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204" r:id="rId2"/>
    <p:sldId id="2206" r:id="rId3"/>
    <p:sldId id="2205" r:id="rId4"/>
    <p:sldId id="1890" r:id="rId5"/>
    <p:sldId id="2154" r:id="rId6"/>
    <p:sldId id="2155" r:id="rId7"/>
    <p:sldId id="2156" r:id="rId8"/>
    <p:sldId id="2013" r:id="rId9"/>
    <p:sldId id="440" r:id="rId10"/>
    <p:sldId id="482" r:id="rId11"/>
    <p:sldId id="2002" r:id="rId12"/>
    <p:sldId id="262" r:id="rId13"/>
    <p:sldId id="303" r:id="rId14"/>
    <p:sldId id="2030" r:id="rId15"/>
    <p:sldId id="2194" r:id="rId16"/>
    <p:sldId id="2195" r:id="rId17"/>
    <p:sldId id="2185" r:id="rId18"/>
    <p:sldId id="603" r:id="rId19"/>
    <p:sldId id="2187" r:id="rId20"/>
    <p:sldId id="537" r:id="rId21"/>
    <p:sldId id="541" r:id="rId22"/>
    <p:sldId id="2140" r:id="rId23"/>
    <p:sldId id="636" r:id="rId24"/>
    <p:sldId id="476" r:id="rId25"/>
    <p:sldId id="477" r:id="rId26"/>
    <p:sldId id="478" r:id="rId27"/>
    <p:sldId id="2159" r:id="rId28"/>
    <p:sldId id="542" r:id="rId29"/>
    <p:sldId id="2215" r:id="rId30"/>
    <p:sldId id="2216" r:id="rId31"/>
    <p:sldId id="2214" r:id="rId32"/>
    <p:sldId id="2217" r:id="rId33"/>
    <p:sldId id="2218" r:id="rId34"/>
    <p:sldId id="2142" r:id="rId35"/>
    <p:sldId id="2179" r:id="rId36"/>
    <p:sldId id="2164" r:id="rId37"/>
    <p:sldId id="2102" r:id="rId38"/>
    <p:sldId id="2103" r:id="rId39"/>
    <p:sldId id="2104" r:id="rId40"/>
    <p:sldId id="2106" r:id="rId41"/>
    <p:sldId id="2107" r:id="rId42"/>
    <p:sldId id="350" r:id="rId43"/>
    <p:sldId id="367" r:id="rId44"/>
    <p:sldId id="285" r:id="rId45"/>
    <p:sldId id="366" r:id="rId46"/>
    <p:sldId id="283" r:id="rId47"/>
    <p:sldId id="2209" r:id="rId48"/>
    <p:sldId id="433" r:id="rId49"/>
    <p:sldId id="2173" r:id="rId50"/>
    <p:sldId id="381" r:id="rId51"/>
    <p:sldId id="2210" r:id="rId52"/>
    <p:sldId id="2175" r:id="rId53"/>
    <p:sldId id="2192" r:id="rId54"/>
    <p:sldId id="2172" r:id="rId55"/>
    <p:sldId id="2186" r:id="rId56"/>
    <p:sldId id="382" r:id="rId57"/>
    <p:sldId id="384" r:id="rId58"/>
    <p:sldId id="2033" r:id="rId59"/>
    <p:sldId id="443" r:id="rId60"/>
    <p:sldId id="385" r:id="rId61"/>
    <p:sldId id="2143" r:id="rId62"/>
    <p:sldId id="2111" r:id="rId63"/>
    <p:sldId id="2112" r:id="rId64"/>
    <p:sldId id="2108" r:id="rId65"/>
    <p:sldId id="2109" r:id="rId66"/>
    <p:sldId id="2110" r:id="rId67"/>
    <p:sldId id="348" r:id="rId68"/>
    <p:sldId id="352" r:id="rId69"/>
    <p:sldId id="349" r:id="rId70"/>
    <p:sldId id="2169" r:id="rId71"/>
    <p:sldId id="2115" r:id="rId72"/>
    <p:sldId id="2181" r:id="rId73"/>
    <p:sldId id="484" r:id="rId74"/>
    <p:sldId id="2197" r:id="rId75"/>
    <p:sldId id="2188" r:id="rId76"/>
    <p:sldId id="2017" r:id="rId77"/>
    <p:sldId id="2174" r:id="rId78"/>
    <p:sldId id="549" r:id="rId79"/>
    <p:sldId id="2193" r:id="rId80"/>
    <p:sldId id="2018" r:id="rId81"/>
    <p:sldId id="2147" r:id="rId82"/>
    <p:sldId id="2148" r:id="rId83"/>
    <p:sldId id="2149" r:id="rId84"/>
    <p:sldId id="2150" r:id="rId85"/>
    <p:sldId id="2151" r:id="rId86"/>
    <p:sldId id="2152" r:id="rId87"/>
    <p:sldId id="2153" r:id="rId88"/>
    <p:sldId id="2019" r:id="rId89"/>
    <p:sldId id="2211" r:id="rId90"/>
    <p:sldId id="2144" r:id="rId91"/>
    <p:sldId id="550" r:id="rId92"/>
    <p:sldId id="2035" r:id="rId93"/>
    <p:sldId id="2163" r:id="rId94"/>
    <p:sldId id="2166" r:id="rId95"/>
    <p:sldId id="2167" r:id="rId96"/>
    <p:sldId id="2021" r:id="rId97"/>
    <p:sldId id="2023" r:id="rId98"/>
    <p:sldId id="2146" r:id="rId99"/>
    <p:sldId id="361" r:id="rId100"/>
    <p:sldId id="2145" r:id="rId101"/>
    <p:sldId id="2200" r:id="rId102"/>
    <p:sldId id="2032" r:id="rId103"/>
    <p:sldId id="786" r:id="rId104"/>
    <p:sldId id="513" r:id="rId105"/>
    <p:sldId id="486" r:id="rId106"/>
    <p:sldId id="627" r:id="rId107"/>
    <p:sldId id="2044" r:id="rId108"/>
    <p:sldId id="2020" r:id="rId109"/>
    <p:sldId id="2037" r:id="rId110"/>
    <p:sldId id="2170" r:id="rId111"/>
    <p:sldId id="2041" r:id="rId112"/>
    <p:sldId id="2158" r:id="rId113"/>
    <p:sldId id="2168" r:id="rId114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92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FFCC"/>
    <a:srgbClr val="C6F1F1"/>
    <a:srgbClr val="A844FA"/>
    <a:srgbClr val="8137BA"/>
    <a:srgbClr val="9A40E3"/>
    <a:srgbClr val="CCFF99"/>
    <a:srgbClr val="E8E98C"/>
    <a:srgbClr val="FF33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48"/>
    <p:restoredTop sz="94660"/>
  </p:normalViewPr>
  <p:slideViewPr>
    <p:cSldViewPr>
      <p:cViewPr varScale="1">
        <p:scale>
          <a:sx n="115" d="100"/>
          <a:sy n="115" d="100"/>
        </p:scale>
        <p:origin x="200" y="432"/>
      </p:cViewPr>
      <p:guideLst>
        <p:guide orient="horz" pos="379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CD22C1-858C-40F2-9CEF-97638D97592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87177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18178-E5C6-425F-ABE2-C03B06F777C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26914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92B7B6-4B28-416C-B531-3F14524982D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58215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55B47-38D7-443B-8E22-B68E29E645D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6159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92DD4B-E796-4828-9B50-0763B70BA99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59019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59B896-6B21-468E-BFFE-6871CB08951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08595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9F449-D3DB-4E48-96FC-673C1D46058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81498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90728C-9714-4779-9A36-D8229DC316A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84633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F065F-69DE-4F9F-99E9-87C2C286134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07295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39333F-DC5F-49A8-A27D-39D427AE7F3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16273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16BD74-4370-4350-BF05-C16C365BF40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13556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/>
              <a:t>按一下以編輯母片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 b="0" i="0">
                <a:latin typeface="Times New Roman" panose="02020603050405020304" pitchFamily="18" charset="0"/>
                <a:ea typeface="新細明體" pitchFamily="18" charset="-120"/>
                <a:cs typeface="+mn-cs"/>
              </a:defRPr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 b="0" i="0">
                <a:latin typeface="Times New Roman" panose="02020603050405020304" pitchFamily="18" charset="0"/>
                <a:ea typeface="新細明體" pitchFamily="18" charset="-120"/>
                <a:cs typeface="+mn-cs"/>
              </a:defRPr>
            </a:lvl1pPr>
          </a:lstStyle>
          <a:p>
            <a:pPr>
              <a:defRPr/>
            </a:pPr>
            <a:endParaRPr lang="en-US" altLang="zh-TW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 b="0" i="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57863CF-9144-4DAD-A8A4-D2DFDFE307F3}" type="slidenum">
              <a:rPr lang="en-US" altLang="zh-TW" smtClean="0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b="0" i="0">
          <a:solidFill>
            <a:schemeClr val="tx2"/>
          </a:solidFill>
          <a:latin typeface="Times New Roman" panose="02020603050405020304" pitchFamily="18" charset="0"/>
          <a:ea typeface="+mj-ea"/>
          <a:cs typeface="新細明體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  <a:cs typeface="新細明體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  <a:cs typeface="新細明體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  <a:cs typeface="新細明體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  <a:cs typeface="新細明體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 b="0" i="0">
          <a:solidFill>
            <a:schemeClr val="tx1"/>
          </a:solidFill>
          <a:latin typeface="Times New Roman" panose="02020603050405020304" pitchFamily="18" charset="0"/>
          <a:ea typeface="+mn-ea"/>
          <a:cs typeface="新細明體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b="0" i="0">
          <a:solidFill>
            <a:schemeClr val="tx1"/>
          </a:solidFill>
          <a:latin typeface="Times New Roman" panose="02020603050405020304" pitchFamily="18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b="0" i="0">
          <a:solidFill>
            <a:schemeClr val="tx1"/>
          </a:solidFill>
          <a:latin typeface="Times New Roman" panose="02020603050405020304" pitchFamily="18" charset="0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b="0" i="0">
          <a:solidFill>
            <a:schemeClr val="tx1"/>
          </a:solidFill>
          <a:latin typeface="Times New Roman" panose="02020603050405020304" pitchFamily="18" charset="0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b="0" i="0">
          <a:solidFill>
            <a:schemeClr val="tx1"/>
          </a:solidFill>
          <a:latin typeface="Times New Roman" panose="02020603050405020304" pitchFamily="18" charset="0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7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NULL"/><Relationship Id="rId3" Type="http://schemas.openxmlformats.org/officeDocument/2006/relationships/image" Target="../media/image22.jpeg"/><Relationship Id="rId12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5.png"/><Relationship Id="rId3" Type="http://schemas.openxmlformats.org/officeDocument/2006/relationships/image" Target="../media/image242.png"/><Relationship Id="rId7" Type="http://schemas.openxmlformats.org/officeDocument/2006/relationships/image" Target="../media/image2810.png"/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12.png"/><Relationship Id="rId5" Type="http://schemas.openxmlformats.org/officeDocument/2006/relationships/image" Target="../media/image32.png"/><Relationship Id="rId10" Type="http://schemas.openxmlformats.org/officeDocument/2006/relationships/image" Target="../media/image3110.png"/><Relationship Id="rId4" Type="http://schemas.openxmlformats.org/officeDocument/2006/relationships/image" Target="../media/image252.png"/><Relationship Id="rId9" Type="http://schemas.openxmlformats.org/officeDocument/2006/relationships/image" Target="../media/image301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2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3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0.png"/><Relationship Id="rId3" Type="http://schemas.openxmlformats.org/officeDocument/2006/relationships/image" Target="../media/image47.png"/><Relationship Id="rId7" Type="http://schemas.openxmlformats.org/officeDocument/2006/relationships/image" Target="../media/image380.png"/><Relationship Id="rId2" Type="http://schemas.openxmlformats.org/officeDocument/2006/relationships/image" Target="../media/image33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0.png"/><Relationship Id="rId5" Type="http://schemas.openxmlformats.org/officeDocument/2006/relationships/image" Target="../media/image360.png"/><Relationship Id="rId4" Type="http://schemas.openxmlformats.org/officeDocument/2006/relationships/image" Target="../media/image3211.png"/><Relationship Id="rId9" Type="http://schemas.openxmlformats.org/officeDocument/2006/relationships/image" Target="../media/image35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0.png"/><Relationship Id="rId3" Type="http://schemas.openxmlformats.org/officeDocument/2006/relationships/image" Target="../media/image401.png"/><Relationship Id="rId7" Type="http://schemas.openxmlformats.org/officeDocument/2006/relationships/image" Target="../media/image451.png"/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0.png"/><Relationship Id="rId5" Type="http://schemas.openxmlformats.org/officeDocument/2006/relationships/image" Target="../media/image430.png"/><Relationship Id="rId10" Type="http://schemas.openxmlformats.org/officeDocument/2006/relationships/image" Target="../media/image48.png"/><Relationship Id="rId4" Type="http://schemas.openxmlformats.org/officeDocument/2006/relationships/image" Target="../media/image421.png"/><Relationship Id="rId9" Type="http://schemas.openxmlformats.org/officeDocument/2006/relationships/image" Target="../media/image47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3.png"/><Relationship Id="rId2" Type="http://schemas.openxmlformats.org/officeDocument/2006/relationships/image" Target="../media/image4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0.png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2.png"/><Relationship Id="rId7" Type="http://schemas.openxmlformats.org/officeDocument/2006/relationships/image" Target="../media/image6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8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image" Target="../media/image2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5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sv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2.png"/><Relationship Id="rId7" Type="http://schemas.openxmlformats.org/officeDocument/2006/relationships/image" Target="../media/image72.svg"/><Relationship Id="rId2" Type="http://schemas.openxmlformats.org/officeDocument/2006/relationships/image" Target="../media/image7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1.png"/><Relationship Id="rId7" Type="http://schemas.openxmlformats.org/officeDocument/2006/relationships/image" Target="../media/image86.png"/><Relationship Id="rId2" Type="http://schemas.openxmlformats.org/officeDocument/2006/relationships/image" Target="../media/image8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10" Type="http://schemas.openxmlformats.org/officeDocument/2006/relationships/image" Target="../media/image72.svg"/><Relationship Id="rId4" Type="http://schemas.openxmlformats.org/officeDocument/2006/relationships/image" Target="../media/image83.png"/><Relationship Id="rId9" Type="http://schemas.openxmlformats.org/officeDocument/2006/relationships/image" Target="../media/image8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eg"/><Relationship Id="rId3" Type="http://schemas.openxmlformats.org/officeDocument/2006/relationships/image" Target="../media/image810.png"/><Relationship Id="rId7" Type="http://schemas.openxmlformats.org/officeDocument/2006/relationships/image" Target="../media/image953.png"/><Relationship Id="rId2" Type="http://schemas.openxmlformats.org/officeDocument/2006/relationships/image" Target="../media/image78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62.png"/><Relationship Id="rId10" Type="http://schemas.openxmlformats.org/officeDocument/2006/relationships/image" Target="../media/image144.png"/><Relationship Id="rId4" Type="http://schemas.openxmlformats.org/officeDocument/2006/relationships/image" Target="../media/image92.jpeg"/><Relationship Id="rId9" Type="http://schemas.openxmlformats.org/officeDocument/2006/relationships/image" Target="../media/image14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117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32.png"/><Relationship Id="rId4" Type="http://schemas.openxmlformats.org/officeDocument/2006/relationships/image" Target="../media/image122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1.pn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svg"/><Relationship Id="rId3" Type="http://schemas.openxmlformats.org/officeDocument/2006/relationships/image" Target="../media/image781.png"/><Relationship Id="rId7" Type="http://schemas.openxmlformats.org/officeDocument/2006/relationships/image" Target="../media/image89.png"/><Relationship Id="rId2" Type="http://schemas.openxmlformats.org/officeDocument/2006/relationships/image" Target="../media/image7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jpeg"/><Relationship Id="rId5" Type="http://schemas.openxmlformats.org/officeDocument/2006/relationships/image" Target="../media/image803.png"/><Relationship Id="rId4" Type="http://schemas.openxmlformats.org/officeDocument/2006/relationships/image" Target="../media/image96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sv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image" Target="../media/image148.png"/><Relationship Id="rId7" Type="http://schemas.openxmlformats.org/officeDocument/2006/relationships/image" Target="../media/image159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3.png"/><Relationship Id="rId5" Type="http://schemas.openxmlformats.org/officeDocument/2006/relationships/image" Target="../media/image152.png"/><Relationship Id="rId4" Type="http://schemas.openxmlformats.org/officeDocument/2006/relationships/image" Target="../media/image151.png"/><Relationship Id="rId9" Type="http://schemas.openxmlformats.org/officeDocument/2006/relationships/image" Target="../media/image16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7" Type="http://schemas.openxmlformats.org/officeDocument/2006/relationships/image" Target="../media/image462.png"/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13" Type="http://schemas.openxmlformats.org/officeDocument/2006/relationships/image" Target="../media/image109.png"/><Relationship Id="rId18" Type="http://schemas.openxmlformats.org/officeDocument/2006/relationships/image" Target="../media/image113.png"/><Relationship Id="rId3" Type="http://schemas.openxmlformats.org/officeDocument/2006/relationships/image" Target="../media/image991.png"/><Relationship Id="rId7" Type="http://schemas.openxmlformats.org/officeDocument/2006/relationships/image" Target="../media/image103.png"/><Relationship Id="rId12" Type="http://schemas.openxmlformats.org/officeDocument/2006/relationships/image" Target="../media/image108.png"/><Relationship Id="rId17" Type="http://schemas.openxmlformats.org/officeDocument/2006/relationships/image" Target="../media/image72.svg"/><Relationship Id="rId2" Type="http://schemas.openxmlformats.org/officeDocument/2006/relationships/image" Target="../media/image100.jpeg"/><Relationship Id="rId16" Type="http://schemas.openxmlformats.org/officeDocument/2006/relationships/image" Target="../media/image112.png"/><Relationship Id="rId20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11" Type="http://schemas.openxmlformats.org/officeDocument/2006/relationships/image" Target="../media/image107.png"/><Relationship Id="rId5" Type="http://schemas.openxmlformats.org/officeDocument/2006/relationships/image" Target="../media/image101.png"/><Relationship Id="rId15" Type="http://schemas.openxmlformats.org/officeDocument/2006/relationships/image" Target="../media/image111.png"/><Relationship Id="rId10" Type="http://schemas.openxmlformats.org/officeDocument/2006/relationships/image" Target="../media/image106.png"/><Relationship Id="rId19" Type="http://schemas.openxmlformats.org/officeDocument/2006/relationships/image" Target="../media/image114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Relationship Id="rId14" Type="http://schemas.openxmlformats.org/officeDocument/2006/relationships/image" Target="../media/image11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72.svg"/><Relationship Id="rId5" Type="http://schemas.openxmlformats.org/officeDocument/2006/relationships/image" Target="../media/image36.png"/><Relationship Id="rId10" Type="http://schemas.openxmlformats.org/officeDocument/2006/relationships/image" Target="../media/image42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98.png"/><Relationship Id="rId7" Type="http://schemas.openxmlformats.org/officeDocument/2006/relationships/image" Target="../media/image1124.png"/><Relationship Id="rId12" Type="http://schemas.openxmlformats.org/officeDocument/2006/relationships/image" Target="../media/image72.sv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3.png"/><Relationship Id="rId11" Type="http://schemas.openxmlformats.org/officeDocument/2006/relationships/image" Target="../media/image99.png"/><Relationship Id="rId5" Type="http://schemas.openxmlformats.org/officeDocument/2006/relationships/image" Target="../media/image1000.png"/><Relationship Id="rId10" Type="http://schemas.openxmlformats.org/officeDocument/2006/relationships/image" Target="../media/image118.png"/><Relationship Id="rId4" Type="http://schemas.openxmlformats.org/officeDocument/2006/relationships/image" Target="../media/image992.png"/><Relationship Id="rId9" Type="http://schemas.openxmlformats.org/officeDocument/2006/relationships/image" Target="../media/image107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7" Type="http://schemas.openxmlformats.org/officeDocument/2006/relationships/image" Target="../media/image1133.png"/><Relationship Id="rId2" Type="http://schemas.openxmlformats.org/officeDocument/2006/relationships/image" Target="../media/image10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3.png"/><Relationship Id="rId5" Type="http://schemas.openxmlformats.org/officeDocument/2006/relationships/image" Target="../media/image1112.png"/><Relationship Id="rId4" Type="http://schemas.openxmlformats.org/officeDocument/2006/relationships/image" Target="../media/image110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pn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8.png"/><Relationship Id="rId4" Type="http://schemas.openxmlformats.org/officeDocument/2006/relationships/image" Target="../media/image53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99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20.png"/><Relationship Id="rId4" Type="http://schemas.openxmlformats.org/officeDocument/2006/relationships/image" Target="../media/image1011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svg"/><Relationship Id="rId3" Type="http://schemas.openxmlformats.org/officeDocument/2006/relationships/image" Target="../media/image1173.png"/><Relationship Id="rId7" Type="http://schemas.openxmlformats.org/officeDocument/2006/relationships/image" Target="../media/image1202.png"/><Relationship Id="rId2" Type="http://schemas.openxmlformats.org/officeDocument/2006/relationships/image" Target="../media/image116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9.png"/><Relationship Id="rId4" Type="http://schemas.openxmlformats.org/officeDocument/2006/relationships/image" Target="../media/image1203.png"/><Relationship Id="rId9" Type="http://schemas.openxmlformats.org/officeDocument/2006/relationships/image" Target="../media/image11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png"/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9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5.png"/><Relationship Id="rId3" Type="http://schemas.openxmlformats.org/officeDocument/2006/relationships/image" Target="../media/image200.png"/><Relationship Id="rId7" Type="http://schemas.openxmlformats.org/officeDocument/2006/relationships/image" Target="../media/image204.png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3.png"/><Relationship Id="rId5" Type="http://schemas.openxmlformats.org/officeDocument/2006/relationships/image" Target="../media/image202.png"/><Relationship Id="rId10" Type="http://schemas.openxmlformats.org/officeDocument/2006/relationships/image" Target="../media/image72.svg"/><Relationship Id="rId4" Type="http://schemas.openxmlformats.org/officeDocument/2006/relationships/image" Target="../media/image201.png"/><Relationship Id="rId9" Type="http://schemas.openxmlformats.org/officeDocument/2006/relationships/image" Target="../media/image206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2.png"/><Relationship Id="rId3" Type="http://schemas.openxmlformats.org/officeDocument/2006/relationships/image" Target="../media/image121.jpeg"/><Relationship Id="rId7" Type="http://schemas.openxmlformats.org/officeDocument/2006/relationships/image" Target="../media/image1154.png"/><Relationship Id="rId2" Type="http://schemas.openxmlformats.org/officeDocument/2006/relationships/image" Target="../media/image1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3.png"/><Relationship Id="rId5" Type="http://schemas.openxmlformats.org/officeDocument/2006/relationships/image" Target="../media/image1130.png"/><Relationship Id="rId4" Type="http://schemas.openxmlformats.org/officeDocument/2006/relationships/image" Target="../media/image122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124.png"/><Relationship Id="rId4" Type="http://schemas.openxmlformats.org/officeDocument/2006/relationships/image" Target="../media/image22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1.png"/><Relationship Id="rId13" Type="http://schemas.openxmlformats.org/officeDocument/2006/relationships/image" Target="../media/image72.svg"/><Relationship Id="rId3" Type="http://schemas.openxmlformats.org/officeDocument/2006/relationships/image" Target="../media/image1222.png"/><Relationship Id="rId7" Type="http://schemas.openxmlformats.org/officeDocument/2006/relationships/image" Target="../media/image1260.png"/><Relationship Id="rId12" Type="http://schemas.openxmlformats.org/officeDocument/2006/relationships/image" Target="../media/image131.png"/><Relationship Id="rId2" Type="http://schemas.openxmlformats.org/officeDocument/2006/relationships/image" Target="../media/image12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50.png"/><Relationship Id="rId11" Type="http://schemas.openxmlformats.org/officeDocument/2006/relationships/image" Target="../media/image130.png"/><Relationship Id="rId5" Type="http://schemas.openxmlformats.org/officeDocument/2006/relationships/image" Target="../media/image1240.png"/><Relationship Id="rId10" Type="http://schemas.openxmlformats.org/officeDocument/2006/relationships/image" Target="../media/image1290.png"/><Relationship Id="rId4" Type="http://schemas.openxmlformats.org/officeDocument/2006/relationships/image" Target="../media/image130.jpeg"/><Relationship Id="rId9" Type="http://schemas.openxmlformats.org/officeDocument/2006/relationships/image" Target="../media/image131.jp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13" Type="http://schemas.openxmlformats.org/officeDocument/2006/relationships/image" Target="../media/image145.png"/><Relationship Id="rId18" Type="http://schemas.openxmlformats.org/officeDocument/2006/relationships/image" Target="../media/image72.svg"/><Relationship Id="rId3" Type="http://schemas.openxmlformats.org/officeDocument/2006/relationships/image" Target="../media/image133.jpeg"/><Relationship Id="rId7" Type="http://schemas.openxmlformats.org/officeDocument/2006/relationships/image" Target="../media/image137.png"/><Relationship Id="rId12" Type="http://schemas.openxmlformats.org/officeDocument/2006/relationships/image" Target="../media/image142.png"/><Relationship Id="rId17" Type="http://schemas.openxmlformats.org/officeDocument/2006/relationships/image" Target="../media/image155.png"/><Relationship Id="rId2" Type="http://schemas.openxmlformats.org/officeDocument/2006/relationships/image" Target="../media/image132.jpeg"/><Relationship Id="rId16" Type="http://schemas.openxmlformats.org/officeDocument/2006/relationships/image" Target="../media/image1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6.png"/><Relationship Id="rId11" Type="http://schemas.openxmlformats.org/officeDocument/2006/relationships/image" Target="../media/image141.png"/><Relationship Id="rId5" Type="http://schemas.openxmlformats.org/officeDocument/2006/relationships/image" Target="../media/image135.png"/><Relationship Id="rId15" Type="http://schemas.openxmlformats.org/officeDocument/2006/relationships/image" Target="../media/image150.png"/><Relationship Id="rId10" Type="http://schemas.openxmlformats.org/officeDocument/2006/relationships/image" Target="../media/image140.png"/><Relationship Id="rId4" Type="http://schemas.openxmlformats.org/officeDocument/2006/relationships/image" Target="../media/image134.png"/><Relationship Id="rId9" Type="http://schemas.openxmlformats.org/officeDocument/2006/relationships/image" Target="../media/image139.png"/><Relationship Id="rId14" Type="http://schemas.openxmlformats.org/officeDocument/2006/relationships/image" Target="../media/image14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svg"/><Relationship Id="rId5" Type="http://schemas.openxmlformats.org/officeDocument/2006/relationships/image" Target="../media/image158.png"/><Relationship Id="rId4" Type="http://schemas.openxmlformats.org/officeDocument/2006/relationships/image" Target="../media/image157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png"/><Relationship Id="rId3" Type="http://schemas.openxmlformats.org/officeDocument/2006/relationships/image" Target="../media/image156.png"/><Relationship Id="rId7" Type="http://schemas.openxmlformats.org/officeDocument/2006/relationships/image" Target="../media/image167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6.png"/><Relationship Id="rId5" Type="http://schemas.openxmlformats.org/officeDocument/2006/relationships/image" Target="../media/image165.png"/><Relationship Id="rId10" Type="http://schemas.openxmlformats.org/officeDocument/2006/relationships/image" Target="../media/image72.svg"/><Relationship Id="rId4" Type="http://schemas.openxmlformats.org/officeDocument/2006/relationships/image" Target="../media/image164.png"/><Relationship Id="rId9" Type="http://schemas.openxmlformats.org/officeDocument/2006/relationships/image" Target="../media/image16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2.png"/><Relationship Id="rId4" Type="http://schemas.openxmlformats.org/officeDocument/2006/relationships/image" Target="../media/image171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0.png"/><Relationship Id="rId3" Type="http://schemas.openxmlformats.org/officeDocument/2006/relationships/image" Target="../media/image702.png"/><Relationship Id="rId7" Type="http://schemas.openxmlformats.org/officeDocument/2006/relationships/image" Target="../media/image770.png"/><Relationship Id="rId2" Type="http://schemas.openxmlformats.org/officeDocument/2006/relationships/image" Target="../media/image6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0.png"/><Relationship Id="rId5" Type="http://schemas.openxmlformats.org/officeDocument/2006/relationships/image" Target="../media/image741.png"/><Relationship Id="rId10" Type="http://schemas.openxmlformats.org/officeDocument/2006/relationships/image" Target="../media/image72.svg"/><Relationship Id="rId4" Type="http://schemas.openxmlformats.org/officeDocument/2006/relationships/image" Target="../media/image712.png"/><Relationship Id="rId9" Type="http://schemas.openxmlformats.org/officeDocument/2006/relationships/image" Target="../media/image80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../media/image163.png"/><Relationship Id="rId4" Type="http://schemas.openxmlformats.org/officeDocument/2006/relationships/image" Target="NUL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3.png"/><Relationship Id="rId13" Type="http://schemas.openxmlformats.org/officeDocument/2006/relationships/image" Target="../media/image952.png"/><Relationship Id="rId18" Type="http://schemas.openxmlformats.org/officeDocument/2006/relationships/image" Target="../media/image1401.png"/><Relationship Id="rId3" Type="http://schemas.openxmlformats.org/officeDocument/2006/relationships/image" Target="../media/image1331.png"/><Relationship Id="rId12" Type="http://schemas.openxmlformats.org/officeDocument/2006/relationships/image" Target="../media/image940.png"/><Relationship Id="rId17" Type="http://schemas.openxmlformats.org/officeDocument/2006/relationships/image" Target="../media/image1391.png"/><Relationship Id="rId2" Type="http://schemas.openxmlformats.org/officeDocument/2006/relationships/image" Target="../media/image49.png"/><Relationship Id="rId16" Type="http://schemas.openxmlformats.org/officeDocument/2006/relationships/image" Target="../media/image13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5.wmf"/><Relationship Id="rId11" Type="http://schemas.openxmlformats.org/officeDocument/2006/relationships/image" Target="../media/image930.png"/><Relationship Id="rId5" Type="http://schemas.openxmlformats.org/officeDocument/2006/relationships/oleObject" Target="../embeddings/oleObject1.bin"/><Relationship Id="rId15" Type="http://schemas.openxmlformats.org/officeDocument/2006/relationships/image" Target="../media/image1371.png"/><Relationship Id="rId10" Type="http://schemas.openxmlformats.org/officeDocument/2006/relationships/image" Target="../media/image921.png"/><Relationship Id="rId19" Type="http://schemas.openxmlformats.org/officeDocument/2006/relationships/image" Target="../media/image72.svg"/><Relationship Id="rId4" Type="http://schemas.openxmlformats.org/officeDocument/2006/relationships/image" Target="../media/image164.jpeg"/><Relationship Id="rId9" Type="http://schemas.openxmlformats.org/officeDocument/2006/relationships/image" Target="../media/image910.png"/><Relationship Id="rId14" Type="http://schemas.openxmlformats.org/officeDocument/2006/relationships/image" Target="../media/image1361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2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svg"/><Relationship Id="rId5" Type="http://schemas.openxmlformats.org/officeDocument/2006/relationships/image" Target="../media/image173.png"/><Relationship Id="rId4" Type="http://schemas.openxmlformats.org/officeDocument/2006/relationships/image" Target="../media/image166.jpe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2.png"/><Relationship Id="rId13" Type="http://schemas.openxmlformats.org/officeDocument/2006/relationships/image" Target="../media/image1411.png"/><Relationship Id="rId3" Type="http://schemas.openxmlformats.org/officeDocument/2006/relationships/image" Target="../media/image174.png"/><Relationship Id="rId7" Type="http://schemas.openxmlformats.org/officeDocument/2006/relationships/image" Target="../media/image881.png"/><Relationship Id="rId12" Type="http://schemas.openxmlformats.org/officeDocument/2006/relationships/image" Target="../media/image1400.png"/><Relationship Id="rId2" Type="http://schemas.openxmlformats.org/officeDocument/2006/relationships/image" Target="../media/image8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3.png"/><Relationship Id="rId11" Type="http://schemas.openxmlformats.org/officeDocument/2006/relationships/image" Target="../media/image1370.png"/><Relationship Id="rId5" Type="http://schemas.openxmlformats.org/officeDocument/2006/relationships/image" Target="../media/image853.png"/><Relationship Id="rId10" Type="http://schemas.openxmlformats.org/officeDocument/2006/relationships/image" Target="../media/image1043.png"/><Relationship Id="rId4" Type="http://schemas.openxmlformats.org/officeDocument/2006/relationships/image" Target="../media/image843.png"/><Relationship Id="rId9" Type="http://schemas.openxmlformats.org/officeDocument/2006/relationships/image" Target="../media/image982.png"/><Relationship Id="rId14" Type="http://schemas.openxmlformats.org/officeDocument/2006/relationships/image" Target="../media/image1390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7" Type="http://schemas.openxmlformats.org/officeDocument/2006/relationships/image" Target="../media/image1642.png"/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81.png"/><Relationship Id="rId5" Type="http://schemas.openxmlformats.org/officeDocument/2006/relationships/image" Target="../media/image1422.png"/><Relationship Id="rId4" Type="http://schemas.openxmlformats.org/officeDocument/2006/relationships/image" Target="../media/image1452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png"/><Relationship Id="rId13" Type="http://schemas.openxmlformats.org/officeDocument/2006/relationships/image" Target="../media/image1570.png"/><Relationship Id="rId3" Type="http://schemas.openxmlformats.org/officeDocument/2006/relationships/image" Target="../media/image175.jpeg"/><Relationship Id="rId7" Type="http://schemas.openxmlformats.org/officeDocument/2006/relationships/image" Target="../media/image178.png"/><Relationship Id="rId12" Type="http://schemas.openxmlformats.org/officeDocument/2006/relationships/image" Target="../media/image182.png"/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7.png"/><Relationship Id="rId11" Type="http://schemas.openxmlformats.org/officeDocument/2006/relationships/image" Target="../media/image181.png"/><Relationship Id="rId5" Type="http://schemas.openxmlformats.org/officeDocument/2006/relationships/image" Target="../media/image176.png"/><Relationship Id="rId15" Type="http://schemas.openxmlformats.org/officeDocument/2006/relationships/image" Target="../media/image72.svg"/><Relationship Id="rId10" Type="http://schemas.openxmlformats.org/officeDocument/2006/relationships/image" Target="../media/image180.png"/><Relationship Id="rId4" Type="http://schemas.openxmlformats.org/officeDocument/2006/relationships/image" Target="../media/image1542.png"/><Relationship Id="rId9" Type="http://schemas.openxmlformats.org/officeDocument/2006/relationships/image" Target="../media/image1550.png"/><Relationship Id="rId14" Type="http://schemas.openxmlformats.org/officeDocument/2006/relationships/image" Target="../media/image183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0.png"/><Relationship Id="rId3" Type="http://schemas.openxmlformats.org/officeDocument/2006/relationships/image" Target="../media/image1770.png"/><Relationship Id="rId7" Type="http://schemas.openxmlformats.org/officeDocument/2006/relationships/image" Target="../media/image184.png"/><Relationship Id="rId2" Type="http://schemas.openxmlformats.org/officeDocument/2006/relationships/image" Target="../media/image17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80.png"/><Relationship Id="rId11" Type="http://schemas.openxmlformats.org/officeDocument/2006/relationships/image" Target="../media/image186.png"/><Relationship Id="rId5" Type="http://schemas.openxmlformats.org/officeDocument/2006/relationships/image" Target="../media/image1652.png"/><Relationship Id="rId10" Type="http://schemas.openxmlformats.org/officeDocument/2006/relationships/image" Target="../media/image185.png"/><Relationship Id="rId9" Type="http://schemas.openxmlformats.org/officeDocument/2006/relationships/image" Target="../media/image72.sv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png"/><Relationship Id="rId3" Type="http://schemas.openxmlformats.org/officeDocument/2006/relationships/image" Target="../media/image1840.png"/><Relationship Id="rId7" Type="http://schemas.openxmlformats.org/officeDocument/2006/relationships/image" Target="../media/image175.jpeg"/><Relationship Id="rId2" Type="http://schemas.openxmlformats.org/officeDocument/2006/relationships/image" Target="../media/image18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60.png"/><Relationship Id="rId11" Type="http://schemas.openxmlformats.org/officeDocument/2006/relationships/image" Target="../media/image190.png"/><Relationship Id="rId5" Type="http://schemas.openxmlformats.org/officeDocument/2006/relationships/image" Target="../media/image1850.png"/><Relationship Id="rId10" Type="http://schemas.openxmlformats.org/officeDocument/2006/relationships/image" Target="../media/image189.png"/><Relationship Id="rId4" Type="http://schemas.openxmlformats.org/officeDocument/2006/relationships/image" Target="../media/image174.png"/><Relationship Id="rId9" Type="http://schemas.openxmlformats.org/officeDocument/2006/relationships/image" Target="../media/image188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52.png"/><Relationship Id="rId3" Type="http://schemas.openxmlformats.org/officeDocument/2006/relationships/image" Target="../media/image195.png"/><Relationship Id="rId7" Type="http://schemas.openxmlformats.org/officeDocument/2006/relationships/image" Target="../media/image211.png"/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31.png"/><Relationship Id="rId5" Type="http://schemas.openxmlformats.org/officeDocument/2006/relationships/image" Target="../media/image2620.png"/><Relationship Id="rId10" Type="http://schemas.openxmlformats.org/officeDocument/2006/relationships/image" Target="../media/image212.png"/><Relationship Id="rId4" Type="http://schemas.openxmlformats.org/officeDocument/2006/relationships/image" Target="../media/image210.png"/><Relationship Id="rId9" Type="http://schemas.openxmlformats.org/officeDocument/2006/relationships/image" Target="../media/image2663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jpeg"/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7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png"/><Relationship Id="rId7" Type="http://schemas.openxmlformats.org/officeDocument/2006/relationships/image" Target="../media/image185.png"/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3.png"/><Relationship Id="rId5" Type="http://schemas.openxmlformats.org/officeDocument/2006/relationships/image" Target="../media/image222.png"/><Relationship Id="rId4" Type="http://schemas.openxmlformats.org/officeDocument/2006/relationships/image" Target="../media/image72.sv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png"/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1.png"/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7.png"/><Relationship Id="rId4" Type="http://schemas.openxmlformats.org/officeDocument/2006/relationships/image" Target="../media/image2261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png"/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0.png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0.png"/><Relationship Id="rId3" Type="http://schemas.openxmlformats.org/officeDocument/2006/relationships/image" Target="../media/image841.png"/><Relationship Id="rId7" Type="http://schemas.openxmlformats.org/officeDocument/2006/relationships/image" Target="../media/image891.png"/><Relationship Id="rId2" Type="http://schemas.openxmlformats.org/officeDocument/2006/relationships/image" Target="../media/image8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0.png"/><Relationship Id="rId5" Type="http://schemas.openxmlformats.org/officeDocument/2006/relationships/image" Target="../media/image872.png"/><Relationship Id="rId10" Type="http://schemas.openxmlformats.org/officeDocument/2006/relationships/image" Target="../media/image72.svg"/><Relationship Id="rId4" Type="http://schemas.openxmlformats.org/officeDocument/2006/relationships/image" Target="../media/image852.png"/><Relationship Id="rId9" Type="http://schemas.openxmlformats.org/officeDocument/2006/relationships/image" Target="../media/image1041.pn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91.png"/><Relationship Id="rId3" Type="http://schemas.openxmlformats.org/officeDocument/2006/relationships/image" Target="../media/image2532.png"/><Relationship Id="rId7" Type="http://schemas.openxmlformats.org/officeDocument/2006/relationships/image" Target="../media/image2481.png"/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71.png"/><Relationship Id="rId5" Type="http://schemas.openxmlformats.org/officeDocument/2006/relationships/image" Target="../media/image211.png"/><Relationship Id="rId4" Type="http://schemas.openxmlformats.org/officeDocument/2006/relationships/image" Target="../media/image2462.png"/><Relationship Id="rId9" Type="http://schemas.openxmlformats.org/officeDocument/2006/relationships/image" Target="../media/image2501.pn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1.png"/><Relationship Id="rId3" Type="http://schemas.openxmlformats.org/officeDocument/2006/relationships/image" Target="../media/image298.png"/><Relationship Id="rId7" Type="http://schemas.openxmlformats.org/officeDocument/2006/relationships/image" Target="../media/image2591.png"/><Relationship Id="rId2" Type="http://schemas.openxmlformats.org/officeDocument/2006/relationships/image" Target="../media/image29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80.png"/><Relationship Id="rId11" Type="http://schemas.openxmlformats.org/officeDocument/2006/relationships/image" Target="../media/image229.png"/><Relationship Id="rId5" Type="http://schemas.openxmlformats.org/officeDocument/2006/relationships/image" Target="../media/image300.png"/><Relationship Id="rId10" Type="http://schemas.openxmlformats.org/officeDocument/2006/relationships/hyperlink" Target="http://upload.wikimedia.org/wikipedia/commons/5/57/James_Clerk_Maxwell.png" TargetMode="External"/><Relationship Id="rId4" Type="http://schemas.openxmlformats.org/officeDocument/2006/relationships/image" Target="../media/image299.png"/><Relationship Id="rId9" Type="http://schemas.openxmlformats.org/officeDocument/2006/relationships/image" Target="../media/image2611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1.png"/><Relationship Id="rId7" Type="http://schemas.openxmlformats.org/officeDocument/2006/relationships/image" Target="../media/image2670.png"/><Relationship Id="rId2" Type="http://schemas.openxmlformats.org/officeDocument/2006/relationships/image" Target="../media/image26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61.png"/><Relationship Id="rId5" Type="http://schemas.openxmlformats.org/officeDocument/2006/relationships/image" Target="../media/image2662.png"/><Relationship Id="rId4" Type="http://schemas.openxmlformats.org/officeDocument/2006/relationships/image" Target="../media/image2651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svg"/><Relationship Id="rId5" Type="http://schemas.openxmlformats.org/officeDocument/2006/relationships/image" Target="../media/image185.png"/><Relationship Id="rId4" Type="http://schemas.openxmlformats.org/officeDocument/2006/relationships/image" Target="../media/image232.png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4.png"/><Relationship Id="rId3" Type="http://schemas.openxmlformats.org/officeDocument/2006/relationships/image" Target="../media/image236.png"/><Relationship Id="rId7" Type="http://schemas.openxmlformats.org/officeDocument/2006/relationships/image" Target="../media/image243.png"/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1.png"/><Relationship Id="rId5" Type="http://schemas.openxmlformats.org/officeDocument/2006/relationships/image" Target="../media/image238.png"/><Relationship Id="rId10" Type="http://schemas.openxmlformats.org/officeDocument/2006/relationships/image" Target="../media/image72.svg"/><Relationship Id="rId4" Type="http://schemas.openxmlformats.org/officeDocument/2006/relationships/image" Target="../media/image237.png"/><Relationship Id="rId9" Type="http://schemas.openxmlformats.org/officeDocument/2006/relationships/image" Target="../media/image245.pn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6.png"/><Relationship Id="rId3" Type="http://schemas.openxmlformats.org/officeDocument/2006/relationships/image" Target="../media/image230.jpeg"/><Relationship Id="rId7" Type="http://schemas.openxmlformats.org/officeDocument/2006/relationships/image" Target="../media/image232.jpeg"/><Relationship Id="rId2" Type="http://schemas.openxmlformats.org/officeDocument/2006/relationships/hyperlink" Target="http://upload.wikimedia.org/wikipedia/en/5/58/Faraday-signature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upload.wikimedia.org/wikipedia/commons/8/88/M_Faraday_Th_Phillips_oil_1842.jpg" TargetMode="External"/><Relationship Id="rId5" Type="http://schemas.openxmlformats.org/officeDocument/2006/relationships/image" Target="../media/image231.jpeg"/><Relationship Id="rId4" Type="http://schemas.openxmlformats.org/officeDocument/2006/relationships/hyperlink" Target="http://upload.wikimedia.org/wikipedia/commons/5/5b/Faraday-Millikan-Gale-1913.jpg" TargetMode="Externa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7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1.png"/><Relationship Id="rId2" Type="http://schemas.openxmlformats.org/officeDocument/2006/relationships/image" Target="../media/image16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svg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eg"/><Relationship Id="rId7" Type="http://schemas.openxmlformats.org/officeDocument/2006/relationships/image" Target="../media/image850.png"/><Relationship Id="rId12" Type="http://schemas.openxmlformats.org/officeDocument/2006/relationships/image" Target="../media/image2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0.png"/><Relationship Id="rId11" Type="http://schemas.openxmlformats.org/officeDocument/2006/relationships/image" Target="../media/image226.png"/><Relationship Id="rId5" Type="http://schemas.openxmlformats.org/officeDocument/2006/relationships/image" Target="../media/image802.png"/><Relationship Id="rId10" Type="http://schemas.openxmlformats.org/officeDocument/2006/relationships/image" Target="../media/image890.png"/><Relationship Id="rId4" Type="http://schemas.openxmlformats.org/officeDocument/2006/relationships/image" Target="../media/image791.png"/><Relationship Id="rId9" Type="http://schemas.openxmlformats.org/officeDocument/2006/relationships/image" Target="../media/image163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9.png"/><Relationship Id="rId7" Type="http://schemas.openxmlformats.org/officeDocument/2006/relationships/image" Target="../media/image226.png"/><Relationship Id="rId2" Type="http://schemas.openxmlformats.org/officeDocument/2006/relationships/image" Target="../media/image30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jpeg"/><Relationship Id="rId5" Type="http://schemas.openxmlformats.org/officeDocument/2006/relationships/image" Target="../media/image311.png"/><Relationship Id="rId4" Type="http://schemas.openxmlformats.org/officeDocument/2006/relationships/image" Target="../media/image310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4.png"/><Relationship Id="rId2" Type="http://schemas.openxmlformats.org/officeDocument/2006/relationships/image" Target="../media/image3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9.jpeg"/><Relationship Id="rId5" Type="http://schemas.openxmlformats.org/officeDocument/2006/relationships/image" Target="../media/image316.png"/><Relationship Id="rId4" Type="http://schemas.openxmlformats.org/officeDocument/2006/relationships/image" Target="../media/image315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1.png"/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0.png"/><Relationship Id="rId4" Type="http://schemas.openxmlformats.org/officeDocument/2006/relationships/image" Target="../media/image2350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image" Target="../media/image235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80.png"/><Relationship Id="rId4" Type="http://schemas.openxmlformats.org/officeDocument/2006/relationships/image" Target="../media/image123.png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eg"/><Relationship Id="rId7" Type="http://schemas.openxmlformats.org/officeDocument/2006/relationships/image" Target="../media/image850.png"/><Relationship Id="rId12" Type="http://schemas.openxmlformats.org/officeDocument/2006/relationships/image" Target="../media/image2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0.png"/><Relationship Id="rId11" Type="http://schemas.openxmlformats.org/officeDocument/2006/relationships/image" Target="../media/image226.png"/><Relationship Id="rId5" Type="http://schemas.openxmlformats.org/officeDocument/2006/relationships/image" Target="../media/image802.png"/><Relationship Id="rId10" Type="http://schemas.openxmlformats.org/officeDocument/2006/relationships/image" Target="../media/image890.png"/><Relationship Id="rId4" Type="http://schemas.openxmlformats.org/officeDocument/2006/relationships/image" Target="../media/image791.png"/><Relationship Id="rId9" Type="http://schemas.openxmlformats.org/officeDocument/2006/relationships/image" Target="../media/image163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29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30.png"/><Relationship Id="rId4" Type="http://schemas.openxmlformats.org/officeDocument/2006/relationships/image" Target="../media/image226.png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10.png"/><Relationship Id="rId3" Type="http://schemas.openxmlformats.org/officeDocument/2006/relationships/image" Target="../media/image2460.png"/><Relationship Id="rId7" Type="http://schemas.openxmlformats.org/officeDocument/2006/relationships/image" Target="../media/image2500.png"/><Relationship Id="rId2" Type="http://schemas.openxmlformats.org/officeDocument/2006/relationships/image" Target="../media/image24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90.png"/><Relationship Id="rId5" Type="http://schemas.openxmlformats.org/officeDocument/2006/relationships/image" Target="../media/image2480.png"/><Relationship Id="rId4" Type="http://schemas.openxmlformats.org/officeDocument/2006/relationships/image" Target="../media/image2470.png"/><Relationship Id="rId9" Type="http://schemas.openxmlformats.org/officeDocument/2006/relationships/image" Target="../media/image2520.png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8.png"/><Relationship Id="rId13" Type="http://schemas.openxmlformats.org/officeDocument/2006/relationships/image" Target="../media/image333.png"/><Relationship Id="rId3" Type="http://schemas.openxmlformats.org/officeDocument/2006/relationships/image" Target="../media/image323.png"/><Relationship Id="rId7" Type="http://schemas.openxmlformats.org/officeDocument/2006/relationships/image" Target="../media/image327.png"/><Relationship Id="rId12" Type="http://schemas.openxmlformats.org/officeDocument/2006/relationships/image" Target="../media/image332.png"/><Relationship Id="rId17" Type="http://schemas.openxmlformats.org/officeDocument/2006/relationships/image" Target="../media/image337.png"/><Relationship Id="rId2" Type="http://schemas.openxmlformats.org/officeDocument/2006/relationships/image" Target="../media/image322.png"/><Relationship Id="rId16" Type="http://schemas.openxmlformats.org/officeDocument/2006/relationships/image" Target="../media/image3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6.png"/><Relationship Id="rId11" Type="http://schemas.openxmlformats.org/officeDocument/2006/relationships/image" Target="../media/image331.png"/><Relationship Id="rId5" Type="http://schemas.openxmlformats.org/officeDocument/2006/relationships/image" Target="../media/image325.png"/><Relationship Id="rId15" Type="http://schemas.openxmlformats.org/officeDocument/2006/relationships/image" Target="../media/image335.png"/><Relationship Id="rId10" Type="http://schemas.openxmlformats.org/officeDocument/2006/relationships/image" Target="../media/image330.png"/><Relationship Id="rId4" Type="http://schemas.openxmlformats.org/officeDocument/2006/relationships/image" Target="../media/image324.png"/><Relationship Id="rId9" Type="http://schemas.openxmlformats.org/officeDocument/2006/relationships/image" Target="../media/image329.png"/><Relationship Id="rId14" Type="http://schemas.openxmlformats.org/officeDocument/2006/relationships/image" Target="../media/image334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7" Type="http://schemas.openxmlformats.org/officeDocument/2006/relationships/image" Target="../media/image3000.png"/><Relationship Id="rId2" Type="http://schemas.openxmlformats.org/officeDocument/2006/relationships/image" Target="../media/image29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90.png"/><Relationship Id="rId5" Type="http://schemas.openxmlformats.org/officeDocument/2006/relationships/image" Target="../media/image2980.png"/><Relationship Id="rId4" Type="http://schemas.openxmlformats.org/officeDocument/2006/relationships/image" Target="../media/image226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50.png"/><Relationship Id="rId7" Type="http://schemas.openxmlformats.org/officeDocument/2006/relationships/image" Target="../media/image3040.png"/><Relationship Id="rId2" Type="http://schemas.openxmlformats.org/officeDocument/2006/relationships/image" Target="../media/image30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31.png"/><Relationship Id="rId11" Type="http://schemas.openxmlformats.org/officeDocument/2006/relationships/image" Target="../media/image2720.png"/><Relationship Id="rId5" Type="http://schemas.openxmlformats.org/officeDocument/2006/relationships/image" Target="../media/image3020.png"/><Relationship Id="rId10" Type="http://schemas.openxmlformats.org/officeDocument/2006/relationships/image" Target="../media/image2710.png"/><Relationship Id="rId4" Type="http://schemas.openxmlformats.org/officeDocument/2006/relationships/image" Target="../media/image2660.png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1.png"/><Relationship Id="rId3" Type="http://schemas.openxmlformats.org/officeDocument/2006/relationships/image" Target="../media/image95.jpeg"/><Relationship Id="rId7" Type="http://schemas.openxmlformats.org/officeDocument/2006/relationships/image" Target="../media/image3091.png"/><Relationship Id="rId2" Type="http://schemas.openxmlformats.org/officeDocument/2006/relationships/image" Target="../media/image30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81.png"/><Relationship Id="rId5" Type="http://schemas.openxmlformats.org/officeDocument/2006/relationships/image" Target="../media/image307.png"/><Relationship Id="rId4" Type="http://schemas.openxmlformats.org/officeDocument/2006/relationships/image" Target="../media/image226.png"/><Relationship Id="rId9" Type="http://schemas.openxmlformats.org/officeDocument/2006/relationships/image" Target="../media/image31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D4FBF2-01E3-4DED-D6E9-2CE5F4567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685800"/>
            <a:ext cx="3860451" cy="51472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60A3592-22B7-07D6-AFDE-8F541E9E20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086" y="685800"/>
            <a:ext cx="3562031" cy="51474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C907348-EBD3-5B55-8AC8-1FA5183066FE}"/>
              </a:ext>
            </a:extLst>
          </p:cNvPr>
          <p:cNvSpPr txBox="1"/>
          <p:nvPr/>
        </p:nvSpPr>
        <p:spPr>
          <a:xfrm>
            <a:off x="3225625" y="5972145"/>
            <a:ext cx="3505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Calculus in 2D and 3D space</a:t>
            </a:r>
          </a:p>
        </p:txBody>
      </p:sp>
    </p:spTree>
    <p:extLst>
      <p:ext uri="{BB962C8B-B14F-4D97-AF65-F5344CB8AC3E}">
        <p14:creationId xmlns:p14="http://schemas.microsoft.com/office/powerpoint/2010/main" val="3059402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dDivCurl-GradP-2plot">
            <a:extLst>
              <a:ext uri="{FF2B5EF4-FFF2-40B4-BE49-F238E27FC236}">
                <a16:creationId xmlns:a16="http://schemas.microsoft.com/office/drawing/2014/main" id="{0941D3A2-F605-5B7D-A68F-B1E4022DC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300" y="2958070"/>
            <a:ext cx="4343400" cy="2268220"/>
          </a:xfrm>
          <a:prstGeom prst="rect">
            <a:avLst/>
          </a:prstGeom>
        </p:spPr>
      </p:pic>
      <p:pic>
        <p:nvPicPr>
          <p:cNvPr id="3" name="Picture 2" descr="GradDivCurl-MSLP">
            <a:extLst>
              <a:ext uri="{FF2B5EF4-FFF2-40B4-BE49-F238E27FC236}">
                <a16:creationId xmlns:a16="http://schemas.microsoft.com/office/drawing/2014/main" id="{52C3B737-0805-3782-93C7-48571A3C0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1" y="110878"/>
            <a:ext cx="3276600" cy="24470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863C91-F56F-F9F8-1C6D-3C5C51974FEB}"/>
              </a:ext>
            </a:extLst>
          </p:cNvPr>
          <p:cNvSpPr txBox="1"/>
          <p:nvPr/>
        </p:nvSpPr>
        <p:spPr>
          <a:xfrm>
            <a:off x="819807" y="2557960"/>
            <a:ext cx="6051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Air pressure on earth surface</a:t>
            </a:r>
            <a:r>
              <a:rPr lang="zh-TW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function of position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0C584A-063D-7E84-2D42-04F98A70E4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799" y="110879"/>
            <a:ext cx="3282481" cy="24236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41C6193-C114-DBA0-2D22-036D9777F9E1}"/>
              </a:ext>
            </a:extLst>
          </p:cNvPr>
          <p:cNvSpPr txBox="1"/>
          <p:nvPr/>
        </p:nvSpPr>
        <p:spPr>
          <a:xfrm>
            <a:off x="838201" y="5163983"/>
            <a:ext cx="8003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Pressure difference exert on air everywhere directional: gradient of pressure.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A46136-AE57-6DAE-0DED-6D5CB3616D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203" y="5587482"/>
            <a:ext cx="6571593" cy="1124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102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 Gradient Field around the Router">
            <a:extLst>
              <a:ext uri="{FF2B5EF4-FFF2-40B4-BE49-F238E27FC236}">
                <a16:creationId xmlns:a16="http://schemas.microsoft.com/office/drawing/2014/main" id="{EBDBC6FB-27FF-3934-6260-33B8A5550C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2222"/>
          <a:stretch>
            <a:fillRect/>
          </a:stretch>
        </p:blipFill>
        <p:spPr>
          <a:xfrm>
            <a:off x="838200" y="1676400"/>
            <a:ext cx="3401360" cy="3376630"/>
          </a:xfrm>
          <a:prstGeom prst="rect">
            <a:avLst/>
          </a:prstGeom>
        </p:spPr>
      </p:pic>
      <p:pic>
        <p:nvPicPr>
          <p:cNvPr id="3" name="Picture 2" descr="Plot of F field">
            <a:extLst>
              <a:ext uri="{FF2B5EF4-FFF2-40B4-BE49-F238E27FC236}">
                <a16:creationId xmlns:a16="http://schemas.microsoft.com/office/drawing/2014/main" id="{6D48241C-464C-3359-5DAE-D88486A7D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668517"/>
            <a:ext cx="3716291" cy="33766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FF015F3-C475-01E5-DD33-13DAFFA601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4628" y="1676399"/>
            <a:ext cx="3651044" cy="33687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FC42945-193B-89A9-DEC4-F0A6A29E6762}"/>
              </a:ext>
            </a:extLst>
          </p:cNvPr>
          <p:cNvSpPr txBox="1"/>
          <p:nvPr/>
        </p:nvSpPr>
        <p:spPr>
          <a:xfrm>
            <a:off x="762000" y="5195345"/>
            <a:ext cx="8003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Pressure differences are a vector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atevery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location : this is a Field.</a:t>
            </a:r>
          </a:p>
        </p:txBody>
      </p:sp>
    </p:spTree>
    <p:extLst>
      <p:ext uri="{BB962C8B-B14F-4D97-AF65-F5344CB8AC3E}">
        <p14:creationId xmlns:p14="http://schemas.microsoft.com/office/powerpoint/2010/main" val="2140214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A2E0C-99C4-C5F3-46D8-44F5D908F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20A482-5E2B-4EA0-0524-49D879D963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776"/>
          <a:stretch>
            <a:fillRect/>
          </a:stretch>
        </p:blipFill>
        <p:spPr>
          <a:xfrm>
            <a:off x="2687897" y="1230260"/>
            <a:ext cx="3768205" cy="47633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EE4B07-B5CC-31CF-0DC6-C9A02E65848D}"/>
              </a:ext>
            </a:extLst>
          </p:cNvPr>
          <p:cNvSpPr txBox="1"/>
          <p:nvPr/>
        </p:nvSpPr>
        <p:spPr>
          <a:xfrm>
            <a:off x="3619500" y="6172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Section 3.5-3.9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DD144C2E-61A6-4465-16D0-88596FBA4CCB}"/>
              </a:ext>
            </a:extLst>
          </p:cNvPr>
          <p:cNvSpPr txBox="1"/>
          <p:nvPr/>
        </p:nvSpPr>
        <p:spPr>
          <a:xfrm>
            <a:off x="3619500" y="690748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Vectorial Calculus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888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4FBAD-1ABC-D43E-D462-67C858D7C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C6CBC1A-D772-D411-B75E-B9F9250BC5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457200"/>
            <a:ext cx="4724400" cy="568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338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C7A14-AFC6-B0E9-C7B7-E31C97062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1A4F8B-B0ED-4662-B2A0-B7C51CB844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52400"/>
            <a:ext cx="5181600" cy="32202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B13738E-A9B4-2263-0370-B311ECD150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3485346"/>
            <a:ext cx="5160244" cy="294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952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BC864-0B6E-5ECD-75C9-4DFF87C03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D7DBBF-50DC-CE87-7E04-7FD523CD0A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474" y="685800"/>
            <a:ext cx="6859664" cy="37401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6E4B2B8-CC8B-0F24-DC4D-4E8BC22D5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407" y="4495800"/>
            <a:ext cx="7011186" cy="1600200"/>
          </a:xfrm>
          <a:prstGeom prst="rect">
            <a:avLst/>
          </a:prstGeom>
        </p:spPr>
      </p:pic>
      <p:pic>
        <p:nvPicPr>
          <p:cNvPr id="1026" name="Picture 2" descr="321 | David Tong on Open Questions in Quantum Field Theory – Sean Carroll">
            <a:extLst>
              <a:ext uri="{FF2B5EF4-FFF2-40B4-BE49-F238E27FC236}">
                <a16:creationId xmlns:a16="http://schemas.microsoft.com/office/drawing/2014/main" id="{1F9120D5-68A1-31B2-2FC3-DF83F6211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114800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2203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EE33C-3FF3-B1EB-EEE7-16A4543A4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09D5D49-450E-4D89-C489-014B2530B0E0}"/>
                  </a:ext>
                </a:extLst>
              </p:cNvPr>
              <p:cNvSpPr txBox="1"/>
              <p:nvPr/>
            </p:nvSpPr>
            <p:spPr>
              <a:xfrm>
                <a:off x="1191322" y="1459210"/>
                <a:ext cx="650487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Vectors in Flat Space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2,3</m:t>
                        </m:r>
                      </m:sup>
                    </m:sSup>
                  </m:oMath>
                </a14:m>
                <a:r>
                  <a:rPr lang="en-US" dirty="0"/>
                  <a:t> 平坦二維或三維空間中的向量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09D5D49-450E-4D89-C489-014B2530B0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1322" y="1459210"/>
                <a:ext cx="6504878" cy="369332"/>
              </a:xfrm>
              <a:prstGeom prst="rect">
                <a:avLst/>
              </a:prstGeom>
              <a:blipFill>
                <a:blip r:embed="rId2"/>
                <a:stretch>
                  <a:fillRect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C3D160F6-AEE8-C344-FCCF-07C4A4CCB549}"/>
              </a:ext>
            </a:extLst>
          </p:cNvPr>
          <p:cNvSpPr txBox="1"/>
          <p:nvPr/>
        </p:nvSpPr>
        <p:spPr>
          <a:xfrm>
            <a:off x="1191322" y="3581400"/>
            <a:ext cx="7114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在空間中可以定義函數值為純量的函數</a:t>
            </a:r>
            <a:r>
              <a:rPr lang="en-US" dirty="0"/>
              <a:t>！</a:t>
            </a:r>
            <a:r>
              <a:rPr lang="zh-TW" altLang="en-US" dirty="0"/>
              <a:t>純量場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Scalar Field</a:t>
            </a:r>
            <a:r>
              <a:rPr lang="zh-TW" altLang="en-US" dirty="0"/>
              <a:t>。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5A1B7D-C88D-4DD7-E63E-3EB5FA646B8D}"/>
              </a:ext>
            </a:extLst>
          </p:cNvPr>
          <p:cNvSpPr txBox="1"/>
          <p:nvPr/>
        </p:nvSpPr>
        <p:spPr>
          <a:xfrm>
            <a:off x="1219200" y="2289717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Vectorial Calculus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向量微積分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4781CC0-FBE9-4103-E735-AED6BE45251D}"/>
                  </a:ext>
                </a:extLst>
              </p:cNvPr>
              <p:cNvSpPr txBox="1"/>
              <p:nvPr/>
            </p:nvSpPr>
            <p:spPr>
              <a:xfrm>
                <a:off x="1295400" y="4523903"/>
                <a:ext cx="1371600" cy="36933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:  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4781CC0-FBE9-4103-E735-AED6BE4525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4523903"/>
                <a:ext cx="1371600" cy="369332"/>
              </a:xfrm>
              <a:prstGeom prst="rect">
                <a:avLst/>
              </a:prstGeom>
              <a:blipFill>
                <a:blip r:embed="rId3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AF2C8F8-D61B-FD54-D925-CAE95CC368A6}"/>
                  </a:ext>
                </a:extLst>
              </p:cNvPr>
              <p:cNvSpPr txBox="1"/>
              <p:nvPr/>
            </p:nvSpPr>
            <p:spPr>
              <a:xfrm>
                <a:off x="1219200" y="2692516"/>
                <a:ext cx="7162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這是處理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2,3</m:t>
                        </m:r>
                      </m:sup>
                    </m:sSup>
                  </m:oMath>
                </a14:m>
                <a:r>
                  <a:rPr lang="en-US" dirty="0" err="1"/>
                  <a:t>空間中的位置與時間的函數！這樣的函數一般稱為場</a:t>
                </a:r>
                <a:r>
                  <a:rPr lang="en-US" dirty="0"/>
                  <a:t>。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AF2C8F8-D61B-FD54-D925-CAE95CC36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2692516"/>
                <a:ext cx="7162800" cy="369332"/>
              </a:xfrm>
              <a:prstGeom prst="rect">
                <a:avLst/>
              </a:prstGeom>
              <a:blipFill>
                <a:blip r:embed="rId4"/>
                <a:stretch>
                  <a:fillRect l="-709" t="-10345" b="-241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3B258DC4-8860-01FB-0825-50556131EA57}"/>
              </a:ext>
            </a:extLst>
          </p:cNvPr>
          <p:cNvSpPr txBox="1"/>
          <p:nvPr/>
        </p:nvSpPr>
        <p:spPr>
          <a:xfrm>
            <a:off x="1219200" y="403860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Scalar functions (just real number) of space and time are called scalar field.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DC705D-AA23-8761-E71E-02E2054408AE}"/>
              </a:ext>
            </a:extLst>
          </p:cNvPr>
          <p:cNvSpPr txBox="1"/>
          <p:nvPr/>
        </p:nvSpPr>
        <p:spPr>
          <a:xfrm>
            <a:off x="1237622" y="3095315"/>
            <a:ext cx="662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to deal with functions of space and time, called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fields.</a:t>
            </a:r>
          </a:p>
        </p:txBody>
      </p:sp>
    </p:spTree>
    <p:extLst>
      <p:ext uri="{BB962C8B-B14F-4D97-AF65-F5344CB8AC3E}">
        <p14:creationId xmlns:p14="http://schemas.microsoft.com/office/powerpoint/2010/main" val="3082071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文字方塊 2"/>
          <p:cNvSpPr txBox="1">
            <a:spLocks noChangeArrowheads="1"/>
          </p:cNvSpPr>
          <p:nvPr/>
        </p:nvSpPr>
        <p:spPr bwMode="auto">
          <a:xfrm>
            <a:off x="487721" y="1031631"/>
            <a:ext cx="5105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TW" altLang="en-US" dirty="0">
                <a:solidFill>
                  <a:srgbClr val="FF0000"/>
                </a:solidFill>
              </a:rPr>
              <a:t>位能由位置決定</a:t>
            </a:r>
            <a:r>
              <a:rPr lang="zh-TW" altLang="en-US" dirty="0"/>
              <a:t>，每一個座標對應一個位能值。</a:t>
            </a:r>
          </a:p>
        </p:txBody>
      </p:sp>
      <p:pic>
        <p:nvPicPr>
          <p:cNvPr id="4" name="Picture 9" descr="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066800"/>
            <a:ext cx="2993728" cy="5186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5">
                <a:extLst>
                  <a:ext uri="{FF2B5EF4-FFF2-40B4-BE49-F238E27FC236}">
                    <a16:creationId xmlns:a16="http://schemas.microsoft.com/office/drawing/2014/main" id="{0F0F72C5-A26D-DC43-8864-E635D872A27F}"/>
                  </a:ext>
                </a:extLst>
              </p:cNvPr>
              <p:cNvSpPr txBox="1"/>
              <p:nvPr/>
            </p:nvSpPr>
            <p:spPr>
              <a:xfrm>
                <a:off x="533400" y="604804"/>
                <a:ext cx="754411" cy="36933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6" name="文字方塊 5">
                <a:extLst>
                  <a:ext uri="{FF2B5EF4-FFF2-40B4-BE49-F238E27FC236}">
                    <a16:creationId xmlns:a16="http://schemas.microsoft.com/office/drawing/2014/main" id="{0F0F72C5-A26D-DC43-8864-E635D872A2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604804"/>
                <a:ext cx="754411" cy="369332"/>
              </a:xfrm>
              <a:prstGeom prst="rect">
                <a:avLst/>
              </a:prstGeom>
              <a:blipFill>
                <a:blip r:embed="rId3"/>
                <a:stretch>
                  <a:fillRect t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圖片 4" descr="一張含有 文字, 地圖 的圖片&#10;&#10;自動產生的描述">
            <a:extLst>
              <a:ext uri="{FF2B5EF4-FFF2-40B4-BE49-F238E27FC236}">
                <a16:creationId xmlns:a16="http://schemas.microsoft.com/office/drawing/2014/main" id="{B539E30F-F9C3-A541-BABF-55A7CB4F82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69" y="2513046"/>
            <a:ext cx="4976992" cy="37401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1274E73-414F-08EB-38EA-5E8FA0341104}"/>
              </a:ext>
            </a:extLst>
          </p:cNvPr>
          <p:cNvSpPr txBox="1"/>
          <p:nvPr/>
        </p:nvSpPr>
        <p:spPr bwMode="auto">
          <a:xfrm>
            <a:off x="468899" y="1885285"/>
            <a:ext cx="4572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TW" altLang="en-US" dirty="0"/>
              <a:t>如同地圖上的高度標示一樣！</a:t>
            </a:r>
            <a:endParaRPr lang="en-TW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D69FDC-D4BE-2601-7B61-5CD9ED3DA47D}"/>
              </a:ext>
            </a:extLst>
          </p:cNvPr>
          <p:cNvSpPr txBox="1"/>
          <p:nvPr/>
        </p:nvSpPr>
        <p:spPr>
          <a:xfrm>
            <a:off x="1322980" y="604804"/>
            <a:ext cx="6906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Potential energy is determined by positions and it is a scalar.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7D6646-103D-FBF3-9A6D-D5B81B67234F}"/>
              </a:ext>
            </a:extLst>
          </p:cNvPr>
          <p:cNvSpPr txBox="1"/>
          <p:nvPr/>
        </p:nvSpPr>
        <p:spPr>
          <a:xfrm>
            <a:off x="483177" y="1458458"/>
            <a:ext cx="3877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Almost like the heights on a map.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5_07_FigureB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26" b="2554"/>
          <a:stretch/>
        </p:blipFill>
        <p:spPr>
          <a:xfrm>
            <a:off x="3810000" y="2473173"/>
            <a:ext cx="3894769" cy="25560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/>
              <p:cNvSpPr/>
              <p:nvPr/>
            </p:nvSpPr>
            <p:spPr>
              <a:xfrm>
                <a:off x="879977" y="1447800"/>
                <a:ext cx="783786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TW" altLang="en-US" dirty="0"/>
                  <a:t>電位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𝑉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altLang="zh-TW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altLang="zh-TW" i="1">
                                <a:latin typeface="Cambria Math"/>
                              </a:rPr>
                              <m:t>𝑟</m:t>
                            </m:r>
                          </m:e>
                        </m:acc>
                      </m:e>
                    </m:d>
                  </m:oMath>
                </a14:m>
                <a:r>
                  <a:rPr lang="zh-TW" altLang="en-US" dirty="0"/>
                  <a:t>是空間的純量函數。</a:t>
                </a:r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Electric Potential </a:t>
                </a:r>
                <a14:m>
                  <m:oMath xmlns:m="http://schemas.openxmlformats.org/officeDocument/2006/math">
                    <m:r>
                      <a:rPr lang="en-US" altLang="zh-TW" i="1" dirty="0">
                        <a:latin typeface="Cambria Math"/>
                      </a:rPr>
                      <m:t>𝑉</m:t>
                    </m:r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altLang="zh-TW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altLang="zh-TW" i="1">
                                <a:latin typeface="Cambria Math"/>
                              </a:rPr>
                              <m:t>𝑟</m:t>
                            </m:r>
                          </m:e>
                        </m:acc>
                      </m:e>
                    </m:d>
                  </m:oMath>
                </a14:m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a scalar function in space.</a:t>
                </a:r>
                <a:endParaRPr lang="zh-TW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矩形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977" y="1447800"/>
                <a:ext cx="7837866" cy="369332"/>
              </a:xfrm>
              <a:prstGeom prst="rect">
                <a:avLst/>
              </a:prstGeom>
              <a:blipFill>
                <a:blip r:embed="rId3"/>
                <a:stretch>
                  <a:fillRect l="-647" t="-13333" r="-1456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/>
              <p:cNvSpPr/>
              <p:nvPr/>
            </p:nvSpPr>
            <p:spPr>
              <a:xfrm>
                <a:off x="879976" y="1842237"/>
                <a:ext cx="8111623" cy="4029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TW" altLang="en-US" dirty="0"/>
                  <a:t>相對的</a:t>
                </a:r>
                <a14:m>
                  <m:oMath xmlns:m="http://schemas.openxmlformats.org/officeDocument/2006/math">
                    <m:r>
                      <a:rPr lang="zh-TW" altLang="en-US" b="0" i="1" smtClean="0">
                        <a:latin typeface="Cambria Math"/>
                      </a:rPr>
                      <m:t>，</m:t>
                    </m:r>
                    <m:r>
                      <a:rPr lang="zh-TW" altLang="en-US" i="1">
                        <a:latin typeface="Cambria Math"/>
                      </a:rPr>
                      <m:t>電場</m:t>
                    </m:r>
                    <m:acc>
                      <m:accPr>
                        <m:chr m:val="⃗"/>
                        <m:ctrlPr>
                          <a:rPr lang="en-US" altLang="zh-TW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i="1">
                            <a:latin typeface="Cambria Math"/>
                          </a:rPr>
                          <m:t>𝐸</m:t>
                        </m:r>
                      </m:e>
                    </m:acc>
                    <m:d>
                      <m:dPr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altLang="zh-TW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altLang="zh-TW" i="1">
                                <a:latin typeface="Cambria Math"/>
                              </a:rPr>
                              <m:t>𝑟</m:t>
                            </m:r>
                          </m:e>
                        </m:acc>
                      </m:e>
                    </m:d>
                  </m:oMath>
                </a14:m>
                <a:r>
                  <a:rPr lang="zh-TW" altLang="en-US" dirty="0"/>
                  <a:t>是一個向量函數。</a:t>
                </a:r>
                <a:r>
                  <a:rPr lang="en-US" altLang="zh-TW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On the contrary, electric field is a vector field.</a:t>
                </a:r>
                <a:endParaRPr lang="zh-TW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976" y="1842237"/>
                <a:ext cx="8111623" cy="402931"/>
              </a:xfrm>
              <a:prstGeom prst="rect">
                <a:avLst/>
              </a:prstGeom>
              <a:blipFill>
                <a:blip r:embed="rId4"/>
                <a:stretch>
                  <a:fillRect l="-626" b="-21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4" descr="F24_03">
            <a:extLst>
              <a:ext uri="{FF2B5EF4-FFF2-40B4-BE49-F238E27FC236}">
                <a16:creationId xmlns:a16="http://schemas.microsoft.com/office/drawing/2014/main" id="{5ECFA79E-81E3-B05F-F0B5-DCAB5DA9D2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88" b="16904"/>
          <a:stretch>
            <a:fillRect/>
          </a:stretch>
        </p:blipFill>
        <p:spPr bwMode="auto">
          <a:xfrm>
            <a:off x="990600" y="2438400"/>
            <a:ext cx="2472592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1131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651D922-23E0-4807-ADA9-FD5234543111}"/>
                  </a:ext>
                </a:extLst>
              </p:cNvPr>
              <p:cNvSpPr txBox="1"/>
              <p:nvPr/>
            </p:nvSpPr>
            <p:spPr>
              <a:xfrm>
                <a:off x="2831013" y="2286000"/>
                <a:ext cx="1518424" cy="40293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:  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651D922-23E0-4807-ADA9-FD52345431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1013" y="2286000"/>
                <a:ext cx="1518424" cy="402931"/>
              </a:xfrm>
              <a:prstGeom prst="rect">
                <a:avLst/>
              </a:prstGeom>
              <a:blipFill>
                <a:blip r:embed="rId2"/>
                <a:stretch>
                  <a:fillRect b="-15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F22_06">
            <a:extLst>
              <a:ext uri="{FF2B5EF4-FFF2-40B4-BE49-F238E27FC236}">
                <a16:creationId xmlns:a16="http://schemas.microsoft.com/office/drawing/2014/main" id="{B320842F-F405-07B6-6E9D-EFD0D8883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55"/>
          <a:stretch>
            <a:fillRect/>
          </a:stretch>
        </p:blipFill>
        <p:spPr bwMode="auto">
          <a:xfrm>
            <a:off x="2455127" y="2853382"/>
            <a:ext cx="2270197" cy="2414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1A0582-FF3F-F781-4E03-716809E9BB69}"/>
              </a:ext>
            </a:extLst>
          </p:cNvPr>
          <p:cNvSpPr txBox="1"/>
          <p:nvPr/>
        </p:nvSpPr>
        <p:spPr>
          <a:xfrm>
            <a:off x="1168085" y="1233618"/>
            <a:ext cx="7114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在空間中可以定義函數值為向量的函數</a:t>
            </a:r>
            <a:r>
              <a:rPr lang="en-US" dirty="0"/>
              <a:t>！</a:t>
            </a:r>
            <a:r>
              <a:rPr lang="zh-TW" altLang="en-US" dirty="0"/>
              <a:t>向量場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Vector Field</a:t>
            </a:r>
            <a:r>
              <a:rPr lang="zh-TW" altLang="en-US" dirty="0"/>
              <a:t>。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F899BF-7A3E-5FA4-B1D0-9159F79FD78E}"/>
              </a:ext>
            </a:extLst>
          </p:cNvPr>
          <p:cNvSpPr txBox="1"/>
          <p:nvPr/>
        </p:nvSpPr>
        <p:spPr>
          <a:xfrm>
            <a:off x="1168085" y="1676400"/>
            <a:ext cx="7747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the function values are vectors, the fields are called vector fields.</a:t>
            </a:r>
          </a:p>
        </p:txBody>
      </p:sp>
    </p:spTree>
    <p:extLst>
      <p:ext uri="{BB962C8B-B14F-4D97-AF65-F5344CB8AC3E}">
        <p14:creationId xmlns:p14="http://schemas.microsoft.com/office/powerpoint/2010/main" val="3590827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字方塊 22"/>
              <p:cNvSpPr txBox="1"/>
              <p:nvPr/>
            </p:nvSpPr>
            <p:spPr>
              <a:xfrm>
                <a:off x="4646065" y="2944588"/>
                <a:ext cx="3092513" cy="82888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altLang="zh-TW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altLang="zh-TW" i="1">
                                  <a:latin typeface="Cambria Math"/>
                                </a:rPr>
                                <m:t>𝑖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altLang="zh-TW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4</m:t>
                                  </m:r>
                                  <m:r>
                                    <a:rPr lang="zh-TW" altLang="en-US" i="1">
                                      <a:latin typeface="Cambria Math"/>
                                    </a:rPr>
                                    <m:t>𝜋</m:t>
                                  </m:r>
                                  <m:sSub>
                                    <m:sSubPr>
                                      <m:ctrlPr>
                                        <a:rPr lang="zh-TW" alt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TW" altLang="en-US" i="1">
                                          <a:latin typeface="Cambria Math"/>
                                        </a:rPr>
                                        <m:t>𝜀</m:t>
                                      </m:r>
                                    </m:e>
                                    <m:sub>
                                      <m:r>
                                        <a:rPr lang="en-US" altLang="zh-TW" i="1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den>
                              </m:f>
                              <m:f>
                                <m:f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altLang="zh-TW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TW" i="1">
                                          <a:latin typeface="Cambria Math"/>
                                        </a:rPr>
                                        <m:t>𝑄</m:t>
                                      </m:r>
                                    </m:e>
                                    <m:sub>
                                      <m:r>
                                        <a:rPr lang="en-US" altLang="zh-TW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en-US" altLang="zh-TW" i="1"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TW" i="1">
                                          <a:latin typeface="Cambria Math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altLang="zh-TW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US" altLang="zh-TW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  <m:sSub>
                                <m:sSub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altLang="zh-TW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TW" i="1">
                                          <a:latin typeface="Cambria Math"/>
                                        </a:rPr>
                                        <m:t>𝑟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𝑞</m:t>
                      </m:r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𝑞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3" name="文字方塊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6065" y="2944588"/>
                <a:ext cx="3092513" cy="828881"/>
              </a:xfrm>
              <a:prstGeom prst="rect">
                <a:avLst/>
              </a:prstGeom>
              <a:blipFill>
                <a:blip r:embed="rId2"/>
                <a:stretch>
                  <a:fillRect l="-11429" t="-102985" b="-1537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650" name="Text Box 4"/>
          <p:cNvSpPr txBox="1">
            <a:spLocks noChangeArrowheads="1"/>
          </p:cNvSpPr>
          <p:nvPr/>
        </p:nvSpPr>
        <p:spPr bwMode="auto">
          <a:xfrm>
            <a:off x="4660741" y="3930529"/>
            <a:ext cx="2971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dirty="0">
                <a:solidFill>
                  <a:srgbClr val="FF0000"/>
                </a:solidFill>
                <a:latin typeface="Times New Roman" pitchFamily="18" charset="0"/>
              </a:rPr>
              <a:t>電場 </a:t>
            </a:r>
            <a:r>
              <a:rPr lang="en-US" altLang="zh-TW" dirty="0">
                <a:solidFill>
                  <a:srgbClr val="FF0000"/>
                </a:solidFill>
                <a:latin typeface="Times New Roman" pitchFamily="18" charset="0"/>
              </a:rPr>
              <a:t>Electric Field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652" name="Text Box 12"/>
              <p:cNvSpPr txBox="1">
                <a:spLocks noChangeArrowheads="1"/>
              </p:cNvSpPr>
              <p:nvPr/>
            </p:nvSpPr>
            <p:spPr bwMode="auto">
              <a:xfrm>
                <a:off x="1257299" y="5043720"/>
                <a:ext cx="5562431" cy="4029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TW" altLang="en-US" dirty="0"/>
                  <a:t>電場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b="0" i="1" smtClean="0">
                            <a:latin typeface="Cambria Math"/>
                          </a:rPr>
                          <m:t>𝐸</m:t>
                        </m:r>
                      </m:e>
                    </m:acc>
                  </m:oMath>
                </a14:m>
                <a:r>
                  <a:rPr lang="zh-TW" altLang="en-US" dirty="0"/>
                  <a:t>只與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𝑞</m:t>
                    </m:r>
                  </m:oMath>
                </a14:m>
                <a:r>
                  <a:rPr lang="zh-TW" altLang="en-US" dirty="0"/>
                  <a:t>的位置相關，與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𝑞</m:t>
                    </m:r>
                  </m:oMath>
                </a14:m>
                <a:r>
                  <a:rPr lang="zh-TW" altLang="en-US" dirty="0"/>
                  <a:t>的電荷量無關</a:t>
                </a:r>
              </a:p>
            </p:txBody>
          </p:sp>
        </mc:Choice>
        <mc:Fallback xmlns="">
          <p:sp>
            <p:nvSpPr>
              <p:cNvPr id="27652" name="Text 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57299" y="5043720"/>
                <a:ext cx="5562431" cy="402931"/>
              </a:xfrm>
              <a:prstGeom prst="rect">
                <a:avLst/>
              </a:prstGeom>
              <a:blipFill>
                <a:blip r:embed="rId3"/>
                <a:stretch>
                  <a:fillRect l="-682" b="-2121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663" name="Rectangle 24"/>
          <p:cNvSpPr>
            <a:spLocks noChangeArrowheads="1"/>
          </p:cNvSpPr>
          <p:nvPr/>
        </p:nvSpPr>
        <p:spPr bwMode="auto">
          <a:xfrm>
            <a:off x="5029200" y="2863729"/>
            <a:ext cx="1524000" cy="990600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664" name="Text Box 25"/>
              <p:cNvSpPr txBox="1">
                <a:spLocks noChangeArrowheads="1"/>
              </p:cNvSpPr>
              <p:nvPr/>
            </p:nvSpPr>
            <p:spPr bwMode="auto">
              <a:xfrm>
                <a:off x="1257300" y="5500920"/>
                <a:ext cx="6629400" cy="4029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TW" altLang="en-US" dirty="0"/>
                  <a:t>想像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𝑞</m:t>
                    </m:r>
                  </m:oMath>
                </a14:m>
                <a:r>
                  <a:rPr lang="zh-TW" altLang="en-US" dirty="0"/>
                  <a:t>漸漸趨近於零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/>
                      </a:rPr>
                      <m:t>𝑞</m:t>
                    </m:r>
                    <m:r>
                      <a:rPr lang="en-US" altLang="zh-TW" b="0" i="1" smtClean="0">
                        <a:latin typeface="Cambria Math"/>
                        <a:ea typeface="Cambria Math"/>
                      </a:rPr>
                      <m:t>→0</m:t>
                    </m:r>
                  </m:oMath>
                </a14:m>
                <a:r>
                  <a:rPr lang="en-US" altLang="zh-TW" dirty="0"/>
                  <a:t>….</a:t>
                </a:r>
                <a:r>
                  <a:rPr lang="zh-TW" altLang="en-US" dirty="0"/>
                  <a:t>電場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i="1">
                            <a:latin typeface="Cambria Math"/>
                          </a:rPr>
                          <m:t>𝐸</m:t>
                        </m:r>
                      </m:e>
                    </m:acc>
                  </m:oMath>
                </a14:m>
                <a:r>
                  <a:rPr lang="zh-TW" altLang="en-US" dirty="0"/>
                  <a:t>應該依舊存在吧！</a:t>
                </a:r>
              </a:p>
            </p:txBody>
          </p:sp>
        </mc:Choice>
        <mc:Fallback xmlns="">
          <p:sp>
            <p:nvSpPr>
              <p:cNvPr id="27664" name="Text 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57300" y="5500920"/>
                <a:ext cx="6629400" cy="402931"/>
              </a:xfrm>
              <a:prstGeom prst="rect">
                <a:avLst/>
              </a:prstGeom>
              <a:blipFill>
                <a:blip r:embed="rId5"/>
                <a:stretch>
                  <a:fillRect l="-573" b="-2121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/>
              <p:cNvSpPr/>
              <p:nvPr/>
            </p:nvSpPr>
            <p:spPr>
              <a:xfrm>
                <a:off x="4646065" y="2286000"/>
                <a:ext cx="411522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TW" altLang="en-US" dirty="0"/>
                  <a:t>電荷量</a:t>
                </a:r>
                <a14:m>
                  <m:oMath xmlns:m="http://schemas.openxmlformats.org/officeDocument/2006/math">
                    <m:r>
                      <a:rPr lang="en-US" altLang="zh-TW" i="1" dirty="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𝑞</m:t>
                    </m:r>
                  </m:oMath>
                </a14:m>
                <a:r>
                  <a:rPr lang="zh-TW" altLang="en-US" dirty="0"/>
                  <a:t>可以從複雜的式子中提出來：</a:t>
                </a:r>
              </a:p>
            </p:txBody>
          </p:sp>
        </mc:Choice>
        <mc:Fallback xmlns=""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6065" y="2286000"/>
                <a:ext cx="4115229" cy="369332"/>
              </a:xfrm>
              <a:prstGeom prst="rect">
                <a:avLst/>
              </a:prstGeom>
              <a:blipFill>
                <a:blip r:embed="rId6"/>
                <a:stretch>
                  <a:fillRect l="-1231"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字方塊 21"/>
              <p:cNvSpPr txBox="1"/>
              <p:nvPr/>
            </p:nvSpPr>
            <p:spPr>
              <a:xfrm>
                <a:off x="4700021" y="1277037"/>
                <a:ext cx="2113271" cy="764568"/>
              </a:xfrm>
              <a:prstGeom prst="rect">
                <a:avLst/>
              </a:prstGeom>
              <a:solidFill>
                <a:srgbClr val="FFFFCC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/>
                            </a:rPr>
                            <m:t>𝐹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TW" b="0" i="1" smtClean="0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altLang="zh-TW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zh-TW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TW" i="1">
                                  <a:latin typeface="Cambria Math"/>
                                </a:rPr>
                                <m:t>4</m:t>
                              </m:r>
                              <m:r>
                                <a:rPr lang="zh-TW" altLang="en-US" i="1">
                                  <a:latin typeface="Cambria Math"/>
                                </a:rPr>
                                <m:t>𝜋</m:t>
                              </m:r>
                              <m:sSub>
                                <m:sSubPr>
                                  <m:ctrlPr>
                                    <a:rPr lang="zh-TW" alt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zh-TW" altLang="en-US" i="1">
                                      <a:latin typeface="Cambria Math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zh-TW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altLang="zh-TW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TW" i="1">
                                  <a:latin typeface="Cambria Math"/>
                                </a:rPr>
                                <m:t>𝑞</m:t>
                              </m:r>
                            </m:num>
                            <m:den>
                              <m:sSubSup>
                                <m:sSubSupPr>
                                  <m:ctrlPr>
                                    <a:rPr lang="en-US" altLang="zh-TW" b="0" i="1" smtClean="0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TW" b="0" i="1" smtClean="0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altLang="zh-TW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zh-TW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TW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2" name="文字方塊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0021" y="1277037"/>
                <a:ext cx="2113271" cy="76456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弧形箭號 (下彎) 23"/>
          <p:cNvSpPr/>
          <p:nvPr/>
        </p:nvSpPr>
        <p:spPr>
          <a:xfrm>
            <a:off x="6394192" y="1062345"/>
            <a:ext cx="838200" cy="304800"/>
          </a:xfrm>
          <a:prstGeom prst="curved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3" name="矩形 1">
            <a:extLst>
              <a:ext uri="{FF2B5EF4-FFF2-40B4-BE49-F238E27FC236}">
                <a16:creationId xmlns:a16="http://schemas.microsoft.com/office/drawing/2014/main" id="{0B24B92A-C9CB-1CB7-B78E-02725BC899AC}"/>
              </a:ext>
            </a:extLst>
          </p:cNvPr>
          <p:cNvSpPr/>
          <p:nvPr/>
        </p:nvSpPr>
        <p:spPr>
          <a:xfrm>
            <a:off x="534988" y="1274095"/>
            <a:ext cx="3732212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" name="Picture 13" descr="fig22">
            <a:extLst>
              <a:ext uri="{FF2B5EF4-FFF2-40B4-BE49-F238E27FC236}">
                <a16:creationId xmlns:a16="http://schemas.microsoft.com/office/drawing/2014/main" id="{8454429F-7107-F079-2959-B4CF74F7C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81"/>
          <a:stretch>
            <a:fillRect/>
          </a:stretch>
        </p:blipFill>
        <p:spPr bwMode="auto">
          <a:xfrm>
            <a:off x="534988" y="1540795"/>
            <a:ext cx="3592513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4">
            <a:extLst>
              <a:ext uri="{FF2B5EF4-FFF2-40B4-BE49-F238E27FC236}">
                <a16:creationId xmlns:a16="http://schemas.microsoft.com/office/drawing/2014/main" id="{09F8691B-06E7-7D4D-DEDF-4E2D3910E1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8388" y="1540795"/>
            <a:ext cx="457200" cy="3667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/>
              <a:t>Q</a:t>
            </a:r>
            <a:r>
              <a:rPr lang="en-US" altLang="zh-TW" baseline="-25000"/>
              <a:t>1</a:t>
            </a: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729CFDA6-F14F-734D-AF1D-867158C1C3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4388" y="1312195"/>
            <a:ext cx="457200" cy="3667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/>
              <a:t>Q</a:t>
            </a:r>
            <a:r>
              <a:rPr lang="en-US" altLang="zh-TW" baseline="-25000"/>
              <a:t>2</a:t>
            </a: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B2B6C5D0-CAFA-48A9-93F0-060AB2DEB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588" y="2759995"/>
            <a:ext cx="457200" cy="3667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/>
              <a:t>Q</a:t>
            </a:r>
            <a:r>
              <a:rPr lang="en-US" altLang="zh-TW" baseline="-25000"/>
              <a:t>3</a:t>
            </a:r>
          </a:p>
        </p:txBody>
      </p:sp>
      <p:sp>
        <p:nvSpPr>
          <p:cNvPr id="8" name="Text Box 17">
            <a:extLst>
              <a:ext uri="{FF2B5EF4-FFF2-40B4-BE49-F238E27FC236}">
                <a16:creationId xmlns:a16="http://schemas.microsoft.com/office/drawing/2014/main" id="{85A42950-D22D-4F47-2C2E-A4031B2AB1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3388" y="3826795"/>
            <a:ext cx="396875" cy="3667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i="1"/>
              <a:t>q</a:t>
            </a:r>
          </a:p>
        </p:txBody>
      </p:sp>
      <p:sp>
        <p:nvSpPr>
          <p:cNvPr id="9" name="Text Box 18">
            <a:extLst>
              <a:ext uri="{FF2B5EF4-FFF2-40B4-BE49-F238E27FC236}">
                <a16:creationId xmlns:a16="http://schemas.microsoft.com/office/drawing/2014/main" id="{0928D00C-4A0A-9DF8-4B33-F53A9B99B1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4388" y="2912395"/>
            <a:ext cx="457200" cy="3667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i="1">
                <a:latin typeface="Times New Roman" pitchFamily="18" charset="0"/>
              </a:rPr>
              <a:t>F</a:t>
            </a:r>
            <a:r>
              <a:rPr lang="en-US" altLang="zh-TW" i="1" baseline="-25000">
                <a:latin typeface="Times New Roman" pitchFamily="18" charset="0"/>
              </a:rPr>
              <a:t>2</a:t>
            </a:r>
          </a:p>
        </p:txBody>
      </p:sp>
      <p:sp>
        <p:nvSpPr>
          <p:cNvPr id="10" name="Text Box 19">
            <a:extLst>
              <a:ext uri="{FF2B5EF4-FFF2-40B4-BE49-F238E27FC236}">
                <a16:creationId xmlns:a16="http://schemas.microsoft.com/office/drawing/2014/main" id="{B16256F0-4D2B-89F3-95F9-6FAB34754A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2988" y="4131595"/>
            <a:ext cx="457200" cy="3667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i="1">
                <a:latin typeface="Times New Roman" pitchFamily="18" charset="0"/>
              </a:rPr>
              <a:t>F</a:t>
            </a:r>
            <a:r>
              <a:rPr lang="en-US" altLang="zh-TW" i="1" baseline="-25000">
                <a:latin typeface="Times New Roman" pitchFamily="18" charset="0"/>
              </a:rPr>
              <a:t>1</a:t>
            </a:r>
          </a:p>
        </p:txBody>
      </p:sp>
      <p:sp>
        <p:nvSpPr>
          <p:cNvPr id="11" name="Text Box 20">
            <a:extLst>
              <a:ext uri="{FF2B5EF4-FFF2-40B4-BE49-F238E27FC236}">
                <a16:creationId xmlns:a16="http://schemas.microsoft.com/office/drawing/2014/main" id="{776523FA-36EB-694D-53B7-47AE7BE22A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7588" y="3674395"/>
            <a:ext cx="457200" cy="3667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i="1">
                <a:latin typeface="Times New Roman" pitchFamily="18" charset="0"/>
              </a:rPr>
              <a:t>F</a:t>
            </a:r>
            <a:r>
              <a:rPr lang="en-US" altLang="zh-TW" i="1" baseline="-25000">
                <a:latin typeface="Times New Roman" pitchFamily="18" charset="0"/>
              </a:rPr>
              <a:t>3</a:t>
            </a:r>
          </a:p>
        </p:txBody>
      </p:sp>
      <p:sp>
        <p:nvSpPr>
          <p:cNvPr id="12" name="矩形 3">
            <a:extLst>
              <a:ext uri="{FF2B5EF4-FFF2-40B4-BE49-F238E27FC236}">
                <a16:creationId xmlns:a16="http://schemas.microsoft.com/office/drawing/2014/main" id="{B1B48979-72AD-5D62-94FA-08E046E460CB}"/>
              </a:ext>
            </a:extLst>
          </p:cNvPr>
          <p:cNvSpPr/>
          <p:nvPr/>
        </p:nvSpPr>
        <p:spPr>
          <a:xfrm>
            <a:off x="2287588" y="2943351"/>
            <a:ext cx="1674812" cy="1618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Box 22">
                <a:extLst>
                  <a:ext uri="{FF2B5EF4-FFF2-40B4-BE49-F238E27FC236}">
                    <a16:creationId xmlns:a16="http://schemas.microsoft.com/office/drawing/2014/main" id="{DEA0700B-9F57-1C5A-0105-C575D874E17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20743" y="2513178"/>
                <a:ext cx="609600" cy="4029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</m:oMath>
                  </m:oMathPara>
                </a14:m>
                <a:endParaRPr lang="en-US" altLang="zh-TW" dirty="0"/>
              </a:p>
            </p:txBody>
          </p:sp>
        </mc:Choice>
        <mc:Fallback xmlns="">
          <p:sp>
            <p:nvSpPr>
              <p:cNvPr id="13" name="Text Box 22">
                <a:extLst>
                  <a:ext uri="{FF2B5EF4-FFF2-40B4-BE49-F238E27FC236}">
                    <a16:creationId xmlns:a16="http://schemas.microsoft.com/office/drawing/2014/main" id="{DEA0700B-9F57-1C5A-0105-C575D874E1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20743" y="2513178"/>
                <a:ext cx="609600" cy="40293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Line 21">
            <a:extLst>
              <a:ext uri="{FF2B5EF4-FFF2-40B4-BE49-F238E27FC236}">
                <a16:creationId xmlns:a16="http://schemas.microsoft.com/office/drawing/2014/main" id="{A58D4D30-21DD-F023-33CE-6AB8450AA7B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820988" y="2912395"/>
            <a:ext cx="381000" cy="685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ABAA71-1F44-0CCA-66B0-B6F01704518F}"/>
              </a:ext>
            </a:extLst>
          </p:cNvPr>
          <p:cNvSpPr txBox="1"/>
          <p:nvPr/>
        </p:nvSpPr>
        <p:spPr>
          <a:xfrm>
            <a:off x="1525588" y="6096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電場的抽象定義</a:t>
            </a:r>
            <a:r>
              <a:rPr lang="en-US" dirty="0"/>
              <a:t>：</a:t>
            </a:r>
          </a:p>
        </p:txBody>
      </p:sp>
    </p:spTree>
    <p:extLst>
      <p:ext uri="{BB962C8B-B14F-4D97-AF65-F5344CB8AC3E}">
        <p14:creationId xmlns:p14="http://schemas.microsoft.com/office/powerpoint/2010/main" val="294080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6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6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7650" grpId="0"/>
      <p:bldP spid="27652" grpId="0"/>
      <p:bldP spid="27663" grpId="0" animBg="1"/>
      <p:bldP spid="27664" grpId="0"/>
      <p:bldP spid="24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4988" y="1274095"/>
            <a:ext cx="3732212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76" name="Text Box 11"/>
              <p:cNvSpPr txBox="1">
                <a:spLocks noChangeArrowheads="1"/>
              </p:cNvSpPr>
              <p:nvPr/>
            </p:nvSpPr>
            <p:spPr bwMode="auto">
              <a:xfrm>
                <a:off x="4356101" y="3491245"/>
                <a:ext cx="4410392" cy="4029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TW" altLang="en-US" dirty="0"/>
                  <a:t>每一點都有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𝐸</m:t>
                        </m:r>
                      </m:e>
                    </m:acc>
                    <m:d>
                      <m:dPr>
                        <m:ctrlPr>
                          <a:rPr lang="en-US" altLang="zh-TW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altLang="zh-TW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𝑟</m:t>
                            </m:r>
                          </m:e>
                        </m:acc>
                      </m:e>
                    </m:d>
                  </m:oMath>
                </a14:m>
                <a:r>
                  <a:rPr lang="zh-TW" altLang="en-US" dirty="0"/>
                  <a:t>，電場遍佈整個空間。</a:t>
                </a:r>
              </a:p>
            </p:txBody>
          </p:sp>
        </mc:Choice>
        <mc:Fallback xmlns="">
          <p:sp>
            <p:nvSpPr>
              <p:cNvPr id="7176" name="Text 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56101" y="3491245"/>
                <a:ext cx="4410392" cy="402931"/>
              </a:xfrm>
              <a:prstGeom prst="rect">
                <a:avLst/>
              </a:prstGeom>
              <a:blipFill>
                <a:blip r:embed="rId2"/>
                <a:stretch>
                  <a:fillRect l="-1437" t="-3125" b="-2187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705" name="Text Box 12"/>
          <p:cNvSpPr txBox="1">
            <a:spLocks noChangeArrowheads="1"/>
          </p:cNvSpPr>
          <p:nvPr/>
        </p:nvSpPr>
        <p:spPr bwMode="auto">
          <a:xfrm>
            <a:off x="4338461" y="2252524"/>
            <a:ext cx="4718634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dirty="0"/>
              <a:t>電場與</a:t>
            </a:r>
            <a:r>
              <a:rPr lang="en-US" altLang="zh-TW" i="1" dirty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zh-TW" altLang="en-US" dirty="0"/>
              <a:t>的電荷量無關。</a:t>
            </a:r>
          </a:p>
        </p:txBody>
      </p:sp>
      <p:pic>
        <p:nvPicPr>
          <p:cNvPr id="29706" name="Picture 13" descr="fig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81"/>
          <a:stretch>
            <a:fillRect/>
          </a:stretch>
        </p:blipFill>
        <p:spPr bwMode="auto">
          <a:xfrm>
            <a:off x="534988" y="1540795"/>
            <a:ext cx="3592513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7" name="Text Box 14"/>
          <p:cNvSpPr txBox="1">
            <a:spLocks noChangeArrowheads="1"/>
          </p:cNvSpPr>
          <p:nvPr/>
        </p:nvSpPr>
        <p:spPr bwMode="auto">
          <a:xfrm>
            <a:off x="1068388" y="1540795"/>
            <a:ext cx="457200" cy="3667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/>
              <a:t>Q</a:t>
            </a:r>
            <a:r>
              <a:rPr lang="en-US" altLang="zh-TW" baseline="-25000"/>
              <a:t>1</a:t>
            </a:r>
          </a:p>
        </p:txBody>
      </p:sp>
      <p:sp>
        <p:nvSpPr>
          <p:cNvPr id="29708" name="Text Box 15"/>
          <p:cNvSpPr txBox="1">
            <a:spLocks noChangeArrowheads="1"/>
          </p:cNvSpPr>
          <p:nvPr/>
        </p:nvSpPr>
        <p:spPr bwMode="auto">
          <a:xfrm>
            <a:off x="3354388" y="1312195"/>
            <a:ext cx="457200" cy="3667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/>
              <a:t>Q</a:t>
            </a:r>
            <a:r>
              <a:rPr lang="en-US" altLang="zh-TW" baseline="-25000"/>
              <a:t>2</a:t>
            </a:r>
          </a:p>
        </p:txBody>
      </p:sp>
      <p:sp>
        <p:nvSpPr>
          <p:cNvPr id="29709" name="Text Box 16"/>
          <p:cNvSpPr txBox="1">
            <a:spLocks noChangeArrowheads="1"/>
          </p:cNvSpPr>
          <p:nvPr/>
        </p:nvSpPr>
        <p:spPr bwMode="auto">
          <a:xfrm>
            <a:off x="763588" y="2759995"/>
            <a:ext cx="457200" cy="3667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/>
              <a:t>Q</a:t>
            </a:r>
            <a:r>
              <a:rPr lang="en-US" altLang="zh-TW" baseline="-25000"/>
              <a:t>3</a:t>
            </a:r>
          </a:p>
        </p:txBody>
      </p:sp>
      <p:sp>
        <p:nvSpPr>
          <p:cNvPr id="29710" name="Text Box 17"/>
          <p:cNvSpPr txBox="1">
            <a:spLocks noChangeArrowheads="1"/>
          </p:cNvSpPr>
          <p:nvPr/>
        </p:nvSpPr>
        <p:spPr bwMode="auto">
          <a:xfrm>
            <a:off x="2973388" y="3826795"/>
            <a:ext cx="396875" cy="3667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i="1"/>
              <a:t>q</a:t>
            </a:r>
          </a:p>
        </p:txBody>
      </p:sp>
      <p:sp>
        <p:nvSpPr>
          <p:cNvPr id="29711" name="Text Box 18"/>
          <p:cNvSpPr txBox="1">
            <a:spLocks noChangeArrowheads="1"/>
          </p:cNvSpPr>
          <p:nvPr/>
        </p:nvSpPr>
        <p:spPr bwMode="auto">
          <a:xfrm>
            <a:off x="3354388" y="2912395"/>
            <a:ext cx="457200" cy="3667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i="1">
                <a:latin typeface="Times New Roman" pitchFamily="18" charset="0"/>
              </a:rPr>
              <a:t>F</a:t>
            </a:r>
            <a:r>
              <a:rPr lang="en-US" altLang="zh-TW" i="1" baseline="-25000">
                <a:latin typeface="Times New Roman" pitchFamily="18" charset="0"/>
              </a:rPr>
              <a:t>2</a:t>
            </a:r>
          </a:p>
        </p:txBody>
      </p:sp>
      <p:sp>
        <p:nvSpPr>
          <p:cNvPr id="29712" name="Text Box 19"/>
          <p:cNvSpPr txBox="1">
            <a:spLocks noChangeArrowheads="1"/>
          </p:cNvSpPr>
          <p:nvPr/>
        </p:nvSpPr>
        <p:spPr bwMode="auto">
          <a:xfrm>
            <a:off x="3582988" y="4131595"/>
            <a:ext cx="457200" cy="3667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i="1">
                <a:latin typeface="Times New Roman" pitchFamily="18" charset="0"/>
              </a:rPr>
              <a:t>F</a:t>
            </a:r>
            <a:r>
              <a:rPr lang="en-US" altLang="zh-TW" i="1" baseline="-25000">
                <a:latin typeface="Times New Roman" pitchFamily="18" charset="0"/>
              </a:rPr>
              <a:t>1</a:t>
            </a:r>
          </a:p>
        </p:txBody>
      </p:sp>
      <p:sp>
        <p:nvSpPr>
          <p:cNvPr id="29713" name="Text Box 20"/>
          <p:cNvSpPr txBox="1">
            <a:spLocks noChangeArrowheads="1"/>
          </p:cNvSpPr>
          <p:nvPr/>
        </p:nvSpPr>
        <p:spPr bwMode="auto">
          <a:xfrm>
            <a:off x="2287588" y="3674395"/>
            <a:ext cx="457200" cy="36671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i="1">
                <a:latin typeface="Times New Roman" pitchFamily="18" charset="0"/>
              </a:rPr>
              <a:t>F</a:t>
            </a:r>
            <a:r>
              <a:rPr lang="en-US" altLang="zh-TW" i="1" baseline="-25000">
                <a:latin typeface="Times New Roman" pitchFamily="18" charset="0"/>
              </a:rPr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88" name="Text Box 23"/>
              <p:cNvSpPr txBox="1">
                <a:spLocks noChangeArrowheads="1"/>
              </p:cNvSpPr>
              <p:nvPr/>
            </p:nvSpPr>
            <p:spPr bwMode="auto">
              <a:xfrm>
                <a:off x="4338461" y="3088314"/>
                <a:ext cx="3352800" cy="4029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TW" altLang="en-US" dirty="0">
                    <a:solidFill>
                      <a:srgbClr val="FF0000"/>
                    </a:solidFill>
                  </a:rPr>
                  <a:t>電場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𝐸</m:t>
                        </m:r>
                      </m:e>
                    </m:acc>
                    <m:d>
                      <m:dPr>
                        <m:ctrlP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altLang="zh-TW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altLang="zh-TW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𝑟</m:t>
                            </m:r>
                          </m:e>
                        </m:acc>
                      </m:e>
                    </m:d>
                  </m:oMath>
                </a14:m>
                <a:r>
                  <a:rPr lang="zh-TW" altLang="en-US" dirty="0">
                    <a:solidFill>
                      <a:srgbClr val="FF0000"/>
                    </a:solidFill>
                  </a:rPr>
                  <a:t>是空間的性質。</a:t>
                </a:r>
              </a:p>
            </p:txBody>
          </p:sp>
        </mc:Choice>
        <mc:Fallback xmlns="">
          <p:sp>
            <p:nvSpPr>
              <p:cNvPr id="7188" name="Text 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8461" y="3088314"/>
                <a:ext cx="3352800" cy="402931"/>
              </a:xfrm>
              <a:prstGeom prst="rect">
                <a:avLst/>
              </a:prstGeom>
              <a:blipFill>
                <a:blip r:embed="rId4"/>
                <a:stretch>
                  <a:fillRect l="-1509" t="-3030" b="-2121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字方塊 22"/>
              <p:cNvSpPr txBox="1">
                <a:spLocks noChangeArrowheads="1"/>
              </p:cNvSpPr>
              <p:nvPr/>
            </p:nvSpPr>
            <p:spPr bwMode="auto">
              <a:xfrm>
                <a:off x="821412" y="4807789"/>
                <a:ext cx="7501176" cy="4029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/>
                <a:r>
                  <a:rPr lang="zh-TW" altLang="en-US" dirty="0"/>
                  <a:t>電場就是會讓位於當地的電荷</a:t>
                </a:r>
                <a14:m>
                  <m:oMath xmlns:m="http://schemas.openxmlformats.org/officeDocument/2006/math">
                    <m:r>
                      <a:rPr lang="en-US" altLang="zh-TW" i="1">
                        <a:latin typeface="Cambria Math"/>
                      </a:rPr>
                      <m:t>𝑞</m:t>
                    </m:r>
                  </m:oMath>
                </a14:m>
                <a:r>
                  <a:rPr lang="zh-TW" altLang="en-US" dirty="0"/>
                  <a:t>得到靜電力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/>
                      </a:rPr>
                      <m:t>𝑞</m:t>
                    </m:r>
                    <m:r>
                      <a:rPr lang="en-US" altLang="zh-TW" b="0" i="1" smtClean="0">
                        <a:latin typeface="Cambria Math"/>
                        <a:ea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en-US" altLang="zh-TW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i="1">
                            <a:latin typeface="Cambria Math"/>
                          </a:rPr>
                          <m:t>𝐸</m:t>
                        </m:r>
                      </m:e>
                    </m:acc>
                  </m:oMath>
                </a14:m>
                <a:r>
                  <a:rPr lang="zh-TW" altLang="en-US" dirty="0"/>
                  <a:t>的</a:t>
                </a:r>
                <a:r>
                  <a:rPr lang="zh-TW" altLang="en-US" dirty="0">
                    <a:solidFill>
                      <a:srgbClr val="FF0000"/>
                    </a:solidFill>
                  </a:rPr>
                  <a:t>空間的物理性質。</a:t>
                </a:r>
              </a:p>
            </p:txBody>
          </p:sp>
        </mc:Choice>
        <mc:Fallback xmlns="">
          <p:sp>
            <p:nvSpPr>
              <p:cNvPr id="23" name="文字方塊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1412" y="4807789"/>
                <a:ext cx="7501176" cy="402931"/>
              </a:xfrm>
              <a:prstGeom prst="rect">
                <a:avLst/>
              </a:prstGeom>
              <a:blipFill>
                <a:blip r:embed="rId5"/>
                <a:stretch>
                  <a:fillRect l="-676" b="-2121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字方塊 2"/>
          <p:cNvSpPr txBox="1"/>
          <p:nvPr/>
        </p:nvSpPr>
        <p:spPr>
          <a:xfrm>
            <a:off x="4349167" y="3938309"/>
            <a:ext cx="3804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電場可以為零，但永遠存在。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FB3B72B-F3AD-0C48-A161-205D0243644B}"/>
              </a:ext>
            </a:extLst>
          </p:cNvPr>
          <p:cNvSpPr/>
          <p:nvPr/>
        </p:nvSpPr>
        <p:spPr>
          <a:xfrm>
            <a:off x="2287588" y="2943351"/>
            <a:ext cx="1674812" cy="1618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715" name="Text Box 22"/>
              <p:cNvSpPr txBox="1">
                <a:spLocks noChangeArrowheads="1"/>
              </p:cNvSpPr>
              <p:nvPr/>
            </p:nvSpPr>
            <p:spPr bwMode="auto">
              <a:xfrm>
                <a:off x="2520743" y="2513178"/>
                <a:ext cx="609600" cy="4029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</m:oMath>
                  </m:oMathPara>
                </a14:m>
                <a:endParaRPr lang="en-US" altLang="zh-TW" dirty="0"/>
              </a:p>
            </p:txBody>
          </p:sp>
        </mc:Choice>
        <mc:Fallback xmlns="">
          <p:sp>
            <p:nvSpPr>
              <p:cNvPr id="29715" name="Text 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20743" y="2513178"/>
                <a:ext cx="609600" cy="40293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714" name="Line 21"/>
          <p:cNvSpPr>
            <a:spLocks noChangeShapeType="1"/>
          </p:cNvSpPr>
          <p:nvPr/>
        </p:nvSpPr>
        <p:spPr bwMode="auto">
          <a:xfrm flipH="1" flipV="1">
            <a:off x="2820988" y="2912395"/>
            <a:ext cx="381000" cy="685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F3FBBCC-B96F-8A4A-829A-B5298AE8B9FD}"/>
                  </a:ext>
                </a:extLst>
              </p:cNvPr>
              <p:cNvSpPr txBox="1"/>
              <p:nvPr/>
            </p:nvSpPr>
            <p:spPr>
              <a:xfrm>
                <a:off x="821412" y="5276866"/>
                <a:ext cx="49571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TW" dirty="0"/>
                  <a:t>電場是由固定電荷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TW" dirty="0"/>
                  <a:t>在空間各處產生。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F3FBBCC-B96F-8A4A-829A-B5298AE8B9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412" y="5276866"/>
                <a:ext cx="4957179" cy="369332"/>
              </a:xfrm>
              <a:prstGeom prst="rect">
                <a:avLst/>
              </a:prstGeom>
              <a:blipFill>
                <a:blip r:embed="rId11"/>
                <a:stretch>
                  <a:fillRect l="-1020"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 Box 12">
                <a:extLst>
                  <a:ext uri="{FF2B5EF4-FFF2-40B4-BE49-F238E27FC236}">
                    <a16:creationId xmlns:a16="http://schemas.microsoft.com/office/drawing/2014/main" id="{9795C23A-804B-0C4B-A9D1-657F81FBB46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49167" y="2652836"/>
                <a:ext cx="3499433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TW" altLang="en-US" dirty="0"/>
                  <a:t>由</a:t>
                </a:r>
                <a:r>
                  <a:rPr lang="en-TW" dirty="0"/>
                  <a:t>固定電荷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altLang="zh-TW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TW" altLang="en-US" dirty="0"/>
                  <a:t>及</a:t>
                </a:r>
                <a:r>
                  <a:rPr lang="en-US" altLang="zh-TW" i="1" dirty="0">
                    <a:latin typeface="Times New Roman" pitchFamily="18" charset="0"/>
                    <a:cs typeface="Times New Roman" pitchFamily="18" charset="0"/>
                  </a:rPr>
                  <a:t>q</a:t>
                </a:r>
                <a:r>
                  <a:rPr lang="zh-TW" altLang="en-US" dirty="0"/>
                  <a:t>的位置決定。</a:t>
                </a:r>
              </a:p>
            </p:txBody>
          </p:sp>
        </mc:Choice>
        <mc:Fallback xmlns="">
          <p:sp>
            <p:nvSpPr>
              <p:cNvPr id="21" name="Text Box 12">
                <a:extLst>
                  <a:ext uri="{FF2B5EF4-FFF2-40B4-BE49-F238E27FC236}">
                    <a16:creationId xmlns:a16="http://schemas.microsoft.com/office/drawing/2014/main" id="{9795C23A-804B-0C4B-A9D1-657F81FBB4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49167" y="2652836"/>
                <a:ext cx="3499433" cy="369332"/>
              </a:xfrm>
              <a:prstGeom prst="rect">
                <a:avLst/>
              </a:prstGeom>
              <a:blipFill>
                <a:blip r:embed="rId12"/>
                <a:stretch>
                  <a:fillRect l="-1444" t="-6452" b="-1935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18">
                <a:extLst>
                  <a:ext uri="{FF2B5EF4-FFF2-40B4-BE49-F238E27FC236}">
                    <a16:creationId xmlns:a16="http://schemas.microsoft.com/office/drawing/2014/main" id="{7C7DA39A-A12C-D334-61F8-0EC2D506C1F7}"/>
                  </a:ext>
                </a:extLst>
              </p:cNvPr>
              <p:cNvSpPr txBox="1"/>
              <p:nvPr/>
            </p:nvSpPr>
            <p:spPr>
              <a:xfrm>
                <a:off x="4445513" y="1274728"/>
                <a:ext cx="1989263" cy="764568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TW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TW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altLang="zh-TW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zh-TW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TW" i="1">
                                  <a:latin typeface="Cambria Math"/>
                                </a:rPr>
                                <m:t>4</m:t>
                              </m:r>
                              <m:r>
                                <a:rPr lang="zh-TW" altLang="en-US" i="1">
                                  <a:latin typeface="Cambria Math"/>
                                </a:rPr>
                                <m:t>𝜋</m:t>
                              </m:r>
                              <m:sSub>
                                <m:sSubPr>
                                  <m:ctrlPr>
                                    <a:rPr lang="zh-TW" alt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zh-TW" altLang="en-US" i="1">
                                      <a:latin typeface="Cambria Math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zh-TW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bSup>
                                <m:sSubSupPr>
                                  <m:ctrlPr>
                                    <a:rPr lang="en-US" altLang="zh-TW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zh-TW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TW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6" name="文字方塊 18">
                <a:extLst>
                  <a:ext uri="{FF2B5EF4-FFF2-40B4-BE49-F238E27FC236}">
                    <a16:creationId xmlns:a16="http://schemas.microsoft.com/office/drawing/2014/main" id="{7C7DA39A-A12C-D334-61F8-0EC2D506C1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5513" y="1274728"/>
                <a:ext cx="1989263" cy="764568"/>
              </a:xfrm>
              <a:prstGeom prst="rect">
                <a:avLst/>
              </a:prstGeom>
              <a:blipFill>
                <a:blip r:embed="rId13"/>
                <a:stretch>
                  <a:fillRect l="-13924" t="-122951" b="-168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895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6" grpId="0"/>
      <p:bldP spid="7188" grpId="0"/>
      <p:bldP spid="23" grpId="0"/>
      <p:bldP spid="3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450950-A5E5-D064-7254-0FBAC2963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410" y="1102541"/>
            <a:ext cx="7799180" cy="40386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40010AD-065F-608B-4F17-16353BA9B1A2}"/>
                  </a:ext>
                </a:extLst>
              </p:cNvPr>
              <p:cNvSpPr txBox="1"/>
              <p:nvPr/>
            </p:nvSpPr>
            <p:spPr>
              <a:xfrm>
                <a:off x="638740" y="5282908"/>
                <a:ext cx="2819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溫度分佈就是純量場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40010AD-065F-608B-4F17-16353BA9B1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740" y="5282908"/>
                <a:ext cx="2819400" cy="369332"/>
              </a:xfrm>
              <a:prstGeom prst="rect">
                <a:avLst/>
              </a:prstGeom>
              <a:blipFill>
                <a:blip r:embed="rId3"/>
                <a:stretch>
                  <a:fillRect l="-1794" t="-13793" b="-241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00EF2C7-2D9A-FBDD-6E45-9CD42921414B}"/>
                  </a:ext>
                </a:extLst>
              </p:cNvPr>
              <p:cNvSpPr txBox="1"/>
              <p:nvPr/>
            </p:nvSpPr>
            <p:spPr>
              <a:xfrm>
                <a:off x="4787210" y="5311262"/>
                <a:ext cx="2819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風速分佈就是向量場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00EF2C7-2D9A-FBDD-6E45-9CD4292141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7210" y="5311262"/>
                <a:ext cx="2819400" cy="369332"/>
              </a:xfrm>
              <a:prstGeom prst="rect">
                <a:avLst/>
              </a:prstGeom>
              <a:blipFill>
                <a:blip r:embed="rId4"/>
                <a:stretch>
                  <a:fillRect l="-1786" t="-13333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B708C9C8-9EE5-69D5-8612-65583730D592}"/>
              </a:ext>
            </a:extLst>
          </p:cNvPr>
          <p:cNvSpPr txBox="1"/>
          <p:nvPr/>
        </p:nvSpPr>
        <p:spPr>
          <a:xfrm>
            <a:off x="638740" y="5680594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</a:rPr>
              <a:t>Temperature distribution is a scalar field.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C22C3D-496B-BAEF-433B-D7EF6DD374A3}"/>
              </a:ext>
            </a:extLst>
          </p:cNvPr>
          <p:cNvSpPr txBox="1"/>
          <p:nvPr/>
        </p:nvSpPr>
        <p:spPr>
          <a:xfrm>
            <a:off x="4787210" y="5680594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Times New Roman" panose="02020603050405020304" pitchFamily="18" charset="0"/>
              </a:rPr>
              <a:t>Wind speed distribution is a vector field.</a:t>
            </a:r>
          </a:p>
        </p:txBody>
      </p:sp>
    </p:spTree>
    <p:extLst>
      <p:ext uri="{BB962C8B-B14F-4D97-AF65-F5344CB8AC3E}">
        <p14:creationId xmlns:p14="http://schemas.microsoft.com/office/powerpoint/2010/main" val="28135002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4101F2-21D7-46F1-960C-1DFEC258E56E}"/>
              </a:ext>
            </a:extLst>
          </p:cNvPr>
          <p:cNvSpPr txBox="1"/>
          <p:nvPr/>
        </p:nvSpPr>
        <p:spPr>
          <a:xfrm>
            <a:off x="1313641" y="1547905"/>
            <a:ext cx="579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tools in 3D vector calculus: Partial Derivatives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13">
                <a:extLst>
                  <a:ext uri="{FF2B5EF4-FFF2-40B4-BE49-F238E27FC236}">
                    <a16:creationId xmlns:a16="http://schemas.microsoft.com/office/drawing/2014/main" id="{66FDAE6B-DBCC-67F1-6B1D-8CB1A486013D}"/>
                  </a:ext>
                </a:extLst>
              </p:cNvPr>
              <p:cNvSpPr txBox="1"/>
              <p:nvPr/>
            </p:nvSpPr>
            <p:spPr>
              <a:xfrm>
                <a:off x="1313641" y="2076794"/>
                <a:ext cx="1470121" cy="67762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</m:den>
                      </m:f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zh-CN" altLang="en-US" sz="2000" i="1" dirty="0"/>
              </a:p>
            </p:txBody>
          </p:sp>
        </mc:Choice>
        <mc:Fallback xmlns="">
          <p:sp>
            <p:nvSpPr>
              <p:cNvPr id="3" name="文字方塊 13">
                <a:extLst>
                  <a:ext uri="{FF2B5EF4-FFF2-40B4-BE49-F238E27FC236}">
                    <a16:creationId xmlns:a16="http://schemas.microsoft.com/office/drawing/2014/main" id="{66FDAE6B-DBCC-67F1-6B1D-8CB1A48601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3641" y="2076794"/>
                <a:ext cx="1470121" cy="677621"/>
              </a:xfrm>
              <a:prstGeom prst="rect">
                <a:avLst/>
              </a:prstGeom>
              <a:blipFill>
                <a:blip r:embed="rId2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14">
                <a:extLst>
                  <a:ext uri="{FF2B5EF4-FFF2-40B4-BE49-F238E27FC236}">
                    <a16:creationId xmlns:a16="http://schemas.microsoft.com/office/drawing/2014/main" id="{03A964A3-9511-CC81-8A4C-F25F0E4AC070}"/>
                  </a:ext>
                </a:extLst>
              </p:cNvPr>
              <p:cNvSpPr txBox="1"/>
              <p:nvPr/>
            </p:nvSpPr>
            <p:spPr>
              <a:xfrm>
                <a:off x="2971950" y="2024215"/>
                <a:ext cx="1355792" cy="73020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𝑦</m:t>
                          </m:r>
                        </m:den>
                      </m:f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zh-CN" altLang="en-US" sz="2000" i="1" dirty="0"/>
              </a:p>
            </p:txBody>
          </p:sp>
        </mc:Choice>
        <mc:Fallback xmlns="">
          <p:sp>
            <p:nvSpPr>
              <p:cNvPr id="4" name="文字方塊 14">
                <a:extLst>
                  <a:ext uri="{FF2B5EF4-FFF2-40B4-BE49-F238E27FC236}">
                    <a16:creationId xmlns:a16="http://schemas.microsoft.com/office/drawing/2014/main" id="{03A964A3-9511-CC81-8A4C-F25F0E4AC0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950" y="2024215"/>
                <a:ext cx="1355792" cy="730200"/>
              </a:xfrm>
              <a:prstGeom prst="rect">
                <a:avLst/>
              </a:prstGeom>
              <a:blipFill>
                <a:blip r:embed="rId3"/>
                <a:stretch>
                  <a:fillRect b="-5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15">
                <a:extLst>
                  <a:ext uri="{FF2B5EF4-FFF2-40B4-BE49-F238E27FC236}">
                    <a16:creationId xmlns:a16="http://schemas.microsoft.com/office/drawing/2014/main" id="{E10B0DAB-3D3C-1297-81E6-A23C65EB19C6}"/>
                  </a:ext>
                </a:extLst>
              </p:cNvPr>
              <p:cNvSpPr txBox="1"/>
              <p:nvPr/>
            </p:nvSpPr>
            <p:spPr>
              <a:xfrm>
                <a:off x="4515931" y="2055628"/>
                <a:ext cx="1522001" cy="677558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zh-CN" altLang="en-US" sz="2000" i="1" dirty="0"/>
              </a:p>
            </p:txBody>
          </p:sp>
        </mc:Choice>
        <mc:Fallback xmlns="">
          <p:sp>
            <p:nvSpPr>
              <p:cNvPr id="5" name="文字方塊 15">
                <a:extLst>
                  <a:ext uri="{FF2B5EF4-FFF2-40B4-BE49-F238E27FC236}">
                    <a16:creationId xmlns:a16="http://schemas.microsoft.com/office/drawing/2014/main" id="{E10B0DAB-3D3C-1297-81E6-A23C65EB1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5931" y="2055628"/>
                <a:ext cx="1522001" cy="677558"/>
              </a:xfrm>
              <a:prstGeom prst="rect">
                <a:avLst/>
              </a:prstGeom>
              <a:blipFill>
                <a:blip r:embed="rId4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10">
                <a:extLst>
                  <a:ext uri="{FF2B5EF4-FFF2-40B4-BE49-F238E27FC236}">
                    <a16:creationId xmlns:a16="http://schemas.microsoft.com/office/drawing/2014/main" id="{20A0E8C7-C9D5-F99B-6D48-9CB6C386D477}"/>
                  </a:ext>
                </a:extLst>
              </p:cNvPr>
              <p:cNvSpPr txBox="1"/>
              <p:nvPr/>
            </p:nvSpPr>
            <p:spPr>
              <a:xfrm>
                <a:off x="1295401" y="3121063"/>
                <a:ext cx="4534081" cy="689676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altLang="zh-TW" sz="2000" i="1">
                          <a:latin typeface="Cambria Math"/>
                          <a:ea typeface="Cambria Math" panose="02040503050406030204" pitchFamily="18" charset="0"/>
                        </a:rPr>
                        <m:t>→</m:t>
                      </m:r>
                      <m:func>
                        <m:funcPr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TW" sz="200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TW" sz="200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zh-TW" sz="2000" i="1">
                                  <a:latin typeface="Cambria Math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+∆</m:t>
                                  </m:r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TW" sz="2000" i="1">
                                  <a:latin typeface="Cambria Math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6" name="文字方塊 10">
                <a:extLst>
                  <a:ext uri="{FF2B5EF4-FFF2-40B4-BE49-F238E27FC236}">
                    <a16:creationId xmlns:a16="http://schemas.microsoft.com/office/drawing/2014/main" id="{20A0E8C7-C9D5-F99B-6D48-9CB6C386D4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1" y="3121063"/>
                <a:ext cx="4534081" cy="689676"/>
              </a:xfrm>
              <a:prstGeom prst="rect">
                <a:avLst/>
              </a:prstGeom>
              <a:blipFill>
                <a:blip r:embed="rId5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B8A34878-892A-8E2A-AA60-B9F8313D1DEB}"/>
              </a:ext>
            </a:extLst>
          </p:cNvPr>
          <p:cNvSpPr/>
          <p:nvPr/>
        </p:nvSpPr>
        <p:spPr>
          <a:xfrm>
            <a:off x="2575396" y="3973721"/>
            <a:ext cx="2379566" cy="1483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050946F-66EA-647C-DC27-C062F0726320}"/>
              </a:ext>
            </a:extLst>
          </p:cNvPr>
          <p:cNvCxnSpPr/>
          <p:nvPr/>
        </p:nvCxnSpPr>
        <p:spPr>
          <a:xfrm>
            <a:off x="3184996" y="4362623"/>
            <a:ext cx="9144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81385C3-6124-6D09-AF56-3B79C8B1DA1D}"/>
              </a:ext>
            </a:extLst>
          </p:cNvPr>
          <p:cNvCxnSpPr>
            <a:cxnSpLocks/>
          </p:cNvCxnSpPr>
          <p:nvPr/>
        </p:nvCxnSpPr>
        <p:spPr>
          <a:xfrm>
            <a:off x="3184996" y="4361435"/>
            <a:ext cx="0" cy="757484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BA9A7B7-DD4D-A3A1-C01A-92082377CFB2}"/>
              </a:ext>
            </a:extLst>
          </p:cNvPr>
          <p:cNvCxnSpPr>
            <a:cxnSpLocks/>
          </p:cNvCxnSpPr>
          <p:nvPr/>
        </p:nvCxnSpPr>
        <p:spPr>
          <a:xfrm>
            <a:off x="3184996" y="5118919"/>
            <a:ext cx="10432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80E2BB1-C0C0-7F9F-B103-153794B40707}"/>
                  </a:ext>
                </a:extLst>
              </p:cNvPr>
              <p:cNvSpPr txBox="1"/>
              <p:nvPr/>
            </p:nvSpPr>
            <p:spPr>
              <a:xfrm>
                <a:off x="3497337" y="4020225"/>
                <a:ext cx="1500369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TW" sz="1400" i="1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altLang="zh-TW" sz="14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TW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TW" sz="1400" i="1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altLang="zh-TW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80E2BB1-C0C0-7F9F-B103-153794B407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7337" y="4020225"/>
                <a:ext cx="1500369" cy="307777"/>
              </a:xfrm>
              <a:prstGeom prst="rect">
                <a:avLst/>
              </a:prstGeom>
              <a:blipFill>
                <a:blip r:embed="rId6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AC56345-E572-121C-EA4C-C5FF3C9C9C33}"/>
                  </a:ext>
                </a:extLst>
              </p:cNvPr>
              <p:cNvSpPr txBox="1"/>
              <p:nvPr/>
            </p:nvSpPr>
            <p:spPr>
              <a:xfrm>
                <a:off x="2738293" y="5095182"/>
                <a:ext cx="59910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AC56345-E572-121C-EA4C-C5FF3C9C9C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8293" y="5095182"/>
                <a:ext cx="599104" cy="307777"/>
              </a:xfrm>
              <a:prstGeom prst="rect">
                <a:avLst/>
              </a:prstGeom>
              <a:blipFill>
                <a:blip r:embed="rId7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E3D96E4-E320-D401-6265-94D3517183AF}"/>
                  </a:ext>
                </a:extLst>
              </p:cNvPr>
              <p:cNvSpPr txBox="1"/>
              <p:nvPr/>
            </p:nvSpPr>
            <p:spPr>
              <a:xfrm>
                <a:off x="2476682" y="4035463"/>
                <a:ext cx="111937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TW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TW" sz="1400" i="1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altLang="zh-TW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E3D96E4-E320-D401-6265-94D3517183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682" y="4035463"/>
                <a:ext cx="1119370" cy="307777"/>
              </a:xfrm>
              <a:prstGeom prst="rect">
                <a:avLst/>
              </a:prstGeom>
              <a:blipFill>
                <a:blip r:embed="rId8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315C995-561B-F894-6A16-62BADA275FD3}"/>
                  </a:ext>
                </a:extLst>
              </p:cNvPr>
              <p:cNvSpPr txBox="1"/>
              <p:nvPr/>
            </p:nvSpPr>
            <p:spPr>
              <a:xfrm>
                <a:off x="3586754" y="5137526"/>
                <a:ext cx="1500369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TW" sz="1400" i="1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altLang="zh-TW" sz="14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140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140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315C995-561B-F894-6A16-62BADA275F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6754" y="5137526"/>
                <a:ext cx="1500369" cy="307777"/>
              </a:xfrm>
              <a:prstGeom prst="rect">
                <a:avLst/>
              </a:prstGeom>
              <a:blipFill>
                <a:blip r:embed="rId9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313C39B-6640-7AD2-BE6F-7BEB4231BA9A}"/>
              </a:ext>
            </a:extLst>
          </p:cNvPr>
          <p:cNvCxnSpPr>
            <a:cxnSpLocks/>
          </p:cNvCxnSpPr>
          <p:nvPr/>
        </p:nvCxnSpPr>
        <p:spPr>
          <a:xfrm>
            <a:off x="3596052" y="5118919"/>
            <a:ext cx="29845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74B5166D-07DF-327A-9018-A598EB5D8633}"/>
              </a:ext>
            </a:extLst>
          </p:cNvPr>
          <p:cNvSpPr txBox="1"/>
          <p:nvPr/>
        </p:nvSpPr>
        <p:spPr>
          <a:xfrm>
            <a:off x="1295400" y="5599593"/>
            <a:ext cx="7524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Partial derivative is the rate of change along displacement in one axis.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8384BC-1F07-9D53-F047-27906F7DBC50}"/>
              </a:ext>
            </a:extLst>
          </p:cNvPr>
          <p:cNvSpPr txBox="1"/>
          <p:nvPr/>
        </p:nvSpPr>
        <p:spPr>
          <a:xfrm>
            <a:off x="1295400" y="6213525"/>
            <a:ext cx="434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First, an extremely useful theorem!</a:t>
            </a:r>
          </a:p>
        </p:txBody>
      </p:sp>
      <p:sp>
        <p:nvSpPr>
          <p:cNvPr id="17" name="文字方塊 1">
            <a:extLst>
              <a:ext uri="{FF2B5EF4-FFF2-40B4-BE49-F238E27FC236}">
                <a16:creationId xmlns:a16="http://schemas.microsoft.com/office/drawing/2014/main" id="{FEF881F6-EDAA-07C0-30F3-937389B5E2F1}"/>
              </a:ext>
            </a:extLst>
          </p:cNvPr>
          <p:cNvSpPr txBox="1"/>
          <p:nvPr/>
        </p:nvSpPr>
        <p:spPr>
          <a:xfrm>
            <a:off x="3123318" y="630681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梯度，散度，漩度</a:t>
            </a:r>
            <a:endParaRPr kumimoji="1" lang="zh-TW" alt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FE2762A-CC15-C0D4-D84F-F746F6B613E1}"/>
              </a:ext>
            </a:extLst>
          </p:cNvPr>
          <p:cNvSpPr txBox="1"/>
          <p:nvPr/>
        </p:nvSpPr>
        <p:spPr>
          <a:xfrm>
            <a:off x="3346475" y="1091425"/>
            <a:ext cx="2019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latin typeface="Times New Roman" panose="02020603050405020304" pitchFamily="18" charset="0"/>
              </a:rPr>
              <a:t>Grad, Div, Curl</a:t>
            </a:r>
          </a:p>
        </p:txBody>
      </p:sp>
    </p:spTree>
    <p:extLst>
      <p:ext uri="{BB962C8B-B14F-4D97-AF65-F5344CB8AC3E}">
        <p14:creationId xmlns:p14="http://schemas.microsoft.com/office/powerpoint/2010/main" val="344745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2" grpId="0"/>
      <p:bldP spid="13" grpId="0"/>
      <p:bldP spid="14" grpId="0"/>
      <p:bldP spid="19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757BC-3D07-1734-779D-2B7377611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10">
                <a:extLst>
                  <a:ext uri="{FF2B5EF4-FFF2-40B4-BE49-F238E27FC236}">
                    <a16:creationId xmlns:a16="http://schemas.microsoft.com/office/drawing/2014/main" id="{D6DD2066-F39A-812F-E777-A87AD3DD3606}"/>
                  </a:ext>
                </a:extLst>
              </p:cNvPr>
              <p:cNvSpPr txBox="1"/>
              <p:nvPr/>
            </p:nvSpPr>
            <p:spPr>
              <a:xfrm>
                <a:off x="1866900" y="4250560"/>
                <a:ext cx="5562600" cy="677621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+∆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altLang="zh-TW" sz="20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TW" sz="2000" i="1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  <a:ea typeface="Cambria Math" panose="02040503050406030204" pitchFamily="18" charset="0"/>
                        </a:rPr>
                        <m:t>→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       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→0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5" name="文字方塊 10">
                <a:extLst>
                  <a:ext uri="{FF2B5EF4-FFF2-40B4-BE49-F238E27FC236}">
                    <a16:creationId xmlns:a16="http://schemas.microsoft.com/office/drawing/2014/main" id="{D6DD2066-F39A-812F-E777-A87AD3DD36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6900" y="4250560"/>
                <a:ext cx="5562600" cy="677621"/>
              </a:xfrm>
              <a:prstGeom prst="rect">
                <a:avLst/>
              </a:prstGeom>
              <a:blipFill>
                <a:blip r:embed="rId2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字方塊 10">
                <a:extLst>
                  <a:ext uri="{FF2B5EF4-FFF2-40B4-BE49-F238E27FC236}">
                    <a16:creationId xmlns:a16="http://schemas.microsoft.com/office/drawing/2014/main" id="{65EAEEFA-C0F0-BC47-2CA9-C671A9AE0F99}"/>
                  </a:ext>
                </a:extLst>
              </p:cNvPr>
              <p:cNvSpPr txBox="1"/>
              <p:nvPr/>
            </p:nvSpPr>
            <p:spPr>
              <a:xfrm>
                <a:off x="1887678" y="709480"/>
                <a:ext cx="4724401" cy="677493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+∆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𝑑𝑓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          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1" name="文字方塊 10">
                <a:extLst>
                  <a:ext uri="{FF2B5EF4-FFF2-40B4-BE49-F238E27FC236}">
                    <a16:creationId xmlns:a16="http://schemas.microsoft.com/office/drawing/2014/main" id="{65EAEEFA-C0F0-BC47-2CA9-C671A9AE0F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7678" y="709480"/>
                <a:ext cx="4724401" cy="677493"/>
              </a:xfrm>
              <a:prstGeom prst="rect">
                <a:avLst/>
              </a:prstGeom>
              <a:blipFill>
                <a:blip r:embed="rId3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1CC23F1F-A211-5E87-4497-F005D3A2A3B0}"/>
              </a:ext>
            </a:extLst>
          </p:cNvPr>
          <p:cNvSpPr txBox="1"/>
          <p:nvPr/>
        </p:nvSpPr>
        <p:spPr>
          <a:xfrm>
            <a:off x="439879" y="313206"/>
            <a:ext cx="8261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</a:rPr>
              <a:t>Single-variable function difference equals derivative times variable difference.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D8C854E-210B-F68D-7AEA-A2C157321981}"/>
                  </a:ext>
                </a:extLst>
              </p:cNvPr>
              <p:cNvSpPr txBox="1"/>
              <p:nvPr/>
            </p:nvSpPr>
            <p:spPr>
              <a:xfrm>
                <a:off x="439879" y="3671046"/>
                <a:ext cx="8954836" cy="5448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</a:rPr>
                  <a:t>Derivative as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∆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 is partial derivative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TW" altLang="en-US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zh-TW" altLang="en-US" sz="2000" i="1">
                            <a:latin typeface="Cambria Math"/>
                          </a:rPr>
                          <m:t>𝜕</m:t>
                        </m:r>
                        <m:r>
                          <a:rPr lang="en-US" altLang="zh-TW" sz="2000" i="1">
                            <a:latin typeface="Cambria Math"/>
                          </a:rPr>
                          <m:t>𝑉</m:t>
                        </m:r>
                      </m:num>
                      <m:den>
                        <m:r>
                          <a:rPr lang="zh-TW" altLang="en-US" sz="2000" i="1">
                            <a:latin typeface="Cambria Math"/>
                          </a:rPr>
                          <m:t>𝜕</m:t>
                        </m:r>
                        <m:r>
                          <a:rPr lang="en-US" altLang="zh-TW" sz="2000" i="1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D8C854E-210B-F68D-7AEA-A2C1573219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879" y="3671046"/>
                <a:ext cx="8954836" cy="544893"/>
              </a:xfrm>
              <a:prstGeom prst="rect">
                <a:avLst/>
              </a:prstGeom>
              <a:blipFill>
                <a:blip r:embed="rId4"/>
                <a:stretch>
                  <a:fillRect l="-708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669C1440-CC3D-FEDC-3B88-BD2C2B51F9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7678" y="1430044"/>
            <a:ext cx="3352801" cy="182168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F412C44-4599-52C9-6FB5-1FB6485A3295}"/>
                  </a:ext>
                </a:extLst>
              </p:cNvPr>
              <p:cNvSpPr txBox="1"/>
              <p:nvPr/>
            </p:nvSpPr>
            <p:spPr>
              <a:xfrm>
                <a:off x="439879" y="3352800"/>
                <a:ext cx="870412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we fix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/>
                        <a:ea typeface="Cambria Math"/>
                      </a:rPr>
                      <m:t>𝑦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  <a:ea typeface="Cambria Math"/>
                      </a:rPr>
                      <m:t>,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  <a:ea typeface="Cambria Math"/>
                      </a:rPr>
                      <m:t>𝑧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2000" dirty="0">
                    <a:latin typeface="Times New Roman" panose="02020603050405020304" pitchFamily="18" charset="0"/>
                  </a:rPr>
                  <a:t>multivariable function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/>
                      </a:rPr>
                      <m:t>𝑉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 becomes single-variable function: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F412C44-4599-52C9-6FB5-1FB6485A32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879" y="3352800"/>
                <a:ext cx="8704121" cy="400110"/>
              </a:xfrm>
              <a:prstGeom prst="rect">
                <a:avLst/>
              </a:prstGeom>
              <a:blipFill>
                <a:blip r:embed="rId6"/>
                <a:stretch>
                  <a:fillRect l="-729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A9DFF461-FDD8-D18E-AC8D-D8F2808CE1DF}"/>
              </a:ext>
            </a:extLst>
          </p:cNvPr>
          <p:cNvSpPr/>
          <p:nvPr/>
        </p:nvSpPr>
        <p:spPr>
          <a:xfrm>
            <a:off x="2438400" y="4962802"/>
            <a:ext cx="2379566" cy="1483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D63F804-9140-1F31-DD21-921CB741B740}"/>
              </a:ext>
            </a:extLst>
          </p:cNvPr>
          <p:cNvCxnSpPr/>
          <p:nvPr/>
        </p:nvCxnSpPr>
        <p:spPr>
          <a:xfrm>
            <a:off x="3048000" y="5351704"/>
            <a:ext cx="9144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7B71D4F-A582-5C17-CB7D-BB3EE77123EA}"/>
              </a:ext>
            </a:extLst>
          </p:cNvPr>
          <p:cNvCxnSpPr>
            <a:cxnSpLocks/>
          </p:cNvCxnSpPr>
          <p:nvPr/>
        </p:nvCxnSpPr>
        <p:spPr>
          <a:xfrm>
            <a:off x="3048000" y="5350516"/>
            <a:ext cx="0" cy="757484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3805C7B-621A-01D2-37AD-4B12238505B8}"/>
              </a:ext>
            </a:extLst>
          </p:cNvPr>
          <p:cNvCxnSpPr>
            <a:cxnSpLocks/>
          </p:cNvCxnSpPr>
          <p:nvPr/>
        </p:nvCxnSpPr>
        <p:spPr>
          <a:xfrm>
            <a:off x="3048000" y="6108000"/>
            <a:ext cx="10432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E693753-DEE8-8317-D9F6-F7F323132538}"/>
                  </a:ext>
                </a:extLst>
              </p:cNvPr>
              <p:cNvSpPr txBox="1"/>
              <p:nvPr/>
            </p:nvSpPr>
            <p:spPr>
              <a:xfrm>
                <a:off x="3360341" y="5009306"/>
                <a:ext cx="1500369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TW" sz="1400" i="1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altLang="zh-TW" sz="14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TW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TW" sz="1400" i="1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altLang="zh-TW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E693753-DEE8-8317-D9F6-F7F3231325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341" y="5009306"/>
                <a:ext cx="1500369" cy="307777"/>
              </a:xfrm>
              <a:prstGeom prst="rect">
                <a:avLst/>
              </a:prstGeom>
              <a:blipFill>
                <a:blip r:embed="rId7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E9FEFBD-2CD6-F00E-B19F-F95D333F068A}"/>
                  </a:ext>
                </a:extLst>
              </p:cNvPr>
              <p:cNvSpPr txBox="1"/>
              <p:nvPr/>
            </p:nvSpPr>
            <p:spPr>
              <a:xfrm>
                <a:off x="2601297" y="6084263"/>
                <a:ext cx="59910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E9FEFBD-2CD6-F00E-B19F-F95D333F0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1297" y="6084263"/>
                <a:ext cx="599104" cy="307777"/>
              </a:xfrm>
              <a:prstGeom prst="rect">
                <a:avLst/>
              </a:prstGeom>
              <a:blipFill>
                <a:blip r:embed="rId8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C63C54F-5E20-C1A5-8173-186BFD1151F9}"/>
                  </a:ext>
                </a:extLst>
              </p:cNvPr>
              <p:cNvSpPr txBox="1"/>
              <p:nvPr/>
            </p:nvSpPr>
            <p:spPr>
              <a:xfrm>
                <a:off x="2339686" y="5024544"/>
                <a:ext cx="111937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TW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TW" sz="1400" i="1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altLang="zh-TW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C63C54F-5E20-C1A5-8173-186BFD1151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686" y="5024544"/>
                <a:ext cx="1119370" cy="307777"/>
              </a:xfrm>
              <a:prstGeom prst="rect">
                <a:avLst/>
              </a:prstGeom>
              <a:blipFill>
                <a:blip r:embed="rId9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9D81D5E-72B5-E08F-EB5E-043B9F54BF9D}"/>
                  </a:ext>
                </a:extLst>
              </p:cNvPr>
              <p:cNvSpPr txBox="1"/>
              <p:nvPr/>
            </p:nvSpPr>
            <p:spPr>
              <a:xfrm>
                <a:off x="3449758" y="6126607"/>
                <a:ext cx="1500369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TW" sz="1400" i="1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altLang="zh-TW" sz="14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140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140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9D81D5E-72B5-E08F-EB5E-043B9F54BF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9758" y="6126607"/>
                <a:ext cx="1500369" cy="307777"/>
              </a:xfrm>
              <a:prstGeom prst="rect">
                <a:avLst/>
              </a:prstGeom>
              <a:blipFill>
                <a:blip r:embed="rId10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2423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/>
      <p:bldP spid="2" grpId="0"/>
      <p:bldP spid="3" grpId="0" animBg="1"/>
      <p:bldP spid="9" grpId="0"/>
      <p:bldP spid="10" grpId="0"/>
      <p:bldP spid="12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E3862-2BE4-6A60-5830-25EC6C69E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10">
                <a:extLst>
                  <a:ext uri="{FF2B5EF4-FFF2-40B4-BE49-F238E27FC236}">
                    <a16:creationId xmlns:a16="http://schemas.microsoft.com/office/drawing/2014/main" id="{95DF2F89-3184-904A-1640-9CDBBEF5C185}"/>
                  </a:ext>
                </a:extLst>
              </p:cNvPr>
              <p:cNvSpPr txBox="1"/>
              <p:nvPr/>
            </p:nvSpPr>
            <p:spPr>
              <a:xfrm>
                <a:off x="666792" y="2571110"/>
                <a:ext cx="4018337" cy="40011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zh-TW" altLang="en-US" sz="2000" i="1" smtClean="0">
                          <a:latin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/>
                        </a:rPr>
                        <m:t>𝑉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altLang="zh-TW" sz="2000" i="1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𝑦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TW" sz="2000" i="1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3" name="文字方塊 10">
                <a:extLst>
                  <a:ext uri="{FF2B5EF4-FFF2-40B4-BE49-F238E27FC236}">
                    <a16:creationId xmlns:a16="http://schemas.microsoft.com/office/drawing/2014/main" id="{95DF2F89-3184-904A-1640-9CDBBEF5C1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792" y="2571110"/>
                <a:ext cx="4018337" cy="400110"/>
              </a:xfrm>
              <a:prstGeom prst="rect">
                <a:avLst/>
              </a:prstGeom>
              <a:blipFill>
                <a:blip r:embed="rId2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10">
                <a:extLst>
                  <a:ext uri="{FF2B5EF4-FFF2-40B4-BE49-F238E27FC236}">
                    <a16:creationId xmlns:a16="http://schemas.microsoft.com/office/drawing/2014/main" id="{8967F2C0-40AA-1EB6-E772-226A9CE37C57}"/>
                  </a:ext>
                </a:extLst>
              </p:cNvPr>
              <p:cNvSpPr txBox="1"/>
              <p:nvPr/>
            </p:nvSpPr>
            <p:spPr>
              <a:xfrm>
                <a:off x="666792" y="3500406"/>
                <a:ext cx="7410408" cy="40011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𝑉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+∆</m:t>
                              </m:r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+∆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𝑦</m:t>
                              </m:r>
                            </m:e>
                          </m:d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𝑉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+∆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𝑦</m:t>
                              </m:r>
                            </m:e>
                          </m:d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𝑉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+∆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𝑦</m:t>
                              </m:r>
                            </m:e>
                          </m:d>
                          <m:r>
                            <a:rPr lang="en-US" altLang="zh-TW" sz="200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𝑉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7" name="文字方塊 10">
                <a:extLst>
                  <a:ext uri="{FF2B5EF4-FFF2-40B4-BE49-F238E27FC236}">
                    <a16:creationId xmlns:a16="http://schemas.microsoft.com/office/drawing/2014/main" id="{8967F2C0-40AA-1EB6-E772-226A9CE37C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792" y="3500406"/>
                <a:ext cx="7410408" cy="400110"/>
              </a:xfrm>
              <a:prstGeom prst="rect">
                <a:avLst/>
              </a:prstGeom>
              <a:blipFill>
                <a:blip r:embed="rId3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10">
                <a:extLst>
                  <a:ext uri="{FF2B5EF4-FFF2-40B4-BE49-F238E27FC236}">
                    <a16:creationId xmlns:a16="http://schemas.microsoft.com/office/drawing/2014/main" id="{B5629B42-AE27-6843-5933-34B332883A16}"/>
                  </a:ext>
                </a:extLst>
              </p:cNvPr>
              <p:cNvSpPr txBox="1"/>
              <p:nvPr/>
            </p:nvSpPr>
            <p:spPr>
              <a:xfrm>
                <a:off x="666793" y="4008890"/>
                <a:ext cx="6953207" cy="73020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</m:den>
                      </m:f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+∆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𝑦</m:t>
                          </m:r>
                        </m:e>
                      </m:d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𝑦</m:t>
                          </m:r>
                        </m:den>
                      </m:f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/>
                        </a:rPr>
                        <m:t>≈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</m:den>
                      </m:f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𝑦</m:t>
                          </m:r>
                        </m:den>
                      </m:f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𝑦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8" name="文字方塊 10">
                <a:extLst>
                  <a:ext uri="{FF2B5EF4-FFF2-40B4-BE49-F238E27FC236}">
                    <a16:creationId xmlns:a16="http://schemas.microsoft.com/office/drawing/2014/main" id="{B5629B42-AE27-6843-5933-34B332883A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793" y="4008890"/>
                <a:ext cx="6953207" cy="730200"/>
              </a:xfrm>
              <a:prstGeom prst="rect">
                <a:avLst/>
              </a:prstGeom>
              <a:blipFill>
                <a:blip r:embed="rId4"/>
                <a:stretch>
                  <a:fillRect b="-5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10">
                <a:extLst>
                  <a:ext uri="{FF2B5EF4-FFF2-40B4-BE49-F238E27FC236}">
                    <a16:creationId xmlns:a16="http://schemas.microsoft.com/office/drawing/2014/main" id="{EA426FC9-19F5-4463-BD6C-47810904D47F}"/>
                  </a:ext>
                </a:extLst>
              </p:cNvPr>
              <p:cNvSpPr txBox="1"/>
              <p:nvPr/>
            </p:nvSpPr>
            <p:spPr>
              <a:xfrm>
                <a:off x="634864" y="4847464"/>
                <a:ext cx="2571103" cy="73020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zh-TW" altLang="en-US" sz="2000" i="1" smtClean="0">
                          <a:latin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/>
                        </a:rPr>
                        <m:t>𝑉</m:t>
                      </m:r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𝑦</m:t>
                          </m:r>
                        </m:den>
                      </m:f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𝑦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9" name="文字方塊 10">
                <a:extLst>
                  <a:ext uri="{FF2B5EF4-FFF2-40B4-BE49-F238E27FC236}">
                    <a16:creationId xmlns:a16="http://schemas.microsoft.com/office/drawing/2014/main" id="{EA426FC9-19F5-4463-BD6C-47810904D4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864" y="4847464"/>
                <a:ext cx="2571103" cy="730200"/>
              </a:xfrm>
              <a:prstGeom prst="rect">
                <a:avLst/>
              </a:prstGeom>
              <a:blipFill>
                <a:blip r:embed="rId5"/>
                <a:stretch>
                  <a:fillRect b="-5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90326F05-C2E5-F02C-366F-D0D31F661329}"/>
              </a:ext>
            </a:extLst>
          </p:cNvPr>
          <p:cNvSpPr/>
          <p:nvPr/>
        </p:nvSpPr>
        <p:spPr>
          <a:xfrm>
            <a:off x="2066361" y="869796"/>
            <a:ext cx="2379566" cy="162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A1E8A75-619B-30C5-D1FF-EA174888B617}"/>
              </a:ext>
            </a:extLst>
          </p:cNvPr>
          <p:cNvCxnSpPr/>
          <p:nvPr/>
        </p:nvCxnSpPr>
        <p:spPr>
          <a:xfrm>
            <a:off x="2675961" y="1403196"/>
            <a:ext cx="9144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101E451-831A-9600-5C3B-E56A142ECDDA}"/>
              </a:ext>
            </a:extLst>
          </p:cNvPr>
          <p:cNvCxnSpPr>
            <a:cxnSpLocks/>
          </p:cNvCxnSpPr>
          <p:nvPr/>
        </p:nvCxnSpPr>
        <p:spPr>
          <a:xfrm>
            <a:off x="2675961" y="1402008"/>
            <a:ext cx="0" cy="757484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94EEBB5-767A-D033-A529-CCBBF084FAE2}"/>
              </a:ext>
            </a:extLst>
          </p:cNvPr>
          <p:cNvCxnSpPr>
            <a:cxnSpLocks/>
          </p:cNvCxnSpPr>
          <p:nvPr/>
        </p:nvCxnSpPr>
        <p:spPr>
          <a:xfrm flipV="1">
            <a:off x="2675961" y="1402008"/>
            <a:ext cx="914400" cy="7574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0CEF433-D49C-0AC0-D87E-174D8D444B9E}"/>
                  </a:ext>
                </a:extLst>
              </p:cNvPr>
              <p:cNvSpPr txBox="1"/>
              <p:nvPr/>
            </p:nvSpPr>
            <p:spPr>
              <a:xfrm>
                <a:off x="2988302" y="1060798"/>
                <a:ext cx="1500369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TW" sz="1400" i="1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altLang="zh-TW" sz="14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TW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TW" sz="1400" i="1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altLang="zh-TW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0CEF433-D49C-0AC0-D87E-174D8D444B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8302" y="1060798"/>
                <a:ext cx="1500369" cy="307777"/>
              </a:xfrm>
              <a:prstGeom prst="rect">
                <a:avLst/>
              </a:prstGeom>
              <a:blipFill>
                <a:blip r:embed="rId6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8A11ADE-C68B-67E6-BFFC-375716298ED1}"/>
                  </a:ext>
                </a:extLst>
              </p:cNvPr>
              <p:cNvSpPr txBox="1"/>
              <p:nvPr/>
            </p:nvSpPr>
            <p:spPr>
              <a:xfrm>
                <a:off x="2229258" y="2135755"/>
                <a:ext cx="59910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8A11ADE-C68B-67E6-BFFC-375716298E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9258" y="2135755"/>
                <a:ext cx="599104" cy="307777"/>
              </a:xfrm>
              <a:prstGeom prst="rect">
                <a:avLst/>
              </a:prstGeom>
              <a:blipFill>
                <a:blip r:embed="rId7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BFC5943-4641-37F8-80A3-B67B4F68A6A2}"/>
                  </a:ext>
                </a:extLst>
              </p:cNvPr>
              <p:cNvSpPr txBox="1"/>
              <p:nvPr/>
            </p:nvSpPr>
            <p:spPr>
              <a:xfrm>
                <a:off x="1967647" y="1076036"/>
                <a:ext cx="111937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TW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TW" sz="1400" i="1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altLang="zh-TW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BFC5943-4641-37F8-80A3-B67B4F68A6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7647" y="1076036"/>
                <a:ext cx="1119370" cy="307777"/>
              </a:xfrm>
              <a:prstGeom prst="rect">
                <a:avLst/>
              </a:prstGeom>
              <a:blipFill>
                <a:blip r:embed="rId8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0">
                <a:extLst>
                  <a:ext uri="{FF2B5EF4-FFF2-40B4-BE49-F238E27FC236}">
                    <a16:creationId xmlns:a16="http://schemas.microsoft.com/office/drawing/2014/main" id="{9A8F80DE-3742-5C34-8873-6D5748DB98A4}"/>
                  </a:ext>
                </a:extLst>
              </p:cNvPr>
              <p:cNvSpPr txBox="1"/>
              <p:nvPr/>
            </p:nvSpPr>
            <p:spPr>
              <a:xfrm>
                <a:off x="622248" y="5691836"/>
                <a:ext cx="3557601" cy="73020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zh-TW" altLang="en-US" sz="2000" i="1" smtClean="0">
                          <a:latin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/>
                        </a:rPr>
                        <m:t>𝑉</m:t>
                      </m:r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𝑦</m:t>
                          </m:r>
                        </m:den>
                      </m:f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𝑧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" name="文字方塊 10">
                <a:extLst>
                  <a:ext uri="{FF2B5EF4-FFF2-40B4-BE49-F238E27FC236}">
                    <a16:creationId xmlns:a16="http://schemas.microsoft.com/office/drawing/2014/main" id="{9A8F80DE-3742-5C34-8873-6D5748DB98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248" y="5691836"/>
                <a:ext cx="3557601" cy="730200"/>
              </a:xfrm>
              <a:prstGeom prst="rect">
                <a:avLst/>
              </a:prstGeom>
              <a:blipFill>
                <a:blip r:embed="rId9"/>
                <a:stretch>
                  <a:fillRect b="-5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E4B32DDB-2EED-4D53-3665-DF0D6552345A}"/>
              </a:ext>
            </a:extLst>
          </p:cNvPr>
          <p:cNvSpPr txBox="1"/>
          <p:nvPr/>
        </p:nvSpPr>
        <p:spPr>
          <a:xfrm>
            <a:off x="622248" y="381000"/>
            <a:ext cx="8521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 displacement can be decomposed into displacements along 3 directions.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5A1B28-755B-C153-144E-B17375CFD60D}"/>
                  </a:ext>
                </a:extLst>
              </p:cNvPr>
              <p:cNvSpPr txBox="1"/>
              <p:nvPr/>
            </p:nvSpPr>
            <p:spPr>
              <a:xfrm>
                <a:off x="658310" y="3035758"/>
                <a:ext cx="756280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Change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𝑉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can be decomposed into changes along 3 directions.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5A1B28-755B-C153-144E-B17375CFD6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310" y="3035758"/>
                <a:ext cx="7562808" cy="400110"/>
              </a:xfrm>
              <a:prstGeom prst="rect">
                <a:avLst/>
              </a:prstGeom>
              <a:blipFill>
                <a:blip r:embed="rId10"/>
                <a:stretch>
                  <a:fillRect l="-838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34D5EDB-ABDD-ABF7-393A-0100310BB2C5}"/>
              </a:ext>
            </a:extLst>
          </p:cNvPr>
          <p:cNvCxnSpPr>
            <a:cxnSpLocks/>
          </p:cNvCxnSpPr>
          <p:nvPr/>
        </p:nvCxnSpPr>
        <p:spPr>
          <a:xfrm flipV="1">
            <a:off x="3087017" y="1676400"/>
            <a:ext cx="189583" cy="152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1390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3"/>
              <p:cNvSpPr txBox="1"/>
              <p:nvPr/>
            </p:nvSpPr>
            <p:spPr>
              <a:xfrm>
                <a:off x="674367" y="1780640"/>
                <a:ext cx="1470121" cy="67762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</m:den>
                      </m:f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zh-CN" altLang="en-US" sz="2000" i="1" dirty="0"/>
              </a:p>
            </p:txBody>
          </p:sp>
        </mc:Choice>
        <mc:Fallback xmlns="">
          <p:sp>
            <p:nvSpPr>
              <p:cNvPr id="14" name="文字方塊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367" y="1780640"/>
                <a:ext cx="1470121" cy="677621"/>
              </a:xfrm>
              <a:prstGeom prst="rect">
                <a:avLst/>
              </a:prstGeom>
              <a:blipFill>
                <a:blip r:embed="rId2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4"/>
              <p:cNvSpPr txBox="1"/>
              <p:nvPr/>
            </p:nvSpPr>
            <p:spPr>
              <a:xfrm>
                <a:off x="2252456" y="1728061"/>
                <a:ext cx="1355792" cy="73020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𝑦</m:t>
                          </m:r>
                        </m:den>
                      </m:f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zh-CN" altLang="en-US" sz="2000" i="1" dirty="0"/>
              </a:p>
            </p:txBody>
          </p:sp>
        </mc:Choice>
        <mc:Fallback xmlns="">
          <p:sp>
            <p:nvSpPr>
              <p:cNvPr id="15" name="文字方塊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2456" y="1728061"/>
                <a:ext cx="1355792" cy="730200"/>
              </a:xfrm>
              <a:prstGeom prst="rect">
                <a:avLst/>
              </a:prstGeom>
              <a:blipFill>
                <a:blip r:embed="rId3"/>
                <a:stretch>
                  <a:fillRect b="-5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15"/>
              <p:cNvSpPr txBox="1"/>
              <p:nvPr/>
            </p:nvSpPr>
            <p:spPr>
              <a:xfrm>
                <a:off x="3876657" y="1759474"/>
                <a:ext cx="1522001" cy="677558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zh-CN" altLang="en-US" sz="2000" i="1" dirty="0"/>
              </a:p>
            </p:txBody>
          </p:sp>
        </mc:Choice>
        <mc:Fallback xmlns="">
          <p:sp>
            <p:nvSpPr>
              <p:cNvPr id="16" name="文字方塊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6657" y="1759474"/>
                <a:ext cx="1522001" cy="677558"/>
              </a:xfrm>
              <a:prstGeom prst="rect">
                <a:avLst/>
              </a:prstGeom>
              <a:blipFill>
                <a:blip r:embed="rId4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37201BF9-D6E9-F845-7665-CBEBB90D669C}"/>
              </a:ext>
            </a:extLst>
          </p:cNvPr>
          <p:cNvSpPr txBox="1"/>
          <p:nvPr/>
        </p:nvSpPr>
        <p:spPr>
          <a:xfrm>
            <a:off x="2598952" y="830942"/>
            <a:ext cx="3581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Differentiation in 3D space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B3165C9-1018-1D43-4883-7C75CDEF4565}"/>
                  </a:ext>
                </a:extLst>
              </p:cNvPr>
              <p:cNvSpPr txBox="1"/>
              <p:nvPr/>
            </p:nvSpPr>
            <p:spPr>
              <a:xfrm>
                <a:off x="585094" y="1268430"/>
                <a:ext cx="70866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</a:rPr>
                  <a:t>We can define three partial derivatives of a scalar field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B3165C9-1018-1D43-4883-7C75CDEF45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094" y="1268430"/>
                <a:ext cx="7086600" cy="400110"/>
              </a:xfrm>
              <a:prstGeom prst="rect">
                <a:avLst/>
              </a:prstGeom>
              <a:blipFill>
                <a:blip r:embed="rId5"/>
                <a:stretch>
                  <a:fillRect l="-1075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60185E52-43D2-7BB0-9590-0BD351C27D81}"/>
              </a:ext>
            </a:extLst>
          </p:cNvPr>
          <p:cNvSpPr txBox="1"/>
          <p:nvPr/>
        </p:nvSpPr>
        <p:spPr>
          <a:xfrm>
            <a:off x="585094" y="2570361"/>
            <a:ext cx="7805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</a:rPr>
              <a:t>The three partial derivatives look like components of a vector. Are they?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62C0F2C-5928-7E05-0D2E-E7F707CEEE78}"/>
              </a:ext>
            </a:extLst>
          </p:cNvPr>
          <p:cNvSpPr txBox="1"/>
          <p:nvPr/>
        </p:nvSpPr>
        <p:spPr>
          <a:xfrm>
            <a:off x="619939" y="3026228"/>
            <a:ext cx="30594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answer is yes.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F66E2E5-110C-8626-F5B3-BE305904C32D}"/>
              </a:ext>
            </a:extLst>
          </p:cNvPr>
          <p:cNvSpPr txBox="1"/>
          <p:nvPr/>
        </p:nvSpPr>
        <p:spPr>
          <a:xfrm>
            <a:off x="619939" y="3447505"/>
            <a:ext cx="73152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</a:rPr>
              <a:t>Take electric potential, a function of 3D coordinates, as an example: </a:t>
            </a:r>
            <a:endParaRPr lang="en-US" dirty="0"/>
          </a:p>
        </p:txBody>
      </p:sp>
      <p:pic>
        <p:nvPicPr>
          <p:cNvPr id="22" name="Picture 1" descr="25_00_CO.jpg">
            <a:extLst>
              <a:ext uri="{FF2B5EF4-FFF2-40B4-BE49-F238E27FC236}">
                <a16:creationId xmlns:a16="http://schemas.microsoft.com/office/drawing/2014/main" id="{C6F64F25-FAE3-3147-7634-07C597D084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94" y="3986833"/>
            <a:ext cx="3520241" cy="2265329"/>
          </a:xfrm>
          <a:prstGeom prst="rect">
            <a:avLst/>
          </a:prstGeom>
        </p:spPr>
      </p:pic>
      <p:pic>
        <p:nvPicPr>
          <p:cNvPr id="23" name="Picture 3" descr="D:\Dropbox\Documents\課程\YoungTextBook\Images\Chapter23\A_Images\A_Figures_and_Photos\23_23_Figure.jpg">
            <a:extLst>
              <a:ext uri="{FF2B5EF4-FFF2-40B4-BE49-F238E27FC236}">
                <a16:creationId xmlns:a16="http://schemas.microsoft.com/office/drawing/2014/main" id="{000FC9C3-F719-99CE-2730-CE6B36734E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82" t="6845" b="13307"/>
          <a:stretch>
            <a:fillRect/>
          </a:stretch>
        </p:blipFill>
        <p:spPr bwMode="auto">
          <a:xfrm>
            <a:off x="4487622" y="3986833"/>
            <a:ext cx="2535011" cy="2265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06480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753DC-8EAD-F6DD-38D9-C75783EF0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2531" name="文字方塊 2">
                <a:extLst>
                  <a:ext uri="{FF2B5EF4-FFF2-40B4-BE49-F238E27FC236}">
                    <a16:creationId xmlns:a16="http://schemas.microsoft.com/office/drawing/2014/main" id="{34AE4E70-ABEF-12A9-6E34-E07A2008B3C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0064" y="3355873"/>
                <a:ext cx="670728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/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altLang="zh-TW" sz="20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altLang="zh-TW" sz="20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are very close with infinitesimal d</a:t>
                </a:r>
                <a:r>
                  <a:rPr lang="en-US" altLang="zh-CN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isplacement </a:t>
                </a:r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zh-TW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531" name="文字方塊 2">
                <a:extLst>
                  <a:ext uri="{FF2B5EF4-FFF2-40B4-BE49-F238E27FC236}">
                    <a16:creationId xmlns:a16="http://schemas.microsoft.com/office/drawing/2014/main" id="{34AE4E70-ABEF-12A9-6E34-E07A2008B3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064" y="3355873"/>
                <a:ext cx="6707284" cy="400110"/>
              </a:xfrm>
              <a:prstGeom prst="rect">
                <a:avLst/>
              </a:prstGeom>
              <a:blipFill>
                <a:blip r:embed="rId2"/>
                <a:stretch>
                  <a:fillRect l="-1134" t="-9375" b="-2812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2">
            <a:extLst>
              <a:ext uri="{FF2B5EF4-FFF2-40B4-BE49-F238E27FC236}">
                <a16:creationId xmlns:a16="http://schemas.microsoft.com/office/drawing/2014/main" id="{4707F329-1C4F-F730-644B-BFEF4AB3CA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02" r="11034"/>
          <a:stretch/>
        </p:blipFill>
        <p:spPr bwMode="auto">
          <a:xfrm>
            <a:off x="3737863" y="988359"/>
            <a:ext cx="2792285" cy="2375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字方塊 20">
                <a:extLst>
                  <a:ext uri="{FF2B5EF4-FFF2-40B4-BE49-F238E27FC236}">
                    <a16:creationId xmlns:a16="http://schemas.microsoft.com/office/drawing/2014/main" id="{44E2CF1F-3951-8337-EC6C-83C0BDC00EB8}"/>
                  </a:ext>
                </a:extLst>
              </p:cNvPr>
              <p:cNvSpPr txBox="1"/>
              <p:nvPr/>
            </p:nvSpPr>
            <p:spPr>
              <a:xfrm>
                <a:off x="6530148" y="3350301"/>
                <a:ext cx="2333788" cy="40011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𝑦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zh-CN" altLang="en-US" sz="2000" i="1" dirty="0"/>
              </a:p>
            </p:txBody>
          </p:sp>
        </mc:Choice>
        <mc:Fallback xmlns="">
          <p:sp>
            <p:nvSpPr>
              <p:cNvPr id="21" name="文字方塊 20">
                <a:extLst>
                  <a:ext uri="{FF2B5EF4-FFF2-40B4-BE49-F238E27FC236}">
                    <a16:creationId xmlns:a16="http://schemas.microsoft.com/office/drawing/2014/main" id="{44E2CF1F-3951-8337-EC6C-83C0BDC00E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0148" y="3350301"/>
                <a:ext cx="2333788" cy="400110"/>
              </a:xfrm>
              <a:prstGeom prst="rect">
                <a:avLst/>
              </a:prstGeom>
              <a:blipFill>
                <a:blip r:embed="rId4"/>
                <a:stretch>
                  <a:fillRect t="-18750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2">
                <a:extLst>
                  <a:ext uri="{FF2B5EF4-FFF2-40B4-BE49-F238E27FC236}">
                    <a16:creationId xmlns:a16="http://schemas.microsoft.com/office/drawing/2014/main" id="{40D10F7F-8A69-F56E-2394-A719723DB3B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2958" y="3779533"/>
                <a:ext cx="8459884" cy="4374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/>
                <a:r>
                  <a:rPr lang="en-US" sz="2000" dirty="0">
                    <a:latin typeface="Times New Roman" panose="02020603050405020304" pitchFamily="18" charset="0"/>
                  </a:rPr>
                  <a:t>potential energy difference equals electric force times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/>
                        <a:ea typeface="Cambria Math"/>
                      </a:rPr>
                      <m:t>∆</m:t>
                    </m:r>
                    <m:acc>
                      <m:accPr>
                        <m:chr m:val="⃗"/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/>
                          </a:rPr>
                          <m:t>𝑅</m:t>
                        </m:r>
                      </m:e>
                    </m:acc>
                    <m:r>
                      <a:rPr lang="en-US" altLang="zh-TW" sz="2000" b="0" i="1" smtClean="0">
                        <a:latin typeface="Cambria Math" panose="02040503050406030204" pitchFamily="18" charset="0"/>
                        <a:ea typeface="Cambria Math"/>
                      </a:rPr>
                      <m:t>.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zh-TW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文字方塊 2">
                <a:extLst>
                  <a:ext uri="{FF2B5EF4-FFF2-40B4-BE49-F238E27FC236}">
                    <a16:creationId xmlns:a16="http://schemas.microsoft.com/office/drawing/2014/main" id="{40D10F7F-8A69-F56E-2394-A719723DB3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2958" y="3779533"/>
                <a:ext cx="8459884" cy="437492"/>
              </a:xfrm>
              <a:prstGeom prst="rect">
                <a:avLst/>
              </a:prstGeom>
              <a:blipFill>
                <a:blip r:embed="rId5"/>
                <a:stretch>
                  <a:fillRect l="-901" b="-2222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07EF6988-9C43-83C4-EE45-A9AC94730D90}"/>
              </a:ext>
            </a:extLst>
          </p:cNvPr>
          <p:cNvSpPr txBox="1"/>
          <p:nvPr/>
        </p:nvSpPr>
        <p:spPr>
          <a:xfrm>
            <a:off x="257170" y="6001200"/>
            <a:ext cx="69133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another way to compute function difference in space.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5">
                <a:extLst>
                  <a:ext uri="{FF2B5EF4-FFF2-40B4-BE49-F238E27FC236}">
                    <a16:creationId xmlns:a16="http://schemas.microsoft.com/office/drawing/2014/main" id="{E84543BC-BCC1-B784-90C8-905B34D1E4BF}"/>
                  </a:ext>
                </a:extLst>
              </p:cNvPr>
              <p:cNvSpPr txBox="1"/>
              <p:nvPr/>
            </p:nvSpPr>
            <p:spPr>
              <a:xfrm>
                <a:off x="344582" y="4278765"/>
                <a:ext cx="6056150" cy="800027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𝑉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𝑈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𝑞</m:t>
                          </m:r>
                        </m:den>
                      </m:f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∙∆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</m:acc>
                        </m:num>
                        <m:den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𝑞</m:t>
                          </m:r>
                        </m:den>
                      </m:f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∙∆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=−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sub>
                      </m:sSub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𝑦</m:t>
                          </m:r>
                        </m:sub>
                      </m:sSub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𝑧</m:t>
                          </m:r>
                        </m:sub>
                      </m:sSub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𝑧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7" name="文字方塊 5">
                <a:extLst>
                  <a:ext uri="{FF2B5EF4-FFF2-40B4-BE49-F238E27FC236}">
                    <a16:creationId xmlns:a16="http://schemas.microsoft.com/office/drawing/2014/main" id="{E84543BC-BCC1-B784-90C8-905B34D1E4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582" y="4278765"/>
                <a:ext cx="6056150" cy="800027"/>
              </a:xfrm>
              <a:prstGeom prst="rect">
                <a:avLst/>
              </a:prstGeom>
              <a:blipFill>
                <a:blip r:embed="rId6"/>
                <a:stretch>
                  <a:fillRect t="-7813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4856B96D-3DA2-D9FE-BEAF-FA5DB80F2A16}"/>
              </a:ext>
            </a:extLst>
          </p:cNvPr>
          <p:cNvSpPr txBox="1"/>
          <p:nvPr/>
        </p:nvSpPr>
        <p:spPr>
          <a:xfrm>
            <a:off x="280064" y="533400"/>
            <a:ext cx="85838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</a:rPr>
              <a:t>Electric potential difference equals potential energy difference divided by charge. 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字方塊 5">
                <a:extLst>
                  <a:ext uri="{FF2B5EF4-FFF2-40B4-BE49-F238E27FC236}">
                    <a16:creationId xmlns:a16="http://schemas.microsoft.com/office/drawing/2014/main" id="{1E8FEDAD-114C-98EF-8364-E486E01FA146}"/>
                  </a:ext>
                </a:extLst>
              </p:cNvPr>
              <p:cNvSpPr txBox="1"/>
              <p:nvPr/>
            </p:nvSpPr>
            <p:spPr>
              <a:xfrm>
                <a:off x="374199" y="1117619"/>
                <a:ext cx="3202084" cy="722377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𝑉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/>
                        </a:rPr>
                        <m:t>𝑉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/>
                        </a:rPr>
                        <m:t>−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/>
                        </a:rPr>
                        <m:t>𝑉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𝑈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𝑞</m:t>
                          </m:r>
                        </m:den>
                      </m:f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23" name="文字方塊 5">
                <a:extLst>
                  <a:ext uri="{FF2B5EF4-FFF2-40B4-BE49-F238E27FC236}">
                    <a16:creationId xmlns:a16="http://schemas.microsoft.com/office/drawing/2014/main" id="{1E8FEDAD-114C-98EF-8364-E486E01FA1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199" y="1117619"/>
                <a:ext cx="3202084" cy="722377"/>
              </a:xfrm>
              <a:prstGeom prst="rect">
                <a:avLst/>
              </a:prstGeom>
              <a:blipFill>
                <a:blip r:embed="rId7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9E203C3-715E-4F63-32A2-620C65E84177}"/>
                  </a:ext>
                </a:extLst>
              </p:cNvPr>
              <p:cNvSpPr txBox="1"/>
              <p:nvPr/>
            </p:nvSpPr>
            <p:spPr>
              <a:xfrm>
                <a:off x="280064" y="5528548"/>
                <a:ext cx="7839398" cy="4374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Since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does not change much, its value can be approximately taken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altLang="zh-TW" sz="20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9E203C3-715E-4F63-32A2-620C65E841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064" y="5528548"/>
                <a:ext cx="7839398" cy="437492"/>
              </a:xfrm>
              <a:prstGeom prst="rect">
                <a:avLst/>
              </a:prstGeom>
              <a:blipFill>
                <a:blip r:embed="rId8"/>
                <a:stretch>
                  <a:fillRect l="-971" b="-2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6227433A-4392-4CD7-2885-ACCBCD2F0E3B}"/>
              </a:ext>
            </a:extLst>
          </p:cNvPr>
          <p:cNvSpPr txBox="1"/>
          <p:nvPr/>
        </p:nvSpPr>
        <p:spPr>
          <a:xfrm>
            <a:off x="280064" y="5103615"/>
            <a:ext cx="88528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</a:rPr>
              <a:t>Electric potential difference equals inner product of electric field and displacement. 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983B177-3334-0536-08B5-1879299D895D}"/>
                  </a:ext>
                </a:extLst>
              </p:cNvPr>
              <p:cNvSpPr txBox="1"/>
              <p:nvPr/>
            </p:nvSpPr>
            <p:spPr>
              <a:xfrm rot="20016431">
                <a:off x="5285828" y="1774388"/>
                <a:ext cx="381000" cy="2154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acc>
                        <m:accPr>
                          <m:chr m:val="⃗"/>
                          <m:ctrlPr>
                            <a:rPr lang="en-US" altLang="zh-TW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acc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983B177-3334-0536-08B5-1879299D89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016431">
                <a:off x="5285828" y="1774388"/>
                <a:ext cx="381000" cy="215444"/>
              </a:xfrm>
              <a:prstGeom prst="rect">
                <a:avLst/>
              </a:prstGeom>
              <a:blipFill>
                <a:blip r:embed="rId9"/>
                <a:stretch>
                  <a:fillRect t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1279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/>
      <p:bldP spid="21" grpId="0" animBg="1"/>
      <p:bldP spid="4" grpId="0"/>
      <p:bldP spid="2" grpId="0"/>
      <p:bldP spid="7" grpId="0" animBg="1"/>
      <p:bldP spid="28" grpId="0"/>
      <p:bldP spid="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字方塊 10"/>
              <p:cNvSpPr txBox="1"/>
              <p:nvPr/>
            </p:nvSpPr>
            <p:spPr>
              <a:xfrm>
                <a:off x="737140" y="695546"/>
                <a:ext cx="3441299" cy="73020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zh-TW" altLang="en-US" sz="2000" i="1" smtClean="0">
                          <a:latin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/>
                        </a:rPr>
                        <m:t>𝑉</m:t>
                      </m:r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𝑦</m:t>
                          </m:r>
                        </m:den>
                      </m:f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𝑧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1" name="文字方塊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140" y="695546"/>
                <a:ext cx="3441299" cy="730200"/>
              </a:xfrm>
              <a:prstGeom prst="rect">
                <a:avLst/>
              </a:prstGeom>
              <a:blipFill>
                <a:blip r:embed="rId2"/>
                <a:stretch>
                  <a:fillRect b="-5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4"/>
              <p:cNvSpPr txBox="1"/>
              <p:nvPr/>
            </p:nvSpPr>
            <p:spPr>
              <a:xfrm>
                <a:off x="708555" y="3237310"/>
                <a:ext cx="1501771" cy="67762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=−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zh-CN" altLang="en-US" sz="2000" i="1" dirty="0"/>
              </a:p>
            </p:txBody>
          </p:sp>
        </mc:Choice>
        <mc:Fallback xmlns="">
          <p:sp>
            <p:nvSpPr>
              <p:cNvPr id="15" name="文字方塊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555" y="3237310"/>
                <a:ext cx="1501771" cy="677621"/>
              </a:xfrm>
              <a:prstGeom prst="rect">
                <a:avLst/>
              </a:prstGeom>
              <a:blipFill>
                <a:blip r:embed="rId3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15"/>
              <p:cNvSpPr txBox="1"/>
              <p:nvPr/>
            </p:nvSpPr>
            <p:spPr>
              <a:xfrm>
                <a:off x="2459716" y="3184731"/>
                <a:ext cx="1501771" cy="73020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𝑦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=−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zh-CN" altLang="en-US" sz="2000" i="1" dirty="0"/>
              </a:p>
            </p:txBody>
          </p:sp>
        </mc:Choice>
        <mc:Fallback xmlns="">
          <p:sp>
            <p:nvSpPr>
              <p:cNvPr id="16" name="文字方塊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9716" y="3184731"/>
                <a:ext cx="1501771" cy="730200"/>
              </a:xfrm>
              <a:prstGeom prst="rect">
                <a:avLst/>
              </a:prstGeom>
              <a:blipFill>
                <a:blip r:embed="rId4"/>
                <a:stretch>
                  <a:fillRect b="-5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16"/>
              <p:cNvSpPr txBox="1"/>
              <p:nvPr/>
            </p:nvSpPr>
            <p:spPr>
              <a:xfrm>
                <a:off x="4172139" y="3216435"/>
                <a:ext cx="1586628" cy="677558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𝑧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=−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zh-CN" altLang="en-US" sz="2000" i="1" dirty="0"/>
              </a:p>
            </p:txBody>
          </p:sp>
        </mc:Choice>
        <mc:Fallback xmlns="">
          <p:sp>
            <p:nvSpPr>
              <p:cNvPr id="17" name="文字方塊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2139" y="3216435"/>
                <a:ext cx="1586628" cy="677558"/>
              </a:xfrm>
              <a:prstGeom prst="rect">
                <a:avLst/>
              </a:prstGeom>
              <a:blipFill>
                <a:blip r:embed="rId5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字方塊 18"/>
              <p:cNvSpPr txBox="1"/>
              <p:nvPr/>
            </p:nvSpPr>
            <p:spPr>
              <a:xfrm>
                <a:off x="2448664" y="4325201"/>
                <a:ext cx="2224070" cy="73020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zh-TW" alt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zh-TW" altLang="en-US" sz="20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zh-TW" altLang="en-US" sz="2000" b="0" i="1" smtClean="0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𝑉</m:t>
                              </m:r>
                            </m:num>
                            <m:den>
                              <m:r>
                                <a:rPr lang="zh-TW" altLang="en-US" sz="2000" b="0" i="1" smtClean="0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altLang="zh-TW" sz="2000" b="0" i="1" smtClean="0"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𝑉</m:t>
                              </m:r>
                            </m:num>
                            <m:den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altLang="zh-TW" sz="2000" b="0" i="1" smtClean="0"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𝑉</m:t>
                              </m:r>
                            </m:num>
                            <m:den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9" name="文字方塊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8664" y="4325201"/>
                <a:ext cx="2224070" cy="730200"/>
              </a:xfrm>
              <a:prstGeom prst="rect">
                <a:avLst/>
              </a:prstGeom>
              <a:blipFill>
                <a:blip r:embed="rId6"/>
                <a:stretch>
                  <a:fillRect b="-5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字方塊 21">
                <a:extLst>
                  <a:ext uri="{FF2B5EF4-FFF2-40B4-BE49-F238E27FC236}">
                    <a16:creationId xmlns:a16="http://schemas.microsoft.com/office/drawing/2014/main" id="{ADB8D47E-CE6B-9C40-9D37-883685F8CFE0}"/>
                  </a:ext>
                </a:extLst>
              </p:cNvPr>
              <p:cNvSpPr txBox="1"/>
              <p:nvPr/>
            </p:nvSpPr>
            <p:spPr>
              <a:xfrm>
                <a:off x="679938" y="2254214"/>
                <a:ext cx="4572000" cy="468783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𝑉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altLang="zh-TW" sz="2000" i="1">
                          <a:latin typeface="Cambria Math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∙∆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=−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sub>
                      </m:sSub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𝑦</m:t>
                          </m:r>
                        </m:sub>
                      </m:sSub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𝑧</m:t>
                          </m:r>
                        </m:sub>
                      </m:sSub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𝑧</m:t>
                      </m:r>
                    </m:oMath>
                  </m:oMathPara>
                </a14:m>
                <a:endParaRPr lang="zh-CN" altLang="en-US" sz="2000" i="1" dirty="0"/>
              </a:p>
            </p:txBody>
          </p:sp>
        </mc:Choice>
        <mc:Fallback xmlns="">
          <p:sp>
            <p:nvSpPr>
              <p:cNvPr id="22" name="文字方塊 21">
                <a:extLst>
                  <a:ext uri="{FF2B5EF4-FFF2-40B4-BE49-F238E27FC236}">
                    <a16:creationId xmlns:a16="http://schemas.microsoft.com/office/drawing/2014/main" id="{ADB8D47E-CE6B-9C40-9D37-883685F8CF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938" y="2254214"/>
                <a:ext cx="4572000" cy="468783"/>
              </a:xfrm>
              <a:prstGeom prst="rect">
                <a:avLst/>
              </a:prstGeom>
              <a:blipFill>
                <a:blip r:embed="rId7"/>
                <a:stretch>
                  <a:fillRect t="-7895"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4C1A1071-5575-21F7-B531-291333F995AA}"/>
              </a:ext>
            </a:extLst>
          </p:cNvPr>
          <p:cNvSpPr txBox="1"/>
          <p:nvPr/>
        </p:nvSpPr>
        <p:spPr>
          <a:xfrm>
            <a:off x="679938" y="2748633"/>
            <a:ext cx="4393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</a:rPr>
              <a:t>Comparing the tow formulae, we find: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05ED9FC-4212-7302-4383-7E25CB401A0E}"/>
              </a:ext>
            </a:extLst>
          </p:cNvPr>
          <p:cNvCxnSpPr>
            <a:cxnSpLocks/>
          </p:cNvCxnSpPr>
          <p:nvPr/>
        </p:nvCxnSpPr>
        <p:spPr>
          <a:xfrm flipH="1" flipV="1">
            <a:off x="1746738" y="1425746"/>
            <a:ext cx="1138927" cy="9627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22E634F-A21B-F719-2F04-8832A7B838DC}"/>
              </a:ext>
            </a:extLst>
          </p:cNvPr>
          <p:cNvCxnSpPr>
            <a:cxnSpLocks/>
          </p:cNvCxnSpPr>
          <p:nvPr/>
        </p:nvCxnSpPr>
        <p:spPr>
          <a:xfrm flipH="1" flipV="1">
            <a:off x="3651738" y="1321704"/>
            <a:ext cx="914399" cy="10668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7B9BABD-048D-F8CC-FD1F-D3D58A420F69}"/>
              </a:ext>
            </a:extLst>
          </p:cNvPr>
          <p:cNvCxnSpPr>
            <a:cxnSpLocks/>
          </p:cNvCxnSpPr>
          <p:nvPr/>
        </p:nvCxnSpPr>
        <p:spPr>
          <a:xfrm flipH="1" flipV="1">
            <a:off x="2661138" y="1321704"/>
            <a:ext cx="1138927" cy="1143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5A9A207-7B2C-03D5-9E61-311C3367461B}"/>
              </a:ext>
            </a:extLst>
          </p:cNvPr>
          <p:cNvSpPr txBox="1"/>
          <p:nvPr/>
        </p:nvSpPr>
        <p:spPr>
          <a:xfrm>
            <a:off x="662550" y="3952313"/>
            <a:ext cx="7086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The three partial derivatives are indeed components of a vector.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759FB8-4987-B3D2-F98A-9063BE254BB3}"/>
              </a:ext>
            </a:extLst>
          </p:cNvPr>
          <p:cNvSpPr txBox="1"/>
          <p:nvPr/>
        </p:nvSpPr>
        <p:spPr>
          <a:xfrm>
            <a:off x="679938" y="1712429"/>
            <a:ext cx="38861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two computations must equal.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5BA4AAD-A89F-A6B9-AE62-7D60E49F7466}"/>
              </a:ext>
            </a:extLst>
          </p:cNvPr>
          <p:cNvSpPr txBox="1"/>
          <p:nvPr/>
        </p:nvSpPr>
        <p:spPr>
          <a:xfrm>
            <a:off x="700466" y="200287"/>
            <a:ext cx="754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</a:rPr>
              <a:t>Function difference equals partial derivatives times variable differences.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20F5737-C7E0-A71C-D48A-81827725B132}"/>
                  </a:ext>
                </a:extLst>
              </p:cNvPr>
              <p:cNvSpPr txBox="1"/>
              <p:nvPr/>
            </p:nvSpPr>
            <p:spPr>
              <a:xfrm>
                <a:off x="673567" y="5120289"/>
                <a:ext cx="6781646" cy="4374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</a:rPr>
                  <a:t>This derivation does not rely on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acc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 being the electric field.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20F5737-C7E0-A71C-D48A-81827725B1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567" y="5120289"/>
                <a:ext cx="6781646" cy="437492"/>
              </a:xfrm>
              <a:prstGeom prst="rect">
                <a:avLst/>
              </a:prstGeom>
              <a:blipFill>
                <a:blip r:embed="rId8"/>
                <a:stretch>
                  <a:fillRect l="-746" b="-2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4754FEB-A8C2-54C5-5E9B-D25A9BF3C8FC}"/>
                  </a:ext>
                </a:extLst>
              </p:cNvPr>
              <p:cNvSpPr txBox="1"/>
              <p:nvPr/>
            </p:nvSpPr>
            <p:spPr>
              <a:xfrm>
                <a:off x="684887" y="5540504"/>
                <a:ext cx="6553200" cy="4394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</a:rPr>
                  <a:t>It is true for any vector field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latin typeface="Cambria Math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dirty="0"/>
                  <a:t>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scalar field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/>
                        <a:ea typeface="Cambria Math"/>
                      </a:rPr>
                      <m:t>∆</m:t>
                    </m:r>
                    <m:r>
                      <a:rPr lang="zh-TW" altLang="en-US" sz="2000" i="1">
                        <a:latin typeface="Cambria Math"/>
                        <a:ea typeface="Cambria Math"/>
                      </a:rPr>
                      <m:t>𝜙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  <a:ea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altLang="zh-TW" sz="20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latin typeface="Cambria Math"/>
                          </a:rPr>
                          <m:t>𝐴</m:t>
                        </m:r>
                      </m:e>
                    </m:acc>
                    <m:r>
                      <a:rPr lang="en-US" altLang="zh-TW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∙∆</m:t>
                    </m:r>
                    <m:acc>
                      <m:accPr>
                        <m:chr m:val="⃗"/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</m:acc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4754FEB-A8C2-54C5-5E9B-D25A9BF3C8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887" y="5540504"/>
                <a:ext cx="6553200" cy="439479"/>
              </a:xfrm>
              <a:prstGeom prst="rect">
                <a:avLst/>
              </a:prstGeom>
              <a:blipFill>
                <a:blip r:embed="rId9"/>
                <a:stretch>
                  <a:fillRect l="-967" t="-20000" b="-2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18">
                <a:extLst>
                  <a:ext uri="{FF2B5EF4-FFF2-40B4-BE49-F238E27FC236}">
                    <a16:creationId xmlns:a16="http://schemas.microsoft.com/office/drawing/2014/main" id="{84BC49C6-F8FE-0CA2-5349-A8A506AF1093}"/>
                  </a:ext>
                </a:extLst>
              </p:cNvPr>
              <p:cNvSpPr txBox="1"/>
              <p:nvPr/>
            </p:nvSpPr>
            <p:spPr>
              <a:xfrm>
                <a:off x="2435811" y="5977996"/>
                <a:ext cx="2431864" cy="73020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zh-TW" alt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zh-TW" altLang="en-US" sz="20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zh-TW" altLang="en-US" sz="2000" b="0" i="1" smtClean="0">
                                  <a:latin typeface="Cambria Math"/>
                                </a:rPr>
                                <m:t>𝜕</m:t>
                              </m:r>
                              <m:r>
                                <a:rPr lang="zh-TW" altLang="en-US" sz="2000" b="0" i="1" smtClean="0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num>
                            <m:den>
                              <m:r>
                                <a:rPr lang="zh-TW" altLang="en-US" sz="2000" b="0" i="1" smtClean="0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altLang="zh-TW" sz="2000" b="0" i="1" smtClean="0"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num>
                            <m:den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altLang="zh-TW" sz="2000" b="0" i="1" smtClean="0"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num>
                            <m:den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5" name="文字方塊 18">
                <a:extLst>
                  <a:ext uri="{FF2B5EF4-FFF2-40B4-BE49-F238E27FC236}">
                    <a16:creationId xmlns:a16="http://schemas.microsoft.com/office/drawing/2014/main" id="{84BC49C6-F8FE-0CA2-5349-A8A506AF10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5811" y="5977996"/>
                <a:ext cx="2431864" cy="730200"/>
              </a:xfrm>
              <a:prstGeom prst="rect">
                <a:avLst/>
              </a:prstGeom>
              <a:blipFill>
                <a:blip r:embed="rId10"/>
                <a:stretch>
                  <a:fillRect b="-5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2275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9" grpId="0" animBg="1"/>
      <p:bldP spid="18" grpId="0"/>
      <p:bldP spid="27" grpId="0"/>
      <p:bldP spid="3" grpId="0"/>
      <p:bldP spid="4" grpId="0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5"/>
              <p:cNvSpPr txBox="1"/>
              <p:nvPr/>
            </p:nvSpPr>
            <p:spPr>
              <a:xfrm>
                <a:off x="762078" y="3180167"/>
                <a:ext cx="2133522" cy="73020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zh-TW" alt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zh-TW" altLang="en-US" sz="20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zh-TW" altLang="en-US" sz="2000" b="0" i="1" smtClean="0">
                                  <a:latin typeface="Cambria Math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zh-TW" altLang="en-US" sz="2000" b="0" i="1" smtClean="0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altLang="zh-TW" sz="2000" b="0" i="1" smtClean="0"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altLang="zh-TW" sz="2000" b="0" i="1" smtClean="0"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6" name="文字方塊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78" y="3180167"/>
                <a:ext cx="2133522" cy="730200"/>
              </a:xfrm>
              <a:prstGeom prst="rect">
                <a:avLst/>
              </a:prstGeom>
              <a:blipFill>
                <a:blip r:embed="rId2"/>
                <a:stretch>
                  <a:fillRect b="-5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2"/>
              <p:cNvSpPr txBox="1"/>
              <p:nvPr/>
            </p:nvSpPr>
            <p:spPr>
              <a:xfrm>
                <a:off x="731290" y="2294879"/>
                <a:ext cx="8146328" cy="439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any scalar field </a:t>
                </a:r>
                <a14:m>
                  <m:oMath xmlns:m="http://schemas.openxmlformats.org/officeDocument/2006/math">
                    <m:r>
                      <a:rPr lang="zh-TW" altLang="en-US" sz="20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𝜙</m:t>
                    </m:r>
                  </m:oMath>
                </a14:m>
                <a:r>
                  <a:rPr lang="zh-TW" altLang="en-US" sz="2000" dirty="0">
                    <a:solidFill>
                      <a:srgbClr val="FF0000"/>
                    </a:solidFill>
                  </a:rPr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𝛻</m:t>
                        </m:r>
                      </m:e>
                    </m:acc>
                    <m:r>
                      <a:rPr lang="zh-TW" altLang="en-US" sz="20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𝜙</m:t>
                    </m:r>
                    <m:d>
                      <m:dPr>
                        <m:ctrlP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𝑥</m:t>
                        </m:r>
                        <m: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,</m:t>
                        </m:r>
                        <m: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𝑦</m:t>
                        </m:r>
                        <m: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,</m:t>
                        </m:r>
                        <m: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𝑧</m:t>
                        </m:r>
                      </m:e>
                    </m:d>
                  </m:oMath>
                </a14:m>
                <a:r>
                  <a:rPr lang="en-US" altLang="zh-TW" sz="2000" dirty="0">
                    <a:solidFill>
                      <a:srgbClr val="FF0000"/>
                    </a:solidFill>
                  </a:rPr>
                  <a:t> </a:t>
                </a:r>
                <a:r>
                  <a:rPr lang="en-US" altLang="zh-TW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a vector field!</a:t>
                </a:r>
                <a:endParaRPr lang="zh-TW" alt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文字方塊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290" y="2294879"/>
                <a:ext cx="8146328" cy="439351"/>
              </a:xfrm>
              <a:prstGeom prst="rect">
                <a:avLst/>
              </a:prstGeom>
              <a:blipFill>
                <a:blip r:embed="rId3"/>
                <a:stretch>
                  <a:fillRect l="-779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字方塊 19">
                <a:extLst>
                  <a:ext uri="{FF2B5EF4-FFF2-40B4-BE49-F238E27FC236}">
                    <a16:creationId xmlns:a16="http://schemas.microsoft.com/office/drawing/2014/main" id="{F9136DD6-2C3D-F44E-9406-58CF563A0C09}"/>
                  </a:ext>
                </a:extLst>
              </p:cNvPr>
              <p:cNvSpPr txBox="1"/>
              <p:nvPr/>
            </p:nvSpPr>
            <p:spPr>
              <a:xfrm>
                <a:off x="762078" y="1609670"/>
                <a:ext cx="3352722" cy="73020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zh-TW" alt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zh-TW" altLang="en-US" sz="20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zh-TW" altLang="en-US" sz="2000" b="0" i="1" smtClean="0">
                                  <a:latin typeface="Cambria Math"/>
                                </a:rPr>
                                <m:t>𝜕</m:t>
                              </m:r>
                              <m: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  <m:t>𝜙</m:t>
                              </m:r>
                            </m:num>
                            <m:den>
                              <m:r>
                                <a:rPr lang="zh-TW" altLang="en-US" sz="2000" b="0" i="1" smtClean="0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altLang="zh-TW" sz="2000" b="0" i="1" smtClean="0"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  <m:t>𝜙</m:t>
                              </m:r>
                            </m:num>
                            <m:den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altLang="zh-TW" sz="2000" b="0" i="1" smtClean="0"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  <m:t>𝜙</m:t>
                              </m:r>
                            </m:num>
                            <m:den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zh-TW" altLang="en-US" sz="2000" i="1">
                          <a:latin typeface="Cambria Math"/>
                          <a:ea typeface="Cambria Math"/>
                        </a:rPr>
                        <m:t>𝜙</m:t>
                      </m:r>
                      <m:d>
                        <m:d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𝑦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0" name="文字方塊 19">
                <a:extLst>
                  <a:ext uri="{FF2B5EF4-FFF2-40B4-BE49-F238E27FC236}">
                    <a16:creationId xmlns:a16="http://schemas.microsoft.com/office/drawing/2014/main" id="{F9136DD6-2C3D-F44E-9406-58CF563A0C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78" y="1609670"/>
                <a:ext cx="3352722" cy="730200"/>
              </a:xfrm>
              <a:prstGeom prst="rect">
                <a:avLst/>
              </a:prstGeom>
              <a:blipFill>
                <a:blip r:embed="rId4"/>
                <a:stretch>
                  <a:fillRect b="-5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E04E2D45-A300-B6B8-B535-50934E944A4C}"/>
              </a:ext>
            </a:extLst>
          </p:cNvPr>
          <p:cNvSpPr txBox="1"/>
          <p:nvPr/>
        </p:nvSpPr>
        <p:spPr>
          <a:xfrm>
            <a:off x="709518" y="1131143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梯度</a:t>
            </a:r>
            <a:r>
              <a:rPr lang="en-US" altLang="zh-TW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Gradient</a:t>
            </a:r>
            <a:endParaRPr lang="en-US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FCF62D2-4DB5-5BF6-E117-75A67CF084FC}"/>
                  </a:ext>
                </a:extLst>
              </p:cNvPr>
              <p:cNvSpPr txBox="1"/>
              <p:nvPr/>
            </p:nvSpPr>
            <p:spPr>
              <a:xfrm>
                <a:off x="742707" y="2698883"/>
                <a:ext cx="7170079" cy="439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</a:rPr>
                  <a:t>We simply treat the operation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𝛻</m:t>
                        </m:r>
                      </m:e>
                    </m:acc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 </a:t>
                </a:r>
                <a:r>
                  <a:rPr lang="en-US" sz="2000" dirty="0">
                    <a:latin typeface="Times New Roman" panose="02020603050405020304" pitchFamily="18" charset="0"/>
                  </a:rPr>
                  <a:t>as a vector as the notation indicate.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FCF62D2-4DB5-5BF6-E117-75A67CF084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707" y="2698883"/>
                <a:ext cx="7170079" cy="439351"/>
              </a:xfrm>
              <a:prstGeom prst="rect">
                <a:avLst/>
              </a:prstGeom>
              <a:blipFill>
                <a:blip r:embed="rId5"/>
                <a:stretch>
                  <a:fillRect l="-883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2BAEA8F-A2D8-D6BF-A53E-E5152D4706DB}"/>
                  </a:ext>
                </a:extLst>
              </p:cNvPr>
              <p:cNvSpPr txBox="1"/>
              <p:nvPr/>
            </p:nvSpPr>
            <p:spPr>
              <a:xfrm>
                <a:off x="709518" y="3956127"/>
                <a:ext cx="7170079" cy="439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</a:rPr>
                  <a:t>But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latin typeface="Cambria Math"/>
                            <a:ea typeface="Cambria Math"/>
                          </a:rPr>
                          <m:t>𝛻</m:t>
                        </m:r>
                      </m:e>
                    </m:acc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 is an operation after all and it must act on a field.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2BAEA8F-A2D8-D6BF-A53E-E5152D4706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518" y="3956127"/>
                <a:ext cx="7170079" cy="439351"/>
              </a:xfrm>
              <a:prstGeom prst="rect">
                <a:avLst/>
              </a:prstGeom>
              <a:blipFill>
                <a:blip r:embed="rId6"/>
                <a:stretch>
                  <a:fillRect l="-883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57245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7" name="Picture 6" descr="fig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57"/>
          <a:stretch>
            <a:fillRect/>
          </a:stretch>
        </p:blipFill>
        <p:spPr bwMode="auto">
          <a:xfrm>
            <a:off x="707572" y="752106"/>
            <a:ext cx="2784475" cy="422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9"/>
              <p:cNvSpPr txBox="1"/>
              <p:nvPr/>
            </p:nvSpPr>
            <p:spPr>
              <a:xfrm>
                <a:off x="3657600" y="901517"/>
                <a:ext cx="1994355" cy="72276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</a:rPr>
                            <m:t>4</m:t>
                          </m:r>
                          <m:r>
                            <a:rPr lang="zh-TW" altLang="en-US" sz="2000" b="0" i="1" smtClean="0">
                              <a:latin typeface="Cambria Math"/>
                            </a:rPr>
                            <m:t>𝜋</m:t>
                          </m:r>
                          <m:sSub>
                            <m:sSubPr>
                              <m:ctrlPr>
                                <a:rPr lang="zh-TW" altLang="en-US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sz="2000" b="0" i="1" smtClean="0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/>
                            </a:rPr>
                            <m:t>𝑄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0" name="文字方塊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901517"/>
                <a:ext cx="1994355" cy="722762"/>
              </a:xfrm>
              <a:prstGeom prst="rect">
                <a:avLst/>
              </a:prstGeom>
              <a:blipFill>
                <a:blip r:embed="rId3"/>
                <a:stretch>
                  <a:fillRect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5">
                <a:extLst>
                  <a:ext uri="{FF2B5EF4-FFF2-40B4-BE49-F238E27FC236}">
                    <a16:creationId xmlns:a16="http://schemas.microsoft.com/office/drawing/2014/main" id="{7B5E4106-AA56-2F91-9BC7-7709A372605D}"/>
                  </a:ext>
                </a:extLst>
              </p:cNvPr>
              <p:cNvSpPr txBox="1"/>
              <p:nvPr/>
            </p:nvSpPr>
            <p:spPr>
              <a:xfrm>
                <a:off x="3652180" y="5691441"/>
                <a:ext cx="2620461" cy="72276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𝑉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/>
                            </a:rPr>
                            <m:t>4</m:t>
                          </m:r>
                          <m:r>
                            <a:rPr lang="zh-TW" altLang="en-US" sz="2000" i="1">
                              <a:latin typeface="Cambria Math"/>
                            </a:rPr>
                            <m:t>𝜋</m:t>
                          </m:r>
                          <m:sSub>
                            <m:sSub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sz="2000" i="1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acc>
                        <m:accPr>
                          <m:chr m:val="̂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" name="文字方塊 15">
                <a:extLst>
                  <a:ext uri="{FF2B5EF4-FFF2-40B4-BE49-F238E27FC236}">
                    <a16:creationId xmlns:a16="http://schemas.microsoft.com/office/drawing/2014/main" id="{7B5E4106-AA56-2F91-9BC7-7709A37260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2180" y="5691441"/>
                <a:ext cx="2620461" cy="722762"/>
              </a:xfrm>
              <a:prstGeom prst="rect">
                <a:avLst/>
              </a:prstGeom>
              <a:blipFill>
                <a:blip r:embed="rId4"/>
                <a:stretch>
                  <a:fillRect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67CDFC2-309C-962B-DE04-80CE78943FDC}"/>
              </a:ext>
            </a:extLst>
          </p:cNvPr>
          <p:cNvSpPr txBox="1"/>
          <p:nvPr/>
        </p:nvSpPr>
        <p:spPr>
          <a:xfrm>
            <a:off x="3657600" y="432809"/>
            <a:ext cx="411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</a:rPr>
              <a:t>Electric Potential of a point charge: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1">
                <a:extLst>
                  <a:ext uri="{FF2B5EF4-FFF2-40B4-BE49-F238E27FC236}">
                    <a16:creationId xmlns:a16="http://schemas.microsoft.com/office/drawing/2014/main" id="{BD2633D2-F81E-5F32-BACB-7EF3DC57F367}"/>
                  </a:ext>
                </a:extLst>
              </p:cNvPr>
              <p:cNvSpPr txBox="1"/>
              <p:nvPr/>
            </p:nvSpPr>
            <p:spPr>
              <a:xfrm>
                <a:off x="3657600" y="1687384"/>
                <a:ext cx="1828800" cy="677621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/>
                            </a:rPr>
                            <m:t>𝑑𝑉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/>
                            </a:rPr>
                            <m:t>𝑑𝑟</m:t>
                          </m:r>
                        </m:den>
                      </m:f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𝑟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altLang="zh-TW" sz="2000" b="0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4" name="文字方塊 1">
                <a:extLst>
                  <a:ext uri="{FF2B5EF4-FFF2-40B4-BE49-F238E27FC236}">
                    <a16:creationId xmlns:a16="http://schemas.microsoft.com/office/drawing/2014/main" id="{BD2633D2-F81E-5F32-BACB-7EF3DC57F3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1687384"/>
                <a:ext cx="1828800" cy="677621"/>
              </a:xfrm>
              <a:prstGeom prst="rect">
                <a:avLst/>
              </a:prstGeom>
              <a:blipFill>
                <a:blip r:embed="rId5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1">
                <a:extLst>
                  <a:ext uri="{FF2B5EF4-FFF2-40B4-BE49-F238E27FC236}">
                    <a16:creationId xmlns:a16="http://schemas.microsoft.com/office/drawing/2014/main" id="{03E89511-8BC7-E10D-C014-0FAE520FA2BA}"/>
                  </a:ext>
                </a:extLst>
              </p:cNvPr>
              <p:cNvSpPr txBox="1"/>
              <p:nvPr/>
            </p:nvSpPr>
            <p:spPr>
              <a:xfrm>
                <a:off x="3657600" y="2396458"/>
                <a:ext cx="2133600" cy="728917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/>
                            </a:rPr>
                            <m:t>𝑑𝑉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/>
                            </a:rPr>
                            <m:t>𝑑𝑟</m:t>
                          </m:r>
                        </m:den>
                      </m:f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/>
                            </a:rPr>
                            <m:t>4</m:t>
                          </m:r>
                          <m:r>
                            <a:rPr lang="zh-TW" altLang="en-US" sz="2000" i="1">
                              <a:latin typeface="Cambria Math"/>
                            </a:rPr>
                            <m:t>𝜋</m:t>
                          </m:r>
                          <m:sSub>
                            <m:sSub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sz="2000" i="1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/>
                            </a:rPr>
                            <m:t>𝑄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6" name="文字方塊 1">
                <a:extLst>
                  <a:ext uri="{FF2B5EF4-FFF2-40B4-BE49-F238E27FC236}">
                    <a16:creationId xmlns:a16="http://schemas.microsoft.com/office/drawing/2014/main" id="{03E89511-8BC7-E10D-C014-0FAE520FA2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2396458"/>
                <a:ext cx="2133600" cy="728917"/>
              </a:xfrm>
              <a:prstGeom prst="rect">
                <a:avLst/>
              </a:prstGeom>
              <a:blipFill>
                <a:blip r:embed="rId6"/>
                <a:stretch>
                  <a:fillRect b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3">
                <a:extLst>
                  <a:ext uri="{FF2B5EF4-FFF2-40B4-BE49-F238E27FC236}">
                    <a16:creationId xmlns:a16="http://schemas.microsoft.com/office/drawing/2014/main" id="{8EA35DA5-FF0B-78C0-B95B-B84938E2D67B}"/>
                  </a:ext>
                </a:extLst>
              </p:cNvPr>
              <p:cNvSpPr/>
              <p:nvPr/>
            </p:nvSpPr>
            <p:spPr>
              <a:xfrm>
                <a:off x="3652180" y="3186447"/>
                <a:ext cx="3830536" cy="677621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𝑟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TW" sz="2000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</a:rPr>
                            <m:t>𝑟</m:t>
                          </m:r>
                        </m:den>
                      </m:f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altLang="zh-TW" sz="2000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7" name="矩形 3">
                <a:extLst>
                  <a:ext uri="{FF2B5EF4-FFF2-40B4-BE49-F238E27FC236}">
                    <a16:creationId xmlns:a16="http://schemas.microsoft.com/office/drawing/2014/main" id="{8EA35DA5-FF0B-78C0-B95B-B84938E2D6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2180" y="3186447"/>
                <a:ext cx="3830536" cy="677621"/>
              </a:xfrm>
              <a:prstGeom prst="rect">
                <a:avLst/>
              </a:prstGeom>
              <a:blipFill>
                <a:blip r:embed="rId7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3">
                <a:extLst>
                  <a:ext uri="{FF2B5EF4-FFF2-40B4-BE49-F238E27FC236}">
                    <a16:creationId xmlns:a16="http://schemas.microsoft.com/office/drawing/2014/main" id="{9CD50368-4BD7-670C-08E6-8FCF8DBF0488}"/>
                  </a:ext>
                </a:extLst>
              </p:cNvPr>
              <p:cNvSpPr/>
              <p:nvPr/>
            </p:nvSpPr>
            <p:spPr>
              <a:xfrm>
                <a:off x="3635497" y="4009289"/>
                <a:ext cx="1577868" cy="73020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𝑟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</a:rPr>
                            <m:t>𝑟</m:t>
                          </m:r>
                        </m:den>
                      </m:f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8" name="矩形 3">
                <a:extLst>
                  <a:ext uri="{FF2B5EF4-FFF2-40B4-BE49-F238E27FC236}">
                    <a16:creationId xmlns:a16="http://schemas.microsoft.com/office/drawing/2014/main" id="{9CD50368-4BD7-670C-08E6-8FCF8DBF04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497" y="4009289"/>
                <a:ext cx="1577868" cy="730200"/>
              </a:xfrm>
              <a:prstGeom prst="rect">
                <a:avLst/>
              </a:prstGeom>
              <a:blipFill>
                <a:blip r:embed="rId8"/>
                <a:stretch>
                  <a:fillRect b="-5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3">
                <a:extLst>
                  <a:ext uri="{FF2B5EF4-FFF2-40B4-BE49-F238E27FC236}">
                    <a16:creationId xmlns:a16="http://schemas.microsoft.com/office/drawing/2014/main" id="{C5D919BE-395F-9E77-59C1-8300ECE84E9B}"/>
                  </a:ext>
                </a:extLst>
              </p:cNvPr>
              <p:cNvSpPr/>
              <p:nvPr/>
            </p:nvSpPr>
            <p:spPr>
              <a:xfrm>
                <a:off x="5279571" y="4009289"/>
                <a:ext cx="1537344" cy="677558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𝑟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</a:rPr>
                            <m:t>𝑟</m:t>
                          </m:r>
                        </m:den>
                      </m:f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9" name="矩形 3">
                <a:extLst>
                  <a:ext uri="{FF2B5EF4-FFF2-40B4-BE49-F238E27FC236}">
                    <a16:creationId xmlns:a16="http://schemas.microsoft.com/office/drawing/2014/main" id="{C5D919BE-395F-9E77-59C1-8300ECE84E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9571" y="4009289"/>
                <a:ext cx="1537344" cy="677558"/>
              </a:xfrm>
              <a:prstGeom prst="rect">
                <a:avLst/>
              </a:prstGeom>
              <a:blipFill>
                <a:blip r:embed="rId9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字方塊 1">
                <a:extLst>
                  <a:ext uri="{FF2B5EF4-FFF2-40B4-BE49-F238E27FC236}">
                    <a16:creationId xmlns:a16="http://schemas.microsoft.com/office/drawing/2014/main" id="{DF98A2DE-CC90-F817-6E8F-23AAFBFEAA1C}"/>
                  </a:ext>
                </a:extLst>
              </p:cNvPr>
              <p:cNvSpPr txBox="1"/>
              <p:nvPr/>
            </p:nvSpPr>
            <p:spPr>
              <a:xfrm>
                <a:off x="3657600" y="4824044"/>
                <a:ext cx="4267200" cy="73020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zh-TW" alt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zh-TW" altLang="en-US" sz="20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zh-TW" altLang="en-US" sz="2000" b="0" i="1" smtClean="0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𝑉</m:t>
                              </m:r>
                            </m:num>
                            <m:den>
                              <m:r>
                                <a:rPr lang="zh-TW" altLang="en-US" sz="2000" b="0" i="1" smtClean="0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altLang="zh-TW" sz="2000" b="0" i="1" smtClean="0"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𝑉</m:t>
                              </m:r>
                            </m:num>
                            <m:den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altLang="zh-TW" sz="2000" b="0" i="1" smtClean="0"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𝑉</m:t>
                              </m:r>
                            </m:num>
                            <m:den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/>
                            </a:rPr>
                            <m:t>4</m:t>
                          </m:r>
                          <m:r>
                            <a:rPr lang="zh-TW" altLang="en-US" sz="2000" i="1">
                              <a:latin typeface="Cambria Math"/>
                            </a:rPr>
                            <m:t>𝜋</m:t>
                          </m:r>
                          <m:sSub>
                            <m:sSub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sz="2000" i="1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/>
                            </a:rPr>
                            <m:t>𝑄𝑞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TW" sz="2000" i="1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altLang="zh-TW" sz="20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altLang="zh-TW" sz="20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1" name="文字方塊 1">
                <a:extLst>
                  <a:ext uri="{FF2B5EF4-FFF2-40B4-BE49-F238E27FC236}">
                    <a16:creationId xmlns:a16="http://schemas.microsoft.com/office/drawing/2014/main" id="{DF98A2DE-CC90-F817-6E8F-23AAFBFEAA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4824044"/>
                <a:ext cx="4267200" cy="730200"/>
              </a:xfrm>
              <a:prstGeom prst="rect">
                <a:avLst/>
              </a:prstGeom>
              <a:blipFill>
                <a:blip r:embed="rId10"/>
                <a:stretch>
                  <a:fillRect b="-5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字方塊 15">
                <a:extLst>
                  <a:ext uri="{FF2B5EF4-FFF2-40B4-BE49-F238E27FC236}">
                    <a16:creationId xmlns:a16="http://schemas.microsoft.com/office/drawing/2014/main" id="{49689F1D-E713-2BB2-D626-050E3B64F8B9}"/>
                  </a:ext>
                </a:extLst>
              </p:cNvPr>
              <p:cNvSpPr txBox="1"/>
              <p:nvPr/>
            </p:nvSpPr>
            <p:spPr>
              <a:xfrm>
                <a:off x="6187530" y="901517"/>
                <a:ext cx="2590372" cy="73020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zh-TW" alt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i="1">
                                  <a:latin typeface="Cambria Math"/>
                                </a:rPr>
                                <m:t>𝑉</m:t>
                              </m:r>
                            </m:num>
                            <m:den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i="1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altLang="zh-TW" sz="2000" i="1"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i="1">
                                  <a:latin typeface="Cambria Math"/>
                                </a:rPr>
                                <m:t>𝑉</m:t>
                              </m:r>
                            </m:num>
                            <m:den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i="1">
                                  <a:latin typeface="Cambria Math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altLang="zh-TW" sz="2000" i="1"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i="1">
                                  <a:latin typeface="Cambria Math"/>
                                </a:rPr>
                                <m:t>𝑉</m:t>
                              </m:r>
                            </m:num>
                            <m:den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i="1">
                                  <a:latin typeface="Cambria Math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2" name="文字方塊 15">
                <a:extLst>
                  <a:ext uri="{FF2B5EF4-FFF2-40B4-BE49-F238E27FC236}">
                    <a16:creationId xmlns:a16="http://schemas.microsoft.com/office/drawing/2014/main" id="{49689F1D-E713-2BB2-D626-050E3B64F8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7530" y="901517"/>
                <a:ext cx="2590372" cy="730200"/>
              </a:xfrm>
              <a:prstGeom prst="rect">
                <a:avLst/>
              </a:prstGeom>
              <a:blipFill>
                <a:blip r:embed="rId11"/>
                <a:stretch>
                  <a:fillRect b="-5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129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7" grpId="0" animBg="1"/>
      <p:bldP spid="8" grpId="0" animBg="1"/>
      <p:bldP spid="9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A69BFB-61EF-0316-440F-AFAE1F7058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730" y="1201414"/>
            <a:ext cx="2663049" cy="302110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9">
                <a:extLst>
                  <a:ext uri="{FF2B5EF4-FFF2-40B4-BE49-F238E27FC236}">
                    <a16:creationId xmlns:a16="http://schemas.microsoft.com/office/drawing/2014/main" id="{CFCBB2CE-E739-7923-47A2-63918930473F}"/>
                  </a:ext>
                </a:extLst>
              </p:cNvPr>
              <p:cNvSpPr txBox="1"/>
              <p:nvPr/>
            </p:nvSpPr>
            <p:spPr>
              <a:xfrm>
                <a:off x="3314700" y="3166141"/>
                <a:ext cx="2057400" cy="105637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𝑉</m:t>
                      </m:r>
                      <m:r>
                        <a:rPr lang="en-US" altLang="zh-TW" sz="2000" b="0" i="1" smtClean="0">
                          <a:latin typeface="Cambria Math"/>
                        </a:rPr>
                        <m:t>=−</m:t>
                      </m:r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lang="zh-CN" altLang="en-US" sz="2000" i="1" dirty="0"/>
              </a:p>
            </p:txBody>
          </p:sp>
        </mc:Choice>
        <mc:Fallback xmlns="">
          <p:sp>
            <p:nvSpPr>
              <p:cNvPr id="3" name="文字方塊 9">
                <a:extLst>
                  <a:ext uri="{FF2B5EF4-FFF2-40B4-BE49-F238E27FC236}">
                    <a16:creationId xmlns:a16="http://schemas.microsoft.com/office/drawing/2014/main" id="{CFCBB2CE-E739-7923-47A2-6391893047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4700" y="3166141"/>
                <a:ext cx="2057400" cy="1056379"/>
              </a:xfrm>
              <a:prstGeom prst="rect">
                <a:avLst/>
              </a:prstGeom>
              <a:blipFill>
                <a:blip r:embed="rId3"/>
                <a:stretch>
                  <a:fillRect l="-3704" t="-103571" r="-3704" b="-15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C6BCB1CC-144F-45AA-6172-73B2B39E4399}"/>
              </a:ext>
            </a:extLst>
          </p:cNvPr>
          <p:cNvSpPr txBox="1"/>
          <p:nvPr/>
        </p:nvSpPr>
        <p:spPr>
          <a:xfrm>
            <a:off x="381000" y="730767"/>
            <a:ext cx="82936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</a:rPr>
              <a:t>General electric potential difference equals the line integral of the electric field.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B283E12-6B2F-E58B-10AE-1D7C43D3DF2D}"/>
                  </a:ext>
                </a:extLst>
              </p:cNvPr>
              <p:cNvSpPr txBox="1"/>
              <p:nvPr/>
            </p:nvSpPr>
            <p:spPr>
              <a:xfrm>
                <a:off x="381000" y="228600"/>
                <a:ext cx="7177170" cy="4374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can add up potential difference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latin typeface="Cambria Math"/>
                          </a:rPr>
                          <m:t>𝐸</m:t>
                        </m:r>
                      </m:e>
                    </m:acc>
                    <m:r>
                      <a:rPr lang="en-US" altLang="zh-TW" sz="2000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en-US" altLang="zh-TW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acc>
                      <m:accPr>
                        <m:chr m:val="⃗"/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/>
                          </a:rPr>
                          <m:t>𝑠</m:t>
                        </m:r>
                      </m:e>
                    </m:acc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of infinitesimal intervals. 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B283E12-6B2F-E58B-10AE-1D7C43D3DF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228600"/>
                <a:ext cx="7177170" cy="437492"/>
              </a:xfrm>
              <a:prstGeom prst="rect">
                <a:avLst/>
              </a:prstGeom>
              <a:blipFill>
                <a:blip r:embed="rId4"/>
                <a:stretch>
                  <a:fillRect l="-1060" t="-8571" r="-353" b="-2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15">
                <a:extLst>
                  <a:ext uri="{FF2B5EF4-FFF2-40B4-BE49-F238E27FC236}">
                    <a16:creationId xmlns:a16="http://schemas.microsoft.com/office/drawing/2014/main" id="{5CC1770B-0C73-EF9B-1902-345986FB7B75}"/>
                  </a:ext>
                </a:extLst>
              </p:cNvPr>
              <p:cNvSpPr txBox="1"/>
              <p:nvPr/>
            </p:nvSpPr>
            <p:spPr>
              <a:xfrm>
                <a:off x="3470608" y="6110155"/>
                <a:ext cx="1291892" cy="43947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/>
                            </a:rPr>
                            <m:t>𝐴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zh-TW" altLang="en-US" sz="2000" i="1" smtClean="0">
                          <a:latin typeface="Cambria Math"/>
                          <a:ea typeface="Cambria Math"/>
                        </a:rPr>
                        <m:t>𝜙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5" name="文字方塊 15">
                <a:extLst>
                  <a:ext uri="{FF2B5EF4-FFF2-40B4-BE49-F238E27FC236}">
                    <a16:creationId xmlns:a16="http://schemas.microsoft.com/office/drawing/2014/main" id="{5CC1770B-0C73-EF9B-1902-345986FB7B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0608" y="6110155"/>
                <a:ext cx="1291892" cy="439479"/>
              </a:xfrm>
              <a:prstGeom prst="rect">
                <a:avLst/>
              </a:prstGeom>
              <a:blipFill>
                <a:blip r:embed="rId5"/>
                <a:stretch>
                  <a:fillRect t="-13889" b="-13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16">
                <a:extLst>
                  <a:ext uri="{FF2B5EF4-FFF2-40B4-BE49-F238E27FC236}">
                    <a16:creationId xmlns:a16="http://schemas.microsoft.com/office/drawing/2014/main" id="{892CEB2F-8556-39C6-42AF-CA003948FD05}"/>
                  </a:ext>
                </a:extLst>
              </p:cNvPr>
              <p:cNvSpPr txBox="1"/>
              <p:nvPr/>
            </p:nvSpPr>
            <p:spPr>
              <a:xfrm>
                <a:off x="381000" y="6058764"/>
                <a:ext cx="6781800" cy="4394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altLang="zh-TW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equals the gradient of </a:t>
                </a:r>
                <a14:m>
                  <m:oMath xmlns:m="http://schemas.openxmlformats.org/officeDocument/2006/math">
                    <m:r>
                      <a:rPr lang="zh-TW" altLang="en-US" sz="20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𝜙</m:t>
                    </m:r>
                  </m:oMath>
                </a14:m>
                <a:r>
                  <a:rPr lang="en-US" altLang="zh-TW" sz="2000" dirty="0">
                    <a:solidFill>
                      <a:srgbClr val="FF0000"/>
                    </a:solidFill>
                  </a:rPr>
                  <a:t>:</a:t>
                </a:r>
                <a:endParaRPr lang="zh-TW" alt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文字方塊 16">
                <a:extLst>
                  <a:ext uri="{FF2B5EF4-FFF2-40B4-BE49-F238E27FC236}">
                    <a16:creationId xmlns:a16="http://schemas.microsoft.com/office/drawing/2014/main" id="{892CEB2F-8556-39C6-42AF-CA003948FD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6058764"/>
                <a:ext cx="6781800" cy="439479"/>
              </a:xfrm>
              <a:prstGeom prst="rect">
                <a:avLst/>
              </a:prstGeom>
              <a:blipFill>
                <a:blip r:embed="rId6"/>
                <a:stretch>
                  <a:fillRect t="-20000" b="-2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12">
                <a:extLst>
                  <a:ext uri="{FF2B5EF4-FFF2-40B4-BE49-F238E27FC236}">
                    <a16:creationId xmlns:a16="http://schemas.microsoft.com/office/drawing/2014/main" id="{87BA0B7D-732C-3370-F8C3-90E7A6CF2C90}"/>
                  </a:ext>
                </a:extLst>
              </p:cNvPr>
              <p:cNvSpPr txBox="1"/>
              <p:nvPr/>
            </p:nvSpPr>
            <p:spPr>
              <a:xfrm>
                <a:off x="3470267" y="4910470"/>
                <a:ext cx="1981199" cy="1096903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zh-TW" altLang="en-US" sz="2000" i="1">
                          <a:latin typeface="Cambria Math"/>
                          <a:ea typeface="Cambria Math"/>
                        </a:rPr>
                        <m:t>𝜙</m:t>
                      </m:r>
                      <m:r>
                        <a:rPr lang="en-US" altLang="zh-TW" sz="2000" b="0" i="1" smtClean="0">
                          <a:latin typeface="Cambria Math"/>
                        </a:rPr>
                        <m:t>=−</m:t>
                      </m:r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</m:acc>
                        </m:sub>
                        <m:sup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</m:acc>
                        </m:sup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  <m: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lang="zh-CN" altLang="en-US" sz="2000" i="1" dirty="0"/>
              </a:p>
            </p:txBody>
          </p:sp>
        </mc:Choice>
        <mc:Fallback xmlns="">
          <p:sp>
            <p:nvSpPr>
              <p:cNvPr id="7" name="文字方塊 12">
                <a:extLst>
                  <a:ext uri="{FF2B5EF4-FFF2-40B4-BE49-F238E27FC236}">
                    <a16:creationId xmlns:a16="http://schemas.microsoft.com/office/drawing/2014/main" id="{87BA0B7D-732C-3370-F8C3-90E7A6CF2C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0267" y="4910470"/>
                <a:ext cx="1981199" cy="1096903"/>
              </a:xfrm>
              <a:prstGeom prst="rect">
                <a:avLst/>
              </a:prstGeom>
              <a:blipFill>
                <a:blip r:embed="rId7"/>
                <a:stretch>
                  <a:fillRect l="-5096" t="-94253" r="-5732" b="-1540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FDE063-9D67-9EBF-BFEF-73FD09468D39}"/>
                  </a:ext>
                </a:extLst>
              </p:cNvPr>
              <p:cNvSpPr txBox="1"/>
              <p:nvPr/>
            </p:nvSpPr>
            <p:spPr>
              <a:xfrm>
                <a:off x="381000" y="4419600"/>
                <a:ext cx="8763000" cy="4394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</a:rPr>
                  <a:t>Theorem: If the line integral of a vector field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latin typeface="Cambria Math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 equals difference of a scalar field </a:t>
                </a:r>
                <a14:m>
                  <m:oMath xmlns:m="http://schemas.openxmlformats.org/officeDocument/2006/math">
                    <m:r>
                      <a:rPr lang="zh-TW" altLang="en-US" sz="2000" i="1">
                        <a:latin typeface="Cambria Math"/>
                        <a:ea typeface="Cambria Math"/>
                      </a:rPr>
                      <m:t>𝜙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,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5FDE063-9D67-9EBF-BFEF-73FD09468D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4419600"/>
                <a:ext cx="8763000" cy="439479"/>
              </a:xfrm>
              <a:prstGeom prst="rect">
                <a:avLst/>
              </a:prstGeom>
              <a:blipFill>
                <a:blip r:embed="rId8"/>
                <a:stretch>
                  <a:fillRect l="-870" t="-20000" b="-2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3570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4578" name="Text Box 2"/>
              <p:cNvSpPr txBox="1">
                <a:spLocks noChangeArrowheads="1"/>
              </p:cNvSpPr>
              <p:nvPr/>
            </p:nvSpPr>
            <p:spPr bwMode="auto">
              <a:xfrm>
                <a:off x="1874715" y="470973"/>
                <a:ext cx="43053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TW" altLang="en-US" dirty="0">
                    <a:solidFill>
                      <a:srgbClr val="FF0000"/>
                    </a:solidFill>
                  </a:rPr>
                  <a:t>要使電位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solidFill>
                          <a:srgbClr val="FF0000"/>
                        </a:solidFill>
                        <a:latin typeface="Cambria Math"/>
                      </a:rPr>
                      <m:t>𝑉</m:t>
                    </m:r>
                    <m:d>
                      <m:dPr>
                        <m:ctrlP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altLang="zh-TW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altLang="zh-TW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𝑟</m:t>
                            </m:r>
                          </m:e>
                        </m:acc>
                      </m:e>
                    </m:d>
                  </m:oMath>
                </a14:m>
                <a:r>
                  <a:rPr lang="zh-TW" altLang="en-US" dirty="0">
                    <a:solidFill>
                      <a:srgbClr val="FF0000"/>
                    </a:solidFill>
                  </a:rPr>
                  <a:t>具象化最有用的就是等位面</a:t>
                </a:r>
              </a:p>
            </p:txBody>
          </p:sp>
        </mc:Choice>
        <mc:Fallback xmlns="">
          <p:sp>
            <p:nvSpPr>
              <p:cNvPr id="24578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74715" y="470973"/>
                <a:ext cx="4305300" cy="369332"/>
              </a:xfrm>
              <a:prstGeom prst="rect">
                <a:avLst/>
              </a:prstGeom>
              <a:blipFill>
                <a:blip r:embed="rId2"/>
                <a:stretch>
                  <a:fillRect l="-1176" t="-10000" r="-588" b="-20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579" name="Picture 3" descr="fig2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077"/>
          <a:stretch>
            <a:fillRect/>
          </a:stretch>
        </p:blipFill>
        <p:spPr bwMode="auto">
          <a:xfrm>
            <a:off x="5108331" y="4041531"/>
            <a:ext cx="2056779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4" descr="F24_0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04"/>
          <a:stretch>
            <a:fillRect/>
          </a:stretch>
        </p:blipFill>
        <p:spPr bwMode="auto">
          <a:xfrm>
            <a:off x="719992" y="990600"/>
            <a:ext cx="77724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2" descr="C:\Users\Chia-Hung Chang\Downloads\Data\Knight\Media\Chapter29\Images\29_27Figure-F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20" t="6813" r="58357" b="22356"/>
          <a:stretch>
            <a:fillRect/>
          </a:stretch>
        </p:blipFill>
        <p:spPr bwMode="auto">
          <a:xfrm>
            <a:off x="1839546" y="4003431"/>
            <a:ext cx="2462213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字方塊 1"/>
          <p:cNvSpPr txBox="1"/>
          <p:nvPr/>
        </p:nvSpPr>
        <p:spPr>
          <a:xfrm>
            <a:off x="1905000" y="3581400"/>
            <a:ext cx="6477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等電位面非常像地圖上的等高線：</a:t>
            </a:r>
          </a:p>
        </p:txBody>
      </p:sp>
    </p:spTree>
    <p:extLst>
      <p:ext uri="{BB962C8B-B14F-4D97-AF65-F5344CB8AC3E}">
        <p14:creationId xmlns:p14="http://schemas.microsoft.com/office/powerpoint/2010/main" val="19312383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F24_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88"/>
          <a:stretch>
            <a:fillRect/>
          </a:stretch>
        </p:blipFill>
        <p:spPr bwMode="auto">
          <a:xfrm>
            <a:off x="499917" y="1261265"/>
            <a:ext cx="4072083" cy="2850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1676400" y="4343400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dirty="0">
                <a:solidFill>
                  <a:srgbClr val="FF0000"/>
                </a:solidFill>
              </a:rPr>
              <a:t>沿等位面方向的電場為零，故電位梯度電場垂直於等位面。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1676400" y="4838778"/>
            <a:ext cx="2743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dirty="0"/>
              <a:t>等位面越密，電場越強：</a:t>
            </a:r>
          </a:p>
        </p:txBody>
      </p:sp>
      <p:pic>
        <p:nvPicPr>
          <p:cNvPr id="25607" name="Picture 6" descr="D:\Dropbox\Documents\課程\YoungTextBook\Images\Chapter23\A_Images\A_Figures_and_Photos\23_22_Figu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588" y="1253230"/>
            <a:ext cx="3352800" cy="2850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7"/>
              <p:cNvSpPr txBox="1"/>
              <p:nvPr/>
            </p:nvSpPr>
            <p:spPr>
              <a:xfrm>
                <a:off x="4299857" y="4837946"/>
                <a:ext cx="1338943" cy="36933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𝑉</m:t>
                      </m:r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𝐸𝑑</m:t>
                      </m:r>
                    </m:oMath>
                  </m:oMathPara>
                </a14:m>
                <a:endParaRPr lang="zh-CN" altLang="en-US" i="1" dirty="0"/>
              </a:p>
            </p:txBody>
          </p:sp>
        </mc:Choice>
        <mc:Fallback xmlns="">
          <p:sp>
            <p:nvSpPr>
              <p:cNvPr id="8" name="文字方塊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9857" y="4837946"/>
                <a:ext cx="1338943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229519E3-5A57-CB26-B241-06A37F2AA37C}"/>
              </a:ext>
            </a:extLst>
          </p:cNvPr>
          <p:cNvSpPr txBox="1"/>
          <p:nvPr/>
        </p:nvSpPr>
        <p:spPr>
          <a:xfrm>
            <a:off x="1676400" y="5420104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兩點之間的電位差帶動電場向量</a:t>
            </a:r>
            <a:r>
              <a:rPr 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3529496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3" descr="D:\Dropbox\Documents\課程\YoungTextBook\Images\Chapter23\A_Images\A_Figures_and_Photos\23_23_Figu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76400"/>
            <a:ext cx="8547100" cy="334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87273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0CF60A-D0FE-88AC-7591-352C2BCF9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50" y="190500"/>
            <a:ext cx="31369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1132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/>
              <p:cNvSpPr/>
              <p:nvPr/>
            </p:nvSpPr>
            <p:spPr>
              <a:xfrm>
                <a:off x="695435" y="3094529"/>
                <a:ext cx="3810082" cy="73860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𝐸</m:t>
                          </m:r>
                        </m:e>
                      </m:acc>
                      <m:d>
                        <m:d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𝑦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≡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altLang="zh-TW" sz="20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𝑦</m:t>
                          </m:r>
                        </m:den>
                      </m:f>
                      <m:r>
                        <a:rPr lang="en-US" altLang="zh-TW" sz="20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5" name="矩形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35" y="3094529"/>
                <a:ext cx="3810082" cy="738600"/>
              </a:xfrm>
              <a:prstGeom prst="rect">
                <a:avLst/>
              </a:prstGeom>
              <a:blipFill>
                <a:blip r:embed="rId2"/>
                <a:stretch>
                  <a:fillRect b="-5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文字方塊 16"/>
          <p:cNvSpPr txBox="1"/>
          <p:nvPr/>
        </p:nvSpPr>
        <p:spPr>
          <a:xfrm>
            <a:off x="673744" y="4221964"/>
            <a:ext cx="6813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called </a:t>
            </a:r>
            <a:r>
              <a:rPr lang="zh-TW" altLang="en-US" sz="2000" dirty="0">
                <a:solidFill>
                  <a:srgbClr val="FF0000"/>
                </a:solidFill>
              </a:rPr>
              <a:t>散度，</a:t>
            </a:r>
            <a:r>
              <a:rPr lang="en-US" altLang="zh-TW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Divergence</a:t>
            </a:r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26BA10-03D9-0051-9CB3-9C7080BCB46F}"/>
              </a:ext>
            </a:extLst>
          </p:cNvPr>
          <p:cNvSpPr txBox="1"/>
          <p:nvPr/>
        </p:nvSpPr>
        <p:spPr>
          <a:xfrm>
            <a:off x="673744" y="1510786"/>
            <a:ext cx="71794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</a:rPr>
              <a:t>So far, gradient acts on scalar fields to give vector fields.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457A76-65D1-9A06-1253-1D89BA355372}"/>
              </a:ext>
            </a:extLst>
          </p:cNvPr>
          <p:cNvSpPr txBox="1"/>
          <p:nvPr/>
        </p:nvSpPr>
        <p:spPr>
          <a:xfrm>
            <a:off x="661090" y="1903073"/>
            <a:ext cx="74025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</a:rPr>
              <a:t>Partial derivatives in a gradient can act on vector fields too.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4C4A70-4E6A-1737-87F1-C4B2B9CE9F96}"/>
              </a:ext>
            </a:extLst>
          </p:cNvPr>
          <p:cNvSpPr txBox="1"/>
          <p:nvPr/>
        </p:nvSpPr>
        <p:spPr>
          <a:xfrm>
            <a:off x="661090" y="2667000"/>
            <a:ext cx="78218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</a:rPr>
              <a:t>We can arrange the indices as an inner product while taking derivatives.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5BA5AE-F3FD-E5DC-9D71-06B022800E29}"/>
              </a:ext>
            </a:extLst>
          </p:cNvPr>
          <p:cNvSpPr txBox="1"/>
          <p:nvPr/>
        </p:nvSpPr>
        <p:spPr>
          <a:xfrm>
            <a:off x="642135" y="3845472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</a:rPr>
              <a:t>The results are a scalar fields.</a:t>
            </a:r>
          </a:p>
        </p:txBody>
      </p:sp>
      <p:pic>
        <p:nvPicPr>
          <p:cNvPr id="2" name="Graphic 1" descr="Cat with solid fill">
            <a:extLst>
              <a:ext uri="{FF2B5EF4-FFF2-40B4-BE49-F238E27FC236}">
                <a16:creationId xmlns:a16="http://schemas.microsoft.com/office/drawing/2014/main" id="{4BBD563F-93B0-5667-5490-B802DE1698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77200" y="385094"/>
            <a:ext cx="668520" cy="66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680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  <p:bldP spid="9" grpId="0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10F3F20-EC9C-759A-F4B0-8E7567690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6269" y="0"/>
            <a:ext cx="50514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6487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5FA9E8-DA82-F6D0-AD71-D3893C60F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3687" y="0"/>
            <a:ext cx="40366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592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FC2FC09-1E62-9FEE-974C-294C8C0EA0F0}"/>
                  </a:ext>
                </a:extLst>
              </p:cNvPr>
              <p:cNvSpPr txBox="1"/>
              <p:nvPr/>
            </p:nvSpPr>
            <p:spPr>
              <a:xfrm>
                <a:off x="489620" y="1425254"/>
                <a:ext cx="4971365" cy="1117998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𝑖𝑗𝑘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1                              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𝑖𝑗𝑘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=123,231, 312 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−1                              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𝑗𝑘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=132,213, 321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    0                    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some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subscripts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are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equal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FC2FC09-1E62-9FEE-974C-294C8C0EA0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620" y="1425254"/>
                <a:ext cx="4971365" cy="1117998"/>
              </a:xfrm>
              <a:prstGeom prst="rect">
                <a:avLst/>
              </a:prstGeom>
              <a:blipFill>
                <a:blip r:embed="rId2"/>
                <a:stretch>
                  <a:fillRect l="-24173" t="-210112" r="-254" b="-2977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61E5B3DA-E75C-D8D1-162A-5B642061382B}"/>
              </a:ext>
            </a:extLst>
          </p:cNvPr>
          <p:cNvSpPr txBox="1"/>
          <p:nvPr/>
        </p:nvSpPr>
        <p:spPr>
          <a:xfrm>
            <a:off x="486412" y="1044254"/>
            <a:ext cx="2548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Levi-Civita Tensor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32DD3A5-BF79-5A8A-E639-39AD32BE3717}"/>
                  </a:ext>
                </a:extLst>
              </p:cNvPr>
              <p:cNvSpPr txBox="1"/>
              <p:nvPr/>
            </p:nvSpPr>
            <p:spPr>
              <a:xfrm>
                <a:off x="486412" y="2558752"/>
                <a:ext cx="2670208" cy="92692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acc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</m:acc>
                            </m:e>
                          </m:d>
                        </m:e>
                        <m:sub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𝑗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𝑘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3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𝑖𝑗𝑘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32DD3A5-BF79-5A8A-E639-39AD32BE37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12" y="2558752"/>
                <a:ext cx="2670208" cy="926920"/>
              </a:xfrm>
              <a:prstGeom prst="rect">
                <a:avLst/>
              </a:prstGeom>
              <a:blipFill>
                <a:blip r:embed="rId3"/>
                <a:stretch>
                  <a:fillRect t="-89189" b="-1351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A screenshot of a math test&#10;&#10;AI-generated content may be incorrect.">
            <a:extLst>
              <a:ext uri="{FF2B5EF4-FFF2-40B4-BE49-F238E27FC236}">
                <a16:creationId xmlns:a16="http://schemas.microsoft.com/office/drawing/2014/main" id="{A75C4D9E-11BA-4BCF-6DBF-761A4EA1FC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3431" y="1749514"/>
            <a:ext cx="1806108" cy="2103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376A7D3-C8B7-64B8-865D-8C36E361F6A7}"/>
                  </a:ext>
                </a:extLst>
              </p:cNvPr>
              <p:cNvSpPr txBox="1"/>
              <p:nvPr/>
            </p:nvSpPr>
            <p:spPr>
              <a:xfrm>
                <a:off x="486412" y="3554536"/>
                <a:ext cx="2794932" cy="413447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e>
                              </m:acc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×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𝐵</m:t>
                                  </m:r>
                                </m:e>
                              </m:acc>
                            </m:e>
                          </m:d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𝑧</m:t>
                          </m:r>
                        </m:sub>
                      </m:sSub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376A7D3-C8B7-64B8-865D-8C36E361F6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12" y="3554536"/>
                <a:ext cx="2794932" cy="413447"/>
              </a:xfrm>
              <a:prstGeom prst="rect">
                <a:avLst/>
              </a:prstGeom>
              <a:blipFill>
                <a:blip r:embed="rId5"/>
                <a:stretch>
                  <a:fillRect t="-26471" b="-1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18">
                <a:extLst>
                  <a:ext uri="{FF2B5EF4-FFF2-40B4-BE49-F238E27FC236}">
                    <a16:creationId xmlns:a16="http://schemas.microsoft.com/office/drawing/2014/main" id="{01719795-0C1B-1396-5E02-6C3946B6ACF3}"/>
                  </a:ext>
                </a:extLst>
              </p:cNvPr>
              <p:cNvSpPr/>
              <p:nvPr/>
            </p:nvSpPr>
            <p:spPr>
              <a:xfrm>
                <a:off x="514672" y="5040821"/>
                <a:ext cx="5963438" cy="78386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𝐸</m:t>
                          </m:r>
                        </m:e>
                      </m:acc>
                      <m:d>
                        <m:d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𝑦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≡</m:t>
                      </m:r>
                      <m:d>
                        <m:dPr>
                          <m:ctrlPr>
                            <a:rPr lang="zh-TW" alt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altLang="zh-TW" sz="2000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𝑧</m:t>
                              </m:r>
                            </m:den>
                          </m:f>
                          <m:r>
                            <a:rPr lang="en-US" altLang="zh-TW" sz="2000" b="0" i="1" smtClean="0"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𝑥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𝑧</m:t>
                              </m:r>
                            </m:den>
                          </m:f>
                          <m:r>
                            <a:rPr lang="en-US" altLang="zh-TW" sz="2000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altLang="zh-TW" sz="2000" b="0" i="1" smtClean="0"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i="1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altLang="zh-TW" sz="2000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/>
                                    </a:rPr>
                                    <m:t>𝑥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i="1">
                                  <a:latin typeface="Cambria Math"/>
                                </a:rPr>
                                <m:t>𝑦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7" name="矩形 18">
                <a:extLst>
                  <a:ext uri="{FF2B5EF4-FFF2-40B4-BE49-F238E27FC236}">
                    <a16:creationId xmlns:a16="http://schemas.microsoft.com/office/drawing/2014/main" id="{01719795-0C1B-1396-5E02-6C3946B6AC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672" y="5040821"/>
                <a:ext cx="5963438" cy="783869"/>
              </a:xfrm>
              <a:prstGeom prst="rect">
                <a:avLst/>
              </a:prstGeom>
              <a:blipFill>
                <a:blip r:embed="rId6"/>
                <a:stretch>
                  <a:fillRect b="-15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字方塊 20">
            <a:extLst>
              <a:ext uri="{FF2B5EF4-FFF2-40B4-BE49-F238E27FC236}">
                <a16:creationId xmlns:a16="http://schemas.microsoft.com/office/drawing/2014/main" id="{9F045581-06FA-669F-3D6F-D2053C13CE7F}"/>
              </a:ext>
            </a:extLst>
          </p:cNvPr>
          <p:cNvSpPr txBox="1"/>
          <p:nvPr/>
        </p:nvSpPr>
        <p:spPr>
          <a:xfrm>
            <a:off x="457200" y="5870561"/>
            <a:ext cx="36396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called </a:t>
            </a:r>
            <a:r>
              <a:rPr lang="zh-TW" altLang="en-US" sz="2000" dirty="0">
                <a:solidFill>
                  <a:srgbClr val="FF0000"/>
                </a:solidFill>
              </a:rPr>
              <a:t>旋度，</a:t>
            </a:r>
            <a:r>
              <a:rPr lang="en-US" altLang="zh-TW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Curl.</a:t>
            </a:r>
            <a:endParaRPr lang="zh-CN" alt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2C972B-BCBB-1A14-D2C8-D6FB0A6BFAC0}"/>
              </a:ext>
            </a:extLst>
          </p:cNvPr>
          <p:cNvSpPr txBox="1"/>
          <p:nvPr/>
        </p:nvSpPr>
        <p:spPr>
          <a:xfrm>
            <a:off x="457200" y="609600"/>
            <a:ext cx="85660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</a:rPr>
              <a:t>Or we can arrange the indices as a cross product. The result will be  a vector field.</a:t>
            </a:r>
          </a:p>
        </p:txBody>
      </p:sp>
      <p:pic>
        <p:nvPicPr>
          <p:cNvPr id="10" name="Graphic 9" descr="Cat with solid fill">
            <a:extLst>
              <a:ext uri="{FF2B5EF4-FFF2-40B4-BE49-F238E27FC236}">
                <a16:creationId xmlns:a16="http://schemas.microsoft.com/office/drawing/2014/main" id="{7FF86568-5506-7FC1-B515-9A41C9F7D3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18280" y="1009710"/>
            <a:ext cx="668520" cy="66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512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40C7D2-5701-8F18-4F9E-98234A8D78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143000"/>
            <a:ext cx="7772400" cy="3509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4799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96B6EC-0986-45A7-4CC5-D53891ECDD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785770"/>
            <a:ext cx="7772400" cy="5286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2244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DD8D65E-9CEC-70BA-D4BF-E90B8C80EE94}"/>
              </a:ext>
            </a:extLst>
          </p:cNvPr>
          <p:cNvSpPr txBox="1"/>
          <p:nvPr/>
        </p:nvSpPr>
        <p:spPr>
          <a:xfrm>
            <a:off x="830663" y="2774612"/>
            <a:ext cx="34051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面積分</a:t>
            </a:r>
            <a:r>
              <a:rPr lang="en-US" sz="2000" dirty="0"/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Surface integral</a:t>
            </a:r>
          </a:p>
        </p:txBody>
      </p:sp>
      <p:pic>
        <p:nvPicPr>
          <p:cNvPr id="4" name="Picture 4" descr="F23_03">
            <a:extLst>
              <a:ext uri="{FF2B5EF4-FFF2-40B4-BE49-F238E27FC236}">
                <a16:creationId xmlns:a16="http://schemas.microsoft.com/office/drawing/2014/main" id="{39421728-0631-1406-D62F-C6E3FA8B65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4" r="9799" b="56706"/>
          <a:stretch>
            <a:fillRect/>
          </a:stretch>
        </p:blipFill>
        <p:spPr bwMode="auto">
          <a:xfrm>
            <a:off x="4920212" y="1897794"/>
            <a:ext cx="2673576" cy="210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D:\Dropbox\Documents\課程\YoungTextBook\Images\Chapter28\A_Images\A_Figures_and_Photos\28_18_Figure.jpg">
            <a:extLst>
              <a:ext uri="{FF2B5EF4-FFF2-40B4-BE49-F238E27FC236}">
                <a16:creationId xmlns:a16="http://schemas.microsoft.com/office/drawing/2014/main" id="{A65BF35D-54A3-13C7-744D-B1F20E1F41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" b="68970"/>
          <a:stretch/>
        </p:blipFill>
        <p:spPr bwMode="auto">
          <a:xfrm>
            <a:off x="4198653" y="4239248"/>
            <a:ext cx="3405138" cy="2095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A23376-46D4-1C36-6E52-01369FC95FB8}"/>
              </a:ext>
            </a:extLst>
          </p:cNvPr>
          <p:cNvSpPr txBox="1"/>
          <p:nvPr/>
        </p:nvSpPr>
        <p:spPr>
          <a:xfrm>
            <a:off x="830664" y="4939062"/>
            <a:ext cx="2933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線積分</a:t>
            </a:r>
            <a:r>
              <a:rPr lang="en-US" sz="2000" dirty="0"/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 integral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A28C5F-0AE4-7998-DC39-576A54F40E10}"/>
              </a:ext>
            </a:extLst>
          </p:cNvPr>
          <p:cNvSpPr txBox="1"/>
          <p:nvPr/>
        </p:nvSpPr>
        <p:spPr>
          <a:xfrm>
            <a:off x="838200" y="965421"/>
            <a:ext cx="7962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</a:rPr>
              <a:t>Differential operations are related to integration of vector field in space.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179FF1-F6B3-C1C7-BB8E-B5ED7725BF53}"/>
              </a:ext>
            </a:extLst>
          </p:cNvPr>
          <p:cNvSpPr txBox="1"/>
          <p:nvPr/>
        </p:nvSpPr>
        <p:spPr>
          <a:xfrm>
            <a:off x="838200" y="1447800"/>
            <a:ext cx="81153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</a:rPr>
              <a:t>Integration of vector field in space is over curved surface or a path (line).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A2DF9B-F4DC-0E02-0FC7-3507347FF290}"/>
              </a:ext>
            </a:extLst>
          </p:cNvPr>
          <p:cNvSpPr txBox="1"/>
          <p:nvPr/>
        </p:nvSpPr>
        <p:spPr>
          <a:xfrm>
            <a:off x="3200400" y="483042"/>
            <a:ext cx="274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Integration Theorems</a:t>
            </a:r>
          </a:p>
        </p:txBody>
      </p:sp>
      <p:sp>
        <p:nvSpPr>
          <p:cNvPr id="2" name="文字方塊 16">
            <a:extLst>
              <a:ext uri="{FF2B5EF4-FFF2-40B4-BE49-F238E27FC236}">
                <a16:creationId xmlns:a16="http://schemas.microsoft.com/office/drawing/2014/main" id="{3BE5A0C8-0AD8-36C1-7798-00B8EC2B676A}"/>
              </a:ext>
            </a:extLst>
          </p:cNvPr>
          <p:cNvSpPr txBox="1"/>
          <p:nvPr/>
        </p:nvSpPr>
        <p:spPr>
          <a:xfrm>
            <a:off x="844111" y="3256991"/>
            <a:ext cx="34992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related to </a:t>
            </a:r>
            <a:r>
              <a:rPr lang="zh-TW" altLang="en-US" sz="2000" dirty="0">
                <a:solidFill>
                  <a:srgbClr val="FF0000"/>
                </a:solidFill>
              </a:rPr>
              <a:t>散度，</a:t>
            </a:r>
            <a:r>
              <a:rPr lang="en-US" altLang="zh-TW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Divergence</a:t>
            </a:r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字方塊 16">
            <a:extLst>
              <a:ext uri="{FF2B5EF4-FFF2-40B4-BE49-F238E27FC236}">
                <a16:creationId xmlns:a16="http://schemas.microsoft.com/office/drawing/2014/main" id="{1059E9E6-18C1-3D31-D770-941ABCC7CF67}"/>
              </a:ext>
            </a:extLst>
          </p:cNvPr>
          <p:cNvSpPr txBox="1"/>
          <p:nvPr/>
        </p:nvSpPr>
        <p:spPr>
          <a:xfrm>
            <a:off x="844111" y="5421441"/>
            <a:ext cx="34992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related to </a:t>
            </a:r>
            <a:r>
              <a:rPr lang="zh-TW" altLang="en-US" sz="2000" dirty="0">
                <a:solidFill>
                  <a:srgbClr val="FF0000"/>
                </a:solidFill>
              </a:rPr>
              <a:t>旋度，</a:t>
            </a:r>
            <a:r>
              <a:rPr lang="en-US" altLang="zh-TW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Curl</a:t>
            </a:r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Graphic 10" descr="Cat with solid fill">
            <a:extLst>
              <a:ext uri="{FF2B5EF4-FFF2-40B4-BE49-F238E27FC236}">
                <a16:creationId xmlns:a16="http://schemas.microsoft.com/office/drawing/2014/main" id="{18EC2D70-1176-3013-4C16-712E211C81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77200" y="385094"/>
            <a:ext cx="668520" cy="66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3984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9B7179-DC9D-E8FE-E100-E635C62B1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3">
                <a:extLst>
                  <a:ext uri="{FF2B5EF4-FFF2-40B4-BE49-F238E27FC236}">
                    <a16:creationId xmlns:a16="http://schemas.microsoft.com/office/drawing/2014/main" id="{7E7659B9-6987-C92D-6E23-31656B7C9421}"/>
                  </a:ext>
                </a:extLst>
              </p:cNvPr>
              <p:cNvSpPr txBox="1"/>
              <p:nvPr/>
            </p:nvSpPr>
            <p:spPr>
              <a:xfrm>
                <a:off x="515320" y="3470409"/>
                <a:ext cx="2213876" cy="89960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l-GR" altLang="zh-TW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altLang="zh-TW" sz="2000" b="0" i="1" smtClean="0">
                                  <a:latin typeface="Cambria Math"/>
                                  <a:ea typeface="Cambria Math"/>
                                </a:rPr>
                                <m:t>Φ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𝐵</m:t>
                              </m:r>
                            </m:sub>
                          </m:sSub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4" name="文字方塊 13">
                <a:extLst>
                  <a:ext uri="{FF2B5EF4-FFF2-40B4-BE49-F238E27FC236}">
                    <a16:creationId xmlns:a16="http://schemas.microsoft.com/office/drawing/2014/main" id="{7E7659B9-6987-C92D-6E23-31656B7C94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320" y="3470409"/>
                <a:ext cx="2213876" cy="899605"/>
              </a:xfrm>
              <a:prstGeom prst="rect">
                <a:avLst/>
              </a:prstGeom>
              <a:blipFill>
                <a:blip r:embed="rId2"/>
                <a:stretch>
                  <a:fillRect l="-43182" t="-133333" b="-18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4">
                <a:extLst>
                  <a:ext uri="{FF2B5EF4-FFF2-40B4-BE49-F238E27FC236}">
                    <a16:creationId xmlns:a16="http://schemas.microsoft.com/office/drawing/2014/main" id="{3807AAC6-D2A3-3277-9313-47DE9ABCB4A0}"/>
                  </a:ext>
                </a:extLst>
              </p:cNvPr>
              <p:cNvSpPr txBox="1"/>
              <p:nvPr/>
            </p:nvSpPr>
            <p:spPr>
              <a:xfrm>
                <a:off x="518272" y="4478521"/>
                <a:ext cx="3172150" cy="89960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zh-TW" alt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sz="2000" b="0" i="1" smtClean="0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/>
                        </a:rPr>
                        <m:t>𝑖</m:t>
                      </m:r>
                      <m:r>
                        <a:rPr lang="en-US" altLang="zh-TW" sz="20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sz="2000" i="1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zh-TW" altLang="en-US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sz="2000" i="1" smtClean="0">
                              <a:latin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l-GR" altLang="zh-TW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altLang="zh-TW" sz="2000" b="0" i="1" smtClean="0">
                                  <a:latin typeface="Cambria Math"/>
                                  <a:ea typeface="Cambria Math"/>
                                </a:rPr>
                                <m:t>Φ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𝐸</m:t>
                              </m:r>
                            </m:sub>
                          </m:sSub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5" name="文字方塊 14">
                <a:extLst>
                  <a:ext uri="{FF2B5EF4-FFF2-40B4-BE49-F238E27FC236}">
                    <a16:creationId xmlns:a16="http://schemas.microsoft.com/office/drawing/2014/main" id="{3807AAC6-D2A3-3277-9313-47DE9ABCB4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272" y="4478521"/>
                <a:ext cx="3172150" cy="899605"/>
              </a:xfrm>
              <a:prstGeom prst="rect">
                <a:avLst/>
              </a:prstGeom>
              <a:blipFill>
                <a:blip r:embed="rId3"/>
                <a:stretch>
                  <a:fillRect l="-29880" t="-133333" b="-18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15">
                <a:extLst>
                  <a:ext uri="{FF2B5EF4-FFF2-40B4-BE49-F238E27FC236}">
                    <a16:creationId xmlns:a16="http://schemas.microsoft.com/office/drawing/2014/main" id="{40BADCC1-F37F-A017-23B3-1D8AFE2D74EA}"/>
                  </a:ext>
                </a:extLst>
              </p:cNvPr>
              <p:cNvSpPr txBox="1"/>
              <p:nvPr/>
            </p:nvSpPr>
            <p:spPr>
              <a:xfrm>
                <a:off x="511556" y="2534305"/>
                <a:ext cx="1649875" cy="89960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m:rPr>
                                  <m:brk/>
                                </m:rPr>
                                <a:rPr lang="en-US" altLang="zh-TW" sz="2000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6" name="文字方塊 15">
                <a:extLst>
                  <a:ext uri="{FF2B5EF4-FFF2-40B4-BE49-F238E27FC236}">
                    <a16:creationId xmlns:a16="http://schemas.microsoft.com/office/drawing/2014/main" id="{40BADCC1-F37F-A017-23B3-1D8AFE2D74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556" y="2534305"/>
                <a:ext cx="1649875" cy="899605"/>
              </a:xfrm>
              <a:prstGeom prst="rect">
                <a:avLst/>
              </a:prstGeom>
              <a:blipFill>
                <a:blip r:embed="rId4"/>
                <a:stretch>
                  <a:fillRect l="-58015" t="-133333" b="-18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16">
                <a:extLst>
                  <a:ext uri="{FF2B5EF4-FFF2-40B4-BE49-F238E27FC236}">
                    <a16:creationId xmlns:a16="http://schemas.microsoft.com/office/drawing/2014/main" id="{7DC275EC-D8DF-B14E-1DD7-7B2A78D629DD}"/>
                  </a:ext>
                </a:extLst>
              </p:cNvPr>
              <p:cNvSpPr txBox="1"/>
              <p:nvPr/>
            </p:nvSpPr>
            <p:spPr>
              <a:xfrm>
                <a:off x="473725" y="1526193"/>
                <a:ext cx="1734514" cy="89960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m:rPr>
                                  <m:brk/>
                                </m:rPr>
                                <a:rPr lang="en-US" altLang="zh-TW" sz="2000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/>
                            </a:rPr>
                            <m:t>𝑞</m:t>
                          </m:r>
                        </m:num>
                        <m:den>
                          <m:sSub>
                            <m:sSubPr>
                              <m:ctrlPr>
                                <a:rPr lang="zh-TW" altLang="en-US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sz="2000" b="0" i="1" smtClean="0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7" name="文字方塊 16">
                <a:extLst>
                  <a:ext uri="{FF2B5EF4-FFF2-40B4-BE49-F238E27FC236}">
                    <a16:creationId xmlns:a16="http://schemas.microsoft.com/office/drawing/2014/main" id="{7DC275EC-D8DF-B14E-1DD7-7B2A78D629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725" y="1526193"/>
                <a:ext cx="1734514" cy="899605"/>
              </a:xfrm>
              <a:prstGeom prst="rect">
                <a:avLst/>
              </a:prstGeom>
              <a:blipFill>
                <a:blip r:embed="rId5"/>
                <a:stretch>
                  <a:fillRect l="-55474" t="-133333" b="-186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DF03820D-0BA9-A407-7535-748450D56CA7}"/>
                  </a:ext>
                </a:extLst>
              </p:cNvPr>
              <p:cNvSpPr/>
              <p:nvPr/>
            </p:nvSpPr>
            <p:spPr>
              <a:xfrm>
                <a:off x="5289373" y="1731546"/>
                <a:ext cx="1343509" cy="67153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zh-TW" alt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b="0" i="1" smtClean="0">
                              <a:latin typeface="Cambria Math"/>
                            </a:rPr>
                            <m:t>𝜌</m:t>
                          </m:r>
                        </m:num>
                        <m:den>
                          <m:sSub>
                            <m:sSub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sz="2000" i="1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DF03820D-0BA9-A407-7535-748450D56C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9373" y="1731546"/>
                <a:ext cx="1343509" cy="671530"/>
              </a:xfrm>
              <a:prstGeom prst="rect">
                <a:avLst/>
              </a:prstGeom>
              <a:blipFill>
                <a:blip r:embed="rId6"/>
                <a:stretch>
                  <a:fillRect b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95F6D249-CB6D-7718-D6C3-43D66F2DEB6E}"/>
                  </a:ext>
                </a:extLst>
              </p:cNvPr>
              <p:cNvSpPr/>
              <p:nvPr/>
            </p:nvSpPr>
            <p:spPr>
              <a:xfrm>
                <a:off x="5289372" y="3570340"/>
                <a:ext cx="1667443" cy="74815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zh-TW" altLang="en-US" sz="20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zh-TW" altLang="en-US" sz="20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e>
                          </m:acc>
                        </m:num>
                        <m:den>
                          <m:r>
                            <a:rPr lang="zh-TW" altLang="en-US" sz="20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95F6D249-CB6D-7718-D6C3-43D66F2DEB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9372" y="3570340"/>
                <a:ext cx="1667443" cy="748154"/>
              </a:xfrm>
              <a:prstGeom prst="rect">
                <a:avLst/>
              </a:prstGeom>
              <a:blipFill>
                <a:blip r:embed="rId7"/>
                <a:stretch>
                  <a:fillRect b="-6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126AB93D-A68A-480D-E331-41F8B022E021}"/>
                  </a:ext>
                </a:extLst>
              </p:cNvPr>
              <p:cNvSpPr/>
              <p:nvPr/>
            </p:nvSpPr>
            <p:spPr>
              <a:xfrm>
                <a:off x="5289372" y="2741412"/>
                <a:ext cx="1258871" cy="43935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126AB93D-A68A-480D-E331-41F8B022E0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9372" y="2741412"/>
                <a:ext cx="1258871" cy="43935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774EA3CF-1F63-F36D-D864-D1234596FEA8}"/>
                  </a:ext>
                </a:extLst>
              </p:cNvPr>
              <p:cNvSpPr/>
              <p:nvPr/>
            </p:nvSpPr>
            <p:spPr>
              <a:xfrm>
                <a:off x="5265970" y="4478521"/>
                <a:ext cx="2630528" cy="74815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zh-TW" alt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sz="2000" b="0" i="1" smtClean="0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sz="2000" i="1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zh-TW" altLang="en-US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sz="2000" i="1" smtClean="0">
                              <a:latin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zh-TW" altLang="en-US" sz="20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zh-TW" altLang="en-US" sz="20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</m:acc>
                        </m:num>
                        <m:den>
                          <m:r>
                            <a:rPr lang="zh-TW" altLang="en-US" sz="20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774EA3CF-1F63-F36D-D864-D1234596FE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970" y="4478521"/>
                <a:ext cx="2630528" cy="748154"/>
              </a:xfrm>
              <a:prstGeom prst="rect">
                <a:avLst/>
              </a:prstGeom>
              <a:blipFill>
                <a:blip r:embed="rId9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ED1BC1A9-6622-7A4A-37D2-A48B37DBCE45}"/>
              </a:ext>
            </a:extLst>
          </p:cNvPr>
          <p:cNvSpPr txBox="1"/>
          <p:nvPr/>
        </p:nvSpPr>
        <p:spPr>
          <a:xfrm>
            <a:off x="473725" y="1074148"/>
            <a:ext cx="1811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積分形式</a:t>
            </a: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E082AD-B061-99A0-6474-5666D57D0115}"/>
              </a:ext>
            </a:extLst>
          </p:cNvPr>
          <p:cNvSpPr txBox="1"/>
          <p:nvPr/>
        </p:nvSpPr>
        <p:spPr>
          <a:xfrm>
            <a:off x="5154304" y="1162304"/>
            <a:ext cx="1811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微分形式</a:t>
            </a:r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3CB756-27D6-B54E-3741-2AC86031A8CA}"/>
              </a:ext>
            </a:extLst>
          </p:cNvPr>
          <p:cNvSpPr txBox="1"/>
          <p:nvPr/>
        </p:nvSpPr>
        <p:spPr>
          <a:xfrm>
            <a:off x="457200" y="5486400"/>
            <a:ext cx="845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Convert Maxwell Equations from integral formulation to differential formulation</a:t>
            </a:r>
          </a:p>
        </p:txBody>
      </p:sp>
      <p:pic>
        <p:nvPicPr>
          <p:cNvPr id="2" name="Graphic 1" descr="Cat with solid fill">
            <a:extLst>
              <a:ext uri="{FF2B5EF4-FFF2-40B4-BE49-F238E27FC236}">
                <a16:creationId xmlns:a16="http://schemas.microsoft.com/office/drawing/2014/main" id="{CC03508B-65DD-57BD-2C3F-8AD1DB247B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77200" y="385094"/>
            <a:ext cx="668520" cy="66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6011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9B730-160A-F1D7-630F-3B01C8B52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文字方塊 4">
            <a:extLst>
              <a:ext uri="{FF2B5EF4-FFF2-40B4-BE49-F238E27FC236}">
                <a16:creationId xmlns:a16="http://schemas.microsoft.com/office/drawing/2014/main" id="{105E1E37-0579-6EC5-9FB2-DC8D30C1AA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508" y="4339871"/>
            <a:ext cx="81806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TW" altLang="en-US" sz="2000" dirty="0">
                <a:latin typeface="Times New Roman" panose="02020603050405020304" pitchFamily="18" charset="0"/>
              </a:rPr>
              <a:t>一個封閉曲面的電場面積分：通量，正比於曲面所包圍的總淨電荷量。</a:t>
            </a:r>
          </a:p>
        </p:txBody>
      </p:sp>
      <p:sp>
        <p:nvSpPr>
          <p:cNvPr id="18436" name="文字方塊 5">
            <a:extLst>
              <a:ext uri="{FF2B5EF4-FFF2-40B4-BE49-F238E27FC236}">
                <a16:creationId xmlns:a16="http://schemas.microsoft.com/office/drawing/2014/main" id="{BC9A900D-A265-8CA7-3722-2D9CEBCF22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3990" y="3654373"/>
            <a:ext cx="27832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TW" altLang="en-US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高斯定律</a:t>
            </a:r>
            <a:r>
              <a:rPr lang="en-US" altLang="zh-TW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 Gauss’s Law</a:t>
            </a:r>
            <a:endParaRPr lang="zh-TW" altLang="en-US" sz="20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8437" name="Picture 4" descr="D:\Dropbox\Documents\課程\YoungTextBook\Images\Chapter22\A_Images\A_Figures_and_Photos\22_10_Figure.jpg">
            <a:extLst>
              <a:ext uri="{FF2B5EF4-FFF2-40B4-BE49-F238E27FC236}">
                <a16:creationId xmlns:a16="http://schemas.microsoft.com/office/drawing/2014/main" id="{315B9530-A531-DBEF-975E-C5AD6A7BAF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33"/>
          <a:stretch/>
        </p:blipFill>
        <p:spPr bwMode="auto">
          <a:xfrm>
            <a:off x="1719989" y="521803"/>
            <a:ext cx="2270191" cy="2839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D:\Users\Vincent\Downloads\Data\Knight\Media\Chapter28\Images\28_22Figure-F.jpg">
            <a:extLst>
              <a:ext uri="{FF2B5EF4-FFF2-40B4-BE49-F238E27FC236}">
                <a16:creationId xmlns:a16="http://schemas.microsoft.com/office/drawing/2014/main" id="{C6C05924-2E56-3F9E-DE36-C4AEA41C06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7"/>
          <a:stretch/>
        </p:blipFill>
        <p:spPr bwMode="auto">
          <a:xfrm>
            <a:off x="4094162" y="574593"/>
            <a:ext cx="2611438" cy="2751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8">
                <a:extLst>
                  <a:ext uri="{FF2B5EF4-FFF2-40B4-BE49-F238E27FC236}">
                    <a16:creationId xmlns:a16="http://schemas.microsoft.com/office/drawing/2014/main" id="{9345BAA4-4B50-FDF5-4D5E-E7B79E34491E}"/>
                  </a:ext>
                </a:extLst>
              </p:cNvPr>
              <p:cNvSpPr txBox="1"/>
              <p:nvPr/>
            </p:nvSpPr>
            <p:spPr>
              <a:xfrm>
                <a:off x="2855084" y="3407565"/>
                <a:ext cx="2403094" cy="89960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l-GR" altLang="zh-TW" sz="20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altLang="zh-TW" sz="2000" i="1">
                              <a:latin typeface="Cambria Math"/>
                              <a:ea typeface="Cambria Math"/>
                            </a:rPr>
                            <m:t>Φ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/>
                            </a:rPr>
                            <m:t>𝑞</m:t>
                          </m:r>
                        </m:num>
                        <m:den>
                          <m:sSub>
                            <m:sSubPr>
                              <m:ctrlPr>
                                <a:rPr lang="zh-TW" altLang="en-US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sz="2000" b="0" i="1" smtClean="0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文字方塊 8">
                <a:extLst>
                  <a:ext uri="{FF2B5EF4-FFF2-40B4-BE49-F238E27FC236}">
                    <a16:creationId xmlns:a16="http://schemas.microsoft.com/office/drawing/2014/main" id="{9345BAA4-4B50-FDF5-4D5E-E7B79E3449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084" y="3407565"/>
                <a:ext cx="2403094" cy="899605"/>
              </a:xfrm>
              <a:prstGeom prst="rect">
                <a:avLst/>
              </a:prstGeom>
              <a:blipFill>
                <a:blip r:embed="rId4"/>
                <a:stretch>
                  <a:fillRect l="-12042" t="-133333" b="-18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761AB82F-1E5B-AB77-0B48-623A4B33CBCE}"/>
              </a:ext>
            </a:extLst>
          </p:cNvPr>
          <p:cNvSpPr txBox="1"/>
          <p:nvPr/>
        </p:nvSpPr>
        <p:spPr>
          <a:xfrm>
            <a:off x="658508" y="4726573"/>
            <a:ext cx="75433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</a:rPr>
              <a:t>But Gauss’s Law in this integration formulation is hard to use.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FAFD11-BFBD-B1A7-7934-A46AB333029E}"/>
              </a:ext>
            </a:extLst>
          </p:cNvPr>
          <p:cNvSpPr txBox="1"/>
          <p:nvPr/>
        </p:nvSpPr>
        <p:spPr>
          <a:xfrm>
            <a:off x="658508" y="5490040"/>
            <a:ext cx="7543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</a:rPr>
              <a:t>The law will then be converted it into a differential formulation.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21">
                <a:extLst>
                  <a:ext uri="{FF2B5EF4-FFF2-40B4-BE49-F238E27FC236}">
                    <a16:creationId xmlns:a16="http://schemas.microsoft.com/office/drawing/2014/main" id="{DE43387B-AF8E-CA2A-E1B1-B82E71752D79}"/>
                  </a:ext>
                </a:extLst>
              </p:cNvPr>
              <p:cNvSpPr/>
              <p:nvPr/>
            </p:nvSpPr>
            <p:spPr>
              <a:xfrm>
                <a:off x="3242441" y="5892587"/>
                <a:ext cx="1343509" cy="67153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𝜌</m:t>
                          </m:r>
                        </m:num>
                        <m:den>
                          <m:sSub>
                            <m:sSub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sz="2000" i="1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5" name="矩形 21">
                <a:extLst>
                  <a:ext uri="{FF2B5EF4-FFF2-40B4-BE49-F238E27FC236}">
                    <a16:creationId xmlns:a16="http://schemas.microsoft.com/office/drawing/2014/main" id="{DE43387B-AF8E-CA2A-E1B1-B82E71752D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2441" y="5892587"/>
                <a:ext cx="1343509" cy="671530"/>
              </a:xfrm>
              <a:prstGeom prst="rect">
                <a:avLst/>
              </a:prstGeom>
              <a:blipFill>
                <a:blip r:embed="rId5"/>
                <a:stretch>
                  <a:fillRect b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24A5F979-F5E0-E59F-ED8A-CCCFE62AA0D2}"/>
              </a:ext>
            </a:extLst>
          </p:cNvPr>
          <p:cNvSpPr txBox="1"/>
          <p:nvPr/>
        </p:nvSpPr>
        <p:spPr>
          <a:xfrm>
            <a:off x="658507" y="5095905"/>
            <a:ext cx="79520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</a:rPr>
              <a:t>We will now calculate flux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on surface </a:t>
            </a:r>
            <a:r>
              <a:rPr lang="en-US" sz="2000" dirty="0">
                <a:latin typeface="Times New Roman" panose="02020603050405020304" pitchFamily="18" charset="0"/>
              </a:rPr>
              <a:t>using divergence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inside surface</a:t>
            </a:r>
            <a:r>
              <a:rPr lang="en-US" sz="2000" dirty="0">
                <a:latin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420131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4" descr="fig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521"/>
          <a:stretch>
            <a:fillRect/>
          </a:stretch>
        </p:blipFill>
        <p:spPr bwMode="auto">
          <a:xfrm>
            <a:off x="2050492" y="3942376"/>
            <a:ext cx="3856038" cy="196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Text Box 6"/>
          <p:cNvSpPr txBox="1">
            <a:spLocks noChangeArrowheads="1"/>
          </p:cNvSpPr>
          <p:nvPr/>
        </p:nvSpPr>
        <p:spPr bwMode="auto">
          <a:xfrm>
            <a:off x="1905000" y="990600"/>
            <a:ext cx="5791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zh-TW" altLang="en-US" dirty="0"/>
              <a:t>電場的方向即為</a:t>
            </a:r>
            <a:r>
              <a:rPr lang="zh-CN" altLang="en-US" dirty="0"/>
              <a:t>通過</a:t>
            </a:r>
            <a:r>
              <a:rPr lang="zh-TW" altLang="en-US" dirty="0"/>
              <a:t>當地之電力線的切線方向。</a:t>
            </a:r>
          </a:p>
        </p:txBody>
      </p:sp>
      <p:sp>
        <p:nvSpPr>
          <p:cNvPr id="56325" name="文字方塊 4"/>
          <p:cNvSpPr txBox="1">
            <a:spLocks noChangeArrowheads="1"/>
          </p:cNvSpPr>
          <p:nvPr/>
        </p:nvSpPr>
        <p:spPr bwMode="auto">
          <a:xfrm>
            <a:off x="1905000" y="533400"/>
            <a:ext cx="6553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TW" altLang="en-US" dirty="0"/>
              <a:t>法拉第透過無數實驗觀察，歸納出場線的兩個性質：</a:t>
            </a:r>
          </a:p>
        </p:txBody>
      </p:sp>
      <p:pic>
        <p:nvPicPr>
          <p:cNvPr id="56326" name="Picture 6" descr="D:\Dropbox\Documents\課程\YoungTextBook\Images\Chapter21\A_Images\A_Figures_and_Photos\21_27_Figu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492" y="1437503"/>
            <a:ext cx="3856038" cy="236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9152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_07_Figure.jpg">
            <a:extLst>
              <a:ext uri="{FF2B5EF4-FFF2-40B4-BE49-F238E27FC236}">
                <a16:creationId xmlns:a16="http://schemas.microsoft.com/office/drawing/2014/main" id="{6ADEC5D8-47CA-634F-91F7-D0C9E964AA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2"/>
          <a:stretch/>
        </p:blipFill>
        <p:spPr>
          <a:xfrm>
            <a:off x="1778280" y="683613"/>
            <a:ext cx="5587440" cy="5089788"/>
          </a:xfrm>
          <a:prstGeom prst="rect">
            <a:avLst/>
          </a:prstGeom>
        </p:spPr>
      </p:pic>
      <p:sp>
        <p:nvSpPr>
          <p:cNvPr id="3" name="Text Box 7">
            <a:extLst>
              <a:ext uri="{FF2B5EF4-FFF2-40B4-BE49-F238E27FC236}">
                <a16:creationId xmlns:a16="http://schemas.microsoft.com/office/drawing/2014/main" id="{0ED2C305-BC25-3748-A5DA-801FFBA675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2659" y="5791200"/>
            <a:ext cx="61029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dirty="0"/>
              <a:t>因此，電力線不會交叉。否則交叉點的電場會有兩個方向。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AC38173-E7DB-D34D-8B6F-ED89DCC8DFA3}"/>
              </a:ext>
            </a:extLst>
          </p:cNvPr>
          <p:cNvCxnSpPr/>
          <p:nvPr/>
        </p:nvCxnSpPr>
        <p:spPr>
          <a:xfrm>
            <a:off x="3352800" y="3429000"/>
            <a:ext cx="914400" cy="4572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89163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6" descr="fig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99" b="26753"/>
          <a:stretch>
            <a:fillRect/>
          </a:stretch>
        </p:blipFill>
        <p:spPr bwMode="auto">
          <a:xfrm>
            <a:off x="1981200" y="1752600"/>
            <a:ext cx="21336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19" name="Picture 8" descr="fig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48" r="-1295" b="26753"/>
          <a:stretch>
            <a:fillRect/>
          </a:stretch>
        </p:blipFill>
        <p:spPr bwMode="auto">
          <a:xfrm>
            <a:off x="4572000" y="1752600"/>
            <a:ext cx="22098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0" name="Text Box 7"/>
          <p:cNvSpPr txBox="1">
            <a:spLocks noChangeArrowheads="1"/>
          </p:cNvSpPr>
          <p:nvPr/>
        </p:nvSpPr>
        <p:spPr bwMode="auto">
          <a:xfrm>
            <a:off x="1981200" y="4267200"/>
            <a:ext cx="5715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dirty="0"/>
              <a:t>而且電力線不會中斷，否則中斷處電場方向將不明。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981200" y="5410200"/>
            <a:ext cx="48743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dirty="0"/>
              <a:t>那麼：電力線在空間中數目不變而守恆！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A6688CF-A636-4F4C-BD30-61D84B6400ED}"/>
              </a:ext>
            </a:extLst>
          </p:cNvPr>
          <p:cNvSpPr/>
          <p:nvPr/>
        </p:nvSpPr>
        <p:spPr>
          <a:xfrm>
            <a:off x="1981200" y="4694161"/>
            <a:ext cx="5724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只有兩個例外，電力線由正電荷發出，由負電荷吸收！</a:t>
            </a:r>
          </a:p>
        </p:txBody>
      </p:sp>
    </p:spTree>
    <p:extLst>
      <p:ext uri="{BB962C8B-B14F-4D97-AF65-F5344CB8AC3E}">
        <p14:creationId xmlns:p14="http://schemas.microsoft.com/office/powerpoint/2010/main" val="12729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6" descr="fig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99" b="26753"/>
          <a:stretch>
            <a:fillRect/>
          </a:stretch>
        </p:blipFill>
        <p:spPr bwMode="auto">
          <a:xfrm>
            <a:off x="2133600" y="1371600"/>
            <a:ext cx="21336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1" name="Picture 8" descr="fig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48" r="-1295" b="26753"/>
          <a:stretch>
            <a:fillRect/>
          </a:stretch>
        </p:blipFill>
        <p:spPr bwMode="auto">
          <a:xfrm>
            <a:off x="4648200" y="1371600"/>
            <a:ext cx="22098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2" name="Text Box 6"/>
          <p:cNvSpPr txBox="1">
            <a:spLocks noChangeArrowheads="1"/>
          </p:cNvSpPr>
          <p:nvPr/>
        </p:nvSpPr>
        <p:spPr bwMode="auto">
          <a:xfrm>
            <a:off x="2133600" y="3810000"/>
            <a:ext cx="5181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dirty="0"/>
              <a:t>第二個特性是：電力線愈密，電場愈大！</a:t>
            </a:r>
          </a:p>
        </p:txBody>
      </p:sp>
      <p:sp>
        <p:nvSpPr>
          <p:cNvPr id="58373" name="文字方塊 4"/>
          <p:cNvSpPr txBox="1">
            <a:spLocks noChangeArrowheads="1"/>
          </p:cNvSpPr>
          <p:nvPr/>
        </p:nvSpPr>
        <p:spPr bwMode="auto">
          <a:xfrm>
            <a:off x="1257300" y="4343400"/>
            <a:ext cx="7581900" cy="458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TW" altLang="en-US" dirty="0"/>
              <a:t>對於點電荷，同樣不變的數目的電力線，到越遠處就分配到越大的球面，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468072A-F9D7-FA4E-A400-8C06913195E3}"/>
              </a:ext>
            </a:extLst>
          </p:cNvPr>
          <p:cNvSpPr/>
          <p:nvPr/>
        </p:nvSpPr>
        <p:spPr>
          <a:xfrm>
            <a:off x="1257300" y="5557776"/>
            <a:ext cx="7277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/>
              <a:t>這與電場大小一樣，因此大膽猜想電力線密度正好是電場大小！</a:t>
            </a:r>
            <a:endParaRPr lang="en-TW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230A223-97FB-8D46-AB14-6A7DDB91DA95}"/>
              </a:ext>
            </a:extLst>
          </p:cNvPr>
          <p:cNvSpPr/>
          <p:nvPr/>
        </p:nvSpPr>
        <p:spPr>
          <a:xfrm>
            <a:off x="1257300" y="4995248"/>
            <a:ext cx="7277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/>
              <a:t>球面積正比於距離平方，所以電力線密度正好是距離平方反比，</a:t>
            </a:r>
            <a:endParaRPr lang="en-TW" dirty="0"/>
          </a:p>
        </p:txBody>
      </p:sp>
    </p:spTree>
    <p:extLst>
      <p:ext uri="{BB962C8B-B14F-4D97-AF65-F5344CB8AC3E}">
        <p14:creationId xmlns:p14="http://schemas.microsoft.com/office/powerpoint/2010/main" val="35882645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4" descr="fig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622"/>
          <a:stretch>
            <a:fillRect/>
          </a:stretch>
        </p:blipFill>
        <p:spPr bwMode="auto">
          <a:xfrm>
            <a:off x="2824162" y="2362200"/>
            <a:ext cx="364807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5" name="Text Box 5"/>
          <p:cNvSpPr txBox="1">
            <a:spLocks noChangeArrowheads="1"/>
          </p:cNvSpPr>
          <p:nvPr/>
        </p:nvSpPr>
        <p:spPr bwMode="auto">
          <a:xfrm>
            <a:off x="2438400" y="1676400"/>
            <a:ext cx="4724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zh-TW" altLang="en-US" dirty="0"/>
              <a:t>電場大小與當地的電力線密度成正比！</a:t>
            </a:r>
          </a:p>
        </p:txBody>
      </p:sp>
      <p:sp>
        <p:nvSpPr>
          <p:cNvPr id="34826" name="Oval 10"/>
          <p:cNvSpPr>
            <a:spLocks noChangeArrowheads="1"/>
          </p:cNvSpPr>
          <p:nvPr/>
        </p:nvSpPr>
        <p:spPr bwMode="auto">
          <a:xfrm>
            <a:off x="5257800" y="1676400"/>
            <a:ext cx="533400" cy="3810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762001" y="987981"/>
            <a:ext cx="8001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dirty="0"/>
              <a:t>電力線密度定義為通過當地一</a:t>
            </a:r>
            <a:r>
              <a:rPr lang="zh-TW" altLang="en-US" dirty="0">
                <a:solidFill>
                  <a:srgbClr val="FF0000"/>
                </a:solidFill>
              </a:rPr>
              <a:t>垂直於電場的單位面積平面</a:t>
            </a:r>
            <a:r>
              <a:rPr lang="zh-TW" altLang="en-US" dirty="0"/>
              <a:t>的電力線數目。</a:t>
            </a:r>
          </a:p>
        </p:txBody>
      </p:sp>
    </p:spTree>
    <p:extLst>
      <p:ext uri="{BB962C8B-B14F-4D97-AF65-F5344CB8AC3E}">
        <p14:creationId xmlns:p14="http://schemas.microsoft.com/office/powerpoint/2010/main" val="33193068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057" name="Text Box 10"/>
              <p:cNvSpPr txBox="1">
                <a:spLocks noChangeArrowheads="1"/>
              </p:cNvSpPr>
              <p:nvPr/>
            </p:nvSpPr>
            <p:spPr bwMode="auto">
              <a:xfrm>
                <a:off x="1219200" y="5638800"/>
                <a:ext cx="6934200" cy="4047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l-GR" altLang="zh-TW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altLang="zh-TW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Φ</m:t>
                        </m:r>
                      </m:e>
                      <m:sub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𝐸</m:t>
                        </m:r>
                      </m:sub>
                    </m:sSub>
                  </m:oMath>
                </a14:m>
                <a:r>
                  <a:rPr lang="zh-TW" altLang="en-US" dirty="0">
                    <a:solidFill>
                      <a:srgbClr val="FF0000"/>
                    </a:solidFill>
                  </a:rPr>
                  <a:t>電通量 </a:t>
                </a:r>
                <a:r>
                  <a:rPr lang="en-US" altLang="zh-TW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Electric Flux</a:t>
                </a:r>
                <a:r>
                  <a:rPr lang="zh-TW" altLang="en-US" dirty="0"/>
                  <a:t>，順著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b="0" i="1" smtClean="0">
                            <a:latin typeface="Cambria Math"/>
                          </a:rPr>
                          <m:t>𝐴</m:t>
                        </m:r>
                      </m:e>
                    </m:acc>
                  </m:oMath>
                </a14:m>
                <a:r>
                  <a:rPr lang="zh-TW" altLang="en-US" dirty="0"/>
                  <a:t>的方向通過平面的電力線數目。</a:t>
                </a:r>
              </a:p>
            </p:txBody>
          </p:sp>
        </mc:Choice>
        <mc:Fallback xmlns="">
          <p:sp>
            <p:nvSpPr>
              <p:cNvPr id="2057" name="Text 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5638800"/>
                <a:ext cx="6934200" cy="404791"/>
              </a:xfrm>
              <a:prstGeom prst="rect">
                <a:avLst/>
              </a:prstGeom>
              <a:blipFill>
                <a:blip r:embed="rId2"/>
                <a:stretch>
                  <a:fillRect t="-15625" b="-2187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58" name="文字方塊 9"/>
              <p:cNvSpPr txBox="1">
                <a:spLocks noChangeArrowheads="1"/>
              </p:cNvSpPr>
              <p:nvPr/>
            </p:nvSpPr>
            <p:spPr bwMode="auto">
              <a:xfrm>
                <a:off x="1181335" y="4102446"/>
                <a:ext cx="7315200" cy="4047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/>
                <a:r>
                  <a:rPr lang="zh-TW" altLang="en-US" dirty="0"/>
                  <a:t>定義面積向量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b="0" i="1" smtClean="0">
                            <a:latin typeface="Cambria Math"/>
                          </a:rPr>
                          <m:t>𝐴</m:t>
                        </m:r>
                      </m:e>
                    </m:acc>
                  </m:oMath>
                </a14:m>
                <a:r>
                  <a:rPr lang="zh-TW" altLang="en-US" dirty="0"/>
                  <a:t>：大小就是此平面的面積，方向是垂直於平面的方向。</a:t>
                </a:r>
              </a:p>
            </p:txBody>
          </p:sp>
        </mc:Choice>
        <mc:Fallback xmlns="">
          <p:sp>
            <p:nvSpPr>
              <p:cNvPr id="2058" name="文字方塊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81335" y="4102446"/>
                <a:ext cx="7315200" cy="404791"/>
              </a:xfrm>
              <a:prstGeom prst="rect">
                <a:avLst/>
              </a:prstGeom>
              <a:blipFill>
                <a:blip r:embed="rId3"/>
                <a:stretch>
                  <a:fillRect l="-867" t="-15625" b="-2187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9" name="Picture 11" descr="D:\Users\Vincent\Downloads\Data\Knight\Media\Chapter28\Images\28_13Figurea-F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5" b="4108"/>
          <a:stretch/>
        </p:blipFill>
        <p:spPr bwMode="auto">
          <a:xfrm>
            <a:off x="4204650" y="2234885"/>
            <a:ext cx="3010478" cy="1650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4204650" y="2394033"/>
            <a:ext cx="795866" cy="907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9"/>
              <p:cNvSpPr txBox="1">
                <a:spLocks noChangeArrowheads="1"/>
              </p:cNvSpPr>
              <p:nvPr/>
            </p:nvSpPr>
            <p:spPr bwMode="auto">
              <a:xfrm>
                <a:off x="1181335" y="4579311"/>
                <a:ext cx="6248400" cy="4047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/>
                <a:r>
                  <a:rPr lang="zh-TW" altLang="en-US" dirty="0"/>
                  <a:t>如此定義後，角度</a:t>
                </a:r>
                <a14:m>
                  <m:oMath xmlns:m="http://schemas.openxmlformats.org/officeDocument/2006/math">
                    <m:r>
                      <a:rPr lang="zh-TW" altLang="en-US" b="0" i="1" smtClean="0">
                        <a:latin typeface="Cambria Math"/>
                      </a:rPr>
                      <m:t>𝜃</m:t>
                    </m:r>
                  </m:oMath>
                </a14:m>
                <a:r>
                  <a:rPr lang="zh-TW" altLang="en-US" dirty="0"/>
                  <a:t>就是向量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b="0" i="1" smtClean="0">
                            <a:latin typeface="Cambria Math"/>
                          </a:rPr>
                          <m:t>𝐴</m:t>
                        </m:r>
                      </m:e>
                    </m:acc>
                  </m:oMath>
                </a14:m>
                <a:r>
                  <a:rPr lang="zh-TW" altLang="en-US" dirty="0"/>
                  <a:t>與電場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b="0" i="1" smtClean="0">
                            <a:latin typeface="Cambria Math"/>
                          </a:rPr>
                          <m:t>𝐸</m:t>
                        </m:r>
                      </m:e>
                    </m:acc>
                  </m:oMath>
                </a14:m>
                <a:r>
                  <a:rPr lang="zh-TW" altLang="en-US" dirty="0"/>
                  <a:t>之間的夾角。</a:t>
                </a:r>
              </a:p>
            </p:txBody>
          </p:sp>
        </mc:Choice>
        <mc:Fallback xmlns="">
          <p:sp>
            <p:nvSpPr>
              <p:cNvPr id="9" name="文字方塊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81335" y="4579311"/>
                <a:ext cx="6248400" cy="404791"/>
              </a:xfrm>
              <a:prstGeom prst="rect">
                <a:avLst/>
              </a:prstGeom>
              <a:blipFill>
                <a:blip r:embed="rId5"/>
                <a:stretch>
                  <a:fillRect l="-1014" t="-12121" b="-2121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2"/>
              <p:cNvSpPr txBox="1"/>
              <p:nvPr/>
            </p:nvSpPr>
            <p:spPr>
              <a:xfrm>
                <a:off x="1219200" y="5129359"/>
                <a:ext cx="3162661" cy="40479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b="0" i="1" smtClean="0">
                          <a:latin typeface="Cambria Math"/>
                        </a:rPr>
                        <m:t>𝑁</m:t>
                      </m:r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𝐴</m:t>
                      </m:r>
                      <m:func>
                        <m:funcPr>
                          <m:ctrlPr>
                            <a:rPr lang="en-US" altLang="zh-TW" b="0" i="0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b="0" i="0" smtClean="0">
                              <a:latin typeface="Cambria Math"/>
                              <a:ea typeface="Cambria Math"/>
                            </a:rPr>
                            <m:t>cos</m:t>
                          </m:r>
                        </m:fName>
                        <m:e>
                          <m:r>
                            <a:rPr lang="zh-TW" altLang="en-US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func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/>
                              <a:ea typeface="Cambria Math"/>
                            </a:rPr>
                            <m:t>𝐴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≡</m:t>
                      </m:r>
                      <m:sSub>
                        <m:sSubPr>
                          <m:ctrlPr>
                            <a:rPr lang="el-GR" altLang="zh-TW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altLang="zh-TW" b="0" i="1" smtClean="0">
                              <a:latin typeface="Cambria Math"/>
                              <a:ea typeface="Cambria Math"/>
                            </a:rPr>
                            <m:t>Φ</m:t>
                          </m:r>
                        </m:e>
                        <m:sub>
                          <m:r>
                            <a:rPr lang="en-US" altLang="zh-TW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sub>
                      </m:sSub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3" name="文字方塊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5129359"/>
                <a:ext cx="3162661" cy="404791"/>
              </a:xfrm>
              <a:prstGeom prst="rect">
                <a:avLst/>
              </a:prstGeom>
              <a:blipFill>
                <a:blip r:embed="rId7"/>
                <a:stretch>
                  <a:fillRect t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7" descr="D:\Dropbox\Documents\課程\YoungTextBook\Images\Chapter22\A_Images\A_Figures_and_Photos\22_06_FigureB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36" b="6245"/>
          <a:stretch/>
        </p:blipFill>
        <p:spPr bwMode="auto">
          <a:xfrm>
            <a:off x="1218363" y="1583768"/>
            <a:ext cx="2703871" cy="2283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4"/>
              <p:cNvSpPr txBox="1"/>
              <p:nvPr/>
            </p:nvSpPr>
            <p:spPr>
              <a:xfrm>
                <a:off x="3125164" y="2726768"/>
                <a:ext cx="163249" cy="2154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zh-TW" altLang="en-US" sz="1400" i="1" smtClean="0">
                          <a:latin typeface="Cambria Math"/>
                        </a:rPr>
                        <m:t>𝜃</m:t>
                      </m:r>
                    </m:oMath>
                  </m:oMathPara>
                </a14:m>
                <a:endParaRPr lang="zh-TW" altLang="en-US" sz="1400" dirty="0"/>
              </a:p>
            </p:txBody>
          </p:sp>
        </mc:Choice>
        <mc:Fallback xmlns="">
          <p:sp>
            <p:nvSpPr>
              <p:cNvPr id="15" name="文字方塊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5164" y="2726768"/>
                <a:ext cx="163249" cy="215444"/>
              </a:xfrm>
              <a:prstGeom prst="rect">
                <a:avLst/>
              </a:prstGeom>
              <a:blipFill>
                <a:blip r:embed="rId9"/>
                <a:stretch>
                  <a:fillRect l="-30769" r="-23077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15"/>
              <p:cNvSpPr txBox="1"/>
              <p:nvPr/>
            </p:nvSpPr>
            <p:spPr>
              <a:xfrm>
                <a:off x="2056564" y="2834490"/>
                <a:ext cx="163249" cy="2154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zh-TW" altLang="en-US" sz="1400" i="1" smtClean="0">
                          <a:latin typeface="Cambria Math"/>
                        </a:rPr>
                        <m:t>𝜃</m:t>
                      </m:r>
                    </m:oMath>
                  </m:oMathPara>
                </a14:m>
                <a:endParaRPr lang="zh-TW" altLang="en-US" sz="1400" dirty="0"/>
              </a:p>
            </p:txBody>
          </p:sp>
        </mc:Choice>
        <mc:Fallback xmlns="">
          <p:sp>
            <p:nvSpPr>
              <p:cNvPr id="16" name="文字方塊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6564" y="2834490"/>
                <a:ext cx="163249" cy="215444"/>
              </a:xfrm>
              <a:prstGeom prst="rect">
                <a:avLst/>
              </a:prstGeom>
              <a:blipFill>
                <a:blip r:embed="rId10"/>
                <a:stretch>
                  <a:fillRect l="-21429" r="-21429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7" grpId="0"/>
      <p:bldP spid="2058" grpId="0"/>
      <p:bldP spid="3" grpId="0" animBg="1"/>
      <p:bldP spid="9" grpId="0"/>
      <p:bldP spid="1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1476060" y="1916112"/>
            <a:ext cx="6019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dirty="0"/>
              <a:t>如果是封閉曲面，空間會被分成內外兩部分，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43" name="Text Box 5"/>
              <p:cNvSpPr txBox="1">
                <a:spLocks noChangeArrowheads="1"/>
              </p:cNvSpPr>
              <p:nvPr/>
            </p:nvSpPr>
            <p:spPr bwMode="auto">
              <a:xfrm>
                <a:off x="1447800" y="2286000"/>
                <a:ext cx="4572000" cy="4047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zh-TW" altLang="en-US" dirty="0"/>
                  <a:t>可以定義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/>
                      </a:rPr>
                      <m:t>𝑑</m:t>
                    </m:r>
                    <m:acc>
                      <m:accPr>
                        <m:chr m:val="⃗"/>
                        <m:ctrlPr>
                          <a:rPr lang="en-US" altLang="zh-TW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b="0" i="1" smtClean="0">
                            <a:latin typeface="Cambria Math"/>
                          </a:rPr>
                          <m:t>𝐴</m:t>
                        </m:r>
                      </m:e>
                    </m:acc>
                  </m:oMath>
                </a14:m>
                <a:r>
                  <a:rPr lang="zh-TW" altLang="en-US" dirty="0"/>
                  <a:t>的方向一律是</a:t>
                </a:r>
                <a:r>
                  <a:rPr lang="zh-TW" altLang="en-US" dirty="0">
                    <a:solidFill>
                      <a:srgbClr val="FF0000"/>
                    </a:solidFill>
                  </a:rPr>
                  <a:t>由內指向外</a:t>
                </a:r>
                <a:r>
                  <a:rPr lang="zh-TW" altLang="en-US" dirty="0"/>
                  <a:t>：</a:t>
                </a:r>
              </a:p>
            </p:txBody>
          </p:sp>
        </mc:Choice>
        <mc:Fallback xmlns="">
          <p:sp>
            <p:nvSpPr>
              <p:cNvPr id="10243" name="Text 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2286000"/>
                <a:ext cx="4572000" cy="404791"/>
              </a:xfrm>
              <a:prstGeom prst="rect">
                <a:avLst/>
              </a:prstGeom>
              <a:blipFill>
                <a:blip r:embed="rId2"/>
                <a:stretch>
                  <a:fillRect l="-1385" t="-15625" b="-2187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46" name="Text Box 9"/>
          <p:cNvSpPr txBox="1">
            <a:spLocks noChangeArrowheads="1"/>
          </p:cNvSpPr>
          <p:nvPr/>
        </p:nvSpPr>
        <p:spPr bwMode="auto">
          <a:xfrm>
            <a:off x="3679430" y="5638800"/>
            <a:ext cx="3581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/>
              <a:t>為正時，電力線為離開曲面</a:t>
            </a:r>
          </a:p>
        </p:txBody>
      </p:sp>
      <p:sp>
        <p:nvSpPr>
          <p:cNvPr id="10247" name="Text Box 10"/>
          <p:cNvSpPr txBox="1">
            <a:spLocks noChangeArrowheads="1"/>
          </p:cNvSpPr>
          <p:nvPr/>
        </p:nvSpPr>
        <p:spPr bwMode="auto">
          <a:xfrm>
            <a:off x="3679430" y="6096000"/>
            <a:ext cx="3581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dirty="0"/>
              <a:t>為負時，電力線為進入曲面</a:t>
            </a:r>
          </a:p>
        </p:txBody>
      </p:sp>
      <p:pic>
        <p:nvPicPr>
          <p:cNvPr id="10248" name="Picture 11" descr="fig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842"/>
          <a:stretch>
            <a:fillRect/>
          </a:stretch>
        </p:blipFill>
        <p:spPr bwMode="auto">
          <a:xfrm>
            <a:off x="1622030" y="2895600"/>
            <a:ext cx="331787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9" name="文字方塊 9"/>
          <p:cNvSpPr txBox="1">
            <a:spLocks noChangeArrowheads="1"/>
          </p:cNvSpPr>
          <p:nvPr/>
        </p:nvSpPr>
        <p:spPr bwMode="auto">
          <a:xfrm>
            <a:off x="1498143" y="558147"/>
            <a:ext cx="637720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TW" altLang="en-US" dirty="0">
                <a:solidFill>
                  <a:srgbClr val="FF0000"/>
                </a:solidFill>
              </a:rPr>
              <a:t>如果曲面是封閉曲面（這是高斯定律的主角，就稱高斯面）：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字方塊 11"/>
              <p:cNvSpPr txBox="1"/>
              <p:nvPr/>
            </p:nvSpPr>
            <p:spPr>
              <a:xfrm>
                <a:off x="1536563" y="991083"/>
                <a:ext cx="2949397" cy="81881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acc>
                        </m:e>
                      </m:nary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TW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TW">
                                  <a:latin typeface="Cambria Math" panose="02040503050406030204" pitchFamily="18" charset="0"/>
                                  <a:ea typeface="Cambria Math"/>
                                </a:rPr>
                                <m:t>lim</m:t>
                              </m:r>
                            </m:e>
                            <m:lim>
                              <m:eqArr>
                                <m:eqArrPr>
                                  <m:ctrlPr>
                                    <a:rPr lang="zh-TW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m:rPr>
                                      <m:brk m:alnAt="1"/>
                                    </m:rPr>
                                    <a:rPr lang="zh-TW" altLang="en-US" i="1">
                                      <a:latin typeface="Cambria Math"/>
                                    </a:rPr>
                                    <m:t>𝛿</m:t>
                                  </m:r>
                                  <m:r>
                                    <a:rPr lang="en-US" altLang="zh-TW" i="1">
                                      <a:latin typeface="Cambria Math"/>
                                    </a:rPr>
                                    <m:t>𝐴</m:t>
                                  </m:r>
                                  <m:r>
                                    <a:rPr lang="en-US" altLang="zh-TW" i="1">
                                      <a:latin typeface="Cambria Math"/>
                                      <a:ea typeface="Cambria Math"/>
                                    </a:rPr>
                                    <m:t>→0</m:t>
                                  </m:r>
                                </m:e>
                                <m:e>
                                  <m:r>
                                    <a:rPr lang="en-US" altLang="zh-TW" i="1">
                                      <a:latin typeface="Cambria Math"/>
                                      <a:ea typeface="Cambria Math"/>
                                    </a:rPr>
                                    <m:t>𝑁</m:t>
                                  </m:r>
                                  <m:r>
                                    <a:rPr lang="en-US" altLang="zh-TW" i="1">
                                      <a:latin typeface="Cambria Math"/>
                                      <a:ea typeface="Cambria Math"/>
                                    </a:rPr>
                                    <m:t>→∞</m:t>
                                  </m:r>
                                </m:e>
                              </m:eqAr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altLang="zh-TW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altLang="zh-TW" i="1">
                                  <a:latin typeface="Cambria Math"/>
                                </a:rPr>
                                <m:t>𝑖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altLang="zh-TW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TW" i="1">
                                          <a:latin typeface="Cambria Math"/>
                                          <a:ea typeface="Cambria Math"/>
                                        </a:rPr>
                                        <m:t>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TW" i="1">
                                      <a:latin typeface="Cambria Math"/>
                                      <a:ea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r>
                                <a:rPr lang="zh-TW" altLang="en-US" i="1"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sSub>
                                <m:sSubPr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altLang="zh-TW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TW" i="1">
                                          <a:latin typeface="Cambria Math"/>
                                          <a:ea typeface="Cambria Math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TW" i="1">
                                      <a:latin typeface="Cambria Math"/>
                                      <a:ea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func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2" name="文字方塊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6563" y="991083"/>
                <a:ext cx="2949397" cy="818814"/>
              </a:xfrm>
              <a:prstGeom prst="rect">
                <a:avLst/>
              </a:prstGeom>
              <a:blipFill>
                <a:blip r:embed="rId4"/>
                <a:stretch>
                  <a:fillRect l="-28632" t="-132308" b="-18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2"/>
              <p:cNvSpPr txBox="1"/>
              <p:nvPr/>
            </p:nvSpPr>
            <p:spPr>
              <a:xfrm>
                <a:off x="2695280" y="5619760"/>
                <a:ext cx="976614" cy="404791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</m:sSub>
                      <m:r>
                        <a:rPr lang="en-US" altLang="zh-TW" i="1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zh-TW" altLang="en-US" i="1">
                          <a:latin typeface="Cambria Math"/>
                          <a:ea typeface="Cambria Math"/>
                        </a:rPr>
                        <m:t>𝛿</m:t>
                      </m:r>
                      <m:sSub>
                        <m:sSub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acc>
                        </m:e>
                        <m:sub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3" name="文字方塊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5280" y="5619760"/>
                <a:ext cx="976614" cy="404791"/>
              </a:xfrm>
              <a:prstGeom prst="rect">
                <a:avLst/>
              </a:prstGeom>
              <a:blipFill>
                <a:blip r:embed="rId5"/>
                <a:stretch>
                  <a:fillRect t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D86BE53-F11D-834D-97B4-4857C8071111}"/>
              </a:ext>
            </a:extLst>
          </p:cNvPr>
          <p:cNvCxnSpPr>
            <a:cxnSpLocks/>
          </p:cNvCxnSpPr>
          <p:nvPr/>
        </p:nvCxnSpPr>
        <p:spPr>
          <a:xfrm flipH="1" flipV="1">
            <a:off x="4467033" y="4043384"/>
            <a:ext cx="1274713" cy="159541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27EABA1-D60F-8F45-ACD6-40C5817E8968}"/>
              </a:ext>
            </a:extLst>
          </p:cNvPr>
          <p:cNvCxnSpPr>
            <a:cxnSpLocks/>
          </p:cNvCxnSpPr>
          <p:nvPr/>
        </p:nvCxnSpPr>
        <p:spPr>
          <a:xfrm flipH="1" flipV="1">
            <a:off x="3074746" y="3824287"/>
            <a:ext cx="1219200" cy="23517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/>
      <p:bldP spid="10247" grpId="0"/>
      <p:bldP spid="1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F23_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4" r="9799" b="56706"/>
          <a:stretch>
            <a:fillRect/>
          </a:stretch>
        </p:blipFill>
        <p:spPr bwMode="auto">
          <a:xfrm>
            <a:off x="2242181" y="748814"/>
            <a:ext cx="3614039" cy="2839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Text Box 6"/>
          <p:cNvSpPr txBox="1">
            <a:spLocks noChangeArrowheads="1"/>
          </p:cNvSpPr>
          <p:nvPr/>
        </p:nvSpPr>
        <p:spPr bwMode="auto">
          <a:xfrm>
            <a:off x="1371600" y="5654477"/>
            <a:ext cx="2819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dirty="0">
                <a:latin typeface="Times New Roman" panose="02020603050405020304" pitchFamily="18" charset="0"/>
              </a:rPr>
              <a:t>電力線數目守恆</a:t>
            </a:r>
          </a:p>
        </p:txBody>
      </p:sp>
      <p:sp>
        <p:nvSpPr>
          <p:cNvPr id="11271" name="文字方塊 6"/>
          <p:cNvSpPr txBox="1">
            <a:spLocks noChangeArrowheads="1"/>
          </p:cNvSpPr>
          <p:nvPr/>
        </p:nvSpPr>
        <p:spPr bwMode="auto">
          <a:xfrm>
            <a:off x="1361202" y="3669268"/>
            <a:ext cx="6248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TW" altLang="en-US" dirty="0">
                <a:latin typeface="Times New Roman" panose="02020603050405020304" pitchFamily="18" charset="0"/>
              </a:rPr>
              <a:t>通過一封閉曲面的總電場通量就有一個很簡單的物理意義；</a:t>
            </a:r>
          </a:p>
        </p:txBody>
      </p:sp>
      <p:sp>
        <p:nvSpPr>
          <p:cNvPr id="3" name="向右箭號 2"/>
          <p:cNvSpPr/>
          <p:nvPr/>
        </p:nvSpPr>
        <p:spPr>
          <a:xfrm>
            <a:off x="3510304" y="5696582"/>
            <a:ext cx="609600" cy="282502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2"/>
              <p:cNvSpPr txBox="1"/>
              <p:nvPr/>
            </p:nvSpPr>
            <p:spPr>
              <a:xfrm>
                <a:off x="1371600" y="4038600"/>
                <a:ext cx="6875280" cy="81887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l-GR" altLang="zh-TW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altLang="zh-TW" i="1">
                              <a:latin typeface="Cambria Math"/>
                              <a:ea typeface="Cambria Math"/>
                            </a:rPr>
                            <m:t>Φ</m:t>
                          </m:r>
                        </m:e>
                        <m:sub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𝐸</m:t>
                          </m:r>
                        </m:sub>
                      </m:sSub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r>
                        <a:rPr lang="zh-TW" altLang="en-US" i="1">
                          <a:latin typeface="Cambria Math"/>
                        </a:rPr>
                        <m:t>離開曲面的電力線</m:t>
                      </m:r>
                      <m:r>
                        <a:rPr lang="zh-TW" altLang="en-US" i="1" smtClean="0">
                          <a:latin typeface="Cambria Math"/>
                        </a:rPr>
                        <m:t>數目</m:t>
                      </m:r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  <m:r>
                        <a:rPr lang="zh-TW" altLang="en-US" i="1">
                          <a:latin typeface="Cambria Math"/>
                        </a:rPr>
                        <m:t>進入曲面的</m:t>
                      </m:r>
                      <m:r>
                        <a:rPr lang="zh-TW" altLang="en-US" i="1" smtClean="0">
                          <a:latin typeface="Cambria Math"/>
                        </a:rPr>
                        <m:t>電力線數目</m:t>
                      </m:r>
                    </m:oMath>
                  </m:oMathPara>
                </a14:m>
                <a:endParaRPr lang="zh-TW" alt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文字方塊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4038600"/>
                <a:ext cx="6875280" cy="818879"/>
              </a:xfrm>
              <a:prstGeom prst="rect">
                <a:avLst/>
              </a:prstGeom>
              <a:blipFill>
                <a:blip r:embed="rId3"/>
                <a:stretch>
                  <a:fillRect l="-3506" t="-132308" b="-18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3"/>
              <p:cNvSpPr txBox="1"/>
              <p:nvPr/>
            </p:nvSpPr>
            <p:spPr>
              <a:xfrm>
                <a:off x="4351064" y="5424719"/>
                <a:ext cx="1505156" cy="81887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acc>
                        </m:e>
                      </m:nary>
                      <m:r>
                        <a:rPr lang="en-US" altLang="zh-TW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zh-TW" alt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文字方塊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1064" y="5424719"/>
                <a:ext cx="1505156" cy="818879"/>
              </a:xfrm>
              <a:prstGeom prst="rect">
                <a:avLst/>
              </a:prstGeom>
              <a:blipFill>
                <a:blip r:embed="rId4"/>
                <a:stretch>
                  <a:fillRect l="-56667" t="-132308" b="-18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BE99853B-2614-E348-B58F-560AC77A9C13}"/>
              </a:ext>
            </a:extLst>
          </p:cNvPr>
          <p:cNvSpPr txBox="1"/>
          <p:nvPr/>
        </p:nvSpPr>
        <p:spPr>
          <a:xfrm>
            <a:off x="1371600" y="4956433"/>
            <a:ext cx="662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W" dirty="0">
                <a:latin typeface="Times New Roman" panose="02020603050405020304" pitchFamily="18" charset="0"/>
              </a:rPr>
              <a:t>進入此封閉曲面的電場線數目必等於離開的電場線數目！</a:t>
            </a:r>
          </a:p>
        </p:txBody>
      </p:sp>
    </p:spTree>
    <p:extLst>
      <p:ext uri="{BB962C8B-B14F-4D97-AF65-F5344CB8AC3E}">
        <p14:creationId xmlns:p14="http://schemas.microsoft.com/office/powerpoint/2010/main" val="15681361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文字方塊 1"/>
          <p:cNvSpPr txBox="1">
            <a:spLocks noChangeArrowheads="1"/>
          </p:cNvSpPr>
          <p:nvPr/>
        </p:nvSpPr>
        <p:spPr bwMode="auto">
          <a:xfrm>
            <a:off x="890427" y="388246"/>
            <a:ext cx="72331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TW" altLang="en-US" dirty="0">
                <a:latin typeface="Times New Roman" panose="02020603050405020304" pitchFamily="18" charset="0"/>
              </a:rPr>
              <a:t>若曲面內有</a:t>
            </a:r>
            <a:r>
              <a:rPr lang="zh-CN" altLang="en-US" dirty="0">
                <a:latin typeface="Times New Roman" panose="02020603050405020304" pitchFamily="18" charset="0"/>
              </a:rPr>
              <a:t>一點</a:t>
            </a:r>
            <a:r>
              <a:rPr lang="zh-TW" altLang="en-US" dirty="0">
                <a:latin typeface="Times New Roman" panose="02020603050405020304" pitchFamily="18" charset="0"/>
              </a:rPr>
              <a:t>電荷，電力線由正電荷發出（由負電荷吸收）：</a:t>
            </a:r>
          </a:p>
        </p:txBody>
      </p:sp>
      <p:sp>
        <p:nvSpPr>
          <p:cNvPr id="5" name="文字方塊 4"/>
          <p:cNvSpPr txBox="1">
            <a:spLocks noChangeArrowheads="1"/>
          </p:cNvSpPr>
          <p:nvPr/>
        </p:nvSpPr>
        <p:spPr bwMode="auto">
          <a:xfrm>
            <a:off x="907551" y="4438850"/>
            <a:ext cx="80406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</a:rPr>
              <a:t>包圍一個電荷的高斯面的電通量，等於正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</a:rPr>
              <a:t>(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</a:rPr>
              <a:t>負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</a:rPr>
              <a:t>)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</a:rPr>
              <a:t>電荷所產生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</a:rPr>
              <a:t>(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</a:rPr>
              <a:t>消滅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</a:rPr>
              <a:t>)</a:t>
            </a:r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</a:rPr>
              <a:t>的電力線數目。</a:t>
            </a:r>
          </a:p>
        </p:txBody>
      </p:sp>
      <p:pic>
        <p:nvPicPr>
          <p:cNvPr id="13319" name="Picture 4" descr="240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71"/>
          <a:stretch/>
        </p:blipFill>
        <p:spPr bwMode="auto">
          <a:xfrm>
            <a:off x="3048000" y="827603"/>
            <a:ext cx="2678946" cy="2647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6"/>
              <p:cNvSpPr txBox="1"/>
              <p:nvPr/>
            </p:nvSpPr>
            <p:spPr>
              <a:xfrm>
                <a:off x="925317" y="3590619"/>
                <a:ext cx="7312899" cy="81881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l-GR" altLang="zh-TW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altLang="zh-TW" i="1">
                              <a:latin typeface="Cambria Math"/>
                              <a:ea typeface="Cambria Math"/>
                            </a:rPr>
                            <m:t>Φ</m:t>
                          </m:r>
                        </m:e>
                        <m:sub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𝐸</m:t>
                          </m:r>
                        </m:sub>
                      </m:sSub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r>
                        <a:rPr lang="zh-TW" altLang="en-US" i="1">
                          <a:latin typeface="Cambria Math"/>
                        </a:rPr>
                        <m:t>離開曲面的電力線</m:t>
                      </m:r>
                      <m:r>
                        <a:rPr lang="zh-TW" altLang="en-US" i="1" smtClean="0">
                          <a:latin typeface="Cambria Math"/>
                        </a:rPr>
                        <m:t>數目</m:t>
                      </m:r>
                      <m:r>
                        <a:rPr lang="en-US" altLang="zh-TW" b="0" i="1" smtClean="0">
                          <a:latin typeface="Cambria Math"/>
                        </a:rPr>
                        <m:t>−</m:t>
                      </m:r>
                      <m:r>
                        <a:rPr lang="zh-TW" altLang="en-US" i="1">
                          <a:latin typeface="Cambria Math"/>
                        </a:rPr>
                        <m:t>進入曲面的</m:t>
                      </m:r>
                      <m:r>
                        <a:rPr lang="zh-TW" altLang="en-US" i="1" smtClean="0">
                          <a:latin typeface="Cambria Math"/>
                        </a:rPr>
                        <m:t>電力線數目</m:t>
                      </m:r>
                      <m:r>
                        <a:rPr lang="zh-TW" altLang="en-US" i="1" smtClean="0"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TW" alt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文字方塊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317" y="3590619"/>
                <a:ext cx="7312899" cy="818814"/>
              </a:xfrm>
              <a:prstGeom prst="rect">
                <a:avLst/>
              </a:prstGeom>
              <a:blipFill>
                <a:blip r:embed="rId3"/>
                <a:stretch>
                  <a:fillRect l="-3120" t="-128788" b="-18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字方塊 7"/>
          <p:cNvSpPr txBox="1">
            <a:spLocks noChangeArrowheads="1"/>
          </p:cNvSpPr>
          <p:nvPr/>
        </p:nvSpPr>
        <p:spPr bwMode="auto">
          <a:xfrm>
            <a:off x="907550" y="4876800"/>
            <a:ext cx="82364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</a:rPr>
              <a:t>因電力線產生後不中途消失，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8"/>
              <p:cNvSpPr txBox="1"/>
              <p:nvPr/>
            </p:nvSpPr>
            <p:spPr>
              <a:xfrm>
                <a:off x="907551" y="5314981"/>
                <a:ext cx="8040634" cy="381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dirty="0">
                    <a:latin typeface="Times New Roman" panose="02020603050405020304" pitchFamily="18" charset="0"/>
                  </a:rPr>
                  <a:t>我們立刻可以得到：包圍點電荷</a:t>
                </a:r>
                <a14:m>
                  <m:oMath xmlns:m="http://schemas.openxmlformats.org/officeDocument/2006/math">
                    <m:r>
                      <a:rPr lang="en-US" altLang="zh-TW" b="0" i="1" smtClean="0">
                        <a:latin typeface="Cambria Math"/>
                      </a:rPr>
                      <m:t>𝑞</m:t>
                    </m:r>
                  </m:oMath>
                </a14:m>
                <a:r>
                  <a:rPr lang="zh-TW" altLang="en-US" dirty="0">
                    <a:latin typeface="Times New Roman" panose="02020603050405020304" pitchFamily="18" charset="0"/>
                  </a:rPr>
                  <a:t>的高斯面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altLang="zh-TW" b="0" i="1" smtClean="0">
                            <a:latin typeface="Cambria Math"/>
                          </a:rPr>
                          <m:t>1,2,3</m:t>
                        </m:r>
                      </m:sub>
                    </m:sSub>
                  </m:oMath>
                </a14:m>
                <a:r>
                  <a:rPr lang="zh-TW" altLang="en-US" dirty="0">
                    <a:latin typeface="Times New Roman" panose="02020603050405020304" pitchFamily="18" charset="0"/>
                  </a:rPr>
                  <a:t>，電通量相等！</a:t>
                </a:r>
              </a:p>
            </p:txBody>
          </p:sp>
        </mc:Choice>
        <mc:Fallback xmlns="">
          <p:sp>
            <p:nvSpPr>
              <p:cNvPr id="9" name="文字方塊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551" y="5314981"/>
                <a:ext cx="8040634" cy="381515"/>
              </a:xfrm>
              <a:prstGeom prst="rect">
                <a:avLst/>
              </a:prstGeom>
              <a:blipFill>
                <a:blip r:embed="rId4"/>
                <a:stretch>
                  <a:fillRect l="-631" t="-6452" b="-19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953FA1FE-3ED5-AAA7-460D-1A9FFFEFA9DE}"/>
              </a:ext>
            </a:extLst>
          </p:cNvPr>
          <p:cNvSpPr txBox="1"/>
          <p:nvPr/>
        </p:nvSpPr>
        <p:spPr>
          <a:xfrm>
            <a:off x="896399" y="5767637"/>
            <a:ext cx="7823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  <a:latin typeface="Times New Roman" panose="02020603050405020304" pitchFamily="18" charset="0"/>
              </a:rPr>
              <a:t>通過包圍點電荷的高斯面的電力線數與其形狀、位置、大小都無關！</a:t>
            </a:r>
            <a:endParaRPr 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931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221" name="文字方塊 4"/>
              <p:cNvSpPr txBox="1">
                <a:spLocks noChangeArrowheads="1"/>
              </p:cNvSpPr>
              <p:nvPr/>
            </p:nvSpPr>
            <p:spPr bwMode="auto">
              <a:xfrm>
                <a:off x="897218" y="459827"/>
                <a:ext cx="7010400" cy="4394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/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Electric Flux is defined as the inner product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</m:acc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</m:acc>
                  </m:oMath>
                </a14:m>
                <a:r>
                  <a:rPr lang="zh-TW" altLang="en-US" sz="2000" dirty="0"/>
                  <a:t>：</a:t>
                </a:r>
              </a:p>
            </p:txBody>
          </p:sp>
        </mc:Choice>
        <mc:Fallback xmlns="">
          <p:sp>
            <p:nvSpPr>
              <p:cNvPr id="9221" name="文字方塊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7218" y="459827"/>
                <a:ext cx="7010400" cy="439479"/>
              </a:xfrm>
              <a:prstGeom prst="rect">
                <a:avLst/>
              </a:prstGeom>
              <a:blipFill>
                <a:blip r:embed="rId2"/>
                <a:stretch>
                  <a:fillRect l="-904" t="-19444" b="-2222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24" name="文字方塊 1"/>
              <p:cNvSpPr txBox="1">
                <a:spLocks noChangeArrowheads="1"/>
              </p:cNvSpPr>
              <p:nvPr/>
            </p:nvSpPr>
            <p:spPr bwMode="auto">
              <a:xfrm>
                <a:off x="881978" y="1876746"/>
                <a:ext cx="788102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/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sum becomes integration as</a:t>
                </a:r>
                <a14:m>
                  <m:oMath xmlns:m="http://schemas.openxmlformats.org/officeDocument/2006/math">
                    <m:r>
                      <a:rPr lang="en-US" altLang="zh-TW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brk m:alnAt="1"/>
                      </m:rPr>
                      <a:rPr lang="zh-TW" altLang="en-US" sz="2000" i="1">
                        <a:latin typeface="Cambria Math"/>
                      </a:rPr>
                      <m:t>𝛿</m:t>
                    </m:r>
                    <m:r>
                      <a:rPr lang="en-US" altLang="zh-TW" sz="2000" i="1">
                        <a:latin typeface="Cambria Math"/>
                      </a:rPr>
                      <m:t>𝐴</m:t>
                    </m:r>
                    <m:r>
                      <a:rPr lang="en-US" altLang="zh-TW" sz="2000" i="1">
                        <a:latin typeface="Cambria Math"/>
                        <a:ea typeface="Cambria Math"/>
                      </a:rPr>
                      <m:t>→0</m:t>
                    </m:r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defined as a surface integral.</a:t>
                </a:r>
                <a:endParaRPr lang="zh-TW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224" name="文字方塊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1978" y="1876746"/>
                <a:ext cx="7881022" cy="400110"/>
              </a:xfrm>
              <a:prstGeom prst="rect">
                <a:avLst/>
              </a:prstGeom>
              <a:blipFill>
                <a:blip r:embed="rId3"/>
                <a:stretch>
                  <a:fillRect l="-804" t="-9091" b="-2424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1" descr="24_23_Figure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85"/>
          <a:stretch/>
        </p:blipFill>
        <p:spPr>
          <a:xfrm>
            <a:off x="4558293" y="3504132"/>
            <a:ext cx="3378091" cy="27109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字方塊 10"/>
              <p:cNvSpPr txBox="1"/>
              <p:nvPr/>
            </p:nvSpPr>
            <p:spPr>
              <a:xfrm>
                <a:off x="902424" y="2327364"/>
                <a:ext cx="4094582" cy="104682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l-GR" altLang="zh-TW" sz="20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altLang="zh-TW" sz="2000" i="1">
                              <a:latin typeface="Cambria Math"/>
                              <a:ea typeface="Cambria Math"/>
                            </a:rPr>
                            <m:t>Φ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TW" sz="2000" b="0" i="1" smtClean="0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sz="20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b="0" i="1" smtClean="0">
                                      <a:latin typeface="Cambria Math"/>
                                      <a:ea typeface="Cambria Math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zh-TW" altLang="en-US" sz="2000" i="1" smtClean="0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𝐴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groupChr>
                        <m:groupChrPr>
                          <m:chr m:val="→"/>
                          <m:pos m:val="top"/>
                          <m:vertJc m:val="top"/>
                          <m:ctrlPr>
                            <a:rPr lang="zh-TW" altLang="en-US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eqArr>
                            <m:eqArrPr>
                              <m:ctrlPr>
                                <a:rPr lang="zh-TW" alt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m:rPr>
                                  <m:brk m:alnAt="1"/>
                                </m:rPr>
                                <a:rPr lang="zh-TW" altLang="en-US" sz="2000" b="0" i="1" smtClean="0">
                                  <a:latin typeface="Cambria Math"/>
                                </a:rPr>
                                <m:t>𝛿</m:t>
                              </m:r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𝐴</m:t>
                              </m:r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→0</m:t>
                              </m:r>
                            </m:e>
                            <m:e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𝑁</m:t>
                              </m:r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→∞</m:t>
                              </m:r>
                            </m:e>
                          </m:eqArr>
                        </m:e>
                      </m:groupChr>
                      <m:nary>
                        <m:naryPr>
                          <m:limLoc m:val="undOvr"/>
                          <m:ctrlPr>
                            <a:rPr lang="en-US" altLang="zh-TW" sz="2000" b="0" i="0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24"/>
                            </m:rPr>
                            <a:rPr lang="en-US" altLang="zh-TW" sz="2000" b="0" i="0" smtClean="0">
                              <a:latin typeface="Cambria Math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lang="en-US" altLang="zh-TW" sz="2000" b="0" i="0" smtClean="0">
                              <a:latin typeface="Cambria Math"/>
                            </a:rPr>
                            <m:t>urface</m:t>
                          </m:r>
                        </m:sub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1" name="文字方塊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424" y="2327364"/>
                <a:ext cx="4094582" cy="1046825"/>
              </a:xfrm>
              <a:prstGeom prst="rect">
                <a:avLst/>
              </a:prstGeom>
              <a:blipFill>
                <a:blip r:embed="rId5"/>
                <a:stretch>
                  <a:fillRect l="-3715" t="-102410" b="-1614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4" descr="F23_0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4" r="9799" b="56706"/>
          <a:stretch>
            <a:fillRect/>
          </a:stretch>
        </p:blipFill>
        <p:spPr bwMode="auto">
          <a:xfrm>
            <a:off x="861658" y="3504132"/>
            <a:ext cx="3355315" cy="2636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2"/>
              <p:cNvSpPr txBox="1"/>
              <p:nvPr/>
            </p:nvSpPr>
            <p:spPr>
              <a:xfrm>
                <a:off x="3200400" y="981808"/>
                <a:ext cx="2120965" cy="839269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l-GR" altLang="zh-TW" sz="20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altLang="zh-TW" sz="2000" i="1">
                              <a:latin typeface="Cambria Math"/>
                              <a:ea typeface="Cambria Math"/>
                            </a:rPr>
                            <m:t>Φ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TW" sz="2000" b="0" i="1" smtClean="0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sz="20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b="0" i="1" smtClean="0">
                                      <a:latin typeface="Cambria Math"/>
                                      <a:ea typeface="Cambria Math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zh-TW" altLang="en-US" sz="2000" i="1" smtClean="0">
                              <a:latin typeface="Cambria Math"/>
                              <a:ea typeface="Cambria Math"/>
                            </a:rPr>
                            <m:t>𝛿</m:t>
                          </m:r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𝐴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3" name="文字方塊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981808"/>
                <a:ext cx="2120965" cy="839269"/>
              </a:xfrm>
              <a:prstGeom prst="rect">
                <a:avLst/>
              </a:prstGeom>
              <a:blipFill>
                <a:blip r:embed="rId7"/>
                <a:stretch>
                  <a:fillRect l="-7738" t="-125373" b="-1746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Graphic 3" descr="Cat with solid fill">
            <a:extLst>
              <a:ext uri="{FF2B5EF4-FFF2-40B4-BE49-F238E27FC236}">
                <a16:creationId xmlns:a16="http://schemas.microsoft.com/office/drawing/2014/main" id="{24B60A77-6AA1-67C6-B11F-716EAFCA51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77200" y="385094"/>
            <a:ext cx="668520" cy="668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4" grpId="0"/>
      <p:bldP spid="1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2AD53-0065-E2FB-4513-2F6D9D2F1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F23_03">
            <a:extLst>
              <a:ext uri="{FF2B5EF4-FFF2-40B4-BE49-F238E27FC236}">
                <a16:creationId xmlns:a16="http://schemas.microsoft.com/office/drawing/2014/main" id="{0CD5AD3A-3474-6D9F-A1FA-CDE394FA6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4" r="9799" b="56706"/>
          <a:stretch>
            <a:fillRect/>
          </a:stretch>
        </p:blipFill>
        <p:spPr bwMode="auto">
          <a:xfrm>
            <a:off x="2764980" y="1167955"/>
            <a:ext cx="3614039" cy="2839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1" name="文字方塊 6">
            <a:extLst>
              <a:ext uri="{FF2B5EF4-FFF2-40B4-BE49-F238E27FC236}">
                <a16:creationId xmlns:a16="http://schemas.microsoft.com/office/drawing/2014/main" id="{8FDC49A6-064B-B030-FF13-1CCDE6553E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276542"/>
            <a:ext cx="68752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latin typeface="Times New Roman" panose="02020603050405020304" pitchFamily="18" charset="0"/>
              </a:rPr>
              <a:t>The total flux through a closed surface has a simple meaning:</a:t>
            </a:r>
            <a:endParaRPr lang="zh-TW" altLang="en-US" sz="2000" dirty="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2">
                <a:extLst>
                  <a:ext uri="{FF2B5EF4-FFF2-40B4-BE49-F238E27FC236}">
                    <a16:creationId xmlns:a16="http://schemas.microsoft.com/office/drawing/2014/main" id="{A112DF3A-2A4B-AEA0-5DB2-3D23BEE7CF8C}"/>
                  </a:ext>
                </a:extLst>
              </p:cNvPr>
              <p:cNvSpPr txBox="1"/>
              <p:nvPr/>
            </p:nvSpPr>
            <p:spPr>
              <a:xfrm>
                <a:off x="762000" y="4800600"/>
                <a:ext cx="8009244" cy="89960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l-GR" altLang="zh-TW" sz="20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altLang="zh-TW" sz="2000" i="1">
                              <a:latin typeface="Cambria Math"/>
                              <a:ea typeface="Cambria Math"/>
                            </a:rPr>
                            <m:t>Φ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TW" sz="2000" b="0" i="0" smtClean="0">
                          <a:latin typeface="Cambria Math" panose="02040503050406030204" pitchFamily="18" charset="0"/>
                        </a:rPr>
                        <m:t>number</m:t>
                      </m:r>
                      <m:r>
                        <a:rPr lang="en-US" altLang="zh-TW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TW" sz="20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altLang="zh-TW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TW" sz="2000" b="0" i="0" smtClean="0">
                          <a:latin typeface="Cambria Math" panose="02040503050406030204" pitchFamily="18" charset="0"/>
                        </a:rPr>
                        <m:t>electirc</m:t>
                      </m:r>
                      <m:r>
                        <a:rPr lang="en-US" altLang="zh-TW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TW" sz="2000" b="0" i="0" smtClean="0">
                          <a:latin typeface="Cambria Math" panose="02040503050406030204" pitchFamily="18" charset="0"/>
                        </a:rPr>
                        <m:t>lines</m:t>
                      </m:r>
                      <m:r>
                        <a:rPr lang="en-US" altLang="zh-TW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TW" sz="2000" b="0" i="0" smtClean="0">
                          <a:latin typeface="Cambria Math" panose="02040503050406030204" pitchFamily="18" charset="0"/>
                        </a:rPr>
                        <m:t>leaving</m:t>
                      </m:r>
                      <m:r>
                        <a:rPr lang="en-US" altLang="zh-TW" sz="2000" b="0" i="1" smtClean="0">
                          <a:latin typeface="Cambria Math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altLang="zh-TW" sz="2000" b="0" i="0" smtClean="0">
                          <a:latin typeface="Cambria Math" panose="02040503050406030204" pitchFamily="18" charset="0"/>
                        </a:rPr>
                        <m:t>number</m:t>
                      </m:r>
                      <m:r>
                        <a:rPr lang="en-US" altLang="zh-TW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TW" sz="20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altLang="zh-TW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zh-TW" sz="2000" b="0" i="0" smtClean="0">
                          <a:latin typeface="Cambria Math" panose="02040503050406030204" pitchFamily="18" charset="0"/>
                        </a:rPr>
                        <m:t>entering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文字方塊 12">
                <a:extLst>
                  <a:ext uri="{FF2B5EF4-FFF2-40B4-BE49-F238E27FC236}">
                    <a16:creationId xmlns:a16="http://schemas.microsoft.com/office/drawing/2014/main" id="{A112DF3A-2A4B-AEA0-5DB2-3D23BEE7CF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4800600"/>
                <a:ext cx="8009244" cy="899605"/>
              </a:xfrm>
              <a:prstGeom prst="rect">
                <a:avLst/>
              </a:prstGeom>
              <a:blipFill>
                <a:blip r:embed="rId3"/>
                <a:stretch>
                  <a:fillRect l="-3487" t="-135211" b="-1901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Graphic 2" descr="Cat with solid fill">
            <a:extLst>
              <a:ext uri="{FF2B5EF4-FFF2-40B4-BE49-F238E27FC236}">
                <a16:creationId xmlns:a16="http://schemas.microsoft.com/office/drawing/2014/main" id="{3BDEE481-8944-5382-D05C-4DE4D5D8BC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77200" y="385094"/>
            <a:ext cx="668520" cy="66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3829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291"/>
          <a:stretch/>
        </p:blipFill>
        <p:spPr bwMode="auto">
          <a:xfrm>
            <a:off x="1594333" y="3361636"/>
            <a:ext cx="5181600" cy="3075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8"/>
              <p:cNvSpPr txBox="1"/>
              <p:nvPr/>
            </p:nvSpPr>
            <p:spPr>
              <a:xfrm>
                <a:off x="4787449" y="769792"/>
                <a:ext cx="847603" cy="40011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/>
                        </a:rPr>
                        <m:t>𝑎</m:t>
                      </m:r>
                      <m:r>
                        <a:rPr lang="en-US" altLang="zh-TW" sz="2000" b="0" i="1" smtClean="0">
                          <a:latin typeface="Cambria Math"/>
                        </a:rPr>
                        <m:t>+</m:t>
                      </m:r>
                      <m:r>
                        <a:rPr lang="en-US" altLang="zh-TW" sz="2000" b="0" i="1" smtClean="0"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文字方塊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7449" y="769792"/>
                <a:ext cx="847603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字方塊 10"/>
              <p:cNvSpPr txBox="1"/>
              <p:nvPr/>
            </p:nvSpPr>
            <p:spPr>
              <a:xfrm>
                <a:off x="3317028" y="1623986"/>
                <a:ext cx="2141677" cy="40011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l-GR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altLang="zh-TW" sz="2000" b="0" i="1" smtClean="0">
                              <a:latin typeface="Cambria Math"/>
                              <a:ea typeface="Cambria Math"/>
                            </a:rPr>
                            <m:t>Φ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𝑏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l-GR" altLang="zh-TW" sz="20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altLang="zh-TW" sz="2000" i="1">
                              <a:latin typeface="Cambria Math"/>
                              <a:ea typeface="Cambria Math"/>
                            </a:rPr>
                            <m:t>Φ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</a:rPr>
                            <m:t>𝑎</m:t>
                          </m:r>
                        </m:sub>
                      </m:sSub>
                      <m:r>
                        <a:rPr lang="en-US" altLang="zh-TW" sz="2000" b="0" i="0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l-GR" altLang="zh-TW" sz="20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altLang="zh-TW" sz="2000" i="1">
                              <a:latin typeface="Cambria Math"/>
                              <a:ea typeface="Cambria Math"/>
                            </a:rPr>
                            <m:t>Φ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文字方塊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7028" y="1623986"/>
                <a:ext cx="2141677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字方塊 11"/>
              <p:cNvSpPr txBox="1"/>
              <p:nvPr/>
            </p:nvSpPr>
            <p:spPr>
              <a:xfrm>
                <a:off x="3172754" y="4470782"/>
                <a:ext cx="3826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b="0" i="1" smtClean="0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zh-TW" alt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文字方塊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2754" y="4470782"/>
                <a:ext cx="38266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2"/>
              <p:cNvSpPr txBox="1"/>
              <p:nvPr/>
            </p:nvSpPr>
            <p:spPr>
              <a:xfrm>
                <a:off x="5060561" y="4529899"/>
                <a:ext cx="3788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b="0" i="1" smtClean="0"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zh-TW" alt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文字方塊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0561" y="4529899"/>
                <a:ext cx="37888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D582710A-9A99-8F67-95C2-FCE8B742246B}"/>
              </a:ext>
            </a:extLst>
          </p:cNvPr>
          <p:cNvSpPr txBox="1"/>
          <p:nvPr/>
        </p:nvSpPr>
        <p:spPr>
          <a:xfrm>
            <a:off x="420925" y="769792"/>
            <a:ext cx="4639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</a:rPr>
              <a:t>When a volume is divided into two parts: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8D9B58C-C854-3553-7A96-847C9E81833F}"/>
                  </a:ext>
                </a:extLst>
              </p:cNvPr>
              <p:cNvSpPr txBox="1"/>
              <p:nvPr/>
            </p:nvSpPr>
            <p:spPr>
              <a:xfrm>
                <a:off x="406790" y="1175700"/>
                <a:ext cx="835034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</a:rPr>
                  <a:t>the electric flux through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/>
                      </a:rPr>
                      <m:t>𝑎</m:t>
                    </m:r>
                    <m:r>
                      <a:rPr lang="en-US" altLang="zh-TW" sz="2000" i="1">
                        <a:latin typeface="Cambria Math"/>
                      </a:rPr>
                      <m:t>+</m:t>
                    </m:r>
                    <m:r>
                      <a:rPr lang="en-US" altLang="zh-TW" sz="2000" i="1">
                        <a:latin typeface="Cambria Math"/>
                      </a:rPr>
                      <m:t>𝑏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 equals the sum of flux through the two parts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.  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8D9B58C-C854-3553-7A96-847C9E8183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0" y="1175700"/>
                <a:ext cx="8350343" cy="400110"/>
              </a:xfrm>
              <a:prstGeom prst="rect">
                <a:avLst/>
              </a:prstGeom>
              <a:blipFill>
                <a:blip r:embed="rId7"/>
                <a:stretch>
                  <a:fillRect l="-912" t="-9375" r="-2128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22">
                <a:extLst>
                  <a:ext uri="{FF2B5EF4-FFF2-40B4-BE49-F238E27FC236}">
                    <a16:creationId xmlns:a16="http://schemas.microsoft.com/office/drawing/2014/main" id="{3C025FBB-A3D0-A9EC-536E-3ACE55FB60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0925" y="2127740"/>
                <a:ext cx="886960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/>
                <a:r>
                  <a:rPr lang="en-US" altLang="zh-TW" sz="2000" dirty="0">
                    <a:latin typeface="Times New Roman" panose="02020603050405020304" pitchFamily="18" charset="0"/>
                  </a:rPr>
                  <a:t>This is because when adding up, the contributions from interior faces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sz="20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altLang="zh-TW" sz="2000" i="1">
                            <a:latin typeface="Cambria Math"/>
                          </a:rPr>
                          <m:t>𝑎𝑏</m:t>
                        </m:r>
                      </m:sub>
                    </m:sSub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</a:rPr>
                  <a:t> cancel out.</a:t>
                </a:r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文字方塊 22">
                <a:extLst>
                  <a:ext uri="{FF2B5EF4-FFF2-40B4-BE49-F238E27FC236}">
                    <a16:creationId xmlns:a16="http://schemas.microsoft.com/office/drawing/2014/main" id="{3C025FBB-A3D0-A9EC-536E-3ACE55FB60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0925" y="2127740"/>
                <a:ext cx="8869608" cy="400110"/>
              </a:xfrm>
              <a:prstGeom prst="rect">
                <a:avLst/>
              </a:prstGeom>
              <a:blipFill>
                <a:blip r:embed="rId8"/>
                <a:stretch>
                  <a:fillRect l="-715" t="-6061" b="-2424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50A13B5-EB4A-FCE3-2E9C-A7BA5F4169EB}"/>
                  </a:ext>
                </a:extLst>
              </p:cNvPr>
              <p:cNvSpPr txBox="1"/>
              <p:nvPr/>
            </p:nvSpPr>
            <p:spPr>
              <a:xfrm>
                <a:off x="406790" y="2590800"/>
                <a:ext cx="873721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</a:rPr>
                  <a:t>The outward normal direction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altLang="zh-TW" sz="2000" i="1">
                            <a:latin typeface="Cambria Math"/>
                          </a:rPr>
                          <m:t>𝑎𝑏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 from part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 is opposite the direction from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50A13B5-EB4A-FCE3-2E9C-A7BA5F4169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0" y="2590800"/>
                <a:ext cx="8737210" cy="400110"/>
              </a:xfrm>
              <a:prstGeom prst="rect">
                <a:avLst/>
              </a:prstGeom>
              <a:blipFill>
                <a:blip r:embed="rId9"/>
                <a:stretch>
                  <a:fillRect l="-872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059C40D-F0B0-F5BE-7225-A396775BC731}"/>
              </a:ext>
            </a:extLst>
          </p:cNvPr>
          <p:cNvCxnSpPr>
            <a:cxnSpLocks/>
          </p:cNvCxnSpPr>
          <p:nvPr/>
        </p:nvCxnSpPr>
        <p:spPr>
          <a:xfrm>
            <a:off x="3172754" y="2917509"/>
            <a:ext cx="438549" cy="192260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6311865-2F00-B4CD-2B05-6EA9649CC18D}"/>
              </a:ext>
            </a:extLst>
          </p:cNvPr>
          <p:cNvCxnSpPr>
            <a:cxnSpLocks/>
          </p:cNvCxnSpPr>
          <p:nvPr/>
        </p:nvCxnSpPr>
        <p:spPr>
          <a:xfrm flipH="1">
            <a:off x="4787449" y="2899924"/>
            <a:ext cx="2482912" cy="194019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1964CB8F-F0C9-C58B-D0C7-587519B28060}"/>
              </a:ext>
            </a:extLst>
          </p:cNvPr>
          <p:cNvSpPr txBox="1"/>
          <p:nvPr/>
        </p:nvSpPr>
        <p:spPr>
          <a:xfrm>
            <a:off x="426546" y="341486"/>
            <a:ext cx="83305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</a:rPr>
              <a:t>About flux, first a beautiful mathematical theorem. The key observation:</a:t>
            </a:r>
          </a:p>
        </p:txBody>
      </p:sp>
    </p:spTree>
    <p:extLst>
      <p:ext uri="{BB962C8B-B14F-4D97-AF65-F5344CB8AC3E}">
        <p14:creationId xmlns:p14="http://schemas.microsoft.com/office/powerpoint/2010/main" val="3463290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C0C3D-CE10-DFF4-5469-2F5AB1EBA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FA475DD-7DEE-AD6C-B775-806ED62628D0}"/>
              </a:ext>
            </a:extLst>
          </p:cNvPr>
          <p:cNvSpPr/>
          <p:nvPr/>
        </p:nvSpPr>
        <p:spPr>
          <a:xfrm>
            <a:off x="2805816" y="296399"/>
            <a:ext cx="3581400" cy="215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504B3F0-1548-D23E-97E6-2F509242F116}"/>
                  </a:ext>
                </a:extLst>
              </p:cNvPr>
              <p:cNvSpPr txBox="1"/>
              <p:nvPr/>
            </p:nvSpPr>
            <p:spPr>
              <a:xfrm>
                <a:off x="604282" y="2582882"/>
                <a:ext cx="831111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</a:rPr>
                  <a:t>If we divide the inner space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 of a Gaussian Surface into small cubes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,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504B3F0-1548-D23E-97E6-2F509242F1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282" y="2582882"/>
                <a:ext cx="8311118" cy="400110"/>
              </a:xfrm>
              <a:prstGeom prst="rect">
                <a:avLst/>
              </a:prstGeom>
              <a:blipFill>
                <a:blip r:embed="rId2"/>
                <a:stretch>
                  <a:fillRect l="-762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D39424A-9866-115E-3063-3D6176FDFB1B}"/>
                  </a:ext>
                </a:extLst>
              </p:cNvPr>
              <p:cNvSpPr txBox="1"/>
              <p:nvPr/>
            </p:nvSpPr>
            <p:spPr>
              <a:xfrm>
                <a:off x="604282" y="3005941"/>
                <a:ext cx="76799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The sum of all the flux through the cubes equals the flux through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,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D39424A-9866-115E-3063-3D6176FDFB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282" y="3005941"/>
                <a:ext cx="7679936" cy="400110"/>
              </a:xfrm>
              <a:prstGeom prst="rect">
                <a:avLst/>
              </a:prstGeom>
              <a:blipFill>
                <a:blip r:embed="rId3"/>
                <a:stretch>
                  <a:fillRect l="-825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undefined">
            <a:extLst>
              <a:ext uri="{FF2B5EF4-FFF2-40B4-BE49-F238E27FC236}">
                <a16:creationId xmlns:a16="http://schemas.microsoft.com/office/drawing/2014/main" id="{40956562-9B9B-1328-43FE-FE13F38F93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0346" y="281531"/>
            <a:ext cx="3516870" cy="224778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6D9D06F-6FE3-0C10-A051-5D4CFB0C15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5781" y="3878316"/>
            <a:ext cx="2286000" cy="11049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3CD7DEA-1F36-901A-AB7C-5456DF5E7BE8}"/>
              </a:ext>
            </a:extLst>
          </p:cNvPr>
          <p:cNvSpPr txBox="1"/>
          <p:nvPr/>
        </p:nvSpPr>
        <p:spPr>
          <a:xfrm>
            <a:off x="604282" y="5974488"/>
            <a:ext cx="76799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</a:rPr>
              <a:t>Let’s calculate the flux of a vector field through a small cube:</a:t>
            </a:r>
            <a:endParaRPr lang="en-US" sz="2000" dirty="0"/>
          </a:p>
        </p:txBody>
      </p:sp>
      <p:sp>
        <p:nvSpPr>
          <p:cNvPr id="9" name="文字方塊 22">
            <a:extLst>
              <a:ext uri="{FF2B5EF4-FFF2-40B4-BE49-F238E27FC236}">
                <a16:creationId xmlns:a16="http://schemas.microsoft.com/office/drawing/2014/main" id="{43D122DE-97C6-B720-E9C9-A09CA2FB2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282" y="3429000"/>
            <a:ext cx="693951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latin typeface="Times New Roman" panose="02020603050405020304" pitchFamily="18" charset="0"/>
              </a:rPr>
              <a:t>since the contributions from interior faces cancel out.</a:t>
            </a:r>
            <a:endParaRPr lang="zh-TW" altLang="en-US" sz="2000" dirty="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20">
                <a:extLst>
                  <a:ext uri="{FF2B5EF4-FFF2-40B4-BE49-F238E27FC236}">
                    <a16:creationId xmlns:a16="http://schemas.microsoft.com/office/drawing/2014/main" id="{447D14E3-9BB8-0813-7DBF-ECC4FD5E6A7C}"/>
                  </a:ext>
                </a:extLst>
              </p:cNvPr>
              <p:cNvSpPr txBox="1"/>
              <p:nvPr/>
            </p:nvSpPr>
            <p:spPr>
              <a:xfrm>
                <a:off x="3734735" y="5053356"/>
                <a:ext cx="1864741" cy="839269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l-GR" altLang="zh-TW" sz="20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altLang="zh-TW" sz="2000" i="1">
                              <a:latin typeface="Cambria Math"/>
                              <a:ea typeface="Cambria Math"/>
                            </a:rPr>
                            <m:t>Φ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∆</m:t>
                          </m:r>
                          <m:sSub>
                            <m:sSubPr>
                              <m:ctrlPr>
                                <a:rPr lang="el-GR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altLang="zh-TW" sz="2000" i="1">
                                  <a:latin typeface="Cambria Math"/>
                                  <a:ea typeface="Cambria Math"/>
                                </a:rPr>
                                <m:t>Φ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𝑖𝐸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文字方塊 20">
                <a:extLst>
                  <a:ext uri="{FF2B5EF4-FFF2-40B4-BE49-F238E27FC236}">
                    <a16:creationId xmlns:a16="http://schemas.microsoft.com/office/drawing/2014/main" id="{447D14E3-9BB8-0813-7DBF-ECC4FD5E6A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4735" y="5053356"/>
                <a:ext cx="1864741" cy="839269"/>
              </a:xfrm>
              <a:prstGeom prst="rect">
                <a:avLst/>
              </a:prstGeom>
              <a:blipFill>
                <a:blip r:embed="rId6"/>
                <a:stretch>
                  <a:fillRect l="-9459" t="-122059" b="-170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20">
                <a:extLst>
                  <a:ext uri="{FF2B5EF4-FFF2-40B4-BE49-F238E27FC236}">
                    <a16:creationId xmlns:a16="http://schemas.microsoft.com/office/drawing/2014/main" id="{54E86172-803B-64FB-2A56-A7C685ADEDFF}"/>
                  </a:ext>
                </a:extLst>
              </p:cNvPr>
              <p:cNvSpPr txBox="1"/>
              <p:nvPr/>
            </p:nvSpPr>
            <p:spPr>
              <a:xfrm>
                <a:off x="2910539" y="2156120"/>
                <a:ext cx="491417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400" i="1">
                          <a:latin typeface="Cambria Math"/>
                          <a:ea typeface="Cambria Math"/>
                        </a:rPr>
                        <m:t>∆</m:t>
                      </m:r>
                      <m:sSub>
                        <m:sSubPr>
                          <m:ctrlPr>
                            <a:rPr lang="en-US" altLang="zh-TW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zh-TW" sz="1400" i="1">
                              <a:latin typeface="Cambria Math" panose="02040503050406030204" pitchFamily="18" charset="0"/>
                              <a:ea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altLang="zh-TW" sz="1400" i="1"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zh-TW" altLang="en-US" sz="14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文字方塊 20">
                <a:extLst>
                  <a:ext uri="{FF2B5EF4-FFF2-40B4-BE49-F238E27FC236}">
                    <a16:creationId xmlns:a16="http://schemas.microsoft.com/office/drawing/2014/main" id="{54E86172-803B-64FB-2A56-A7C685ADED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539" y="2156120"/>
                <a:ext cx="491417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4169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圖片 1" descr="afg00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28600"/>
            <a:ext cx="3926283" cy="2375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直線單箭頭接點 4"/>
          <p:cNvCxnSpPr/>
          <p:nvPr/>
        </p:nvCxnSpPr>
        <p:spPr>
          <a:xfrm flipV="1">
            <a:off x="5917172" y="592386"/>
            <a:ext cx="406915" cy="729734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單箭頭接點 5"/>
          <p:cNvCxnSpPr/>
          <p:nvPr/>
        </p:nvCxnSpPr>
        <p:spPr>
          <a:xfrm rot="5400000" flipH="1" flipV="1">
            <a:off x="4695972" y="692150"/>
            <a:ext cx="990600" cy="304800"/>
          </a:xfrm>
          <a:prstGeom prst="straightConnector1">
            <a:avLst/>
          </a:prstGeom>
          <a:ln w="2540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/>
              <p:cNvSpPr/>
              <p:nvPr/>
            </p:nvSpPr>
            <p:spPr>
              <a:xfrm>
                <a:off x="3823570" y="2243641"/>
                <a:ext cx="913814" cy="304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zh-TW" sz="2000" dirty="0">
                    <a:solidFill>
                      <a:srgbClr val="FFFFFF"/>
                    </a:solidFill>
                    <a:latin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solidFill>
                          <a:schemeClr val="tx1"/>
                        </a:solidFill>
                        <a:latin typeface="Cambria Math"/>
                        <a:cs typeface="Times New Roman" pitchFamily="18" charset="0"/>
                      </a:rPr>
                      <m:t>𝑥</m:t>
                    </m:r>
                  </m:oMath>
                </a14:m>
                <a:r>
                  <a:rPr lang="en-US" altLang="zh-TW" sz="2000" dirty="0">
                    <a:solidFill>
                      <a:srgbClr val="FFFFFF"/>
                    </a:solidFill>
                    <a:latin typeface="Times New Roman" panose="02020603050405020304" pitchFamily="18" charset="0"/>
                  </a:rPr>
                  <a:t>x</a:t>
                </a:r>
                <a:endParaRPr lang="zh-TW" altLang="en-US" sz="2000" dirty="0">
                  <a:solidFill>
                    <a:srgbClr val="FFFFFF"/>
                  </a:solidFill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矩形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3570" y="2243641"/>
                <a:ext cx="913814" cy="304800"/>
              </a:xfrm>
              <a:prstGeom prst="rect">
                <a:avLst/>
              </a:prstGeom>
              <a:blipFill>
                <a:blip r:embed="rId3"/>
                <a:stretch>
                  <a:fillRect t="-24000" b="-52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/>
              <p:cNvSpPr/>
              <p:nvPr/>
            </p:nvSpPr>
            <p:spPr>
              <a:xfrm>
                <a:off x="4772172" y="2221909"/>
                <a:ext cx="1143000" cy="304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>
                      <m:r>
                        <a:rPr lang="en-US" altLang="zh-TW" sz="2000" i="1" dirty="0" smtClean="0">
                          <a:solidFill>
                            <a:srgbClr val="FFFFFF"/>
                          </a:solidFill>
                          <a:latin typeface="Cambria Math"/>
                        </a:rPr>
                        <m:t>𝑥</m:t>
                      </m:r>
                      <m:r>
                        <a:rPr lang="en-US" altLang="zh-TW" sz="2000" i="1" dirty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𝑥</m:t>
                      </m:r>
                      <m:r>
                        <a:rPr lang="en-US" altLang="zh-TW" sz="2000" i="1" dirty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l-GR" altLang="zh-TW" sz="2000" i="0" dirty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Δ</m:t>
                      </m:r>
                      <m:r>
                        <a:rPr lang="en-US" altLang="zh-TW" sz="2000" i="1" dirty="0">
                          <a:solidFill>
                            <a:schemeClr val="tx1"/>
                          </a:solidFill>
                          <a:latin typeface="Cambria Math"/>
                          <a:cs typeface="Times New Roman" pitchFamily="18" charset="0"/>
                        </a:rPr>
                        <m:t>𝑥</m:t>
                      </m:r>
                    </m:oMath>
                  </m:oMathPara>
                </a14:m>
                <a:endParaRPr lang="zh-TW" altLang="en-US" sz="2000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6" name="矩形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172" y="2221909"/>
                <a:ext cx="1143000" cy="304800"/>
              </a:xfrm>
              <a:prstGeom prst="rect">
                <a:avLst/>
              </a:prstGeom>
              <a:blipFill>
                <a:blip r:embed="rId4"/>
                <a:stretch>
                  <a:fillRect b="-12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712" name="文字方塊 24"/>
          <p:cNvSpPr txBox="1">
            <a:spLocks noChangeArrowheads="1"/>
          </p:cNvSpPr>
          <p:nvPr/>
        </p:nvSpPr>
        <p:spPr bwMode="auto">
          <a:xfrm>
            <a:off x="347459" y="5934916"/>
            <a:ext cx="196097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latin typeface="Times New Roman" panose="02020603050405020304" pitchFamily="18" charset="0"/>
              </a:rPr>
              <a:t>Total flux:</a:t>
            </a:r>
            <a:endParaRPr lang="zh-TW" altLang="en-US" sz="2000" dirty="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字方塊 18"/>
              <p:cNvSpPr txBox="1"/>
              <p:nvPr/>
            </p:nvSpPr>
            <p:spPr>
              <a:xfrm>
                <a:off x="5942076" y="221848"/>
                <a:ext cx="1378647" cy="4374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/>
                            </a:rPr>
                            <m:t>𝐸</m:t>
                          </m:r>
                        </m:e>
                      </m:acc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+∆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文字方塊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2076" y="221848"/>
                <a:ext cx="1378647" cy="43749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字方塊 19"/>
              <p:cNvSpPr txBox="1"/>
              <p:nvPr/>
            </p:nvSpPr>
            <p:spPr>
              <a:xfrm>
                <a:off x="5295900" y="243427"/>
                <a:ext cx="762000" cy="4374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𝐸</m:t>
                          </m:r>
                        </m:e>
                      </m:acc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文字方塊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5900" y="243427"/>
                <a:ext cx="762000" cy="43749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字方塊 22"/>
              <p:cNvSpPr txBox="1"/>
              <p:nvPr/>
            </p:nvSpPr>
            <p:spPr>
              <a:xfrm>
                <a:off x="6997196" y="4171337"/>
                <a:ext cx="2078839" cy="783869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zh-TW" altLang="en-US" sz="200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zh-TW" altLang="en-US" sz="2000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altLang="zh-TW" sz="20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b="0" i="1" smtClean="0">
                                      <a:latin typeface="Cambria Math"/>
                                      <a:ea typeface="Cambria Math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zh-TW" altLang="en-US" sz="2000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</m:den>
                          </m:f>
                        </m:e>
                      </m:d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∙∆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𝑧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文字方塊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7196" y="4171337"/>
                <a:ext cx="2078839" cy="78386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字方塊 23"/>
              <p:cNvSpPr txBox="1"/>
              <p:nvPr/>
            </p:nvSpPr>
            <p:spPr>
              <a:xfrm>
                <a:off x="1681101" y="5743037"/>
                <a:ext cx="5727594" cy="78386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l-GR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altLang="zh-TW" sz="2000" b="0" i="1" smtClean="0">
                              <a:latin typeface="Cambria Math"/>
                              <a:ea typeface="Cambria Math"/>
                            </a:rPr>
                            <m:t>Φ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ctrlPr>
                            <a:rPr lang="zh-TW" altLang="en-US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zh-TW" altLang="en-US" sz="200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zh-TW" altLang="en-US" sz="2000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altLang="zh-TW" sz="20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b="0" i="1" smtClean="0">
                                      <a:latin typeface="Cambria Math"/>
                                      <a:ea typeface="Cambria Math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/>
                                      <a:ea typeface="Cambria Math"/>
                                    </a:rPr>
                                    <m:t>𝑦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zh-TW" altLang="en-US" sz="2000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/>
                                      <a:ea typeface="Cambria Math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𝑧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</m:e>
                          </m:acc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</m:acc>
                        </m:e>
                      </m:d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∙∆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𝑣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4" name="文字方塊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1101" y="5743037"/>
                <a:ext cx="5727594" cy="78386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字方塊 25">
                <a:extLst>
                  <a:ext uri="{FF2B5EF4-FFF2-40B4-BE49-F238E27FC236}">
                    <a16:creationId xmlns:a16="http://schemas.microsoft.com/office/drawing/2014/main" id="{23E064D2-A4FE-0C41-B617-331B8BEBC458}"/>
                  </a:ext>
                </a:extLst>
              </p:cNvPr>
              <p:cNvSpPr txBox="1"/>
              <p:nvPr/>
            </p:nvSpPr>
            <p:spPr>
              <a:xfrm>
                <a:off x="2619448" y="3030484"/>
                <a:ext cx="4886915" cy="40011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+∆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𝑦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𝑧</m:t>
                          </m:r>
                        </m:e>
                      </m:d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∙∆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𝑧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∙∆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𝑧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6" name="文字方塊 25">
                <a:extLst>
                  <a:ext uri="{FF2B5EF4-FFF2-40B4-BE49-F238E27FC236}">
                    <a16:creationId xmlns:a16="http://schemas.microsoft.com/office/drawing/2014/main" id="{23E064D2-A4FE-0C41-B617-331B8BEBC4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9448" y="3030484"/>
                <a:ext cx="4886915" cy="400110"/>
              </a:xfrm>
              <a:prstGeom prst="rect">
                <a:avLst/>
              </a:prstGeom>
              <a:blipFill>
                <a:blip r:embed="rId9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180B7189-8588-744E-BF9B-4D14C16A95B5}"/>
                  </a:ext>
                </a:extLst>
              </p:cNvPr>
              <p:cNvSpPr/>
              <p:nvPr/>
            </p:nvSpPr>
            <p:spPr>
              <a:xfrm>
                <a:off x="391180" y="2985618"/>
                <a:ext cx="1828800" cy="43749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𝑎</m:t>
                          </m:r>
                        </m:e>
                      </m:acc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𝑑𝑎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180B7189-8588-744E-BF9B-4D14C16A95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180" y="2985618"/>
                <a:ext cx="1828800" cy="437492"/>
              </a:xfrm>
              <a:prstGeom prst="rect">
                <a:avLst/>
              </a:prstGeom>
              <a:blipFill>
                <a:blip r:embed="rId10"/>
                <a:stretch>
                  <a:fillRect t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"/>
              <p:cNvSpPr txBox="1"/>
              <p:nvPr/>
            </p:nvSpPr>
            <p:spPr>
              <a:xfrm>
                <a:off x="382293" y="3936893"/>
                <a:ext cx="2237155" cy="684033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zh-TW" altLang="en-US" sz="200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zh-TW" altLang="en-US" sz="2000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altLang="zh-TW" sz="20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b="0" i="1" smtClean="0">
                                      <a:latin typeface="Cambria Math"/>
                                      <a:ea typeface="Cambria Math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zh-TW" altLang="en-US" sz="2000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∙∆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𝑧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文字方塊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293" y="3936893"/>
                <a:ext cx="2237155" cy="684033"/>
              </a:xfrm>
              <a:prstGeom prst="rect">
                <a:avLst/>
              </a:prstGeom>
              <a:blipFill>
                <a:blip r:embed="rId11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直線單箭頭接點 4">
            <a:extLst>
              <a:ext uri="{FF2B5EF4-FFF2-40B4-BE49-F238E27FC236}">
                <a16:creationId xmlns:a16="http://schemas.microsoft.com/office/drawing/2014/main" id="{A98F1D85-5934-A264-70AB-ACE58ED05D81}"/>
              </a:ext>
            </a:extLst>
          </p:cNvPr>
          <p:cNvCxnSpPr>
            <a:cxnSpLocks/>
          </p:cNvCxnSpPr>
          <p:nvPr/>
        </p:nvCxnSpPr>
        <p:spPr>
          <a:xfrm>
            <a:off x="5923448" y="1322120"/>
            <a:ext cx="485098" cy="0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單箭頭接點 4">
            <a:extLst>
              <a:ext uri="{FF2B5EF4-FFF2-40B4-BE49-F238E27FC236}">
                <a16:creationId xmlns:a16="http://schemas.microsoft.com/office/drawing/2014/main" id="{B69BBB4E-7EFF-7F95-7A3C-A2E7A4DEA65F}"/>
              </a:ext>
            </a:extLst>
          </p:cNvPr>
          <p:cNvCxnSpPr>
            <a:cxnSpLocks/>
          </p:cNvCxnSpPr>
          <p:nvPr/>
        </p:nvCxnSpPr>
        <p:spPr>
          <a:xfrm flipH="1">
            <a:off x="4471649" y="1356233"/>
            <a:ext cx="581702" cy="0"/>
          </a:xfrm>
          <a:prstGeom prst="straightConnector1">
            <a:avLst/>
          </a:prstGeom>
          <a:ln w="25400">
            <a:solidFill>
              <a:srgbClr val="0070C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8AC27A7-90FF-66A1-FA69-34527C098BE0}"/>
                  </a:ext>
                </a:extLst>
              </p:cNvPr>
              <p:cNvSpPr txBox="1"/>
              <p:nvPr/>
            </p:nvSpPr>
            <p:spPr>
              <a:xfrm>
                <a:off x="6368821" y="1126707"/>
                <a:ext cx="57918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8AC27A7-90FF-66A1-FA69-34527C098B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8821" y="1126707"/>
                <a:ext cx="579189" cy="400110"/>
              </a:xfrm>
              <a:prstGeom prst="rect">
                <a:avLst/>
              </a:prstGeom>
              <a:blipFill>
                <a:blip r:embed="rId12"/>
                <a:stretch>
                  <a:fillRect t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7FB7285-B9F3-EFC4-58A4-84757AFBF676}"/>
                  </a:ext>
                </a:extLst>
              </p:cNvPr>
              <p:cNvSpPr txBox="1"/>
              <p:nvPr/>
            </p:nvSpPr>
            <p:spPr>
              <a:xfrm>
                <a:off x="3965709" y="1137454"/>
                <a:ext cx="57918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7FB7285-B9F3-EFC4-58A4-84757AFBF6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5709" y="1137454"/>
                <a:ext cx="579189" cy="400110"/>
              </a:xfrm>
              <a:prstGeom prst="rect">
                <a:avLst/>
              </a:prstGeom>
              <a:blipFill>
                <a:blip r:embed="rId13"/>
                <a:stretch>
                  <a:fillRect t="-15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0175E3C9-A9A9-92DF-370E-9DFDB0609E84}"/>
              </a:ext>
            </a:extLst>
          </p:cNvPr>
          <p:cNvSpPr txBox="1"/>
          <p:nvPr/>
        </p:nvSpPr>
        <p:spPr>
          <a:xfrm>
            <a:off x="367779" y="1246935"/>
            <a:ext cx="61916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</a:rPr>
              <a:t>Flux through a small cube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53C7D64-9312-C498-4480-84B299682402}"/>
                  </a:ext>
                </a:extLst>
              </p:cNvPr>
              <p:cNvSpPr txBox="1"/>
              <p:nvPr/>
            </p:nvSpPr>
            <p:spPr>
              <a:xfrm>
                <a:off x="340263" y="2611610"/>
                <a:ext cx="796488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</a:rPr>
                  <a:t>The flux on the two surfaces (right, left) perpendicular to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 axis: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53C7D64-9312-C498-4480-84B2996824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263" y="2611610"/>
                <a:ext cx="7964883" cy="400110"/>
              </a:xfrm>
              <a:prstGeom prst="rect">
                <a:avLst/>
              </a:prstGeom>
              <a:blipFill>
                <a:blip r:embed="rId14"/>
                <a:stretch>
                  <a:fillRect l="-796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26E261B-D0C1-B9CA-BE31-95790F156365}"/>
                  </a:ext>
                </a:extLst>
              </p:cNvPr>
              <p:cNvSpPr txBox="1"/>
              <p:nvPr/>
            </p:nvSpPr>
            <p:spPr>
              <a:xfrm>
                <a:off x="330607" y="3431637"/>
                <a:ext cx="8963253" cy="5448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change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sz="2000" b="0" i="1" smtClean="0">
                            <a:latin typeface="Cambria Math"/>
                          </a:rPr>
                          <m:t>𝐸</m:t>
                        </m:r>
                      </m:e>
                      <m:sub>
                        <m:r>
                          <a:rPr lang="en-US" altLang="zh-TW" sz="20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as only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change by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/>
                      </a:rPr>
                      <m:t>∆</m:t>
                    </m:r>
                    <m:r>
                      <a:rPr lang="en-US" altLang="zh-TW" sz="2000" i="1"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equals partial derivative times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altLang="zh-TW" sz="2000" i="1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altLang="zh-TW" sz="20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TW" altLang="en-US" sz="20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zh-TW" altLang="en-US" sz="2000" i="1">
                            <a:latin typeface="Cambria Math"/>
                            <a:ea typeface="Cambria Math"/>
                          </a:rPr>
                          <m:t>𝜕</m:t>
                        </m:r>
                        <m:sSub>
                          <m:sSubPr>
                            <m:ctrlPr>
                              <a:rPr lang="en-US" altLang="zh-TW" sz="2000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altLang="zh-TW" sz="2000" i="1">
                                <a:latin typeface="Cambria Math"/>
                                <a:ea typeface="Cambria Math"/>
                              </a:rPr>
                              <m:t>𝐸</m:t>
                            </m:r>
                          </m:e>
                          <m:sub>
                            <m:r>
                              <a:rPr lang="en-US" altLang="zh-TW" sz="20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sub>
                        </m:sSub>
                      </m:num>
                      <m:den>
                        <m:r>
                          <a:rPr lang="zh-TW" altLang="en-US" sz="2000" i="1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US" altLang="zh-TW" sz="2000" i="1">
                            <a:latin typeface="Cambria Math"/>
                            <a:ea typeface="Cambria Math"/>
                          </a:rPr>
                          <m:t>𝑥</m:t>
                        </m:r>
                      </m:den>
                    </m:f>
                    <m:r>
                      <a:rPr lang="en-US" altLang="zh-TW" sz="2000" i="1"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altLang="zh-TW" sz="2000" i="1"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26E261B-D0C1-B9CA-BE31-95790F1563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607" y="3431637"/>
                <a:ext cx="8963253" cy="544893"/>
              </a:xfrm>
              <a:prstGeom prst="rect">
                <a:avLst/>
              </a:prstGeom>
              <a:blipFill>
                <a:blip r:embed="rId15"/>
                <a:stretch>
                  <a:fillRect l="-566" r="-283" b="-6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DEF9B99-7A13-E9AD-9EB7-0D9D2D2723D4}"/>
                  </a:ext>
                </a:extLst>
              </p:cNvPr>
              <p:cNvSpPr txBox="1"/>
              <p:nvPr/>
            </p:nvSpPr>
            <p:spPr>
              <a:xfrm>
                <a:off x="359814" y="4563272"/>
                <a:ext cx="749933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>
                    <a:latin typeface="Times New Roman" panose="02020603050405020304" pitchFamily="18" charset="0"/>
                  </a:rPr>
                  <a:t>Flux on two surfaces (top, bottom) perpendicular to the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 axis: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DEF9B99-7A13-E9AD-9EB7-0D9D2D2723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814" y="4563272"/>
                <a:ext cx="7499330" cy="400110"/>
              </a:xfrm>
              <a:prstGeom prst="rect">
                <a:avLst/>
              </a:prstGeom>
              <a:blipFill>
                <a:blip r:embed="rId16"/>
                <a:stretch>
                  <a:fillRect l="-846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Graphic 2" descr="Cat with solid fill">
            <a:extLst>
              <a:ext uri="{FF2B5EF4-FFF2-40B4-BE49-F238E27FC236}">
                <a16:creationId xmlns:a16="http://schemas.microsoft.com/office/drawing/2014/main" id="{84B47ABD-F1A6-CDA9-C166-5F4A7ABEA8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160516" y="160592"/>
            <a:ext cx="668520" cy="6685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55C19DA-D0A9-94F0-0D8F-69F379979F5B}"/>
                  </a:ext>
                </a:extLst>
              </p:cNvPr>
              <p:cNvSpPr txBox="1"/>
              <p:nvPr/>
            </p:nvSpPr>
            <p:spPr>
              <a:xfrm>
                <a:off x="371876" y="1665809"/>
                <a:ext cx="314044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with sides along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𝑧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axes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55C19DA-D0A9-94F0-0D8F-69F379979F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876" y="1665809"/>
                <a:ext cx="3140440" cy="400110"/>
              </a:xfrm>
              <a:prstGeom prst="rect">
                <a:avLst/>
              </a:prstGeom>
              <a:blipFill>
                <a:blip r:embed="rId18"/>
                <a:stretch>
                  <a:fillRect l="-2016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22">
                <a:extLst>
                  <a:ext uri="{FF2B5EF4-FFF2-40B4-BE49-F238E27FC236}">
                    <a16:creationId xmlns:a16="http://schemas.microsoft.com/office/drawing/2014/main" id="{49B9BB3A-A071-28F6-8900-84C41D2B7979}"/>
                  </a:ext>
                </a:extLst>
              </p:cNvPr>
              <p:cNvSpPr txBox="1"/>
              <p:nvPr/>
            </p:nvSpPr>
            <p:spPr>
              <a:xfrm>
                <a:off x="6997196" y="5016089"/>
                <a:ext cx="2018373" cy="684033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zh-TW" altLang="en-US" sz="2000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zh-TW" altLang="en-US" sz="2000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altLang="zh-TW" sz="20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b="0" i="1" smtClean="0">
                                      <a:latin typeface="Cambria Math"/>
                                      <a:ea typeface="Cambria Math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zh-TW" altLang="en-US" sz="2000" i="1" smtClean="0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𝑧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𝑦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文字方塊 22">
                <a:extLst>
                  <a:ext uri="{FF2B5EF4-FFF2-40B4-BE49-F238E27FC236}">
                    <a16:creationId xmlns:a16="http://schemas.microsoft.com/office/drawing/2014/main" id="{49B9BB3A-A071-28F6-8900-84C41D2B79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7196" y="5016089"/>
                <a:ext cx="2018373" cy="684033"/>
              </a:xfrm>
              <a:prstGeom prst="rect">
                <a:avLst/>
              </a:prstGeom>
              <a:blipFill>
                <a:blip r:embed="rId19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E756746-B2B2-E8B6-9DCC-AF38384815E2}"/>
                  </a:ext>
                </a:extLst>
              </p:cNvPr>
              <p:cNvSpPr txBox="1"/>
              <p:nvPr/>
            </p:nvSpPr>
            <p:spPr>
              <a:xfrm>
                <a:off x="367779" y="5181441"/>
                <a:ext cx="680213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>
                    <a:latin typeface="Times New Roman" panose="02020603050405020304" pitchFamily="18" charset="0"/>
                  </a:rPr>
                  <a:t>Flux on two surfaces (front, back) perpendicular to the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 axis: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E756746-B2B2-E8B6-9DCC-AF38384815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779" y="5181441"/>
                <a:ext cx="6802137" cy="400110"/>
              </a:xfrm>
              <a:prstGeom prst="rect">
                <a:avLst/>
              </a:prstGeom>
              <a:blipFill>
                <a:blip r:embed="rId20"/>
                <a:stretch>
                  <a:fillRect l="-745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4269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12" grpId="0"/>
      <p:bldP spid="23" grpId="0" animBg="1"/>
      <p:bldP spid="24" grpId="0" animBg="1"/>
      <p:bldP spid="2" grpId="0" animBg="1"/>
      <p:bldP spid="28" grpId="0"/>
      <p:bldP spid="29" grpId="0"/>
      <p:bldP spid="8" grpId="0" animBg="1"/>
      <p:bldP spid="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FC844D6-CCE6-8529-E5E4-428FDD2E9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10">
                <a:extLst>
                  <a:ext uri="{FF2B5EF4-FFF2-40B4-BE49-F238E27FC236}">
                    <a16:creationId xmlns:a16="http://schemas.microsoft.com/office/drawing/2014/main" id="{095FD0EA-F518-D61C-26B5-BB8159179294}"/>
                  </a:ext>
                </a:extLst>
              </p:cNvPr>
              <p:cNvSpPr txBox="1"/>
              <p:nvPr/>
            </p:nvSpPr>
            <p:spPr>
              <a:xfrm>
                <a:off x="666792" y="2571110"/>
                <a:ext cx="4018337" cy="40011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zh-TW" altLang="en-US" sz="2000" i="1" smtClean="0">
                          <a:latin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/>
                        </a:rPr>
                        <m:t>𝑉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altLang="zh-TW" sz="2000" i="1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𝑦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TW" sz="2000" i="1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3" name="文字方塊 10">
                <a:extLst>
                  <a:ext uri="{FF2B5EF4-FFF2-40B4-BE49-F238E27FC236}">
                    <a16:creationId xmlns:a16="http://schemas.microsoft.com/office/drawing/2014/main" id="{95DF2F89-3184-904A-1640-9CDBBEF5C1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792" y="2571110"/>
                <a:ext cx="4018337" cy="400110"/>
              </a:xfrm>
              <a:prstGeom prst="rect">
                <a:avLst/>
              </a:prstGeom>
              <a:blipFill>
                <a:blip r:embed="rId2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10">
                <a:extLst>
                  <a:ext uri="{FF2B5EF4-FFF2-40B4-BE49-F238E27FC236}">
                    <a16:creationId xmlns:a16="http://schemas.microsoft.com/office/drawing/2014/main" id="{B410D0F4-D751-7170-86EA-B68371A618F1}"/>
                  </a:ext>
                </a:extLst>
              </p:cNvPr>
              <p:cNvSpPr txBox="1"/>
              <p:nvPr/>
            </p:nvSpPr>
            <p:spPr>
              <a:xfrm>
                <a:off x="666792" y="3500406"/>
                <a:ext cx="7410408" cy="40011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𝑉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+∆</m:t>
                              </m:r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+∆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𝑦</m:t>
                              </m:r>
                            </m:e>
                          </m:d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𝑉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+∆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𝑦</m:t>
                              </m:r>
                            </m:e>
                          </m:d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𝑉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+∆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𝑦</m:t>
                              </m:r>
                            </m:e>
                          </m:d>
                          <m:r>
                            <a:rPr lang="en-US" altLang="zh-TW" sz="200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𝑉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7" name="文字方塊 10">
                <a:extLst>
                  <a:ext uri="{FF2B5EF4-FFF2-40B4-BE49-F238E27FC236}">
                    <a16:creationId xmlns:a16="http://schemas.microsoft.com/office/drawing/2014/main" id="{8967F2C0-40AA-1EB6-E772-226A9CE37C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792" y="3500406"/>
                <a:ext cx="7410408" cy="400110"/>
              </a:xfrm>
              <a:prstGeom prst="rect">
                <a:avLst/>
              </a:prstGeom>
              <a:blipFill>
                <a:blip r:embed="rId3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10">
                <a:extLst>
                  <a:ext uri="{FF2B5EF4-FFF2-40B4-BE49-F238E27FC236}">
                    <a16:creationId xmlns:a16="http://schemas.microsoft.com/office/drawing/2014/main" id="{1282A5C6-2177-BAF6-71D4-5184F28120E9}"/>
                  </a:ext>
                </a:extLst>
              </p:cNvPr>
              <p:cNvSpPr txBox="1"/>
              <p:nvPr/>
            </p:nvSpPr>
            <p:spPr>
              <a:xfrm>
                <a:off x="666793" y="4008890"/>
                <a:ext cx="6953207" cy="73020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</m:den>
                      </m:f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+∆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𝑦</m:t>
                          </m:r>
                        </m:e>
                      </m:d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𝑦</m:t>
                          </m:r>
                        </m:den>
                      </m:f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/>
                        </a:rPr>
                        <m:t>≈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</m:den>
                      </m:f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𝑦</m:t>
                          </m:r>
                        </m:den>
                      </m:f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𝑦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8" name="文字方塊 10">
                <a:extLst>
                  <a:ext uri="{FF2B5EF4-FFF2-40B4-BE49-F238E27FC236}">
                    <a16:creationId xmlns:a16="http://schemas.microsoft.com/office/drawing/2014/main" id="{B5629B42-AE27-6843-5933-34B332883A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793" y="4008890"/>
                <a:ext cx="6953207" cy="730200"/>
              </a:xfrm>
              <a:prstGeom prst="rect">
                <a:avLst/>
              </a:prstGeom>
              <a:blipFill>
                <a:blip r:embed="rId4"/>
                <a:stretch>
                  <a:fillRect b="-5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10">
                <a:extLst>
                  <a:ext uri="{FF2B5EF4-FFF2-40B4-BE49-F238E27FC236}">
                    <a16:creationId xmlns:a16="http://schemas.microsoft.com/office/drawing/2014/main" id="{E43563AC-932B-C049-432C-3AA2F1102339}"/>
                  </a:ext>
                </a:extLst>
              </p:cNvPr>
              <p:cNvSpPr txBox="1"/>
              <p:nvPr/>
            </p:nvSpPr>
            <p:spPr>
              <a:xfrm>
                <a:off x="634864" y="4847464"/>
                <a:ext cx="2571103" cy="73020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zh-TW" altLang="en-US" sz="2000" i="1" smtClean="0">
                          <a:latin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/>
                        </a:rPr>
                        <m:t>𝑉</m:t>
                      </m:r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𝑦</m:t>
                          </m:r>
                        </m:den>
                      </m:f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𝑦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9" name="文字方塊 10">
                <a:extLst>
                  <a:ext uri="{FF2B5EF4-FFF2-40B4-BE49-F238E27FC236}">
                    <a16:creationId xmlns:a16="http://schemas.microsoft.com/office/drawing/2014/main" id="{EA426FC9-19F5-4463-BD6C-47810904D4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864" y="4847464"/>
                <a:ext cx="2571103" cy="730200"/>
              </a:xfrm>
              <a:prstGeom prst="rect">
                <a:avLst/>
              </a:prstGeom>
              <a:blipFill>
                <a:blip r:embed="rId5"/>
                <a:stretch>
                  <a:fillRect b="-5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4BB61A1B-8033-202F-046B-A9431FA52561}"/>
              </a:ext>
            </a:extLst>
          </p:cNvPr>
          <p:cNvSpPr/>
          <p:nvPr/>
        </p:nvSpPr>
        <p:spPr>
          <a:xfrm>
            <a:off x="2066361" y="869796"/>
            <a:ext cx="2379566" cy="1627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4802118-9CD3-435C-E853-9A3BB3324DB8}"/>
              </a:ext>
            </a:extLst>
          </p:cNvPr>
          <p:cNvCxnSpPr/>
          <p:nvPr/>
        </p:nvCxnSpPr>
        <p:spPr>
          <a:xfrm>
            <a:off x="2675961" y="1403196"/>
            <a:ext cx="91440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4B31282-1336-4814-56F4-80745A1B928E}"/>
              </a:ext>
            </a:extLst>
          </p:cNvPr>
          <p:cNvCxnSpPr>
            <a:cxnSpLocks/>
          </p:cNvCxnSpPr>
          <p:nvPr/>
        </p:nvCxnSpPr>
        <p:spPr>
          <a:xfrm>
            <a:off x="2675961" y="1402008"/>
            <a:ext cx="0" cy="757484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3784BC9-FE20-1AD6-62EB-5C789A1DC06D}"/>
              </a:ext>
            </a:extLst>
          </p:cNvPr>
          <p:cNvCxnSpPr>
            <a:cxnSpLocks/>
          </p:cNvCxnSpPr>
          <p:nvPr/>
        </p:nvCxnSpPr>
        <p:spPr>
          <a:xfrm flipV="1">
            <a:off x="2675961" y="1402008"/>
            <a:ext cx="914400" cy="7574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B4497A6-E7D7-70F8-BF5D-5DD897D55B8F}"/>
                  </a:ext>
                </a:extLst>
              </p:cNvPr>
              <p:cNvSpPr txBox="1"/>
              <p:nvPr/>
            </p:nvSpPr>
            <p:spPr>
              <a:xfrm>
                <a:off x="2988302" y="1060798"/>
                <a:ext cx="1500369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TW" sz="1400" i="1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altLang="zh-TW" sz="14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TW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TW" sz="1400" i="1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altLang="zh-TW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0CEF433-D49C-0AC0-D87E-174D8D444B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8302" y="1060798"/>
                <a:ext cx="1500369" cy="307777"/>
              </a:xfrm>
              <a:prstGeom prst="rect">
                <a:avLst/>
              </a:prstGeom>
              <a:blipFill>
                <a:blip r:embed="rId6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DB9A6C5-FBA5-C58C-7A1A-9B9CD454AD9B}"/>
                  </a:ext>
                </a:extLst>
              </p:cNvPr>
              <p:cNvSpPr txBox="1"/>
              <p:nvPr/>
            </p:nvSpPr>
            <p:spPr>
              <a:xfrm>
                <a:off x="2229258" y="2135755"/>
                <a:ext cx="59910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8A11ADE-C68B-67E6-BFFC-375716298E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9258" y="2135755"/>
                <a:ext cx="599104" cy="307777"/>
              </a:xfrm>
              <a:prstGeom prst="rect">
                <a:avLst/>
              </a:prstGeom>
              <a:blipFill>
                <a:blip r:embed="rId7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BADC8A5-8A4D-709B-115A-3C387A4D7246}"/>
                  </a:ext>
                </a:extLst>
              </p:cNvPr>
              <p:cNvSpPr txBox="1"/>
              <p:nvPr/>
            </p:nvSpPr>
            <p:spPr>
              <a:xfrm>
                <a:off x="1967647" y="1076036"/>
                <a:ext cx="111937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altLang="zh-TW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TW" sz="1400" i="1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altLang="zh-TW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BFC5943-4641-37F8-80A3-B67B4F68A6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7647" y="1076036"/>
                <a:ext cx="1119370" cy="307777"/>
              </a:xfrm>
              <a:prstGeom prst="rect">
                <a:avLst/>
              </a:prstGeom>
              <a:blipFill>
                <a:blip r:embed="rId8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0">
                <a:extLst>
                  <a:ext uri="{FF2B5EF4-FFF2-40B4-BE49-F238E27FC236}">
                    <a16:creationId xmlns:a16="http://schemas.microsoft.com/office/drawing/2014/main" id="{55B8A987-1D38-DBF1-0453-068E4779B043}"/>
                  </a:ext>
                </a:extLst>
              </p:cNvPr>
              <p:cNvSpPr txBox="1"/>
              <p:nvPr/>
            </p:nvSpPr>
            <p:spPr>
              <a:xfrm>
                <a:off x="622248" y="5691836"/>
                <a:ext cx="3557601" cy="73020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zh-TW" altLang="en-US" sz="2000" i="1" smtClean="0">
                          <a:latin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/>
                        </a:rPr>
                        <m:t>𝑉</m:t>
                      </m:r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𝑦</m:t>
                          </m:r>
                        </m:den>
                      </m:f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𝑧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" name="文字方塊 10">
                <a:extLst>
                  <a:ext uri="{FF2B5EF4-FFF2-40B4-BE49-F238E27FC236}">
                    <a16:creationId xmlns:a16="http://schemas.microsoft.com/office/drawing/2014/main" id="{9A8F80DE-3742-5C34-8873-6D5748DB98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248" y="5691836"/>
                <a:ext cx="3557601" cy="730200"/>
              </a:xfrm>
              <a:prstGeom prst="rect">
                <a:avLst/>
              </a:prstGeom>
              <a:blipFill>
                <a:blip r:embed="rId9"/>
                <a:stretch>
                  <a:fillRect b="-5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50DD976B-F5E1-D4B7-8777-4BC2E6ECF3C0}"/>
              </a:ext>
            </a:extLst>
          </p:cNvPr>
          <p:cNvSpPr txBox="1"/>
          <p:nvPr/>
        </p:nvSpPr>
        <p:spPr>
          <a:xfrm>
            <a:off x="622248" y="381000"/>
            <a:ext cx="8521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 displacement can be decomposed into displacements along 3 directions.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D144B2F-7CC6-55A7-42CF-F85AC496A64D}"/>
                  </a:ext>
                </a:extLst>
              </p:cNvPr>
              <p:cNvSpPr txBox="1"/>
              <p:nvPr/>
            </p:nvSpPr>
            <p:spPr>
              <a:xfrm>
                <a:off x="658310" y="3035758"/>
                <a:ext cx="756280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Change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𝑉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can be decomposed into changes along 3 directions.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5A1B28-755B-C153-144E-B17375CFD6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310" y="3035758"/>
                <a:ext cx="7562808" cy="400110"/>
              </a:xfrm>
              <a:prstGeom prst="rect">
                <a:avLst/>
              </a:prstGeom>
              <a:blipFill>
                <a:blip r:embed="rId10"/>
                <a:stretch>
                  <a:fillRect l="-838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5480E9A-0516-9953-D0A0-FC8F80786909}"/>
              </a:ext>
            </a:extLst>
          </p:cNvPr>
          <p:cNvCxnSpPr>
            <a:cxnSpLocks/>
          </p:cNvCxnSpPr>
          <p:nvPr/>
        </p:nvCxnSpPr>
        <p:spPr>
          <a:xfrm flipV="1">
            <a:off x="3087017" y="1676400"/>
            <a:ext cx="189583" cy="152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 descr="Cat with solid fill">
            <a:extLst>
              <a:ext uri="{FF2B5EF4-FFF2-40B4-BE49-F238E27FC236}">
                <a16:creationId xmlns:a16="http://schemas.microsoft.com/office/drawing/2014/main" id="{9341BC3A-EB67-4258-DCDC-9B705B9BB4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98971" y="1060798"/>
            <a:ext cx="668520" cy="66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85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65A5D-5671-9B04-7FA8-C42ACE030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6C7B6C4-2F34-062C-2EA8-984B27A50276}"/>
              </a:ext>
            </a:extLst>
          </p:cNvPr>
          <p:cNvSpPr/>
          <p:nvPr/>
        </p:nvSpPr>
        <p:spPr>
          <a:xfrm>
            <a:off x="2886641" y="556321"/>
            <a:ext cx="2142559" cy="14139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B367F0F-0AE0-431D-3ECC-C921671F0DA7}"/>
                  </a:ext>
                </a:extLst>
              </p:cNvPr>
              <p:cNvSpPr txBox="1"/>
              <p:nvPr/>
            </p:nvSpPr>
            <p:spPr>
              <a:xfrm>
                <a:off x="544786" y="2400741"/>
                <a:ext cx="76799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The flux through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zh-TW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 </a:t>
                </a:r>
                <a:r>
                  <a:rPr lang="en-US" altLang="zh-TW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equals t</a:t>
                </a:r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he sum of the flux through all the cubes,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B367F0F-0AE0-431D-3ECC-C921671F0D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786" y="2400741"/>
                <a:ext cx="7679936" cy="400110"/>
              </a:xfrm>
              <a:prstGeom prst="rect">
                <a:avLst/>
              </a:prstGeom>
              <a:blipFill>
                <a:blip r:embed="rId2"/>
                <a:stretch>
                  <a:fillRect l="-825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undefined">
            <a:extLst>
              <a:ext uri="{FF2B5EF4-FFF2-40B4-BE49-F238E27FC236}">
                <a16:creationId xmlns:a16="http://schemas.microsoft.com/office/drawing/2014/main" id="{A6D8E8F6-C2C6-EBDF-631C-0DD7B5F37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601554"/>
            <a:ext cx="2057400" cy="13149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84D0D35-2AEC-A50A-A7DC-8714E3C57E26}"/>
                  </a:ext>
                </a:extLst>
              </p:cNvPr>
              <p:cNvSpPr txBox="1"/>
              <p:nvPr/>
            </p:nvSpPr>
            <p:spPr>
              <a:xfrm>
                <a:off x="545623" y="2008086"/>
                <a:ext cx="805275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</a:rPr>
                  <a:t>Consider a small volume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 and cut it into small cubes as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/>
                        <a:ea typeface="Cambria Math"/>
                      </a:rPr>
                      <m:t>∆</m:t>
                    </m:r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/>
                          </a:rPr>
                          <m:t>𝑣</m:t>
                        </m:r>
                      </m:e>
                      <m:sub>
                        <m:r>
                          <a:rPr lang="en-US" altLang="zh-TW" sz="2000" i="1"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</m:sSub>
                    <m:r>
                      <a:rPr lang="en-US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:</a:t>
                </a:r>
                <a:endParaRPr lang="en-US" sz="2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84D0D35-2AEC-A50A-A7DC-8714E3C57E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623" y="2008086"/>
                <a:ext cx="8052754" cy="400110"/>
              </a:xfrm>
              <a:prstGeom prst="rect">
                <a:avLst/>
              </a:prstGeom>
              <a:blipFill>
                <a:blip r:embed="rId4"/>
                <a:stretch>
                  <a:fillRect l="-946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20">
                <a:extLst>
                  <a:ext uri="{FF2B5EF4-FFF2-40B4-BE49-F238E27FC236}">
                    <a16:creationId xmlns:a16="http://schemas.microsoft.com/office/drawing/2014/main" id="{2FCEDBF2-8467-1C68-84FF-F1D5FDE4DFBA}"/>
                  </a:ext>
                </a:extLst>
              </p:cNvPr>
              <p:cNvSpPr txBox="1"/>
              <p:nvPr/>
            </p:nvSpPr>
            <p:spPr>
              <a:xfrm>
                <a:off x="2398441" y="3183437"/>
                <a:ext cx="3972626" cy="839269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l-GR" altLang="zh-TW" sz="20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altLang="zh-TW" sz="2000" i="1">
                              <a:latin typeface="Cambria Math"/>
                              <a:ea typeface="Cambria Math"/>
                            </a:rPr>
                            <m:t>Φ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∆</m:t>
                          </m:r>
                          <m:sSub>
                            <m:sSubPr>
                              <m:ctrlPr>
                                <a:rPr lang="el-GR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altLang="zh-TW" sz="2000" i="1">
                                  <a:latin typeface="Cambria Math"/>
                                  <a:ea typeface="Cambria Math"/>
                                </a:rPr>
                                <m:t>Φ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𝑖𝐸</m:t>
                              </m:r>
                            </m:sub>
                          </m:sSub>
                        </m:e>
                      </m:nary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𝛻</m:t>
                                  </m:r>
                                </m:e>
                              </m:acc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altLang="zh-TW" sz="2000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TW" sz="2000" i="1">
                                          <a:latin typeface="Cambria Math"/>
                                          <a:ea typeface="Cambria Math"/>
                                        </a:rPr>
                                        <m:t>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∙∆</m:t>
                          </m:r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zh-TW" altLang="en-US" sz="2000" i="0" dirty="0">
                              <a:latin typeface="Times New Roman" panose="02020603050405020304" pitchFamily="18" charset="0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文字方塊 20">
                <a:extLst>
                  <a:ext uri="{FF2B5EF4-FFF2-40B4-BE49-F238E27FC236}">
                    <a16:creationId xmlns:a16="http://schemas.microsoft.com/office/drawing/2014/main" id="{2FCEDBF2-8467-1C68-84FF-F1D5FDE4DF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8441" y="3183437"/>
                <a:ext cx="3972626" cy="839269"/>
              </a:xfrm>
              <a:prstGeom prst="rect">
                <a:avLst/>
              </a:prstGeom>
              <a:blipFill>
                <a:blip r:embed="rId5"/>
                <a:stretch>
                  <a:fillRect l="-3822" t="-123881" b="-1746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字方塊 20">
                <a:extLst>
                  <a:ext uri="{FF2B5EF4-FFF2-40B4-BE49-F238E27FC236}">
                    <a16:creationId xmlns:a16="http://schemas.microsoft.com/office/drawing/2014/main" id="{EDEE37A5-6DD3-6785-A333-8424470AFE16}"/>
                  </a:ext>
                </a:extLst>
              </p:cNvPr>
              <p:cNvSpPr txBox="1"/>
              <p:nvPr/>
            </p:nvSpPr>
            <p:spPr>
              <a:xfrm>
                <a:off x="2903388" y="1708623"/>
                <a:ext cx="44672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200" i="1">
                          <a:latin typeface="Cambria Math"/>
                          <a:ea typeface="Cambria Math"/>
                        </a:rPr>
                        <m:t>∆</m:t>
                      </m:r>
                      <m:sSub>
                        <m:sSubPr>
                          <m:ctrlPr>
                            <a:rPr lang="en-US" altLang="zh-TW" sz="1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zh-TW" sz="1200" i="1">
                              <a:latin typeface="Cambria Math" panose="02040503050406030204" pitchFamily="18" charset="0"/>
                              <a:ea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altLang="zh-TW" sz="1200" i="1"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zh-TW" altLang="en-US" sz="12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文字方塊 20">
                <a:extLst>
                  <a:ext uri="{FF2B5EF4-FFF2-40B4-BE49-F238E27FC236}">
                    <a16:creationId xmlns:a16="http://schemas.microsoft.com/office/drawing/2014/main" id="{EDEE37A5-6DD3-6785-A333-8424470AFE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3388" y="1708623"/>
                <a:ext cx="446724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5392877-AFC2-E383-2ED2-3132B78D885F}"/>
                  </a:ext>
                </a:extLst>
              </p:cNvPr>
              <p:cNvSpPr txBox="1"/>
              <p:nvPr/>
            </p:nvSpPr>
            <p:spPr>
              <a:xfrm>
                <a:off x="544786" y="3968747"/>
                <a:ext cx="7679936" cy="439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</a:rPr>
                  <a:t>I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n case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 is very small,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latin typeface="Cambria Math"/>
                            <a:ea typeface="Cambria Math"/>
                          </a:rPr>
                          <m:t>𝛻</m:t>
                        </m:r>
                      </m:e>
                    </m:acc>
                    <m:r>
                      <a:rPr lang="en-US" altLang="zh-TW" sz="2000" i="1">
                        <a:latin typeface="Cambria Math"/>
                        <a:ea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en-US" altLang="zh-TW" sz="2000" i="1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</m:acc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 does not change much,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5392877-AFC2-E383-2ED2-3132B78D88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786" y="3968747"/>
                <a:ext cx="7679936" cy="439351"/>
              </a:xfrm>
              <a:prstGeom prst="rect">
                <a:avLst/>
              </a:prstGeom>
              <a:blipFill>
                <a:blip r:embed="rId7"/>
                <a:stretch>
                  <a:fillRect l="-825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20">
                <a:extLst>
                  <a:ext uri="{FF2B5EF4-FFF2-40B4-BE49-F238E27FC236}">
                    <a16:creationId xmlns:a16="http://schemas.microsoft.com/office/drawing/2014/main" id="{11260EE0-2311-9920-0B7B-3D4B82FEA788}"/>
                  </a:ext>
                </a:extLst>
              </p:cNvPr>
              <p:cNvSpPr txBox="1"/>
              <p:nvPr/>
            </p:nvSpPr>
            <p:spPr>
              <a:xfrm>
                <a:off x="2397604" y="4478911"/>
                <a:ext cx="3300006" cy="839269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</m:e>
                          </m:acc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</m:acc>
                        </m:e>
                      </m:d>
                      <m:nary>
                        <m:naryPr>
                          <m:chr m:val="∑"/>
                          <m:supHide m:val="on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∆</m:t>
                          </m:r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zh-TW" altLang="en-US" sz="2000" i="0" dirty="0">
                              <a:latin typeface="Times New Roman" panose="02020603050405020304" pitchFamily="18" charset="0"/>
                            </a:rPr>
                            <m:t> </m:t>
                          </m:r>
                        </m:e>
                      </m:nary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 sz="2000" b="0" i="1" dirty="0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</m:e>
                          </m:acc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文字方塊 20">
                <a:extLst>
                  <a:ext uri="{FF2B5EF4-FFF2-40B4-BE49-F238E27FC236}">
                    <a16:creationId xmlns:a16="http://schemas.microsoft.com/office/drawing/2014/main" id="{11260EE0-2311-9920-0B7B-3D4B82FEA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7604" y="4478911"/>
                <a:ext cx="3300006" cy="839269"/>
              </a:xfrm>
              <a:prstGeom prst="rect">
                <a:avLst/>
              </a:prstGeom>
              <a:blipFill>
                <a:blip r:embed="rId8"/>
                <a:stretch>
                  <a:fillRect t="-125373" b="-1746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23">
                <a:extLst>
                  <a:ext uri="{FF2B5EF4-FFF2-40B4-BE49-F238E27FC236}">
                    <a16:creationId xmlns:a16="http://schemas.microsoft.com/office/drawing/2014/main" id="{205B6A4C-F7AC-203A-C33B-55995639C3C2}"/>
                  </a:ext>
                </a:extLst>
              </p:cNvPr>
              <p:cNvSpPr txBox="1"/>
              <p:nvPr/>
            </p:nvSpPr>
            <p:spPr>
              <a:xfrm>
                <a:off x="2397604" y="5434845"/>
                <a:ext cx="1445076" cy="66864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l-GR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l-GR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altLang="zh-TW" sz="2000" i="1">
                                  <a:latin typeface="Cambria Math"/>
                                  <a:ea typeface="Cambria Math"/>
                                </a:rPr>
                                <m:t>Φ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sub>
                          </m:sSub>
                        </m:num>
                        <m:den>
                          <m: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𝑉</m:t>
                          </m:r>
                        </m:den>
                      </m:f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文字方塊 23">
                <a:extLst>
                  <a:ext uri="{FF2B5EF4-FFF2-40B4-BE49-F238E27FC236}">
                    <a16:creationId xmlns:a16="http://schemas.microsoft.com/office/drawing/2014/main" id="{205B6A4C-F7AC-203A-C33B-55995639C3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7604" y="5434845"/>
                <a:ext cx="1445076" cy="668645"/>
              </a:xfrm>
              <a:prstGeom prst="rect">
                <a:avLst/>
              </a:prstGeom>
              <a:blipFill>
                <a:blip r:embed="rId9"/>
                <a:stretch>
                  <a:fillRect b="-5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DBDCCB66-B623-DD9E-FAFE-CCC06B5A3102}"/>
              </a:ext>
            </a:extLst>
          </p:cNvPr>
          <p:cNvSpPr txBox="1"/>
          <p:nvPr/>
        </p:nvSpPr>
        <p:spPr>
          <a:xfrm>
            <a:off x="511833" y="6103490"/>
            <a:ext cx="88507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The meaning of divergence is flux of vector field per unit volume for small volume!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9F54B4D-2792-DC1D-8798-F14EAACC4E8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6800" y="885014"/>
            <a:ext cx="1663700" cy="107592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4A611FE-42B5-2381-3659-8ADF2287C80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28067" y="832846"/>
            <a:ext cx="2286000" cy="1104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41C2B3E-C4EB-3C99-F455-3597ED44F4D4}"/>
              </a:ext>
            </a:extLst>
          </p:cNvPr>
          <p:cNvSpPr txBox="1"/>
          <p:nvPr/>
        </p:nvSpPr>
        <p:spPr>
          <a:xfrm>
            <a:off x="547298" y="201444"/>
            <a:ext cx="28382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Shape does not matter!</a:t>
            </a:r>
          </a:p>
        </p:txBody>
      </p:sp>
      <p:sp>
        <p:nvSpPr>
          <p:cNvPr id="6" name="文字方塊 22">
            <a:extLst>
              <a:ext uri="{FF2B5EF4-FFF2-40B4-BE49-F238E27FC236}">
                <a16:creationId xmlns:a16="http://schemas.microsoft.com/office/drawing/2014/main" id="{A821D161-4023-E775-BE56-669E49704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883" y="2775811"/>
            <a:ext cx="693951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latin typeface="Times New Roman" panose="02020603050405020304" pitchFamily="18" charset="0"/>
              </a:rPr>
              <a:t>since the contributions from interior faces cancel out.</a:t>
            </a:r>
            <a:endParaRPr lang="zh-TW" altLang="en-US" sz="2000" dirty="0">
              <a:latin typeface="Times New Roman" panose="02020603050405020304" pitchFamily="18" charset="0"/>
            </a:endParaRPr>
          </a:p>
        </p:txBody>
      </p:sp>
      <p:pic>
        <p:nvPicPr>
          <p:cNvPr id="11" name="Graphic 10" descr="Cat with solid fill">
            <a:extLst>
              <a:ext uri="{FF2B5EF4-FFF2-40B4-BE49-F238E27FC236}">
                <a16:creationId xmlns:a16="http://schemas.microsoft.com/office/drawing/2014/main" id="{71471F7E-B327-BC6B-6622-DB5F6B11B4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77200" y="385094"/>
            <a:ext cx="668520" cy="66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510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5" grpId="0" animBg="1"/>
      <p:bldP spid="7" grpId="0"/>
      <p:bldP spid="9" grpId="0" animBg="1"/>
      <p:bldP spid="13" grpId="0" animBg="1"/>
      <p:bldP spid="15" grpId="0"/>
      <p:bldP spid="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28ECE-DD82-BE9F-FCC8-B59BFC8DC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754F8F2-6DEE-AA63-2D58-75CAD6FD0B2B}"/>
              </a:ext>
            </a:extLst>
          </p:cNvPr>
          <p:cNvSpPr/>
          <p:nvPr/>
        </p:nvSpPr>
        <p:spPr>
          <a:xfrm>
            <a:off x="2748198" y="682117"/>
            <a:ext cx="3581400" cy="21996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45C632D-8B07-4D13-DD3A-92E80A6D1C16}"/>
                  </a:ext>
                </a:extLst>
              </p:cNvPr>
              <p:cNvSpPr txBox="1"/>
              <p:nvPr/>
            </p:nvSpPr>
            <p:spPr>
              <a:xfrm>
                <a:off x="598715" y="3483739"/>
                <a:ext cx="76799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The sum of flux through cubes approaches volume integral as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∆</m:t>
                    </m:r>
                    <m:sSub>
                      <m:sSubPr>
                        <m:ctrlP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𝑣</m:t>
                        </m:r>
                      </m:e>
                      <m:sub>
                        <m: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</m:sSub>
                    <m:r>
                      <a:rPr lang="en-US" altLang="zh-TW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45C632D-8B07-4D13-DD3A-92E80A6D1C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715" y="3483739"/>
                <a:ext cx="7679936" cy="400110"/>
              </a:xfrm>
              <a:prstGeom prst="rect">
                <a:avLst/>
              </a:prstGeom>
              <a:blipFill>
                <a:blip r:embed="rId2"/>
                <a:stretch>
                  <a:fillRect l="-826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undefined">
            <a:extLst>
              <a:ext uri="{FF2B5EF4-FFF2-40B4-BE49-F238E27FC236}">
                <a16:creationId xmlns:a16="http://schemas.microsoft.com/office/drawing/2014/main" id="{6C256D41-2C51-D8B1-7A68-5AE13A2BE6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2728" y="667250"/>
            <a:ext cx="3516870" cy="224778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2E5F4B6-4596-5150-3D42-A6310F061D3B}"/>
                  </a:ext>
                </a:extLst>
              </p:cNvPr>
              <p:cNvSpPr txBox="1"/>
              <p:nvPr/>
            </p:nvSpPr>
            <p:spPr>
              <a:xfrm>
                <a:off x="608763" y="2997715"/>
                <a:ext cx="8392048" cy="4393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</a:rPr>
                  <a:t>In case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 is not small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latin typeface="Cambria Math"/>
                            <a:ea typeface="Cambria Math"/>
                          </a:rPr>
                          <m:t>𝛻</m:t>
                        </m:r>
                      </m:e>
                    </m:acc>
                    <m:r>
                      <a:rPr lang="en-US" altLang="zh-TW" sz="2000" i="1">
                        <a:latin typeface="Cambria Math"/>
                        <a:ea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en-US" altLang="zh-TW" sz="2000" i="1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latin typeface="Cambria Math"/>
                            <a:ea typeface="Cambria Math"/>
                          </a:rPr>
                          <m:t>𝐸</m:t>
                        </m:r>
                      </m:e>
                    </m:acc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 does change,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2E5F4B6-4596-5150-3D42-A6310F061D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763" y="2997715"/>
                <a:ext cx="8392048" cy="439351"/>
              </a:xfrm>
              <a:prstGeom prst="rect">
                <a:avLst/>
              </a:prstGeom>
              <a:blipFill>
                <a:blip r:embed="rId4"/>
                <a:stretch>
                  <a:fillRect l="-908" b="-2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20">
                <a:extLst>
                  <a:ext uri="{FF2B5EF4-FFF2-40B4-BE49-F238E27FC236}">
                    <a16:creationId xmlns:a16="http://schemas.microsoft.com/office/drawing/2014/main" id="{B9CBA2D6-976D-6A81-53BA-2B023B8A7121}"/>
                  </a:ext>
                </a:extLst>
              </p:cNvPr>
              <p:cNvSpPr txBox="1"/>
              <p:nvPr/>
            </p:nvSpPr>
            <p:spPr>
              <a:xfrm>
                <a:off x="2012484" y="3930522"/>
                <a:ext cx="5584606" cy="89960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l-GR" altLang="zh-TW" sz="20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altLang="zh-TW" sz="2000" i="1">
                              <a:latin typeface="Cambria Math"/>
                              <a:ea typeface="Cambria Math"/>
                            </a:rPr>
                            <m:t>Φ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∆</m:t>
                          </m:r>
                          <m:sSub>
                            <m:sSubPr>
                              <m:ctrlPr>
                                <a:rPr lang="el-GR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altLang="zh-TW" sz="2000" i="1">
                                  <a:latin typeface="Cambria Math"/>
                                  <a:ea typeface="Cambria Math"/>
                                </a:rPr>
                                <m:t>Φ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𝑖𝐸</m:t>
                              </m:r>
                            </m:sub>
                          </m:sSub>
                        </m:e>
                      </m:nary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𝛻</m:t>
                                  </m:r>
                                </m:e>
                              </m:acc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altLang="zh-TW" sz="2000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TW" sz="2000" i="1">
                                          <a:latin typeface="Cambria Math"/>
                                          <a:ea typeface="Cambria Math"/>
                                        </a:rPr>
                                        <m:t>𝐸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∙∆</m:t>
                          </m:r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zh-TW" altLang="en-US" sz="2000" i="0" dirty="0">
                              <a:latin typeface="Times New Roman" panose="02020603050405020304" pitchFamily="18" charset="0"/>
                            </a:rPr>
                            <m:t> </m:t>
                          </m:r>
                        </m:e>
                      </m:nary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𝛻</m:t>
                                  </m:r>
                                </m:e>
                              </m:acc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</m:d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𝑣</m:t>
                          </m:r>
                        </m:e>
                      </m:nary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文字方塊 20">
                <a:extLst>
                  <a:ext uri="{FF2B5EF4-FFF2-40B4-BE49-F238E27FC236}">
                    <a16:creationId xmlns:a16="http://schemas.microsoft.com/office/drawing/2014/main" id="{B9CBA2D6-976D-6A81-53BA-2B023B8A71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2484" y="3930522"/>
                <a:ext cx="5584606" cy="899605"/>
              </a:xfrm>
              <a:prstGeom prst="rect">
                <a:avLst/>
              </a:prstGeom>
              <a:blipFill>
                <a:blip r:embed="rId5"/>
                <a:stretch>
                  <a:fillRect l="-2721" t="-133333" b="-18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21">
                <a:extLst>
                  <a:ext uri="{FF2B5EF4-FFF2-40B4-BE49-F238E27FC236}">
                    <a16:creationId xmlns:a16="http://schemas.microsoft.com/office/drawing/2014/main" id="{7BF03AD9-D4EE-1BDB-68DB-AF9EE9D983FC}"/>
                  </a:ext>
                </a:extLst>
              </p:cNvPr>
              <p:cNvSpPr txBox="1"/>
              <p:nvPr/>
            </p:nvSpPr>
            <p:spPr>
              <a:xfrm>
                <a:off x="3008194" y="5323583"/>
                <a:ext cx="2817310" cy="104727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𝛻</m:t>
                                  </m:r>
                                </m:e>
                              </m:acc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</m:d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𝑣</m:t>
                          </m:r>
                        </m:e>
                      </m:nary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文字方塊 21">
                <a:extLst>
                  <a:ext uri="{FF2B5EF4-FFF2-40B4-BE49-F238E27FC236}">
                    <a16:creationId xmlns:a16="http://schemas.microsoft.com/office/drawing/2014/main" id="{7BF03AD9-D4EE-1BDB-68DB-AF9EE9D983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8194" y="5323583"/>
                <a:ext cx="2817310" cy="1047274"/>
              </a:xfrm>
              <a:prstGeom prst="rect">
                <a:avLst/>
              </a:prstGeom>
              <a:blipFill>
                <a:blip r:embed="rId6"/>
                <a:stretch>
                  <a:fillRect l="-33632" t="-102410" b="-1614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D9AAF15B-09CD-66D7-30FB-0D6E8A0029C0}"/>
              </a:ext>
            </a:extLst>
          </p:cNvPr>
          <p:cNvSpPr txBox="1"/>
          <p:nvPr/>
        </p:nvSpPr>
        <p:spPr>
          <a:xfrm>
            <a:off x="609600" y="4876800"/>
            <a:ext cx="839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Flux through a surface equals volume integral of divergence inside the surface.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字方塊 20">
                <a:extLst>
                  <a:ext uri="{FF2B5EF4-FFF2-40B4-BE49-F238E27FC236}">
                    <a16:creationId xmlns:a16="http://schemas.microsoft.com/office/drawing/2014/main" id="{5461E58E-27C7-3FAB-C6ED-F38C3C0CC19A}"/>
                  </a:ext>
                </a:extLst>
              </p:cNvPr>
              <p:cNvSpPr txBox="1"/>
              <p:nvPr/>
            </p:nvSpPr>
            <p:spPr>
              <a:xfrm>
                <a:off x="2812728" y="2559444"/>
                <a:ext cx="491417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400" i="1">
                          <a:latin typeface="Cambria Math"/>
                          <a:ea typeface="Cambria Math"/>
                        </a:rPr>
                        <m:t>∆</m:t>
                      </m:r>
                      <m:sSub>
                        <m:sSubPr>
                          <m:ctrlPr>
                            <a:rPr lang="en-US" altLang="zh-TW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zh-TW" sz="1400" i="1">
                              <a:latin typeface="Cambria Math" panose="02040503050406030204" pitchFamily="18" charset="0"/>
                              <a:ea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altLang="zh-TW" sz="1400" i="1"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zh-TW" altLang="en-US" sz="14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文字方塊 20">
                <a:extLst>
                  <a:ext uri="{FF2B5EF4-FFF2-40B4-BE49-F238E27FC236}">
                    <a16:creationId xmlns:a16="http://schemas.microsoft.com/office/drawing/2014/main" id="{5461E58E-27C7-3FAB-C6ED-F38C3C0CC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2728" y="2559444"/>
                <a:ext cx="491417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3521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3DD55-6E29-CE5D-A664-E371010F8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 descr="fig24">
            <a:extLst>
              <a:ext uri="{FF2B5EF4-FFF2-40B4-BE49-F238E27FC236}">
                <a16:creationId xmlns:a16="http://schemas.microsoft.com/office/drawing/2014/main" id="{CED9CED1-D43E-284C-4FE2-D274EEF12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29"/>
          <a:stretch>
            <a:fillRect/>
          </a:stretch>
        </p:blipFill>
        <p:spPr bwMode="auto">
          <a:xfrm>
            <a:off x="6675526" y="1234716"/>
            <a:ext cx="1589631" cy="17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21">
                <a:extLst>
                  <a:ext uri="{FF2B5EF4-FFF2-40B4-BE49-F238E27FC236}">
                    <a16:creationId xmlns:a16="http://schemas.microsoft.com/office/drawing/2014/main" id="{E25B7DDC-FF6A-AE76-8592-460394F12608}"/>
                  </a:ext>
                </a:extLst>
              </p:cNvPr>
              <p:cNvSpPr txBox="1"/>
              <p:nvPr/>
            </p:nvSpPr>
            <p:spPr>
              <a:xfrm>
                <a:off x="2570002" y="5076286"/>
                <a:ext cx="2851678" cy="1025987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 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𝑑𝑥</m:t>
                          </m:r>
                        </m:e>
                      </m:nary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𝑑𝑓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𝑑𝑥</m:t>
                          </m:r>
                        </m:den>
                      </m:f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𝑏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−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文字方塊 21">
                <a:extLst>
                  <a:ext uri="{FF2B5EF4-FFF2-40B4-BE49-F238E27FC236}">
                    <a16:creationId xmlns:a16="http://schemas.microsoft.com/office/drawing/2014/main" id="{E25B7DDC-FF6A-AE76-8592-460394F126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0002" y="5076286"/>
                <a:ext cx="2851678" cy="1025987"/>
              </a:xfrm>
              <a:prstGeom prst="rect">
                <a:avLst/>
              </a:prstGeom>
              <a:blipFill>
                <a:blip r:embed="rId3"/>
                <a:stretch>
                  <a:fillRect l="-33333" t="-104878" b="-16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21">
                <a:extLst>
                  <a:ext uri="{FF2B5EF4-FFF2-40B4-BE49-F238E27FC236}">
                    <a16:creationId xmlns:a16="http://schemas.microsoft.com/office/drawing/2014/main" id="{241B4AE6-56C7-0CD5-3299-8BF8C0CEC396}"/>
                  </a:ext>
                </a:extLst>
              </p:cNvPr>
              <p:cNvSpPr txBox="1"/>
              <p:nvPr/>
            </p:nvSpPr>
            <p:spPr>
              <a:xfrm>
                <a:off x="704061" y="2008315"/>
                <a:ext cx="2805512" cy="104727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𝐴</m:t>
                              </m:r>
                            </m:e>
                          </m:acc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𝛻</m:t>
                                  </m:r>
                                </m:e>
                              </m:acc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𝐴</m:t>
                                  </m:r>
                                </m:e>
                              </m:acc>
                            </m:e>
                          </m:d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𝑣</m:t>
                          </m:r>
                        </m:e>
                      </m:nary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文字方塊 21">
                <a:extLst>
                  <a:ext uri="{FF2B5EF4-FFF2-40B4-BE49-F238E27FC236}">
                    <a16:creationId xmlns:a16="http://schemas.microsoft.com/office/drawing/2014/main" id="{241B4AE6-56C7-0CD5-3299-8BF8C0CEC3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061" y="2008315"/>
                <a:ext cx="2805512" cy="1047274"/>
              </a:xfrm>
              <a:prstGeom prst="rect">
                <a:avLst/>
              </a:prstGeom>
              <a:blipFill>
                <a:blip r:embed="rId4"/>
                <a:stretch>
                  <a:fillRect l="-34234" t="-100000" b="-15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字方塊 9">
            <a:extLst>
              <a:ext uri="{FF2B5EF4-FFF2-40B4-BE49-F238E27FC236}">
                <a16:creationId xmlns:a16="http://schemas.microsoft.com/office/drawing/2014/main" id="{BEE264EA-8903-D92E-D080-7B9698BC3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129" y="3570733"/>
            <a:ext cx="60052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Divergence Theorem</a:t>
            </a:r>
            <a:endParaRPr lang="zh-TW" altLang="en-US" sz="20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" name="文字方塊 11">
            <a:extLst>
              <a:ext uri="{FF2B5EF4-FFF2-40B4-BE49-F238E27FC236}">
                <a16:creationId xmlns:a16="http://schemas.microsoft.com/office/drawing/2014/main" id="{E9719875-4658-10E2-AE40-328AABBF0D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015" y="3148852"/>
            <a:ext cx="3200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It is true for any vector field.</a:t>
            </a:r>
            <a:endParaRPr lang="zh-TW" altLang="en-US" sz="20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0128ECC-E631-B45D-6859-53484D5A4DCE}"/>
              </a:ext>
            </a:extLst>
          </p:cNvPr>
          <p:cNvSpPr txBox="1"/>
          <p:nvPr/>
        </p:nvSpPr>
        <p:spPr>
          <a:xfrm>
            <a:off x="702129" y="4060381"/>
            <a:ext cx="754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</a:rPr>
              <a:t>Integration in a volume is related to quantities on the surface.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7E3E1A4-43F1-CD89-2043-F2B8841D5B28}"/>
              </a:ext>
            </a:extLst>
          </p:cNvPr>
          <p:cNvSpPr txBox="1"/>
          <p:nvPr/>
        </p:nvSpPr>
        <p:spPr>
          <a:xfrm>
            <a:off x="713015" y="4508583"/>
            <a:ext cx="815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</a:rPr>
              <a:t>This is intrinsically generalization of fundamental theorem of calculus.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C297EEF-2454-70EF-4209-1F2020F86471}"/>
              </a:ext>
            </a:extLst>
          </p:cNvPr>
          <p:cNvSpPr/>
          <p:nvPr/>
        </p:nvSpPr>
        <p:spPr>
          <a:xfrm>
            <a:off x="3532180" y="1225196"/>
            <a:ext cx="2880419" cy="18341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 descr="undefined">
            <a:extLst>
              <a:ext uri="{FF2B5EF4-FFF2-40B4-BE49-F238E27FC236}">
                <a16:creationId xmlns:a16="http://schemas.microsoft.com/office/drawing/2014/main" id="{1D20FE4A-0BA5-4C67-F2CE-6701E9BB62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3751" y="1177803"/>
            <a:ext cx="2828520" cy="180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72980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395B34C-4855-CB82-9121-E92746A55DCA}"/>
              </a:ext>
            </a:extLst>
          </p:cNvPr>
          <p:cNvSpPr/>
          <p:nvPr/>
        </p:nvSpPr>
        <p:spPr>
          <a:xfrm>
            <a:off x="3069280" y="2399240"/>
            <a:ext cx="3132573" cy="18964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21">
                <a:extLst>
                  <a:ext uri="{FF2B5EF4-FFF2-40B4-BE49-F238E27FC236}">
                    <a16:creationId xmlns:a16="http://schemas.microsoft.com/office/drawing/2014/main" id="{E28FDB0B-C14D-4248-F7C0-FE28CC63D2A8}"/>
                  </a:ext>
                </a:extLst>
              </p:cNvPr>
              <p:cNvSpPr txBox="1"/>
              <p:nvPr/>
            </p:nvSpPr>
            <p:spPr>
              <a:xfrm>
                <a:off x="3069280" y="692301"/>
                <a:ext cx="2851678" cy="1025987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𝑏</m:t>
                          </m:r>
                        </m:sup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 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𝑑𝑥</m:t>
                          </m:r>
                        </m:e>
                      </m:nary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𝑑𝑓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𝑑𝑥</m:t>
                          </m:r>
                        </m:den>
                      </m:f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𝑏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−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文字方塊 21">
                <a:extLst>
                  <a:ext uri="{FF2B5EF4-FFF2-40B4-BE49-F238E27FC236}">
                    <a16:creationId xmlns:a16="http://schemas.microsoft.com/office/drawing/2014/main" id="{E28FDB0B-C14D-4248-F7C0-FE28CC63D2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9280" y="692301"/>
                <a:ext cx="2851678" cy="1025987"/>
              </a:xfrm>
              <a:prstGeom prst="rect">
                <a:avLst/>
              </a:prstGeom>
              <a:blipFill>
                <a:blip r:embed="rId2"/>
                <a:stretch>
                  <a:fillRect l="-33186" t="-104878" b="-16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Integration">
            <a:extLst>
              <a:ext uri="{FF2B5EF4-FFF2-40B4-BE49-F238E27FC236}">
                <a16:creationId xmlns:a16="http://schemas.microsoft.com/office/drawing/2014/main" id="{2968E925-CD28-8966-A269-C1130E6E5E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411"/>
          <a:stretch>
            <a:fillRect/>
          </a:stretch>
        </p:blipFill>
        <p:spPr>
          <a:xfrm>
            <a:off x="3069280" y="2627840"/>
            <a:ext cx="3005440" cy="1667824"/>
          </a:xfrm>
          <a:prstGeom prst="rect">
            <a:avLst/>
          </a:prstGeom>
        </p:spPr>
      </p:pic>
      <p:sp>
        <p:nvSpPr>
          <p:cNvPr id="6" name="Up Arrow 5">
            <a:extLst>
              <a:ext uri="{FF2B5EF4-FFF2-40B4-BE49-F238E27FC236}">
                <a16:creationId xmlns:a16="http://schemas.microsoft.com/office/drawing/2014/main" id="{9B298D88-8246-2122-8B53-795E12CCCADA}"/>
              </a:ext>
            </a:extLst>
          </p:cNvPr>
          <p:cNvSpPr/>
          <p:nvPr/>
        </p:nvSpPr>
        <p:spPr>
          <a:xfrm>
            <a:off x="4059880" y="2627840"/>
            <a:ext cx="152400" cy="340187"/>
          </a:xfrm>
          <a:prstGeom prst="up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Up Arrow 6">
            <a:extLst>
              <a:ext uri="{FF2B5EF4-FFF2-40B4-BE49-F238E27FC236}">
                <a16:creationId xmlns:a16="http://schemas.microsoft.com/office/drawing/2014/main" id="{FA509DB3-4201-D831-8D17-D1047045DEDD}"/>
              </a:ext>
            </a:extLst>
          </p:cNvPr>
          <p:cNvSpPr/>
          <p:nvPr/>
        </p:nvSpPr>
        <p:spPr>
          <a:xfrm>
            <a:off x="4898080" y="3349027"/>
            <a:ext cx="152400" cy="246293"/>
          </a:xfrm>
          <a:prstGeom prst="up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7B8C543-882D-6839-52E9-D707541CA802}"/>
                  </a:ext>
                </a:extLst>
              </p:cNvPr>
              <p:cNvSpPr txBox="1"/>
              <p:nvPr/>
            </p:nvSpPr>
            <p:spPr>
              <a:xfrm>
                <a:off x="723900" y="4270142"/>
                <a:ext cx="71628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Why can we simply raise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  <a:ea typeface="Cambria Math"/>
                      </a:rPr>
                      <m:t>𝑓</m:t>
                    </m:r>
                    <m:d>
                      <m:dPr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 bit just at the boundaries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𝑏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7B8C543-882D-6839-52E9-D707541CA8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900" y="4270142"/>
                <a:ext cx="7162800" cy="400110"/>
              </a:xfrm>
              <a:prstGeom prst="rect">
                <a:avLst/>
              </a:prstGeom>
              <a:blipFill>
                <a:blip r:embed="rId4"/>
                <a:stretch>
                  <a:fillRect l="-1062" t="-9375" r="-354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9E2C35A1-D010-69F8-0F12-54C08F761A54}"/>
              </a:ext>
            </a:extLst>
          </p:cNvPr>
          <p:cNvSpPr txBox="1"/>
          <p:nvPr/>
        </p:nvSpPr>
        <p:spPr>
          <a:xfrm>
            <a:off x="723900" y="4727342"/>
            <a:ext cx="762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right-hand side will change but the left-hand side will not.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D817C5-81B4-6907-4FD3-012539C4FB8F}"/>
              </a:ext>
            </a:extLst>
          </p:cNvPr>
          <p:cNvSpPr txBox="1"/>
          <p:nvPr/>
        </p:nvSpPr>
        <p:spPr>
          <a:xfrm>
            <a:off x="723900" y="5184542"/>
            <a:ext cx="800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key to </a:t>
            </a:r>
            <a:r>
              <a:rPr lang="en-US" sz="2000" dirty="0">
                <a:latin typeface="Times New Roman" panose="02020603050405020304" pitchFamily="18" charset="0"/>
              </a:rPr>
              <a:t>fundamental theorem and Gauss law is continuity of functions.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1FD134D-B1D1-BF52-8C15-4996FA4670A2}"/>
                  </a:ext>
                </a:extLst>
              </p:cNvPr>
              <p:cNvSpPr txBox="1"/>
              <p:nvPr/>
            </p:nvSpPr>
            <p:spPr>
              <a:xfrm>
                <a:off x="723900" y="5641742"/>
                <a:ext cx="81153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we raise continuous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  <a:ea typeface="Cambria Math"/>
                      </a:rPr>
                      <m:t>𝑓</m:t>
                    </m:r>
                    <m:d>
                      <m:dPr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  <a:ea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boundaries, it need be raised too nearby.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1FD134D-B1D1-BF52-8C15-4996FA4670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900" y="5641742"/>
                <a:ext cx="8115300" cy="400110"/>
              </a:xfrm>
              <a:prstGeom prst="rect">
                <a:avLst/>
              </a:prstGeom>
              <a:blipFill>
                <a:blip r:embed="rId5"/>
                <a:stretch>
                  <a:fillRect l="-939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>
            <a:extLst>
              <a:ext uri="{FF2B5EF4-FFF2-40B4-BE49-F238E27FC236}">
                <a16:creationId xmlns:a16="http://schemas.microsoft.com/office/drawing/2014/main" id="{A6BA8D9D-1904-02C6-065A-9731F5EBFE9E}"/>
              </a:ext>
            </a:extLst>
          </p:cNvPr>
          <p:cNvSpPr/>
          <p:nvPr/>
        </p:nvSpPr>
        <p:spPr>
          <a:xfrm>
            <a:off x="4212280" y="2797933"/>
            <a:ext cx="512120" cy="1700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Curved Connector 12">
            <a:extLst>
              <a:ext uri="{FF2B5EF4-FFF2-40B4-BE49-F238E27FC236}">
                <a16:creationId xmlns:a16="http://schemas.microsoft.com/office/drawing/2014/main" id="{2E939336-F7C1-E368-80B8-3004BD6A90CB}"/>
              </a:ext>
            </a:extLst>
          </p:cNvPr>
          <p:cNvCxnSpPr>
            <a:cxnSpLocks/>
          </p:cNvCxnSpPr>
          <p:nvPr/>
        </p:nvCxnSpPr>
        <p:spPr>
          <a:xfrm>
            <a:off x="4170720" y="2659735"/>
            <a:ext cx="806282" cy="730763"/>
          </a:xfrm>
          <a:prstGeom prst="curvedConnector3">
            <a:avLst>
              <a:gd name="adj1" fmla="val 29254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1794CF7-7FD1-53C5-BD86-7972A1B37539}"/>
              </a:ext>
            </a:extLst>
          </p:cNvPr>
          <p:cNvSpPr txBox="1"/>
          <p:nvPr/>
        </p:nvSpPr>
        <p:spPr>
          <a:xfrm>
            <a:off x="727617" y="6127487"/>
            <a:ext cx="762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left-hand side will be changed too.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2559D7F-B248-EFB7-F572-55F646CAF35A}"/>
              </a:ext>
            </a:extLst>
          </p:cNvPr>
          <p:cNvSpPr txBox="1"/>
          <p:nvPr/>
        </p:nvSpPr>
        <p:spPr>
          <a:xfrm>
            <a:off x="723900" y="300666"/>
            <a:ext cx="815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</a:rPr>
              <a:t>The fundamental theorem of calculus is a remarkably surprising theorem.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EE94B93-0BBC-F701-1EC9-0C2CAB29139D}"/>
              </a:ext>
            </a:extLst>
          </p:cNvPr>
          <p:cNvSpPr txBox="1"/>
          <p:nvPr/>
        </p:nvSpPr>
        <p:spPr>
          <a:xfrm>
            <a:off x="723900" y="1654735"/>
            <a:ext cx="8153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Right-hand side with function values on the boundary is fixed by left hand side computed from functions inside the boundaries. </a:t>
            </a:r>
          </a:p>
        </p:txBody>
      </p:sp>
    </p:spTree>
    <p:extLst>
      <p:ext uri="{BB962C8B-B14F-4D97-AF65-F5344CB8AC3E}">
        <p14:creationId xmlns:p14="http://schemas.microsoft.com/office/powerpoint/2010/main" val="3632523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  <p:bldP spid="10" grpId="0"/>
      <p:bldP spid="11" grpId="0"/>
      <p:bldP spid="2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8" name="文字方塊 1"/>
          <p:cNvSpPr txBox="1">
            <a:spLocks noChangeArrowheads="1"/>
          </p:cNvSpPr>
          <p:nvPr/>
        </p:nvSpPr>
        <p:spPr bwMode="auto">
          <a:xfrm>
            <a:off x="523237" y="6110621"/>
            <a:ext cx="816000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Electric line accumulation of unit volume is proportional to charge density.</a:t>
            </a:r>
            <a:endParaRPr lang="zh-TW" altLang="en-US" sz="20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字方塊 10"/>
              <p:cNvSpPr txBox="1"/>
              <p:nvPr/>
            </p:nvSpPr>
            <p:spPr>
              <a:xfrm>
                <a:off x="532118" y="2282302"/>
                <a:ext cx="3695562" cy="72276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l-GR" altLang="zh-TW" sz="20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altLang="zh-TW" sz="2000" i="1">
                              <a:latin typeface="Cambria Math"/>
                              <a:ea typeface="Cambria Math"/>
                            </a:rPr>
                            <m:t>Φ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sub>
                      </m:sSub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</m:e>
                          </m:acc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</m:acc>
                        </m:e>
                      </m:d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∙∆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/>
                        </a:rPr>
                        <m:t>𝑣</m:t>
                      </m:r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/>
                            </a:rPr>
                            <m:t>𝑞</m:t>
                          </m:r>
                        </m:num>
                        <m:den>
                          <m:sSub>
                            <m:sSubPr>
                              <m:ctrlPr>
                                <a:rPr lang="zh-TW" altLang="en-US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sz="2000" b="0" i="1" smtClean="0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zh-TW" altLang="en-US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 smtClean="0">
                              <a:latin typeface="Cambria Math"/>
                            </a:rPr>
                            <m:t>𝜌</m:t>
                          </m:r>
                          <m:r>
                            <a:rPr lang="zh-TW" altLang="en-US" sz="2000" i="1" smtClean="0">
                              <a:latin typeface="Cambria Math"/>
                            </a:rPr>
                            <m:t>∙∆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sSub>
                            <m:sSub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sz="2000" i="1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文字方塊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118" y="2282302"/>
                <a:ext cx="3695562" cy="722762"/>
              </a:xfrm>
              <a:prstGeom prst="rect">
                <a:avLst/>
              </a:prstGeom>
              <a:blipFill>
                <a:blip r:embed="rId2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/>
              <p:cNvSpPr/>
              <p:nvPr/>
            </p:nvSpPr>
            <p:spPr>
              <a:xfrm>
                <a:off x="547590" y="3772449"/>
                <a:ext cx="1337097" cy="67153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𝜌</m:t>
                          </m:r>
                        </m:num>
                        <m:den>
                          <m:sSub>
                            <m:sSub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sz="2000" i="1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矩形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90" y="3772449"/>
                <a:ext cx="1337097" cy="671530"/>
              </a:xfrm>
              <a:prstGeom prst="rect">
                <a:avLst/>
              </a:prstGeom>
              <a:blipFill>
                <a:blip r:embed="rId3"/>
                <a:stretch>
                  <a:fillRect b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/>
              <p:cNvSpPr/>
              <p:nvPr/>
            </p:nvSpPr>
            <p:spPr>
              <a:xfrm>
                <a:off x="547590" y="5287825"/>
                <a:ext cx="1933030" cy="75168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</m:acc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𝜌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sz="2000" i="1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矩形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90" y="5287825"/>
                <a:ext cx="1933030" cy="751681"/>
              </a:xfrm>
              <a:prstGeom prst="rect">
                <a:avLst/>
              </a:prstGeom>
              <a:blipFill>
                <a:blip r:embed="rId4"/>
                <a:stretch>
                  <a:fillRect t="-10000"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EEEBEBF3-F217-D975-B87B-385ADD1561B1}"/>
              </a:ext>
            </a:extLst>
          </p:cNvPr>
          <p:cNvSpPr txBox="1"/>
          <p:nvPr/>
        </p:nvSpPr>
        <p:spPr>
          <a:xfrm>
            <a:off x="3827016" y="442770"/>
            <a:ext cx="161656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Now Physics: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746543-7538-476F-BABB-7A9EAAE2FA2F}"/>
              </a:ext>
            </a:extLst>
          </p:cNvPr>
          <p:cNvSpPr txBox="1"/>
          <p:nvPr/>
        </p:nvSpPr>
        <p:spPr>
          <a:xfrm>
            <a:off x="490580" y="1346394"/>
            <a:ext cx="7937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</a:rPr>
              <a:t>Apply the integral formulation of Gauss’s Law to this small cube: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D3C239-932E-9CAB-DF18-EE17D30BA267}"/>
              </a:ext>
            </a:extLst>
          </p:cNvPr>
          <p:cNvSpPr txBox="1"/>
          <p:nvPr/>
        </p:nvSpPr>
        <p:spPr>
          <a:xfrm>
            <a:off x="481369" y="4508789"/>
            <a:ext cx="5876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</a:rPr>
              <a:t>This the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differential formulation of Gauss’s Law</a:t>
            </a:r>
            <a:r>
              <a:rPr lang="en-US" sz="2000" dirty="0">
                <a:latin typeface="Times New Roman" panose="02020603050405020304" pitchFamily="18" charset="0"/>
              </a:rPr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C193060-39F1-DDE0-607D-44AC957B9750}"/>
                  </a:ext>
                </a:extLst>
              </p:cNvPr>
              <p:cNvSpPr txBox="1"/>
              <p:nvPr/>
            </p:nvSpPr>
            <p:spPr>
              <a:xfrm>
                <a:off x="492585" y="4885920"/>
                <a:ext cx="8190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</a:rPr>
                  <a:t>Note that it is an equation true for a point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</m:acc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 (and for any point) in space.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C193060-39F1-DDE0-607D-44AC957B97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585" y="4885920"/>
                <a:ext cx="8190653" cy="400110"/>
              </a:xfrm>
              <a:prstGeom prst="rect">
                <a:avLst/>
              </a:prstGeom>
              <a:blipFill>
                <a:blip r:embed="rId5"/>
                <a:stretch>
                  <a:fillRect l="-774" t="-15152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9412C973-86A0-AC1F-E79B-7CEB20D83740}"/>
              </a:ext>
            </a:extLst>
          </p:cNvPr>
          <p:cNvSpPr txBox="1"/>
          <p:nvPr/>
        </p:nvSpPr>
        <p:spPr>
          <a:xfrm>
            <a:off x="490580" y="1769350"/>
            <a:ext cx="55162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</a:rPr>
              <a:t>Electric flux equals the enclosed charge.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0F8EEE3-3016-DEAD-83BA-F9DB5A0FD3E1}"/>
                  </a:ext>
                </a:extLst>
              </p:cNvPr>
              <p:cNvSpPr txBox="1"/>
              <p:nvPr/>
            </p:nvSpPr>
            <p:spPr>
              <a:xfrm>
                <a:off x="490580" y="3228945"/>
                <a:ext cx="845820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TW" altLang="en-US" sz="2000" i="1" smtClean="0">
                        <a:latin typeface="Cambria Math"/>
                      </a:rPr>
                      <m:t>𝜌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 the charge density inside the cube, approximately a constant for small cube.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0F8EEE3-3016-DEAD-83BA-F9DB5A0FD3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580" y="3228945"/>
                <a:ext cx="8458200" cy="400110"/>
              </a:xfrm>
              <a:prstGeom prst="rect">
                <a:avLst/>
              </a:prstGeom>
              <a:blipFill>
                <a:blip r:embed="rId7"/>
                <a:stretch>
                  <a:fillRect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6355FE4D-A024-7336-F0EB-001D0A4BE458}"/>
              </a:ext>
            </a:extLst>
          </p:cNvPr>
          <p:cNvSpPr txBox="1"/>
          <p:nvPr/>
        </p:nvSpPr>
        <p:spPr>
          <a:xfrm>
            <a:off x="511349" y="930202"/>
            <a:ext cx="84166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Convert </a:t>
            </a:r>
            <a:r>
              <a:rPr lang="en-US" sz="2000" dirty="0">
                <a:latin typeface="Times New Roman" panose="02020603050405020304" pitchFamily="18" charset="0"/>
              </a:rPr>
              <a:t>Gauss’s Law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integral formulation to differential formulation</a:t>
            </a:r>
          </a:p>
        </p:txBody>
      </p:sp>
      <p:pic>
        <p:nvPicPr>
          <p:cNvPr id="3" name="Graphic 2" descr="Cat with solid fill">
            <a:extLst>
              <a:ext uri="{FF2B5EF4-FFF2-40B4-BE49-F238E27FC236}">
                <a16:creationId xmlns:a16="http://schemas.microsoft.com/office/drawing/2014/main" id="{D3C82A63-2968-2757-3C7E-5E88F4738D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77200" y="385094"/>
            <a:ext cx="668520" cy="6685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D217997-A074-DF37-9F79-69C6841894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7000" y="2105720"/>
            <a:ext cx="1663700" cy="1075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77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8" grpId="0"/>
      <p:bldP spid="2" grpId="0" animBg="1"/>
      <p:bldP spid="13" grpId="0" animBg="1"/>
      <p:bldP spid="9" grpId="0"/>
      <p:bldP spid="1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/>
            </p:nvSpPr>
            <p:spPr>
              <a:xfrm>
                <a:off x="838200" y="1351439"/>
                <a:ext cx="1337097" cy="67153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𝜌</m:t>
                          </m:r>
                        </m:num>
                        <m:den>
                          <m:sSub>
                            <m:sSub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sz="2000" i="1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351439"/>
                <a:ext cx="1337097" cy="671530"/>
              </a:xfrm>
              <a:prstGeom prst="rect">
                <a:avLst/>
              </a:prstGeom>
              <a:blipFill>
                <a:blip r:embed="rId2"/>
                <a:stretch>
                  <a:fillRect b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9"/>
              <p:cNvSpPr txBox="1"/>
              <p:nvPr/>
            </p:nvSpPr>
            <p:spPr>
              <a:xfrm>
                <a:off x="799984" y="2697243"/>
                <a:ext cx="2750625" cy="89960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𝛻</m:t>
                                  </m:r>
                                </m:e>
                              </m:acc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</m:d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𝑣</m:t>
                          </m:r>
                        </m:e>
                      </m:nary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文字方塊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984" y="2697243"/>
                <a:ext cx="2750625" cy="899605"/>
              </a:xfrm>
              <a:prstGeom prst="rect">
                <a:avLst/>
              </a:prstGeom>
              <a:blipFill>
                <a:blip r:embed="rId3"/>
                <a:stretch>
                  <a:fillRect l="-34404" t="-133333" b="-18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字方塊 10"/>
              <p:cNvSpPr txBox="1"/>
              <p:nvPr/>
            </p:nvSpPr>
            <p:spPr>
              <a:xfrm>
                <a:off x="799984" y="4321803"/>
                <a:ext cx="3137141" cy="89960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zh-TW" alt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zh-TW" altLang="en-US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𝜌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zh-TW" altLang="en-US" sz="20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TW" altLang="en-US" sz="2000" i="1">
                                          <a:latin typeface="Cambria Math"/>
                                        </a:rPr>
                                        <m:t>𝜀</m:t>
                                      </m:r>
                                    </m:e>
                                    <m:sub>
                                      <m:r>
                                        <a:rPr lang="en-US" altLang="zh-TW" sz="2000" i="1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𝑣</m:t>
                          </m:r>
                        </m:e>
                      </m:nary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/>
                            </a:rPr>
                            <m:t>𝑞</m:t>
                          </m:r>
                        </m:num>
                        <m:den>
                          <m:sSub>
                            <m:sSub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sz="2000" i="1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文字方塊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984" y="4321803"/>
                <a:ext cx="3137141" cy="899605"/>
              </a:xfrm>
              <a:prstGeom prst="rect">
                <a:avLst/>
              </a:prstGeom>
              <a:blipFill>
                <a:blip r:embed="rId4"/>
                <a:stretch>
                  <a:fillRect l="-30120" t="-133333" b="-18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22F95F4C-B6A9-0B12-CD0C-75A51D415A21}"/>
              </a:ext>
            </a:extLst>
          </p:cNvPr>
          <p:cNvSpPr txBox="1"/>
          <p:nvPr/>
        </p:nvSpPr>
        <p:spPr>
          <a:xfrm>
            <a:off x="744896" y="850398"/>
            <a:ext cx="7467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</a:rPr>
              <a:t>In reverse, take the differential formulation of Gauss’s law.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6F2D20-E144-11AF-850B-796FAB53C5C4}"/>
              </a:ext>
            </a:extLst>
          </p:cNvPr>
          <p:cNvSpPr txBox="1"/>
          <p:nvPr/>
        </p:nvSpPr>
        <p:spPr>
          <a:xfrm>
            <a:off x="744896" y="2222000"/>
            <a:ext cx="80181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latin typeface="Times New Roman" panose="02020603050405020304" pitchFamily="18" charset="0"/>
              </a:rPr>
              <a:t>Plug it into the divergence Theorem: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452722-0124-E9C6-E256-87E63469E142}"/>
              </a:ext>
            </a:extLst>
          </p:cNvPr>
          <p:cNvSpPr txBox="1"/>
          <p:nvPr/>
        </p:nvSpPr>
        <p:spPr>
          <a:xfrm>
            <a:off x="799984" y="3835781"/>
            <a:ext cx="68685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</a:rPr>
              <a:t>We get the integral formulation of Gauss’s law.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5C289A-2E93-0DA6-3603-F0E010B60253}"/>
              </a:ext>
            </a:extLst>
          </p:cNvPr>
          <p:cNvSpPr txBox="1"/>
          <p:nvPr/>
        </p:nvSpPr>
        <p:spPr>
          <a:xfrm>
            <a:off x="744896" y="5506561"/>
            <a:ext cx="891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Integral formulation of Gauss’s law is equivalent to differential formulation.</a:t>
            </a:r>
          </a:p>
        </p:txBody>
      </p:sp>
    </p:spTree>
    <p:extLst>
      <p:ext uri="{BB962C8B-B14F-4D97-AF65-F5344CB8AC3E}">
        <p14:creationId xmlns:p14="http://schemas.microsoft.com/office/powerpoint/2010/main" val="1435113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4" grpId="0"/>
      <p:bldP spid="5" grpId="0"/>
      <p:bldP spid="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67D88-1E51-EF88-2C24-A45F60CE6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E9D4F3EF-60CE-4488-BDB3-25ACE1668150}"/>
                  </a:ext>
                </a:extLst>
              </p:cNvPr>
              <p:cNvSpPr/>
              <p:nvPr/>
            </p:nvSpPr>
            <p:spPr>
              <a:xfrm>
                <a:off x="2746760" y="4838909"/>
                <a:ext cx="1258871" cy="43935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𝐵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E9D4F3EF-60CE-4488-BDB3-25ACE16681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6760" y="4838909"/>
                <a:ext cx="1258871" cy="43935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4">
                <a:extLst>
                  <a:ext uri="{FF2B5EF4-FFF2-40B4-BE49-F238E27FC236}">
                    <a16:creationId xmlns:a16="http://schemas.microsoft.com/office/drawing/2014/main" id="{D239DFEF-127F-AC27-A90D-D679A11DD89C}"/>
                  </a:ext>
                </a:extLst>
              </p:cNvPr>
              <p:cNvSpPr txBox="1"/>
              <p:nvPr/>
            </p:nvSpPr>
            <p:spPr>
              <a:xfrm>
                <a:off x="2736752" y="3052457"/>
                <a:ext cx="2750127" cy="89960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𝐵</m:t>
                              </m:r>
                            </m:e>
                          </m:acc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𝛻</m:t>
                                  </m:r>
                                </m:e>
                              </m:acc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𝐵</m:t>
                                  </m:r>
                                </m:e>
                              </m:acc>
                            </m:e>
                          </m:d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 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𝑣</m:t>
                          </m:r>
                        </m:e>
                      </m:nary>
                    </m:oMath>
                  </m:oMathPara>
                </a14:m>
                <a:endParaRPr lang="zh-TW" altLang="en-US" sz="2000" i="1" dirty="0"/>
              </a:p>
            </p:txBody>
          </p:sp>
        </mc:Choice>
        <mc:Fallback xmlns="">
          <p:sp>
            <p:nvSpPr>
              <p:cNvPr id="5" name="文字方塊 4">
                <a:extLst>
                  <a:ext uri="{FF2B5EF4-FFF2-40B4-BE49-F238E27FC236}">
                    <a16:creationId xmlns:a16="http://schemas.microsoft.com/office/drawing/2014/main" id="{D239DFEF-127F-AC27-A90D-D679A11DD8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6752" y="3052457"/>
                <a:ext cx="2750127" cy="899605"/>
              </a:xfrm>
              <a:prstGeom prst="rect">
                <a:avLst/>
              </a:prstGeom>
              <a:blipFill>
                <a:blip r:embed="rId3"/>
                <a:stretch>
                  <a:fillRect l="-35780" t="-133333" b="-186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字方塊 9">
            <a:extLst>
              <a:ext uri="{FF2B5EF4-FFF2-40B4-BE49-F238E27FC236}">
                <a16:creationId xmlns:a16="http://schemas.microsoft.com/office/drawing/2014/main" id="{85E04C49-3CE3-C864-03F9-46BD34FAEA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2627302"/>
            <a:ext cx="3810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Divergence Theorem</a:t>
            </a:r>
            <a:endParaRPr lang="zh-TW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E6D74536-09C5-2DA0-8045-9C27865D6B91}"/>
              </a:ext>
            </a:extLst>
          </p:cNvPr>
          <p:cNvSpPr txBox="1"/>
          <p:nvPr/>
        </p:nvSpPr>
        <p:spPr>
          <a:xfrm>
            <a:off x="457200" y="4345061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</a:rPr>
              <a:t>Differential formulation: Divergence of the magnetic field is always zero.</a:t>
            </a:r>
            <a:endParaRPr lang="zh-TW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10">
                <a:extLst>
                  <a:ext uri="{FF2B5EF4-FFF2-40B4-BE49-F238E27FC236}">
                    <a16:creationId xmlns:a16="http://schemas.microsoft.com/office/drawing/2014/main" id="{DD16D310-4730-5B15-67F6-BA4DC6106A86}"/>
                  </a:ext>
                </a:extLst>
              </p:cNvPr>
              <p:cNvSpPr txBox="1"/>
              <p:nvPr/>
            </p:nvSpPr>
            <p:spPr>
              <a:xfrm>
                <a:off x="2746760" y="1752665"/>
                <a:ext cx="1643463" cy="89960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𝐵</m:t>
                              </m:r>
                            </m:e>
                          </m:acc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文字方塊 10">
                <a:extLst>
                  <a:ext uri="{FF2B5EF4-FFF2-40B4-BE49-F238E27FC236}">
                    <a16:creationId xmlns:a16="http://schemas.microsoft.com/office/drawing/2014/main" id="{DD16D310-4730-5B15-67F6-BA4DC6106A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6760" y="1752665"/>
                <a:ext cx="1643463" cy="899605"/>
              </a:xfrm>
              <a:prstGeom prst="rect">
                <a:avLst/>
              </a:prstGeom>
              <a:blipFill>
                <a:blip r:embed="rId4"/>
                <a:stretch>
                  <a:fillRect l="-58462" t="-135211" b="-1901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758F5D6D-7DC1-E39F-8411-3BF761F0EE6B}"/>
              </a:ext>
            </a:extLst>
          </p:cNvPr>
          <p:cNvSpPr txBox="1"/>
          <p:nvPr/>
        </p:nvSpPr>
        <p:spPr>
          <a:xfrm>
            <a:off x="457200" y="1255370"/>
            <a:ext cx="8798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</a:rPr>
              <a:t>Magnetic Gauss’s law can also be converted into differential formulation.</a:t>
            </a:r>
          </a:p>
        </p:txBody>
      </p:sp>
    </p:spTree>
    <p:extLst>
      <p:ext uri="{BB962C8B-B14F-4D97-AF65-F5344CB8AC3E}">
        <p14:creationId xmlns:p14="http://schemas.microsoft.com/office/powerpoint/2010/main" val="33012245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2" name="文字方塊 5"/>
          <p:cNvSpPr txBox="1">
            <a:spLocks noChangeArrowheads="1"/>
          </p:cNvSpPr>
          <p:nvPr/>
        </p:nvSpPr>
        <p:spPr bwMode="auto">
          <a:xfrm>
            <a:off x="3352800" y="892513"/>
            <a:ext cx="3143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2000" dirty="0">
                <a:solidFill>
                  <a:srgbClr val="FF0000"/>
                </a:solidFill>
              </a:rPr>
              <a:t>Maxwell Equations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3"/>
              <p:cNvSpPr txBox="1"/>
              <p:nvPr/>
            </p:nvSpPr>
            <p:spPr>
              <a:xfrm>
                <a:off x="806624" y="4144740"/>
                <a:ext cx="2207463" cy="89960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l-GR" altLang="zh-TW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altLang="zh-TW" sz="2000" b="0" i="1" smtClean="0">
                                  <a:latin typeface="Cambria Math"/>
                                  <a:ea typeface="Cambria Math"/>
                                </a:rPr>
                                <m:t>Φ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𝐵</m:t>
                              </m:r>
                            </m:sub>
                          </m:sSub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文字方塊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624" y="4144740"/>
                <a:ext cx="2207463" cy="899605"/>
              </a:xfrm>
              <a:prstGeom prst="rect">
                <a:avLst/>
              </a:prstGeom>
              <a:blipFill>
                <a:blip r:embed="rId2"/>
                <a:stretch>
                  <a:fillRect l="-42857" t="-135211" b="-1915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4"/>
              <p:cNvSpPr txBox="1"/>
              <p:nvPr/>
            </p:nvSpPr>
            <p:spPr>
              <a:xfrm>
                <a:off x="809576" y="5152852"/>
                <a:ext cx="3277500" cy="89960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zh-TW" alt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sz="2000" b="0" i="1" smtClean="0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/>
                        </a:rPr>
                        <m:t>𝑖</m:t>
                      </m:r>
                      <m:r>
                        <a:rPr lang="en-US" altLang="zh-TW" sz="20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sz="2000" i="1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zh-TW" altLang="en-US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sz="2000" i="1" smtClean="0">
                              <a:latin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l-GR" altLang="zh-TW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altLang="zh-TW" sz="2000" b="0" i="1" smtClean="0">
                                  <a:latin typeface="Cambria Math"/>
                                  <a:ea typeface="Cambria Math"/>
                                </a:rPr>
                                <m:t>Φ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𝐸</m:t>
                              </m:r>
                            </m:sub>
                          </m:sSub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文字方塊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576" y="5152852"/>
                <a:ext cx="3277500" cy="899605"/>
              </a:xfrm>
              <a:prstGeom prst="rect">
                <a:avLst/>
              </a:prstGeom>
              <a:blipFill>
                <a:blip r:embed="rId3"/>
                <a:stretch>
                  <a:fillRect l="-27413" t="-131944" b="-18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15"/>
              <p:cNvSpPr txBox="1"/>
              <p:nvPr/>
            </p:nvSpPr>
            <p:spPr>
              <a:xfrm>
                <a:off x="802860" y="2759132"/>
                <a:ext cx="1643462" cy="89960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m:rPr>
                                  <m:brk/>
                                </m:rPr>
                                <a:rPr lang="en-US" altLang="zh-TW" sz="2000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文字方塊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60" y="2759132"/>
                <a:ext cx="1643462" cy="899605"/>
              </a:xfrm>
              <a:prstGeom prst="rect">
                <a:avLst/>
              </a:prstGeom>
              <a:blipFill>
                <a:blip r:embed="rId4"/>
                <a:stretch>
                  <a:fillRect l="-58462" t="-135211" b="-1901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16"/>
              <p:cNvSpPr txBox="1"/>
              <p:nvPr/>
            </p:nvSpPr>
            <p:spPr>
              <a:xfrm>
                <a:off x="765029" y="1751020"/>
                <a:ext cx="1728102" cy="89960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m:rPr>
                                  <m:brk/>
                                </m:rPr>
                                <a:rPr lang="en-US" altLang="zh-TW" sz="2000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/>
                            </a:rPr>
                            <m:t>𝑞</m:t>
                          </m:r>
                        </m:num>
                        <m:den>
                          <m:sSub>
                            <m:sSubPr>
                              <m:ctrlPr>
                                <a:rPr lang="zh-TW" altLang="en-US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sz="2000" b="0" i="1" smtClean="0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文字方塊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029" y="1751020"/>
                <a:ext cx="1728102" cy="899605"/>
              </a:xfrm>
              <a:prstGeom prst="rect">
                <a:avLst/>
              </a:prstGeom>
              <a:blipFill>
                <a:blip r:embed="rId5"/>
                <a:stretch>
                  <a:fillRect l="-55474" t="-131944" b="-18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 17"/>
              <p:cNvSpPr/>
              <p:nvPr/>
            </p:nvSpPr>
            <p:spPr>
              <a:xfrm>
                <a:off x="5566695" y="1853612"/>
                <a:ext cx="1337097" cy="67153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𝜌</m:t>
                          </m:r>
                        </m:num>
                        <m:den>
                          <m:sSub>
                            <m:sSub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sz="2000" i="1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矩形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6695" y="1853612"/>
                <a:ext cx="1337097" cy="671530"/>
              </a:xfrm>
              <a:prstGeom prst="rect">
                <a:avLst/>
              </a:prstGeom>
              <a:blipFill>
                <a:blip r:embed="rId6"/>
                <a:stretch>
                  <a:fillRect b="-3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矩形 18"/>
              <p:cNvSpPr/>
              <p:nvPr/>
            </p:nvSpPr>
            <p:spPr>
              <a:xfrm>
                <a:off x="5566695" y="2877803"/>
                <a:ext cx="1252459" cy="43935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𝐵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矩形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6695" y="2877803"/>
                <a:ext cx="1252459" cy="43935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矩形 19"/>
              <p:cNvSpPr/>
              <p:nvPr/>
            </p:nvSpPr>
            <p:spPr>
              <a:xfrm>
                <a:off x="5566695" y="4152383"/>
                <a:ext cx="1669047" cy="74815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=−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e>
                          </m:acc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矩形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6695" y="4152383"/>
                <a:ext cx="1669047" cy="748154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5566695" y="5289172"/>
                <a:ext cx="2624116" cy="74815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zh-TW" alt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sz="2000" b="0" i="1" smtClean="0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sz="2000" i="1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zh-TW" altLang="en-US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sz="2000" i="1" smtClean="0">
                              <a:latin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zh-TW" altLang="en-US" sz="20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zh-TW" altLang="en-US" sz="20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</m:acc>
                        </m:num>
                        <m:den>
                          <m:r>
                            <a:rPr lang="zh-TW" altLang="en-US" sz="20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zh-CN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6695" y="5289172"/>
                <a:ext cx="2624116" cy="748154"/>
              </a:xfrm>
              <a:prstGeom prst="rect">
                <a:avLst/>
              </a:prstGeom>
              <a:blipFill>
                <a:blip r:embed="rId9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46166D13-D060-4345-025D-7CA74D312E1C}"/>
              </a:ext>
            </a:extLst>
          </p:cNvPr>
          <p:cNvSpPr/>
          <p:nvPr/>
        </p:nvSpPr>
        <p:spPr>
          <a:xfrm>
            <a:off x="381000" y="1599892"/>
            <a:ext cx="7671792" cy="22474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" name="Left-right Arrow 1">
            <a:extLst>
              <a:ext uri="{FF2B5EF4-FFF2-40B4-BE49-F238E27FC236}">
                <a16:creationId xmlns:a16="http://schemas.microsoft.com/office/drawing/2014/main" id="{A7AA3DA7-384F-80D6-CE80-D3CF97EAD47A}"/>
              </a:ext>
            </a:extLst>
          </p:cNvPr>
          <p:cNvSpPr/>
          <p:nvPr/>
        </p:nvSpPr>
        <p:spPr>
          <a:xfrm>
            <a:off x="3810000" y="2598087"/>
            <a:ext cx="762000" cy="304800"/>
          </a:xfrm>
          <a:prstGeom prst="left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 descr="Cat with solid fill">
            <a:extLst>
              <a:ext uri="{FF2B5EF4-FFF2-40B4-BE49-F238E27FC236}">
                <a16:creationId xmlns:a16="http://schemas.microsoft.com/office/drawing/2014/main" id="{CEC5B73A-D7BB-5F07-F07B-2C9112843C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77200" y="385094"/>
            <a:ext cx="668520" cy="66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96140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4586" name="文字方塊 11"/>
              <p:cNvSpPr txBox="1">
                <a:spLocks noChangeArrowheads="1"/>
              </p:cNvSpPr>
              <p:nvPr/>
            </p:nvSpPr>
            <p:spPr bwMode="auto">
              <a:xfrm>
                <a:off x="3505200" y="765906"/>
                <a:ext cx="502920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/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Within a uniform charge distribution</a:t>
                </a:r>
                <a:r>
                  <a:rPr lang="zh-TW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：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/>
                      </a:rPr>
                      <m:t>𝑟</m:t>
                    </m:r>
                    <m:r>
                      <a:rPr lang="en-US" altLang="zh-TW" sz="2000" b="0" i="1" smtClean="0">
                        <a:latin typeface="Cambria Math"/>
                      </a:rPr>
                      <m:t>&lt;</m:t>
                    </m:r>
                    <m:r>
                      <a:rPr lang="en-US" altLang="zh-TW" sz="2000" i="1">
                        <a:latin typeface="Cambria Math"/>
                      </a:rPr>
                      <m:t>𝑅</m:t>
                    </m:r>
                  </m:oMath>
                </a14:m>
                <a:endParaRPr lang="zh-TW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4586" name="文字方塊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5200" y="765906"/>
                <a:ext cx="5029200" cy="400110"/>
              </a:xfrm>
              <a:prstGeom prst="rect">
                <a:avLst/>
              </a:prstGeom>
              <a:blipFill>
                <a:blip r:embed="rId2"/>
                <a:stretch>
                  <a:fillRect l="-1263" t="-9375" b="-2812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587" name="Picture 13" descr="D:\Dropbox\Documents\課程\YoungTextBook\Images\Chapter22\A_Images\A_Figures_and_Photos\22_22_Figu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45" r="43120" b="65460"/>
          <a:stretch>
            <a:fillRect/>
          </a:stretch>
        </p:blipFill>
        <p:spPr bwMode="auto">
          <a:xfrm>
            <a:off x="943654" y="609599"/>
            <a:ext cx="2241491" cy="188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8" name="Picture 13" descr="D:\Dropbox\Documents\課程\YoungTextBook\Images\Chapter22\A_Images\A_Figures_and_Photos\22_22_Figur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19" b="2261"/>
          <a:stretch>
            <a:fillRect/>
          </a:stretch>
        </p:blipFill>
        <p:spPr bwMode="auto">
          <a:xfrm>
            <a:off x="943654" y="2656022"/>
            <a:ext cx="3179726" cy="1774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6"/>
              <p:cNvSpPr txBox="1"/>
              <p:nvPr/>
            </p:nvSpPr>
            <p:spPr>
              <a:xfrm>
                <a:off x="3574102" y="1621145"/>
                <a:ext cx="2288319" cy="923138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∙4</m:t>
                      </m:r>
                      <m:r>
                        <a:rPr lang="zh-TW" altLang="en-US" sz="2000" b="0" i="1" smtClean="0">
                          <a:latin typeface="Cambria Math"/>
                          <a:ea typeface="Cambria Math"/>
                        </a:rPr>
                        <m:t>𝜋</m:t>
                      </m:r>
                      <m:sSup>
                        <m:sSupPr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zh-TW" alt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b="0" i="1" smtClean="0">
                              <a:latin typeface="Cambria Math"/>
                            </a:rPr>
                            <m:t>𝜌</m:t>
                          </m:r>
                          <m:f>
                            <m:fPr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  <m:r>
                            <a:rPr lang="zh-TW" altLang="en-US" sz="2000" b="0" i="1" smtClean="0">
                              <a:latin typeface="Cambria Math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zh-TW" altLang="en-US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sz="2000" b="0" i="1" smtClean="0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7" name="文字方塊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4102" y="1621145"/>
                <a:ext cx="2288319" cy="923138"/>
              </a:xfrm>
              <a:prstGeom prst="rect">
                <a:avLst/>
              </a:prstGeom>
              <a:blipFill>
                <a:blip r:embed="rId5"/>
                <a:stretch>
                  <a:fillRect b="-13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7"/>
              <p:cNvSpPr txBox="1"/>
              <p:nvPr/>
            </p:nvSpPr>
            <p:spPr>
              <a:xfrm>
                <a:off x="5918748" y="1734253"/>
                <a:ext cx="1305422" cy="67153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𝐸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zh-TW" alt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b="0" i="1" smtClean="0">
                              <a:latin typeface="Cambria Math"/>
                            </a:rPr>
                            <m:t>𝜌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</a:rPr>
                            <m:t>3</m:t>
                          </m:r>
                          <m:sSub>
                            <m:sSubPr>
                              <m:ctrlPr>
                                <a:rPr lang="zh-TW" altLang="en-US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sz="2000" b="0" i="1" smtClean="0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altLang="zh-TW" sz="2000" b="0" i="1" smtClean="0">
                          <a:latin typeface="Cambria Math"/>
                        </a:rPr>
                        <m:t>𝑟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8" name="文字方塊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8748" y="1734253"/>
                <a:ext cx="1305422" cy="671530"/>
              </a:xfrm>
              <a:prstGeom prst="rect">
                <a:avLst/>
              </a:prstGeom>
              <a:blipFill>
                <a:blip r:embed="rId6"/>
                <a:stretch>
                  <a:fillRect b="-3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F58B22D-5C29-ECB0-F0AB-D65312C27D0C}"/>
                  </a:ext>
                </a:extLst>
              </p:cNvPr>
              <p:cNvSpPr txBox="1"/>
              <p:nvPr/>
            </p:nvSpPr>
            <p:spPr>
              <a:xfrm>
                <a:off x="3537857" y="1158146"/>
                <a:ext cx="3581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Charge density:</a:t>
                </a:r>
                <a:r>
                  <a:rPr lang="en-TW" sz="2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zh-TW" altLang="en-US" sz="2000" i="1">
                        <a:latin typeface="Cambria Math"/>
                      </a:rPr>
                      <m:t>𝜌</m:t>
                    </m:r>
                  </m:oMath>
                </a14:m>
                <a:r>
                  <a:rPr lang="en-TW" sz="2000" dirty="0"/>
                  <a:t>。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F58B22D-5C29-ECB0-F0AB-D65312C27D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7857" y="1158146"/>
                <a:ext cx="3581400" cy="400110"/>
              </a:xfrm>
              <a:prstGeom prst="rect">
                <a:avLst/>
              </a:prstGeom>
              <a:blipFill>
                <a:blip r:embed="rId7"/>
                <a:stretch>
                  <a:fillRect l="-1767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7">
                <a:extLst>
                  <a:ext uri="{FF2B5EF4-FFF2-40B4-BE49-F238E27FC236}">
                    <a16:creationId xmlns:a16="http://schemas.microsoft.com/office/drawing/2014/main" id="{69D847E6-C049-D567-515D-234BD6BFE5FD}"/>
                  </a:ext>
                </a:extLst>
              </p:cNvPr>
              <p:cNvSpPr txBox="1"/>
              <p:nvPr/>
            </p:nvSpPr>
            <p:spPr>
              <a:xfrm>
                <a:off x="943654" y="4945027"/>
                <a:ext cx="5045035" cy="74969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zh-TW" alt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b="0" i="1" smtClean="0">
                              <a:latin typeface="Cambria Math"/>
                            </a:rPr>
                            <m:t>𝜌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</a:rPr>
                            <m:t>3</m:t>
                          </m:r>
                          <m:sSub>
                            <m:sSubPr>
                              <m:ctrlPr>
                                <a:rPr lang="zh-TW" altLang="en-US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sz="2000" b="0" i="1" smtClean="0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𝑟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𝜌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/>
                            </a:rPr>
                            <m:t>3</m:t>
                          </m:r>
                          <m:sSub>
                            <m:sSub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sz="2000" i="1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zh-TW" alt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TW" altLang="en-US" sz="200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zh-TW" altLang="en-US" sz="200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zh-TW" alt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TW" altLang="en-US" sz="20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zh-TW" altLang="en-US" sz="20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zh-TW" alt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TW" altLang="en-US" sz="20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num>
                            <m:den>
                              <m:r>
                                <a:rPr lang="zh-TW" altLang="en-US" sz="20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TW" alt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TW" altLang="en-US" sz="20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num>
                        <m:den>
                          <m:sSub>
                            <m:sSub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sz="2000" i="1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" name="文字方塊 7">
                <a:extLst>
                  <a:ext uri="{FF2B5EF4-FFF2-40B4-BE49-F238E27FC236}">
                    <a16:creationId xmlns:a16="http://schemas.microsoft.com/office/drawing/2014/main" id="{69D847E6-C049-D567-515D-234BD6BFE5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3654" y="4945027"/>
                <a:ext cx="5045035" cy="749692"/>
              </a:xfrm>
              <a:prstGeom prst="rect">
                <a:avLst/>
              </a:prstGeom>
              <a:blipFill>
                <a:blip r:embed="rId8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B02263D-E5CB-3AB5-931D-0C7F0B87F555}"/>
              </a:ext>
            </a:extLst>
          </p:cNvPr>
          <p:cNvSpPr txBox="1"/>
          <p:nvPr/>
        </p:nvSpPr>
        <p:spPr>
          <a:xfrm>
            <a:off x="921883" y="4487547"/>
            <a:ext cx="4466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</a:rPr>
              <a:t>Electric flux inside the ball:</a:t>
            </a:r>
          </a:p>
        </p:txBody>
      </p:sp>
    </p:spTree>
    <p:extLst>
      <p:ext uri="{BB962C8B-B14F-4D97-AF65-F5344CB8AC3E}">
        <p14:creationId xmlns:p14="http://schemas.microsoft.com/office/powerpoint/2010/main" val="469560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345E54-F31A-9AA4-63C4-C4A41428D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3557275"/>
            <a:ext cx="2443940" cy="24625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15">
                <a:extLst>
                  <a:ext uri="{FF2B5EF4-FFF2-40B4-BE49-F238E27FC236}">
                    <a16:creationId xmlns:a16="http://schemas.microsoft.com/office/drawing/2014/main" id="{5F5546AB-0D2E-2834-5F0D-D7FC91A16B2B}"/>
                  </a:ext>
                </a:extLst>
              </p:cNvPr>
              <p:cNvSpPr txBox="1"/>
              <p:nvPr/>
            </p:nvSpPr>
            <p:spPr>
              <a:xfrm>
                <a:off x="603642" y="3351706"/>
                <a:ext cx="3192990" cy="72276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/>
                            </a:rPr>
                            <m:t>4</m:t>
                          </m:r>
                          <m:r>
                            <a:rPr lang="zh-TW" altLang="en-US" sz="2000" i="1">
                              <a:latin typeface="Cambria Math"/>
                            </a:rPr>
                            <m:t>𝜋</m:t>
                          </m:r>
                          <m:sSub>
                            <m:sSub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sz="2000" i="1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</m:t>
                      </m:r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acc>
                            <m:accPr>
                              <m:chr m:val="̂"/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3" name="文字方塊 15">
                <a:extLst>
                  <a:ext uri="{FF2B5EF4-FFF2-40B4-BE49-F238E27FC236}">
                    <a16:creationId xmlns:a16="http://schemas.microsoft.com/office/drawing/2014/main" id="{5F5546AB-0D2E-2834-5F0D-D7FC91A16B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642" y="3351706"/>
                <a:ext cx="3192990" cy="722762"/>
              </a:xfrm>
              <a:prstGeom prst="rect">
                <a:avLst/>
              </a:prstGeom>
              <a:blipFill>
                <a:blip r:embed="rId3"/>
                <a:stretch>
                  <a:fillRect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AC1C2C4-65EB-C65E-80ED-57EDB513E3BC}"/>
                  </a:ext>
                </a:extLst>
              </p:cNvPr>
              <p:cNvSpPr txBox="1"/>
              <p:nvPr/>
            </p:nvSpPr>
            <p:spPr>
              <a:xfrm>
                <a:off x="570985" y="4180512"/>
                <a:ext cx="2438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except for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𝑟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AC1C2C4-65EB-C65E-80ED-57EDB513E3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985" y="4180512"/>
                <a:ext cx="2438400" cy="400110"/>
              </a:xfrm>
              <a:prstGeom prst="rect">
                <a:avLst/>
              </a:prstGeom>
              <a:blipFill>
                <a:blip r:embed="rId4"/>
                <a:stretch>
                  <a:fillRect l="-3109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A white paper with text&#10;&#10;AI-generated content may be incorrect.">
            <a:extLst>
              <a:ext uri="{FF2B5EF4-FFF2-40B4-BE49-F238E27FC236}">
                <a16:creationId xmlns:a16="http://schemas.microsoft.com/office/drawing/2014/main" id="{EA24FC13-CEC2-C1FA-6BAB-5D350FFF6D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97" b="57929"/>
          <a:stretch>
            <a:fillRect/>
          </a:stretch>
        </p:blipFill>
        <p:spPr>
          <a:xfrm>
            <a:off x="570985" y="1359238"/>
            <a:ext cx="5681290" cy="1607071"/>
          </a:xfrm>
          <a:prstGeom prst="rect">
            <a:avLst/>
          </a:prstGeom>
        </p:spPr>
      </p:pic>
      <p:sp>
        <p:nvSpPr>
          <p:cNvPr id="6" name="文字方塊 11">
            <a:extLst>
              <a:ext uri="{FF2B5EF4-FFF2-40B4-BE49-F238E27FC236}">
                <a16:creationId xmlns:a16="http://schemas.microsoft.com/office/drawing/2014/main" id="{273C9463-5AE6-87CB-A210-993204457C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099" y="853084"/>
            <a:ext cx="5029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Electric Field of a point charge</a:t>
            </a:r>
            <a:endParaRPr lang="zh-TW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Picture 4" descr="F22_06">
            <a:extLst>
              <a:ext uri="{FF2B5EF4-FFF2-40B4-BE49-F238E27FC236}">
                <a16:creationId xmlns:a16="http://schemas.microsoft.com/office/drawing/2014/main" id="{BC359371-5AFD-D7FD-FEC5-8C908DA29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55"/>
          <a:stretch>
            <a:fillRect/>
          </a:stretch>
        </p:blipFill>
        <p:spPr bwMode="auto">
          <a:xfrm>
            <a:off x="6400800" y="887984"/>
            <a:ext cx="2397474" cy="2549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915331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4CBA95-F00F-4EE2-A1BE-B386B3B2E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474" y="685800"/>
            <a:ext cx="6859664" cy="37401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099A20C-B9D9-9C2E-E70B-861AD55AD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407" y="4495800"/>
            <a:ext cx="7011186" cy="1600200"/>
          </a:xfrm>
          <a:prstGeom prst="rect">
            <a:avLst/>
          </a:prstGeom>
        </p:spPr>
      </p:pic>
      <p:pic>
        <p:nvPicPr>
          <p:cNvPr id="1026" name="Picture 2" descr="321 | David Tong on Open Questions in Quantum Field Theory – Sean Carroll">
            <a:extLst>
              <a:ext uri="{FF2B5EF4-FFF2-40B4-BE49-F238E27FC236}">
                <a16:creationId xmlns:a16="http://schemas.microsoft.com/office/drawing/2014/main" id="{D7BFDCFC-3318-BDFC-85B5-3546E5105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114800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9C46B3D-6209-B60E-43E7-613F5B283B99}"/>
              </a:ext>
            </a:extLst>
          </p:cNvPr>
          <p:cNvSpPr txBox="1"/>
          <p:nvPr/>
        </p:nvSpPr>
        <p:spPr>
          <a:xfrm>
            <a:off x="3657600" y="310634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更嚴格的證明</a:t>
            </a:r>
            <a:r>
              <a:rPr lang="en-US" dirty="0"/>
              <a:t>：</a:t>
            </a:r>
          </a:p>
        </p:txBody>
      </p:sp>
    </p:spTree>
    <p:extLst>
      <p:ext uri="{BB962C8B-B14F-4D97-AF65-F5344CB8AC3E}">
        <p14:creationId xmlns:p14="http://schemas.microsoft.com/office/powerpoint/2010/main" val="183096456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2FDF30-8B50-D14A-8E3B-CF42FAE0E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150" y="838200"/>
            <a:ext cx="6235700" cy="4655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8443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B72406-0B64-1627-DA9F-EAE30A7290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1593"/>
          <a:stretch>
            <a:fillRect/>
          </a:stretch>
        </p:blipFill>
        <p:spPr>
          <a:xfrm>
            <a:off x="1197167" y="209320"/>
            <a:ext cx="6210300" cy="1676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9086AFB-51E6-76E1-5AA9-FEE568C99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167" y="1981200"/>
            <a:ext cx="6177668" cy="436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74450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7533D5-9536-449F-A9D4-187C676C1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677" y="0"/>
            <a:ext cx="54986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71810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10B8D2A-7ACA-73C1-C68B-95C45985BD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571500"/>
            <a:ext cx="59436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95397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9"/>
          <p:cNvSpPr txBox="1">
            <a:spLocks noChangeArrowheads="1"/>
          </p:cNvSpPr>
          <p:nvPr/>
        </p:nvSpPr>
        <p:spPr bwMode="auto">
          <a:xfrm>
            <a:off x="3775978" y="2129730"/>
            <a:ext cx="497136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2000" dirty="0">
                <a:solidFill>
                  <a:srgbClr val="FF0000"/>
                </a:solidFill>
              </a:rPr>
              <a:t>Define current density: current per unit area.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51" name="文字方塊 11"/>
              <p:cNvSpPr txBox="1">
                <a:spLocks noChangeArrowheads="1"/>
              </p:cNvSpPr>
              <p:nvPr/>
            </p:nvSpPr>
            <p:spPr bwMode="auto">
              <a:xfrm>
                <a:off x="3791634" y="3357899"/>
                <a:ext cx="523314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TW" sz="2000" dirty="0"/>
                  <a:t>Identify the direction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latin typeface="Cambria Math"/>
                            <a:ea typeface="Cambria Math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altLang="zh-TW" sz="2000" dirty="0"/>
                  <a:t> with charge motion.</a:t>
                </a:r>
                <a:endParaRPr lang="zh-TW" altLang="en-US" sz="2000" dirty="0"/>
              </a:p>
            </p:txBody>
          </p:sp>
        </mc:Choice>
        <mc:Fallback xmlns="">
          <p:sp>
            <p:nvSpPr>
              <p:cNvPr id="6151" name="文字方塊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91634" y="3357899"/>
                <a:ext cx="5233140" cy="400110"/>
              </a:xfrm>
              <a:prstGeom prst="rect">
                <a:avLst/>
              </a:prstGeom>
              <a:blipFill>
                <a:blip r:embed="rId2"/>
                <a:stretch>
                  <a:fillRect l="-1211" t="-18750" b="-2812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56" name="矩形 16"/>
              <p:cNvSpPr>
                <a:spLocks noChangeArrowheads="1"/>
              </p:cNvSpPr>
              <p:nvPr/>
            </p:nvSpPr>
            <p:spPr bwMode="auto">
              <a:xfrm>
                <a:off x="3775978" y="4394168"/>
                <a:ext cx="5677645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pPr eaLnBrk="1" hangingPunct="1"/>
                <a:r>
                  <a:rPr lang="en-US" altLang="zh-TW" sz="2000" dirty="0">
                    <a:ea typeface="Cambria Math"/>
                  </a:rPr>
                  <a:t>In a conductor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latin typeface="Cambria Math"/>
                            <a:ea typeface="Cambria Math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altLang="zh-TW" sz="2000" dirty="0"/>
                  <a:t> can be different at various location. </a:t>
                </a:r>
                <a:endParaRPr lang="zh-TW" altLang="en-US" sz="2000" dirty="0"/>
              </a:p>
            </p:txBody>
          </p:sp>
        </mc:Choice>
        <mc:Fallback xmlns="">
          <p:sp>
            <p:nvSpPr>
              <p:cNvPr id="6156" name="矩形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75978" y="4394168"/>
                <a:ext cx="5677645" cy="400110"/>
              </a:xfrm>
              <a:prstGeom prst="rect">
                <a:avLst/>
              </a:prstGeom>
              <a:blipFill>
                <a:blip r:embed="rId3"/>
                <a:stretch>
                  <a:fillRect l="-1116" t="-18750" b="-25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圖片 3" descr="sca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5" t="5873" r="6702" b="9268"/>
          <a:stretch>
            <a:fillRect/>
          </a:stretch>
        </p:blipFill>
        <p:spPr bwMode="auto">
          <a:xfrm>
            <a:off x="761787" y="4050832"/>
            <a:ext cx="2939434" cy="2226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字方塊 10"/>
              <p:cNvSpPr txBox="1">
                <a:spLocks noChangeArrowheads="1"/>
              </p:cNvSpPr>
              <p:nvPr/>
            </p:nvSpPr>
            <p:spPr bwMode="auto">
              <a:xfrm>
                <a:off x="4975076" y="4946693"/>
                <a:ext cx="386412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latin typeface="Cambria Math"/>
                            <a:ea typeface="Cambria Math"/>
                          </a:rPr>
                          <m:t>𝑗</m:t>
                        </m:r>
                      </m:e>
                    </m:acc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altLang="zh-TW" sz="2000" i="1">
                                <a:latin typeface="Cambria Math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en-US" altLang="zh-TW" sz="2000" i="1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</m:e>
                        </m:acc>
                      </m:e>
                    </m:d>
                  </m:oMath>
                </a14:m>
                <a:r>
                  <a:rPr lang="en-US" altLang="zh-TW" sz="2000" dirty="0"/>
                  <a:t> is also a vector field as 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  <a:ea typeface="Cambria Math"/>
                      </a:rPr>
                      <m:t>𝐸</m:t>
                    </m:r>
                    <m:d>
                      <m:dPr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altLang="zh-TW" sz="2000" i="1">
                                <a:latin typeface="Cambria Math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en-US" altLang="zh-TW" sz="2000" i="1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</m:e>
                        </m:acc>
                      </m:e>
                    </m:d>
                  </m:oMath>
                </a14:m>
                <a:r>
                  <a:rPr lang="zh-TW" altLang="en-US" sz="2000" dirty="0"/>
                  <a:t>。</a:t>
                </a:r>
              </a:p>
            </p:txBody>
          </p:sp>
        </mc:Choice>
        <mc:Fallback xmlns="">
          <p:sp>
            <p:nvSpPr>
              <p:cNvPr id="18" name="文字方塊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75076" y="4946693"/>
                <a:ext cx="3864124" cy="400110"/>
              </a:xfrm>
              <a:prstGeom prst="rect">
                <a:avLst/>
              </a:prstGeom>
              <a:blipFill>
                <a:blip r:embed="rId5"/>
                <a:stretch>
                  <a:fillRect l="-656" t="-15625" r="-656" b="-2812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3"/>
              <p:cNvSpPr txBox="1"/>
              <p:nvPr/>
            </p:nvSpPr>
            <p:spPr bwMode="auto">
              <a:xfrm>
                <a:off x="3788002" y="2550180"/>
                <a:ext cx="851772" cy="664413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/>
                        </a:rPr>
                        <m:t>𝑗</m:t>
                      </m:r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/>
                            </a:rPr>
                            <m:t>𝑖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4" name="文字方塊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88002" y="2550180"/>
                <a:ext cx="851772" cy="664413"/>
              </a:xfrm>
              <a:prstGeom prst="rect">
                <a:avLst/>
              </a:prstGeom>
              <a:blipFill>
                <a:blip r:embed="rId6"/>
                <a:stretch>
                  <a:fillRect b="-566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4"/>
              <p:cNvSpPr txBox="1"/>
              <p:nvPr/>
            </p:nvSpPr>
            <p:spPr bwMode="auto">
              <a:xfrm>
                <a:off x="3834490" y="3877448"/>
                <a:ext cx="805284" cy="4001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/>
                        </a:rPr>
                        <m:t>𝑗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→</m:t>
                      </m:r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5" name="文字方塊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34490" y="3877448"/>
                <a:ext cx="805284" cy="400110"/>
              </a:xfrm>
              <a:prstGeom prst="rect">
                <a:avLst/>
              </a:prstGeom>
              <a:blipFill>
                <a:blip r:embed="rId7"/>
                <a:stretch>
                  <a:fillRect t="-18750" b="-125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字方塊 18"/>
              <p:cNvSpPr txBox="1"/>
              <p:nvPr/>
            </p:nvSpPr>
            <p:spPr bwMode="auto">
              <a:xfrm>
                <a:off x="3845072" y="4933242"/>
                <a:ext cx="1143775" cy="4001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𝑗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→</m:t>
                      </m:r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𝑗</m:t>
                          </m:r>
                        </m:e>
                      </m:acc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9" name="文字方塊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45072" y="4933242"/>
                <a:ext cx="1143775" cy="400110"/>
              </a:xfrm>
              <a:prstGeom prst="rect">
                <a:avLst/>
              </a:prstGeom>
              <a:blipFill>
                <a:blip r:embed="rId8"/>
                <a:stretch>
                  <a:fillRect t="-15152" b="-303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 descr="Diagram&#10;&#10;Description automatically generated">
            <a:extLst>
              <a:ext uri="{FF2B5EF4-FFF2-40B4-BE49-F238E27FC236}">
                <a16:creationId xmlns:a16="http://schemas.microsoft.com/office/drawing/2014/main" id="{071D4255-39C7-8248-BC25-370AFEC5BD2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25" b="1572"/>
          <a:stretch/>
        </p:blipFill>
        <p:spPr>
          <a:xfrm>
            <a:off x="772673" y="1719632"/>
            <a:ext cx="2928548" cy="202276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5EAC2AF-1230-F531-69D3-F2239BAEB4AD}"/>
              </a:ext>
            </a:extLst>
          </p:cNvPr>
          <p:cNvSpPr txBox="1"/>
          <p:nvPr/>
        </p:nvSpPr>
        <p:spPr>
          <a:xfrm>
            <a:off x="2761401" y="643596"/>
            <a:ext cx="3581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電荷守恆</a:t>
            </a:r>
            <a:r>
              <a:rPr lang="zh-TW" altLang="en-US" dirty="0">
                <a:solidFill>
                  <a:srgbClr val="FF0000"/>
                </a:solidFill>
              </a:rPr>
              <a:t> 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Conservation of Charge</a:t>
            </a:r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4">
                <a:extLst>
                  <a:ext uri="{FF2B5EF4-FFF2-40B4-BE49-F238E27FC236}">
                    <a16:creationId xmlns:a16="http://schemas.microsoft.com/office/drawing/2014/main" id="{872F594A-CA96-406A-6299-C33B9ED8871C}"/>
                  </a:ext>
                </a:extLst>
              </p:cNvPr>
              <p:cNvSpPr txBox="1"/>
              <p:nvPr/>
            </p:nvSpPr>
            <p:spPr bwMode="auto">
              <a:xfrm>
                <a:off x="6972801" y="1082381"/>
                <a:ext cx="939488" cy="61940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/>
                        </a:rPr>
                        <m:t>𝑖</m:t>
                      </m:r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/>
                            </a:rPr>
                            <m:t>𝑞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5" name="文字方塊 4">
                <a:extLst>
                  <a:ext uri="{FF2B5EF4-FFF2-40B4-BE49-F238E27FC236}">
                    <a16:creationId xmlns:a16="http://schemas.microsoft.com/office/drawing/2014/main" id="{872F594A-CA96-406A-6299-C33B9ED887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72801" y="1082381"/>
                <a:ext cx="939488" cy="619400"/>
              </a:xfrm>
              <a:prstGeom prst="rect">
                <a:avLst/>
              </a:prstGeom>
              <a:blipFill>
                <a:blip r:embed="rId10"/>
                <a:stretch>
                  <a:fillRect b="-816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Box 6">
                <a:extLst>
                  <a:ext uri="{FF2B5EF4-FFF2-40B4-BE49-F238E27FC236}">
                    <a16:creationId xmlns:a16="http://schemas.microsoft.com/office/drawing/2014/main" id="{A8C2041C-C064-7442-E79F-F8315B1B0B0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72672" y="1192026"/>
                <a:ext cx="6313927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TW" sz="2000" dirty="0"/>
                  <a:t>Current is the total charge per unit time passing an area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zh-TW" sz="2000" i="1" dirty="0"/>
                  <a:t>:</a:t>
                </a:r>
                <a:endParaRPr lang="zh-TW" altLang="en-US" sz="2000" dirty="0"/>
              </a:p>
            </p:txBody>
          </p:sp>
        </mc:Choice>
        <mc:Fallback xmlns="">
          <p:sp>
            <p:nvSpPr>
              <p:cNvPr id="6" name="Text Box 6">
                <a:extLst>
                  <a:ext uri="{FF2B5EF4-FFF2-40B4-BE49-F238E27FC236}">
                    <a16:creationId xmlns:a16="http://schemas.microsoft.com/office/drawing/2014/main" id="{A8C2041C-C064-7442-E79F-F8315B1B0B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2672" y="1192026"/>
                <a:ext cx="6313927" cy="400110"/>
              </a:xfrm>
              <a:prstGeom prst="rect">
                <a:avLst/>
              </a:prstGeom>
              <a:blipFill>
                <a:blip r:embed="rId11"/>
                <a:stretch>
                  <a:fillRect l="-1004" t="-9375" b="-25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E229C6B-735C-A07D-9AC1-E1B83927E653}"/>
                  </a:ext>
                </a:extLst>
              </p:cNvPr>
              <p:cNvSpPr txBox="1"/>
              <p:nvPr/>
            </p:nvSpPr>
            <p:spPr>
              <a:xfrm>
                <a:off x="3775978" y="1745552"/>
                <a:ext cx="36225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Usually,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/>
                      </a:rPr>
                      <m:t>𝑖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proportional to </a:t>
                </a:r>
                <a14:m>
                  <m:oMath xmlns:m="http://schemas.openxmlformats.org/officeDocument/2006/math">
                    <m:r>
                      <a:rPr lang="en-US" altLang="zh-TW" sz="2000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E229C6B-735C-A07D-9AC1-E1B83927E6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5978" y="1745552"/>
                <a:ext cx="3622528" cy="400110"/>
              </a:xfrm>
              <a:prstGeom prst="rect">
                <a:avLst/>
              </a:prstGeom>
              <a:blipFill>
                <a:blip r:embed="rId12"/>
                <a:stretch>
                  <a:fillRect l="-1748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Graphic 2" descr="Cat with solid fill">
            <a:extLst>
              <a:ext uri="{FF2B5EF4-FFF2-40B4-BE49-F238E27FC236}">
                <a16:creationId xmlns:a16="http://schemas.microsoft.com/office/drawing/2014/main" id="{B46A42CF-A2F7-DABD-1DC0-4DB1452B73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077200" y="385094"/>
            <a:ext cx="668520" cy="668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1" grpId="0"/>
      <p:bldP spid="6156" grpId="0"/>
      <p:bldP spid="18" grpId="0"/>
      <p:bldP spid="15" grpId="0" animBg="1"/>
      <p:bldP spid="19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8" descr="D:\Dropbox\Documents\課程\YoungTextBook\Images\Chapter22\A_Images\A_Figures_and_Photos\22_05_Figure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29" b="4896"/>
          <a:stretch/>
        </p:blipFill>
        <p:spPr bwMode="auto">
          <a:xfrm>
            <a:off x="659594" y="1442565"/>
            <a:ext cx="3303588" cy="2061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9" descr="D:\Dropbox\Documents\課程\YoungTextBook\Images\Chapter22\A_Images\A_Figures_and_Photos\22_05_Figure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" t="18318" r="8604" b="6120"/>
          <a:stretch>
            <a:fillRect/>
          </a:stretch>
        </p:blipFill>
        <p:spPr bwMode="auto">
          <a:xfrm>
            <a:off x="692251" y="3629654"/>
            <a:ext cx="3254649" cy="2026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155" name="文字方塊 15"/>
              <p:cNvSpPr txBox="1">
                <a:spLocks noChangeArrowheads="1"/>
              </p:cNvSpPr>
              <p:nvPr/>
            </p:nvSpPr>
            <p:spPr bwMode="auto">
              <a:xfrm>
                <a:off x="4114062" y="3448285"/>
                <a:ext cx="4643437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TW" sz="2000" dirty="0"/>
                  <a:t>We can always project it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altLang="zh-TW" sz="2000" i="1">
                            <a:latin typeface="Cambria Math"/>
                            <a:ea typeface="Cambria Math"/>
                          </a:rPr>
                          <m:t>⊥</m:t>
                        </m:r>
                      </m:sub>
                    </m:sSub>
                  </m:oMath>
                </a14:m>
                <a:r>
                  <a:rPr lang="en-US" altLang="zh-TW" sz="2000" dirty="0"/>
                  <a:t> that is </a:t>
                </a:r>
                <a14:m>
                  <m:oMath xmlns:m="http://schemas.openxmlformats.org/officeDocument/2006/math">
                    <m:r>
                      <a:rPr lang="en-US" altLang="zh-TW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⊥</m:t>
                    </m:r>
                    <m:acc>
                      <m:accPr>
                        <m:chr m:val="⃗"/>
                        <m:ctrlPr>
                          <a:rPr lang="en-US" altLang="zh-TW" sz="2000" i="1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latin typeface="Cambria Math"/>
                            <a:ea typeface="Cambria Math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altLang="zh-TW" sz="2000" dirty="0"/>
                  <a:t>.</a:t>
                </a:r>
                <a:endParaRPr lang="zh-TW" altLang="en-US" sz="2000" dirty="0"/>
              </a:p>
            </p:txBody>
          </p:sp>
        </mc:Choice>
        <mc:Fallback xmlns="">
          <p:sp>
            <p:nvSpPr>
              <p:cNvPr id="6155" name="文字方塊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14062" y="3448285"/>
                <a:ext cx="4643437" cy="400110"/>
              </a:xfrm>
              <a:prstGeom prst="rect">
                <a:avLst/>
              </a:prstGeom>
              <a:blipFill>
                <a:blip r:embed="rId4"/>
                <a:stretch>
                  <a:fillRect l="-1639" t="-18750" b="-2812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56" name="矩形 16"/>
              <p:cNvSpPr>
                <a:spLocks noChangeArrowheads="1"/>
              </p:cNvSpPr>
              <p:nvPr/>
            </p:nvSpPr>
            <p:spPr bwMode="auto">
              <a:xfrm>
                <a:off x="4107372" y="4820053"/>
                <a:ext cx="4306179" cy="4394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pPr eaLnBrk="1" hangingPunct="1"/>
                <a:r>
                  <a:rPr lang="en-US" altLang="zh-TW" sz="2000" dirty="0"/>
                  <a:t>Current equals inner product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latin typeface="Cambria Math"/>
                            <a:ea typeface="Cambria Math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altLang="zh-TW" sz="2000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altLang="zh-TW" sz="2000" dirty="0"/>
                  <a:t>!</a:t>
                </a:r>
                <a:endParaRPr lang="zh-TW" altLang="en-US" sz="2000" dirty="0"/>
              </a:p>
            </p:txBody>
          </p:sp>
        </mc:Choice>
        <mc:Fallback xmlns="">
          <p:sp>
            <p:nvSpPr>
              <p:cNvPr id="6156" name="矩形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07372" y="4820053"/>
                <a:ext cx="4306179" cy="439479"/>
              </a:xfrm>
              <a:prstGeom prst="rect">
                <a:avLst/>
              </a:prstGeom>
              <a:blipFill>
                <a:blip r:embed="rId5"/>
                <a:stretch>
                  <a:fillRect l="-1471" t="-19444" r="-588" b="-2222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6"/>
              <p:cNvSpPr txBox="1"/>
              <p:nvPr/>
            </p:nvSpPr>
            <p:spPr bwMode="auto">
              <a:xfrm>
                <a:off x="599411" y="888567"/>
                <a:ext cx="7477789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can calculate current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/>
                      </a:rPr>
                      <m:t>𝑖</m:t>
                    </m:r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through a surface by multiplying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/>
                      </a:rPr>
                      <m:t>𝑗</m:t>
                    </m:r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/>
                      </a:rPr>
                      <m:t>𝐴</m:t>
                    </m:r>
                  </m:oMath>
                </a14:m>
                <a:r>
                  <a:rPr lang="en-US" altLang="zh-TW" sz="1800" dirty="0"/>
                  <a:t>. </a:t>
                </a:r>
                <a:endParaRPr lang="zh-TW" altLang="en-US" sz="1800" dirty="0"/>
              </a:p>
            </p:txBody>
          </p:sp>
        </mc:Choice>
        <mc:Fallback xmlns="">
          <p:sp>
            <p:nvSpPr>
              <p:cNvPr id="7" name="文字方塊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9411" y="888567"/>
                <a:ext cx="7477789" cy="400110"/>
              </a:xfrm>
              <a:prstGeom prst="rect">
                <a:avLst/>
              </a:prstGeom>
              <a:blipFill>
                <a:blip r:embed="rId6"/>
                <a:stretch>
                  <a:fillRect l="-849" t="-9375" b="-25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字方塊 15"/>
              <p:cNvSpPr txBox="1">
                <a:spLocks noChangeArrowheads="1"/>
              </p:cNvSpPr>
              <p:nvPr/>
            </p:nvSpPr>
            <p:spPr bwMode="auto">
              <a:xfrm>
                <a:off x="4107372" y="1448255"/>
                <a:ext cx="3938846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TW" sz="2000" dirty="0"/>
                  <a:t>If the surface is perpendicular to</a:t>
                </a:r>
                <a14:m>
                  <m:oMath xmlns:m="http://schemas.openxmlformats.org/officeDocument/2006/math">
                    <m:r>
                      <a:rPr lang="en-US" altLang="zh-TW" sz="2000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sz="2000" b="0" i="1" dirty="0" smtClean="0">
                        <a:latin typeface="Cambria Math"/>
                      </a:rPr>
                      <m:t>𝑗</m:t>
                    </m:r>
                  </m:oMath>
                </a14:m>
                <a:r>
                  <a:rPr lang="en-US" altLang="zh-TW" sz="2000" dirty="0"/>
                  <a:t>:</a:t>
                </a:r>
                <a:endParaRPr lang="zh-TW" altLang="en-US" sz="2000" dirty="0"/>
              </a:p>
            </p:txBody>
          </p:sp>
        </mc:Choice>
        <mc:Fallback xmlns="">
          <p:sp>
            <p:nvSpPr>
              <p:cNvPr id="21" name="文字方塊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07372" y="1448255"/>
                <a:ext cx="3938846" cy="400110"/>
              </a:xfrm>
              <a:prstGeom prst="rect">
                <a:avLst/>
              </a:prstGeom>
              <a:blipFill>
                <a:blip r:embed="rId7"/>
                <a:stretch>
                  <a:fillRect l="-1608" t="-9375" b="-2812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15"/>
              <p:cNvSpPr txBox="1"/>
              <p:nvPr/>
            </p:nvSpPr>
            <p:spPr bwMode="auto">
              <a:xfrm>
                <a:off x="4173381" y="1887206"/>
                <a:ext cx="851772" cy="664413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/>
                        </a:rPr>
                        <m:t>𝑗</m:t>
                      </m:r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/>
                            </a:rPr>
                            <m:t>𝑖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6" name="文字方塊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73381" y="1887206"/>
                <a:ext cx="851772" cy="664413"/>
              </a:xfrm>
              <a:prstGeom prst="rect">
                <a:avLst/>
              </a:prstGeom>
              <a:blipFill>
                <a:blip r:embed="rId8"/>
                <a:stretch>
                  <a:fillRect b="-555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16"/>
              <p:cNvSpPr txBox="1"/>
              <p:nvPr/>
            </p:nvSpPr>
            <p:spPr bwMode="auto">
              <a:xfrm>
                <a:off x="5183519" y="2006286"/>
                <a:ext cx="937308" cy="4001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US" altLang="zh-TW" sz="2000" i="1">
                          <a:latin typeface="Cambria Math"/>
                        </a:rPr>
                        <m:t>𝑖</m:t>
                      </m:r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r>
                        <a:rPr lang="en-US" altLang="zh-TW" sz="2000" i="1">
                          <a:latin typeface="Cambria Math"/>
                        </a:rPr>
                        <m:t>𝑗𝐴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7" name="文字方塊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83519" y="2006286"/>
                <a:ext cx="937308" cy="400110"/>
              </a:xfrm>
              <a:prstGeom prst="rect">
                <a:avLst/>
              </a:prstGeom>
              <a:blipFill>
                <a:blip r:embed="rId9"/>
                <a:stretch>
                  <a:fillRect b="-1212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字方塊 19"/>
              <p:cNvSpPr txBox="1"/>
              <p:nvPr/>
            </p:nvSpPr>
            <p:spPr bwMode="auto">
              <a:xfrm>
                <a:off x="4144207" y="4310955"/>
                <a:ext cx="3242811" cy="439479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/>
                        </a:rPr>
                        <m:t>𝑖</m:t>
                      </m:r>
                      <m:r>
                        <a:rPr lang="en-US" altLang="zh-TW" sz="200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i="1" smtClean="0">
                          <a:latin typeface="Cambria Math"/>
                        </a:rPr>
                        <m:t>𝑗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⊥</m:t>
                          </m:r>
                        </m:sub>
                      </m:sSub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𝑗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𝐴</m:t>
                      </m:r>
                      <m:func>
                        <m:funcPr>
                          <m:ctrlPr>
                            <a:rPr lang="en-US" altLang="zh-TW" sz="200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TW" sz="2000">
                              <a:latin typeface="Cambria Math"/>
                              <a:ea typeface="Cambria Math"/>
                            </a:rPr>
                            <m:t>cos</m:t>
                          </m:r>
                        </m:fName>
                        <m:e>
                          <m:r>
                            <a:rPr lang="zh-TW" altLang="en-US" sz="2000" i="1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func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𝑗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𝐴</m:t>
                          </m:r>
                        </m:e>
                      </m:acc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0" name="文字方塊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44207" y="4310955"/>
                <a:ext cx="3242811" cy="439479"/>
              </a:xfrm>
              <a:prstGeom prst="rect">
                <a:avLst/>
              </a:prstGeom>
              <a:blipFill>
                <a:blip r:embed="rId10"/>
                <a:stretch>
                  <a:fillRect t="-14286" b="-1428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字方塊 21"/>
              <p:cNvSpPr txBox="1"/>
              <p:nvPr/>
            </p:nvSpPr>
            <p:spPr bwMode="auto">
              <a:xfrm>
                <a:off x="4166232" y="5339356"/>
                <a:ext cx="1125949" cy="439479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/>
                        </a:rPr>
                        <m:t>𝑖</m:t>
                      </m:r>
                      <m:r>
                        <a:rPr lang="en-US" altLang="zh-TW" sz="200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𝑗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𝐴</m:t>
                          </m:r>
                        </m:e>
                      </m:acc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2" name="文字方塊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66232" y="5339356"/>
                <a:ext cx="1125949" cy="439479"/>
              </a:xfrm>
              <a:prstGeom prst="rect">
                <a:avLst/>
              </a:prstGeom>
              <a:blipFill>
                <a:blip r:embed="rId11"/>
                <a:stretch>
                  <a:fillRect t="-16667" b="-555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字方塊 24"/>
              <p:cNvSpPr txBox="1"/>
              <p:nvPr/>
            </p:nvSpPr>
            <p:spPr>
              <a:xfrm>
                <a:off x="6626162" y="5360748"/>
                <a:ext cx="1451038" cy="439479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l-GR" altLang="zh-TW" sz="2000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altLang="zh-TW" sz="2000" i="1">
                              <a:latin typeface="Cambria Math"/>
                              <a:ea typeface="Cambria Math"/>
                            </a:rPr>
                            <m:t>Φ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𝐴</m:t>
                          </m:r>
                        </m:e>
                      </m:acc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5" name="文字方塊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6162" y="5360748"/>
                <a:ext cx="1451038" cy="439479"/>
              </a:xfrm>
              <a:prstGeom prst="rect">
                <a:avLst/>
              </a:prstGeom>
              <a:blipFill>
                <a:blip r:embed="rId12"/>
                <a:stretch>
                  <a:fillRect t="-13889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左-右雙向箭號 25"/>
          <p:cNvSpPr/>
          <p:nvPr/>
        </p:nvSpPr>
        <p:spPr>
          <a:xfrm>
            <a:off x="5656371" y="5436790"/>
            <a:ext cx="646646" cy="363437"/>
          </a:xfrm>
          <a:prstGeom prst="left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字方塊 26"/>
              <p:cNvSpPr txBox="1"/>
              <p:nvPr/>
            </p:nvSpPr>
            <p:spPr bwMode="auto">
              <a:xfrm>
                <a:off x="3035858" y="2088381"/>
                <a:ext cx="327975" cy="369332"/>
              </a:xfrm>
              <a:prstGeom prst="rect">
                <a:avLst/>
              </a:prstGeom>
              <a:solidFill>
                <a:srgbClr val="66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7" name="文字方塊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35858" y="2088381"/>
                <a:ext cx="327975" cy="369332"/>
              </a:xfrm>
              <a:prstGeom prst="rect">
                <a:avLst/>
              </a:prstGeom>
              <a:blipFill>
                <a:blip r:embed="rId13"/>
                <a:stretch>
                  <a:fillRect t="-10000" b="-10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字方塊 27"/>
              <p:cNvSpPr txBox="1"/>
              <p:nvPr/>
            </p:nvSpPr>
            <p:spPr bwMode="auto">
              <a:xfrm>
                <a:off x="3044232" y="4225013"/>
                <a:ext cx="327975" cy="369332"/>
              </a:xfrm>
              <a:prstGeom prst="rect">
                <a:avLst/>
              </a:prstGeom>
              <a:solidFill>
                <a:srgbClr val="66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28" name="文字方塊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4232" y="4225013"/>
                <a:ext cx="327975" cy="369332"/>
              </a:xfrm>
              <a:prstGeom prst="rect">
                <a:avLst/>
              </a:prstGeom>
              <a:blipFill>
                <a:blip r:embed="rId14"/>
                <a:stretch>
                  <a:fillRect t="-6667" b="-10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212BF44-2AC5-FD43-988B-DFF306F1627B}"/>
                  </a:ext>
                </a:extLst>
              </p:cNvPr>
              <p:cNvSpPr txBox="1"/>
              <p:nvPr/>
            </p:nvSpPr>
            <p:spPr>
              <a:xfrm>
                <a:off x="4107372" y="3841226"/>
                <a:ext cx="45720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current through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will pass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TW" sz="2000" i="1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en-US" altLang="zh-TW" sz="2000" i="1">
                            <a:latin typeface="Cambria Math"/>
                            <a:ea typeface="Cambria Math"/>
                          </a:rPr>
                          <m:t>⊥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too.</a:t>
                </a:r>
                <a:r>
                  <a:rPr lang="en-US" sz="2000" dirty="0"/>
                  <a:t>，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212BF44-2AC5-FD43-988B-DFF306F162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7372" y="3841226"/>
                <a:ext cx="4572000" cy="400110"/>
              </a:xfrm>
              <a:prstGeom prst="rect">
                <a:avLst/>
              </a:prstGeom>
              <a:blipFill>
                <a:blip r:embed="rId15"/>
                <a:stretch>
                  <a:fillRect l="-1385" t="-6061" r="-277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15">
                <a:extLst>
                  <a:ext uri="{FF2B5EF4-FFF2-40B4-BE49-F238E27FC236}">
                    <a16:creationId xmlns:a16="http://schemas.microsoft.com/office/drawing/2014/main" id="{B8318CA4-B183-853E-5217-E5F0BD049D2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07372" y="3012446"/>
                <a:ext cx="472856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TW" sz="2000" dirty="0"/>
                  <a:t>If the surface is not perpendicular to</a:t>
                </a:r>
                <a14:m>
                  <m:oMath xmlns:m="http://schemas.openxmlformats.org/officeDocument/2006/math">
                    <m:r>
                      <a:rPr lang="en-US" altLang="zh-TW" sz="2000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TW" sz="2000" b="0" i="1" dirty="0" smtClean="0">
                        <a:latin typeface="Cambria Math"/>
                      </a:rPr>
                      <m:t>𝑗</m:t>
                    </m:r>
                  </m:oMath>
                </a14:m>
                <a:r>
                  <a:rPr lang="en-US" altLang="zh-TW" sz="2000" dirty="0"/>
                  <a:t>:</a:t>
                </a:r>
                <a:endParaRPr lang="zh-TW" altLang="en-US" sz="2000" dirty="0"/>
              </a:p>
            </p:txBody>
          </p:sp>
        </mc:Choice>
        <mc:Fallback xmlns="">
          <p:sp>
            <p:nvSpPr>
              <p:cNvPr id="4" name="文字方塊 15">
                <a:extLst>
                  <a:ext uri="{FF2B5EF4-FFF2-40B4-BE49-F238E27FC236}">
                    <a16:creationId xmlns:a16="http://schemas.microsoft.com/office/drawing/2014/main" id="{B8318CA4-B183-853E-5217-E5F0BD049D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07372" y="3012446"/>
                <a:ext cx="4728561" cy="400110"/>
              </a:xfrm>
              <a:prstGeom prst="rect">
                <a:avLst/>
              </a:prstGeom>
              <a:blipFill>
                <a:blip r:embed="rId16"/>
                <a:stretch>
                  <a:fillRect l="-1340" t="-9375" b="-25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16">
                <a:extLst>
                  <a:ext uri="{FF2B5EF4-FFF2-40B4-BE49-F238E27FC236}">
                    <a16:creationId xmlns:a16="http://schemas.microsoft.com/office/drawing/2014/main" id="{06D6EC6D-2269-0CBB-24EE-B7C9ACB303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07372" y="5843539"/>
                <a:ext cx="263976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pPr eaLnBrk="1" hangingPunct="1"/>
                <a:r>
                  <a:rPr lang="en-US" altLang="zh-TW" sz="2000" dirty="0">
                    <a:solidFill>
                      <a:srgbClr val="FF0000"/>
                    </a:solidFill>
                  </a:rPr>
                  <a:t>Current is the flux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altLang="zh-TW" sz="2000" dirty="0">
                    <a:solidFill>
                      <a:srgbClr val="FF0000"/>
                    </a:solidFill>
                  </a:rPr>
                  <a:t> !</a:t>
                </a:r>
                <a:endParaRPr lang="zh-TW" alt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矩形 16">
                <a:extLst>
                  <a:ext uri="{FF2B5EF4-FFF2-40B4-BE49-F238E27FC236}">
                    <a16:creationId xmlns:a16="http://schemas.microsoft.com/office/drawing/2014/main" id="{06D6EC6D-2269-0CBB-24EE-B7C9ACB303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07372" y="5843539"/>
                <a:ext cx="2639762" cy="400110"/>
              </a:xfrm>
              <a:prstGeom prst="rect">
                <a:avLst/>
              </a:prstGeom>
              <a:blipFill>
                <a:blip r:embed="rId17"/>
                <a:stretch>
                  <a:fillRect l="-2392" t="-18750" r="-1435" b="-2812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Graphic 2" descr="Cat with solid fill">
            <a:extLst>
              <a:ext uri="{FF2B5EF4-FFF2-40B4-BE49-F238E27FC236}">
                <a16:creationId xmlns:a16="http://schemas.microsoft.com/office/drawing/2014/main" id="{A7FA02A8-45FB-FB6A-213B-03C762701E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077200" y="385094"/>
            <a:ext cx="668520" cy="66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901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5" grpId="0"/>
      <p:bldP spid="6156" grpId="0"/>
      <p:bldP spid="20" grpId="0" animBg="1"/>
      <p:bldP spid="22" grpId="0" animBg="1"/>
      <p:bldP spid="25" grpId="0" animBg="1"/>
      <p:bldP spid="26" grpId="0" animBg="1"/>
      <p:bldP spid="28" grpId="0" animBg="1"/>
      <p:bldP spid="2" grpId="0"/>
      <p:bldP spid="4" grpId="0"/>
      <p:bldP spid="5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圖片 3" descr="sc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5" t="5873" r="6702" b="9268"/>
          <a:stretch>
            <a:fillRect/>
          </a:stretch>
        </p:blipFill>
        <p:spPr bwMode="auto">
          <a:xfrm>
            <a:off x="2022242" y="1940027"/>
            <a:ext cx="2259012" cy="1711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文字方塊 5"/>
          <p:cNvSpPr txBox="1">
            <a:spLocks noChangeArrowheads="1"/>
          </p:cNvSpPr>
          <p:nvPr/>
        </p:nvSpPr>
        <p:spPr bwMode="auto">
          <a:xfrm>
            <a:off x="685800" y="1447800"/>
            <a:ext cx="67953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2000" dirty="0"/>
              <a:t>We can easily extend the discussion to a curved surface.</a:t>
            </a:r>
            <a:endParaRPr lang="zh-TW" altLang="en-US" sz="2000" dirty="0"/>
          </a:p>
        </p:txBody>
      </p:sp>
      <p:pic>
        <p:nvPicPr>
          <p:cNvPr id="7172" name="Picture 9" descr="magnet16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150"/>
          <a:stretch>
            <a:fillRect/>
          </a:stretch>
        </p:blipFill>
        <p:spPr bwMode="auto">
          <a:xfrm>
            <a:off x="4463816" y="1994107"/>
            <a:ext cx="3017317" cy="1657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8"/>
              <p:cNvSpPr txBox="1"/>
              <p:nvPr/>
            </p:nvSpPr>
            <p:spPr bwMode="auto">
              <a:xfrm>
                <a:off x="3324764" y="4341191"/>
                <a:ext cx="1517403" cy="899605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/>
                        </a:rPr>
                        <m:t>𝑖</m:t>
                      </m:r>
                      <m:r>
                        <a:rPr lang="en-US" altLang="zh-TW" sz="2000" i="1" smtClean="0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altLang="zh-TW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𝑗</m:t>
                              </m:r>
                            </m:e>
                          </m:acc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9" name="文字方塊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24764" y="4341191"/>
                <a:ext cx="1517403" cy="899605"/>
              </a:xfrm>
              <a:prstGeom prst="rect">
                <a:avLst/>
              </a:prstGeom>
              <a:blipFill>
                <a:blip r:embed="rId4"/>
                <a:stretch>
                  <a:fillRect l="-34711" t="-131944" r="-8264" b="-1875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6">
                <a:extLst>
                  <a:ext uri="{FF2B5EF4-FFF2-40B4-BE49-F238E27FC236}">
                    <a16:creationId xmlns:a16="http://schemas.microsoft.com/office/drawing/2014/main" id="{95716D8A-6467-191C-F4E0-90BD471C5F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5800" y="3796270"/>
                <a:ext cx="568065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pPr eaLnBrk="1" hangingPunct="1"/>
                <a:r>
                  <a:rPr lang="en-US" altLang="zh-TW" sz="2000" dirty="0">
                    <a:solidFill>
                      <a:srgbClr val="FF0000"/>
                    </a:solidFill>
                  </a:rPr>
                  <a:t>Current is the total flux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altLang="zh-TW" sz="2000" dirty="0">
                    <a:solidFill>
                      <a:srgbClr val="FF0000"/>
                    </a:solidFill>
                  </a:rPr>
                  <a:t>, </a:t>
                </a:r>
                <a:r>
                  <a:rPr lang="en-US" altLang="zh-TW" sz="2000" dirty="0" err="1">
                    <a:solidFill>
                      <a:srgbClr val="FF0000"/>
                    </a:solidFill>
                  </a:rPr>
                  <a:t>ie</a:t>
                </a:r>
                <a:r>
                  <a:rPr lang="en-US" altLang="zh-TW" sz="2000" dirty="0">
                    <a:solidFill>
                      <a:srgbClr val="FF0000"/>
                    </a:solidFill>
                  </a:rPr>
                  <a:t>. </a:t>
                </a:r>
                <a:r>
                  <a:rPr lang="en-US" altLang="zh-TW" sz="2000" dirty="0" err="1">
                    <a:solidFill>
                      <a:srgbClr val="FF0000"/>
                    </a:solidFill>
                  </a:rPr>
                  <a:t>sureface</a:t>
                </a:r>
                <a:r>
                  <a:rPr lang="en-US" altLang="zh-TW" sz="2000" dirty="0">
                    <a:solidFill>
                      <a:srgbClr val="FF0000"/>
                    </a:solidFill>
                  </a:rPr>
                  <a:t> integral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altLang="zh-TW" sz="2000" dirty="0">
                    <a:solidFill>
                      <a:srgbClr val="FF0000"/>
                    </a:solidFill>
                  </a:rPr>
                  <a:t> !</a:t>
                </a:r>
                <a:endParaRPr lang="zh-TW" alt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矩形 16">
                <a:extLst>
                  <a:ext uri="{FF2B5EF4-FFF2-40B4-BE49-F238E27FC236}">
                    <a16:creationId xmlns:a16="http://schemas.microsoft.com/office/drawing/2014/main" id="{95716D8A-6467-191C-F4E0-90BD471C5F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3796270"/>
                <a:ext cx="5680658" cy="400110"/>
              </a:xfrm>
              <a:prstGeom prst="rect">
                <a:avLst/>
              </a:prstGeom>
              <a:blipFill>
                <a:blip r:embed="rId5"/>
                <a:stretch>
                  <a:fillRect l="-1339" t="-18750" r="-893" b="-25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Graphic 2" descr="Cat with solid fill">
            <a:extLst>
              <a:ext uri="{FF2B5EF4-FFF2-40B4-BE49-F238E27FC236}">
                <a16:creationId xmlns:a16="http://schemas.microsoft.com/office/drawing/2014/main" id="{5A126A44-00E8-0405-0641-03093E6D3D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77200" y="385094"/>
            <a:ext cx="668520" cy="668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D4BC4-3177-5298-71AB-0688D8D0B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22">
                <a:extLst>
                  <a:ext uri="{FF2B5EF4-FFF2-40B4-BE49-F238E27FC236}">
                    <a16:creationId xmlns:a16="http://schemas.microsoft.com/office/drawing/2014/main" id="{11E48B80-5612-2F03-5CDB-38233AD6460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9453" y="2758433"/>
                <a:ext cx="8556171" cy="4393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/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Current through its surface is the </a:t>
                </a:r>
                <a:r>
                  <a:rPr lang="en-US" altLang="zh-TW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total flux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</a:rPr>
                  <a:t>, which equals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latin typeface="Cambria Math"/>
                            <a:ea typeface="Cambria Math"/>
                          </a:rPr>
                          <m:t>𝛻</m:t>
                        </m:r>
                      </m:e>
                    </m:acc>
                    <m:r>
                      <a:rPr lang="en-US" altLang="zh-TW" sz="2000" i="1">
                        <a:latin typeface="Cambria Math"/>
                        <a:ea typeface="Cambria Math"/>
                      </a:rPr>
                      <m:t>∙</m:t>
                    </m:r>
                    <m:acc>
                      <m:accPr>
                        <m:chr m:val="⃗"/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</a:rPr>
                  <a:t> times volume:</a:t>
                </a:r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文字方塊 22">
                <a:extLst>
                  <a:ext uri="{FF2B5EF4-FFF2-40B4-BE49-F238E27FC236}">
                    <a16:creationId xmlns:a16="http://schemas.microsoft.com/office/drawing/2014/main" id="{11E48B80-5612-2F03-5CDB-38233AD646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9453" y="2758433"/>
                <a:ext cx="8556171" cy="439351"/>
              </a:xfrm>
              <a:prstGeom prst="rect">
                <a:avLst/>
              </a:prstGeom>
              <a:blipFill>
                <a:blip r:embed="rId2"/>
                <a:stretch>
                  <a:fillRect l="-741" t="-5405" b="-2162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281C79A-308E-47D4-EE5A-282270AEC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609600"/>
            <a:ext cx="2938940" cy="15684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52BD15B-9FA3-C6D6-38F7-1D0A8E6AF532}"/>
                  </a:ext>
                </a:extLst>
              </p:cNvPr>
              <p:cNvSpPr txBox="1"/>
              <p:nvPr/>
            </p:nvSpPr>
            <p:spPr>
              <a:xfrm>
                <a:off x="3384933" y="3234132"/>
                <a:ext cx="1371600" cy="463973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</m:e>
                          </m:acc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𝑗</m:t>
                              </m:r>
                            </m:e>
                          </m:acc>
                        </m:e>
                      </m:d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∙∆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𝑉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52BD15B-9FA3-C6D6-38F7-1D0A8E6AF5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4933" y="3234132"/>
                <a:ext cx="1371600" cy="463973"/>
              </a:xfrm>
              <a:prstGeom prst="rect">
                <a:avLst/>
              </a:prstGeom>
              <a:blipFill>
                <a:blip r:embed="rId4"/>
                <a:stretch>
                  <a:fillRect t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F20AFF7-9084-01E7-4F90-AA0A2645E156}"/>
                  </a:ext>
                </a:extLst>
              </p:cNvPr>
              <p:cNvSpPr txBox="1"/>
              <p:nvPr/>
            </p:nvSpPr>
            <p:spPr>
              <a:xfrm>
                <a:off x="3432367" y="4093597"/>
                <a:ext cx="2193438" cy="677558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𝑑𝑄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𝑑𝑡</m:t>
                          </m:r>
                        </m:den>
                      </m:f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𝜕𝜌</m:t>
                          </m:r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𝑡</m:t>
                          </m:r>
                        </m:den>
                      </m:f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∙∆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𝑉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F20AFF7-9084-01E7-4F90-AA0A2645E1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2367" y="4093597"/>
                <a:ext cx="2193438" cy="677558"/>
              </a:xfrm>
              <a:prstGeom prst="rect">
                <a:avLst/>
              </a:prstGeom>
              <a:blipFill>
                <a:blip r:embed="rId5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023F9D8-C1A2-5549-E687-0424A85D0219}"/>
                  </a:ext>
                </a:extLst>
              </p:cNvPr>
              <p:cNvSpPr txBox="1"/>
              <p:nvPr/>
            </p:nvSpPr>
            <p:spPr>
              <a:xfrm>
                <a:off x="479354" y="3691923"/>
                <a:ext cx="855617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By charge conservation, current equals the time derivative of charge inside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altLang="zh-TW" sz="2000" i="1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en-US" sz="20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023F9D8-C1A2-5549-E687-0424A85D02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354" y="3691923"/>
                <a:ext cx="8556171" cy="400110"/>
              </a:xfrm>
              <a:prstGeom prst="rect">
                <a:avLst/>
              </a:prstGeom>
              <a:blipFill>
                <a:blip r:embed="rId6"/>
                <a:stretch>
                  <a:fillRect l="-741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6B15C26-CB49-E8A5-C1DC-95B4746CBFB4}"/>
                  </a:ext>
                </a:extLst>
              </p:cNvPr>
              <p:cNvSpPr txBox="1"/>
              <p:nvPr/>
            </p:nvSpPr>
            <p:spPr>
              <a:xfrm>
                <a:off x="3415277" y="5219005"/>
                <a:ext cx="2644119" cy="69942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𝑗</m:t>
                          </m:r>
                        </m:e>
                      </m:acc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zh-TW" altLang="en-US" sz="2000" i="1">
                          <a:latin typeface="Cambria Math" panose="02040503050406030204" pitchFamily="18" charset="0"/>
                          <a:ea typeface="Cambria Math"/>
                        </a:rPr>
                        <m:t>＝</m:t>
                      </m:r>
                      <m:r>
                        <a:rPr lang="en-US" altLang="zh-TW" sz="2000" i="1">
                          <a:latin typeface="Cambria Math" panose="02040503050406030204" pitchFamily="18" charset="0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𝜕𝜌</m:t>
                          </m:r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6B15C26-CB49-E8A5-C1DC-95B4746CBF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5277" y="5219005"/>
                <a:ext cx="2644119" cy="699422"/>
              </a:xfrm>
              <a:prstGeom prst="rect">
                <a:avLst/>
              </a:prstGeom>
              <a:blipFill>
                <a:blip r:embed="rId7"/>
                <a:stretch>
                  <a:fillRect t="-8772"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2854365-D5EF-EFEA-1F37-8C90486BD73A}"/>
                  </a:ext>
                </a:extLst>
              </p:cNvPr>
              <p:cNvSpPr txBox="1"/>
              <p:nvPr/>
            </p:nvSpPr>
            <p:spPr>
              <a:xfrm>
                <a:off x="464827" y="4795025"/>
                <a:ext cx="47244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Cancel the factor of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altLang="zh-TW" sz="2000" i="1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on both sides: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2854365-D5EF-EFEA-1F37-8C90486BD7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7" y="4795025"/>
                <a:ext cx="4724400" cy="400110"/>
              </a:xfrm>
              <a:prstGeom prst="rect">
                <a:avLst/>
              </a:prstGeom>
              <a:blipFill>
                <a:blip r:embed="rId8"/>
                <a:stretch>
                  <a:fillRect l="-1340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EA59DC6-190B-69A2-98F1-D628E6BB5D55}"/>
                  </a:ext>
                </a:extLst>
              </p:cNvPr>
              <p:cNvSpPr txBox="1"/>
              <p:nvPr/>
            </p:nvSpPr>
            <p:spPr>
              <a:xfrm>
                <a:off x="464827" y="2331085"/>
                <a:ext cx="6571886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TW" sz="2000" dirty="0">
                    <a:latin typeface="Times New Roman" panose="02020603050405020304" pitchFamily="18" charset="0"/>
                  </a:rPr>
                  <a:t>Consider a very small volume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/>
                        <a:ea typeface="Cambria Math"/>
                      </a:rPr>
                      <m:t>∆</m:t>
                    </m:r>
                    <m:r>
                      <a:rPr lang="en-US" altLang="zh-TW" sz="2000" i="1">
                        <a:latin typeface="Cambria Math"/>
                        <a:ea typeface="Cambria Math"/>
                      </a:rPr>
                      <m:t>𝑉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EA59DC6-190B-69A2-98F1-D628E6BB5D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7" y="2331085"/>
                <a:ext cx="6571886" cy="400110"/>
              </a:xfrm>
              <a:prstGeom prst="rect">
                <a:avLst/>
              </a:prstGeom>
              <a:blipFill>
                <a:blip r:embed="rId9"/>
                <a:stretch>
                  <a:fillRect l="-965" t="-909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39F08DDC-CEB8-B6B7-8461-B8F206091C2C}"/>
              </a:ext>
            </a:extLst>
          </p:cNvPr>
          <p:cNvSpPr txBox="1"/>
          <p:nvPr/>
        </p:nvSpPr>
        <p:spPr>
          <a:xfrm>
            <a:off x="2210491" y="5938625"/>
            <a:ext cx="52235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Charge conservation law in differentiation form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3" name="Graphic 2" descr="Cat with solid fill">
            <a:extLst>
              <a:ext uri="{FF2B5EF4-FFF2-40B4-BE49-F238E27FC236}">
                <a16:creationId xmlns:a16="http://schemas.microsoft.com/office/drawing/2014/main" id="{C1AA0683-621D-2C0C-DCBF-CB0D618E82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77200" y="385094"/>
            <a:ext cx="668520" cy="66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29905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CB6E916-9EB7-557B-37CF-CAAFE7FAAF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2529" y="1936335"/>
            <a:ext cx="2938940" cy="15684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8">
                <a:extLst>
                  <a:ext uri="{FF2B5EF4-FFF2-40B4-BE49-F238E27FC236}">
                    <a16:creationId xmlns:a16="http://schemas.microsoft.com/office/drawing/2014/main" id="{29EEE890-1A65-7D82-7E1E-7E40DA345089}"/>
                  </a:ext>
                </a:extLst>
              </p:cNvPr>
              <p:cNvSpPr txBox="1"/>
              <p:nvPr/>
            </p:nvSpPr>
            <p:spPr bwMode="auto">
              <a:xfrm>
                <a:off x="946726" y="1049073"/>
                <a:ext cx="1546962" cy="1047274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/>
                        </a:rPr>
                        <m:t>𝑖</m:t>
                      </m:r>
                      <m:r>
                        <a:rPr lang="en-US" altLang="zh-TW" sz="200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∮"/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𝑗</m:t>
                              </m:r>
                            </m:e>
                          </m:acc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5" name="文字方塊 8">
                <a:extLst>
                  <a:ext uri="{FF2B5EF4-FFF2-40B4-BE49-F238E27FC236}">
                    <a16:creationId xmlns:a16="http://schemas.microsoft.com/office/drawing/2014/main" id="{29EEE890-1A65-7D82-7E1E-7E40DA3450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6726" y="1049073"/>
                <a:ext cx="1546962" cy="1047274"/>
              </a:xfrm>
              <a:prstGeom prst="rect">
                <a:avLst/>
              </a:prstGeom>
              <a:blipFill>
                <a:blip r:embed="rId3"/>
                <a:stretch>
                  <a:fillRect l="-34146" t="-100000" r="-6504" b="-15952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4FBB6B5-B1FE-0A5B-DC9D-C83E5CCA47F7}"/>
                  </a:ext>
                </a:extLst>
              </p:cNvPr>
              <p:cNvSpPr txBox="1"/>
              <p:nvPr/>
            </p:nvSpPr>
            <p:spPr>
              <a:xfrm>
                <a:off x="3249976" y="4148952"/>
                <a:ext cx="2312624" cy="104727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𝑗</m:t>
                              </m:r>
                            </m:e>
                          </m:acc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  <m:r>
                        <a:rPr lang="zh-TW" altLang="en-US" sz="2000" i="1">
                          <a:latin typeface="Cambria Math" panose="02040503050406030204" pitchFamily="18" charset="0"/>
                          <a:ea typeface="Cambria Math"/>
                        </a:rPr>
                        <m:t>＝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𝑑𝑄</m:t>
                          </m:r>
                        </m:num>
                        <m:den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4FBB6B5-B1FE-0A5B-DC9D-C83E5CCA47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9976" y="4148952"/>
                <a:ext cx="2312624" cy="1047274"/>
              </a:xfrm>
              <a:prstGeom prst="rect">
                <a:avLst/>
              </a:prstGeom>
              <a:blipFill>
                <a:blip r:embed="rId4"/>
                <a:stretch>
                  <a:fillRect l="-35326" t="-102410" b="-1626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69AF00F5-7751-31E2-867B-EE8D2714BC3C}"/>
              </a:ext>
            </a:extLst>
          </p:cNvPr>
          <p:cNvSpPr txBox="1"/>
          <p:nvPr/>
        </p:nvSpPr>
        <p:spPr>
          <a:xfrm>
            <a:off x="914400" y="634253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latin typeface="Times New Roman" panose="02020603050405020304" pitchFamily="18" charset="0"/>
              </a:rPr>
              <a:t>If the volume is finite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22">
                <a:extLst>
                  <a:ext uri="{FF2B5EF4-FFF2-40B4-BE49-F238E27FC236}">
                    <a16:creationId xmlns:a16="http://schemas.microsoft.com/office/drawing/2014/main" id="{237ECC7A-3762-B0FB-CCDA-81938CC9670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23053" y="1333493"/>
                <a:ext cx="6520947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/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Current is the </a:t>
                </a:r>
                <a:r>
                  <a:rPr lang="en-US" altLang="zh-TW" sz="20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total flux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</a:rPr>
                  <a:t>, surface integral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  <a:ea typeface="Cambria Math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</a:rPr>
                  <a:t>.</a:t>
                </a:r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文字方塊 22">
                <a:extLst>
                  <a:ext uri="{FF2B5EF4-FFF2-40B4-BE49-F238E27FC236}">
                    <a16:creationId xmlns:a16="http://schemas.microsoft.com/office/drawing/2014/main" id="{237ECC7A-3762-B0FB-CCDA-81938CC967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23053" y="1333493"/>
                <a:ext cx="6520947" cy="400110"/>
              </a:xfrm>
              <a:prstGeom prst="rect">
                <a:avLst/>
              </a:prstGeom>
              <a:blipFill>
                <a:blip r:embed="rId5"/>
                <a:stretch>
                  <a:fillRect l="-973" t="-18750" b="-25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0ADF6C4B-974E-8FA3-43E6-0F1F2E7E80F6}"/>
              </a:ext>
            </a:extLst>
          </p:cNvPr>
          <p:cNvSpPr txBox="1"/>
          <p:nvPr/>
        </p:nvSpPr>
        <p:spPr>
          <a:xfrm>
            <a:off x="762000" y="3710277"/>
            <a:ext cx="85561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charge conservation, current equals the time derivative of charge inside:</a:t>
            </a: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7B4E0F-7937-4B02-95F3-7ABF426690AC}"/>
              </a:ext>
            </a:extLst>
          </p:cNvPr>
          <p:cNvSpPr txBox="1"/>
          <p:nvPr/>
        </p:nvSpPr>
        <p:spPr>
          <a:xfrm>
            <a:off x="1960221" y="5281404"/>
            <a:ext cx="52235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Charge conservation law in integral form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1206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DF992-09BE-CE69-CF9D-C183E7985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2" name="文字方塊 5">
            <a:extLst>
              <a:ext uri="{FF2B5EF4-FFF2-40B4-BE49-F238E27FC236}">
                <a16:creationId xmlns:a16="http://schemas.microsoft.com/office/drawing/2014/main" id="{CD69962F-4F48-E554-F389-B9D675138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7255" y="813782"/>
            <a:ext cx="3143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2000" dirty="0">
                <a:solidFill>
                  <a:srgbClr val="FF0000"/>
                </a:solidFill>
              </a:rPr>
              <a:t>Maxwell Equations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3">
                <a:extLst>
                  <a:ext uri="{FF2B5EF4-FFF2-40B4-BE49-F238E27FC236}">
                    <a16:creationId xmlns:a16="http://schemas.microsoft.com/office/drawing/2014/main" id="{A1CC265D-8DA9-47EF-9DB2-442F6358D272}"/>
                  </a:ext>
                </a:extLst>
              </p:cNvPr>
              <p:cNvSpPr txBox="1"/>
              <p:nvPr/>
            </p:nvSpPr>
            <p:spPr>
              <a:xfrm>
                <a:off x="829792" y="3692441"/>
                <a:ext cx="1613519" cy="89960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文字方塊 13">
                <a:extLst>
                  <a:ext uri="{FF2B5EF4-FFF2-40B4-BE49-F238E27FC236}">
                    <a16:creationId xmlns:a16="http://schemas.microsoft.com/office/drawing/2014/main" id="{A1CC265D-8DA9-47EF-9DB2-442F6358D2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792" y="3692441"/>
                <a:ext cx="1613519" cy="899605"/>
              </a:xfrm>
              <a:prstGeom prst="rect">
                <a:avLst/>
              </a:prstGeom>
              <a:blipFill>
                <a:blip r:embed="rId2"/>
                <a:stretch>
                  <a:fillRect l="-59375" t="-133333" b="-18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4">
                <a:extLst>
                  <a:ext uri="{FF2B5EF4-FFF2-40B4-BE49-F238E27FC236}">
                    <a16:creationId xmlns:a16="http://schemas.microsoft.com/office/drawing/2014/main" id="{125B968C-FA6A-80E4-6F08-6D7066487A00}"/>
                  </a:ext>
                </a:extLst>
              </p:cNvPr>
              <p:cNvSpPr txBox="1"/>
              <p:nvPr/>
            </p:nvSpPr>
            <p:spPr>
              <a:xfrm>
                <a:off x="832744" y="4700553"/>
                <a:ext cx="1826334" cy="89960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zh-TW" alt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sz="2000" b="0" i="1" smtClean="0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/>
                        </a:rPr>
                        <m:t>𝑖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文字方塊 14">
                <a:extLst>
                  <a:ext uri="{FF2B5EF4-FFF2-40B4-BE49-F238E27FC236}">
                    <a16:creationId xmlns:a16="http://schemas.microsoft.com/office/drawing/2014/main" id="{125B968C-FA6A-80E4-6F08-6D7066487A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744" y="4700553"/>
                <a:ext cx="1826334" cy="899605"/>
              </a:xfrm>
              <a:prstGeom prst="rect">
                <a:avLst/>
              </a:prstGeom>
              <a:blipFill>
                <a:blip r:embed="rId3"/>
                <a:stretch>
                  <a:fillRect l="-52414" t="-133333" b="-186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15">
                <a:extLst>
                  <a:ext uri="{FF2B5EF4-FFF2-40B4-BE49-F238E27FC236}">
                    <a16:creationId xmlns:a16="http://schemas.microsoft.com/office/drawing/2014/main" id="{35B15683-3FB7-AAB7-A866-2E6D64CA243A}"/>
                  </a:ext>
                </a:extLst>
              </p:cNvPr>
              <p:cNvSpPr txBox="1"/>
              <p:nvPr/>
            </p:nvSpPr>
            <p:spPr>
              <a:xfrm>
                <a:off x="826028" y="2306833"/>
                <a:ext cx="1643462" cy="89960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m:rPr>
                                  <m:brk/>
                                </m:rPr>
                                <a:rPr lang="en-US" altLang="zh-TW" sz="2000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文字方塊 15">
                <a:extLst>
                  <a:ext uri="{FF2B5EF4-FFF2-40B4-BE49-F238E27FC236}">
                    <a16:creationId xmlns:a16="http://schemas.microsoft.com/office/drawing/2014/main" id="{35B15683-3FB7-AAB7-A866-2E6D64CA24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028" y="2306833"/>
                <a:ext cx="1643462" cy="899605"/>
              </a:xfrm>
              <a:prstGeom prst="rect">
                <a:avLst/>
              </a:prstGeom>
              <a:blipFill>
                <a:blip r:embed="rId4"/>
                <a:stretch>
                  <a:fillRect l="-59231" t="-133333" b="-18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16">
                <a:extLst>
                  <a:ext uri="{FF2B5EF4-FFF2-40B4-BE49-F238E27FC236}">
                    <a16:creationId xmlns:a16="http://schemas.microsoft.com/office/drawing/2014/main" id="{B0F643F1-AC2C-F8C5-7D89-C2BBD4A70279}"/>
                  </a:ext>
                </a:extLst>
              </p:cNvPr>
              <p:cNvSpPr txBox="1"/>
              <p:nvPr/>
            </p:nvSpPr>
            <p:spPr>
              <a:xfrm>
                <a:off x="788197" y="1298721"/>
                <a:ext cx="1728102" cy="89960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m:rPr>
                                  <m:brk/>
                                </m:rPr>
                                <a:rPr lang="en-US" altLang="zh-TW" sz="2000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/>
                            </a:rPr>
                            <m:t>𝑞</m:t>
                          </m:r>
                        </m:num>
                        <m:den>
                          <m:sSub>
                            <m:sSubPr>
                              <m:ctrlPr>
                                <a:rPr lang="zh-TW" altLang="en-US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sz="2000" b="0" i="1" smtClean="0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文字方塊 16">
                <a:extLst>
                  <a:ext uri="{FF2B5EF4-FFF2-40B4-BE49-F238E27FC236}">
                    <a16:creationId xmlns:a16="http://schemas.microsoft.com/office/drawing/2014/main" id="{B0F643F1-AC2C-F8C5-7D89-C2BBD4A702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197" y="1298721"/>
                <a:ext cx="1728102" cy="899605"/>
              </a:xfrm>
              <a:prstGeom prst="rect">
                <a:avLst/>
              </a:prstGeom>
              <a:blipFill>
                <a:blip r:embed="rId5"/>
                <a:stretch>
                  <a:fillRect l="-54348" t="-133333" b="-18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4F8D23CF-9BD3-422A-035A-ADC358C0A097}"/>
                  </a:ext>
                </a:extLst>
              </p:cNvPr>
              <p:cNvSpPr/>
              <p:nvPr/>
            </p:nvSpPr>
            <p:spPr>
              <a:xfrm>
                <a:off x="5589863" y="1401313"/>
                <a:ext cx="1337097" cy="67153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𝜌</m:t>
                          </m:r>
                        </m:num>
                        <m:den>
                          <m:sSub>
                            <m:sSub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sz="2000" i="1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4F8D23CF-9BD3-422A-035A-ADC358C0A0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9863" y="1401313"/>
                <a:ext cx="1337097" cy="671530"/>
              </a:xfrm>
              <a:prstGeom prst="rect">
                <a:avLst/>
              </a:prstGeom>
              <a:blipFill>
                <a:blip r:embed="rId6"/>
                <a:stretch>
                  <a:fillRect b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E4767B16-C52D-655D-A381-041294122A7F}"/>
                  </a:ext>
                </a:extLst>
              </p:cNvPr>
              <p:cNvSpPr/>
              <p:nvPr/>
            </p:nvSpPr>
            <p:spPr>
              <a:xfrm>
                <a:off x="5589863" y="2425504"/>
                <a:ext cx="1252459" cy="43935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𝐵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E4767B16-C52D-655D-A381-041294122A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9863" y="2425504"/>
                <a:ext cx="1252459" cy="43935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0034F0D2-E53B-A4FF-6F03-5E95A26AA470}"/>
                  </a:ext>
                </a:extLst>
              </p:cNvPr>
              <p:cNvSpPr/>
              <p:nvPr/>
            </p:nvSpPr>
            <p:spPr>
              <a:xfrm>
                <a:off x="5589863" y="3700084"/>
                <a:ext cx="1244187" cy="43935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0034F0D2-E53B-A4FF-6F03-5E95A26AA4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9863" y="3700084"/>
                <a:ext cx="1244187" cy="43935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3BF3EEBB-38A9-556B-5307-327425436021}"/>
                  </a:ext>
                </a:extLst>
              </p:cNvPr>
              <p:cNvSpPr/>
              <p:nvPr/>
            </p:nvSpPr>
            <p:spPr>
              <a:xfrm>
                <a:off x="5589863" y="4836873"/>
                <a:ext cx="1462580" cy="43935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zh-TW" alt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sz="2000" b="0" i="1" smtClean="0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zh-CN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3BF3EEBB-38A9-556B-5307-3274254360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9863" y="4836873"/>
                <a:ext cx="1462580" cy="439351"/>
              </a:xfrm>
              <a:prstGeom prst="rect">
                <a:avLst/>
              </a:prstGeom>
              <a:blipFill>
                <a:blip r:embed="rId9"/>
                <a:stretch>
                  <a:fillRect t="-5556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ight Arrow 2">
            <a:extLst>
              <a:ext uri="{FF2B5EF4-FFF2-40B4-BE49-F238E27FC236}">
                <a16:creationId xmlns:a16="http://schemas.microsoft.com/office/drawing/2014/main" id="{91EB205F-0EA3-4013-CED9-054D1E091D21}"/>
              </a:ext>
            </a:extLst>
          </p:cNvPr>
          <p:cNvSpPr/>
          <p:nvPr/>
        </p:nvSpPr>
        <p:spPr>
          <a:xfrm>
            <a:off x="3985568" y="2117600"/>
            <a:ext cx="685800" cy="307904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FB2A3A-7662-9DA8-DFD3-BB1B1AA41C7D}"/>
              </a:ext>
            </a:extLst>
          </p:cNvPr>
          <p:cNvSpPr/>
          <p:nvPr/>
        </p:nvSpPr>
        <p:spPr>
          <a:xfrm>
            <a:off x="685800" y="3581400"/>
            <a:ext cx="7671792" cy="22474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A9CBA6-5F0E-527B-58E3-C435047E28E8}"/>
              </a:ext>
            </a:extLst>
          </p:cNvPr>
          <p:cNvSpPr txBox="1"/>
          <p:nvPr/>
        </p:nvSpPr>
        <p:spPr>
          <a:xfrm>
            <a:off x="1371600" y="5947520"/>
            <a:ext cx="6833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Could we write the line integral in a differential formulation?</a:t>
            </a:r>
          </a:p>
        </p:txBody>
      </p:sp>
      <p:pic>
        <p:nvPicPr>
          <p:cNvPr id="5" name="Graphic 4" descr="Cat with solid fill">
            <a:extLst>
              <a:ext uri="{FF2B5EF4-FFF2-40B4-BE49-F238E27FC236}">
                <a16:creationId xmlns:a16="http://schemas.microsoft.com/office/drawing/2014/main" id="{1BF90187-5F9F-F09E-8997-D4356F0355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77200" y="385094"/>
            <a:ext cx="668520" cy="66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1717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字方塊 17"/>
          <p:cNvSpPr txBox="1">
            <a:spLocks noChangeArrowheads="1"/>
          </p:cNvSpPr>
          <p:nvPr/>
        </p:nvSpPr>
        <p:spPr bwMode="auto">
          <a:xfrm>
            <a:off x="685800" y="2145860"/>
            <a:ext cx="8534400" cy="458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TW" altLang="en-US" dirty="0"/>
              <a:t>若繞一個封閉曲線計算電場的線積分，因為起點與終點相同，電位差永遠等於零！</a:t>
            </a:r>
          </a:p>
        </p:txBody>
      </p:sp>
      <p:pic>
        <p:nvPicPr>
          <p:cNvPr id="20" name="Picture 1" descr="25_22_Figure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30"/>
          <a:stretch/>
        </p:blipFill>
        <p:spPr>
          <a:xfrm>
            <a:off x="5157361" y="2589644"/>
            <a:ext cx="1776839" cy="2291882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685800" y="150568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記得電位差等於電場的線積分：</a:t>
            </a:r>
          </a:p>
        </p:txBody>
      </p:sp>
      <p:sp>
        <p:nvSpPr>
          <p:cNvPr id="6" name="矩形 5"/>
          <p:cNvSpPr/>
          <p:nvPr/>
        </p:nvSpPr>
        <p:spPr>
          <a:xfrm>
            <a:off x="685800" y="4648200"/>
            <a:ext cx="4382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沿一個封閉曲線，電場的線積分必為零！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8"/>
              <p:cNvSpPr txBox="1"/>
              <p:nvPr/>
            </p:nvSpPr>
            <p:spPr>
              <a:xfrm>
                <a:off x="4419600" y="1148856"/>
                <a:ext cx="1915568" cy="92551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𝑉</m:t>
                      </m:r>
                      <m:r>
                        <a:rPr lang="en-US" altLang="zh-TW" b="0" i="1" smtClean="0">
                          <a:latin typeface="Cambria Math"/>
                        </a:rPr>
                        <m:t>=−</m:t>
                      </m:r>
                      <m:nary>
                        <m:naryPr>
                          <m:limLoc m:val="undOvr"/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𝐵</m:t>
                          </m:r>
                        </m:sup>
                        <m:e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lang="zh-CN" altLang="en-US" i="1" dirty="0"/>
              </a:p>
            </p:txBody>
          </p:sp>
        </mc:Choice>
        <mc:Fallback xmlns="">
          <p:sp>
            <p:nvSpPr>
              <p:cNvPr id="9" name="文字方塊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1148856"/>
                <a:ext cx="1915568" cy="925510"/>
              </a:xfrm>
              <a:prstGeom prst="rect">
                <a:avLst/>
              </a:prstGeom>
              <a:blipFill>
                <a:blip r:embed="rId3"/>
                <a:stretch>
                  <a:fillRect l="-1987" t="-105405" r="-2649" b="-16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9"/>
              <p:cNvSpPr txBox="1"/>
              <p:nvPr/>
            </p:nvSpPr>
            <p:spPr>
              <a:xfrm>
                <a:off x="1779770" y="3359356"/>
                <a:ext cx="1688093" cy="81887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altLang="zh-TW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0" name="文字方塊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9770" y="3359356"/>
                <a:ext cx="1688093" cy="818879"/>
              </a:xfrm>
              <a:prstGeom prst="rect">
                <a:avLst/>
              </a:prstGeom>
              <a:blipFill>
                <a:blip r:embed="rId4"/>
                <a:stretch>
                  <a:fillRect l="-44776" t="-130769" b="-19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EB9D9D9F-9C77-12D2-8C08-B70066C1C3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7361" y="5017532"/>
            <a:ext cx="2984500" cy="1676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3C27604-01F6-8DE5-83D1-FB1D3E78D39A}"/>
                  </a:ext>
                </a:extLst>
              </p:cNvPr>
              <p:cNvSpPr txBox="1"/>
              <p:nvPr/>
            </p:nvSpPr>
            <p:spPr>
              <a:xfrm>
                <a:off x="7543800" y="6483107"/>
                <a:ext cx="152400" cy="20710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3C27604-01F6-8DE5-83D1-FB1D3E78D3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800" y="6483107"/>
                <a:ext cx="152400" cy="207108"/>
              </a:xfrm>
              <a:prstGeom prst="rect">
                <a:avLst/>
              </a:prstGeom>
              <a:blipFill>
                <a:blip r:embed="rId6"/>
                <a:stretch>
                  <a:fillRect l="-23077" r="-7692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265599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A69BFB-61EF-0316-440F-AFAE1F7058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84432"/>
            <a:ext cx="3200400" cy="363070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9">
                <a:extLst>
                  <a:ext uri="{FF2B5EF4-FFF2-40B4-BE49-F238E27FC236}">
                    <a16:creationId xmlns:a16="http://schemas.microsoft.com/office/drawing/2014/main" id="{CFCBB2CE-E739-7923-47A2-63918930473F}"/>
                  </a:ext>
                </a:extLst>
              </p:cNvPr>
              <p:cNvSpPr txBox="1"/>
              <p:nvPr/>
            </p:nvSpPr>
            <p:spPr>
              <a:xfrm>
                <a:off x="1462776" y="5511764"/>
                <a:ext cx="3888807" cy="105637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  <m: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limLow>
                        <m:limLowPr>
                          <m:ctrlPr>
                            <a:rPr lang="en-US" altLang="zh-TW" sz="2000">
                              <a:latin typeface="Cambria Math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altLang="zh-TW" sz="2000">
                              <a:latin typeface="Cambria Math"/>
                            </a:rPr>
                            <m:t>lim</m:t>
                          </m:r>
                        </m:e>
                        <m:lim>
                          <m:eqArr>
                            <m:eqArr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𝑁</m:t>
                              </m:r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→∞</m:t>
                              </m:r>
                            </m:e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→0</m:t>
                              </m:r>
                            </m:e>
                          </m:eqArr>
                        </m:lim>
                      </m:limLow>
                      <m:nary>
                        <m:naryPr>
                          <m:chr m:val="∑"/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TW" sz="2000" i="1">
                              <a:latin typeface="Cambria Math"/>
                            </a:rPr>
                            <m:t>𝑗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=0</m:t>
                          </m:r>
                        </m:sub>
                        <m:sup>
                          <m:r>
                            <a:rPr lang="en-US" altLang="zh-TW" sz="2000" i="1">
                              <a:latin typeface="Cambria Math"/>
                            </a:rPr>
                            <m:t>𝑁</m:t>
                          </m:r>
                        </m:sup>
                        <m:e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  <m:t>𝐵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∙∆</m:t>
                              </m:r>
                              <m:sSub>
                                <m:sSubPr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altLang="zh-TW" sz="2000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TW" sz="2000" i="1">
                                          <a:latin typeface="Cambria Math"/>
                                          <a:ea typeface="Cambria Math"/>
                                        </a:rPr>
                                        <m:t>𝑠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zh-CN" altLang="en-US" sz="2000" i="1" dirty="0"/>
              </a:p>
            </p:txBody>
          </p:sp>
        </mc:Choice>
        <mc:Fallback xmlns="">
          <p:sp>
            <p:nvSpPr>
              <p:cNvPr id="3" name="文字方塊 9">
                <a:extLst>
                  <a:ext uri="{FF2B5EF4-FFF2-40B4-BE49-F238E27FC236}">
                    <a16:creationId xmlns:a16="http://schemas.microsoft.com/office/drawing/2014/main" id="{CFCBB2CE-E739-7923-47A2-6391893047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2776" y="5511764"/>
                <a:ext cx="3888807" cy="1056379"/>
              </a:xfrm>
              <a:prstGeom prst="rect">
                <a:avLst/>
              </a:prstGeom>
              <a:blipFill>
                <a:blip r:embed="rId3"/>
                <a:stretch>
                  <a:fillRect l="-17590" t="-102381" b="-15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fig7">
            <a:extLst>
              <a:ext uri="{FF2B5EF4-FFF2-40B4-BE49-F238E27FC236}">
                <a16:creationId xmlns:a16="http://schemas.microsoft.com/office/drawing/2014/main" id="{E020422F-028D-118C-A307-8D73D7545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681"/>
          <a:stretch>
            <a:fillRect/>
          </a:stretch>
        </p:blipFill>
        <p:spPr bwMode="auto">
          <a:xfrm>
            <a:off x="4191000" y="2393795"/>
            <a:ext cx="36576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27">
            <a:extLst>
              <a:ext uri="{FF2B5EF4-FFF2-40B4-BE49-F238E27FC236}">
                <a16:creationId xmlns:a16="http://schemas.microsoft.com/office/drawing/2014/main" id="{40AB0A49-F117-7EA5-8862-DD0DB5CB2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5087" y="3031970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8" name="Oval 26">
            <a:extLst>
              <a:ext uri="{FF2B5EF4-FFF2-40B4-BE49-F238E27FC236}">
                <a16:creationId xmlns:a16="http://schemas.microsoft.com/office/drawing/2014/main" id="{078A0AFF-809B-AE7E-1032-32F886E10D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7887" y="3093882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graphicFrame>
        <p:nvGraphicFramePr>
          <p:cNvPr id="9" name="Object 29">
            <a:extLst>
              <a:ext uri="{FF2B5EF4-FFF2-40B4-BE49-F238E27FC236}">
                <a16:creationId xmlns:a16="http://schemas.microsoft.com/office/drawing/2014/main" id="{8160BCFD-5E9C-5BFB-D157-48F894E065F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90594" y="2904970"/>
          <a:ext cx="304800" cy="10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方程式" r:id="rId5" imgW="228402" imgH="76134" progId="Equation.3">
                  <p:embed/>
                </p:oleObj>
              </mc:Choice>
              <mc:Fallback>
                <p:oleObj name="方程式" r:id="rId5" imgW="228402" imgH="76134" progId="Equation.3">
                  <p:embed/>
                  <p:pic>
                    <p:nvPicPr>
                      <p:cNvPr id="9" name="Object 29">
                        <a:extLst>
                          <a:ext uri="{FF2B5EF4-FFF2-40B4-BE49-F238E27FC236}">
                            <a16:creationId xmlns:a16="http://schemas.microsoft.com/office/drawing/2014/main" id="{8160BCFD-5E9C-5BFB-D157-48F894E065F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0594" y="2904970"/>
                        <a:ext cx="304800" cy="10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Oval 26">
            <a:extLst>
              <a:ext uri="{FF2B5EF4-FFF2-40B4-BE49-F238E27FC236}">
                <a16:creationId xmlns:a16="http://schemas.microsoft.com/office/drawing/2014/main" id="{9A0C74F8-E546-B3AB-02CD-845864771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9612" y="3598707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11" name="Oval 26">
            <a:extLst>
              <a:ext uri="{FF2B5EF4-FFF2-40B4-BE49-F238E27FC236}">
                <a16:creationId xmlns:a16="http://schemas.microsoft.com/office/drawing/2014/main" id="{892A25F4-0CB5-46CA-E86B-241C03CCEB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0687" y="3170082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12" name="Oval 26">
            <a:extLst>
              <a:ext uri="{FF2B5EF4-FFF2-40B4-BE49-F238E27FC236}">
                <a16:creationId xmlns:a16="http://schemas.microsoft.com/office/drawing/2014/main" id="{787A1C6B-CC2C-647B-B5AD-D30F0A9615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5687" y="2727170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13" name="Oval 28">
            <a:extLst>
              <a:ext uri="{FF2B5EF4-FFF2-40B4-BE49-F238E27FC236}">
                <a16:creationId xmlns:a16="http://schemas.microsoft.com/office/drawing/2014/main" id="{F0E8A606-56F5-7ECD-9621-3BC24B5A3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4687" y="2879570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33">
                <a:extLst>
                  <a:ext uri="{FF2B5EF4-FFF2-40B4-BE49-F238E27FC236}">
                    <a16:creationId xmlns:a16="http://schemas.microsoft.com/office/drawing/2014/main" id="{A3A72646-1D62-4260-BBAE-E1575FDB99A9}"/>
                  </a:ext>
                </a:extLst>
              </p:cNvPr>
              <p:cNvSpPr txBox="1"/>
              <p:nvPr/>
            </p:nvSpPr>
            <p:spPr>
              <a:xfrm>
                <a:off x="5000624" y="3504886"/>
                <a:ext cx="350959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600" i="1">
                          <a:latin typeface="Cambria Math"/>
                          <a:ea typeface="Cambria Math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altLang="zh-TW" sz="16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1600" i="1">
                              <a:latin typeface="Cambria Math"/>
                              <a:ea typeface="Cambria Math"/>
                            </a:rPr>
                            <m:t>𝑠</m:t>
                          </m:r>
                        </m:e>
                      </m:acc>
                    </m:oMath>
                  </m:oMathPara>
                </a14:m>
                <a:endParaRPr lang="zh-CN" altLang="en-US" sz="1600" i="1" dirty="0"/>
              </a:p>
            </p:txBody>
          </p:sp>
        </mc:Choice>
        <mc:Fallback xmlns="">
          <p:sp>
            <p:nvSpPr>
              <p:cNvPr id="14" name="文字方塊 33">
                <a:extLst>
                  <a:ext uri="{FF2B5EF4-FFF2-40B4-BE49-F238E27FC236}">
                    <a16:creationId xmlns:a16="http://schemas.microsoft.com/office/drawing/2014/main" id="{A3A72646-1D62-4260-BBAE-E1575FDB99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0624" y="3504886"/>
                <a:ext cx="350959" cy="246221"/>
              </a:xfrm>
              <a:prstGeom prst="rect">
                <a:avLst/>
              </a:prstGeom>
              <a:blipFill>
                <a:blip r:embed="rId8"/>
                <a:stretch>
                  <a:fillRect t="-40000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33">
                <a:extLst>
                  <a:ext uri="{FF2B5EF4-FFF2-40B4-BE49-F238E27FC236}">
                    <a16:creationId xmlns:a16="http://schemas.microsoft.com/office/drawing/2014/main" id="{5643BD0F-57DE-B871-45B1-A00C09DEA790}"/>
                  </a:ext>
                </a:extLst>
              </p:cNvPr>
              <p:cNvSpPr txBox="1"/>
              <p:nvPr/>
            </p:nvSpPr>
            <p:spPr>
              <a:xfrm>
                <a:off x="6979443" y="3056726"/>
                <a:ext cx="852488" cy="23275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altLang="zh-TW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altLang="zh-TW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altLang="zh-TW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altLang="zh-TW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≡∆</m:t>
                      </m:r>
                      <m:sSub>
                        <m:sSubPr>
                          <m:ctrlPr>
                            <a:rPr lang="en-US" altLang="zh-TW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altLang="zh-TW" sz="14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400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  <m:sub>
                          <m:r>
                            <a:rPr lang="en-US" altLang="zh-TW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zh-CN" altLang="en-US" sz="1400" i="1" dirty="0"/>
              </a:p>
            </p:txBody>
          </p:sp>
        </mc:Choice>
        <mc:Fallback xmlns="">
          <p:sp>
            <p:nvSpPr>
              <p:cNvPr id="15" name="文字方塊 33">
                <a:extLst>
                  <a:ext uri="{FF2B5EF4-FFF2-40B4-BE49-F238E27FC236}">
                    <a16:creationId xmlns:a16="http://schemas.microsoft.com/office/drawing/2014/main" id="{5643BD0F-57DE-B871-45B1-A00C09DEA7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9443" y="3056726"/>
                <a:ext cx="852488" cy="232756"/>
              </a:xfrm>
              <a:prstGeom prst="rect">
                <a:avLst/>
              </a:prstGeom>
              <a:blipFill>
                <a:blip r:embed="rId9"/>
                <a:stretch>
                  <a:fillRect t="-25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33">
                <a:extLst>
                  <a:ext uri="{FF2B5EF4-FFF2-40B4-BE49-F238E27FC236}">
                    <a16:creationId xmlns:a16="http://schemas.microsoft.com/office/drawing/2014/main" id="{1D49E907-6194-022F-5B96-2D65818E721D}"/>
                  </a:ext>
                </a:extLst>
              </p:cNvPr>
              <p:cNvSpPr txBox="1"/>
              <p:nvPr/>
            </p:nvSpPr>
            <p:spPr>
              <a:xfrm>
                <a:off x="6734175" y="2691508"/>
                <a:ext cx="273844" cy="23522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altLang="zh-TW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altLang="zh-TW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zh-TW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zh-CN" altLang="en-US" sz="1400" i="1" dirty="0"/>
              </a:p>
            </p:txBody>
          </p:sp>
        </mc:Choice>
        <mc:Fallback xmlns="">
          <p:sp>
            <p:nvSpPr>
              <p:cNvPr id="16" name="文字方塊 33">
                <a:extLst>
                  <a:ext uri="{FF2B5EF4-FFF2-40B4-BE49-F238E27FC236}">
                    <a16:creationId xmlns:a16="http://schemas.microsoft.com/office/drawing/2014/main" id="{1D49E907-6194-022F-5B96-2D65818E72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4175" y="2691508"/>
                <a:ext cx="273844" cy="235227"/>
              </a:xfrm>
              <a:prstGeom prst="rect">
                <a:avLst/>
              </a:prstGeom>
              <a:blipFill>
                <a:blip r:embed="rId10"/>
                <a:stretch>
                  <a:fillRect l="-22727" t="-31579" r="-18182" b="-2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33">
                <a:extLst>
                  <a:ext uri="{FF2B5EF4-FFF2-40B4-BE49-F238E27FC236}">
                    <a16:creationId xmlns:a16="http://schemas.microsoft.com/office/drawing/2014/main" id="{0E5E04C4-6D81-F2AA-C35E-F7B0116FC2BB}"/>
                  </a:ext>
                </a:extLst>
              </p:cNvPr>
              <p:cNvSpPr txBox="1"/>
              <p:nvPr/>
            </p:nvSpPr>
            <p:spPr>
              <a:xfrm>
                <a:off x="6273118" y="2734577"/>
                <a:ext cx="273844" cy="23522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altLang="zh-TW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altLang="zh-TW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zh-CN" altLang="en-US" sz="1400" i="1" dirty="0"/>
              </a:p>
            </p:txBody>
          </p:sp>
        </mc:Choice>
        <mc:Fallback xmlns="">
          <p:sp>
            <p:nvSpPr>
              <p:cNvPr id="17" name="文字方塊 33">
                <a:extLst>
                  <a:ext uri="{FF2B5EF4-FFF2-40B4-BE49-F238E27FC236}">
                    <a16:creationId xmlns:a16="http://schemas.microsoft.com/office/drawing/2014/main" id="{0E5E04C4-6D81-F2AA-C35E-F7B0116FC2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3118" y="2734577"/>
                <a:ext cx="273844" cy="235227"/>
              </a:xfrm>
              <a:prstGeom prst="rect">
                <a:avLst/>
              </a:prstGeom>
              <a:blipFill>
                <a:blip r:embed="rId11"/>
                <a:stretch>
                  <a:fillRect t="-26316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字方塊 33">
                <a:extLst>
                  <a:ext uri="{FF2B5EF4-FFF2-40B4-BE49-F238E27FC236}">
                    <a16:creationId xmlns:a16="http://schemas.microsoft.com/office/drawing/2014/main" id="{657BFA83-9614-962B-D75C-5C4F706939AF}"/>
                  </a:ext>
                </a:extLst>
              </p:cNvPr>
              <p:cNvSpPr txBox="1"/>
              <p:nvPr/>
            </p:nvSpPr>
            <p:spPr>
              <a:xfrm>
                <a:off x="4389040" y="3322481"/>
                <a:ext cx="273844" cy="2154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altLang="zh-TW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altLang="zh-TW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1400" i="1" dirty="0"/>
              </a:p>
            </p:txBody>
          </p:sp>
        </mc:Choice>
        <mc:Fallback xmlns="">
          <p:sp>
            <p:nvSpPr>
              <p:cNvPr id="18" name="文字方塊 33">
                <a:extLst>
                  <a:ext uri="{FF2B5EF4-FFF2-40B4-BE49-F238E27FC236}">
                    <a16:creationId xmlns:a16="http://schemas.microsoft.com/office/drawing/2014/main" id="{657BFA83-9614-962B-D75C-5C4F706939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9040" y="3322481"/>
                <a:ext cx="273844" cy="215444"/>
              </a:xfrm>
              <a:prstGeom prst="rect">
                <a:avLst/>
              </a:prstGeom>
              <a:blipFill>
                <a:blip r:embed="rId12"/>
                <a:stretch>
                  <a:fillRect t="-22222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字方塊 33">
                <a:extLst>
                  <a:ext uri="{FF2B5EF4-FFF2-40B4-BE49-F238E27FC236}">
                    <a16:creationId xmlns:a16="http://schemas.microsoft.com/office/drawing/2014/main" id="{E821FEB7-AA85-FECF-D237-BB586AA93F6A}"/>
                  </a:ext>
                </a:extLst>
              </p:cNvPr>
              <p:cNvSpPr txBox="1"/>
              <p:nvPr/>
            </p:nvSpPr>
            <p:spPr>
              <a:xfrm>
                <a:off x="7250550" y="3422458"/>
                <a:ext cx="307537" cy="26385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altLang="zh-TW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n-US" altLang="zh-TW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zh-CN" altLang="en-US" sz="1400" i="1" dirty="0"/>
              </a:p>
            </p:txBody>
          </p:sp>
        </mc:Choice>
        <mc:Fallback xmlns="">
          <p:sp>
            <p:nvSpPr>
              <p:cNvPr id="19" name="文字方塊 33">
                <a:extLst>
                  <a:ext uri="{FF2B5EF4-FFF2-40B4-BE49-F238E27FC236}">
                    <a16:creationId xmlns:a16="http://schemas.microsoft.com/office/drawing/2014/main" id="{E821FEB7-AA85-FECF-D237-BB586AA93F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0550" y="3422458"/>
                <a:ext cx="307537" cy="263855"/>
              </a:xfrm>
              <a:prstGeom prst="rect">
                <a:avLst/>
              </a:prstGeom>
              <a:blipFill>
                <a:blip r:embed="rId13"/>
                <a:stretch>
                  <a:fillRect b="-2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字方塊 33">
                <a:extLst>
                  <a:ext uri="{FF2B5EF4-FFF2-40B4-BE49-F238E27FC236}">
                    <a16:creationId xmlns:a16="http://schemas.microsoft.com/office/drawing/2014/main" id="{682695E5-12D0-06D2-76A2-6EF037B87154}"/>
                  </a:ext>
                </a:extLst>
              </p:cNvPr>
              <p:cNvSpPr txBox="1"/>
              <p:nvPr/>
            </p:nvSpPr>
            <p:spPr>
              <a:xfrm>
                <a:off x="4718587" y="2682567"/>
                <a:ext cx="273844" cy="24711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zh-CN" altLang="en-US" sz="1400" i="1" dirty="0"/>
              </a:p>
            </p:txBody>
          </p:sp>
        </mc:Choice>
        <mc:Fallback xmlns="">
          <p:sp>
            <p:nvSpPr>
              <p:cNvPr id="20" name="文字方塊 33">
                <a:extLst>
                  <a:ext uri="{FF2B5EF4-FFF2-40B4-BE49-F238E27FC236}">
                    <a16:creationId xmlns:a16="http://schemas.microsoft.com/office/drawing/2014/main" id="{682695E5-12D0-06D2-76A2-6EF037B871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8587" y="2682567"/>
                <a:ext cx="273844" cy="247119"/>
              </a:xfrm>
              <a:prstGeom prst="rect">
                <a:avLst/>
              </a:prstGeom>
              <a:blipFill>
                <a:blip r:embed="rId14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字方塊 28">
                <a:extLst>
                  <a:ext uri="{FF2B5EF4-FFF2-40B4-BE49-F238E27FC236}">
                    <a16:creationId xmlns:a16="http://schemas.microsoft.com/office/drawing/2014/main" id="{1847DD2E-115B-C470-D91D-50ACE28CE4B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47800" y="4950404"/>
                <a:ext cx="6248400" cy="4374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charset="-120"/>
                  </a:defRPr>
                </a:lvl9pPr>
              </a:lstStyle>
              <a:p>
                <a:pPr eaLnBrk="1" hangingPunct="1"/>
                <a:r>
                  <a:rPr lang="zh-TW" altLang="en-US" sz="2000" dirty="0"/>
                  <a:t>將每一無限小路徑</a:t>
                </a:r>
                <a14:m>
                  <m:oMath xmlns:m="http://schemas.openxmlformats.org/officeDocument/2006/math">
                    <m:r>
                      <a:rPr lang="en-US" altLang="zh-TW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acc>
                      <m:accPr>
                        <m:chr m:val="⃗"/>
                        <m:ctrlPr>
                          <a:rPr lang="en-US" altLang="zh-TW" sz="2000" i="1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latin typeface="Cambria Math"/>
                            <a:ea typeface="Cambria Math"/>
                          </a:rPr>
                          <m:t>𝑠</m:t>
                        </m:r>
                      </m:e>
                    </m:acc>
                  </m:oMath>
                </a14:m>
                <a:r>
                  <a:rPr lang="zh-TW" altLang="en-US" sz="2000" dirty="0"/>
                  <a:t>的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altLang="zh-TW" sz="2000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en-US" altLang="zh-TW" sz="2000" i="1">
                        <a:latin typeface="Cambria Math"/>
                        <a:ea typeface="Cambria Math"/>
                      </a:rPr>
                      <m:t>𝑑</m:t>
                    </m:r>
                    <m:acc>
                      <m:accPr>
                        <m:chr m:val="⃗"/>
                        <m:ctrlPr>
                          <a:rPr lang="en-US" altLang="zh-TW" sz="2000" i="1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latin typeface="Cambria Math"/>
                            <a:ea typeface="Cambria Math"/>
                          </a:rPr>
                          <m:t>𝑠</m:t>
                        </m:r>
                      </m:e>
                    </m:acc>
                  </m:oMath>
                </a14:m>
                <a:r>
                  <a:rPr lang="zh-TW" altLang="en-US" sz="2000" dirty="0"/>
                  <a:t>加總，稱為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zh-TW" altLang="en-US" sz="2000" dirty="0"/>
                  <a:t>的線積分。</a:t>
                </a:r>
              </a:p>
            </p:txBody>
          </p:sp>
        </mc:Choice>
        <mc:Fallback xmlns="">
          <p:sp>
            <p:nvSpPr>
              <p:cNvPr id="21" name="文字方塊 28">
                <a:extLst>
                  <a:ext uri="{FF2B5EF4-FFF2-40B4-BE49-F238E27FC236}">
                    <a16:creationId xmlns:a16="http://schemas.microsoft.com/office/drawing/2014/main" id="{1847DD2E-115B-C470-D91D-50ACE28CE4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4950404"/>
                <a:ext cx="6248400" cy="437492"/>
              </a:xfrm>
              <a:prstGeom prst="rect">
                <a:avLst/>
              </a:prstGeom>
              <a:blipFill>
                <a:blip r:embed="rId15"/>
                <a:stretch>
                  <a:fillRect l="-1217" t="-5556" b="-2222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字方塊 12">
                <a:extLst>
                  <a:ext uri="{FF2B5EF4-FFF2-40B4-BE49-F238E27FC236}">
                    <a16:creationId xmlns:a16="http://schemas.microsoft.com/office/drawing/2014/main" id="{A3D75813-2892-0526-67F6-02C91EA387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47800" y="4558171"/>
                <a:ext cx="6829643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/>
                <a:r>
                  <a:rPr lang="zh-TW" altLang="en-US" sz="2000" dirty="0"/>
                  <a:t>將一條路徑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zh-TW" altLang="en-US" sz="2000" dirty="0"/>
                  <a:t>分解為無限多段無限小的路徑</a:t>
                </a:r>
                <a14:m>
                  <m:oMath xmlns:m="http://schemas.openxmlformats.org/officeDocument/2006/math">
                    <m:r>
                      <a:rPr lang="en-US" altLang="zh-TW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acc>
                      <m:accPr>
                        <m:chr m:val="⃗"/>
                        <m:ctrlPr>
                          <a:rPr lang="en-US" altLang="zh-TW" sz="2000" i="1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latin typeface="Cambria Math"/>
                            <a:ea typeface="Cambria Math"/>
                          </a:rPr>
                          <m:t>𝑠</m:t>
                        </m:r>
                      </m:e>
                    </m:acc>
                  </m:oMath>
                </a14:m>
                <a:r>
                  <a:rPr lang="zh-TW" altLang="en-US" sz="2000" dirty="0"/>
                  <a:t>組合起來：</a:t>
                </a:r>
              </a:p>
            </p:txBody>
          </p:sp>
        </mc:Choice>
        <mc:Fallback xmlns="">
          <p:sp>
            <p:nvSpPr>
              <p:cNvPr id="22" name="文字方塊 12">
                <a:extLst>
                  <a:ext uri="{FF2B5EF4-FFF2-40B4-BE49-F238E27FC236}">
                    <a16:creationId xmlns:a16="http://schemas.microsoft.com/office/drawing/2014/main" id="{A3D75813-2892-0526-67F6-02C91EA387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4558171"/>
                <a:ext cx="6829643" cy="400110"/>
              </a:xfrm>
              <a:prstGeom prst="rect">
                <a:avLst/>
              </a:prstGeom>
              <a:blipFill>
                <a:blip r:embed="rId16"/>
                <a:stretch>
                  <a:fillRect l="-1115" t="-18750" r="-4647" b="-25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字方塊 33">
                <a:extLst>
                  <a:ext uri="{FF2B5EF4-FFF2-40B4-BE49-F238E27FC236}">
                    <a16:creationId xmlns:a16="http://schemas.microsoft.com/office/drawing/2014/main" id="{07323F16-F14C-2584-AB8B-883E38ABAC50}"/>
                  </a:ext>
                </a:extLst>
              </p:cNvPr>
              <p:cNvSpPr txBox="1"/>
              <p:nvPr/>
            </p:nvSpPr>
            <p:spPr>
              <a:xfrm>
                <a:off x="3505200" y="2441225"/>
                <a:ext cx="288132" cy="24160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zh-CN" altLang="en-US" sz="1400" i="1" dirty="0"/>
              </a:p>
            </p:txBody>
          </p:sp>
        </mc:Choice>
        <mc:Fallback xmlns="">
          <p:sp>
            <p:nvSpPr>
              <p:cNvPr id="23" name="文字方塊 33">
                <a:extLst>
                  <a:ext uri="{FF2B5EF4-FFF2-40B4-BE49-F238E27FC236}">
                    <a16:creationId xmlns:a16="http://schemas.microsoft.com/office/drawing/2014/main" id="{07323F16-F14C-2584-AB8B-883E38ABAC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2441225"/>
                <a:ext cx="288132" cy="241605"/>
              </a:xfrm>
              <a:prstGeom prst="rect">
                <a:avLst/>
              </a:prstGeom>
              <a:blipFill>
                <a:blip r:embed="rId1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字方塊 18">
                <a:extLst>
                  <a:ext uri="{FF2B5EF4-FFF2-40B4-BE49-F238E27FC236}">
                    <a16:creationId xmlns:a16="http://schemas.microsoft.com/office/drawing/2014/main" id="{62FB666F-29BC-9A6C-6A2F-FA0DB0964B9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91000" y="945127"/>
                <a:ext cx="2392091" cy="4374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/>
                <a:r>
                  <a:rPr lang="zh-TW" altLang="en-US" sz="2000" dirty="0"/>
                  <a:t>磁場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zh-TW" altLang="en-US" sz="2000" dirty="0"/>
                  <a:t>的線積分！</a:t>
                </a:r>
              </a:p>
            </p:txBody>
          </p:sp>
        </mc:Choice>
        <mc:Fallback xmlns="">
          <p:sp>
            <p:nvSpPr>
              <p:cNvPr id="24" name="文字方塊 18">
                <a:extLst>
                  <a:ext uri="{FF2B5EF4-FFF2-40B4-BE49-F238E27FC236}">
                    <a16:creationId xmlns:a16="http://schemas.microsoft.com/office/drawing/2014/main" id="{62FB666F-29BC-9A6C-6A2F-FA0DB0964B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91000" y="945127"/>
                <a:ext cx="2392091" cy="437492"/>
              </a:xfrm>
              <a:prstGeom prst="rect">
                <a:avLst/>
              </a:prstGeom>
              <a:blipFill>
                <a:blip r:embed="rId18"/>
                <a:stretch>
                  <a:fillRect l="-3175" b="-2571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Graphic 3" descr="Cat with solid fill">
            <a:extLst>
              <a:ext uri="{FF2B5EF4-FFF2-40B4-BE49-F238E27FC236}">
                <a16:creationId xmlns:a16="http://schemas.microsoft.com/office/drawing/2014/main" id="{49C0A27C-0F17-2EF9-DCAC-3AD81134F7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077200" y="385094"/>
            <a:ext cx="668520" cy="66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09455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EE0D3-0FD3-F70B-2BC5-EA7ABAA08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字方塊 3">
            <a:extLst>
              <a:ext uri="{FF2B5EF4-FFF2-40B4-BE49-F238E27FC236}">
                <a16:creationId xmlns:a16="http://schemas.microsoft.com/office/drawing/2014/main" id="{4F7A4500-7BF2-6353-AFF5-053189B2D2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101" y="3395688"/>
            <a:ext cx="85859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000" dirty="0"/>
              <a:t>對任一封閉曲線，磁場的線積分正比於該曲線所包圍的總電流（電流疊加）</a:t>
            </a:r>
          </a:p>
        </p:txBody>
      </p:sp>
      <p:sp>
        <p:nvSpPr>
          <p:cNvPr id="23555" name="文字方塊 22">
            <a:extLst>
              <a:ext uri="{FF2B5EF4-FFF2-40B4-BE49-F238E27FC236}">
                <a16:creationId xmlns:a16="http://schemas.microsoft.com/office/drawing/2014/main" id="{D4CB8C52-D73F-2E5D-253A-6814488D78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2721" y="4048978"/>
            <a:ext cx="30503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2000" dirty="0">
                <a:solidFill>
                  <a:srgbClr val="FF0000"/>
                </a:solidFill>
              </a:rPr>
              <a:t>安培定律</a:t>
            </a:r>
            <a:r>
              <a:rPr lang="en-US" altLang="zh-TW" sz="2000" dirty="0">
                <a:solidFill>
                  <a:srgbClr val="FF0000"/>
                </a:solidFill>
              </a:rPr>
              <a:t> Ampere’s Law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p:pic>
        <p:nvPicPr>
          <p:cNvPr id="23558" name="Picture 2" descr="D:\Dropbox\Documents\課程\YoungTextBook\Images\Chapter28\A_Images\A_Figures_and_Photos\28_18_Figure.jpg">
            <a:extLst>
              <a:ext uri="{FF2B5EF4-FFF2-40B4-BE49-F238E27FC236}">
                <a16:creationId xmlns:a16="http://schemas.microsoft.com/office/drawing/2014/main" id="{7AA125C8-DE6F-4502-5784-B1FD532435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" b="68970"/>
          <a:stretch/>
        </p:blipFill>
        <p:spPr bwMode="auto">
          <a:xfrm>
            <a:off x="755073" y="1295400"/>
            <a:ext cx="3253027" cy="2001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8">
                <a:extLst>
                  <a:ext uri="{FF2B5EF4-FFF2-40B4-BE49-F238E27FC236}">
                    <a16:creationId xmlns:a16="http://schemas.microsoft.com/office/drawing/2014/main" id="{2CDAD0AD-5764-A826-9933-1ED6A73C51A2}"/>
                  </a:ext>
                </a:extLst>
              </p:cNvPr>
              <p:cNvSpPr txBox="1"/>
              <p:nvPr/>
            </p:nvSpPr>
            <p:spPr>
              <a:xfrm>
                <a:off x="2186607" y="3835368"/>
                <a:ext cx="1832746" cy="89960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zh-TW" alt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sz="2000" b="0" i="1" smtClean="0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/>
                        </a:rPr>
                        <m:t>𝑖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9" name="文字方塊 8">
                <a:extLst>
                  <a:ext uri="{FF2B5EF4-FFF2-40B4-BE49-F238E27FC236}">
                    <a16:creationId xmlns:a16="http://schemas.microsoft.com/office/drawing/2014/main" id="{2CDAD0AD-5764-A826-9933-1ED6A73C51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6607" y="3835368"/>
                <a:ext cx="1832746" cy="899605"/>
              </a:xfrm>
              <a:prstGeom prst="rect">
                <a:avLst/>
              </a:prstGeom>
              <a:blipFill>
                <a:blip r:embed="rId3"/>
                <a:stretch>
                  <a:fillRect l="-52414" t="-131944" b="-18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4" descr="magnet13">
            <a:extLst>
              <a:ext uri="{FF2B5EF4-FFF2-40B4-BE49-F238E27FC236}">
                <a16:creationId xmlns:a16="http://schemas.microsoft.com/office/drawing/2014/main" id="{220E202A-AC53-752A-6258-E8EBF75B2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729" y="1262590"/>
            <a:ext cx="1462668" cy="2034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B8CFCF7-ECF2-F76E-F1B5-7C546EE90C47}"/>
              </a:ext>
            </a:extLst>
          </p:cNvPr>
          <p:cNvSpPr txBox="1"/>
          <p:nvPr/>
        </p:nvSpPr>
        <p:spPr>
          <a:xfrm>
            <a:off x="551101" y="4702269"/>
            <a:ext cx="685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</a:rPr>
              <a:t>Curl of a vector field allows us calculate its line integral.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8">
                <a:extLst>
                  <a:ext uri="{FF2B5EF4-FFF2-40B4-BE49-F238E27FC236}">
                    <a16:creationId xmlns:a16="http://schemas.microsoft.com/office/drawing/2014/main" id="{1604B9DB-3042-95C4-92BE-576D2D041870}"/>
                  </a:ext>
                </a:extLst>
              </p:cNvPr>
              <p:cNvSpPr txBox="1"/>
              <p:nvPr/>
            </p:nvSpPr>
            <p:spPr>
              <a:xfrm>
                <a:off x="1755335" y="2489217"/>
                <a:ext cx="378265" cy="307777"/>
              </a:xfrm>
              <a:prstGeom prst="rect">
                <a:avLst/>
              </a:prstGeom>
              <a:solidFill>
                <a:srgbClr val="FFFFCC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400" i="1">
                          <a:latin typeface="Cambria Math"/>
                          <a:ea typeface="Cambria Math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altLang="zh-TW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1400" i="1">
                              <a:latin typeface="Cambria Math" panose="02040503050406030204" pitchFamily="18" charset="0"/>
                              <a:ea typeface="Cambria Math"/>
                            </a:rPr>
                            <m:t>𝑠</m:t>
                          </m:r>
                        </m:e>
                      </m:acc>
                    </m:oMath>
                  </m:oMathPara>
                </a14:m>
                <a:endParaRPr lang="zh-TW" altLang="en-US" sz="1400" dirty="0"/>
              </a:p>
            </p:txBody>
          </p:sp>
        </mc:Choice>
        <mc:Fallback xmlns="">
          <p:sp>
            <p:nvSpPr>
              <p:cNvPr id="5" name="文字方塊 8">
                <a:extLst>
                  <a:ext uri="{FF2B5EF4-FFF2-40B4-BE49-F238E27FC236}">
                    <a16:creationId xmlns:a16="http://schemas.microsoft.com/office/drawing/2014/main" id="{1604B9DB-3042-95C4-92BE-576D2D0418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5335" y="2489217"/>
                <a:ext cx="378265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Graphic 2" descr="Cat with solid fill">
            <a:extLst>
              <a:ext uri="{FF2B5EF4-FFF2-40B4-BE49-F238E27FC236}">
                <a16:creationId xmlns:a16="http://schemas.microsoft.com/office/drawing/2014/main" id="{8D0D3242-5C08-F5D7-769E-BC5F87A7F9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77200" y="385094"/>
            <a:ext cx="668520" cy="66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1238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3"/>
              <p:cNvSpPr txBox="1"/>
              <p:nvPr/>
            </p:nvSpPr>
            <p:spPr>
              <a:xfrm>
                <a:off x="6396423" y="1153474"/>
                <a:ext cx="1514004" cy="40011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Γ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l-GR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/>
                            </a:rPr>
                            <m:t>𝑎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l-GR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4" name="文字方塊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6423" y="1153474"/>
                <a:ext cx="1514004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26557E61-2233-5F53-ABD4-F9A2E116E72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555" b="41297"/>
          <a:stretch>
            <a:fillRect/>
          </a:stretch>
        </p:blipFill>
        <p:spPr>
          <a:xfrm>
            <a:off x="2577210" y="4343400"/>
            <a:ext cx="3989579" cy="1981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22F7AC1-55E7-6C82-98A8-36BC87FF6FD6}"/>
                  </a:ext>
                </a:extLst>
              </p:cNvPr>
              <p:cNvSpPr txBox="1"/>
              <p:nvPr/>
            </p:nvSpPr>
            <p:spPr>
              <a:xfrm>
                <a:off x="561755" y="1114880"/>
                <a:ext cx="61503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</a:rPr>
                  <a:t>the boundary path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 is decomposed into two sub-paths: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22F7AC1-55E7-6C82-98A8-36BC87FF6F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755" y="1114880"/>
                <a:ext cx="6150353" cy="400110"/>
              </a:xfrm>
              <a:prstGeom prst="rect">
                <a:avLst/>
              </a:prstGeom>
              <a:blipFill>
                <a:blip r:embed="rId4"/>
                <a:stretch>
                  <a:fillRect l="-1031" t="-909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5F550F0-4015-1090-92A0-00170AC18562}"/>
                  </a:ext>
                </a:extLst>
              </p:cNvPr>
              <p:cNvSpPr txBox="1"/>
              <p:nvPr/>
            </p:nvSpPr>
            <p:spPr>
              <a:xfrm>
                <a:off x="550870" y="2732190"/>
                <a:ext cx="79082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Line integral along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 equals the sum of line integrals along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altLang="zh-TW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a:rPr lang="en-US" altLang="zh-TW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5F550F0-4015-1090-92A0-00170AC185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70" y="2732190"/>
                <a:ext cx="7908235" cy="400110"/>
              </a:xfrm>
              <a:prstGeom prst="rect">
                <a:avLst/>
              </a:prstGeom>
              <a:blipFill>
                <a:blip r:embed="rId5"/>
                <a:stretch>
                  <a:fillRect l="-801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96967C4-22E0-CA37-2E2D-2DD1045C9917}"/>
                  </a:ext>
                </a:extLst>
              </p:cNvPr>
              <p:cNvSpPr txBox="1"/>
              <p:nvPr/>
            </p:nvSpPr>
            <p:spPr>
              <a:xfrm>
                <a:off x="550870" y="2181537"/>
                <a:ext cx="754328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</a:rPr>
                  <a:t>That is because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a:rPr lang="en-US" altLang="zh-TW" sz="2000" i="1">
                            <a:latin typeface="Cambria Math"/>
                          </a:rPr>
                          <m:t>𝑎𝑏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, path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a:rPr lang="en-US" altLang="zh-TW" sz="2000" i="1">
                            <a:latin typeface="Cambria Math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 and path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a:rPr lang="en-US" altLang="zh-TW" sz="2000" i="1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 move in opposite directions.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96967C4-22E0-CA37-2E2D-2DD1045C99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70" y="2181537"/>
                <a:ext cx="7543287" cy="400110"/>
              </a:xfrm>
              <a:prstGeom prst="rect">
                <a:avLst/>
              </a:prstGeom>
              <a:blipFill>
                <a:blip r:embed="rId6"/>
                <a:stretch>
                  <a:fillRect l="-840" t="-9091" r="-336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F273251-7EA5-410F-4B9E-6DCE40382BB6}"/>
                  </a:ext>
                </a:extLst>
              </p:cNvPr>
              <p:cNvSpPr txBox="1"/>
              <p:nvPr/>
            </p:nvSpPr>
            <p:spPr>
              <a:xfrm>
                <a:off x="550870" y="669984"/>
                <a:ext cx="80827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</a:rPr>
                  <a:t>If a</a:t>
                </a:r>
                <a:r>
                  <a:rPr lang="zh-TW" altLang="en-US" sz="2000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zh-TW" sz="2000" dirty="0">
                    <a:latin typeface="Times New Roman" panose="02020603050405020304" pitchFamily="18" charset="0"/>
                  </a:rPr>
                  <a:t>curved surface</a:t>
                </a:r>
                <a:r>
                  <a:rPr lang="en-US" sz="2000" dirty="0">
                    <a:latin typeface="Times New Roman" panose="02020603050405020304" pitchFamily="18" charset="0"/>
                  </a:rPr>
                  <a:t> in space is divided into two regions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,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F273251-7EA5-410F-4B9E-6DCE40382B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70" y="669984"/>
                <a:ext cx="8082788" cy="400110"/>
              </a:xfrm>
              <a:prstGeom prst="rect">
                <a:avLst/>
              </a:prstGeom>
              <a:blipFill>
                <a:blip r:embed="rId7"/>
                <a:stretch>
                  <a:fillRect l="-785" t="-909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E3C64E0-73F8-26AC-CA17-7BFAF869BC61}"/>
                  </a:ext>
                </a:extLst>
              </p:cNvPr>
              <p:cNvSpPr txBox="1"/>
              <p:nvPr/>
            </p:nvSpPr>
            <p:spPr>
              <a:xfrm>
                <a:off x="542263" y="1747527"/>
                <a:ext cx="844723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</a:rPr>
                  <a:t>Add the line integrals along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a:rPr lang="en-US" altLang="zh-TW" sz="2000" i="1">
                            <a:latin typeface="Cambria Math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 and contributions on interface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altLang="zh-TW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a:rPr lang="en-US" altLang="zh-TW" sz="2000" i="1">
                            <a:latin typeface="Cambria Math"/>
                          </a:rPr>
                          <m:t>𝑎𝑏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 cancel.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E3C64E0-73F8-26AC-CA17-7BFAF869BC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263" y="1747527"/>
                <a:ext cx="8447239" cy="400110"/>
              </a:xfrm>
              <a:prstGeom prst="rect">
                <a:avLst/>
              </a:prstGeom>
              <a:blipFill>
                <a:blip r:embed="rId8"/>
                <a:stretch>
                  <a:fillRect l="-751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13">
                <a:extLst>
                  <a:ext uri="{FF2B5EF4-FFF2-40B4-BE49-F238E27FC236}">
                    <a16:creationId xmlns:a16="http://schemas.microsoft.com/office/drawing/2014/main" id="{0ECDECCF-1387-3869-0448-86B8A6555CC7}"/>
                  </a:ext>
                </a:extLst>
              </p:cNvPr>
              <p:cNvSpPr txBox="1"/>
              <p:nvPr/>
            </p:nvSpPr>
            <p:spPr>
              <a:xfrm>
                <a:off x="2762485" y="4376057"/>
                <a:ext cx="762000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600" b="0" i="1" smtClean="0">
                              <a:latin typeface="Cambria Math" panose="02040503050406030204" pitchFamily="18" charset="0"/>
                            </a:rPr>
                            <m:t>           </m:t>
                          </m:r>
                          <m:r>
                            <m:rPr>
                              <m:sty m:val="p"/>
                            </m:rPr>
                            <a:rPr lang="el-GR" altLang="zh-TW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en-US" altLang="zh-TW" sz="1600" b="0" i="1" smtClean="0">
                              <a:latin typeface="Cambria Math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zh-TW" altLang="en-US" sz="1600" dirty="0"/>
              </a:p>
            </p:txBody>
          </p:sp>
        </mc:Choice>
        <mc:Fallback xmlns="">
          <p:sp>
            <p:nvSpPr>
              <p:cNvPr id="3" name="文字方塊 13">
                <a:extLst>
                  <a:ext uri="{FF2B5EF4-FFF2-40B4-BE49-F238E27FC236}">
                    <a16:creationId xmlns:a16="http://schemas.microsoft.com/office/drawing/2014/main" id="{0ECDECCF-1387-3869-0448-86B8A6555C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2485" y="4376057"/>
                <a:ext cx="762000" cy="338554"/>
              </a:xfrm>
              <a:prstGeom prst="rect">
                <a:avLst/>
              </a:prstGeom>
              <a:blipFill>
                <a:blip r:embed="rId9"/>
                <a:stretch>
                  <a:fillRect l="-1639" r="-4918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13">
                <a:extLst>
                  <a:ext uri="{FF2B5EF4-FFF2-40B4-BE49-F238E27FC236}">
                    <a16:creationId xmlns:a16="http://schemas.microsoft.com/office/drawing/2014/main" id="{02C26C59-B2F4-13C2-76F0-8FEBC4C4AB9A}"/>
                  </a:ext>
                </a:extLst>
              </p:cNvPr>
              <p:cNvSpPr txBox="1"/>
              <p:nvPr/>
            </p:nvSpPr>
            <p:spPr>
              <a:xfrm>
                <a:off x="5488954" y="5870323"/>
                <a:ext cx="380999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l-GR" altLang="zh-TW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altLang="zh-TW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en-US" altLang="zh-TW" sz="1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zh-TW" altLang="en-US" sz="1600" dirty="0"/>
              </a:p>
            </p:txBody>
          </p:sp>
        </mc:Choice>
        <mc:Fallback xmlns="">
          <p:sp>
            <p:nvSpPr>
              <p:cNvPr id="7" name="文字方塊 13">
                <a:extLst>
                  <a:ext uri="{FF2B5EF4-FFF2-40B4-BE49-F238E27FC236}">
                    <a16:creationId xmlns:a16="http://schemas.microsoft.com/office/drawing/2014/main" id="{02C26C59-B2F4-13C2-76F0-8FEBC4C4AB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8954" y="5870323"/>
                <a:ext cx="380999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13">
                <a:extLst>
                  <a:ext uri="{FF2B5EF4-FFF2-40B4-BE49-F238E27FC236}">
                    <a16:creationId xmlns:a16="http://schemas.microsoft.com/office/drawing/2014/main" id="{29395C79-B793-B63E-376E-2ACA5FFC7B77}"/>
                  </a:ext>
                </a:extLst>
              </p:cNvPr>
              <p:cNvSpPr txBox="1"/>
              <p:nvPr/>
            </p:nvSpPr>
            <p:spPr>
              <a:xfrm>
                <a:off x="4397936" y="5334000"/>
                <a:ext cx="348125" cy="33855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l-GR" altLang="zh-TW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altLang="zh-TW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en-US" altLang="zh-TW" sz="1600" i="1">
                              <a:latin typeface="Cambria Math"/>
                            </a:rPr>
                            <m:t>𝑎𝑏</m:t>
                          </m:r>
                        </m:sub>
                      </m:sSub>
                    </m:oMath>
                  </m:oMathPara>
                </a14:m>
                <a:endParaRPr lang="zh-TW" altLang="en-US" sz="1600" dirty="0"/>
              </a:p>
            </p:txBody>
          </p:sp>
        </mc:Choice>
        <mc:Fallback xmlns="">
          <p:sp>
            <p:nvSpPr>
              <p:cNvPr id="9" name="文字方塊 13">
                <a:extLst>
                  <a:ext uri="{FF2B5EF4-FFF2-40B4-BE49-F238E27FC236}">
                    <a16:creationId xmlns:a16="http://schemas.microsoft.com/office/drawing/2014/main" id="{29395C79-B793-B63E-376E-2ACA5FFC7B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7936" y="5334000"/>
                <a:ext cx="348125" cy="338554"/>
              </a:xfrm>
              <a:prstGeom prst="rect">
                <a:avLst/>
              </a:prstGeom>
              <a:blipFill>
                <a:blip r:embed="rId11"/>
                <a:stretch>
                  <a:fillRect r="-17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13">
                <a:extLst>
                  <a:ext uri="{FF2B5EF4-FFF2-40B4-BE49-F238E27FC236}">
                    <a16:creationId xmlns:a16="http://schemas.microsoft.com/office/drawing/2014/main" id="{ED2BC8C4-A444-E789-F2C8-31FB6527683F}"/>
                  </a:ext>
                </a:extLst>
              </p:cNvPr>
              <p:cNvSpPr txBox="1"/>
              <p:nvPr/>
            </p:nvSpPr>
            <p:spPr>
              <a:xfrm>
                <a:off x="3910710" y="4828274"/>
                <a:ext cx="228600" cy="33855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zh-TW" altLang="en-US" sz="1600" dirty="0"/>
              </a:p>
            </p:txBody>
          </p:sp>
        </mc:Choice>
        <mc:Fallback xmlns="">
          <p:sp>
            <p:nvSpPr>
              <p:cNvPr id="10" name="文字方塊 13">
                <a:extLst>
                  <a:ext uri="{FF2B5EF4-FFF2-40B4-BE49-F238E27FC236}">
                    <a16:creationId xmlns:a16="http://schemas.microsoft.com/office/drawing/2014/main" id="{ED2BC8C4-A444-E789-F2C8-31FB652768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0710" y="4828274"/>
                <a:ext cx="228600" cy="338554"/>
              </a:xfrm>
              <a:prstGeom prst="rect">
                <a:avLst/>
              </a:prstGeom>
              <a:blipFill>
                <a:blip r:embed="rId12"/>
                <a:stretch>
                  <a:fillRect r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字方塊 13">
                <a:extLst>
                  <a:ext uri="{FF2B5EF4-FFF2-40B4-BE49-F238E27FC236}">
                    <a16:creationId xmlns:a16="http://schemas.microsoft.com/office/drawing/2014/main" id="{F9D11FB3-3BFC-D887-E4A8-D705E54CD693}"/>
                  </a:ext>
                </a:extLst>
              </p:cNvPr>
              <p:cNvSpPr txBox="1"/>
              <p:nvPr/>
            </p:nvSpPr>
            <p:spPr>
              <a:xfrm>
                <a:off x="4914899" y="5143789"/>
                <a:ext cx="381000" cy="33855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6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zh-TW" altLang="en-US" sz="1600" dirty="0"/>
              </a:p>
            </p:txBody>
          </p:sp>
        </mc:Choice>
        <mc:Fallback xmlns="">
          <p:sp>
            <p:nvSpPr>
              <p:cNvPr id="12" name="文字方塊 13">
                <a:extLst>
                  <a:ext uri="{FF2B5EF4-FFF2-40B4-BE49-F238E27FC236}">
                    <a16:creationId xmlns:a16="http://schemas.microsoft.com/office/drawing/2014/main" id="{F9D11FB3-3BFC-D887-E4A8-D705E54CD6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4899" y="5143789"/>
                <a:ext cx="381000" cy="33855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5">
                <a:extLst>
                  <a:ext uri="{FF2B5EF4-FFF2-40B4-BE49-F238E27FC236}">
                    <a16:creationId xmlns:a16="http://schemas.microsoft.com/office/drawing/2014/main" id="{89EB1226-6BF0-8F4E-296C-69B10EAFE0D0}"/>
                  </a:ext>
                </a:extLst>
              </p:cNvPr>
              <p:cNvSpPr txBox="1"/>
              <p:nvPr/>
            </p:nvSpPr>
            <p:spPr>
              <a:xfrm>
                <a:off x="2372831" y="3184407"/>
                <a:ext cx="4398337" cy="1084977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ctrlPr>
                            <a:rPr lang="el-GR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24"/>
                            </m:rPr>
                            <a:rPr lang="el-GR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sub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chr m:val="∮"/>
                          <m:limLoc m:val="undOvr"/>
                          <m:ctrlPr>
                            <a:rPr lang="el-GR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l-GR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Γ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/>
                                </a:rPr>
                                <m:t>𝑎</m:t>
                              </m:r>
                            </m:sub>
                          </m:sSub>
                        </m:sub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+</m:t>
                      </m:r>
                      <m:nary>
                        <m:naryPr>
                          <m:chr m:val="∮"/>
                          <m:limLoc m:val="undOvr"/>
                          <m:ctrlPr>
                            <a:rPr lang="el-GR" altLang="zh-TW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l-GR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Γ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sub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lang="zh-TW" altLang="en-US" sz="2000" i="1" dirty="0"/>
              </a:p>
            </p:txBody>
          </p:sp>
        </mc:Choice>
        <mc:Fallback xmlns="">
          <p:sp>
            <p:nvSpPr>
              <p:cNvPr id="13" name="文字方塊 15">
                <a:extLst>
                  <a:ext uri="{FF2B5EF4-FFF2-40B4-BE49-F238E27FC236}">
                    <a16:creationId xmlns:a16="http://schemas.microsoft.com/office/drawing/2014/main" id="{89EB1226-6BF0-8F4E-296C-69B10EAFE0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2831" y="3184407"/>
                <a:ext cx="4398337" cy="1084977"/>
              </a:xfrm>
              <a:prstGeom prst="rect">
                <a:avLst/>
              </a:prstGeom>
              <a:blipFill>
                <a:blip r:embed="rId14"/>
                <a:stretch>
                  <a:fillRect l="-14368" t="-97674" b="-1534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5090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1" grpId="0"/>
      <p:bldP spid="13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38EF3-B2D0-B227-21A1-FE3ECC1FB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3" name="Picture 2" descr="C:\Users\Chia-Hung Chang\Desktop\FeynmanEM3.jpg">
            <a:extLst>
              <a:ext uri="{FF2B5EF4-FFF2-40B4-BE49-F238E27FC236}">
                <a16:creationId xmlns:a16="http://schemas.microsoft.com/office/drawing/2014/main" id="{C512E2B9-863F-FD08-C243-B8C6F90AA6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3" b="70976"/>
          <a:stretch>
            <a:fillRect/>
          </a:stretch>
        </p:blipFill>
        <p:spPr bwMode="auto">
          <a:xfrm>
            <a:off x="680011" y="1186874"/>
            <a:ext cx="4178060" cy="2223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2B1095E-2AF9-5469-BA4B-45C1817B5D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8703"/>
          <a:stretch>
            <a:fillRect/>
          </a:stretch>
        </p:blipFill>
        <p:spPr>
          <a:xfrm>
            <a:off x="5081621" y="1104840"/>
            <a:ext cx="2938958" cy="23050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409795-A555-E369-8628-A588E746A406}"/>
              </a:ext>
            </a:extLst>
          </p:cNvPr>
          <p:cNvSpPr txBox="1"/>
          <p:nvPr/>
        </p:nvSpPr>
        <p:spPr>
          <a:xfrm>
            <a:off x="680011" y="3409890"/>
            <a:ext cx="8241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</a:rPr>
              <a:t>Any path can be decomposed into the combination of a series of small squares.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7FE4B07-4449-9A3B-09EE-D08F8B63A63F}"/>
                  </a:ext>
                </a:extLst>
              </p:cNvPr>
              <p:cNvSpPr txBox="1"/>
              <p:nvPr/>
            </p:nvSpPr>
            <p:spPr>
              <a:xfrm>
                <a:off x="680011" y="3810000"/>
                <a:ext cx="846398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Line integral along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 equals the sum of line integrals along all the small squares.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7FE4B07-4449-9A3B-09EE-D08F8B63A6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011" y="3810000"/>
                <a:ext cx="8463989" cy="400110"/>
              </a:xfrm>
              <a:prstGeom prst="rect">
                <a:avLst/>
              </a:prstGeom>
              <a:blipFill>
                <a:blip r:embed="rId4"/>
                <a:stretch>
                  <a:fillRect l="-750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14">
                <a:extLst>
                  <a:ext uri="{FF2B5EF4-FFF2-40B4-BE49-F238E27FC236}">
                    <a16:creationId xmlns:a16="http://schemas.microsoft.com/office/drawing/2014/main" id="{07239666-C4F3-8247-4EBD-B46FE7C4AA87}"/>
                  </a:ext>
                </a:extLst>
              </p:cNvPr>
              <p:cNvSpPr txBox="1"/>
              <p:nvPr/>
            </p:nvSpPr>
            <p:spPr>
              <a:xfrm>
                <a:off x="2864199" y="4301045"/>
                <a:ext cx="2971800" cy="89960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TW" sz="2000" b="0" i="1" smtClean="0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nary>
                            <m:naryPr>
                              <m:chr m:val="∮"/>
                              <m:limLoc m:val="undOvr"/>
                              <m:subHide m:val="on"/>
                              <m:supHide m:val="on"/>
                              <m:ctrlPr>
                                <a:rPr lang="zh-TW" altLang="en-US" sz="2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m:rPr>
                                  <m:brk/>
                                </m:r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altLang="zh-TW" sz="2000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TW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𝑠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/>
                                      <a:ea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</m:oMath>
                  </m:oMathPara>
                </a14:m>
                <a:endParaRPr lang="zh-TW" altLang="en-US" sz="2000" i="1" dirty="0"/>
              </a:p>
            </p:txBody>
          </p:sp>
        </mc:Choice>
        <mc:Fallback xmlns="">
          <p:sp>
            <p:nvSpPr>
              <p:cNvPr id="6" name="文字方塊 14">
                <a:extLst>
                  <a:ext uri="{FF2B5EF4-FFF2-40B4-BE49-F238E27FC236}">
                    <a16:creationId xmlns:a16="http://schemas.microsoft.com/office/drawing/2014/main" id="{07239666-C4F3-8247-4EBD-B46FE7C4AA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4199" y="4301045"/>
                <a:ext cx="2971800" cy="899605"/>
              </a:xfrm>
              <a:prstGeom prst="rect">
                <a:avLst/>
              </a:prstGeom>
              <a:blipFill>
                <a:blip r:embed="rId5"/>
                <a:stretch>
                  <a:fillRect l="-30638" t="-133333" b="-18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1E6F899-C1D3-62F6-E531-DFFC3D993BBD}"/>
                  </a:ext>
                </a:extLst>
              </p:cNvPr>
              <p:cNvSpPr/>
              <p:nvPr/>
            </p:nvSpPr>
            <p:spPr>
              <a:xfrm>
                <a:off x="4350099" y="1790640"/>
                <a:ext cx="228600" cy="2286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1E6F899-C1D3-62F6-E531-DFFC3D993B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0099" y="1790640"/>
                <a:ext cx="228600" cy="228600"/>
              </a:xfrm>
              <a:prstGeom prst="rect">
                <a:avLst/>
              </a:prstGeom>
              <a:blipFill>
                <a:blip r:embed="rId6"/>
                <a:stretch>
                  <a:fillRect l="-19048" t="-10000" b="-5500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59FB989-2280-F981-CF9C-FDCAA40961AB}"/>
              </a:ext>
            </a:extLst>
          </p:cNvPr>
          <p:cNvCxnSpPr/>
          <p:nvPr/>
        </p:nvCxnSpPr>
        <p:spPr>
          <a:xfrm flipH="1">
            <a:off x="3816699" y="1904940"/>
            <a:ext cx="533400" cy="5715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EFBE1B6-2F16-5626-B254-58A3545315B6}"/>
                  </a:ext>
                </a:extLst>
              </p:cNvPr>
              <p:cNvSpPr txBox="1"/>
              <p:nvPr/>
            </p:nvSpPr>
            <p:spPr>
              <a:xfrm>
                <a:off x="4055446" y="1444673"/>
                <a:ext cx="91440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Square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EFBE1B6-2F16-5626-B254-58A3545315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5446" y="1444673"/>
                <a:ext cx="914400" cy="338554"/>
              </a:xfrm>
              <a:prstGeom prst="rect">
                <a:avLst/>
              </a:prstGeom>
              <a:blipFill>
                <a:blip r:embed="rId7"/>
                <a:stretch>
                  <a:fillRect l="-4110" t="-3571" b="-17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013712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C:\Users\Chia-Hung Chang\Desktop\FeynmanEM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6" b="64539"/>
          <a:stretch>
            <a:fillRect/>
          </a:stretch>
        </p:blipFill>
        <p:spPr bwMode="auto">
          <a:xfrm>
            <a:off x="6681388" y="527955"/>
            <a:ext cx="2114498" cy="13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3" name="Picture 2" descr="C:\Users\Chia-Hung Chang\Desktop\FeynmanEM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600"/>
          <a:stretch>
            <a:fillRect/>
          </a:stretch>
        </p:blipFill>
        <p:spPr bwMode="auto">
          <a:xfrm>
            <a:off x="2590799" y="494419"/>
            <a:ext cx="2955925" cy="260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/>
              <p:cNvSpPr/>
              <p:nvPr/>
            </p:nvSpPr>
            <p:spPr>
              <a:xfrm>
                <a:off x="6232776" y="5662415"/>
                <a:ext cx="2704394" cy="758093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𝛻</m:t>
                                  </m:r>
                                </m:e>
                              </m:acc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</m:acc>
                            </m:e>
                          </m:d>
                        </m:e>
                        <m:sub>
                          <m:r>
                            <a:rPr lang="en-US" altLang="zh-TW" sz="2000" b="0" i="1" smtClean="0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altLang="zh-TW" sz="20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1" name="矩形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2776" y="5662415"/>
                <a:ext cx="2704394" cy="758093"/>
              </a:xfrm>
              <a:prstGeom prst="rect">
                <a:avLst/>
              </a:prstGeom>
              <a:blipFill>
                <a:blip r:embed="rId4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3"/>
              <p:cNvSpPr txBox="1"/>
              <p:nvPr/>
            </p:nvSpPr>
            <p:spPr>
              <a:xfrm>
                <a:off x="228599" y="3127257"/>
                <a:ext cx="8771197" cy="89960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+∆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altLang="zh-TW" sz="2000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𝑦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altLang="zh-TW" sz="2000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𝑦</m:t>
                          </m:r>
                        </m:e>
                      </m:d>
                      <m:r>
                        <a:rPr lang="en-US" altLang="zh-TW" sz="2000" b="0" i="1" smtClean="0">
                          <a:latin typeface="Cambria Math"/>
                        </a:rPr>
                        <m:t>−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+∆</m:t>
                              </m:r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altLang="zh-TW" sz="2000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altLang="zh-TW" sz="2000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zh-TW" altLang="en-US" sz="2000" i="1" dirty="0"/>
              </a:p>
            </p:txBody>
          </p:sp>
        </mc:Choice>
        <mc:Fallback xmlns="">
          <p:sp>
            <p:nvSpPr>
              <p:cNvPr id="14" name="文字方塊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99" y="3127257"/>
                <a:ext cx="8771197" cy="899605"/>
              </a:xfrm>
              <a:prstGeom prst="rect">
                <a:avLst/>
              </a:prstGeom>
              <a:blipFill>
                <a:blip r:embed="rId5"/>
                <a:stretch>
                  <a:fillRect l="-9971" t="-133333" b="-18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4"/>
              <p:cNvSpPr txBox="1"/>
              <p:nvPr/>
            </p:nvSpPr>
            <p:spPr>
              <a:xfrm>
                <a:off x="4876800" y="1609052"/>
                <a:ext cx="1981195" cy="357983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6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altLang="zh-TW" sz="1600" i="1">
                              <a:latin typeface="Cambria Math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en-US" altLang="zh-TW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1600" i="1">
                              <a:latin typeface="Cambria Math" panose="02040503050406030204" pitchFamily="18" charset="0"/>
                            </a:rPr>
                            <m:t>+∆</m:t>
                          </m:r>
                          <m:r>
                            <a:rPr lang="en-US" altLang="zh-TW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altLang="zh-TW" sz="16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zh-TW" sz="160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1600" b="0" i="1" smtClean="0">
                          <a:latin typeface="Cambria Math"/>
                          <a:ea typeface="Cambria Math"/>
                        </a:rPr>
                        <m:t>𝑦</m:t>
                      </m:r>
                    </m:oMath>
                  </m:oMathPara>
                </a14:m>
                <a:endParaRPr lang="zh-TW" altLang="en-US" sz="1600" i="1" dirty="0"/>
              </a:p>
            </p:txBody>
          </p:sp>
        </mc:Choice>
        <mc:Fallback xmlns="">
          <p:sp>
            <p:nvSpPr>
              <p:cNvPr id="15" name="文字方塊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1609052"/>
                <a:ext cx="1981195" cy="35798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15"/>
              <p:cNvSpPr txBox="1"/>
              <p:nvPr/>
            </p:nvSpPr>
            <p:spPr>
              <a:xfrm>
                <a:off x="3060824" y="494419"/>
                <a:ext cx="999569" cy="33855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6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altLang="zh-TW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6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altLang="zh-TW" sz="1600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altLang="zh-TW" sz="16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zh-TW" sz="160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1600" b="0" i="1" smtClean="0">
                          <a:latin typeface="Cambria Math"/>
                          <a:ea typeface="Cambria Math"/>
                        </a:rPr>
                        <m:t>𝑥</m:t>
                      </m:r>
                    </m:oMath>
                  </m:oMathPara>
                </a14:m>
                <a:endParaRPr lang="zh-TW" altLang="en-US" sz="1600" i="1" dirty="0"/>
              </a:p>
            </p:txBody>
          </p:sp>
        </mc:Choice>
        <mc:Fallback xmlns="">
          <p:sp>
            <p:nvSpPr>
              <p:cNvPr id="16" name="文字方塊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0824" y="494419"/>
                <a:ext cx="999569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直線單箭頭接點 2"/>
          <p:cNvCxnSpPr/>
          <p:nvPr/>
        </p:nvCxnSpPr>
        <p:spPr>
          <a:xfrm>
            <a:off x="3886200" y="863751"/>
            <a:ext cx="0" cy="251936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單箭頭接點 19"/>
          <p:cNvCxnSpPr/>
          <p:nvPr/>
        </p:nvCxnSpPr>
        <p:spPr>
          <a:xfrm flipH="1">
            <a:off x="4572000" y="1804683"/>
            <a:ext cx="228600" cy="0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字方塊 21"/>
              <p:cNvSpPr txBox="1"/>
              <p:nvPr/>
            </p:nvSpPr>
            <p:spPr>
              <a:xfrm>
                <a:off x="228599" y="4812814"/>
                <a:ext cx="8901547" cy="783869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zh-TW" alt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b="0" i="1" smtClean="0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</m:num>
                        <m:den>
                          <m:r>
                            <a:rPr lang="zh-TW" altLang="en-US" sz="2000" b="0" i="1" smtClean="0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altLang="zh-TW" sz="200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altLang="zh-TW" sz="200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altLang="zh-TW" sz="20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</a:rPr>
                            <m:t>𝑦</m:t>
                          </m:r>
                        </m:den>
                      </m:f>
                      <m:r>
                        <a:rPr lang="en-US" altLang="zh-TW" sz="200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altLang="zh-TW" sz="200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ctrlPr>
                            <a:rPr lang="zh-TW" alt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𝑦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i="1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altLang="zh-TW" sz="2000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𝑥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zh-TW" alt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altLang="zh-TW" sz="2000" i="1">
                                  <a:latin typeface="Cambria Math"/>
                                </a:rPr>
                                <m:t>𝑦</m:t>
                              </m:r>
                            </m:den>
                          </m:f>
                        </m:e>
                      </m:d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zh-TW" sz="200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altLang="zh-TW" sz="200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𝑦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𝛻</m:t>
                                  </m:r>
                                </m:e>
                              </m:acc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</m:acc>
                            </m:e>
                          </m:d>
                        </m:e>
                        <m:sub>
                          <m:r>
                            <a:rPr lang="en-US" altLang="zh-TW" sz="2000" i="1"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𝑎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</m:e>
                          </m:acc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e>
                      </m:d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∙∆</m:t>
                      </m:r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zh-TW" altLang="en-US" sz="2000" i="1" dirty="0"/>
              </a:p>
            </p:txBody>
          </p:sp>
        </mc:Choice>
        <mc:Fallback xmlns="">
          <p:sp>
            <p:nvSpPr>
              <p:cNvPr id="22" name="文字方塊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599" y="4812814"/>
                <a:ext cx="8901547" cy="783869"/>
              </a:xfrm>
              <a:prstGeom prst="rect">
                <a:avLst/>
              </a:prstGeom>
              <a:blipFill>
                <a:blip r:embed="rId8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字方塊 22"/>
              <p:cNvSpPr txBox="1"/>
              <p:nvPr/>
            </p:nvSpPr>
            <p:spPr>
              <a:xfrm>
                <a:off x="1841193" y="5598519"/>
                <a:ext cx="2856357" cy="89960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</m:e>
                          </m:acc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e>
                      </m:d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∙∆</m:t>
                      </m:r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zh-TW" altLang="en-US" sz="2000" i="1" dirty="0"/>
              </a:p>
            </p:txBody>
          </p:sp>
        </mc:Choice>
        <mc:Fallback xmlns="">
          <p:sp>
            <p:nvSpPr>
              <p:cNvPr id="23" name="文字方塊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1193" y="5598519"/>
                <a:ext cx="2856357" cy="899605"/>
              </a:xfrm>
              <a:prstGeom prst="rect">
                <a:avLst/>
              </a:prstGeom>
              <a:blipFill>
                <a:blip r:embed="rId9"/>
                <a:stretch>
                  <a:fillRect l="-30837" t="-131944" b="-18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16">
                <a:extLst>
                  <a:ext uri="{FF2B5EF4-FFF2-40B4-BE49-F238E27FC236}">
                    <a16:creationId xmlns:a16="http://schemas.microsoft.com/office/drawing/2014/main" id="{6ED6FDF2-E004-F84F-B5D8-85BAD94AC7C7}"/>
                  </a:ext>
                </a:extLst>
              </p:cNvPr>
              <p:cNvSpPr txBox="1"/>
              <p:nvPr/>
            </p:nvSpPr>
            <p:spPr>
              <a:xfrm>
                <a:off x="3331575" y="2670879"/>
                <a:ext cx="1109249" cy="33855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6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altLang="zh-TW" sz="1600" i="1">
                              <a:latin typeface="Cambria Math"/>
                            </a:rPr>
                            <m:t>𝑥</m:t>
                          </m:r>
                        </m:sub>
                      </m:sSub>
                      <m:r>
                        <a:rPr lang="en-US" altLang="zh-TW" sz="1600" i="1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zh-TW" sz="160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1600" i="1">
                          <a:latin typeface="Cambria Math"/>
                          <a:ea typeface="Cambria Math"/>
                        </a:rPr>
                        <m:t>𝑥</m:t>
                      </m:r>
                    </m:oMath>
                  </m:oMathPara>
                </a14:m>
                <a:endParaRPr lang="zh-TW" altLang="en-US" sz="1600" i="1" dirty="0"/>
              </a:p>
            </p:txBody>
          </p:sp>
        </mc:Choice>
        <mc:Fallback xmlns="">
          <p:sp>
            <p:nvSpPr>
              <p:cNvPr id="17" name="文字方塊 16">
                <a:extLst>
                  <a:ext uri="{FF2B5EF4-FFF2-40B4-BE49-F238E27FC236}">
                    <a16:creationId xmlns:a16="http://schemas.microsoft.com/office/drawing/2014/main" id="{6ED6FDF2-E004-F84F-B5D8-85BAD94AC7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1575" y="2670879"/>
                <a:ext cx="1109249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直線單箭頭接點 2">
            <a:extLst>
              <a:ext uri="{FF2B5EF4-FFF2-40B4-BE49-F238E27FC236}">
                <a16:creationId xmlns:a16="http://schemas.microsoft.com/office/drawing/2014/main" id="{F36B3E7D-100C-3147-845D-20DFA05ADA8A}"/>
              </a:ext>
            </a:extLst>
          </p:cNvPr>
          <p:cNvCxnSpPr>
            <a:cxnSpLocks/>
          </p:cNvCxnSpPr>
          <p:nvPr/>
        </p:nvCxnSpPr>
        <p:spPr>
          <a:xfrm flipV="1">
            <a:off x="4068761" y="2382278"/>
            <a:ext cx="0" cy="295169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字方塊 25">
                <a:extLst>
                  <a:ext uri="{FF2B5EF4-FFF2-40B4-BE49-F238E27FC236}">
                    <a16:creationId xmlns:a16="http://schemas.microsoft.com/office/drawing/2014/main" id="{00296C62-93D1-BD4D-877A-9E02063195A2}"/>
                  </a:ext>
                </a:extLst>
              </p:cNvPr>
              <p:cNvSpPr txBox="1"/>
              <p:nvPr/>
            </p:nvSpPr>
            <p:spPr>
              <a:xfrm>
                <a:off x="1143000" y="1648229"/>
                <a:ext cx="1496904" cy="357983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TW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16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altLang="zh-TW" sz="1600" i="1">
                              <a:latin typeface="Cambria Math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en-US" altLang="zh-TW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altLang="zh-TW" sz="1600" i="1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zh-TW" sz="160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1600" b="0" i="1" smtClean="0">
                          <a:latin typeface="Cambria Math" panose="02040503050406030204" pitchFamily="18" charset="0"/>
                          <a:ea typeface="Cambria Math"/>
                        </a:rPr>
                        <m:t>𝑦</m:t>
                      </m:r>
                    </m:oMath>
                  </m:oMathPara>
                </a14:m>
                <a:endParaRPr lang="zh-TW" altLang="en-US" sz="1600" i="1" dirty="0"/>
              </a:p>
            </p:txBody>
          </p:sp>
        </mc:Choice>
        <mc:Fallback xmlns="">
          <p:sp>
            <p:nvSpPr>
              <p:cNvPr id="26" name="文字方塊 25">
                <a:extLst>
                  <a:ext uri="{FF2B5EF4-FFF2-40B4-BE49-F238E27FC236}">
                    <a16:creationId xmlns:a16="http://schemas.microsoft.com/office/drawing/2014/main" id="{00296C62-93D1-BD4D-877A-9E02063195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1648229"/>
                <a:ext cx="1496904" cy="35798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直線單箭頭接點 2">
            <a:extLst>
              <a:ext uri="{FF2B5EF4-FFF2-40B4-BE49-F238E27FC236}">
                <a16:creationId xmlns:a16="http://schemas.microsoft.com/office/drawing/2014/main" id="{DA5E3F24-F7F5-074C-BFB9-E6FFFF22088E}"/>
              </a:ext>
            </a:extLst>
          </p:cNvPr>
          <p:cNvCxnSpPr>
            <a:cxnSpLocks/>
          </p:cNvCxnSpPr>
          <p:nvPr/>
        </p:nvCxnSpPr>
        <p:spPr>
          <a:xfrm flipV="1">
            <a:off x="2576613" y="1827221"/>
            <a:ext cx="692759" cy="1"/>
          </a:xfrm>
          <a:prstGeom prst="straightConnector1">
            <a:avLst/>
          </a:prstGeom>
          <a:ln w="158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字方塊 20">
                <a:extLst>
                  <a:ext uri="{FF2B5EF4-FFF2-40B4-BE49-F238E27FC236}">
                    <a16:creationId xmlns:a16="http://schemas.microsoft.com/office/drawing/2014/main" id="{831D9041-1A3C-8A4E-8050-05CAFF31B494}"/>
                  </a:ext>
                </a:extLst>
              </p:cNvPr>
              <p:cNvSpPr txBox="1"/>
              <p:nvPr/>
            </p:nvSpPr>
            <p:spPr>
              <a:xfrm>
                <a:off x="1792153" y="4059006"/>
                <a:ext cx="4075247" cy="70551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+∆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altLang="zh-TW" sz="20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altLang="zh-TW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/>
                                </a:rPr>
                                <m:t>𝑦</m:t>
                              </m:r>
                            </m:sub>
                          </m:sSub>
                        </m:num>
                        <m:den>
                          <m:r>
                            <a:rPr lang="zh-TW" alt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altLang="zh-TW" sz="200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𝑥</m:t>
                      </m:r>
                    </m:oMath>
                  </m:oMathPara>
                </a14:m>
                <a:endParaRPr lang="zh-TW" altLang="en-US" sz="2000" i="1" dirty="0"/>
              </a:p>
            </p:txBody>
          </p:sp>
        </mc:Choice>
        <mc:Fallback xmlns="">
          <p:sp>
            <p:nvSpPr>
              <p:cNvPr id="21" name="文字方塊 20">
                <a:extLst>
                  <a:ext uri="{FF2B5EF4-FFF2-40B4-BE49-F238E27FC236}">
                    <a16:creationId xmlns:a16="http://schemas.microsoft.com/office/drawing/2014/main" id="{831D9041-1A3C-8A4E-8050-05CAFF31B4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2153" y="4059006"/>
                <a:ext cx="4075247" cy="705514"/>
              </a:xfrm>
              <a:prstGeom prst="rect">
                <a:avLst/>
              </a:prstGeom>
              <a:blipFill>
                <a:blip r:embed="rId12"/>
                <a:stretch>
                  <a:fillRect b="-1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字方塊 3">
            <a:extLst>
              <a:ext uri="{FF2B5EF4-FFF2-40B4-BE49-F238E27FC236}">
                <a16:creationId xmlns:a16="http://schemas.microsoft.com/office/drawing/2014/main" id="{AF281BCB-AA35-A047-B1C2-06154E9F12DE}"/>
              </a:ext>
            </a:extLst>
          </p:cNvPr>
          <p:cNvSpPr txBox="1"/>
          <p:nvPr/>
        </p:nvSpPr>
        <p:spPr>
          <a:xfrm>
            <a:off x="878470" y="4167858"/>
            <a:ext cx="891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注意：</a:t>
            </a:r>
            <a:endParaRPr kumimoji="1" lang="zh-TW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22">
                <a:extLst>
                  <a:ext uri="{FF2B5EF4-FFF2-40B4-BE49-F238E27FC236}">
                    <a16:creationId xmlns:a16="http://schemas.microsoft.com/office/drawing/2014/main" id="{B35BB20A-D26D-4A1A-B68B-BD2161F7808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3802" y="6420508"/>
                <a:ext cx="8245995" cy="4374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/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The line integral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𝐸</m:t>
                        </m:r>
                      </m:e>
                    </m:acc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 along a small square equals its curl times square area.</a:t>
                </a:r>
                <a:endParaRPr lang="zh-TW" alt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文字方塊 22">
                <a:extLst>
                  <a:ext uri="{FF2B5EF4-FFF2-40B4-BE49-F238E27FC236}">
                    <a16:creationId xmlns:a16="http://schemas.microsoft.com/office/drawing/2014/main" id="{B35BB20A-D26D-4A1A-B68B-BD2161F780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3802" y="6420508"/>
                <a:ext cx="8245995" cy="437492"/>
              </a:xfrm>
              <a:prstGeom prst="rect">
                <a:avLst/>
              </a:prstGeom>
              <a:blipFill>
                <a:blip r:embed="rId13"/>
                <a:stretch>
                  <a:fillRect l="-769" b="-2571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B7A9B79-E9B8-9DB5-A05E-B8A4EAC65F2A}"/>
                  </a:ext>
                </a:extLst>
              </p:cNvPr>
              <p:cNvSpPr txBox="1"/>
              <p:nvPr/>
            </p:nvSpPr>
            <p:spPr>
              <a:xfrm>
                <a:off x="514957" y="75797"/>
                <a:ext cx="7946665" cy="4860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</a:rPr>
                  <a:t>Calculate line integral </a:t>
                </a:r>
                <a14:m>
                  <m:oMath xmlns:m="http://schemas.openxmlformats.org/officeDocument/2006/math">
                    <m:nary>
                      <m:naryPr>
                        <m:chr m:val="∮"/>
                        <m:limLoc m:val="undOvr"/>
                        <m:subHide m:val="on"/>
                        <m:supHide m:val="on"/>
                        <m:ctrlPr>
                          <a:rPr lang="zh-TW" altLang="en-US" sz="20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acc>
                          <m:accPr>
                            <m:chr m:val="⃗"/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  <m:r>
                          <m:rPr>
                            <m:brk/>
                          </m:rPr>
                          <a:rPr lang="en-US" altLang="zh-TW" sz="2000" i="1">
                            <a:latin typeface="Cambria Math"/>
                            <a:ea typeface="Cambria Math"/>
                          </a:rPr>
                          <m:t>∙</m:t>
                        </m:r>
                        <m:r>
                          <a:rPr lang="en-US" altLang="zh-TW" sz="2000" i="1">
                            <a:latin typeface="Cambria Math"/>
                            <a:ea typeface="Cambria Math"/>
                          </a:rPr>
                          <m:t>𝑑</m:t>
                        </m:r>
                        <m:acc>
                          <m:accPr>
                            <m:chr m:val="⃗"/>
                            <m:ctrlPr>
                              <a:rPr lang="en-US" altLang="zh-TW" sz="2000" i="1">
                                <a:latin typeface="Cambria Math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en-US" altLang="zh-TW" sz="2000" i="1">
                                <a:latin typeface="Cambria Math"/>
                                <a:ea typeface="Cambria Math"/>
                              </a:rPr>
                              <m:t>𝑠</m:t>
                            </m:r>
                          </m:e>
                        </m:acc>
                      </m:e>
                    </m:nary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 along a small square on the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TW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TW" sz="20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 plane.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B7A9B79-E9B8-9DB5-A05E-B8A4EAC65F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957" y="75797"/>
                <a:ext cx="7946665" cy="486095"/>
              </a:xfrm>
              <a:prstGeom prst="rect">
                <a:avLst/>
              </a:prstGeom>
              <a:blipFill>
                <a:blip r:embed="rId14"/>
                <a:stretch>
                  <a:fillRect l="-797" t="-115000" b="-17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Graphic 5" descr="Cat with solid fill">
            <a:extLst>
              <a:ext uri="{FF2B5EF4-FFF2-40B4-BE49-F238E27FC236}">
                <a16:creationId xmlns:a16="http://schemas.microsoft.com/office/drawing/2014/main" id="{9CC67F89-79B5-637F-6C79-CB1FE0D369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461626" y="75871"/>
            <a:ext cx="668520" cy="66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367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  <p:bldP spid="16" grpId="0" animBg="1"/>
      <p:bldP spid="22" grpId="0" animBg="1"/>
      <p:bldP spid="23" grpId="0" animBg="1"/>
      <p:bldP spid="17" grpId="0" animBg="1"/>
      <p:bldP spid="26" grpId="0" animBg="1"/>
      <p:bldP spid="21" grpId="0" animBg="1"/>
      <p:bldP spid="4" grpId="0"/>
      <p:bldP spid="2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D1EC7-1F16-722C-C886-6EE68AA1F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4">
                <a:extLst>
                  <a:ext uri="{FF2B5EF4-FFF2-40B4-BE49-F238E27FC236}">
                    <a16:creationId xmlns:a16="http://schemas.microsoft.com/office/drawing/2014/main" id="{C02E88D3-72A4-21FE-005B-D7F429BFD065}"/>
                  </a:ext>
                </a:extLst>
              </p:cNvPr>
              <p:cNvSpPr txBox="1"/>
              <p:nvPr/>
            </p:nvSpPr>
            <p:spPr>
              <a:xfrm>
                <a:off x="2178255" y="2947001"/>
                <a:ext cx="5239278" cy="89960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TW" sz="2000" b="0" i="1" smtClean="0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nary>
                            <m:naryPr>
                              <m:chr m:val="∮"/>
                              <m:limLoc m:val="undOvr"/>
                              <m:subHide m:val="on"/>
                              <m:supHide m:val="on"/>
                              <m:ctrlPr>
                                <a:rPr lang="zh-TW" altLang="en-US" sz="2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b>
                                <m:sSubPr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m:rPr>
                                  <m:brk/>
                                </m:r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altLang="zh-TW" sz="2000" b="0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TW" sz="2000" b="0" i="1" smtClean="0">
                                          <a:latin typeface="Cambria Math"/>
                                          <a:ea typeface="Cambria Math"/>
                                        </a:rPr>
                                        <m:t>𝑠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/>
                                      <a:ea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TW" sz="2000" b="0" i="1" smtClean="0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𝛻</m:t>
                                  </m:r>
                                </m:e>
                              </m:acc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sSub>
                                <m:sSubPr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∙∆</m:t>
                          </m:r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zh-TW" altLang="en-US" sz="2000" i="1" dirty="0"/>
              </a:p>
            </p:txBody>
          </p:sp>
        </mc:Choice>
        <mc:Fallback xmlns="">
          <p:sp>
            <p:nvSpPr>
              <p:cNvPr id="15" name="文字方塊 14">
                <a:extLst>
                  <a:ext uri="{FF2B5EF4-FFF2-40B4-BE49-F238E27FC236}">
                    <a16:creationId xmlns:a16="http://schemas.microsoft.com/office/drawing/2014/main" id="{C02E88D3-72A4-21FE-005B-D7F429BFD0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255" y="2947001"/>
                <a:ext cx="5239278" cy="899605"/>
              </a:xfrm>
              <a:prstGeom prst="rect">
                <a:avLst/>
              </a:prstGeom>
              <a:blipFill>
                <a:blip r:embed="rId2"/>
                <a:stretch>
                  <a:fillRect l="-15217" t="-131944" b="-18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73A2C78-AAC4-BA25-851A-24077B163E51}"/>
                  </a:ext>
                </a:extLst>
              </p:cNvPr>
              <p:cNvSpPr txBox="1"/>
              <p:nvPr/>
            </p:nvSpPr>
            <p:spPr>
              <a:xfrm>
                <a:off x="445719" y="2145987"/>
                <a:ext cx="846398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Line integral along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 equals the sum of line integrals along squares composing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TW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73A2C78-AAC4-BA25-851A-24077B163E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719" y="2145987"/>
                <a:ext cx="8463989" cy="400110"/>
              </a:xfrm>
              <a:prstGeom prst="rect">
                <a:avLst/>
              </a:prstGeom>
              <a:blipFill>
                <a:blip r:embed="rId3"/>
                <a:stretch>
                  <a:fillRect l="-750" t="-6061" r="-300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E07CD04-B103-47FE-3F0B-9BE8EE050ABE}"/>
                  </a:ext>
                </a:extLst>
              </p:cNvPr>
              <p:cNvSpPr txBox="1"/>
              <p:nvPr/>
            </p:nvSpPr>
            <p:spPr>
              <a:xfrm>
                <a:off x="457413" y="1774572"/>
                <a:ext cx="824117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>
                    <a:latin typeface="Times New Roman" panose="02020603050405020304" pitchFamily="18" charset="0"/>
                  </a:rPr>
                  <a:t>Consider an arbitrary loop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 and decompose it into a series of small squares.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E07CD04-B103-47FE-3F0B-9BE8EE050A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13" y="1774572"/>
                <a:ext cx="8241177" cy="400110"/>
              </a:xfrm>
              <a:prstGeom prst="rect">
                <a:avLst/>
              </a:prstGeom>
              <a:blipFill>
                <a:blip r:embed="rId5"/>
                <a:stretch>
                  <a:fillRect l="-770"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E46DB5F-3738-C8AC-E422-DFE505133D29}"/>
                  </a:ext>
                </a:extLst>
              </p:cNvPr>
              <p:cNvSpPr txBox="1"/>
              <p:nvPr/>
            </p:nvSpPr>
            <p:spPr>
              <a:xfrm>
                <a:off x="457413" y="3832879"/>
                <a:ext cx="7679936" cy="439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</a:rPr>
                  <a:t>I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n case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 is very small so that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latin typeface="Cambria Math"/>
                            <a:ea typeface="Cambria Math"/>
                          </a:rPr>
                          <m:t>𝛻</m:t>
                        </m:r>
                      </m:e>
                    </m:acc>
                    <m:r>
                      <a:rPr lang="en-US" altLang="zh-TW" sz="2000" i="1">
                        <a:latin typeface="Cambria Math"/>
                        <a:ea typeface="Cambria Math"/>
                      </a:rPr>
                      <m:t>×</m:t>
                    </m:r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e>
                      <m:sub>
                        <m:r>
                          <a:rPr lang="en-US" altLang="zh-TW" sz="20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 does not change much,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E46DB5F-3738-C8AC-E422-DFE505133D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13" y="3832879"/>
                <a:ext cx="7679936" cy="439351"/>
              </a:xfrm>
              <a:prstGeom prst="rect">
                <a:avLst/>
              </a:prstGeom>
              <a:blipFill>
                <a:blip r:embed="rId6"/>
                <a:stretch>
                  <a:fillRect l="-826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14">
                <a:extLst>
                  <a:ext uri="{FF2B5EF4-FFF2-40B4-BE49-F238E27FC236}">
                    <a16:creationId xmlns:a16="http://schemas.microsoft.com/office/drawing/2014/main" id="{A94B1CEE-C4B2-93F6-B342-625C5303F9B4}"/>
                  </a:ext>
                </a:extLst>
              </p:cNvPr>
              <p:cNvSpPr txBox="1"/>
              <p:nvPr/>
            </p:nvSpPr>
            <p:spPr>
              <a:xfrm>
                <a:off x="2178255" y="4333355"/>
                <a:ext cx="3231945" cy="839269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</m:e>
                          </m:acc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e>
                      </m:d>
                      <m:nary>
                        <m:naryPr>
                          <m:chr m:val="∑"/>
                          <m:supHide m:val="on"/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TW" sz="20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∆</m:t>
                          </m:r>
                          <m:sSub>
                            <m:sSub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𝐴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</m:e>
                          </m:acc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zh-TW" altLang="en-US" sz="2000" i="1" dirty="0"/>
              </a:p>
            </p:txBody>
          </p:sp>
        </mc:Choice>
        <mc:Fallback xmlns="">
          <p:sp>
            <p:nvSpPr>
              <p:cNvPr id="7" name="文字方塊 14">
                <a:extLst>
                  <a:ext uri="{FF2B5EF4-FFF2-40B4-BE49-F238E27FC236}">
                    <a16:creationId xmlns:a16="http://schemas.microsoft.com/office/drawing/2014/main" id="{A94B1CEE-C4B2-93F6-B342-625C5303F9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8255" y="4333355"/>
                <a:ext cx="3231945" cy="839269"/>
              </a:xfrm>
              <a:prstGeom prst="rect">
                <a:avLst/>
              </a:prstGeom>
              <a:blipFill>
                <a:blip r:embed="rId7"/>
                <a:stretch>
                  <a:fillRect t="-125373" b="-1746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4">
                <a:extLst>
                  <a:ext uri="{FF2B5EF4-FFF2-40B4-BE49-F238E27FC236}">
                    <a16:creationId xmlns:a16="http://schemas.microsoft.com/office/drawing/2014/main" id="{85E80FD9-FC4F-23B5-C45D-2F2A63A313A2}"/>
                  </a:ext>
                </a:extLst>
              </p:cNvPr>
              <p:cNvSpPr txBox="1"/>
              <p:nvPr/>
            </p:nvSpPr>
            <p:spPr>
              <a:xfrm>
                <a:off x="2192384" y="5327387"/>
                <a:ext cx="2104997" cy="771878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TW" alt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∮"/>
                              <m:limLoc m:val="undOvr"/>
                              <m:subHide m:val="on"/>
                              <m:supHide m:val="on"/>
                              <m:ctrlPr>
                                <a:rPr lang="zh-TW" altLang="en-US" sz="2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</m:acc>
                              <m:r>
                                <m:rPr>
                                  <m:brk/>
                                </m:r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𝑑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𝑠</m:t>
                                  </m:r>
                                </m:e>
                              </m:acc>
                            </m:e>
                          </m:nary>
                        </m:num>
                        <m:den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zh-TW" altLang="en-US" sz="2000" i="1" dirty="0"/>
              </a:p>
            </p:txBody>
          </p:sp>
        </mc:Choice>
        <mc:Fallback xmlns="">
          <p:sp>
            <p:nvSpPr>
              <p:cNvPr id="14" name="文字方塊 14">
                <a:extLst>
                  <a:ext uri="{FF2B5EF4-FFF2-40B4-BE49-F238E27FC236}">
                    <a16:creationId xmlns:a16="http://schemas.microsoft.com/office/drawing/2014/main" id="{85E80FD9-FC4F-23B5-C45D-2F2A63A313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2384" y="5327387"/>
                <a:ext cx="2104997" cy="771878"/>
              </a:xfrm>
              <a:prstGeom prst="rect">
                <a:avLst/>
              </a:prstGeom>
              <a:blipFill>
                <a:blip r:embed="rId8"/>
                <a:stretch>
                  <a:fillRect t="-74194" b="-75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A53A058D-E04E-E46A-6066-ADD3F3CC4A20}"/>
              </a:ext>
            </a:extLst>
          </p:cNvPr>
          <p:cNvSpPr txBox="1"/>
          <p:nvPr/>
        </p:nvSpPr>
        <p:spPr>
          <a:xfrm>
            <a:off x="445719" y="6193692"/>
            <a:ext cx="88507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The meaning of curl is line integral of a vector field per unit area for small loop!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4EF97FA-E676-F909-793A-5097922A250E}"/>
              </a:ext>
            </a:extLst>
          </p:cNvPr>
          <p:cNvSpPr txBox="1"/>
          <p:nvPr/>
        </p:nvSpPr>
        <p:spPr>
          <a:xfrm>
            <a:off x="457412" y="2546097"/>
            <a:ext cx="80007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contributions from intersections of neighboring squares will cancel.</a:t>
            </a:r>
          </a:p>
        </p:txBody>
      </p:sp>
      <p:pic>
        <p:nvPicPr>
          <p:cNvPr id="6" name="Graphic 5" descr="Cat with solid fill">
            <a:extLst>
              <a:ext uri="{FF2B5EF4-FFF2-40B4-BE49-F238E27FC236}">
                <a16:creationId xmlns:a16="http://schemas.microsoft.com/office/drawing/2014/main" id="{770B03D0-16EE-E338-07E1-A145C37549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77200" y="385094"/>
            <a:ext cx="668520" cy="6685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8DC6AF9-085A-3432-BB7F-6DCC73BBAC7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71072" y="351848"/>
            <a:ext cx="1682128" cy="13940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514D4ED-8E69-5909-193A-53420B7D010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38400" y="315888"/>
            <a:ext cx="2196463" cy="142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210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2" grpId="0"/>
      <p:bldP spid="5" grpId="0"/>
      <p:bldP spid="7" grpId="0" animBg="1"/>
      <p:bldP spid="14" grpId="0" animBg="1"/>
      <p:bldP spid="18" grpId="0"/>
      <p:bldP spid="2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字方塊 9"/>
          <p:cNvSpPr txBox="1">
            <a:spLocks noChangeArrowheads="1"/>
          </p:cNvSpPr>
          <p:nvPr/>
        </p:nvSpPr>
        <p:spPr bwMode="auto">
          <a:xfrm>
            <a:off x="3736857" y="6387557"/>
            <a:ext cx="213757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Green’s Theorem</a:t>
            </a:r>
            <a:endParaRPr lang="zh-TW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4"/>
              <p:cNvSpPr txBox="1"/>
              <p:nvPr/>
            </p:nvSpPr>
            <p:spPr>
              <a:xfrm>
                <a:off x="494665" y="3295775"/>
                <a:ext cx="5067935" cy="89960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TW" sz="2000" b="0" i="1" smtClean="0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𝛻</m:t>
                                  </m:r>
                                </m:e>
                              </m:acc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sSub>
                                <m:sSubPr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TW" sz="2000" b="0" i="1" smtClean="0"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TW" sz="2000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∙∆</m:t>
                          </m:r>
                          <m:sSub>
                            <m:sSubPr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𝛻</m:t>
                                  </m:r>
                                </m:e>
                              </m:acc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</m:acc>
                            </m:e>
                          </m:d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lang="zh-TW" altLang="en-US" sz="2000" i="1" dirty="0"/>
              </a:p>
            </p:txBody>
          </p:sp>
        </mc:Choice>
        <mc:Fallback xmlns="">
          <p:sp>
            <p:nvSpPr>
              <p:cNvPr id="15" name="文字方塊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665" y="3295775"/>
                <a:ext cx="5067935" cy="899605"/>
              </a:xfrm>
              <a:prstGeom prst="rect">
                <a:avLst/>
              </a:prstGeom>
              <a:blipFill>
                <a:blip r:embed="rId2"/>
                <a:stretch>
                  <a:fillRect l="-17955" t="-133333" b="-18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15"/>
              <p:cNvSpPr txBox="1"/>
              <p:nvPr/>
            </p:nvSpPr>
            <p:spPr>
              <a:xfrm>
                <a:off x="493828" y="4316463"/>
                <a:ext cx="3179135" cy="104727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ctrlPr>
                            <a:rPr lang="el-GR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24"/>
                            </m:rPr>
                            <a:rPr lang="el-GR" altLang="zh-TW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sub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𝑆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𝛻</m:t>
                                  </m:r>
                                </m:e>
                              </m:acc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</m:acc>
                            </m:e>
                          </m:d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lang="zh-TW" altLang="en-US" sz="2000" i="1" dirty="0"/>
              </a:p>
            </p:txBody>
          </p:sp>
        </mc:Choice>
        <mc:Fallback xmlns="">
          <p:sp>
            <p:nvSpPr>
              <p:cNvPr id="16" name="文字方塊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828" y="4316463"/>
                <a:ext cx="3179135" cy="1047274"/>
              </a:xfrm>
              <a:prstGeom prst="rect">
                <a:avLst/>
              </a:prstGeom>
              <a:blipFill>
                <a:blip r:embed="rId3"/>
                <a:stretch>
                  <a:fillRect l="-26587" t="-100000" b="-15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5FA637FB-73EE-8F00-2872-99D4A217211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849" b="70355"/>
          <a:stretch>
            <a:fillRect/>
          </a:stretch>
        </p:blipFill>
        <p:spPr>
          <a:xfrm>
            <a:off x="4267200" y="4267200"/>
            <a:ext cx="2966625" cy="12846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48B1CC9-2C12-4849-1E29-A1A0E0DB4460}"/>
                  </a:ext>
                </a:extLst>
              </p:cNvPr>
              <p:cNvSpPr txBox="1"/>
              <p:nvPr/>
            </p:nvSpPr>
            <p:spPr>
              <a:xfrm>
                <a:off x="4267200" y="5242831"/>
                <a:ext cx="848921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sz="1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Γ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𝜕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48B1CC9-2C12-4849-1E29-A1A0E0DB44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5242831"/>
                <a:ext cx="848921" cy="2769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5D5C451-7AA7-E58A-576C-45F6577DA55A}"/>
                  </a:ext>
                </a:extLst>
              </p:cNvPr>
              <p:cNvSpPr txBox="1"/>
              <p:nvPr/>
            </p:nvSpPr>
            <p:spPr>
              <a:xfrm>
                <a:off x="5369489" y="4723891"/>
                <a:ext cx="48279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brk m:alnAt="24"/>
                        </m:rP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𝑆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5D5C451-7AA7-E58A-576C-45F6577DA5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9489" y="4723891"/>
                <a:ext cx="482798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2" descr="C:\Users\Chia-Hung Chang\Desktop\FeynmanEM3.jpg">
            <a:extLst>
              <a:ext uri="{FF2B5EF4-FFF2-40B4-BE49-F238E27FC236}">
                <a16:creationId xmlns:a16="http://schemas.microsoft.com/office/drawing/2014/main" id="{F6463702-E3A7-171B-C580-878DB87503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7" b="70975"/>
          <a:stretch>
            <a:fillRect/>
          </a:stretch>
        </p:blipFill>
        <p:spPr bwMode="auto">
          <a:xfrm>
            <a:off x="2667000" y="420281"/>
            <a:ext cx="3975270" cy="1963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5C7E48E-6FFC-A98C-5F0D-758802501583}"/>
                  </a:ext>
                </a:extLst>
              </p:cNvPr>
              <p:cNvSpPr txBox="1"/>
              <p:nvPr/>
            </p:nvSpPr>
            <p:spPr>
              <a:xfrm>
                <a:off x="399560" y="5974881"/>
                <a:ext cx="83448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Line integral of a vector field along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𝜕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equals surface integral of curl on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5C7E48E-6FFC-A98C-5F0D-7588025015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60" y="5974881"/>
                <a:ext cx="8344879" cy="400110"/>
              </a:xfrm>
              <a:prstGeom prst="rect">
                <a:avLst/>
              </a:prstGeom>
              <a:blipFill>
                <a:blip r:embed="rId8"/>
                <a:stretch>
                  <a:fillRect l="-760" t="-6061" r="-456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53AACFF-C352-5341-BFDD-5593243D30A7}"/>
                  </a:ext>
                </a:extLst>
              </p:cNvPr>
              <p:cNvSpPr txBox="1"/>
              <p:nvPr/>
            </p:nvSpPr>
            <p:spPr>
              <a:xfrm>
                <a:off x="320797" y="5574771"/>
                <a:ext cx="722187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ea typeface="Cambria Math" panose="02040503050406030204" pitchFamily="18" charset="0"/>
                  </a:rPr>
                  <a:t> </a:t>
                </a:r>
                <a:r>
                  <a:rPr lang="en-US" sz="20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Curve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𝜕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defined as the boundary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53AACFF-C352-5341-BFDD-5593243D30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797" y="5574771"/>
                <a:ext cx="7221870" cy="400110"/>
              </a:xfrm>
              <a:prstGeom prst="rect">
                <a:avLst/>
              </a:prstGeom>
              <a:blipFill>
                <a:blip r:embed="rId9"/>
                <a:stretch>
                  <a:fillRect t="-60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A1AE4A0-E0D8-4993-C419-73BE776E3AFB}"/>
                  </a:ext>
                </a:extLst>
              </p:cNvPr>
              <p:cNvSpPr txBox="1"/>
              <p:nvPr/>
            </p:nvSpPr>
            <p:spPr>
              <a:xfrm>
                <a:off x="451913" y="2432398"/>
                <a:ext cx="8463989" cy="439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</a:rPr>
                  <a:t>In case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 is not small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latin typeface="Cambria Math"/>
                            <a:ea typeface="Cambria Math"/>
                          </a:rPr>
                          <m:t>𝛻</m:t>
                        </m:r>
                      </m:e>
                    </m:acc>
                    <m:r>
                      <a:rPr lang="en-US" altLang="zh-TW" sz="2000" i="1">
                        <a:latin typeface="Cambria Math"/>
                        <a:ea typeface="Cambria Math"/>
                      </a:rPr>
                      <m:t>×</m:t>
                    </m:r>
                    <m:sSub>
                      <m:sSubPr>
                        <m:ctrlPr>
                          <a:rPr lang="en-US" altLang="zh-TW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altLang="zh-TW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TW" sz="20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e>
                      <m:sub>
                        <m:r>
                          <a:rPr lang="en-US" altLang="zh-TW" sz="20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</a:rPr>
                  <a:t> does change, 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A1AE4A0-E0D8-4993-C419-73BE776E3A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913" y="2432398"/>
                <a:ext cx="8463989" cy="439351"/>
              </a:xfrm>
              <a:prstGeom prst="rect">
                <a:avLst/>
              </a:prstGeom>
              <a:blipFill>
                <a:blip r:embed="rId10"/>
                <a:stretch>
                  <a:fillRect l="-749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8B62B94-92DF-7E39-EEB0-084F365F7F9B}"/>
                  </a:ext>
                </a:extLst>
              </p:cNvPr>
              <p:cNvSpPr txBox="1"/>
              <p:nvPr/>
            </p:nvSpPr>
            <p:spPr>
              <a:xfrm>
                <a:off x="465356" y="2840724"/>
                <a:ext cx="860244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sum of </a:t>
                </a:r>
                <a:r>
                  <a:rPr lang="en-US" sz="2000" dirty="0">
                    <a:latin typeface="Times New Roman" panose="02020603050405020304" pitchFamily="18" charset="0"/>
                  </a:rPr>
                  <a:t>line integral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 along small squares approaches surface integral as </a:t>
                </a:r>
                <a14:m>
                  <m:oMath xmlns:m="http://schemas.openxmlformats.org/officeDocument/2006/math">
                    <m:r>
                      <a:rPr lang="en-US" altLang="zh-TW" sz="20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∆</m:t>
                    </m:r>
                    <m:sSub>
                      <m:sSubPr>
                        <m:ctrlPr>
                          <a:rPr lang="en-US" altLang="zh-TW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altLang="zh-TW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𝑎</m:t>
                        </m:r>
                      </m:e>
                      <m:sub>
                        <m: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𝑖</m:t>
                        </m:r>
                      </m:sub>
                    </m:sSub>
                    <m:r>
                      <a:rPr lang="en-US" altLang="zh-TW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TW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8B62B94-92DF-7E39-EEB0-084F365F7F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356" y="2840724"/>
                <a:ext cx="8602443" cy="400110"/>
              </a:xfrm>
              <a:prstGeom prst="rect">
                <a:avLst/>
              </a:prstGeom>
              <a:blipFill>
                <a:blip r:embed="rId11"/>
                <a:stretch>
                  <a:fillRect l="-737" t="-909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2223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 animBg="1"/>
      <p:bldP spid="16" grpId="0" animBg="1"/>
      <p:bldP spid="6" grpId="0" animBg="1"/>
      <p:bldP spid="8" grpId="0"/>
      <p:bldP spid="10" grpId="0"/>
      <p:bldP spid="17" grpId="0"/>
      <p:bldP spid="12" grpId="0"/>
      <p:bldP spid="3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06F4959-1309-77D3-1620-8DE0B97525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300" y="298450"/>
            <a:ext cx="6883400" cy="626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17600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6EB0E4-1925-B7E7-2E54-9D2A49CF7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460" y="35293"/>
            <a:ext cx="7355749" cy="3835400"/>
          </a:xfrm>
          <a:prstGeom prst="rect">
            <a:avLst/>
          </a:prstGeom>
        </p:spPr>
      </p:pic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12A08E7-A8C7-8687-3FD3-5B27C8975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3437047"/>
            <a:ext cx="4353634" cy="338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86532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2DFA64A-9B69-D5F6-DD19-B01769D28FEC}"/>
              </a:ext>
            </a:extLst>
          </p:cNvPr>
          <p:cNvSpPr/>
          <p:nvPr/>
        </p:nvSpPr>
        <p:spPr>
          <a:xfrm>
            <a:off x="4696118" y="3759354"/>
            <a:ext cx="2362200" cy="19949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A2D83A7-5F5B-AF84-1480-17D44B5217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1629"/>
          <a:stretch>
            <a:fillRect/>
          </a:stretch>
        </p:blipFill>
        <p:spPr>
          <a:xfrm>
            <a:off x="404023" y="1059501"/>
            <a:ext cx="8429812" cy="16150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7E86094-9C27-ED63-A94D-64694B7C77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607" t="3368" r="29999" b="63021"/>
          <a:stretch>
            <a:fillRect/>
          </a:stretch>
        </p:blipFill>
        <p:spPr>
          <a:xfrm>
            <a:off x="1571918" y="3759354"/>
            <a:ext cx="2621608" cy="20574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9">
                <a:extLst>
                  <a:ext uri="{FF2B5EF4-FFF2-40B4-BE49-F238E27FC236}">
                    <a16:creationId xmlns:a16="http://schemas.microsoft.com/office/drawing/2014/main" id="{4BFC5DE8-BEE2-B4F5-A1E5-1E2D94E00B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1938" y="599905"/>
                <a:ext cx="873206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eaLnBrk="1" hangingPunct="1"/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Similar</a:t>
                </a:r>
                <a:r>
                  <a:rPr lang="zh-TW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Stokes’ Theorem</a:t>
                </a:r>
                <a:r>
                  <a:rPr lang="zh-TW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applies</a:t>
                </a:r>
                <a:r>
                  <a:rPr lang="zh-TW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actually</a:t>
                </a:r>
                <a:r>
                  <a:rPr lang="zh-TW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</a:t>
                </a:r>
                <a:r>
                  <a:rPr lang="zh-TW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arbitrary</a:t>
                </a:r>
                <a:r>
                  <a:rPr lang="zh-TW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𝜕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zh-TW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  <a:r>
                  <a:rPr lang="zh-TW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curved</a:t>
                </a:r>
                <a:r>
                  <a:rPr lang="zh-TW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surface</a:t>
                </a:r>
                <a:r>
                  <a:rPr lang="zh-TW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zh-TW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文字方塊 9">
                <a:extLst>
                  <a:ext uri="{FF2B5EF4-FFF2-40B4-BE49-F238E27FC236}">
                    <a16:creationId xmlns:a16="http://schemas.microsoft.com/office/drawing/2014/main" id="{4BFC5DE8-BEE2-B4F5-A1E5-1E2D94E00B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1938" y="599905"/>
                <a:ext cx="8732062" cy="400110"/>
              </a:xfrm>
              <a:prstGeom prst="rect">
                <a:avLst/>
              </a:prstGeom>
              <a:blipFill>
                <a:blip r:embed="rId4"/>
                <a:stretch>
                  <a:fillRect l="-727" t="-9375" r="-1599" b="-2500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15">
                <a:extLst>
                  <a:ext uri="{FF2B5EF4-FFF2-40B4-BE49-F238E27FC236}">
                    <a16:creationId xmlns:a16="http://schemas.microsoft.com/office/drawing/2014/main" id="{B26B78C8-311A-701B-717B-230AB44F4C8C}"/>
                  </a:ext>
                </a:extLst>
              </p:cNvPr>
              <p:cNvSpPr txBox="1"/>
              <p:nvPr/>
            </p:nvSpPr>
            <p:spPr>
              <a:xfrm>
                <a:off x="3217510" y="2751587"/>
                <a:ext cx="2804816" cy="95167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limLoc m:val="undOvr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𝑆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i="1">
                                      <a:latin typeface="Cambria Math"/>
                                      <a:ea typeface="Cambria Math"/>
                                    </a:rPr>
                                    <m:t>𝛻</m:t>
                                  </m:r>
                                </m:e>
                              </m:acc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</m:d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nary>
                        <m:naryPr>
                          <m:chr m:val="∮"/>
                          <m:limLoc m:val="undOvr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sub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lang="zh-TW" altLang="en-US" sz="1800" i="1" dirty="0"/>
              </a:p>
            </p:txBody>
          </p:sp>
        </mc:Choice>
        <mc:Fallback xmlns="">
          <p:sp>
            <p:nvSpPr>
              <p:cNvPr id="6" name="文字方塊 15">
                <a:extLst>
                  <a:ext uri="{FF2B5EF4-FFF2-40B4-BE49-F238E27FC236}">
                    <a16:creationId xmlns:a16="http://schemas.microsoft.com/office/drawing/2014/main" id="{B26B78C8-311A-701B-717B-230AB44F4C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7510" y="2751587"/>
                <a:ext cx="2804816" cy="951671"/>
              </a:xfrm>
              <a:prstGeom prst="rect">
                <a:avLst/>
              </a:prstGeom>
              <a:blipFill>
                <a:blip r:embed="rId5"/>
                <a:stretch>
                  <a:fillRect l="-28829" t="-98684" b="-16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EAE2EC2-65C2-B927-0F51-DC02C7C8EE01}"/>
                  </a:ext>
                </a:extLst>
              </p:cNvPr>
              <p:cNvSpPr txBox="1"/>
              <p:nvPr/>
            </p:nvSpPr>
            <p:spPr>
              <a:xfrm>
                <a:off x="635747" y="5872852"/>
                <a:ext cx="81773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沿任一曲線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𝜕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 err="1"/>
                  <a:t>的</a:t>
                </a:r>
                <a:r>
                  <a:rPr lang="en-US" dirty="0"/>
                  <a:t>向量場</a:t>
                </a:r>
                <a:r>
                  <a:rPr lang="en-US" dirty="0" err="1"/>
                  <a:t>線積分，等於曲線內</a:t>
                </a:r>
                <a:r>
                  <a:rPr lang="en-US" dirty="0"/>
                  <a:t>曲</a:t>
                </a:r>
                <a:r>
                  <a:rPr lang="en-US" dirty="0" err="1"/>
                  <a:t>面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dirty="0"/>
                  <a:t>，該向量場旋度的面積分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EAE2EC2-65C2-B927-0F51-DC02C7C8EE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747" y="5872852"/>
                <a:ext cx="8177306" cy="369332"/>
              </a:xfrm>
              <a:prstGeom prst="rect">
                <a:avLst/>
              </a:prstGeom>
              <a:blipFill>
                <a:blip r:embed="rId6"/>
                <a:stretch>
                  <a:fillRect l="-464"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18821FBC-0D6B-7605-8D70-32937EBC5B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73" b="35868"/>
          <a:stretch>
            <a:fillRect/>
          </a:stretch>
        </p:blipFill>
        <p:spPr bwMode="auto">
          <a:xfrm>
            <a:off x="4724400" y="3810000"/>
            <a:ext cx="2333918" cy="194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4C4BC23-697D-0095-9C07-7ED217E5DDCF}"/>
                  </a:ext>
                </a:extLst>
              </p:cNvPr>
              <p:cNvSpPr txBox="1"/>
              <p:nvPr/>
            </p:nvSpPr>
            <p:spPr>
              <a:xfrm>
                <a:off x="4742297" y="5312829"/>
                <a:ext cx="88359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𝜕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4C4BC23-697D-0095-9C07-7ED217E5DD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2297" y="5312829"/>
                <a:ext cx="883592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30F9D20-7150-BAD6-7821-14D47E807121}"/>
                  </a:ext>
                </a:extLst>
              </p:cNvPr>
              <p:cNvSpPr txBox="1"/>
              <p:nvPr/>
            </p:nvSpPr>
            <p:spPr>
              <a:xfrm>
                <a:off x="5763705" y="4783304"/>
                <a:ext cx="258621" cy="36933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30F9D20-7150-BAD6-7821-14D47E8071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3705" y="4783304"/>
                <a:ext cx="258621" cy="369332"/>
              </a:xfrm>
              <a:prstGeom prst="rect">
                <a:avLst/>
              </a:prstGeom>
              <a:blipFill>
                <a:blip r:embed="rId9"/>
                <a:stretch>
                  <a:fillRect r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33EDA4CA-F7EF-96CB-8251-E4C657914B63}"/>
              </a:ext>
            </a:extLst>
          </p:cNvPr>
          <p:cNvSpPr txBox="1"/>
          <p:nvPr/>
        </p:nvSpPr>
        <p:spPr>
          <a:xfrm>
            <a:off x="3660126" y="4967970"/>
            <a:ext cx="33482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C17EA2F-35BB-61E3-1326-FB29B085F4E9}"/>
                  </a:ext>
                </a:extLst>
              </p:cNvPr>
              <p:cNvSpPr txBox="1"/>
              <p:nvPr/>
            </p:nvSpPr>
            <p:spPr>
              <a:xfrm>
                <a:off x="383241" y="234433"/>
                <a:ext cx="88082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Green’s </a:t>
                </a:r>
                <a:r>
                  <a:rPr lang="en-US" altLang="zh-TW" sz="2000" dirty="0" err="1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therorem</a:t>
                </a:r>
                <a:r>
                  <a:rPr lang="zh-TW" altLang="en-US" sz="20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0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applies</a:t>
                </a:r>
                <a:r>
                  <a:rPr lang="zh-TW" altLang="en-US" sz="20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0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when</a:t>
                </a:r>
                <a:r>
                  <a:rPr lang="zh-TW" altLang="en-US" sz="20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0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loop</a:t>
                </a:r>
                <a:r>
                  <a:rPr lang="zh-TW" altLang="en-US" sz="20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𝜕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zh-TW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  <a:r>
                  <a:rPr lang="zh-TW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surface</a:t>
                </a:r>
                <a:r>
                  <a:rPr lang="zh-TW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zh-TW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lie</a:t>
                </a:r>
                <a:r>
                  <a:rPr lang="zh-TW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on</a:t>
                </a:r>
                <a:r>
                  <a:rPr lang="zh-TW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zh-TW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same</a:t>
                </a:r>
                <a:r>
                  <a:rPr lang="zh-TW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plane.</a:t>
                </a:r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C17EA2F-35BB-61E3-1326-FB29B085F4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241" y="234433"/>
                <a:ext cx="8808261" cy="400110"/>
              </a:xfrm>
              <a:prstGeom prst="rect">
                <a:avLst/>
              </a:prstGeom>
              <a:blipFill>
                <a:blip r:embed="rId10"/>
                <a:stretch>
                  <a:fillRect l="-865"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FB04CB6C-0AE1-72F1-3E07-EBF1CC72027C}"/>
              </a:ext>
            </a:extLst>
          </p:cNvPr>
          <p:cNvSpPr txBox="1"/>
          <p:nvPr/>
        </p:nvSpPr>
        <p:spPr>
          <a:xfrm>
            <a:off x="635747" y="6267108"/>
            <a:ext cx="685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</a:rPr>
              <a:t>Curl of a vector field allows us calculate its line integral.</a:t>
            </a:r>
          </a:p>
        </p:txBody>
      </p:sp>
    </p:spTree>
    <p:extLst>
      <p:ext uri="{BB962C8B-B14F-4D97-AF65-F5344CB8AC3E}">
        <p14:creationId xmlns:p14="http://schemas.microsoft.com/office/powerpoint/2010/main" val="298522841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181FC6-A4A2-D29F-D4C1-48B10779D8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175" y="625516"/>
            <a:ext cx="6654800" cy="612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8230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AB3E8F-AC7A-8736-CCA7-24C457F75A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341" y="838200"/>
            <a:ext cx="8127318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48841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0863C7C-EE4E-A5A2-0478-EB95A7EAC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644" y="0"/>
            <a:ext cx="55627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71186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67410EF-C6DB-7245-5E37-5606F043C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5856" y="762000"/>
            <a:ext cx="6883400" cy="22987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73FD885-CFC6-7679-B145-A2764BA689EA}"/>
              </a:ext>
            </a:extLst>
          </p:cNvPr>
          <p:cNvSpPr txBox="1"/>
          <p:nvPr/>
        </p:nvSpPr>
        <p:spPr>
          <a:xfrm>
            <a:off x="6497411" y="6093023"/>
            <a:ext cx="2133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George Stokes 1819-1903</a:t>
            </a:r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62852F9A-EA3F-1012-5648-E52DAAD7E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181350"/>
            <a:ext cx="2089150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E61B8D-640E-0558-D60E-A0BC62C9FC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3207657"/>
            <a:ext cx="5664200" cy="28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0818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"/>
              <p:cNvSpPr txBox="1"/>
              <p:nvPr/>
            </p:nvSpPr>
            <p:spPr>
              <a:xfrm>
                <a:off x="1125014" y="4097941"/>
                <a:ext cx="4596450" cy="89960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</m:e>
                          </m:acc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e>
                      </m:d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𝑎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sz="2000" i="1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altLang="zh-TW" sz="2000" i="1">
                          <a:latin typeface="Cambria Math"/>
                        </a:rPr>
                        <m:t>𝑖</m:t>
                      </m:r>
                      <m:r>
                        <a:rPr lang="en-US" altLang="zh-TW" sz="20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sz="2000" i="1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</a:rPr>
                            <m:t>0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" name="文字方塊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5014" y="4097941"/>
                <a:ext cx="4596450" cy="899605"/>
              </a:xfrm>
              <a:prstGeom prst="rect">
                <a:avLst/>
              </a:prstGeom>
              <a:blipFill>
                <a:blip r:embed="rId2"/>
                <a:stretch>
                  <a:fillRect l="-20661" t="-131944" b="-18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/>
              <p:cNvSpPr/>
              <p:nvPr/>
            </p:nvSpPr>
            <p:spPr>
              <a:xfrm>
                <a:off x="2122714" y="5421085"/>
                <a:ext cx="1468992" cy="43935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sz="2000" i="1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</a:rPr>
                            <m:t>0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3" name="矩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2714" y="5421085"/>
                <a:ext cx="1468992" cy="439351"/>
              </a:xfrm>
              <a:prstGeom prst="rect">
                <a:avLst/>
              </a:prstGeom>
              <a:blipFill>
                <a:blip r:embed="rId3"/>
                <a:stretch>
                  <a:fillRect t="-2778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字方塊 6"/>
          <p:cNvSpPr txBox="1"/>
          <p:nvPr/>
        </p:nvSpPr>
        <p:spPr>
          <a:xfrm>
            <a:off x="3722914" y="5421085"/>
            <a:ext cx="472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differential formulation of Ampere’s Law</a:t>
            </a:r>
            <a:endParaRPr lang="zh-TW" altLang="en-US" sz="2000" dirty="0"/>
          </a:p>
        </p:txBody>
      </p:sp>
      <p:sp>
        <p:nvSpPr>
          <p:cNvPr id="8" name="向下箭號 11">
            <a:extLst>
              <a:ext uri="{FF2B5EF4-FFF2-40B4-BE49-F238E27FC236}">
                <a16:creationId xmlns:a16="http://schemas.microsoft.com/office/drawing/2014/main" id="{297C54D3-87EC-4C5F-90D5-2673028C3206}"/>
              </a:ext>
            </a:extLst>
          </p:cNvPr>
          <p:cNvSpPr/>
          <p:nvPr/>
        </p:nvSpPr>
        <p:spPr>
          <a:xfrm>
            <a:off x="2732314" y="4814642"/>
            <a:ext cx="381000" cy="533400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 sz="2000"/>
          </a:p>
        </p:txBody>
      </p:sp>
      <p:sp>
        <p:nvSpPr>
          <p:cNvPr id="6" name="文字方塊 1">
            <a:extLst>
              <a:ext uri="{FF2B5EF4-FFF2-40B4-BE49-F238E27FC236}">
                <a16:creationId xmlns:a16="http://schemas.microsoft.com/office/drawing/2014/main" id="{9E9AB300-E445-55CE-8B79-B9100C3E9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1925" y="2653807"/>
            <a:ext cx="749442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Apply Ampere’s law to a small square and let the size approaches zero:</a:t>
            </a:r>
            <a:endParaRPr lang="zh-TW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raphic 3" descr="Cat with solid fill">
            <a:extLst>
              <a:ext uri="{FF2B5EF4-FFF2-40B4-BE49-F238E27FC236}">
                <a16:creationId xmlns:a16="http://schemas.microsoft.com/office/drawing/2014/main" id="{31EFE9C1-0687-2D04-29A1-F4949E443E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77200" y="1299494"/>
            <a:ext cx="668520" cy="6685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8">
                <a:extLst>
                  <a:ext uri="{FF2B5EF4-FFF2-40B4-BE49-F238E27FC236}">
                    <a16:creationId xmlns:a16="http://schemas.microsoft.com/office/drawing/2014/main" id="{EEF92D85-2C84-4259-43E9-08A5EB28A4C9}"/>
                  </a:ext>
                </a:extLst>
              </p:cNvPr>
              <p:cNvSpPr txBox="1"/>
              <p:nvPr/>
            </p:nvSpPr>
            <p:spPr bwMode="auto">
              <a:xfrm>
                <a:off x="3810000" y="3264077"/>
                <a:ext cx="1267719" cy="400110"/>
              </a:xfrm>
              <a:prstGeom prst="rect">
                <a:avLst/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>
                      <m:r>
                        <a:rPr lang="en-US" altLang="zh-TW" sz="2000" i="1" smtClean="0">
                          <a:latin typeface="Cambria Math"/>
                        </a:rPr>
                        <m:t>𝑖</m:t>
                      </m:r>
                      <m:r>
                        <a:rPr lang="en-US" altLang="zh-TW" sz="200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𝑗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9" name="文字方塊 8">
                <a:extLst>
                  <a:ext uri="{FF2B5EF4-FFF2-40B4-BE49-F238E27FC236}">
                    <a16:creationId xmlns:a16="http://schemas.microsoft.com/office/drawing/2014/main" id="{EEF92D85-2C84-4259-43E9-08A5EB28A4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0" y="3264077"/>
                <a:ext cx="1267719" cy="400110"/>
              </a:xfrm>
              <a:prstGeom prst="rect">
                <a:avLst/>
              </a:prstGeom>
              <a:blipFill>
                <a:blip r:embed="rId5"/>
                <a:stretch>
                  <a:fillRect t="-15152" b="-606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16">
                <a:extLst>
                  <a:ext uri="{FF2B5EF4-FFF2-40B4-BE49-F238E27FC236}">
                    <a16:creationId xmlns:a16="http://schemas.microsoft.com/office/drawing/2014/main" id="{1A183B79-95B8-1413-08C1-AEBE3AD133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3862" y="3264077"/>
                <a:ext cx="2646174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ea typeface="新細明體" pitchFamily="18" charset="-120"/>
                  </a:defRPr>
                </a:lvl9pPr>
              </a:lstStyle>
              <a:p>
                <a:pPr eaLnBrk="1" hangingPunct="1"/>
                <a:r>
                  <a:rPr lang="en-US" altLang="zh-TW" sz="2000" dirty="0">
                    <a:solidFill>
                      <a:schemeClr val="tx1"/>
                    </a:solidFill>
                  </a:rPr>
                  <a:t>Current is the flux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altLang="zh-TW" sz="2000" dirty="0">
                    <a:solidFill>
                      <a:schemeClr val="tx1"/>
                    </a:solidFill>
                  </a:rPr>
                  <a:t>!</a:t>
                </a:r>
                <a:endParaRPr lang="zh-TW" alt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矩形 16">
                <a:extLst>
                  <a:ext uri="{FF2B5EF4-FFF2-40B4-BE49-F238E27FC236}">
                    <a16:creationId xmlns:a16="http://schemas.microsoft.com/office/drawing/2014/main" id="{1A183B79-95B8-1413-08C1-AEBE3AD133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93862" y="3264077"/>
                <a:ext cx="2646174" cy="400110"/>
              </a:xfrm>
              <a:prstGeom prst="rect">
                <a:avLst/>
              </a:prstGeom>
              <a:blipFill>
                <a:blip r:embed="rId6"/>
                <a:stretch>
                  <a:fillRect l="-1905" t="-15152" b="-2424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0416960D-2448-BD47-C78C-07E965539A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4509" y="681254"/>
            <a:ext cx="22987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788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8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A35B9-70FB-60DA-83E5-6D855A991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向下箭號 11">
            <a:extLst>
              <a:ext uri="{FF2B5EF4-FFF2-40B4-BE49-F238E27FC236}">
                <a16:creationId xmlns:a16="http://schemas.microsoft.com/office/drawing/2014/main" id="{8AC83674-8455-72EA-238D-B282E32B3352}"/>
              </a:ext>
            </a:extLst>
          </p:cNvPr>
          <p:cNvSpPr/>
          <p:nvPr/>
        </p:nvSpPr>
        <p:spPr>
          <a:xfrm>
            <a:off x="2690074" y="2331347"/>
            <a:ext cx="381000" cy="533400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 sz="2000"/>
          </a:p>
        </p:txBody>
      </p:sp>
      <p:sp>
        <p:nvSpPr>
          <p:cNvPr id="12" name="文字方塊 1">
            <a:extLst>
              <a:ext uri="{FF2B5EF4-FFF2-40B4-BE49-F238E27FC236}">
                <a16:creationId xmlns:a16="http://schemas.microsoft.com/office/drawing/2014/main" id="{FEE9622F-7FD4-4AD4-305A-355A6FABFE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676400"/>
            <a:ext cx="721039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Plug Differential Formulation into the Mathematical Stoke’s Law:</a:t>
            </a:r>
            <a:endParaRPr lang="zh-TW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4">
                <a:extLst>
                  <a:ext uri="{FF2B5EF4-FFF2-40B4-BE49-F238E27FC236}">
                    <a16:creationId xmlns:a16="http://schemas.microsoft.com/office/drawing/2014/main" id="{651723D5-FE17-E02C-629A-E9D1800316C2}"/>
                  </a:ext>
                </a:extLst>
              </p:cNvPr>
              <p:cNvSpPr txBox="1"/>
              <p:nvPr/>
            </p:nvSpPr>
            <p:spPr>
              <a:xfrm>
                <a:off x="1143000" y="3119584"/>
                <a:ext cx="5223161" cy="89960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𝛻</m:t>
                                  </m:r>
                                </m:e>
                              </m:acc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</m:acc>
                            </m:e>
                          </m:d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zh-TW" alt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TW" alt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zh-TW" altLang="en-US" sz="2000" i="1">
                                      <a:latin typeface="Cambria Math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altLang="zh-TW" sz="20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  <m:acc>
                                <m:accPr>
                                  <m:chr m:val="⃗"/>
                                  <m:ctrlP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acc>
                            </m:e>
                          </m:d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sz="2000" i="1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altLang="zh-TW" sz="2000" i="1">
                          <a:latin typeface="Cambria Math"/>
                        </a:rPr>
                        <m:t>𝑖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3" name="文字方塊 14">
                <a:extLst>
                  <a:ext uri="{FF2B5EF4-FFF2-40B4-BE49-F238E27FC236}">
                    <a16:creationId xmlns:a16="http://schemas.microsoft.com/office/drawing/2014/main" id="{651723D5-FE17-E02C-629A-E9D1800316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3119584"/>
                <a:ext cx="5223161" cy="899605"/>
              </a:xfrm>
              <a:prstGeom prst="rect">
                <a:avLst/>
              </a:prstGeom>
              <a:blipFill>
                <a:blip r:embed="rId2"/>
                <a:stretch>
                  <a:fillRect l="-18204" t="-133333" b="-18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8">
                <a:extLst>
                  <a:ext uri="{FF2B5EF4-FFF2-40B4-BE49-F238E27FC236}">
                    <a16:creationId xmlns:a16="http://schemas.microsoft.com/office/drawing/2014/main" id="{393B9C01-1481-CFF7-3EEC-69427B977409}"/>
                  </a:ext>
                </a:extLst>
              </p:cNvPr>
              <p:cNvSpPr txBox="1"/>
              <p:nvPr/>
            </p:nvSpPr>
            <p:spPr>
              <a:xfrm>
                <a:off x="3746278" y="2097684"/>
                <a:ext cx="3233928" cy="89960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en-US" altLang="zh-TW" sz="20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𝛻</m:t>
                                  </m:r>
                                </m:e>
                              </m:acc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</m:acc>
                            </m:e>
                          </m:d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lang="zh-TW" altLang="en-US" sz="2000" i="1" dirty="0"/>
              </a:p>
            </p:txBody>
          </p:sp>
        </mc:Choice>
        <mc:Fallback xmlns="">
          <p:sp>
            <p:nvSpPr>
              <p:cNvPr id="15" name="文字方塊 18">
                <a:extLst>
                  <a:ext uri="{FF2B5EF4-FFF2-40B4-BE49-F238E27FC236}">
                    <a16:creationId xmlns:a16="http://schemas.microsoft.com/office/drawing/2014/main" id="{393B9C01-1481-CFF7-3EEC-69427B9774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6278" y="2097684"/>
                <a:ext cx="3233928" cy="899605"/>
              </a:xfrm>
              <a:prstGeom prst="rect">
                <a:avLst/>
              </a:prstGeom>
              <a:blipFill>
                <a:blip r:embed="rId3"/>
                <a:stretch>
                  <a:fillRect l="-25098" t="-133333" b="-18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文字方塊 6">
            <a:extLst>
              <a:ext uri="{FF2B5EF4-FFF2-40B4-BE49-F238E27FC236}">
                <a16:creationId xmlns:a16="http://schemas.microsoft.com/office/drawing/2014/main" id="{1300DD82-6ECF-21FB-36F0-64FD742317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5707" y="4141484"/>
            <a:ext cx="3657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Integral Formulation</a:t>
            </a:r>
            <a:endParaRPr lang="zh-TW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89574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BA934E3-13A3-EECD-BF54-54B8C86A9E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2377"/>
          <a:stretch/>
        </p:blipFill>
        <p:spPr>
          <a:xfrm>
            <a:off x="5397062" y="762000"/>
            <a:ext cx="3195145" cy="217394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A773E899-2878-5432-AF9B-24DEB11A7DFD}"/>
                  </a:ext>
                </a:extLst>
              </p:cNvPr>
              <p:cNvSpPr/>
              <p:nvPr/>
            </p:nvSpPr>
            <p:spPr>
              <a:xfrm>
                <a:off x="1254782" y="1524000"/>
                <a:ext cx="1150058" cy="40466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A773E899-2878-5432-AF9B-24DEB11A7D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4782" y="1524000"/>
                <a:ext cx="1150058" cy="4046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DE5DD39-D36E-BB3A-F5C5-D85D830B609F}"/>
                  </a:ext>
                </a:extLst>
              </p:cNvPr>
              <p:cNvSpPr txBox="1"/>
              <p:nvPr/>
            </p:nvSpPr>
            <p:spPr>
              <a:xfrm>
                <a:off x="1185640" y="2058884"/>
                <a:ext cx="2438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except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DE5DD39-D36E-BB3A-F5C5-D85D830B60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5640" y="2058884"/>
                <a:ext cx="2438400" cy="369332"/>
              </a:xfrm>
              <a:prstGeom prst="rect">
                <a:avLst/>
              </a:prstGeom>
              <a:blipFill>
                <a:blip r:embed="rId4"/>
                <a:stretch>
                  <a:fillRect l="-2073" t="-10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8BD47C77-066E-3E12-2BB4-8AAF14A3E026}"/>
              </a:ext>
            </a:extLst>
          </p:cNvPr>
          <p:cNvSpPr txBox="1"/>
          <p:nvPr/>
        </p:nvSpPr>
        <p:spPr>
          <a:xfrm>
            <a:off x="1185640" y="1024447"/>
            <a:ext cx="2369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長直導線外的磁場</a:t>
            </a:r>
            <a:endParaRPr lang="en-US" dirty="0"/>
          </a:p>
        </p:txBody>
      </p:sp>
      <p:pic>
        <p:nvPicPr>
          <p:cNvPr id="8" name="Picture 7" descr="A diagram of a cylinder with a circular object&#10;&#10;AI-generated content may be incorrect.">
            <a:extLst>
              <a:ext uri="{FF2B5EF4-FFF2-40B4-BE49-F238E27FC236}">
                <a16:creationId xmlns:a16="http://schemas.microsoft.com/office/drawing/2014/main" id="{B86A4B65-9B80-41E2-34A5-09EDDD5F3F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288" y="3035641"/>
            <a:ext cx="7377664" cy="360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57677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向下箭號 3"/>
          <p:cNvSpPr/>
          <p:nvPr/>
        </p:nvSpPr>
        <p:spPr>
          <a:xfrm>
            <a:off x="3346976" y="3346872"/>
            <a:ext cx="381000" cy="533400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 sz="2000"/>
          </a:p>
        </p:txBody>
      </p:sp>
      <p:sp>
        <p:nvSpPr>
          <p:cNvPr id="77830" name="文字方塊 6"/>
          <p:cNvSpPr txBox="1">
            <a:spLocks noChangeArrowheads="1"/>
          </p:cNvSpPr>
          <p:nvPr/>
        </p:nvSpPr>
        <p:spPr bwMode="auto">
          <a:xfrm>
            <a:off x="4495800" y="4191000"/>
            <a:ext cx="3657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Differential Formulation</a:t>
            </a:r>
            <a:endParaRPr lang="zh-TW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字方塊 1"/>
          <p:cNvSpPr txBox="1">
            <a:spLocks noChangeArrowheads="1"/>
          </p:cNvSpPr>
          <p:nvPr/>
        </p:nvSpPr>
        <p:spPr bwMode="auto">
          <a:xfrm>
            <a:off x="838200" y="2780271"/>
            <a:ext cx="70896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Apply it to a small square and let the size approaches zero:</a:t>
            </a:r>
            <a:endParaRPr lang="zh-TW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7"/>
              <p:cNvSpPr txBox="1"/>
              <p:nvPr/>
            </p:nvSpPr>
            <p:spPr>
              <a:xfrm>
                <a:off x="2603764" y="1776928"/>
                <a:ext cx="1619931" cy="89960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0" i="0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8" name="文字方塊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3764" y="1776928"/>
                <a:ext cx="1619931" cy="899605"/>
              </a:xfrm>
              <a:prstGeom prst="rect">
                <a:avLst/>
              </a:prstGeom>
              <a:blipFill>
                <a:blip r:embed="rId2"/>
                <a:stretch>
                  <a:fillRect l="-58140" t="-131944" b="-18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8"/>
              <p:cNvSpPr txBox="1"/>
              <p:nvPr/>
            </p:nvSpPr>
            <p:spPr>
              <a:xfrm>
                <a:off x="2788431" y="4129078"/>
                <a:ext cx="1250599" cy="43935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0" i="0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9" name="文字方塊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8431" y="4129078"/>
                <a:ext cx="1250599" cy="4393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9"/>
              <p:cNvSpPr txBox="1"/>
              <p:nvPr/>
            </p:nvSpPr>
            <p:spPr>
              <a:xfrm>
                <a:off x="4608848" y="3258317"/>
                <a:ext cx="2858262" cy="89960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</m:e>
                          </m:acc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</m:e>
                      </m:d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∙∆</m:t>
                      </m:r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zh-TW" altLang="en-US" sz="2000" i="1" dirty="0"/>
              </a:p>
            </p:txBody>
          </p:sp>
        </mc:Choice>
        <mc:Fallback xmlns="">
          <p:sp>
            <p:nvSpPr>
              <p:cNvPr id="10" name="文字方塊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8848" y="3258317"/>
                <a:ext cx="2858262" cy="899605"/>
              </a:xfrm>
              <a:prstGeom prst="rect">
                <a:avLst/>
              </a:prstGeom>
              <a:blipFill>
                <a:blip r:embed="rId4"/>
                <a:stretch>
                  <a:fillRect l="-30531" t="-133333" b="-18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字方塊 6">
            <a:extLst>
              <a:ext uri="{FF2B5EF4-FFF2-40B4-BE49-F238E27FC236}">
                <a16:creationId xmlns:a16="http://schemas.microsoft.com/office/drawing/2014/main" id="{5AEC5A43-82C8-BF8C-6DE9-61B2C8B74A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1986106"/>
            <a:ext cx="3657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Integral Formulation</a:t>
            </a:r>
            <a:endParaRPr lang="zh-TW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25932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188C5-499C-EBA9-E6FF-E409E23B0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2" name="文字方塊 5">
            <a:extLst>
              <a:ext uri="{FF2B5EF4-FFF2-40B4-BE49-F238E27FC236}">
                <a16:creationId xmlns:a16="http://schemas.microsoft.com/office/drawing/2014/main" id="{E35D9483-21F2-4422-8F4A-493626048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7900" y="645042"/>
            <a:ext cx="4343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2000" dirty="0">
                <a:solidFill>
                  <a:srgbClr val="FF0000"/>
                </a:solidFill>
              </a:rPr>
              <a:t>Maxwell Equations For Static Fields 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3">
                <a:extLst>
                  <a:ext uri="{FF2B5EF4-FFF2-40B4-BE49-F238E27FC236}">
                    <a16:creationId xmlns:a16="http://schemas.microsoft.com/office/drawing/2014/main" id="{128CAF87-44E2-AFAE-F675-FE4936EF0D40}"/>
                  </a:ext>
                </a:extLst>
              </p:cNvPr>
              <p:cNvSpPr txBox="1"/>
              <p:nvPr/>
            </p:nvSpPr>
            <p:spPr>
              <a:xfrm>
                <a:off x="1073324" y="3342029"/>
                <a:ext cx="1613519" cy="89960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文字方塊 13">
                <a:extLst>
                  <a:ext uri="{FF2B5EF4-FFF2-40B4-BE49-F238E27FC236}">
                    <a16:creationId xmlns:a16="http://schemas.microsoft.com/office/drawing/2014/main" id="{128CAF87-44E2-AFAE-F675-FE4936EF0D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3324" y="3342029"/>
                <a:ext cx="1613519" cy="899605"/>
              </a:xfrm>
              <a:prstGeom prst="rect">
                <a:avLst/>
              </a:prstGeom>
              <a:blipFill>
                <a:blip r:embed="rId2"/>
                <a:stretch>
                  <a:fillRect l="-59375" t="-133333" b="-186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4">
                <a:extLst>
                  <a:ext uri="{FF2B5EF4-FFF2-40B4-BE49-F238E27FC236}">
                    <a16:creationId xmlns:a16="http://schemas.microsoft.com/office/drawing/2014/main" id="{67A70A32-3EF7-32FB-1406-64095B7ADB36}"/>
                  </a:ext>
                </a:extLst>
              </p:cNvPr>
              <p:cNvSpPr txBox="1"/>
              <p:nvPr/>
            </p:nvSpPr>
            <p:spPr>
              <a:xfrm>
                <a:off x="1076276" y="4350141"/>
                <a:ext cx="1826334" cy="89960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zh-TW" alt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sz="2000" b="0" i="1" smtClean="0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/>
                        </a:rPr>
                        <m:t>𝑖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文字方塊 14">
                <a:extLst>
                  <a:ext uri="{FF2B5EF4-FFF2-40B4-BE49-F238E27FC236}">
                    <a16:creationId xmlns:a16="http://schemas.microsoft.com/office/drawing/2014/main" id="{67A70A32-3EF7-32FB-1406-64095B7ADB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6276" y="4350141"/>
                <a:ext cx="1826334" cy="899605"/>
              </a:xfrm>
              <a:prstGeom prst="rect">
                <a:avLst/>
              </a:prstGeom>
              <a:blipFill>
                <a:blip r:embed="rId3"/>
                <a:stretch>
                  <a:fillRect l="-51724" t="-133333" b="-18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15">
                <a:extLst>
                  <a:ext uri="{FF2B5EF4-FFF2-40B4-BE49-F238E27FC236}">
                    <a16:creationId xmlns:a16="http://schemas.microsoft.com/office/drawing/2014/main" id="{EEF35524-240A-9C0E-7D5F-744E49E1B65C}"/>
                  </a:ext>
                </a:extLst>
              </p:cNvPr>
              <p:cNvSpPr txBox="1"/>
              <p:nvPr/>
            </p:nvSpPr>
            <p:spPr>
              <a:xfrm>
                <a:off x="1069560" y="2405925"/>
                <a:ext cx="1643463" cy="89960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m:rPr>
                                  <m:brk/>
                                </m:rPr>
                                <a:rPr lang="en-US" altLang="zh-TW" sz="2000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文字方塊 15">
                <a:extLst>
                  <a:ext uri="{FF2B5EF4-FFF2-40B4-BE49-F238E27FC236}">
                    <a16:creationId xmlns:a16="http://schemas.microsoft.com/office/drawing/2014/main" id="{EEF35524-240A-9C0E-7D5F-744E49E1B6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560" y="2405925"/>
                <a:ext cx="1643463" cy="899605"/>
              </a:xfrm>
              <a:prstGeom prst="rect">
                <a:avLst/>
              </a:prstGeom>
              <a:blipFill>
                <a:blip r:embed="rId4"/>
                <a:stretch>
                  <a:fillRect l="-58462" t="-133333" b="-18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16">
                <a:extLst>
                  <a:ext uri="{FF2B5EF4-FFF2-40B4-BE49-F238E27FC236}">
                    <a16:creationId xmlns:a16="http://schemas.microsoft.com/office/drawing/2014/main" id="{B45ECB3A-B144-5835-D913-1B35DC5EF7D7}"/>
                  </a:ext>
                </a:extLst>
              </p:cNvPr>
              <p:cNvSpPr txBox="1"/>
              <p:nvPr/>
            </p:nvSpPr>
            <p:spPr>
              <a:xfrm>
                <a:off x="1031729" y="1397813"/>
                <a:ext cx="1728102" cy="89960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m:rPr>
                                  <m:brk/>
                                </m:rPr>
                                <a:rPr lang="en-US" altLang="zh-TW" sz="2000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/>
                            </a:rPr>
                            <m:t>𝑞</m:t>
                          </m:r>
                        </m:num>
                        <m:den>
                          <m:sSub>
                            <m:sSubPr>
                              <m:ctrlPr>
                                <a:rPr lang="zh-TW" altLang="en-US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sz="2000" b="0" i="1" smtClean="0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文字方塊 16">
                <a:extLst>
                  <a:ext uri="{FF2B5EF4-FFF2-40B4-BE49-F238E27FC236}">
                    <a16:creationId xmlns:a16="http://schemas.microsoft.com/office/drawing/2014/main" id="{B45ECB3A-B144-5835-D913-1B35DC5EF7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1729" y="1397813"/>
                <a:ext cx="1728102" cy="899605"/>
              </a:xfrm>
              <a:prstGeom prst="rect">
                <a:avLst/>
              </a:prstGeom>
              <a:blipFill>
                <a:blip r:embed="rId5"/>
                <a:stretch>
                  <a:fillRect l="-55474" t="-131944" b="-18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E5F8D87F-9694-CF76-6FE5-A2023906D4AD}"/>
                  </a:ext>
                </a:extLst>
              </p:cNvPr>
              <p:cNvSpPr/>
              <p:nvPr/>
            </p:nvSpPr>
            <p:spPr>
              <a:xfrm>
                <a:off x="5833395" y="1500405"/>
                <a:ext cx="1337097" cy="67153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</a:rPr>
                            <m:t>𝜌</m:t>
                          </m:r>
                        </m:num>
                        <m:den>
                          <m:sSub>
                            <m:sSub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sz="2000" i="1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TW" sz="20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E5F8D87F-9694-CF76-6FE5-A2023906D4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3395" y="1500405"/>
                <a:ext cx="1337097" cy="671530"/>
              </a:xfrm>
              <a:prstGeom prst="rect">
                <a:avLst/>
              </a:prstGeom>
              <a:blipFill>
                <a:blip r:embed="rId6"/>
                <a:stretch>
                  <a:fillRect b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69853B45-D5DC-A32B-EF89-8A5979E2F663}"/>
                  </a:ext>
                </a:extLst>
              </p:cNvPr>
              <p:cNvSpPr/>
              <p:nvPr/>
            </p:nvSpPr>
            <p:spPr>
              <a:xfrm>
                <a:off x="5833395" y="2524596"/>
                <a:ext cx="1252459" cy="43935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𝐵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69853B45-D5DC-A32B-EF89-8A5979E2F6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3395" y="2524596"/>
                <a:ext cx="1252459" cy="43935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A81574AC-2C85-6776-04EE-300145F7053C}"/>
                  </a:ext>
                </a:extLst>
              </p:cNvPr>
              <p:cNvSpPr/>
              <p:nvPr/>
            </p:nvSpPr>
            <p:spPr>
              <a:xfrm>
                <a:off x="5833395" y="3349672"/>
                <a:ext cx="1244187" cy="43935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zh-TW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A81574AC-2C85-6776-04EE-300145F705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3395" y="3349672"/>
                <a:ext cx="1244187" cy="43935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70104685-953D-0D9F-2E23-19DED6BE1ED8}"/>
                  </a:ext>
                </a:extLst>
              </p:cNvPr>
              <p:cNvSpPr/>
              <p:nvPr/>
            </p:nvSpPr>
            <p:spPr>
              <a:xfrm>
                <a:off x="5833395" y="4486461"/>
                <a:ext cx="1462580" cy="43935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zh-TW" alt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sz="2000" b="0" i="1" smtClean="0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zh-CN" altLang="en-US" sz="20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70104685-953D-0D9F-2E23-19DED6BE1E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3395" y="4486461"/>
                <a:ext cx="1462580" cy="439351"/>
              </a:xfrm>
              <a:prstGeom prst="rect">
                <a:avLst/>
              </a:prstGeom>
              <a:blipFill>
                <a:blip r:embed="rId9"/>
                <a:stretch>
                  <a:fillRect t="-8571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4E9C01CC-D710-9139-CC0D-41F40131C4BD}"/>
              </a:ext>
            </a:extLst>
          </p:cNvPr>
          <p:cNvSpPr/>
          <p:nvPr/>
        </p:nvSpPr>
        <p:spPr>
          <a:xfrm>
            <a:off x="736104" y="3200400"/>
            <a:ext cx="7671792" cy="22474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" name="文字方塊 5">
            <a:extLst>
              <a:ext uri="{FF2B5EF4-FFF2-40B4-BE49-F238E27FC236}">
                <a16:creationId xmlns:a16="http://schemas.microsoft.com/office/drawing/2014/main" id="{BECA70CD-4AA1-3434-4ABA-59970B56D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650468"/>
            <a:ext cx="7543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>
                <a:solidFill>
                  <a:srgbClr val="FF0000"/>
                </a:solidFill>
              </a:rPr>
              <a:t>散度透過高斯定律對應到面積分！旋度透過史塔克定律對應到線積分！</a:t>
            </a:r>
          </a:p>
        </p:txBody>
      </p:sp>
      <p:sp>
        <p:nvSpPr>
          <p:cNvPr id="5" name="Left-right Arrow 4">
            <a:extLst>
              <a:ext uri="{FF2B5EF4-FFF2-40B4-BE49-F238E27FC236}">
                <a16:creationId xmlns:a16="http://schemas.microsoft.com/office/drawing/2014/main" id="{B1D9D413-2FCD-7443-327B-3A98D500B1D7}"/>
              </a:ext>
            </a:extLst>
          </p:cNvPr>
          <p:cNvSpPr/>
          <p:nvPr/>
        </p:nvSpPr>
        <p:spPr>
          <a:xfrm>
            <a:off x="3810000" y="4114800"/>
            <a:ext cx="762000" cy="371661"/>
          </a:xfrm>
          <a:prstGeom prst="left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 descr="Cat with solid fill">
            <a:extLst>
              <a:ext uri="{FF2B5EF4-FFF2-40B4-BE49-F238E27FC236}">
                <a16:creationId xmlns:a16="http://schemas.microsoft.com/office/drawing/2014/main" id="{EC64C40F-6D2D-F09E-82A1-C57925BFFD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73636" y="624722"/>
            <a:ext cx="668520" cy="66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10532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A17A78-8FCE-D3D7-9F69-8FEF56DD1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350" y="584200"/>
            <a:ext cx="7353300" cy="5207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604481-2D9B-3B02-B183-9D43FC3382AF}"/>
              </a:ext>
            </a:extLst>
          </p:cNvPr>
          <p:cNvSpPr txBox="1"/>
          <p:nvPr/>
        </p:nvSpPr>
        <p:spPr>
          <a:xfrm>
            <a:off x="4136572" y="18182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15">
                <a:extLst>
                  <a:ext uri="{FF2B5EF4-FFF2-40B4-BE49-F238E27FC236}">
                    <a16:creationId xmlns:a16="http://schemas.microsoft.com/office/drawing/2014/main" id="{19675D2D-E7A6-5DC3-CD24-8798263921D4}"/>
                  </a:ext>
                </a:extLst>
              </p:cNvPr>
              <p:cNvSpPr txBox="1"/>
              <p:nvPr/>
            </p:nvSpPr>
            <p:spPr>
              <a:xfrm>
                <a:off x="3108142" y="2742391"/>
                <a:ext cx="2804816" cy="95167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sub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𝑆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i="1">
                                      <a:latin typeface="Cambria Math"/>
                                      <a:ea typeface="Cambria Math"/>
                                    </a:rPr>
                                    <m:t>𝛻</m:t>
                                  </m:r>
                                </m:e>
                              </m:acc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</m:acc>
                            </m:e>
                          </m:d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lang="zh-TW" altLang="en-US" sz="1800" i="1" dirty="0"/>
              </a:p>
            </p:txBody>
          </p:sp>
        </mc:Choice>
        <mc:Fallback xmlns="">
          <p:sp>
            <p:nvSpPr>
              <p:cNvPr id="4" name="文字方塊 15">
                <a:extLst>
                  <a:ext uri="{FF2B5EF4-FFF2-40B4-BE49-F238E27FC236}">
                    <a16:creationId xmlns:a16="http://schemas.microsoft.com/office/drawing/2014/main" id="{19675D2D-E7A6-5DC3-CD24-8798263921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8142" y="2742391"/>
                <a:ext cx="2804816" cy="951671"/>
              </a:xfrm>
              <a:prstGeom prst="rect">
                <a:avLst/>
              </a:prstGeom>
              <a:blipFill>
                <a:blip r:embed="rId3"/>
                <a:stretch>
                  <a:fillRect l="-28378" t="-101333" b="-16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21">
                <a:extLst>
                  <a:ext uri="{FF2B5EF4-FFF2-40B4-BE49-F238E27FC236}">
                    <a16:creationId xmlns:a16="http://schemas.microsoft.com/office/drawing/2014/main" id="{6182E535-DB83-858B-B457-25A1EE6FA5FE}"/>
                  </a:ext>
                </a:extLst>
              </p:cNvPr>
              <p:cNvSpPr txBox="1"/>
              <p:nvPr/>
            </p:nvSpPr>
            <p:spPr>
              <a:xfrm>
                <a:off x="92195" y="2895027"/>
                <a:ext cx="2574743" cy="95615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𝐹</m:t>
                              </m:r>
                            </m:e>
                          </m:acc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altLang="zh-TW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𝑉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i="1">
                                      <a:latin typeface="Cambria Math"/>
                                      <a:ea typeface="Cambria Math"/>
                                    </a:rPr>
                                    <m:t>𝛻</m:t>
                                  </m:r>
                                </m:e>
                              </m:acc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∙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</m:d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altLang="zh-TW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𝑣</m:t>
                          </m:r>
                        </m:e>
                      </m:nary>
                    </m:oMath>
                  </m:oMathPara>
                </a14:m>
                <a:endParaRPr lang="zh-TW" alt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文字方塊 21">
                <a:extLst>
                  <a:ext uri="{FF2B5EF4-FFF2-40B4-BE49-F238E27FC236}">
                    <a16:creationId xmlns:a16="http://schemas.microsoft.com/office/drawing/2014/main" id="{6182E535-DB83-858B-B457-25A1EE6FA5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95" y="2895027"/>
                <a:ext cx="2574743" cy="956159"/>
              </a:xfrm>
              <a:prstGeom prst="rect">
                <a:avLst/>
              </a:prstGeom>
              <a:blipFill>
                <a:blip r:embed="rId4"/>
                <a:stretch>
                  <a:fillRect l="-33005" t="-100000" b="-16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3E2FEB6F-5077-5D5F-CCF4-CB47A7BE1427}"/>
              </a:ext>
            </a:extLst>
          </p:cNvPr>
          <p:cNvSpPr/>
          <p:nvPr/>
        </p:nvSpPr>
        <p:spPr>
          <a:xfrm>
            <a:off x="2895600" y="787554"/>
            <a:ext cx="2895600" cy="19949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undefined">
            <a:extLst>
              <a:ext uri="{FF2B5EF4-FFF2-40B4-BE49-F238E27FC236}">
                <a16:creationId xmlns:a16="http://schemas.microsoft.com/office/drawing/2014/main" id="{9EC9AA17-8653-D871-DF18-D12C251AA1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73" b="35868"/>
          <a:stretch>
            <a:fillRect/>
          </a:stretch>
        </p:blipFill>
        <p:spPr bwMode="auto">
          <a:xfrm>
            <a:off x="3108142" y="871248"/>
            <a:ext cx="2279765" cy="194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A017B52-789D-1E32-2D0E-9778FE9412F8}"/>
                  </a:ext>
                </a:extLst>
              </p:cNvPr>
              <p:cNvSpPr txBox="1"/>
              <p:nvPr/>
            </p:nvSpPr>
            <p:spPr>
              <a:xfrm>
                <a:off x="3070231" y="2341029"/>
                <a:ext cx="88359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𝜕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A017B52-789D-1E32-2D0E-9778FE9412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0231" y="2341029"/>
                <a:ext cx="883592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C488898-1506-0F58-5152-B49678A94776}"/>
                  </a:ext>
                </a:extLst>
              </p:cNvPr>
              <p:cNvSpPr txBox="1"/>
              <p:nvPr/>
            </p:nvSpPr>
            <p:spPr>
              <a:xfrm>
                <a:off x="4174714" y="1819407"/>
                <a:ext cx="258621" cy="36933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C488898-1506-0F58-5152-B49678A947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4714" y="1819407"/>
                <a:ext cx="258621" cy="369332"/>
              </a:xfrm>
              <a:prstGeom prst="rect">
                <a:avLst/>
              </a:prstGeom>
              <a:blipFill>
                <a:blip r:embed="rId7"/>
                <a:stretch>
                  <a:fillRect r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9424445-20C6-81E3-08AB-0C83B8EA44FB}"/>
                  </a:ext>
                </a:extLst>
              </p:cNvPr>
              <p:cNvSpPr txBox="1"/>
              <p:nvPr/>
            </p:nvSpPr>
            <p:spPr>
              <a:xfrm>
                <a:off x="1820771" y="1971697"/>
                <a:ext cx="258621" cy="36933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9424445-20C6-81E3-08AB-0C83B8EA44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0771" y="1971697"/>
                <a:ext cx="258621" cy="369332"/>
              </a:xfrm>
              <a:prstGeom prst="rect">
                <a:avLst/>
              </a:prstGeom>
              <a:blipFill>
                <a:blip r:embed="rId8"/>
                <a:stretch>
                  <a:fillRect r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CCC9517-9CDB-3238-4C07-E0BFFEF332B1}"/>
                  </a:ext>
                </a:extLst>
              </p:cNvPr>
              <p:cNvSpPr txBox="1"/>
              <p:nvPr/>
            </p:nvSpPr>
            <p:spPr>
              <a:xfrm>
                <a:off x="2377871" y="2525695"/>
                <a:ext cx="289067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CCC9517-9CDB-3238-4C07-E0BFFEF332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7871" y="2525695"/>
                <a:ext cx="289067" cy="369332"/>
              </a:xfrm>
              <a:prstGeom prst="rect">
                <a:avLst/>
              </a:prstGeom>
              <a:blipFill>
                <a:blip r:embed="rId9"/>
                <a:stretch>
                  <a:fillRect r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23D27A32-4F2E-D895-359B-8537467CEB25}"/>
              </a:ext>
            </a:extLst>
          </p:cNvPr>
          <p:cNvSpPr txBox="1"/>
          <p:nvPr/>
        </p:nvSpPr>
        <p:spPr>
          <a:xfrm>
            <a:off x="895350" y="5835134"/>
            <a:ext cx="5581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散度就是一個小體積的單位體積電場總通量</a:t>
            </a:r>
            <a:r>
              <a:rPr lang="en-US" dirty="0">
                <a:solidFill>
                  <a:srgbClr val="FF0000"/>
                </a:solidFill>
              </a:rPr>
              <a:t>！</a:t>
            </a:r>
          </a:p>
        </p:txBody>
      </p:sp>
      <p:sp>
        <p:nvSpPr>
          <p:cNvPr id="13" name="文字方塊 22">
            <a:extLst>
              <a:ext uri="{FF2B5EF4-FFF2-40B4-BE49-F238E27FC236}">
                <a16:creationId xmlns:a16="http://schemas.microsoft.com/office/drawing/2014/main" id="{A640A74C-579C-8A98-FB8A-114B338453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350" y="6248400"/>
            <a:ext cx="6731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TW" altLang="en-US" dirty="0">
                <a:solidFill>
                  <a:srgbClr val="FF0000"/>
                </a:solidFill>
              </a:rPr>
              <a:t>旋度等於沿無限小的正方形的場線積分乘上正方形面積！</a:t>
            </a:r>
          </a:p>
        </p:txBody>
      </p:sp>
    </p:spTree>
    <p:extLst>
      <p:ext uri="{BB962C8B-B14F-4D97-AF65-F5344CB8AC3E}">
        <p14:creationId xmlns:p14="http://schemas.microsoft.com/office/powerpoint/2010/main" val="23892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5069FE-887D-15B4-CDBC-BD8B78370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2" name="文字方塊 5">
            <a:extLst>
              <a:ext uri="{FF2B5EF4-FFF2-40B4-BE49-F238E27FC236}">
                <a16:creationId xmlns:a16="http://schemas.microsoft.com/office/drawing/2014/main" id="{47347CCB-A90D-2CE3-2DE0-5D060AAC9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8596" y="529683"/>
            <a:ext cx="4343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000" dirty="0">
                <a:solidFill>
                  <a:srgbClr val="FF0000"/>
                </a:solidFill>
              </a:rPr>
              <a:t>靜電磁場的</a:t>
            </a:r>
            <a:r>
              <a:rPr lang="en-US" altLang="zh-TW" sz="2000" dirty="0">
                <a:solidFill>
                  <a:srgbClr val="FF0000"/>
                </a:solidFill>
              </a:rPr>
              <a:t>Maxwell Equations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3">
                <a:extLst>
                  <a:ext uri="{FF2B5EF4-FFF2-40B4-BE49-F238E27FC236}">
                    <a16:creationId xmlns:a16="http://schemas.microsoft.com/office/drawing/2014/main" id="{33B0DEA1-53B9-6AAB-EF52-C9ED29623E2C}"/>
                  </a:ext>
                </a:extLst>
              </p:cNvPr>
              <p:cNvSpPr txBox="1"/>
              <p:nvPr/>
            </p:nvSpPr>
            <p:spPr>
              <a:xfrm>
                <a:off x="802529" y="3103433"/>
                <a:ext cx="1470787" cy="81881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1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18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18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TW" altLang="en-US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文字方塊 13">
                <a:extLst>
                  <a:ext uri="{FF2B5EF4-FFF2-40B4-BE49-F238E27FC236}">
                    <a16:creationId xmlns:a16="http://schemas.microsoft.com/office/drawing/2014/main" id="{33B0DEA1-53B9-6AAB-EF52-C9ED29623E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529" y="3103433"/>
                <a:ext cx="1470787" cy="818814"/>
              </a:xfrm>
              <a:prstGeom prst="rect">
                <a:avLst/>
              </a:prstGeom>
              <a:blipFill>
                <a:blip r:embed="rId2"/>
                <a:stretch>
                  <a:fillRect l="-58974" t="-132308" b="-19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4">
                <a:extLst>
                  <a:ext uri="{FF2B5EF4-FFF2-40B4-BE49-F238E27FC236}">
                    <a16:creationId xmlns:a16="http://schemas.microsoft.com/office/drawing/2014/main" id="{67F0902B-72F4-96EF-5729-C1768E7129BE}"/>
                  </a:ext>
                </a:extLst>
              </p:cNvPr>
              <p:cNvSpPr txBox="1"/>
              <p:nvPr/>
            </p:nvSpPr>
            <p:spPr>
              <a:xfrm>
                <a:off x="805481" y="4111545"/>
                <a:ext cx="1662763" cy="81881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1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18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18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zh-TW" alt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sz="1800" b="0" i="1" smtClean="0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altLang="zh-TW" sz="1800" b="0" i="1" smtClean="0">
                          <a:latin typeface="Cambria Math"/>
                        </a:rPr>
                        <m:t>𝑖</m:t>
                      </m:r>
                    </m:oMath>
                  </m:oMathPara>
                </a14:m>
                <a:endParaRPr lang="zh-TW" altLang="en-US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文字方塊 14">
                <a:extLst>
                  <a:ext uri="{FF2B5EF4-FFF2-40B4-BE49-F238E27FC236}">
                    <a16:creationId xmlns:a16="http://schemas.microsoft.com/office/drawing/2014/main" id="{67F0902B-72F4-96EF-5729-C1768E7129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481" y="4111545"/>
                <a:ext cx="1662763" cy="818814"/>
              </a:xfrm>
              <a:prstGeom prst="rect">
                <a:avLst/>
              </a:prstGeom>
              <a:blipFill>
                <a:blip r:embed="rId3"/>
                <a:stretch>
                  <a:fillRect l="-51515" t="-128788" b="-18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15">
                <a:extLst>
                  <a:ext uri="{FF2B5EF4-FFF2-40B4-BE49-F238E27FC236}">
                    <a16:creationId xmlns:a16="http://schemas.microsoft.com/office/drawing/2014/main" id="{4DEA9BB4-26CC-5B1C-8BE9-A83E600276A6}"/>
                  </a:ext>
                </a:extLst>
              </p:cNvPr>
              <p:cNvSpPr txBox="1"/>
              <p:nvPr/>
            </p:nvSpPr>
            <p:spPr>
              <a:xfrm>
                <a:off x="798765" y="2167329"/>
                <a:ext cx="1497718" cy="81881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1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18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m:rPr>
                                  <m:brk/>
                                </m:rPr>
                                <a:rPr lang="en-US" altLang="zh-TW" sz="1800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18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  <m:r>
                        <a:rPr lang="en-US" altLang="zh-TW" sz="18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zh-TW" altLang="en-US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文字方塊 15">
                <a:extLst>
                  <a:ext uri="{FF2B5EF4-FFF2-40B4-BE49-F238E27FC236}">
                    <a16:creationId xmlns:a16="http://schemas.microsoft.com/office/drawing/2014/main" id="{4DEA9BB4-26CC-5B1C-8BE9-A83E600276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765" y="2167329"/>
                <a:ext cx="1497718" cy="818814"/>
              </a:xfrm>
              <a:prstGeom prst="rect">
                <a:avLst/>
              </a:prstGeom>
              <a:blipFill>
                <a:blip r:embed="rId4"/>
                <a:stretch>
                  <a:fillRect l="-57143" t="-130303" b="-18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16">
                <a:extLst>
                  <a:ext uri="{FF2B5EF4-FFF2-40B4-BE49-F238E27FC236}">
                    <a16:creationId xmlns:a16="http://schemas.microsoft.com/office/drawing/2014/main" id="{39B1C579-AB13-977B-E55D-3E790BD58A6E}"/>
                  </a:ext>
                </a:extLst>
              </p:cNvPr>
              <p:cNvSpPr txBox="1"/>
              <p:nvPr/>
            </p:nvSpPr>
            <p:spPr>
              <a:xfrm>
                <a:off x="760934" y="1159217"/>
                <a:ext cx="1573379" cy="81881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1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18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m:rPr>
                                  <m:brk/>
                                </m:rPr>
                                <a:rPr lang="en-US" altLang="zh-TW" sz="1800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18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/>
                            </a:rPr>
                            <m:t>𝑞</m:t>
                          </m:r>
                        </m:num>
                        <m:den>
                          <m:sSub>
                            <m:sSubPr>
                              <m:ctrlPr>
                                <a:rPr lang="zh-TW" alt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sz="1800" b="0" i="1" smtClean="0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TW" altLang="en-US" sz="180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文字方塊 16">
                <a:extLst>
                  <a:ext uri="{FF2B5EF4-FFF2-40B4-BE49-F238E27FC236}">
                    <a16:creationId xmlns:a16="http://schemas.microsoft.com/office/drawing/2014/main" id="{39B1C579-AB13-977B-E55D-3E790BD58A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934" y="1159217"/>
                <a:ext cx="1573379" cy="818814"/>
              </a:xfrm>
              <a:prstGeom prst="rect">
                <a:avLst/>
              </a:prstGeom>
              <a:blipFill>
                <a:blip r:embed="rId5"/>
                <a:stretch>
                  <a:fillRect l="-55645" t="-132308" b="-18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43A79A74-00F2-79CE-BF83-EE0A1D3CB166}"/>
                  </a:ext>
                </a:extLst>
              </p:cNvPr>
              <p:cNvSpPr/>
              <p:nvPr/>
            </p:nvSpPr>
            <p:spPr>
              <a:xfrm>
                <a:off x="5562600" y="1261809"/>
                <a:ext cx="1253485" cy="61369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zh-TW" alt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i="1">
                              <a:latin typeface="Cambria Math"/>
                            </a:rPr>
                            <m:t>𝜌</m:t>
                          </m:r>
                        </m:num>
                        <m:den>
                          <m:sSub>
                            <m:sSubPr>
                              <m:ctrlPr>
                                <a:rPr lang="zh-TW" alt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i="1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TW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TW" alt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43A79A74-00F2-79CE-BF83-EE0A1D3CB1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0" y="1261809"/>
                <a:ext cx="1253485" cy="61369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ADC64801-03DB-794A-16B0-2B6CBA01C5E2}"/>
                  </a:ext>
                </a:extLst>
              </p:cNvPr>
              <p:cNvSpPr/>
              <p:nvPr/>
            </p:nvSpPr>
            <p:spPr>
              <a:xfrm>
                <a:off x="5562600" y="2286000"/>
                <a:ext cx="1145250" cy="40466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/>
                              <a:ea typeface="Cambria Math"/>
                            </a:rPr>
                            <m:t>𝐵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zh-TW" alt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ADC64801-03DB-794A-16B0-2B6CBA01C5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0" y="2286000"/>
                <a:ext cx="1145250" cy="40466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F045E677-99C2-F4C2-C0A1-F728DB736300}"/>
                  </a:ext>
                </a:extLst>
              </p:cNvPr>
              <p:cNvSpPr/>
              <p:nvPr/>
            </p:nvSpPr>
            <p:spPr>
              <a:xfrm>
                <a:off x="5562600" y="3111076"/>
                <a:ext cx="1138452" cy="40466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zh-TW" alt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F045E677-99C2-F4C2-C0A1-F728DB7363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0" y="3111076"/>
                <a:ext cx="1138452" cy="40466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87936DEC-701B-B394-80FF-01CE0A20DD8C}"/>
                  </a:ext>
                </a:extLst>
              </p:cNvPr>
              <p:cNvSpPr/>
              <p:nvPr/>
            </p:nvSpPr>
            <p:spPr>
              <a:xfrm>
                <a:off x="5562600" y="4247865"/>
                <a:ext cx="1334981" cy="40466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zh-TW" alt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b="0" i="1" smtClean="0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87936DEC-701B-B394-80FF-01CE0A20DD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0" y="4247865"/>
                <a:ext cx="1334981" cy="404663"/>
              </a:xfrm>
              <a:prstGeom prst="rect">
                <a:avLst/>
              </a:prstGeom>
              <a:blipFill>
                <a:blip r:embed="rId9"/>
                <a:stretch>
                  <a:fillRect t="-3030" b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0D09F1EF-A5DD-84A2-C57E-CD2F19FCF667}"/>
              </a:ext>
            </a:extLst>
          </p:cNvPr>
          <p:cNvSpPr/>
          <p:nvPr/>
        </p:nvSpPr>
        <p:spPr>
          <a:xfrm>
            <a:off x="465309" y="3936152"/>
            <a:ext cx="7671792" cy="12730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BC4397-F129-F87C-A066-DFBFBB667088}"/>
              </a:ext>
            </a:extLst>
          </p:cNvPr>
          <p:cNvSpPr txBox="1"/>
          <p:nvPr/>
        </p:nvSpPr>
        <p:spPr>
          <a:xfrm>
            <a:off x="5562600" y="4753608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此式有錯誤</a:t>
            </a:r>
            <a:r>
              <a:rPr lang="en-US" dirty="0"/>
              <a:t>！</a:t>
            </a:r>
          </a:p>
        </p:txBody>
      </p:sp>
      <p:pic>
        <p:nvPicPr>
          <p:cNvPr id="5" name="Picture 4" descr="Image:James Clerk Maxwell.png">
            <a:hlinkClick r:id="rId10"/>
            <a:extLst>
              <a:ext uri="{FF2B5EF4-FFF2-40B4-BE49-F238E27FC236}">
                <a16:creationId xmlns:a16="http://schemas.microsoft.com/office/drawing/2014/main" id="{8E8C23FB-200E-93C2-FAF7-51247518E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321" y="1250923"/>
            <a:ext cx="1845446" cy="2220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3219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20">
                <a:extLst>
                  <a:ext uri="{FF2B5EF4-FFF2-40B4-BE49-F238E27FC236}">
                    <a16:creationId xmlns:a16="http://schemas.microsoft.com/office/drawing/2014/main" id="{01FFC4F2-3344-9762-2EAB-FE8EE99B186C}"/>
                  </a:ext>
                </a:extLst>
              </p:cNvPr>
              <p:cNvSpPr/>
              <p:nvPr/>
            </p:nvSpPr>
            <p:spPr>
              <a:xfrm>
                <a:off x="1347094" y="497160"/>
                <a:ext cx="1334981" cy="404663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zh-TW" alt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b="0" i="1" smtClean="0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矩形 20">
                <a:extLst>
                  <a:ext uri="{FF2B5EF4-FFF2-40B4-BE49-F238E27FC236}">
                    <a16:creationId xmlns:a16="http://schemas.microsoft.com/office/drawing/2014/main" id="{01FFC4F2-3344-9762-2EAB-FE8EE99B18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7094" y="497160"/>
                <a:ext cx="1334981" cy="404663"/>
              </a:xfrm>
              <a:prstGeom prst="rect">
                <a:avLst/>
              </a:prstGeom>
              <a:blipFill>
                <a:blip r:embed="rId2"/>
                <a:stretch>
                  <a:fillRect t="-3030"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BE32D4FE-2426-B890-14FD-4CB239B10EA0}"/>
              </a:ext>
            </a:extLst>
          </p:cNvPr>
          <p:cNvSpPr txBox="1"/>
          <p:nvPr/>
        </p:nvSpPr>
        <p:spPr>
          <a:xfrm>
            <a:off x="1281780" y="977305"/>
            <a:ext cx="7075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取此式的散度，猶如一向量與自己的外積取內積，必須等於零</a:t>
            </a:r>
            <a:r>
              <a:rPr lang="en-US" dirty="0"/>
              <a:t>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20">
                <a:extLst>
                  <a:ext uri="{FF2B5EF4-FFF2-40B4-BE49-F238E27FC236}">
                    <a16:creationId xmlns:a16="http://schemas.microsoft.com/office/drawing/2014/main" id="{7C9DA939-119C-F111-46D2-B05BCEFDE1C1}"/>
                  </a:ext>
                </a:extLst>
              </p:cNvPr>
              <p:cNvSpPr/>
              <p:nvPr/>
            </p:nvSpPr>
            <p:spPr>
              <a:xfrm>
                <a:off x="1347094" y="1443890"/>
                <a:ext cx="2397323" cy="404663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0=</m:t>
                      </m:r>
                      <m:sSub>
                        <m:sSubPr>
                          <m:ctrlPr>
                            <a:rPr lang="zh-TW" alt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b="0" i="1" smtClean="0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矩形 20">
                <a:extLst>
                  <a:ext uri="{FF2B5EF4-FFF2-40B4-BE49-F238E27FC236}">
                    <a16:creationId xmlns:a16="http://schemas.microsoft.com/office/drawing/2014/main" id="{7C9DA939-119C-F111-46D2-B05BCEFDE1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7094" y="1443890"/>
                <a:ext cx="2397323" cy="404663"/>
              </a:xfrm>
              <a:prstGeom prst="rect">
                <a:avLst/>
              </a:prstGeom>
              <a:blipFill>
                <a:blip r:embed="rId3"/>
                <a:stretch>
                  <a:fillRect b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1011D870-FAAD-D3D5-1DF3-457BBC50C715}"/>
              </a:ext>
            </a:extLst>
          </p:cNvPr>
          <p:cNvSpPr txBox="1"/>
          <p:nvPr/>
        </p:nvSpPr>
        <p:spPr>
          <a:xfrm>
            <a:off x="1281780" y="1934920"/>
            <a:ext cx="7075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右邊是電流密度的散度，就是電流總量，不會是零。此式必須修正</a:t>
            </a:r>
            <a:r>
              <a:rPr lang="en-US" dirty="0"/>
              <a:t>！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FB9453-A57D-AF48-E589-8DFC0DD59F4E}"/>
              </a:ext>
            </a:extLst>
          </p:cNvPr>
          <p:cNvSpPr txBox="1"/>
          <p:nvPr/>
        </p:nvSpPr>
        <p:spPr>
          <a:xfrm>
            <a:off x="1281780" y="2357962"/>
            <a:ext cx="6542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電荷守恆，所以我們知道右邊等於與電荷密度的時變率</a:t>
            </a:r>
            <a:r>
              <a:rPr lang="en-US" dirty="0"/>
              <a:t>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35B9364-3F1A-4D16-0458-9516174E418E}"/>
                  </a:ext>
                </a:extLst>
              </p:cNvPr>
              <p:cNvSpPr txBox="1"/>
              <p:nvPr/>
            </p:nvSpPr>
            <p:spPr>
              <a:xfrm>
                <a:off x="1347094" y="2802776"/>
                <a:ext cx="2410452" cy="63876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  <m:t>𝑗</m:t>
                          </m:r>
                        </m:e>
                      </m:acc>
                      <m:d>
                        <m:d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zh-TW" altLang="en-US" i="1">
                          <a:latin typeface="Cambria Math" panose="02040503050406030204" pitchFamily="18" charset="0"/>
                          <a:ea typeface="Cambria Math"/>
                        </a:rPr>
                        <m:t>＝</m:t>
                      </m:r>
                      <m:r>
                        <a:rPr lang="en-US" altLang="zh-TW" i="1">
                          <a:latin typeface="Cambria Math" panose="02040503050406030204" pitchFamily="18" charset="0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𝜕𝜌</m:t>
                          </m:r>
                          <m:d>
                            <m:d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35B9364-3F1A-4D16-0458-9516174E41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7094" y="2802776"/>
                <a:ext cx="2410452" cy="638765"/>
              </a:xfrm>
              <a:prstGeom prst="rect">
                <a:avLst/>
              </a:prstGeom>
              <a:blipFill>
                <a:blip r:embed="rId4"/>
                <a:stretch>
                  <a:fillRect t="-7692"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D527DC-862F-EA29-6D3D-D490385978A8}"/>
                  </a:ext>
                </a:extLst>
              </p:cNvPr>
              <p:cNvSpPr txBox="1"/>
              <p:nvPr/>
            </p:nvSpPr>
            <p:spPr>
              <a:xfrm>
                <a:off x="1347094" y="3545656"/>
                <a:ext cx="7010400" cy="4995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馬克斯威爾建議如果在安培定律加上電場的時變率就能把</a:t>
                </a:r>
                <a:r>
                  <a:rPr lang="en-US" altLang="zh-TW" dirty="0">
                    <a:ea typeface="Cambria Math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𝜕𝜌</m:t>
                        </m:r>
                      </m:num>
                      <m:den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TW" i="1">
                            <a:latin typeface="Cambria Math" panose="02040503050406030204" pitchFamily="18" charset="0"/>
                            <a:ea typeface="Cambria Math"/>
                          </a:rPr>
                          <m:t>𝑡</m:t>
                        </m:r>
                      </m:den>
                    </m:f>
                    <m:r>
                      <a:rPr lang="en-US" altLang="zh-TW" i="1">
                        <a:latin typeface="Cambria Math" panose="02040503050406030204" pitchFamily="18" charset="0"/>
                        <a:ea typeface="Cambria Math"/>
                      </a:rPr>
                      <m:t> </m:t>
                    </m:r>
                  </m:oMath>
                </a14:m>
                <a:r>
                  <a:rPr lang="en-US" dirty="0" err="1"/>
                  <a:t>消掉</a:t>
                </a:r>
                <a:r>
                  <a:rPr lang="en-US" dirty="0"/>
                  <a:t>：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CD527DC-862F-EA29-6D3D-D490385978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7094" y="3545656"/>
                <a:ext cx="7010400" cy="499560"/>
              </a:xfrm>
              <a:prstGeom prst="rect">
                <a:avLst/>
              </a:prstGeom>
              <a:blipFill>
                <a:blip r:embed="rId5"/>
                <a:stretch>
                  <a:fillRect l="-723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C52D61D5-4C11-7A9D-1F69-696A9D74031E}"/>
              </a:ext>
            </a:extLst>
          </p:cNvPr>
          <p:cNvSpPr txBox="1"/>
          <p:nvPr/>
        </p:nvSpPr>
        <p:spPr>
          <a:xfrm>
            <a:off x="2794894" y="532491"/>
            <a:ext cx="1447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安培定律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20">
                <a:extLst>
                  <a:ext uri="{FF2B5EF4-FFF2-40B4-BE49-F238E27FC236}">
                    <a16:creationId xmlns:a16="http://schemas.microsoft.com/office/drawing/2014/main" id="{FC3ED035-DB8E-48A2-D010-F59FFB9ED204}"/>
                  </a:ext>
                </a:extLst>
              </p:cNvPr>
              <p:cNvSpPr/>
              <p:nvPr/>
            </p:nvSpPr>
            <p:spPr>
              <a:xfrm>
                <a:off x="1357980" y="4077905"/>
                <a:ext cx="2552750" cy="68255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zh-TW" alt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b="0" i="1" smtClean="0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TW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zh-TW" alt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i="1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i="1">
                              <a:latin typeface="Cambria Math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zh-TW" alt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i="1">
                              <a:latin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US" altLang="zh-TW" i="1">
                              <a:latin typeface="Cambria Math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zh-TW" alt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zh-TW" altLang="en-US" i="1">
                              <a:latin typeface="Cambria Math"/>
                              <a:ea typeface="Cambria Math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</m:acc>
                        </m:num>
                        <m:den>
                          <m:r>
                            <a:rPr lang="zh-TW" altLang="en-US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矩形 20">
                <a:extLst>
                  <a:ext uri="{FF2B5EF4-FFF2-40B4-BE49-F238E27FC236}">
                    <a16:creationId xmlns:a16="http://schemas.microsoft.com/office/drawing/2014/main" id="{FC3ED035-DB8E-48A2-D010-F59FFB9ED2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7980" y="4077905"/>
                <a:ext cx="2552750" cy="682559"/>
              </a:xfrm>
              <a:prstGeom prst="rect">
                <a:avLst/>
              </a:prstGeom>
              <a:blipFill>
                <a:blip r:embed="rId6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20">
                <a:extLst>
                  <a:ext uri="{FF2B5EF4-FFF2-40B4-BE49-F238E27FC236}">
                    <a16:creationId xmlns:a16="http://schemas.microsoft.com/office/drawing/2014/main" id="{05E88DE4-0A35-C7FB-00AE-5231568A223E}"/>
                  </a:ext>
                </a:extLst>
              </p:cNvPr>
              <p:cNvSpPr/>
              <p:nvPr/>
            </p:nvSpPr>
            <p:spPr>
              <a:xfrm>
                <a:off x="1360223" y="5112859"/>
                <a:ext cx="6423553" cy="68429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0=</m:t>
                      </m:r>
                      <m:sSub>
                        <m:sSubPr>
                          <m:ctrlPr>
                            <a:rPr lang="zh-TW" alt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b="0" i="1" smtClean="0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zh-TW" alt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i="1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i="1">
                              <a:latin typeface="Cambria Math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zh-TW" alt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i="1">
                              <a:latin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US" altLang="zh-TW" i="1">
                              <a:latin typeface="Cambria Math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zh-TW" altLang="en-US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zh-TW" altLang="en-US" i="1">
                              <a:latin typeface="Cambria Math"/>
                              <a:ea typeface="Cambria Math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</m:e>
                          </m:acc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</m:acc>
                        </m:num>
                        <m:den>
                          <m:r>
                            <a:rPr lang="zh-TW" altLang="en-US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zh-TW" alt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i="1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i="1">
                              <a:latin typeface="Cambria Math"/>
                            </a:rPr>
                            <m:t>0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zh-TW" alt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i="1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i="1">
                              <a:latin typeface="Cambria Math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𝜕𝜌</m:t>
                          </m:r>
                          <m:d>
                            <m:d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TW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  <m:t>𝑡</m:t>
                          </m:r>
                        </m:den>
                      </m:f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矩形 20">
                <a:extLst>
                  <a:ext uri="{FF2B5EF4-FFF2-40B4-BE49-F238E27FC236}">
                    <a16:creationId xmlns:a16="http://schemas.microsoft.com/office/drawing/2014/main" id="{05E88DE4-0A35-C7FB-00AE-5231568A22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0223" y="5112859"/>
                <a:ext cx="6423553" cy="684290"/>
              </a:xfrm>
              <a:prstGeom prst="rect">
                <a:avLst/>
              </a:prstGeom>
              <a:blipFill>
                <a:blip r:embed="rId7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Oval 12">
            <a:extLst>
              <a:ext uri="{FF2B5EF4-FFF2-40B4-BE49-F238E27FC236}">
                <a16:creationId xmlns:a16="http://schemas.microsoft.com/office/drawing/2014/main" id="{3CB7FD4D-93C5-ABE3-EFFD-058B0E1566D9}"/>
              </a:ext>
            </a:extLst>
          </p:cNvPr>
          <p:cNvSpPr/>
          <p:nvPr/>
        </p:nvSpPr>
        <p:spPr>
          <a:xfrm>
            <a:off x="2895600" y="4012527"/>
            <a:ext cx="1347094" cy="9051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8BD40DD-3532-25BD-6D78-D704C5A69A51}"/>
              </a:ext>
            </a:extLst>
          </p:cNvPr>
          <p:cNvSpPr txBox="1"/>
          <p:nvPr/>
        </p:nvSpPr>
        <p:spPr>
          <a:xfrm>
            <a:off x="1281780" y="5835134"/>
            <a:ext cx="7075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現在右邊也是零，新的安培馬克思威爾定律就一致了</a:t>
            </a:r>
            <a:r>
              <a:rPr lang="en-US" dirty="0"/>
              <a:t>！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E66B8B-61AE-9071-7FE8-6D2721D3DCC8}"/>
              </a:ext>
            </a:extLst>
          </p:cNvPr>
          <p:cNvSpPr txBox="1"/>
          <p:nvPr/>
        </p:nvSpPr>
        <p:spPr>
          <a:xfrm>
            <a:off x="4231808" y="4280432"/>
            <a:ext cx="45311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安培馬克思威爾定律</a:t>
            </a:r>
            <a:r>
              <a:rPr lang="zh-TW" altLang="en-US" dirty="0"/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displacement current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D70D69A-B1FB-A2D8-D240-A6106096513B}"/>
              </a:ext>
            </a:extLst>
          </p:cNvPr>
          <p:cNvSpPr txBox="1"/>
          <p:nvPr/>
        </p:nvSpPr>
        <p:spPr>
          <a:xfrm>
            <a:off x="1281780" y="6256612"/>
            <a:ext cx="7633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所加的項只有在變化的電場才有貢獻，變化的電場也可以產生磁場</a:t>
            </a:r>
            <a:r>
              <a:rPr lang="en-US" dirty="0"/>
              <a:t>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E490CC-A8A1-E996-1A7C-7E48B8F75B0E}"/>
              </a:ext>
            </a:extLst>
          </p:cNvPr>
          <p:cNvSpPr txBox="1"/>
          <p:nvPr/>
        </p:nvSpPr>
        <p:spPr>
          <a:xfrm>
            <a:off x="1357980" y="4751996"/>
            <a:ext cx="7075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再取一次此式的散度</a:t>
            </a:r>
            <a:r>
              <a:rPr lang="en-US" dirty="0"/>
              <a:t>，</a:t>
            </a:r>
          </a:p>
        </p:txBody>
      </p:sp>
    </p:spTree>
    <p:extLst>
      <p:ext uri="{BB962C8B-B14F-4D97-AF65-F5344CB8AC3E}">
        <p14:creationId xmlns:p14="http://schemas.microsoft.com/office/powerpoint/2010/main" val="317953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/>
      <p:bldP spid="7" grpId="0" animBg="1"/>
      <p:bldP spid="8" grpId="0"/>
      <p:bldP spid="11" grpId="0" animBg="1"/>
      <p:bldP spid="12" grpId="0" animBg="1"/>
      <p:bldP spid="13" grpId="0" animBg="1"/>
      <p:bldP spid="14" grpId="0"/>
      <p:bldP spid="16" grpId="0"/>
      <p:bldP spid="17" grpId="0"/>
      <p:bldP spid="9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"/>
              <p:cNvSpPr txBox="1"/>
              <p:nvPr/>
            </p:nvSpPr>
            <p:spPr>
              <a:xfrm>
                <a:off x="987157" y="1424340"/>
                <a:ext cx="4114800" cy="93243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l-GR" altLang="zh-TW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altLang="zh-TW" sz="2000" b="0" i="1" smtClean="0">
                                  <a:latin typeface="Cambria Math"/>
                                  <a:ea typeface="Cambria Math"/>
                                </a:rPr>
                                <m:t>Φ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𝐵</m:t>
                              </m:r>
                            </m:sub>
                          </m:sSub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altLang="zh-TW" sz="2000" i="1">
                          <a:latin typeface="Cambria Math"/>
                        </a:rPr>
                        <m:t>=−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altLang="zh-TW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sz="2000" i="1">
                                      <a:latin typeface="Cambria Math"/>
                                      <a:ea typeface="Cambria Math"/>
                                    </a:rPr>
                                    <m:t>𝐵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zh-TW" altLang="en-US" sz="2000" i="1">
                                  <a:latin typeface="Cambria Math"/>
                                  <a:ea typeface="Cambria Math"/>
                                </a:rPr>
                                <m:t>𝜕</m:t>
                              </m:r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2" name="文字方塊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157" y="1424340"/>
                <a:ext cx="4114800" cy="932435"/>
              </a:xfrm>
              <a:prstGeom prst="rect">
                <a:avLst/>
              </a:prstGeom>
              <a:blipFill>
                <a:blip r:embed="rId2"/>
                <a:stretch>
                  <a:fillRect l="-19692" t="-125676" b="-1837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/>
              <p:cNvSpPr/>
              <p:nvPr/>
            </p:nvSpPr>
            <p:spPr>
              <a:xfrm>
                <a:off x="1001602" y="5271646"/>
                <a:ext cx="2022858" cy="74815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zh-TW" altLang="en-US" sz="20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zh-TW" altLang="en-US" sz="20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e>
                          </m:acc>
                        </m:num>
                        <m:den>
                          <m:r>
                            <a:rPr lang="zh-TW" altLang="en-US" sz="20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3" name="矩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602" y="5271646"/>
                <a:ext cx="2022858" cy="748154"/>
              </a:xfrm>
              <a:prstGeom prst="rect">
                <a:avLst/>
              </a:prstGeom>
              <a:blipFill>
                <a:blip r:embed="rId3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字方塊 3"/>
          <p:cNvSpPr txBox="1"/>
          <p:nvPr/>
        </p:nvSpPr>
        <p:spPr>
          <a:xfrm>
            <a:off x="966223" y="849086"/>
            <a:ext cx="762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changing magnetic field will generate electric field by induction.</a:t>
            </a:r>
            <a:endParaRPr lang="zh-TW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4"/>
              <p:cNvSpPr txBox="1"/>
              <p:nvPr/>
            </p:nvSpPr>
            <p:spPr>
              <a:xfrm>
                <a:off x="1023373" y="3350944"/>
                <a:ext cx="4151975" cy="932435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</m:e>
                          </m:acc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</m:e>
                      </m:d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𝑎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=−</m:t>
                      </m:r>
                      <m:f>
                        <m:fPr>
                          <m:ctrlPr>
                            <a:rPr lang="zh-TW" altLang="en-US" sz="20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zh-TW" altLang="en-US" sz="20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e>
                          </m:acc>
                        </m:num>
                        <m:den>
                          <m:r>
                            <a:rPr lang="zh-TW" altLang="en-US" sz="2000" i="1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𝑑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 panose="02040503050406030204" pitchFamily="18" charset="0"/>
                              <a:ea typeface="Cambria Math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zh-TW" altLang="en-US" sz="2000" i="1" dirty="0"/>
              </a:p>
            </p:txBody>
          </p:sp>
        </mc:Choice>
        <mc:Fallback xmlns="">
          <p:sp>
            <p:nvSpPr>
              <p:cNvPr id="5" name="文字方塊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3373" y="3350944"/>
                <a:ext cx="4151975" cy="932435"/>
              </a:xfrm>
              <a:prstGeom prst="rect">
                <a:avLst/>
              </a:prstGeom>
              <a:blipFill>
                <a:blip r:embed="rId4"/>
                <a:stretch>
                  <a:fillRect l="-22256" t="-125676" b="-1824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字方塊 6"/>
          <p:cNvSpPr txBox="1"/>
          <p:nvPr/>
        </p:nvSpPr>
        <p:spPr>
          <a:xfrm>
            <a:off x="5179832" y="1765525"/>
            <a:ext cx="20104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Faraday’s Law</a:t>
            </a:r>
            <a:endParaRPr lang="zh-TW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DB77D0DB-9CAB-40F8-A00C-3BC1A3C8A749}"/>
              </a:ext>
            </a:extLst>
          </p:cNvPr>
          <p:cNvSpPr/>
          <p:nvPr/>
        </p:nvSpPr>
        <p:spPr>
          <a:xfrm>
            <a:off x="2474856" y="4425207"/>
            <a:ext cx="531021" cy="748153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9" name="文字方塊 6">
            <a:extLst>
              <a:ext uri="{FF2B5EF4-FFF2-40B4-BE49-F238E27FC236}">
                <a16:creationId xmlns:a16="http://schemas.microsoft.com/office/drawing/2014/main" id="{394D5310-6B55-F848-A078-189C19620672}"/>
              </a:ext>
            </a:extLst>
          </p:cNvPr>
          <p:cNvSpPr txBox="1"/>
          <p:nvPr/>
        </p:nvSpPr>
        <p:spPr>
          <a:xfrm>
            <a:off x="3124200" y="5445668"/>
            <a:ext cx="49060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Faraday’s Law in differential formulation</a:t>
            </a:r>
            <a:endParaRPr lang="zh-TW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2BF6DAC-6277-6132-7351-EC53DA2EF6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99" y="2564934"/>
            <a:ext cx="2244729" cy="186027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F112883-F280-19EA-2F9D-02681A915262}"/>
              </a:ext>
            </a:extLst>
          </p:cNvPr>
          <p:cNvSpPr txBox="1"/>
          <p:nvPr/>
        </p:nvSpPr>
        <p:spPr>
          <a:xfrm>
            <a:off x="1001602" y="2439092"/>
            <a:ext cx="43677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Apply Farraday’s Law to a small square: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2B3860-0F26-EB87-2AD5-FE9FF9D973F3}"/>
              </a:ext>
            </a:extLst>
          </p:cNvPr>
          <p:cNvSpPr txBox="1"/>
          <p:nvPr/>
        </p:nvSpPr>
        <p:spPr>
          <a:xfrm>
            <a:off x="1001602" y="2861839"/>
            <a:ext cx="5185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 small square, fields do not change much.</a:t>
            </a:r>
          </a:p>
        </p:txBody>
      </p:sp>
      <p:pic>
        <p:nvPicPr>
          <p:cNvPr id="13" name="Graphic 12" descr="Cat with solid fill">
            <a:extLst>
              <a:ext uri="{FF2B5EF4-FFF2-40B4-BE49-F238E27FC236}">
                <a16:creationId xmlns:a16="http://schemas.microsoft.com/office/drawing/2014/main" id="{A42F5FD7-19A7-399A-1A21-F5FAA38AA1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77200" y="1299494"/>
            <a:ext cx="668520" cy="66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29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 animBg="1"/>
      <p:bldP spid="9" grpId="0"/>
      <p:bldP spid="11" grpId="0"/>
      <p:bldP spid="12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3"/>
              <p:cNvSpPr txBox="1"/>
              <p:nvPr/>
            </p:nvSpPr>
            <p:spPr>
              <a:xfrm>
                <a:off x="1049442" y="3392206"/>
                <a:ext cx="2213876" cy="89960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l-GR" altLang="zh-TW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altLang="zh-TW" sz="2000" b="0" i="1" smtClean="0">
                                  <a:latin typeface="Cambria Math"/>
                                  <a:ea typeface="Cambria Math"/>
                                </a:rPr>
                                <m:t>Φ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𝐵</m:t>
                              </m:r>
                            </m:sub>
                          </m:sSub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4" name="文字方塊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442" y="3392206"/>
                <a:ext cx="2213876" cy="899605"/>
              </a:xfrm>
              <a:prstGeom prst="rect">
                <a:avLst/>
              </a:prstGeom>
              <a:blipFill>
                <a:blip r:embed="rId2"/>
                <a:stretch>
                  <a:fillRect l="-42857" t="-131944" b="-18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4"/>
              <p:cNvSpPr txBox="1"/>
              <p:nvPr/>
            </p:nvSpPr>
            <p:spPr>
              <a:xfrm>
                <a:off x="1052394" y="4400318"/>
                <a:ext cx="3172150" cy="89960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zh-TW" alt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sz="2000" b="0" i="1" smtClean="0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altLang="zh-TW" sz="2000" b="0" i="1" smtClean="0">
                          <a:latin typeface="Cambria Math"/>
                        </a:rPr>
                        <m:t>𝑖</m:t>
                      </m:r>
                      <m:r>
                        <a:rPr lang="en-US" altLang="zh-TW" sz="20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sz="2000" i="1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zh-TW" altLang="en-US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sz="2000" i="1" smtClean="0">
                              <a:latin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l-GR" altLang="zh-TW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altLang="zh-TW" sz="2000" b="0" i="1" smtClean="0">
                                  <a:latin typeface="Cambria Math"/>
                                  <a:ea typeface="Cambria Math"/>
                                </a:rPr>
                                <m:t>Φ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𝐸</m:t>
                              </m:r>
                            </m:sub>
                          </m:sSub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5" name="文字方塊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394" y="4400318"/>
                <a:ext cx="3172150" cy="899605"/>
              </a:xfrm>
              <a:prstGeom prst="rect">
                <a:avLst/>
              </a:prstGeom>
              <a:blipFill>
                <a:blip r:embed="rId3"/>
                <a:stretch>
                  <a:fillRect l="-30400" t="-133333" b="-18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15"/>
              <p:cNvSpPr txBox="1"/>
              <p:nvPr/>
            </p:nvSpPr>
            <p:spPr>
              <a:xfrm>
                <a:off x="1045678" y="2456102"/>
                <a:ext cx="1649875" cy="89960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m:rPr>
                                  <m:brk/>
                                </m:rPr>
                                <a:rPr lang="en-US" altLang="zh-TW" sz="2000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6" name="文字方塊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678" y="2456102"/>
                <a:ext cx="1649875" cy="899605"/>
              </a:xfrm>
              <a:prstGeom prst="rect">
                <a:avLst/>
              </a:prstGeom>
              <a:blipFill>
                <a:blip r:embed="rId4"/>
                <a:stretch>
                  <a:fillRect l="-58015" t="-135211" b="-1915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16"/>
              <p:cNvSpPr txBox="1"/>
              <p:nvPr/>
            </p:nvSpPr>
            <p:spPr>
              <a:xfrm>
                <a:off x="1007847" y="1447990"/>
                <a:ext cx="1734514" cy="89960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m:rPr>
                                  <m:brk/>
                                </m:rPr>
                                <a:rPr lang="en-US" altLang="zh-TW" sz="2000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𝑎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/>
                            </a:rPr>
                            <m:t>𝑞</m:t>
                          </m:r>
                        </m:num>
                        <m:den>
                          <m:sSub>
                            <m:sSubPr>
                              <m:ctrlPr>
                                <a:rPr lang="zh-TW" altLang="en-US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sz="2000" b="0" i="1" smtClean="0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17" name="文字方塊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847" y="1447990"/>
                <a:ext cx="1734514" cy="899605"/>
              </a:xfrm>
              <a:prstGeom prst="rect">
                <a:avLst/>
              </a:prstGeom>
              <a:blipFill>
                <a:blip r:embed="rId5"/>
                <a:stretch>
                  <a:fillRect l="-55072" t="-135211" b="-1901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 17"/>
              <p:cNvSpPr/>
              <p:nvPr/>
            </p:nvSpPr>
            <p:spPr>
              <a:xfrm>
                <a:off x="5823495" y="1653343"/>
                <a:ext cx="1343509" cy="67153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zh-TW" alt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b="0" i="1" smtClean="0">
                              <a:latin typeface="Cambria Math"/>
                            </a:rPr>
                            <m:t>𝜌</m:t>
                          </m:r>
                        </m:num>
                        <m:den>
                          <m:sSub>
                            <m:sSub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sz="2000" i="1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8" name="矩形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3495" y="1653343"/>
                <a:ext cx="1343509" cy="671530"/>
              </a:xfrm>
              <a:prstGeom prst="rect">
                <a:avLst/>
              </a:prstGeom>
              <a:blipFill>
                <a:blip r:embed="rId6"/>
                <a:stretch>
                  <a:fillRect b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矩形 18"/>
              <p:cNvSpPr/>
              <p:nvPr/>
            </p:nvSpPr>
            <p:spPr>
              <a:xfrm>
                <a:off x="5823494" y="3492137"/>
                <a:ext cx="1667443" cy="74815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zh-TW" altLang="en-US" sz="20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zh-TW" altLang="en-US" sz="20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e>
                          </m:acc>
                        </m:num>
                        <m:den>
                          <m:r>
                            <a:rPr lang="zh-TW" altLang="en-US" sz="20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9" name="矩形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3494" y="3492137"/>
                <a:ext cx="1667443" cy="748154"/>
              </a:xfrm>
              <a:prstGeom prst="rect">
                <a:avLst/>
              </a:prstGeom>
              <a:blipFill>
                <a:blip r:embed="rId7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矩形 19"/>
              <p:cNvSpPr/>
              <p:nvPr/>
            </p:nvSpPr>
            <p:spPr>
              <a:xfrm>
                <a:off x="5823494" y="2663209"/>
                <a:ext cx="1258871" cy="43935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20" name="矩形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3494" y="2663209"/>
                <a:ext cx="1258871" cy="43935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5800092" y="4400318"/>
                <a:ext cx="2630528" cy="74815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zh-TW" alt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sz="2000" b="0" i="1" smtClean="0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sz="2000" i="1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zh-TW" altLang="en-US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sz="2000" i="1" smtClean="0">
                              <a:latin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zh-TW" altLang="en-US" sz="20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zh-TW" altLang="en-US" sz="20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</m:acc>
                        </m:num>
                        <m:den>
                          <m:r>
                            <a:rPr lang="zh-TW" altLang="en-US" sz="20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0092" y="4400318"/>
                <a:ext cx="2630528" cy="748154"/>
              </a:xfrm>
              <a:prstGeom prst="rect">
                <a:avLst/>
              </a:prstGeom>
              <a:blipFill>
                <a:blip r:embed="rId9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0DA6CE73-408B-6286-F886-238F66604F68}"/>
              </a:ext>
            </a:extLst>
          </p:cNvPr>
          <p:cNvSpPr/>
          <p:nvPr/>
        </p:nvSpPr>
        <p:spPr>
          <a:xfrm>
            <a:off x="685800" y="3276600"/>
            <a:ext cx="7671792" cy="22474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F4FE7A-4885-B89D-8ECC-C2590020C061}"/>
              </a:ext>
            </a:extLst>
          </p:cNvPr>
          <p:cNvSpPr txBox="1"/>
          <p:nvPr/>
        </p:nvSpPr>
        <p:spPr>
          <a:xfrm>
            <a:off x="1007847" y="995945"/>
            <a:ext cx="1811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積分形式</a:t>
            </a: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EB739A-AF23-7AD6-C22D-BA6670748424}"/>
              </a:ext>
            </a:extLst>
          </p:cNvPr>
          <p:cNvSpPr txBox="1"/>
          <p:nvPr/>
        </p:nvSpPr>
        <p:spPr>
          <a:xfrm>
            <a:off x="5688426" y="1084101"/>
            <a:ext cx="1811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微分形式</a:t>
            </a:r>
            <a:endParaRPr lang="en-US" sz="2000" dirty="0"/>
          </a:p>
        </p:txBody>
      </p:sp>
      <p:sp>
        <p:nvSpPr>
          <p:cNvPr id="7" name="文字方塊 5">
            <a:extLst>
              <a:ext uri="{FF2B5EF4-FFF2-40B4-BE49-F238E27FC236}">
                <a16:creationId xmlns:a16="http://schemas.microsoft.com/office/drawing/2014/main" id="{974E0DD9-5E1C-3938-0340-13C816ECE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9808" y="475263"/>
            <a:ext cx="328779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2000" dirty="0">
                <a:solidFill>
                  <a:srgbClr val="FF0000"/>
                </a:solidFill>
              </a:rPr>
              <a:t>Complete Maxwell Equations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p:pic>
        <p:nvPicPr>
          <p:cNvPr id="3" name="Graphic 2" descr="Cat with solid fill">
            <a:extLst>
              <a:ext uri="{FF2B5EF4-FFF2-40B4-BE49-F238E27FC236}">
                <a16:creationId xmlns:a16="http://schemas.microsoft.com/office/drawing/2014/main" id="{B9D99ACF-B242-DBB0-5E5A-39B593DF71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77200" y="1299494"/>
            <a:ext cx="668520" cy="66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14772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5" descr="Image:Faraday-signature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909" y="5441156"/>
            <a:ext cx="2733675" cy="103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7" name="Picture 7" descr="Image:Faraday-Millikan-Gale-1913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252" y="982134"/>
            <a:ext cx="2610290" cy="3685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9" descr="Image:M Faraday Th Phillips oil 1842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880" y="976141"/>
            <a:ext cx="2845565" cy="368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Text Box 10"/>
          <p:cNvSpPr txBox="1">
            <a:spLocks noChangeArrowheads="1"/>
          </p:cNvSpPr>
          <p:nvPr/>
        </p:nvSpPr>
        <p:spPr bwMode="auto">
          <a:xfrm>
            <a:off x="2819400" y="455052"/>
            <a:ext cx="36453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電場的發明者 </a:t>
            </a:r>
            <a:r>
              <a:rPr lang="en-US" altLang="zh-TW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Faraday 1791-1861</a:t>
            </a:r>
            <a:endParaRPr lang="zh-TW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7111" name="Picture 14" descr="faraday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375" y="5441156"/>
            <a:ext cx="2133600" cy="115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字方塊 1"/>
          <p:cNvSpPr txBox="1"/>
          <p:nvPr/>
        </p:nvSpPr>
        <p:spPr>
          <a:xfrm>
            <a:off x="914400" y="4671442"/>
            <a:ext cx="7798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800" dirty="0"/>
              <a:t>在對岸英國的法拉第憑直覺，反對靜電力是超距力，因而引進電場的概念。</a:t>
            </a:r>
          </a:p>
        </p:txBody>
      </p:sp>
    </p:spTree>
    <p:extLst>
      <p:ext uri="{BB962C8B-B14F-4D97-AF65-F5344CB8AC3E}">
        <p14:creationId xmlns:p14="http://schemas.microsoft.com/office/powerpoint/2010/main" val="307708950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4" descr="231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92" b="21191"/>
          <a:stretch/>
        </p:blipFill>
        <p:spPr bwMode="auto">
          <a:xfrm>
            <a:off x="1916949" y="2465647"/>
            <a:ext cx="4114800" cy="1944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AutoShape 5"/>
          <p:cNvSpPr>
            <a:spLocks noChangeArrowheads="1"/>
          </p:cNvSpPr>
          <p:nvPr/>
        </p:nvSpPr>
        <p:spPr bwMode="auto">
          <a:xfrm flipH="1">
            <a:off x="4431549" y="3191051"/>
            <a:ext cx="762000" cy="228600"/>
          </a:xfrm>
          <a:prstGeom prst="curvedDownArrow">
            <a:avLst>
              <a:gd name="adj1" fmla="val 40000"/>
              <a:gd name="adj2" fmla="val 80000"/>
              <a:gd name="adj3" fmla="val 4270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37894" name="Text Box 8"/>
          <p:cNvSpPr txBox="1">
            <a:spLocks noChangeArrowheads="1"/>
          </p:cNvSpPr>
          <p:nvPr/>
        </p:nvSpPr>
        <p:spPr bwMode="auto">
          <a:xfrm>
            <a:off x="1955049" y="1738068"/>
            <a:ext cx="4953000" cy="36988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>
                <a:solidFill>
                  <a:srgbClr val="FF0000"/>
                </a:solidFill>
              </a:rPr>
              <a:t>電場的引進使得電力有機會可以不再是超距力</a:t>
            </a:r>
          </a:p>
        </p:txBody>
      </p:sp>
      <p:sp>
        <p:nvSpPr>
          <p:cNvPr id="44039" name="文字方塊 7"/>
          <p:cNvSpPr txBox="1">
            <a:spLocks noChangeArrowheads="1"/>
          </p:cNvSpPr>
          <p:nvPr/>
        </p:nvSpPr>
        <p:spPr bwMode="auto">
          <a:xfrm>
            <a:off x="1858211" y="1192938"/>
            <a:ext cx="54102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TW" altLang="en-US" dirty="0"/>
              <a:t>超距力並不是正確的概念！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BCB11F-4843-4F13-855A-72152CBFE712}"/>
              </a:ext>
            </a:extLst>
          </p:cNvPr>
          <p:cNvSpPr txBox="1"/>
          <p:nvPr/>
        </p:nvSpPr>
        <p:spPr>
          <a:xfrm>
            <a:off x="914400" y="4800600"/>
            <a:ext cx="7796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>
                <a:solidFill>
                  <a:srgbClr val="FF0000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Locality</a:t>
            </a:r>
            <a:r>
              <a:rPr lang="zh-TW" altLang="en-US" sz="1800" dirty="0">
                <a:solidFill>
                  <a:srgbClr val="FF0000"/>
                </a:solidFill>
                <a:latin typeface="+mj-lt"/>
                <a:ea typeface="PMingLiU" panose="02020500000000000000" pitchFamily="18" charset="-120"/>
              </a:rPr>
              <a:t>在地主義</a:t>
            </a:r>
            <a:r>
              <a:rPr lang="zh-TW" altLang="en-US" sz="1800" dirty="0">
                <a:latin typeface="+mj-lt"/>
                <a:ea typeface="PMingLiU" panose="02020500000000000000" pitchFamily="18" charset="-120"/>
              </a:rPr>
              <a:t>：一個地方發生的事物，在當時只會影響它附近的事物。</a:t>
            </a:r>
            <a:endParaRPr lang="en-US" sz="1800" dirty="0">
              <a:latin typeface="+mj-lt"/>
              <a:ea typeface="PMingLiU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3383486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81D996D-E57A-3468-7E99-A7B32E8AFF7B}"/>
              </a:ext>
            </a:extLst>
          </p:cNvPr>
          <p:cNvSpPr txBox="1"/>
          <p:nvPr/>
        </p:nvSpPr>
        <p:spPr>
          <a:xfrm>
            <a:off x="4809856" y="1302858"/>
            <a:ext cx="15334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微分形式</a:t>
            </a:r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79667C-BF9C-5D5D-9BA9-880CB45167E5}"/>
              </a:ext>
            </a:extLst>
          </p:cNvPr>
          <p:cNvSpPr txBox="1"/>
          <p:nvPr/>
        </p:nvSpPr>
        <p:spPr>
          <a:xfrm>
            <a:off x="1155629" y="1311293"/>
            <a:ext cx="15334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積分形式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13">
                <a:extLst>
                  <a:ext uri="{FF2B5EF4-FFF2-40B4-BE49-F238E27FC236}">
                    <a16:creationId xmlns:a16="http://schemas.microsoft.com/office/drawing/2014/main" id="{38C7AAE2-1C2B-6B19-14EA-5EB5FE015E37}"/>
                  </a:ext>
                </a:extLst>
              </p:cNvPr>
              <p:cNvSpPr txBox="1"/>
              <p:nvPr/>
            </p:nvSpPr>
            <p:spPr>
              <a:xfrm>
                <a:off x="1133858" y="1828548"/>
                <a:ext cx="2179892" cy="89960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20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20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b="0" i="1" smtClean="0">
                                  <a:latin typeface="Cambria Math"/>
                                  <a:ea typeface="Cambria Math"/>
                                </a:rPr>
                                <m:t>𝑙</m:t>
                              </m:r>
                            </m:e>
                          </m:acc>
                        </m:e>
                      </m:nary>
                      <m:r>
                        <a:rPr lang="en-US" altLang="zh-TW" sz="20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2000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l-GR" altLang="zh-TW" sz="20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altLang="zh-TW" sz="2000" b="0" i="1" smtClean="0">
                                  <a:latin typeface="Cambria Math"/>
                                  <a:ea typeface="Cambria Math"/>
                                </a:rPr>
                                <m:t>Φ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𝐵</m:t>
                              </m:r>
                            </m:sub>
                          </m:sSub>
                        </m:num>
                        <m:den>
                          <m:r>
                            <a:rPr lang="en-US" altLang="zh-TW" sz="20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zh-TW" altLang="en-US" sz="2000" dirty="0"/>
              </a:p>
            </p:txBody>
          </p:sp>
        </mc:Choice>
        <mc:Fallback xmlns="">
          <p:sp>
            <p:nvSpPr>
              <p:cNvPr id="7" name="文字方塊 13">
                <a:extLst>
                  <a:ext uri="{FF2B5EF4-FFF2-40B4-BE49-F238E27FC236}">
                    <a16:creationId xmlns:a16="http://schemas.microsoft.com/office/drawing/2014/main" id="{38C7AAE2-1C2B-6B19-14EA-5EB5FE015E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3858" y="1828548"/>
                <a:ext cx="2179892" cy="899605"/>
              </a:xfrm>
              <a:prstGeom prst="rect">
                <a:avLst/>
              </a:prstGeom>
              <a:blipFill>
                <a:blip r:embed="rId2"/>
                <a:stretch>
                  <a:fillRect l="-43931" t="-133333" b="-186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18">
                <a:extLst>
                  <a:ext uri="{FF2B5EF4-FFF2-40B4-BE49-F238E27FC236}">
                    <a16:creationId xmlns:a16="http://schemas.microsoft.com/office/drawing/2014/main" id="{EA456ED6-2039-D0DE-DEB1-00B0A4944126}"/>
                  </a:ext>
                </a:extLst>
              </p:cNvPr>
              <p:cNvSpPr/>
              <p:nvPr/>
            </p:nvSpPr>
            <p:spPr>
              <a:xfrm>
                <a:off x="4909459" y="1828548"/>
                <a:ext cx="1667443" cy="74815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zh-TW" altLang="en-US" sz="20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zh-TW" altLang="en-US" sz="20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e>
                          </m:acc>
                        </m:num>
                        <m:den>
                          <m:r>
                            <a:rPr lang="zh-TW" altLang="en-US" sz="20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8" name="矩形 18">
                <a:extLst>
                  <a:ext uri="{FF2B5EF4-FFF2-40B4-BE49-F238E27FC236}">
                    <a16:creationId xmlns:a16="http://schemas.microsoft.com/office/drawing/2014/main" id="{EA456ED6-2039-D0DE-DEB1-00B0A49441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459" y="1828548"/>
                <a:ext cx="1667443" cy="748154"/>
              </a:xfrm>
              <a:prstGeom prst="rect">
                <a:avLst/>
              </a:prstGeom>
              <a:blipFill>
                <a:blip r:embed="rId3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0732A568-8778-A318-BAA3-A2FF9E77C3D0}"/>
              </a:ext>
            </a:extLst>
          </p:cNvPr>
          <p:cNvSpPr txBox="1"/>
          <p:nvPr/>
        </p:nvSpPr>
        <p:spPr>
          <a:xfrm>
            <a:off x="1121229" y="2853765"/>
            <a:ext cx="71410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左式的路徑內磁場的變化似乎與整條路徑上的電場有關</a:t>
            </a:r>
            <a:r>
              <a:rPr lang="en-US" sz="2000" dirty="0"/>
              <a:t>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5F360F-1316-8059-8F54-DBD6B3663333}"/>
              </a:ext>
            </a:extLst>
          </p:cNvPr>
          <p:cNvSpPr txBox="1"/>
          <p:nvPr/>
        </p:nvSpPr>
        <p:spPr>
          <a:xfrm>
            <a:off x="1155628" y="3257318"/>
            <a:ext cx="54303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Locality</a:t>
            </a:r>
            <a:r>
              <a:rPr lang="zh-TW" altLang="en-US" sz="2000" dirty="0">
                <a:latin typeface="+mj-lt"/>
                <a:ea typeface="PMingLiU" panose="02020500000000000000" pitchFamily="18" charset="-120"/>
              </a:rPr>
              <a:t>在地主義並不確定。</a:t>
            </a:r>
            <a:r>
              <a:rPr lang="en-US" sz="2000" dirty="0" err="1"/>
              <a:t>但這只是表象</a:t>
            </a:r>
            <a:r>
              <a:rPr lang="en-US" sz="2000" dirty="0"/>
              <a:t>。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8E69AD-E0D4-F3A8-7673-7ACCB3794BB7}"/>
              </a:ext>
            </a:extLst>
          </p:cNvPr>
          <p:cNvSpPr txBox="1"/>
          <p:nvPr/>
        </p:nvSpPr>
        <p:spPr>
          <a:xfrm>
            <a:off x="1155629" y="3829002"/>
            <a:ext cx="60742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微分形式的法拉第定律只關乎一個點上的場</a:t>
            </a:r>
            <a:r>
              <a:rPr lang="en-US" sz="2000" dirty="0"/>
              <a:t>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C6CE02-7836-64E5-6E5D-75BD60951B28}"/>
              </a:ext>
            </a:extLst>
          </p:cNvPr>
          <p:cNvSpPr txBox="1"/>
          <p:nvPr/>
        </p:nvSpPr>
        <p:spPr>
          <a:xfrm>
            <a:off x="1155627" y="4254326"/>
            <a:ext cx="680183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solidFill>
                  <a:srgbClr val="FF0000"/>
                </a:solidFill>
              </a:rPr>
              <a:t>一個點上磁場的變化等於此點上電場旋度。完全在地</a:t>
            </a:r>
            <a:r>
              <a:rPr lang="en-US" sz="2000" dirty="0">
                <a:solidFill>
                  <a:srgbClr val="FF0000"/>
                </a:solidFill>
              </a:rPr>
              <a:t>！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C5A6A6-C857-A644-6D66-3FEDA9AB5E81}"/>
              </a:ext>
            </a:extLst>
          </p:cNvPr>
          <p:cNvSpPr txBox="1"/>
          <p:nvPr/>
        </p:nvSpPr>
        <p:spPr>
          <a:xfrm>
            <a:off x="1150537" y="5146597"/>
            <a:ext cx="7347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馬克思威爾方程式原來完全遵守法拉第期待的Locality</a:t>
            </a:r>
            <a:r>
              <a:rPr lang="zh-TW" altLang="en-US" sz="2000" dirty="0">
                <a:solidFill>
                  <a:srgbClr val="FF0000"/>
                </a:solidFill>
                <a:latin typeface="+mj-lt"/>
                <a:ea typeface="PMingLiU" panose="02020500000000000000" pitchFamily="18" charset="-120"/>
              </a:rPr>
              <a:t>在地主義</a:t>
            </a:r>
            <a:r>
              <a:rPr lang="zh-TW" altLang="en-US" sz="2000" dirty="0">
                <a:latin typeface="+mj-lt"/>
                <a:ea typeface="PMingLiU" panose="02020500000000000000" pitchFamily="18" charset="-120"/>
              </a:rPr>
              <a:t>。</a:t>
            </a:r>
            <a:endParaRPr lang="en-US" sz="2000" dirty="0">
              <a:latin typeface="+mj-lt"/>
              <a:ea typeface="PMingLiU" panose="02020500000000000000" pitchFamily="18" charset="-120"/>
            </a:endParaRPr>
          </a:p>
        </p:txBody>
      </p:sp>
      <p:pic>
        <p:nvPicPr>
          <p:cNvPr id="3" name="Graphic 2" descr="Cat with solid fill">
            <a:extLst>
              <a:ext uri="{FF2B5EF4-FFF2-40B4-BE49-F238E27FC236}">
                <a16:creationId xmlns:a16="http://schemas.microsoft.com/office/drawing/2014/main" id="{0DBD2AEF-9195-B3E0-7E0B-3CE97F95D3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57458" y="533400"/>
            <a:ext cx="668520" cy="66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54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12" grpId="0"/>
      <p:bldP spid="14" grpId="0"/>
      <p:bldP spid="2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5758E-56FD-1CA5-B3B2-D5F606F7F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55" name="文字方塊 14">
            <a:extLst>
              <a:ext uri="{FF2B5EF4-FFF2-40B4-BE49-F238E27FC236}">
                <a16:creationId xmlns:a16="http://schemas.microsoft.com/office/drawing/2014/main" id="{B229D8C8-D51C-57FA-5821-7FDB2A6C8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8417" y="1642104"/>
            <a:ext cx="1172444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/>
              <a:t>線積分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3">
                <a:extLst>
                  <a:ext uri="{FF2B5EF4-FFF2-40B4-BE49-F238E27FC236}">
                    <a16:creationId xmlns:a16="http://schemas.microsoft.com/office/drawing/2014/main" id="{FC47B0CF-44A2-1AB9-D2B2-9195663282AF}"/>
                  </a:ext>
                </a:extLst>
              </p:cNvPr>
              <p:cNvSpPr txBox="1"/>
              <p:nvPr/>
            </p:nvSpPr>
            <p:spPr>
              <a:xfrm>
                <a:off x="6104656" y="4743625"/>
                <a:ext cx="2057400" cy="818879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altLang="zh-TW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TW" b="0" i="1" smtClean="0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zh-TW" altLang="en-US" i="1">
                                  <a:latin typeface="Cambria Math" panose="02040503050406030204" pitchFamily="18" charset="0"/>
                                  <a:ea typeface="+mj-ea"/>
                                </a:rPr>
                                <m:t>漩渦</m:t>
                              </m:r>
                            </m:sub>
                          </m:sSub>
                          <m:r>
                            <a:rPr lang="en-US" altLang="zh-TW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altLang="zh-TW" b="0" i="1" smtClean="0">
                              <a:latin typeface="Cambria Math"/>
                              <a:ea typeface="Cambria Math"/>
                            </a:rPr>
                            <m:t>𝑠</m:t>
                          </m:r>
                        </m:e>
                      </m:nary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4" name="文字方塊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4656" y="4743625"/>
                <a:ext cx="2057400" cy="818879"/>
              </a:xfrm>
              <a:prstGeom prst="rect">
                <a:avLst/>
              </a:prstGeom>
              <a:blipFill>
                <a:blip r:embed="rId4"/>
                <a:stretch>
                  <a:fillRect l="-28221" t="-130769" b="-190769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4">
                <a:extLst>
                  <a:ext uri="{FF2B5EF4-FFF2-40B4-BE49-F238E27FC236}">
                    <a16:creationId xmlns:a16="http://schemas.microsoft.com/office/drawing/2014/main" id="{59C09BF3-8B84-8FE2-5322-8882C1F7A0B5}"/>
                  </a:ext>
                </a:extLst>
              </p:cNvPr>
              <p:cNvSpPr txBox="1"/>
              <p:nvPr/>
            </p:nvSpPr>
            <p:spPr>
              <a:xfrm>
                <a:off x="6104656" y="2133600"/>
                <a:ext cx="2057400" cy="818879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altLang="zh-TW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i="1">
                                      <a:latin typeface="Cambria Math"/>
                                      <a:ea typeface="Cambria Math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b>
                              <m:r>
                                <a:rPr lang="zh-TW" altLang="en-US" i="1" smtClean="0">
                                  <a:latin typeface="Cambria Math" panose="02040503050406030204" pitchFamily="18" charset="0"/>
                                  <a:ea typeface="+mj-ea"/>
                                </a:rPr>
                                <m:t>放射</m:t>
                              </m:r>
                            </m:sub>
                          </m:sSub>
                          <m:r>
                            <a:rPr lang="en-US" altLang="zh-TW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5" name="文字方塊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4656" y="2133600"/>
                <a:ext cx="2057400" cy="818879"/>
              </a:xfrm>
              <a:prstGeom prst="rect">
                <a:avLst/>
              </a:prstGeom>
              <a:blipFill>
                <a:blip r:embed="rId5"/>
                <a:stretch>
                  <a:fillRect l="-38650" t="-132308" b="-189231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15">
                <a:extLst>
                  <a:ext uri="{FF2B5EF4-FFF2-40B4-BE49-F238E27FC236}">
                    <a16:creationId xmlns:a16="http://schemas.microsoft.com/office/drawing/2014/main" id="{FFCC7EA5-0AD4-18F7-7025-5B14C97AE1C0}"/>
                  </a:ext>
                </a:extLst>
              </p:cNvPr>
              <p:cNvSpPr txBox="1"/>
              <p:nvPr/>
            </p:nvSpPr>
            <p:spPr>
              <a:xfrm>
                <a:off x="3302459" y="4730054"/>
                <a:ext cx="1905000" cy="818879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i="1">
                                      <a:latin typeface="Cambria Math"/>
                                      <a:ea typeface="Cambria Math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b>
                              <m:r>
                                <a:rPr lang="zh-TW" altLang="en-US" i="1">
                                  <a:latin typeface="Cambria Math" panose="02040503050406030204" pitchFamily="18" charset="0"/>
                                  <a:ea typeface="+mj-ea"/>
                                </a:rPr>
                                <m:t>漩渦</m:t>
                              </m:r>
                            </m:sub>
                          </m:sSub>
                          <m:r>
                            <a:rPr lang="en-US" altLang="zh-TW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b="0" i="1" smtClean="0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acc>
                        </m:e>
                      </m:nary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6" name="文字方塊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2459" y="4730054"/>
                <a:ext cx="1905000" cy="818879"/>
              </a:xfrm>
              <a:prstGeom prst="rect">
                <a:avLst/>
              </a:prstGeom>
              <a:blipFill>
                <a:blip r:embed="rId6"/>
                <a:stretch>
                  <a:fillRect l="-47333" t="-132308" b="-190769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16">
                <a:extLst>
                  <a:ext uri="{FF2B5EF4-FFF2-40B4-BE49-F238E27FC236}">
                    <a16:creationId xmlns:a16="http://schemas.microsoft.com/office/drawing/2014/main" id="{3465DADD-4FB0-DCB4-B7C8-F9D9DD72FFC4}"/>
                  </a:ext>
                </a:extLst>
              </p:cNvPr>
              <p:cNvSpPr txBox="1"/>
              <p:nvPr/>
            </p:nvSpPr>
            <p:spPr>
              <a:xfrm>
                <a:off x="3302459" y="2155592"/>
                <a:ext cx="1828800" cy="818879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i="1">
                                      <a:latin typeface="Cambria Math"/>
                                      <a:ea typeface="Cambria Math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b>
                              <m:r>
                                <a:rPr lang="zh-TW" altLang="en-US" i="1">
                                  <a:latin typeface="Cambria Math" panose="02040503050406030204" pitchFamily="18" charset="0"/>
                                  <a:ea typeface="+mj-ea"/>
                                </a:rPr>
                                <m:t>放射</m:t>
                              </m:r>
                            </m:sub>
                          </m:sSub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7" name="文字方塊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2459" y="2155592"/>
                <a:ext cx="1828800" cy="818879"/>
              </a:xfrm>
              <a:prstGeom prst="rect">
                <a:avLst/>
              </a:prstGeom>
              <a:blipFill>
                <a:blip r:embed="rId7"/>
                <a:stretch>
                  <a:fillRect l="-39310" t="-128788" b="-186364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文字方塊 14">
            <a:extLst>
              <a:ext uri="{FF2B5EF4-FFF2-40B4-BE49-F238E27FC236}">
                <a16:creationId xmlns:a16="http://schemas.microsoft.com/office/drawing/2014/main" id="{6E718C06-F057-73C9-1E00-739663319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8737" y="1674255"/>
            <a:ext cx="11724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/>
              <a:t>面積分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EAEC1E-233E-2139-99AF-8FC2226C3A53}"/>
              </a:ext>
            </a:extLst>
          </p:cNvPr>
          <p:cNvSpPr txBox="1"/>
          <p:nvPr/>
        </p:nvSpPr>
        <p:spPr>
          <a:xfrm>
            <a:off x="783531" y="3366527"/>
            <a:ext cx="1676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放射狀</a:t>
            </a:r>
            <a:r>
              <a:rPr lang="zh-TW" altLang="en-US" dirty="0"/>
              <a:t>的場線</a:t>
            </a:r>
            <a:endParaRPr lang="en-TW" dirty="0"/>
          </a:p>
        </p:txBody>
      </p:sp>
      <p:sp>
        <p:nvSpPr>
          <p:cNvPr id="20" name="文字方塊 9">
            <a:extLst>
              <a:ext uri="{FF2B5EF4-FFF2-40B4-BE49-F238E27FC236}">
                <a16:creationId xmlns:a16="http://schemas.microsoft.com/office/drawing/2014/main" id="{EC968D99-5DEF-DEBE-54CE-69BFA3800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063" y="6095999"/>
            <a:ext cx="1905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>
                <a:solidFill>
                  <a:srgbClr val="FF0000"/>
                </a:solidFill>
              </a:rPr>
              <a:t>漩渦狀</a:t>
            </a:r>
            <a:r>
              <a:rPr lang="zh-TW" altLang="en-US" dirty="0"/>
              <a:t>的場線</a:t>
            </a:r>
          </a:p>
        </p:txBody>
      </p:sp>
      <p:sp>
        <p:nvSpPr>
          <p:cNvPr id="2" name="文字方塊 9">
            <a:extLst>
              <a:ext uri="{FF2B5EF4-FFF2-40B4-BE49-F238E27FC236}">
                <a16:creationId xmlns:a16="http://schemas.microsoft.com/office/drawing/2014/main" id="{047A0A7A-6B84-49C5-DCC1-C7DD75B6B1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3968" y="3308892"/>
            <a:ext cx="32206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>
                <a:solidFill>
                  <a:srgbClr val="FF0000"/>
                </a:solidFill>
              </a:rPr>
              <a:t>面積分</a:t>
            </a:r>
            <a:r>
              <a:rPr lang="zh-TW" altLang="en-US" dirty="0"/>
              <a:t>會補抓</a:t>
            </a:r>
            <a:r>
              <a:rPr lang="zh-TW" altLang="en-US" dirty="0">
                <a:solidFill>
                  <a:srgbClr val="FF0000"/>
                </a:solidFill>
              </a:rPr>
              <a:t>放射狀</a:t>
            </a:r>
            <a:r>
              <a:rPr lang="zh-TW" altLang="en-US" dirty="0"/>
              <a:t>的場線！</a:t>
            </a:r>
          </a:p>
        </p:txBody>
      </p:sp>
      <p:sp>
        <p:nvSpPr>
          <p:cNvPr id="3" name="文字方塊 9">
            <a:extLst>
              <a:ext uri="{FF2B5EF4-FFF2-40B4-BE49-F238E27FC236}">
                <a16:creationId xmlns:a16="http://schemas.microsoft.com/office/drawing/2014/main" id="{39CF7253-9843-3CDE-E440-CD6DCA94BF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5872957"/>
            <a:ext cx="3352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>
                <a:solidFill>
                  <a:srgbClr val="FF0000"/>
                </a:solidFill>
              </a:rPr>
              <a:t>線積分</a:t>
            </a:r>
            <a:r>
              <a:rPr lang="zh-TW" altLang="en-US" dirty="0"/>
              <a:t>會補抓</a:t>
            </a:r>
            <a:r>
              <a:rPr lang="zh-TW" altLang="en-US" dirty="0">
                <a:solidFill>
                  <a:srgbClr val="FF0000"/>
                </a:solidFill>
              </a:rPr>
              <a:t>漩渦狀</a:t>
            </a:r>
            <a:r>
              <a:rPr lang="zh-TW" altLang="en-US" dirty="0"/>
              <a:t>的場線！</a:t>
            </a:r>
          </a:p>
        </p:txBody>
      </p:sp>
      <p:pic>
        <p:nvPicPr>
          <p:cNvPr id="4" name="Picture 4" descr="2407">
            <a:extLst>
              <a:ext uri="{FF2B5EF4-FFF2-40B4-BE49-F238E27FC236}">
                <a16:creationId xmlns:a16="http://schemas.microsoft.com/office/drawing/2014/main" id="{71CBE188-49E6-D645-4A0A-0002AA4EC6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71"/>
          <a:stretch/>
        </p:blipFill>
        <p:spPr bwMode="auto">
          <a:xfrm>
            <a:off x="566539" y="1334211"/>
            <a:ext cx="1897132" cy="1875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F04F2F-043B-8C4B-93FB-8031B7FBC7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8932" y="112247"/>
            <a:ext cx="2544179" cy="14290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D3A9F1F-E7B5-DD1C-2799-EBE95CDE24A6}"/>
                  </a:ext>
                </a:extLst>
              </p:cNvPr>
              <p:cNvSpPr txBox="1"/>
              <p:nvPr/>
            </p:nvSpPr>
            <p:spPr>
              <a:xfrm>
                <a:off x="7764513" y="1334211"/>
                <a:ext cx="152400" cy="20710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35D51E5-7B92-B12D-E9B6-23197600C9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4513" y="1334211"/>
                <a:ext cx="152400" cy="207108"/>
              </a:xfrm>
              <a:prstGeom prst="rect">
                <a:avLst/>
              </a:prstGeom>
              <a:blipFill>
                <a:blip r:embed="rId10"/>
                <a:stretch>
                  <a:fillRect l="-15385" r="-7692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CF0BB7F4-1495-0F85-D358-295673B53ED3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r="22377"/>
          <a:stretch/>
        </p:blipFill>
        <p:spPr>
          <a:xfrm>
            <a:off x="78314" y="4076956"/>
            <a:ext cx="2755861" cy="18750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13782D-D168-A8F9-A7E9-0EA67C7C128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78303" y="152279"/>
            <a:ext cx="1477112" cy="14099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F322CBC-D1D6-7F23-EC55-9D6EAFD8A360}"/>
              </a:ext>
            </a:extLst>
          </p:cNvPr>
          <p:cNvSpPr txBox="1"/>
          <p:nvPr/>
        </p:nvSpPr>
        <p:spPr>
          <a:xfrm>
            <a:off x="304800" y="540814"/>
            <a:ext cx="365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Shapes of the field lines</a:t>
            </a:r>
          </a:p>
        </p:txBody>
      </p:sp>
    </p:spTree>
    <p:extLst>
      <p:ext uri="{BB962C8B-B14F-4D97-AF65-F5344CB8AC3E}">
        <p14:creationId xmlns:p14="http://schemas.microsoft.com/office/powerpoint/2010/main" val="172049140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F1847A-6444-A756-2C76-BB9C8BA92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2" name="文字方塊 5">
            <a:extLst>
              <a:ext uri="{FF2B5EF4-FFF2-40B4-BE49-F238E27FC236}">
                <a16:creationId xmlns:a16="http://schemas.microsoft.com/office/drawing/2014/main" id="{88F340D5-78D8-B6DD-AF24-692A9ADBBF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676400"/>
            <a:ext cx="7620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2000" dirty="0"/>
              <a:t>Electrostatic field and Magnetostatics field are quite different.</a:t>
            </a:r>
            <a:endParaRPr lang="zh-TW" alt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77E218C6-7872-05F8-82FC-7ADE5E6E4769}"/>
                  </a:ext>
                </a:extLst>
              </p:cNvPr>
              <p:cNvSpPr/>
              <p:nvPr/>
            </p:nvSpPr>
            <p:spPr>
              <a:xfrm>
                <a:off x="1955700" y="2220571"/>
                <a:ext cx="1343509" cy="671530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zh-TW" altLang="en-US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sz="2000" b="0" i="1" smtClean="0">
                              <a:latin typeface="Cambria Math"/>
                            </a:rPr>
                            <m:t>𝜌</m:t>
                          </m:r>
                        </m:num>
                        <m:den>
                          <m:sSub>
                            <m:sSubPr>
                              <m:ctrlPr>
                                <a:rPr lang="zh-TW" alt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sz="2000" i="1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TW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77E218C6-7872-05F8-82FC-7ADE5E6E47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5700" y="2220571"/>
                <a:ext cx="1343509" cy="671530"/>
              </a:xfrm>
              <a:prstGeom prst="rect">
                <a:avLst/>
              </a:prstGeom>
              <a:blipFill>
                <a:blip r:embed="rId2"/>
                <a:stretch>
                  <a:fillRect b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CB5A6425-D9CC-C2C0-D7CF-7EB00CE2A691}"/>
                  </a:ext>
                </a:extLst>
              </p:cNvPr>
              <p:cNvSpPr/>
              <p:nvPr/>
            </p:nvSpPr>
            <p:spPr>
              <a:xfrm>
                <a:off x="1955699" y="4161848"/>
                <a:ext cx="1250599" cy="43935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 panose="02040503050406030204" pitchFamily="18" charset="0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CB5A6425-D9CC-C2C0-D7CF-7EB00CE2A6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5699" y="4161848"/>
                <a:ext cx="1250599" cy="4393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85FB082B-2D05-42E7-ABBF-E4E20E84EAB1}"/>
                  </a:ext>
                </a:extLst>
              </p:cNvPr>
              <p:cNvSpPr/>
              <p:nvPr/>
            </p:nvSpPr>
            <p:spPr>
              <a:xfrm>
                <a:off x="1955699" y="3230437"/>
                <a:ext cx="1258871" cy="43935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85FB082B-2D05-42E7-ABBF-E4E20E84EA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5699" y="3230437"/>
                <a:ext cx="1258871" cy="43935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B03DE4B5-DC81-31C4-6274-506AC804AC40}"/>
                  </a:ext>
                </a:extLst>
              </p:cNvPr>
              <p:cNvSpPr/>
              <p:nvPr/>
            </p:nvSpPr>
            <p:spPr>
              <a:xfrm>
                <a:off x="1955699" y="5134339"/>
                <a:ext cx="1468992" cy="43935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zh-TW" altLang="en-US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sz="2000" b="0" i="1" smtClean="0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B03DE4B5-DC81-31C4-6274-506AC804AC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5699" y="5134339"/>
                <a:ext cx="1468992" cy="439351"/>
              </a:xfrm>
              <a:prstGeom prst="rect">
                <a:avLst/>
              </a:prstGeom>
              <a:blipFill>
                <a:blip r:embed="rId5"/>
                <a:stretch>
                  <a:fillRect t="-5714"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B254527A-216C-6DE6-EAB9-D5B71665F89E}"/>
              </a:ext>
            </a:extLst>
          </p:cNvPr>
          <p:cNvSpPr/>
          <p:nvPr/>
        </p:nvSpPr>
        <p:spPr>
          <a:xfrm>
            <a:off x="1447800" y="2964325"/>
            <a:ext cx="2572418" cy="2003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" name="文字方塊 5">
            <a:extLst>
              <a:ext uri="{FF2B5EF4-FFF2-40B4-BE49-F238E27FC236}">
                <a16:creationId xmlns:a16="http://schemas.microsoft.com/office/drawing/2014/main" id="{33A85C4A-320F-BAEB-68F1-842D9CB77D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701473"/>
            <a:ext cx="8229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2000" dirty="0">
                <a:solidFill>
                  <a:srgbClr val="FF0000"/>
                </a:solidFill>
              </a:rPr>
              <a:t>Curl of electrostatic field is zero and divergence of magnetostatics field is zero. 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p:pic>
        <p:nvPicPr>
          <p:cNvPr id="5" name="Picture 4" descr="2407">
            <a:extLst>
              <a:ext uri="{FF2B5EF4-FFF2-40B4-BE49-F238E27FC236}">
                <a16:creationId xmlns:a16="http://schemas.microsoft.com/office/drawing/2014/main" id="{BA496AEA-1778-34D6-6D9F-D2CDBD0F29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71"/>
          <a:stretch/>
        </p:blipFill>
        <p:spPr bwMode="auto">
          <a:xfrm>
            <a:off x="4178037" y="3092490"/>
            <a:ext cx="1897132" cy="1875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5E5A3F-8E60-57C7-73B9-7A193B89F26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22377"/>
          <a:stretch/>
        </p:blipFill>
        <p:spPr>
          <a:xfrm>
            <a:off x="6203082" y="3092489"/>
            <a:ext cx="2755861" cy="1875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90938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 17"/>
              <p:cNvSpPr/>
              <p:nvPr/>
            </p:nvSpPr>
            <p:spPr>
              <a:xfrm>
                <a:off x="2553367" y="1657725"/>
                <a:ext cx="1253998" cy="43935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0" i="0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8" name="矩形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3367" y="1657725"/>
                <a:ext cx="1253998" cy="43935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矩形 18"/>
              <p:cNvSpPr/>
              <p:nvPr/>
            </p:nvSpPr>
            <p:spPr>
              <a:xfrm>
                <a:off x="2532191" y="3612551"/>
                <a:ext cx="1667443" cy="74815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20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zh-TW" altLang="en-US" sz="20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zh-TW" altLang="en-US" sz="20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</m:e>
                          </m:acc>
                        </m:num>
                        <m:den>
                          <m:r>
                            <a:rPr lang="zh-TW" altLang="en-US" sz="20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9" name="矩形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2191" y="3612551"/>
                <a:ext cx="1667443" cy="748154"/>
              </a:xfrm>
              <a:prstGeom prst="rect">
                <a:avLst/>
              </a:prstGeom>
              <a:blipFill>
                <a:blip r:embed="rId3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矩形 19"/>
              <p:cNvSpPr/>
              <p:nvPr/>
            </p:nvSpPr>
            <p:spPr>
              <a:xfrm>
                <a:off x="2553366" y="2667591"/>
                <a:ext cx="1258871" cy="43935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 smtClean="0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20" name="矩形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3366" y="2667591"/>
                <a:ext cx="1258871" cy="43935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2532191" y="4617407"/>
                <a:ext cx="1967975" cy="74815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sz="2000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sz="2000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sz="2000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sz="2000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altLang="zh-TW" sz="20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zh-TW" altLang="en-US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sz="2000" i="1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sz="2000" i="1">
                              <a:latin typeface="Cambria Math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zh-TW" altLang="en-US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sz="2000" i="1" smtClean="0">
                              <a:latin typeface="Cambria Math"/>
                            </a:rPr>
                            <m:t>𝜀</m:t>
                          </m:r>
                        </m:e>
                        <m:sub>
                          <m:r>
                            <a:rPr lang="en-US" altLang="zh-TW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f>
                        <m:fPr>
                          <m:ctrlPr>
                            <a:rPr lang="zh-TW" altLang="en-US" sz="20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zh-TW" altLang="en-US" sz="20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acc>
                            <m:accPr>
                              <m:chr m:val="⃗"/>
                              <m:ctrlP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2000" i="1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</m:acc>
                        </m:num>
                        <m:den>
                          <m:r>
                            <a:rPr lang="zh-TW" altLang="en-US" sz="2000" b="0" i="1" smtClean="0">
                              <a:latin typeface="Cambria Math"/>
                              <a:ea typeface="Cambria Math"/>
                            </a:rPr>
                            <m:t>𝜕</m:t>
                          </m:r>
                          <m:r>
                            <a:rPr lang="en-US" altLang="zh-TW" sz="20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2191" y="4617407"/>
                <a:ext cx="1967975" cy="748154"/>
              </a:xfrm>
              <a:prstGeom prst="rect">
                <a:avLst/>
              </a:prstGeom>
              <a:blipFill>
                <a:blip r:embed="rId5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E249B55-E1F2-8816-33B3-FB8BD1A5DE92}"/>
              </a:ext>
            </a:extLst>
          </p:cNvPr>
          <p:cNvSpPr txBox="1"/>
          <p:nvPr/>
        </p:nvSpPr>
        <p:spPr>
          <a:xfrm>
            <a:off x="1295400" y="478420"/>
            <a:ext cx="701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vacuum (no change and current),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43871D-A007-E643-9474-3D1BA6C3A929}"/>
              </a:ext>
            </a:extLst>
          </p:cNvPr>
          <p:cNvSpPr/>
          <p:nvPr/>
        </p:nvSpPr>
        <p:spPr>
          <a:xfrm>
            <a:off x="2109243" y="1320394"/>
            <a:ext cx="2590800" cy="20410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" name="文字方塊 5">
            <a:extLst>
              <a:ext uri="{FF2B5EF4-FFF2-40B4-BE49-F238E27FC236}">
                <a16:creationId xmlns:a16="http://schemas.microsoft.com/office/drawing/2014/main" id="{F833364C-AC04-4FA6-FF86-817E936AF9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8943" y="5492883"/>
            <a:ext cx="777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2000" dirty="0">
                <a:solidFill>
                  <a:srgbClr val="FF0000"/>
                </a:solidFill>
              </a:rPr>
              <a:t>Divergence of electric field and magnetic fields are both zero. </a:t>
            </a:r>
            <a:endParaRPr lang="zh-TW" altLang="en-US" sz="20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CED496-8529-83C1-0BDA-062624BAFEB6}"/>
              </a:ext>
            </a:extLst>
          </p:cNvPr>
          <p:cNvSpPr txBox="1"/>
          <p:nvPr/>
        </p:nvSpPr>
        <p:spPr>
          <a:xfrm>
            <a:off x="1295400" y="835770"/>
            <a:ext cx="6553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electric field and magnetic can only come from induction.</a:t>
            </a:r>
            <a:endParaRPr lang="en-US" sz="2000" dirty="0"/>
          </a:p>
        </p:txBody>
      </p:sp>
      <p:pic>
        <p:nvPicPr>
          <p:cNvPr id="7" name="Picture 4" descr="light3">
            <a:extLst>
              <a:ext uri="{FF2B5EF4-FFF2-40B4-BE49-F238E27FC236}">
                <a16:creationId xmlns:a16="http://schemas.microsoft.com/office/drawing/2014/main" id="{472D64C6-E503-722D-E932-F9D434A599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85" b="4597"/>
          <a:stretch/>
        </p:blipFill>
        <p:spPr bwMode="auto">
          <a:xfrm>
            <a:off x="5144166" y="1235880"/>
            <a:ext cx="2882679" cy="4313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30208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Text Box 9"/>
          <p:cNvSpPr txBox="1">
            <a:spLocks noChangeArrowheads="1"/>
          </p:cNvSpPr>
          <p:nvPr/>
        </p:nvSpPr>
        <p:spPr bwMode="auto">
          <a:xfrm>
            <a:off x="733263" y="4746949"/>
            <a:ext cx="63891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dirty="0"/>
              <a:t>我們可以把它們稱為</a:t>
            </a:r>
            <a:r>
              <a:rPr lang="zh-TW" altLang="en-US" dirty="0">
                <a:solidFill>
                  <a:srgbClr val="FF0000"/>
                </a:solidFill>
              </a:rPr>
              <a:t>漩渦狀</a:t>
            </a:r>
            <a:r>
              <a:rPr lang="zh-TW" altLang="en-US" dirty="0"/>
              <a:t>的場線。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721600" y="3897085"/>
            <a:ext cx="8346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TW" altLang="en-US" dirty="0"/>
              <a:t>靜磁場是零散度，靜磁場線是一條一條的封閉曲線（不一定是圓）。</a:t>
            </a:r>
            <a:endParaRPr lang="en-US" altLang="zh-TW" dirty="0"/>
          </a:p>
        </p:txBody>
      </p:sp>
      <p:sp>
        <p:nvSpPr>
          <p:cNvPr id="5" name="矩形 4"/>
          <p:cNvSpPr/>
          <p:nvPr/>
        </p:nvSpPr>
        <p:spPr>
          <a:xfrm>
            <a:off x="1846958" y="3128811"/>
            <a:ext cx="6096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2" name="文字方塊 11"/>
          <p:cNvSpPr txBox="1"/>
          <p:nvPr/>
        </p:nvSpPr>
        <p:spPr>
          <a:xfrm>
            <a:off x="733263" y="4322017"/>
            <a:ext cx="7379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沒有起點與終點，也就沒有磁荷了！</a:t>
            </a:r>
            <a:endParaRPr lang="zh-CN" altLang="en-US" dirty="0"/>
          </a:p>
        </p:txBody>
      </p:sp>
      <p:sp>
        <p:nvSpPr>
          <p:cNvPr id="4" name="文字方塊 2">
            <a:extLst>
              <a:ext uri="{FF2B5EF4-FFF2-40B4-BE49-F238E27FC236}">
                <a16:creationId xmlns:a16="http://schemas.microsoft.com/office/drawing/2014/main" id="{41D81EEC-F05D-63FA-9EBB-DE4A0DAA5B7F}"/>
              </a:ext>
            </a:extLst>
          </p:cNvPr>
          <p:cNvSpPr txBox="1"/>
          <p:nvPr/>
        </p:nvSpPr>
        <p:spPr>
          <a:xfrm>
            <a:off x="856358" y="543557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以靜磁場與靜電場的場線來理解是最方便的！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CF5C21-67B8-69D2-93AA-15B6C21785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2377"/>
          <a:stretch/>
        </p:blipFill>
        <p:spPr>
          <a:xfrm>
            <a:off x="3962400" y="1103221"/>
            <a:ext cx="3926818" cy="2671763"/>
          </a:xfrm>
          <a:prstGeom prst="rect">
            <a:avLst/>
          </a:prstGeom>
        </p:spPr>
      </p:pic>
      <p:sp>
        <p:nvSpPr>
          <p:cNvPr id="8" name="文字方塊 9">
            <a:extLst>
              <a:ext uri="{FF2B5EF4-FFF2-40B4-BE49-F238E27FC236}">
                <a16:creationId xmlns:a16="http://schemas.microsoft.com/office/drawing/2014/main" id="{548CC03F-3567-94E9-E401-2ADE864208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600" y="5603619"/>
            <a:ext cx="57026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TW" altLang="en-US" dirty="0">
                <a:solidFill>
                  <a:srgbClr val="FF0000"/>
                </a:solidFill>
              </a:rPr>
              <a:t>散度永遠為零</a:t>
            </a:r>
            <a:r>
              <a:rPr lang="zh-TW" altLang="en-US" dirty="0"/>
              <a:t>！也</a:t>
            </a:r>
            <a:r>
              <a:rPr lang="en-US" dirty="0" err="1"/>
              <a:t>稱為無散度場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Divergence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Free Field.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6">
                <a:extLst>
                  <a:ext uri="{FF2B5EF4-FFF2-40B4-BE49-F238E27FC236}">
                    <a16:creationId xmlns:a16="http://schemas.microsoft.com/office/drawing/2014/main" id="{86FFBE4B-EEC9-26BD-D13B-2C9D980A3A2E}"/>
                  </a:ext>
                </a:extLst>
              </p:cNvPr>
              <p:cNvSpPr txBox="1"/>
              <p:nvPr/>
            </p:nvSpPr>
            <p:spPr>
              <a:xfrm>
                <a:off x="6424218" y="5714664"/>
                <a:ext cx="2042675" cy="81881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altLang="zh-TW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𝐵</m:t>
                                  </m:r>
                                </m:e>
                              </m:acc>
                            </m:e>
                            <m:sub>
                              <m:r>
                                <a:rPr lang="zh-TW" altLang="en-US" i="1">
                                  <a:latin typeface="Cambria Math" panose="02040503050406030204" pitchFamily="18" charset="0"/>
                                </a:rPr>
                                <m:t>漩渦</m:t>
                              </m:r>
                            </m:sub>
                          </m:sSub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acc>
                        </m:e>
                      </m:nary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r>
                        <a:rPr lang="en-US" altLang="zh-TW" b="0" i="0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0" name="文字方塊 6">
                <a:extLst>
                  <a:ext uri="{FF2B5EF4-FFF2-40B4-BE49-F238E27FC236}">
                    <a16:creationId xmlns:a16="http://schemas.microsoft.com/office/drawing/2014/main" id="{86FFBE4B-EEC9-26BD-D13B-2C9D980A3A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4218" y="5714664"/>
                <a:ext cx="2042675" cy="818814"/>
              </a:xfrm>
              <a:prstGeom prst="rect">
                <a:avLst/>
              </a:prstGeom>
              <a:blipFill>
                <a:blip r:embed="rId3"/>
                <a:stretch>
                  <a:fillRect l="-40123" t="-128788" b="-18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A361CAC1-18A2-83B1-0A65-3782491A2F7C}"/>
              </a:ext>
            </a:extLst>
          </p:cNvPr>
          <p:cNvSpPr txBox="1"/>
          <p:nvPr/>
        </p:nvSpPr>
        <p:spPr>
          <a:xfrm>
            <a:off x="721600" y="5170355"/>
            <a:ext cx="73096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漩渦狀</a:t>
            </a:r>
            <a:r>
              <a:rPr lang="zh-TW" altLang="en-US" dirty="0"/>
              <a:t>場線沒有起點或末點，因此對任一高斯面，進入的場線一定離開。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9">
                <a:extLst>
                  <a:ext uri="{FF2B5EF4-FFF2-40B4-BE49-F238E27FC236}">
                    <a16:creationId xmlns:a16="http://schemas.microsoft.com/office/drawing/2014/main" id="{8F500A83-A158-A05F-3A17-376EEBC39837}"/>
                  </a:ext>
                </a:extLst>
              </p:cNvPr>
              <p:cNvSpPr/>
              <p:nvPr/>
            </p:nvSpPr>
            <p:spPr>
              <a:xfrm>
                <a:off x="5012123" y="6027581"/>
                <a:ext cx="1145250" cy="40466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3" name="矩形 19">
                <a:extLst>
                  <a:ext uri="{FF2B5EF4-FFF2-40B4-BE49-F238E27FC236}">
                    <a16:creationId xmlns:a16="http://schemas.microsoft.com/office/drawing/2014/main" id="{8F500A83-A158-A05F-3A17-376EEBC398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2123" y="6027581"/>
                <a:ext cx="1145250" cy="404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38B4FF34-928F-DFEA-466B-046A200369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255" y="1105226"/>
            <a:ext cx="2715818" cy="262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64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1" grpId="0"/>
      <p:bldP spid="13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6" name="文字方塊 18"/>
          <p:cNvSpPr txBox="1">
            <a:spLocks noChangeArrowheads="1"/>
          </p:cNvSpPr>
          <p:nvPr/>
        </p:nvSpPr>
        <p:spPr bwMode="auto">
          <a:xfrm>
            <a:off x="1218268" y="5270635"/>
            <a:ext cx="3200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/>
              <a:t>對任一封閉曲線</a:t>
            </a:r>
          </a:p>
        </p:txBody>
      </p:sp>
      <p:sp>
        <p:nvSpPr>
          <p:cNvPr id="30737" name="文字方塊 18"/>
          <p:cNvSpPr txBox="1">
            <a:spLocks noChangeArrowheads="1"/>
          </p:cNvSpPr>
          <p:nvPr/>
        </p:nvSpPr>
        <p:spPr bwMode="auto">
          <a:xfrm>
            <a:off x="1219200" y="4397734"/>
            <a:ext cx="7696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/>
              <a:t>庫倫電場是由點狀源頭發出的場線，可以稱為放射狀，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9"/>
              <p:cNvSpPr txBox="1"/>
              <p:nvPr/>
            </p:nvSpPr>
            <p:spPr>
              <a:xfrm>
                <a:off x="3009900" y="5221420"/>
                <a:ext cx="2057400" cy="818879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altLang="zh-TW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i="1">
                                      <a:latin typeface="Cambria Math"/>
                                      <a:ea typeface="Cambria Math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b>
                              <m:r>
                                <a:rPr lang="zh-TW" altLang="en-US" i="1" smtClean="0">
                                  <a:latin typeface="Cambria Math" panose="02040503050406030204" pitchFamily="18" charset="0"/>
                                  <a:ea typeface="+mj-ea"/>
                                </a:rPr>
                                <m:t>放射</m:t>
                              </m:r>
                            </m:sub>
                          </m:sSub>
                          <m:r>
                            <a:rPr lang="en-US" altLang="zh-TW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0" name="文字方塊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9900" y="5221420"/>
                <a:ext cx="2057400" cy="818879"/>
              </a:xfrm>
              <a:prstGeom prst="rect">
                <a:avLst/>
              </a:prstGeom>
              <a:blipFill>
                <a:blip r:embed="rId2"/>
                <a:stretch>
                  <a:fillRect l="-39506" t="-132308" b="-19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線單箭頭接點 12"/>
          <p:cNvCxnSpPr/>
          <p:nvPr/>
        </p:nvCxnSpPr>
        <p:spPr>
          <a:xfrm flipH="1" flipV="1">
            <a:off x="3385580" y="2041235"/>
            <a:ext cx="89490" cy="148732"/>
          </a:xfrm>
          <a:prstGeom prst="straightConnector1">
            <a:avLst/>
          </a:prstGeom>
          <a:ln w="95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字方塊 5">
            <a:extLst>
              <a:ext uri="{FF2B5EF4-FFF2-40B4-BE49-F238E27FC236}">
                <a16:creationId xmlns:a16="http://schemas.microsoft.com/office/drawing/2014/main" id="{4EB70468-CB17-7625-B0B5-7AED9AD5B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767066"/>
            <a:ext cx="7086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zh-TW" altLang="en-US" dirty="0"/>
              <a:t>它是保守力場，</a:t>
            </a:r>
            <a:r>
              <a:rPr lang="zh-TW" altLang="en-US" dirty="0">
                <a:solidFill>
                  <a:srgbClr val="FF0000"/>
                </a:solidFill>
              </a:rPr>
              <a:t>放射狀</a:t>
            </a:r>
            <a:r>
              <a:rPr lang="zh-TW" altLang="en-US" dirty="0"/>
              <a:t>場線對線積分貢獻永遠為零！</a:t>
            </a:r>
          </a:p>
        </p:txBody>
      </p:sp>
      <p:pic>
        <p:nvPicPr>
          <p:cNvPr id="3" name="Picture 1" descr="25_22_Figure.jpg">
            <a:extLst>
              <a:ext uri="{FF2B5EF4-FFF2-40B4-BE49-F238E27FC236}">
                <a16:creationId xmlns:a16="http://schemas.microsoft.com/office/drawing/2014/main" id="{CDA96BDD-FAAA-EF3A-BC93-434AF499224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30"/>
          <a:stretch/>
        </p:blipFill>
        <p:spPr>
          <a:xfrm>
            <a:off x="1314295" y="1053419"/>
            <a:ext cx="2514600" cy="32434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C852383-B07A-80F0-37E7-1C1BCE0D08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2400" y="992416"/>
            <a:ext cx="3340100" cy="3365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18">
                <a:extLst>
                  <a:ext uri="{FF2B5EF4-FFF2-40B4-BE49-F238E27FC236}">
                    <a16:creationId xmlns:a16="http://schemas.microsoft.com/office/drawing/2014/main" id="{D9E288C6-FB47-0B52-A416-15EB90730FBB}"/>
                  </a:ext>
                </a:extLst>
              </p:cNvPr>
              <p:cNvSpPr/>
              <p:nvPr/>
            </p:nvSpPr>
            <p:spPr>
              <a:xfrm>
                <a:off x="6286499" y="5261699"/>
                <a:ext cx="1144865" cy="404663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5" name="矩形 18">
                <a:extLst>
                  <a:ext uri="{FF2B5EF4-FFF2-40B4-BE49-F238E27FC236}">
                    <a16:creationId xmlns:a16="http://schemas.microsoft.com/office/drawing/2014/main" id="{D9E288C6-FB47-0B52-A416-15EB90730F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499" y="5261699"/>
                <a:ext cx="1144865" cy="4046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E52B695E-D8F8-9677-3E6E-32FEB8F21C2E}"/>
              </a:ext>
            </a:extLst>
          </p:cNvPr>
          <p:cNvSpPr txBox="1"/>
          <p:nvPr/>
        </p:nvSpPr>
        <p:spPr>
          <a:xfrm>
            <a:off x="1219200" y="6144649"/>
            <a:ext cx="3838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又稱為無旋度場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Irrotaional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Field.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3F7DD0-18BF-A183-F99D-341DA8845FCF}"/>
              </a:ext>
            </a:extLst>
          </p:cNvPr>
          <p:cNvSpPr txBox="1"/>
          <p:nvPr/>
        </p:nvSpPr>
        <p:spPr>
          <a:xfrm>
            <a:off x="5334000" y="5270635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因此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759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55" name="文字方塊 14"/>
          <p:cNvSpPr txBox="1">
            <a:spLocks noChangeArrowheads="1"/>
          </p:cNvSpPr>
          <p:nvPr/>
        </p:nvSpPr>
        <p:spPr bwMode="auto">
          <a:xfrm>
            <a:off x="6448417" y="1642104"/>
            <a:ext cx="1172444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/>
              <a:t>線積分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3"/>
              <p:cNvSpPr txBox="1"/>
              <p:nvPr/>
            </p:nvSpPr>
            <p:spPr>
              <a:xfrm>
                <a:off x="6104656" y="4743625"/>
                <a:ext cx="2057400" cy="818879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altLang="zh-TW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TW" b="0" i="1" smtClean="0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zh-TW" altLang="en-US" i="1">
                                  <a:latin typeface="Cambria Math" panose="02040503050406030204" pitchFamily="18" charset="0"/>
                                  <a:ea typeface="+mj-ea"/>
                                </a:rPr>
                                <m:t>漩渦</m:t>
                              </m:r>
                            </m:sub>
                          </m:sSub>
                          <m:r>
                            <a:rPr lang="en-US" altLang="zh-TW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altLang="zh-TW" b="0" i="1" smtClean="0">
                              <a:latin typeface="Cambria Math"/>
                              <a:ea typeface="Cambria Math"/>
                            </a:rPr>
                            <m:t>𝑠</m:t>
                          </m:r>
                        </m:e>
                      </m:nary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4" name="文字方塊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4656" y="4743625"/>
                <a:ext cx="2057400" cy="818879"/>
              </a:xfrm>
              <a:prstGeom prst="rect">
                <a:avLst/>
              </a:prstGeom>
              <a:blipFill>
                <a:blip r:embed="rId4"/>
                <a:stretch>
                  <a:fillRect l="-28221" t="-130769" b="-190769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4"/>
              <p:cNvSpPr txBox="1"/>
              <p:nvPr/>
            </p:nvSpPr>
            <p:spPr>
              <a:xfrm>
                <a:off x="6104656" y="2133600"/>
                <a:ext cx="2057400" cy="818879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altLang="zh-TW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i="1">
                                      <a:latin typeface="Cambria Math"/>
                                      <a:ea typeface="Cambria Math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b>
                              <m:r>
                                <a:rPr lang="zh-TW" altLang="en-US" i="1" smtClean="0">
                                  <a:latin typeface="Cambria Math" panose="02040503050406030204" pitchFamily="18" charset="0"/>
                                  <a:ea typeface="+mj-ea"/>
                                </a:rPr>
                                <m:t>放射</m:t>
                              </m:r>
                            </m:sub>
                          </m:sSub>
                          <m:r>
                            <a:rPr lang="en-US" altLang="zh-TW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5" name="文字方塊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4656" y="2133600"/>
                <a:ext cx="2057400" cy="818879"/>
              </a:xfrm>
              <a:prstGeom prst="rect">
                <a:avLst/>
              </a:prstGeom>
              <a:blipFill>
                <a:blip r:embed="rId5"/>
                <a:stretch>
                  <a:fillRect l="-38650" t="-132308" b="-189231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15"/>
              <p:cNvSpPr txBox="1"/>
              <p:nvPr/>
            </p:nvSpPr>
            <p:spPr>
              <a:xfrm>
                <a:off x="3302459" y="4730054"/>
                <a:ext cx="1905000" cy="818879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i="1">
                                      <a:latin typeface="Cambria Math"/>
                                      <a:ea typeface="Cambria Math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b>
                              <m:r>
                                <a:rPr lang="zh-TW" altLang="en-US" i="1">
                                  <a:latin typeface="Cambria Math" panose="02040503050406030204" pitchFamily="18" charset="0"/>
                                  <a:ea typeface="+mj-ea"/>
                                </a:rPr>
                                <m:t>漩渦</m:t>
                              </m:r>
                            </m:sub>
                          </m:sSub>
                          <m:r>
                            <a:rPr lang="en-US" altLang="zh-TW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b="0" i="1" smtClean="0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acc>
                        </m:e>
                      </m:nary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6" name="文字方塊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2459" y="4730054"/>
                <a:ext cx="1905000" cy="818879"/>
              </a:xfrm>
              <a:prstGeom prst="rect">
                <a:avLst/>
              </a:prstGeom>
              <a:blipFill>
                <a:blip r:embed="rId6"/>
                <a:stretch>
                  <a:fillRect l="-47333" t="-132308" b="-190769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16"/>
              <p:cNvSpPr txBox="1"/>
              <p:nvPr/>
            </p:nvSpPr>
            <p:spPr>
              <a:xfrm>
                <a:off x="3302459" y="2155592"/>
                <a:ext cx="1828800" cy="818879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altLang="zh-TW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altLang="zh-TW" i="1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TW" i="1">
                                      <a:latin typeface="Cambria Math"/>
                                      <a:ea typeface="Cambria Math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b>
                              <m:r>
                                <a:rPr lang="zh-TW" altLang="en-US" i="1">
                                  <a:latin typeface="Cambria Math" panose="02040503050406030204" pitchFamily="18" charset="0"/>
                                  <a:ea typeface="+mj-ea"/>
                                </a:rPr>
                                <m:t>放射</m:t>
                              </m:r>
                            </m:sub>
                          </m:sSub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7" name="文字方塊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2459" y="2155592"/>
                <a:ext cx="1828800" cy="818879"/>
              </a:xfrm>
              <a:prstGeom prst="rect">
                <a:avLst/>
              </a:prstGeom>
              <a:blipFill>
                <a:blip r:embed="rId7"/>
                <a:stretch>
                  <a:fillRect l="-39310" t="-128788" b="-186364"/>
                </a:stretch>
              </a:blipFill>
            </p:spPr>
            <p:txBody>
              <a:bodyPr/>
              <a:lstStyle/>
              <a:p>
                <a:r>
                  <a:rPr lang="en-TW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文字方塊 14">
            <a:extLst>
              <a:ext uri="{FF2B5EF4-FFF2-40B4-BE49-F238E27FC236}">
                <a16:creationId xmlns:a16="http://schemas.microsoft.com/office/drawing/2014/main" id="{613FE997-0CFE-C102-E7B4-4C66DC4B4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8737" y="1674255"/>
            <a:ext cx="11724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/>
              <a:t>面積分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4FC2BDE-383A-BE27-210E-170F3EE83BED}"/>
              </a:ext>
            </a:extLst>
          </p:cNvPr>
          <p:cNvSpPr txBox="1"/>
          <p:nvPr/>
        </p:nvSpPr>
        <p:spPr>
          <a:xfrm>
            <a:off x="783531" y="3366527"/>
            <a:ext cx="1676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放射狀</a:t>
            </a:r>
            <a:r>
              <a:rPr lang="zh-TW" altLang="en-US" dirty="0"/>
              <a:t>的場線</a:t>
            </a:r>
            <a:endParaRPr lang="en-TW" dirty="0"/>
          </a:p>
        </p:txBody>
      </p:sp>
      <p:sp>
        <p:nvSpPr>
          <p:cNvPr id="20" name="文字方塊 9">
            <a:extLst>
              <a:ext uri="{FF2B5EF4-FFF2-40B4-BE49-F238E27FC236}">
                <a16:creationId xmlns:a16="http://schemas.microsoft.com/office/drawing/2014/main" id="{DA0D1373-8926-5480-F01F-F4A5918B1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063" y="6095999"/>
            <a:ext cx="1905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>
                <a:solidFill>
                  <a:srgbClr val="FF0000"/>
                </a:solidFill>
              </a:rPr>
              <a:t>漩渦狀</a:t>
            </a:r>
            <a:r>
              <a:rPr lang="zh-TW" altLang="en-US" dirty="0"/>
              <a:t>的場線</a:t>
            </a:r>
          </a:p>
        </p:txBody>
      </p:sp>
      <p:sp>
        <p:nvSpPr>
          <p:cNvPr id="2" name="文字方塊 9">
            <a:extLst>
              <a:ext uri="{FF2B5EF4-FFF2-40B4-BE49-F238E27FC236}">
                <a16:creationId xmlns:a16="http://schemas.microsoft.com/office/drawing/2014/main" id="{41E40EA1-063C-109C-0DB2-3084DE452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3968" y="3308892"/>
            <a:ext cx="32206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>
                <a:solidFill>
                  <a:srgbClr val="FF0000"/>
                </a:solidFill>
              </a:rPr>
              <a:t>面積分</a:t>
            </a:r>
            <a:r>
              <a:rPr lang="zh-TW" altLang="en-US" dirty="0"/>
              <a:t>會補抓</a:t>
            </a:r>
            <a:r>
              <a:rPr lang="zh-TW" altLang="en-US" dirty="0">
                <a:solidFill>
                  <a:srgbClr val="FF0000"/>
                </a:solidFill>
              </a:rPr>
              <a:t>放射狀</a:t>
            </a:r>
            <a:r>
              <a:rPr lang="zh-TW" altLang="en-US" dirty="0"/>
              <a:t>的場線！</a:t>
            </a:r>
          </a:p>
        </p:txBody>
      </p:sp>
      <p:sp>
        <p:nvSpPr>
          <p:cNvPr id="3" name="文字方塊 9">
            <a:extLst>
              <a:ext uri="{FF2B5EF4-FFF2-40B4-BE49-F238E27FC236}">
                <a16:creationId xmlns:a16="http://schemas.microsoft.com/office/drawing/2014/main" id="{38DFA66A-8B8B-D199-B1D5-140D47A255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5872957"/>
            <a:ext cx="3352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dirty="0">
                <a:solidFill>
                  <a:srgbClr val="FF0000"/>
                </a:solidFill>
              </a:rPr>
              <a:t>線積分</a:t>
            </a:r>
            <a:r>
              <a:rPr lang="zh-TW" altLang="en-US" dirty="0"/>
              <a:t>會補抓</a:t>
            </a:r>
            <a:r>
              <a:rPr lang="zh-TW" altLang="en-US" dirty="0">
                <a:solidFill>
                  <a:srgbClr val="FF0000"/>
                </a:solidFill>
              </a:rPr>
              <a:t>漩渦狀</a:t>
            </a:r>
            <a:r>
              <a:rPr lang="zh-TW" altLang="en-US" dirty="0"/>
              <a:t>的場線！</a:t>
            </a:r>
          </a:p>
        </p:txBody>
      </p:sp>
      <p:pic>
        <p:nvPicPr>
          <p:cNvPr id="4" name="Picture 4" descr="2407">
            <a:extLst>
              <a:ext uri="{FF2B5EF4-FFF2-40B4-BE49-F238E27FC236}">
                <a16:creationId xmlns:a16="http://schemas.microsoft.com/office/drawing/2014/main" id="{61EF30E3-D70A-49B0-4083-116AAD4B6D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71"/>
          <a:stretch/>
        </p:blipFill>
        <p:spPr bwMode="auto">
          <a:xfrm>
            <a:off x="566539" y="1334211"/>
            <a:ext cx="1897132" cy="1875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D689A6-31F6-2524-E12F-ADC52AB69F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8932" y="112247"/>
            <a:ext cx="2544179" cy="14290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35D51E5-7B92-B12D-E9B6-23197600C981}"/>
                  </a:ext>
                </a:extLst>
              </p:cNvPr>
              <p:cNvSpPr txBox="1"/>
              <p:nvPr/>
            </p:nvSpPr>
            <p:spPr>
              <a:xfrm>
                <a:off x="7764513" y="1334211"/>
                <a:ext cx="152400" cy="20710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35D51E5-7B92-B12D-E9B6-23197600C9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4513" y="1334211"/>
                <a:ext cx="152400" cy="207108"/>
              </a:xfrm>
              <a:prstGeom prst="rect">
                <a:avLst/>
              </a:prstGeom>
              <a:blipFill>
                <a:blip r:embed="rId10"/>
                <a:stretch>
                  <a:fillRect l="-15385" r="-7692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3985D747-DE42-957E-EA24-9C9920C5A3E0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r="22377"/>
          <a:stretch/>
        </p:blipFill>
        <p:spPr>
          <a:xfrm>
            <a:off x="78314" y="4076956"/>
            <a:ext cx="2755861" cy="18750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FE8DE41-333B-F13A-F251-9B2A6930003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78303" y="152279"/>
            <a:ext cx="1477112" cy="1409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48159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4"/>
              <p:cNvSpPr txBox="1"/>
              <p:nvPr/>
            </p:nvSpPr>
            <p:spPr>
              <a:xfrm>
                <a:off x="4344197" y="1731675"/>
                <a:ext cx="1286744" cy="404663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i="1">
                          <a:latin typeface="Cambria Math"/>
                        </a:rPr>
                        <m:t>=</m:t>
                      </m:r>
                      <m:r>
                        <a:rPr lang="en-US" altLang="zh-TW" i="1">
                          <a:latin typeface="Cambria Math" panose="02040503050406030204" pitchFamily="18" charset="0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5" name="文字方塊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4197" y="1731675"/>
                <a:ext cx="1286744" cy="4046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14FC2BDE-383A-BE27-210E-170F3EE83BED}"/>
              </a:ext>
            </a:extLst>
          </p:cNvPr>
          <p:cNvSpPr txBox="1"/>
          <p:nvPr/>
        </p:nvSpPr>
        <p:spPr>
          <a:xfrm>
            <a:off x="1491343" y="2813189"/>
            <a:ext cx="5029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稱為無旋度場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Irrotaional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Field</a:t>
            </a:r>
            <a:endParaRPr lang="en-TW" dirty="0">
              <a:solidFill>
                <a:srgbClr val="FF0000"/>
              </a:solidFill>
            </a:endParaRPr>
          </a:p>
        </p:txBody>
      </p:sp>
      <p:sp>
        <p:nvSpPr>
          <p:cNvPr id="20" name="文字方塊 9">
            <a:extLst>
              <a:ext uri="{FF2B5EF4-FFF2-40B4-BE49-F238E27FC236}">
                <a16:creationId xmlns:a16="http://schemas.microsoft.com/office/drawing/2014/main" id="{DA0D1373-8926-5480-F01F-F4A5918B1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1343" y="5661354"/>
            <a:ext cx="58167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en-US" dirty="0" err="1">
                <a:solidFill>
                  <a:srgbClr val="FF0000"/>
                </a:solidFill>
              </a:rPr>
              <a:t>稱為無散度場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Divergence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Free Field.</a:t>
            </a:r>
          </a:p>
        </p:txBody>
      </p:sp>
      <p:pic>
        <p:nvPicPr>
          <p:cNvPr id="4" name="Picture 4" descr="2407">
            <a:extLst>
              <a:ext uri="{FF2B5EF4-FFF2-40B4-BE49-F238E27FC236}">
                <a16:creationId xmlns:a16="http://schemas.microsoft.com/office/drawing/2014/main" id="{61EF30E3-D70A-49B0-4083-116AAD4B6D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71"/>
          <a:stretch/>
        </p:blipFill>
        <p:spPr bwMode="auto">
          <a:xfrm>
            <a:off x="1608277" y="794147"/>
            <a:ext cx="1897132" cy="1875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85D747-DE42-957E-EA24-9C9920C5A3E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2377"/>
          <a:stretch/>
        </p:blipFill>
        <p:spPr>
          <a:xfrm>
            <a:off x="1120052" y="3536892"/>
            <a:ext cx="2755861" cy="18750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19">
                <a:extLst>
                  <a:ext uri="{FF2B5EF4-FFF2-40B4-BE49-F238E27FC236}">
                    <a16:creationId xmlns:a16="http://schemas.microsoft.com/office/drawing/2014/main" id="{BCBAC5A9-4D38-1FFF-0926-D7C57B01F1BE}"/>
                  </a:ext>
                </a:extLst>
              </p:cNvPr>
              <p:cNvSpPr/>
              <p:nvPr/>
            </p:nvSpPr>
            <p:spPr>
              <a:xfrm>
                <a:off x="4310743" y="4474420"/>
                <a:ext cx="1145250" cy="404663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9" name="矩形 19">
                <a:extLst>
                  <a:ext uri="{FF2B5EF4-FFF2-40B4-BE49-F238E27FC236}">
                    <a16:creationId xmlns:a16="http://schemas.microsoft.com/office/drawing/2014/main" id="{BCBAC5A9-4D38-1FFF-0926-D7C57B01F1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0743" y="4474420"/>
                <a:ext cx="1145250" cy="4046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D3461C12-00D2-7CDB-D69B-0F132D78EE96}"/>
              </a:ext>
            </a:extLst>
          </p:cNvPr>
          <p:cNvSpPr txBox="1"/>
          <p:nvPr/>
        </p:nvSpPr>
        <p:spPr>
          <a:xfrm>
            <a:off x="4310743" y="104542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精確的定義</a:t>
            </a:r>
            <a:r>
              <a:rPr lang="en-US" dirty="0"/>
              <a:t>：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388192-6DA3-8560-E63E-73FC4D04BE14}"/>
              </a:ext>
            </a:extLst>
          </p:cNvPr>
          <p:cNvSpPr txBox="1"/>
          <p:nvPr/>
        </p:nvSpPr>
        <p:spPr>
          <a:xfrm>
            <a:off x="6313714" y="1774762"/>
            <a:ext cx="16546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放射狀的場線，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31CF94-9EED-3DEC-10D8-E5ECE9C380CD}"/>
              </a:ext>
            </a:extLst>
          </p:cNvPr>
          <p:cNvSpPr txBox="1"/>
          <p:nvPr/>
        </p:nvSpPr>
        <p:spPr>
          <a:xfrm>
            <a:off x="6324600" y="4542408"/>
            <a:ext cx="1981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漩渦狀的場線，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92E9A0-5FFF-5FC9-D5D7-8EDB0A682BD7}"/>
              </a:ext>
            </a:extLst>
          </p:cNvPr>
          <p:cNvSpPr txBox="1"/>
          <p:nvPr/>
        </p:nvSpPr>
        <p:spPr>
          <a:xfrm>
            <a:off x="6324600" y="103794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圖像</a:t>
            </a:r>
            <a:r>
              <a:rPr lang="en-US" dirty="0"/>
              <a:t>：</a:t>
            </a:r>
          </a:p>
        </p:txBody>
      </p:sp>
    </p:spTree>
    <p:extLst>
      <p:ext uri="{BB962C8B-B14F-4D97-AF65-F5344CB8AC3E}">
        <p14:creationId xmlns:p14="http://schemas.microsoft.com/office/powerpoint/2010/main" val="336712367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3" name="文字方塊 9"/>
          <p:cNvSpPr txBox="1">
            <a:spLocks noChangeArrowheads="1"/>
          </p:cNvSpPr>
          <p:nvPr/>
        </p:nvSpPr>
        <p:spPr bwMode="auto">
          <a:xfrm>
            <a:off x="533400" y="5334000"/>
            <a:ext cx="85404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1800" dirty="0"/>
              <a:t>電流是靜磁場的來源，產生的靜磁場是漩渦狀，</a:t>
            </a:r>
            <a:r>
              <a:rPr lang="en-US" sz="1800" dirty="0" err="1">
                <a:solidFill>
                  <a:srgbClr val="FF0000"/>
                </a:solidFill>
              </a:rPr>
              <a:t>稱為無散度場</a:t>
            </a:r>
            <a:r>
              <a:rPr lang="en-US" sz="18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Divergence</a:t>
            </a:r>
            <a:r>
              <a:rPr lang="en-US" sz="1800" dirty="0">
                <a:solidFill>
                  <a:srgbClr val="FF0000"/>
                </a:solidFill>
                <a:cs typeface="Times New Roman" panose="02020603050405020304" pitchFamily="18" charset="0"/>
              </a:rPr>
              <a:t> Free Field</a:t>
            </a:r>
            <a:r>
              <a:rPr lang="zh-TW" altLang="en-US" sz="1800" dirty="0"/>
              <a:t>。</a:t>
            </a:r>
          </a:p>
        </p:txBody>
      </p:sp>
      <p:sp>
        <p:nvSpPr>
          <p:cNvPr id="96264" name="文字方塊 10"/>
          <p:cNvSpPr txBox="1">
            <a:spLocks noChangeArrowheads="1"/>
          </p:cNvSpPr>
          <p:nvPr/>
        </p:nvSpPr>
        <p:spPr bwMode="auto">
          <a:xfrm>
            <a:off x="539496" y="4881096"/>
            <a:ext cx="8299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TW" altLang="en-US" sz="1800" dirty="0"/>
              <a:t>電荷是靜電場的來源，產生的靜電場是放射狀，</a:t>
            </a:r>
            <a:r>
              <a:rPr lang="en-US" sz="1800" dirty="0" err="1">
                <a:solidFill>
                  <a:srgbClr val="FF0000"/>
                </a:solidFill>
              </a:rPr>
              <a:t>無旋度場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Irrotaional</a:t>
            </a:r>
            <a:r>
              <a:rPr lang="en-US" sz="1800" dirty="0">
                <a:solidFill>
                  <a:srgbClr val="FF0000"/>
                </a:solidFill>
                <a:cs typeface="Times New Roman" panose="02020603050405020304" pitchFamily="18" charset="0"/>
              </a:rPr>
              <a:t> Field </a:t>
            </a:r>
            <a:r>
              <a:rPr lang="zh-TW" altLang="en-US" sz="1800" dirty="0"/>
              <a:t>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字方塊 13"/>
              <p:cNvSpPr txBox="1"/>
              <p:nvPr/>
            </p:nvSpPr>
            <p:spPr>
              <a:xfrm>
                <a:off x="1150143" y="2774780"/>
                <a:ext cx="1444498" cy="81881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1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18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18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1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b="0" i="1" smtClean="0">
                                  <a:latin typeface="Cambria Math"/>
                                  <a:ea typeface="Cambria Math"/>
                                </a:rPr>
                                <m:t>𝑙</m:t>
                              </m:r>
                            </m:e>
                          </m:acc>
                        </m:e>
                      </m:nary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4" name="文字方塊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0143" y="2774780"/>
                <a:ext cx="1444498" cy="818814"/>
              </a:xfrm>
              <a:prstGeom prst="rect">
                <a:avLst/>
              </a:prstGeom>
              <a:blipFill>
                <a:blip r:embed="rId2"/>
                <a:stretch>
                  <a:fillRect l="-59130" t="-130303" b="-18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4"/>
              <p:cNvSpPr txBox="1"/>
              <p:nvPr/>
            </p:nvSpPr>
            <p:spPr>
              <a:xfrm>
                <a:off x="1153095" y="3782892"/>
                <a:ext cx="1636474" cy="81881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1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18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18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1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b="0" i="1" smtClean="0">
                                  <a:latin typeface="Cambria Math"/>
                                  <a:ea typeface="Cambria Math"/>
                                </a:rPr>
                                <m:t>𝑙</m:t>
                              </m:r>
                            </m:e>
                          </m:acc>
                        </m:e>
                      </m:nary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zh-TW" altLang="en-US" sz="1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sz="1800" b="0" i="1" smtClean="0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sz="18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altLang="zh-TW" sz="1800" b="0" i="1" smtClean="0">
                          <a:latin typeface="Cambria Math"/>
                        </a:rPr>
                        <m:t>𝑖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5" name="文字方塊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3095" y="3782892"/>
                <a:ext cx="1636474" cy="818814"/>
              </a:xfrm>
              <a:prstGeom prst="rect">
                <a:avLst/>
              </a:prstGeom>
              <a:blipFill>
                <a:blip r:embed="rId3"/>
                <a:stretch>
                  <a:fillRect l="-51538" t="-132308" b="-18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15"/>
              <p:cNvSpPr txBox="1"/>
              <p:nvPr/>
            </p:nvSpPr>
            <p:spPr>
              <a:xfrm>
                <a:off x="1146379" y="1838676"/>
                <a:ext cx="1503938" cy="81887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1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18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m:rPr>
                                  <m:brk/>
                                </m:rPr>
                                <a:rPr lang="en-US" altLang="zh-TW" sz="1800" b="0" i="1" smtClean="0">
                                  <a:latin typeface="Cambria Math"/>
                                </a:rPr>
                                <m:t>𝐵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18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1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b="0" i="1" smtClean="0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acc>
                        </m:e>
                      </m:nary>
                      <m:r>
                        <a:rPr lang="en-US" altLang="zh-TW" sz="18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6" name="文字方塊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6379" y="1838676"/>
                <a:ext cx="1503938" cy="818879"/>
              </a:xfrm>
              <a:prstGeom prst="rect">
                <a:avLst/>
              </a:prstGeom>
              <a:blipFill>
                <a:blip r:embed="rId4"/>
                <a:stretch>
                  <a:fillRect l="-57983" t="-128788" b="-18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16"/>
              <p:cNvSpPr txBox="1"/>
              <p:nvPr/>
            </p:nvSpPr>
            <p:spPr>
              <a:xfrm>
                <a:off x="1108548" y="830564"/>
                <a:ext cx="1579600" cy="818879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1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18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m:rPr>
                                  <m:brk/>
                                </m:rPr>
                                <a:rPr lang="en-US" altLang="zh-TW" sz="1800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18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sz="18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sz="1800" b="0" i="1" smtClean="0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</m:e>
                          </m:acc>
                        </m:e>
                      </m:nary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TW" sz="1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TW" sz="1800" b="0" i="1" smtClean="0">
                              <a:latin typeface="Cambria Math"/>
                            </a:rPr>
                            <m:t>𝑞</m:t>
                          </m:r>
                        </m:num>
                        <m:den>
                          <m:sSub>
                            <m:sSubPr>
                              <m:ctrlPr>
                                <a:rPr lang="zh-TW" altLang="en-US" sz="1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sz="1800" b="0" i="1" smtClean="0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TW" sz="18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7" name="文字方塊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8548" y="830564"/>
                <a:ext cx="1579600" cy="818879"/>
              </a:xfrm>
              <a:prstGeom prst="rect">
                <a:avLst/>
              </a:prstGeom>
              <a:blipFill>
                <a:blip r:embed="rId5"/>
                <a:stretch>
                  <a:fillRect l="-55200" t="-130303" b="-1848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 17"/>
              <p:cNvSpPr/>
              <p:nvPr/>
            </p:nvSpPr>
            <p:spPr>
              <a:xfrm>
                <a:off x="5924196" y="1035917"/>
                <a:ext cx="1220912" cy="613694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zh-TW" alt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zh-TW" altLang="en-US" b="0" i="1" smtClean="0">
                              <a:latin typeface="Cambria Math"/>
                            </a:rPr>
                            <m:t>𝜌</m:t>
                          </m:r>
                        </m:num>
                        <m:den>
                          <m:sSub>
                            <m:sSubPr>
                              <m:ctrlPr>
                                <a:rPr lang="zh-TW" alt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zh-TW" altLang="en-US" i="1"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altLang="zh-TW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8" name="矩形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4196" y="1035917"/>
                <a:ext cx="1220912" cy="61369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矩形 18"/>
              <p:cNvSpPr/>
              <p:nvPr/>
            </p:nvSpPr>
            <p:spPr>
              <a:xfrm>
                <a:off x="5924195" y="2977194"/>
                <a:ext cx="1144865" cy="40466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9" name="矩形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4195" y="2977194"/>
                <a:ext cx="1144865" cy="40466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矩形 19"/>
              <p:cNvSpPr/>
              <p:nvPr/>
            </p:nvSpPr>
            <p:spPr>
              <a:xfrm>
                <a:off x="5924195" y="2045783"/>
                <a:ext cx="1145250" cy="40466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0" name="矩形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4195" y="2045783"/>
                <a:ext cx="1145250" cy="40466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5924195" y="3949685"/>
                <a:ext cx="1341393" cy="40466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zh-TW" alt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zh-TW" altLang="en-US" b="0" i="1" smtClean="0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altLang="zh-TW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4195" y="3949685"/>
                <a:ext cx="1341393" cy="404663"/>
              </a:xfrm>
              <a:prstGeom prst="rect">
                <a:avLst/>
              </a:prstGeom>
              <a:blipFill>
                <a:blip r:embed="rId9"/>
                <a:stretch>
                  <a:fillRect t="-3125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3780A25B-7FA0-FA01-94CF-34CB088327DC}"/>
              </a:ext>
            </a:extLst>
          </p:cNvPr>
          <p:cNvSpPr txBox="1"/>
          <p:nvPr/>
        </p:nvSpPr>
        <p:spPr>
          <a:xfrm>
            <a:off x="533400" y="6035631"/>
            <a:ext cx="792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這兩種場分別各有一個定理！這兩種場都可以寫成另一個場的特定微分</a:t>
            </a:r>
            <a:r>
              <a:rPr 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976679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6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6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6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6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3" grpId="0"/>
      <p:bldP spid="96264" grpId="0"/>
      <p:bldP spid="2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740F5-9BB4-F027-C834-1EA8408E9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8">
                <a:extLst>
                  <a:ext uri="{FF2B5EF4-FFF2-40B4-BE49-F238E27FC236}">
                    <a16:creationId xmlns:a16="http://schemas.microsoft.com/office/drawing/2014/main" id="{BFF72332-7DFB-AEAF-BB3A-4B7A56008BF0}"/>
                  </a:ext>
                </a:extLst>
              </p:cNvPr>
              <p:cNvSpPr txBox="1"/>
              <p:nvPr/>
            </p:nvSpPr>
            <p:spPr>
              <a:xfrm>
                <a:off x="7616995" y="650469"/>
                <a:ext cx="1003095" cy="404663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  <a:ea typeface="Cambria Math"/>
                        </a:rPr>
                        <m:t>𝑉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6" name="文字方塊 8">
                <a:extLst>
                  <a:ext uri="{FF2B5EF4-FFF2-40B4-BE49-F238E27FC236}">
                    <a16:creationId xmlns:a16="http://schemas.microsoft.com/office/drawing/2014/main" id="{BFF72332-7DFB-AEAF-BB3A-4B7A56008B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6995" y="650469"/>
                <a:ext cx="1003095" cy="4046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1">
                <a:extLst>
                  <a:ext uri="{FF2B5EF4-FFF2-40B4-BE49-F238E27FC236}">
                    <a16:creationId xmlns:a16="http://schemas.microsoft.com/office/drawing/2014/main" id="{F5572903-BEC5-DB62-A1DD-9E364704A637}"/>
                  </a:ext>
                </a:extLst>
              </p:cNvPr>
              <p:cNvSpPr txBox="1"/>
              <p:nvPr/>
            </p:nvSpPr>
            <p:spPr>
              <a:xfrm>
                <a:off x="1061717" y="1161127"/>
                <a:ext cx="3790428" cy="4029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dirty="0">
                    <a:solidFill>
                      <a:srgbClr val="FF0000"/>
                    </a:solidFill>
                  </a:rPr>
                  <a:t>定理：任一</a:t>
                </a:r>
                <a:r>
                  <a:rPr lang="en-US" dirty="0" err="1">
                    <a:solidFill>
                      <a:srgbClr val="FF0000"/>
                    </a:solidFill>
                  </a:rPr>
                  <a:t>無散度</a:t>
                </a:r>
                <a:r>
                  <a:rPr lang="zh-TW" altLang="en-US" dirty="0">
                    <a:solidFill>
                      <a:srgbClr val="FF0000"/>
                    </a:solidFill>
                  </a:rPr>
                  <a:t>向量場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</m:oMath>
                </a14:m>
                <a:r>
                  <a:rPr lang="zh-TW" altLang="en-US" dirty="0">
                    <a:solidFill>
                      <a:srgbClr val="FF0000"/>
                    </a:solidFill>
                  </a:rPr>
                  <a:t>，</a:t>
                </a:r>
              </a:p>
            </p:txBody>
          </p:sp>
        </mc:Choice>
        <mc:Fallback xmlns="">
          <p:sp>
            <p:nvSpPr>
              <p:cNvPr id="7" name="文字方塊 1">
                <a:extLst>
                  <a:ext uri="{FF2B5EF4-FFF2-40B4-BE49-F238E27FC236}">
                    <a16:creationId xmlns:a16="http://schemas.microsoft.com/office/drawing/2014/main" id="{F5572903-BEC5-DB62-A1DD-9E364704A6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717" y="1161127"/>
                <a:ext cx="3790428" cy="402931"/>
              </a:xfrm>
              <a:prstGeom prst="rect">
                <a:avLst/>
              </a:prstGeom>
              <a:blipFill>
                <a:blip r:embed="rId3"/>
                <a:stretch>
                  <a:fillRect l="-1333" t="-12121" b="-21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字方塊 15">
                <a:extLst>
                  <a:ext uri="{FF2B5EF4-FFF2-40B4-BE49-F238E27FC236}">
                    <a16:creationId xmlns:a16="http://schemas.microsoft.com/office/drawing/2014/main" id="{85E91604-1869-2910-00C5-6FF476398176}"/>
                  </a:ext>
                </a:extLst>
              </p:cNvPr>
              <p:cNvSpPr txBox="1"/>
              <p:nvPr/>
            </p:nvSpPr>
            <p:spPr>
              <a:xfrm>
                <a:off x="6534863" y="1596461"/>
                <a:ext cx="1010340" cy="40466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zh-TW" altLang="en-US" i="1" smtClean="0">
                          <a:latin typeface="Cambria Math"/>
                          <a:ea typeface="Cambria Math"/>
                        </a:rPr>
                        <m:t>𝜙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8" name="文字方塊 15">
                <a:extLst>
                  <a:ext uri="{FF2B5EF4-FFF2-40B4-BE49-F238E27FC236}">
                    <a16:creationId xmlns:a16="http://schemas.microsoft.com/office/drawing/2014/main" id="{85E91604-1869-2910-00C5-6FF4763981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4863" y="1596461"/>
                <a:ext cx="1010340" cy="404663"/>
              </a:xfrm>
              <a:prstGeom prst="rect">
                <a:avLst/>
              </a:prstGeom>
              <a:blipFill>
                <a:blip r:embed="rId4"/>
                <a:stretch>
                  <a:fillRect t="-12121"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字方塊 16">
                <a:extLst>
                  <a:ext uri="{FF2B5EF4-FFF2-40B4-BE49-F238E27FC236}">
                    <a16:creationId xmlns:a16="http://schemas.microsoft.com/office/drawing/2014/main" id="{AD0CD9B0-2700-032B-C878-898B7E08F34A}"/>
                  </a:ext>
                </a:extLst>
              </p:cNvPr>
              <p:cNvSpPr txBox="1"/>
              <p:nvPr/>
            </p:nvSpPr>
            <p:spPr>
              <a:xfrm>
                <a:off x="1061717" y="1596461"/>
                <a:ext cx="5832543" cy="4029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dirty="0">
                    <a:solidFill>
                      <a:srgbClr val="FF0000"/>
                    </a:solidFill>
                  </a:rPr>
                  <a:t>等價於：此一向量場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</m:oMath>
                </a14:m>
                <a:r>
                  <a:rPr lang="zh-TW" altLang="en-US" dirty="0">
                    <a:solidFill>
                      <a:srgbClr val="FF0000"/>
                    </a:solidFill>
                  </a:rPr>
                  <a:t>可以寫成一個純量場</a:t>
                </a:r>
                <a14:m>
                  <m:oMath xmlns:m="http://schemas.openxmlformats.org/officeDocument/2006/math">
                    <m:r>
                      <a:rPr lang="zh-TW" altLang="en-US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𝜙</m:t>
                    </m:r>
                  </m:oMath>
                </a14:m>
                <a:r>
                  <a:rPr lang="zh-TW" altLang="en-US" dirty="0">
                    <a:solidFill>
                      <a:srgbClr val="FF0000"/>
                    </a:solidFill>
                  </a:rPr>
                  <a:t>的梯度：</a:t>
                </a:r>
              </a:p>
            </p:txBody>
          </p:sp>
        </mc:Choice>
        <mc:Fallback xmlns="">
          <p:sp>
            <p:nvSpPr>
              <p:cNvPr id="9" name="文字方塊 16">
                <a:extLst>
                  <a:ext uri="{FF2B5EF4-FFF2-40B4-BE49-F238E27FC236}">
                    <a16:creationId xmlns:a16="http://schemas.microsoft.com/office/drawing/2014/main" id="{AD0CD9B0-2700-032B-C878-898B7E08F3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717" y="1596461"/>
                <a:ext cx="5832543" cy="402931"/>
              </a:xfrm>
              <a:prstGeom prst="rect">
                <a:avLst/>
              </a:prstGeom>
              <a:blipFill>
                <a:blip r:embed="rId5"/>
                <a:stretch>
                  <a:fillRect l="-870" t="-12121" b="-21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DD80CAC7-CE4F-A274-423D-BF8A2060BC97}"/>
              </a:ext>
            </a:extLst>
          </p:cNvPr>
          <p:cNvSpPr txBox="1"/>
          <p:nvPr/>
        </p:nvSpPr>
        <p:spPr>
          <a:xfrm>
            <a:off x="2286000" y="685800"/>
            <a:ext cx="5832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電場線積分為零，所以有電位存在，是電位的梯度：</a:t>
            </a:r>
            <a:endParaRPr lang="en-TW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8">
                <a:extLst>
                  <a:ext uri="{FF2B5EF4-FFF2-40B4-BE49-F238E27FC236}">
                    <a16:creationId xmlns:a16="http://schemas.microsoft.com/office/drawing/2014/main" id="{579688D0-55E0-4B08-6D18-EC5F5117A697}"/>
                  </a:ext>
                </a:extLst>
              </p:cNvPr>
              <p:cNvSpPr/>
              <p:nvPr/>
            </p:nvSpPr>
            <p:spPr>
              <a:xfrm>
                <a:off x="1141135" y="673674"/>
                <a:ext cx="1144865" cy="404663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4" name="矩形 18">
                <a:extLst>
                  <a:ext uri="{FF2B5EF4-FFF2-40B4-BE49-F238E27FC236}">
                    <a16:creationId xmlns:a16="http://schemas.microsoft.com/office/drawing/2014/main" id="{579688D0-55E0-4B08-6D18-EC5F5117A6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1135" y="673674"/>
                <a:ext cx="1144865" cy="4046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8">
                <a:extLst>
                  <a:ext uri="{FF2B5EF4-FFF2-40B4-BE49-F238E27FC236}">
                    <a16:creationId xmlns:a16="http://schemas.microsoft.com/office/drawing/2014/main" id="{F870D3B7-6E48-0696-84D0-D3D63CC5ED17}"/>
                  </a:ext>
                </a:extLst>
              </p:cNvPr>
              <p:cNvSpPr/>
              <p:nvPr/>
            </p:nvSpPr>
            <p:spPr>
              <a:xfrm>
                <a:off x="4105878" y="1161127"/>
                <a:ext cx="1141659" cy="40466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5" name="矩形 18">
                <a:extLst>
                  <a:ext uri="{FF2B5EF4-FFF2-40B4-BE49-F238E27FC236}">
                    <a16:creationId xmlns:a16="http://schemas.microsoft.com/office/drawing/2014/main" id="{F870D3B7-6E48-0696-84D0-D3D63CC5ED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5878" y="1161127"/>
                <a:ext cx="1141659" cy="404663"/>
              </a:xfrm>
              <a:prstGeom prst="rect">
                <a:avLst/>
              </a:prstGeom>
              <a:blipFill>
                <a:blip r:embed="rId7"/>
                <a:stretch>
                  <a:fillRect t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1">
                <a:extLst>
                  <a:ext uri="{FF2B5EF4-FFF2-40B4-BE49-F238E27FC236}">
                    <a16:creationId xmlns:a16="http://schemas.microsoft.com/office/drawing/2014/main" id="{E6462AE8-1EBC-4037-8E8F-8005DD78FBE4}"/>
                  </a:ext>
                </a:extLst>
              </p:cNvPr>
              <p:cNvSpPr txBox="1"/>
              <p:nvPr/>
            </p:nvSpPr>
            <p:spPr>
              <a:xfrm>
                <a:off x="1072602" y="2442591"/>
                <a:ext cx="3468914" cy="38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dirty="0"/>
                  <a:t>純量場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/>
                        <a:ea typeface="Cambria Math"/>
                      </a:rPr>
                      <m:t>𝜙</m:t>
                    </m:r>
                  </m:oMath>
                </a14:m>
                <a:r>
                  <a:rPr lang="zh-TW" altLang="en-US" dirty="0"/>
                  <a:t>的梯度，必無散度：</a:t>
                </a:r>
              </a:p>
            </p:txBody>
          </p:sp>
        </mc:Choice>
        <mc:Fallback xmlns="">
          <p:sp>
            <p:nvSpPr>
              <p:cNvPr id="4" name="文字方塊 1">
                <a:extLst>
                  <a:ext uri="{FF2B5EF4-FFF2-40B4-BE49-F238E27FC236}">
                    <a16:creationId xmlns:a16="http://schemas.microsoft.com/office/drawing/2014/main" id="{E6462AE8-1EBC-4037-8E8F-8005DD78FB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2602" y="2442591"/>
                <a:ext cx="3468914" cy="381000"/>
              </a:xfrm>
              <a:prstGeom prst="rect">
                <a:avLst/>
              </a:prstGeom>
              <a:blipFill>
                <a:blip r:embed="rId8"/>
                <a:stretch>
                  <a:fillRect l="-1460" t="-6452" b="-19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25">
                <a:extLst>
                  <a:ext uri="{FF2B5EF4-FFF2-40B4-BE49-F238E27FC236}">
                    <a16:creationId xmlns:a16="http://schemas.microsoft.com/office/drawing/2014/main" id="{E88F10EF-1CD1-441C-3806-964EA1195DA9}"/>
                  </a:ext>
                </a:extLst>
              </p:cNvPr>
              <p:cNvSpPr txBox="1"/>
              <p:nvPr/>
            </p:nvSpPr>
            <p:spPr>
              <a:xfrm>
                <a:off x="2841971" y="2893877"/>
                <a:ext cx="1603003" cy="42691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>
                          <a:latin typeface="Cambria Math"/>
                          <a:ea typeface="Cambria Math"/>
                        </a:rPr>
                        <m:t>×</m:t>
                      </m:r>
                      <m:d>
                        <m:d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</m:e>
                          </m:acc>
                          <m:r>
                            <a:rPr lang="zh-TW" altLang="en-US" i="1">
                              <a:latin typeface="Cambria Math"/>
                              <a:ea typeface="Cambria Math"/>
                            </a:rPr>
                            <m:t>𝜙</m:t>
                          </m:r>
                        </m:e>
                      </m:d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r>
                        <a:rPr lang="en-US" altLang="zh-TW" b="0" i="0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0" name="文字方塊 25">
                <a:extLst>
                  <a:ext uri="{FF2B5EF4-FFF2-40B4-BE49-F238E27FC236}">
                    <a16:creationId xmlns:a16="http://schemas.microsoft.com/office/drawing/2014/main" id="{E88F10EF-1CD1-441C-3806-964EA1195D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1971" y="2893877"/>
                <a:ext cx="1603003" cy="426912"/>
              </a:xfrm>
              <a:prstGeom prst="rect">
                <a:avLst/>
              </a:prstGeom>
              <a:blipFill>
                <a:blip r:embed="rId9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字方塊 3">
                <a:extLst>
                  <a:ext uri="{FF2B5EF4-FFF2-40B4-BE49-F238E27FC236}">
                    <a16:creationId xmlns:a16="http://schemas.microsoft.com/office/drawing/2014/main" id="{04454E91-7926-3A92-95CF-DA92F8364456}"/>
                  </a:ext>
                </a:extLst>
              </p:cNvPr>
              <p:cNvSpPr txBox="1"/>
              <p:nvPr/>
            </p:nvSpPr>
            <p:spPr>
              <a:xfrm>
                <a:off x="1050831" y="3403484"/>
                <a:ext cx="7183613" cy="404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dirty="0"/>
                  <a:t>向量外積的規則顯示梯度的旋度必為零！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i="1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i="1">
                            <a:latin typeface="Cambria Math"/>
                            <a:ea typeface="Cambria Math"/>
                          </a:rPr>
                          <m:t>𝛻</m:t>
                        </m:r>
                      </m:e>
                    </m:acc>
                    <m:r>
                      <a:rPr lang="en-US" altLang="zh-TW" i="1">
                        <a:latin typeface="Cambria Math"/>
                        <a:ea typeface="Cambria Math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US" altLang="zh-TW" i="1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en-US" altLang="zh-TW" i="1">
                            <a:latin typeface="Cambria Math"/>
                            <a:ea typeface="Cambria Math"/>
                          </a:rPr>
                          <m:t>𝛻</m:t>
                        </m:r>
                      </m:e>
                    </m:acc>
                    <m:r>
                      <a:rPr lang="en-US" altLang="zh-TW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zh-TW" altLang="en-US" dirty="0"/>
                  <a:t>，電場滿足：</a:t>
                </a:r>
              </a:p>
            </p:txBody>
          </p:sp>
        </mc:Choice>
        <mc:Fallback xmlns="">
          <p:sp>
            <p:nvSpPr>
              <p:cNvPr id="11" name="文字方塊 3">
                <a:extLst>
                  <a:ext uri="{FF2B5EF4-FFF2-40B4-BE49-F238E27FC236}">
                    <a16:creationId xmlns:a16="http://schemas.microsoft.com/office/drawing/2014/main" id="{04454E91-7926-3A92-95CF-DA92F83644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831" y="3403484"/>
                <a:ext cx="7183613" cy="404663"/>
              </a:xfrm>
              <a:prstGeom prst="rect">
                <a:avLst/>
              </a:prstGeom>
              <a:blipFill>
                <a:blip r:embed="rId10"/>
                <a:stretch>
                  <a:fillRect l="-705" b="-21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2">
                <a:extLst>
                  <a:ext uri="{FF2B5EF4-FFF2-40B4-BE49-F238E27FC236}">
                    <a16:creationId xmlns:a16="http://schemas.microsoft.com/office/drawing/2014/main" id="{FB27ABAB-241B-2F55-58E1-1B1BDB9F53AB}"/>
                  </a:ext>
                </a:extLst>
              </p:cNvPr>
              <p:cNvSpPr txBox="1"/>
              <p:nvPr/>
            </p:nvSpPr>
            <p:spPr>
              <a:xfrm>
                <a:off x="2807059" y="3900682"/>
                <a:ext cx="1141659" cy="404663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r>
                        <a:rPr lang="en-US" altLang="zh-TW" b="0" i="0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3" name="文字方塊 12">
                <a:extLst>
                  <a:ext uri="{FF2B5EF4-FFF2-40B4-BE49-F238E27FC236}">
                    <a16:creationId xmlns:a16="http://schemas.microsoft.com/office/drawing/2014/main" id="{FB27ABAB-241B-2F55-58E1-1B1BDB9F53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7059" y="3900682"/>
                <a:ext cx="1141659" cy="404663"/>
              </a:xfrm>
              <a:prstGeom prst="rect">
                <a:avLst/>
              </a:prstGeom>
              <a:blipFill>
                <a:blip r:embed="rId11"/>
                <a:stretch>
                  <a:fillRect t="-15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0243A71E-50DB-D1E3-9413-35D0EBA85105}"/>
              </a:ext>
            </a:extLst>
          </p:cNvPr>
          <p:cNvSpPr txBox="1"/>
          <p:nvPr/>
        </p:nvSpPr>
        <p:spPr>
          <a:xfrm>
            <a:off x="1061432" y="4478351"/>
            <a:ext cx="3927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正向的證明：根據</a:t>
            </a:r>
            <a:r>
              <a:rPr lang="zh-TW" altLang="en-US" dirty="0"/>
              <a:t> 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Stokes Theorem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71F7934-1104-D96C-FBE7-7A05EEF7487C}"/>
              </a:ext>
            </a:extLst>
          </p:cNvPr>
          <p:cNvSpPr txBox="1"/>
          <p:nvPr/>
        </p:nvSpPr>
        <p:spPr>
          <a:xfrm>
            <a:off x="1061432" y="2049933"/>
            <a:ext cx="3242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倒過來的陳述的證明</a:t>
            </a:r>
            <a:r>
              <a:rPr lang="en-US" dirty="0"/>
              <a:t>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8">
                <a:extLst>
                  <a:ext uri="{FF2B5EF4-FFF2-40B4-BE49-F238E27FC236}">
                    <a16:creationId xmlns:a16="http://schemas.microsoft.com/office/drawing/2014/main" id="{90E1200C-9A4F-85AC-1F6E-7F0119BB1DAC}"/>
                  </a:ext>
                </a:extLst>
              </p:cNvPr>
              <p:cNvSpPr/>
              <p:nvPr/>
            </p:nvSpPr>
            <p:spPr>
              <a:xfrm>
                <a:off x="1086694" y="4854305"/>
                <a:ext cx="1141659" cy="404663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r>
                        <a:rPr lang="en-US" altLang="zh-TW" b="0" i="1" smtClean="0">
                          <a:latin typeface="Cambria Math" panose="02040503050406030204" pitchFamily="18" charset="0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" name="矩形 18">
                <a:extLst>
                  <a:ext uri="{FF2B5EF4-FFF2-40B4-BE49-F238E27FC236}">
                    <a16:creationId xmlns:a16="http://schemas.microsoft.com/office/drawing/2014/main" id="{90E1200C-9A4F-85AC-1F6E-7F0119BB1D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694" y="4854305"/>
                <a:ext cx="1141659" cy="404663"/>
              </a:xfrm>
              <a:prstGeom prst="rect">
                <a:avLst/>
              </a:prstGeom>
              <a:blipFill>
                <a:blip r:embed="rId12"/>
                <a:stretch>
                  <a:fillRect t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18">
                <a:extLst>
                  <a:ext uri="{FF2B5EF4-FFF2-40B4-BE49-F238E27FC236}">
                    <a16:creationId xmlns:a16="http://schemas.microsoft.com/office/drawing/2014/main" id="{729B46C4-D6FD-EDD8-DD58-E3894870AD4C}"/>
                  </a:ext>
                </a:extLst>
              </p:cNvPr>
              <p:cNvSpPr txBox="1"/>
              <p:nvPr/>
            </p:nvSpPr>
            <p:spPr>
              <a:xfrm>
                <a:off x="3498974" y="4855237"/>
                <a:ext cx="1473993" cy="81881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zh-TW" altLang="en-US" sz="1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sz="18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sz="1800" i="1" smtClean="0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sz="1800" b="0" i="1" smtClean="0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  <m:r>
                        <a:rPr lang="en-US" altLang="zh-TW" sz="1800" b="0" i="1" smtClean="0">
                          <a:latin typeface="Cambria Math"/>
                        </a:rPr>
                        <m:t>=</m:t>
                      </m:r>
                      <m:r>
                        <a:rPr lang="en-US" altLang="zh-TW" sz="1800" b="0" i="0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3" name="文字方塊 18">
                <a:extLst>
                  <a:ext uri="{FF2B5EF4-FFF2-40B4-BE49-F238E27FC236}">
                    <a16:creationId xmlns:a16="http://schemas.microsoft.com/office/drawing/2014/main" id="{729B46C4-D6FD-EDD8-DD58-E3894870AD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8974" y="4855237"/>
                <a:ext cx="1473993" cy="818814"/>
              </a:xfrm>
              <a:prstGeom prst="rect">
                <a:avLst/>
              </a:prstGeom>
              <a:blipFill>
                <a:blip r:embed="rId13"/>
                <a:stretch>
                  <a:fillRect l="-58120" t="-132308" b="-19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ight Arrow 4">
            <a:extLst>
              <a:ext uri="{FF2B5EF4-FFF2-40B4-BE49-F238E27FC236}">
                <a16:creationId xmlns:a16="http://schemas.microsoft.com/office/drawing/2014/main" id="{168E4E8C-CA59-8869-74B0-61EEDA5CCD4E}"/>
              </a:ext>
            </a:extLst>
          </p:cNvPr>
          <p:cNvSpPr/>
          <p:nvPr/>
        </p:nvSpPr>
        <p:spPr>
          <a:xfrm>
            <a:off x="2550860" y="4988916"/>
            <a:ext cx="391886" cy="185057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EBAD683-DCA6-82EE-307B-2696B5D3AE33}"/>
                  </a:ext>
                </a:extLst>
              </p:cNvPr>
              <p:cNvSpPr txBox="1"/>
              <p:nvPr/>
            </p:nvSpPr>
            <p:spPr>
              <a:xfrm>
                <a:off x="1061431" y="5674051"/>
                <a:ext cx="629002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是一個保守力場，因此可以寫下位能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/>
                        <a:ea typeface="Cambria Math"/>
                      </a:rPr>
                      <m:t>𝜙</m:t>
                    </m:r>
                  </m:oMath>
                </a14:m>
                <a:r>
                  <a:rPr lang="en-US" dirty="0"/>
                  <a:t>：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EBAD683-DCA6-82EE-307B-2696B5D3AE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431" y="5674051"/>
                <a:ext cx="6290029" cy="369332"/>
              </a:xfrm>
              <a:prstGeom prst="rect">
                <a:avLst/>
              </a:prstGeom>
              <a:blipFill>
                <a:blip r:embed="rId14"/>
                <a:stretch>
                  <a:fillRect l="-806" t="-6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字方塊 18">
                <a:extLst>
                  <a:ext uri="{FF2B5EF4-FFF2-40B4-BE49-F238E27FC236}">
                    <a16:creationId xmlns:a16="http://schemas.microsoft.com/office/drawing/2014/main" id="{03EA1FB0-6254-50BA-9F25-B2F891827989}"/>
                  </a:ext>
                </a:extLst>
              </p:cNvPr>
              <p:cNvSpPr txBox="1"/>
              <p:nvPr/>
            </p:nvSpPr>
            <p:spPr>
              <a:xfrm>
                <a:off x="5349045" y="5449310"/>
                <a:ext cx="1645642" cy="818814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zh-TW" altLang="en-US" sz="1800" i="1" smtClean="0">
                          <a:latin typeface="Cambria Math" panose="02040503050406030204" pitchFamily="18" charset="0"/>
                        </a:rPr>
                        <m:t>∆</m:t>
                      </m:r>
                      <m:r>
                        <a:rPr lang="zh-TW" altLang="en-US" sz="180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altLang="zh-TW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altLang="zh-TW" sz="1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r>
                            <m:rPr>
                              <m:brk/>
                            </m:rPr>
                            <a:rPr lang="en-US" altLang="zh-TW" i="1"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9" name="文字方塊 18">
                <a:extLst>
                  <a:ext uri="{FF2B5EF4-FFF2-40B4-BE49-F238E27FC236}">
                    <a16:creationId xmlns:a16="http://schemas.microsoft.com/office/drawing/2014/main" id="{03EA1FB0-6254-50BA-9F25-B2F8918279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9045" y="5449310"/>
                <a:ext cx="1645642" cy="818814"/>
              </a:xfrm>
              <a:prstGeom prst="rect">
                <a:avLst/>
              </a:prstGeom>
              <a:blipFill>
                <a:blip r:embed="rId15"/>
                <a:stretch>
                  <a:fillRect l="-15267" t="-132308" r="-4580" b="-18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43BD095-C02E-403C-E7ED-32CBE2B28358}"/>
                  </a:ext>
                </a:extLst>
              </p:cNvPr>
              <p:cNvSpPr txBox="1"/>
              <p:nvPr/>
            </p:nvSpPr>
            <p:spPr>
              <a:xfrm>
                <a:off x="1072602" y="6280276"/>
                <a:ext cx="4721953" cy="4029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如同電場為電位的梯度</a:t>
                </a:r>
                <a:r>
                  <a:rPr lang="en-US" dirty="0"/>
                  <a:t>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</m:oMath>
                </a14:m>
                <a:r>
                  <a:rPr lang="en-US" dirty="0" err="1"/>
                  <a:t>也是</a:t>
                </a:r>
                <a:r>
                  <a:rPr lang="zh-TW" altLang="en-US" dirty="0">
                    <a:latin typeface="Cambria Math"/>
                    <a:ea typeface="Cambria Math"/>
                  </a:rPr>
                  <a:t>𝜙</a:t>
                </a:r>
                <a:r>
                  <a:rPr lang="en-US" dirty="0" err="1"/>
                  <a:t>的梯度</a:t>
                </a:r>
                <a:r>
                  <a:rPr lang="en-US" dirty="0"/>
                  <a:t>：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43BD095-C02E-403C-E7ED-32CBE2B283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2602" y="6280276"/>
                <a:ext cx="4721953" cy="402931"/>
              </a:xfrm>
              <a:prstGeom prst="rect">
                <a:avLst/>
              </a:prstGeom>
              <a:blipFill>
                <a:blip r:embed="rId16"/>
                <a:stretch>
                  <a:fillRect l="-1072" t="-1212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字方塊 15">
                <a:extLst>
                  <a:ext uri="{FF2B5EF4-FFF2-40B4-BE49-F238E27FC236}">
                    <a16:creationId xmlns:a16="http://schemas.microsoft.com/office/drawing/2014/main" id="{1D5A9BE3-74EB-4A41-5899-F44CB47F00C7}"/>
                  </a:ext>
                </a:extLst>
              </p:cNvPr>
              <p:cNvSpPr txBox="1"/>
              <p:nvPr/>
            </p:nvSpPr>
            <p:spPr>
              <a:xfrm>
                <a:off x="5349045" y="6306531"/>
                <a:ext cx="1010340" cy="40466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zh-TW" altLang="en-US" i="1" smtClean="0">
                          <a:latin typeface="Cambria Math"/>
                          <a:ea typeface="Cambria Math"/>
                        </a:rPr>
                        <m:t>𝜙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1" name="文字方塊 15">
                <a:extLst>
                  <a:ext uri="{FF2B5EF4-FFF2-40B4-BE49-F238E27FC236}">
                    <a16:creationId xmlns:a16="http://schemas.microsoft.com/office/drawing/2014/main" id="{1D5A9BE3-74EB-4A41-5899-F44CB47F00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9045" y="6306531"/>
                <a:ext cx="1010340" cy="404663"/>
              </a:xfrm>
              <a:prstGeom prst="rect">
                <a:avLst/>
              </a:prstGeom>
              <a:blipFill>
                <a:blip r:embed="rId17"/>
                <a:stretch>
                  <a:fillRect t="-12121"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5671B5B5-80F1-89B8-967B-8FE5B643DB2B}"/>
              </a:ext>
            </a:extLst>
          </p:cNvPr>
          <p:cNvSpPr txBox="1"/>
          <p:nvPr/>
        </p:nvSpPr>
        <p:spPr>
          <a:xfrm>
            <a:off x="6359385" y="6313875"/>
            <a:ext cx="1699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得證</a:t>
            </a:r>
            <a:r>
              <a:rPr lang="en-US" dirty="0"/>
              <a:t>！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33CFE88-0940-DEBE-5CEC-C8B678BCE142}"/>
              </a:ext>
            </a:extLst>
          </p:cNvPr>
          <p:cNvSpPr txBox="1"/>
          <p:nvPr/>
        </p:nvSpPr>
        <p:spPr>
          <a:xfrm>
            <a:off x="3276600" y="228600"/>
            <a:ext cx="228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Potentials</a:t>
            </a:r>
          </a:p>
        </p:txBody>
      </p:sp>
    </p:spTree>
    <p:extLst>
      <p:ext uri="{BB962C8B-B14F-4D97-AF65-F5344CB8AC3E}">
        <p14:creationId xmlns:p14="http://schemas.microsoft.com/office/powerpoint/2010/main" val="599029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 animBg="1"/>
      <p:bldP spid="11" grpId="0"/>
      <p:bldP spid="13" grpId="0" animBg="1"/>
      <p:bldP spid="16" grpId="0"/>
      <p:bldP spid="18" grpId="0"/>
      <p:bldP spid="2" grpId="0" animBg="1"/>
      <p:bldP spid="3" grpId="0" animBg="1"/>
      <p:bldP spid="5" grpId="0" animBg="1"/>
      <p:bldP spid="17" grpId="0"/>
      <p:bldP spid="19" grpId="0" animBg="1"/>
      <p:bldP spid="20" grpId="0"/>
      <p:bldP spid="21" grpId="0" animBg="1"/>
      <p:bldP spid="22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40CE7E-5D94-8846-8B41-8398D4CE6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4">
                <a:extLst>
                  <a:ext uri="{FF2B5EF4-FFF2-40B4-BE49-F238E27FC236}">
                    <a16:creationId xmlns:a16="http://schemas.microsoft.com/office/drawing/2014/main" id="{CE3DA158-0332-A39E-138E-10B4CFB61A96}"/>
                  </a:ext>
                </a:extLst>
              </p:cNvPr>
              <p:cNvSpPr txBox="1"/>
              <p:nvPr/>
            </p:nvSpPr>
            <p:spPr>
              <a:xfrm>
                <a:off x="3505200" y="1981200"/>
                <a:ext cx="1286744" cy="404663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i="1">
                          <a:latin typeface="Cambria Math"/>
                        </a:rPr>
                        <m:t>=</m:t>
                      </m:r>
                      <m:r>
                        <a:rPr lang="en-US" altLang="zh-TW" i="1">
                          <a:latin typeface="Cambria Math" panose="02040503050406030204" pitchFamily="18" charset="0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5" name="文字方塊 14">
                <a:extLst>
                  <a:ext uri="{FF2B5EF4-FFF2-40B4-BE49-F238E27FC236}">
                    <a16:creationId xmlns:a16="http://schemas.microsoft.com/office/drawing/2014/main" id="{29936412-E760-070F-A8C9-1B0185AACC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1981200"/>
                <a:ext cx="1286744" cy="4046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4856E9D6-9F80-7587-6E27-4EE5C3EA9FA6}"/>
              </a:ext>
            </a:extLst>
          </p:cNvPr>
          <p:cNvSpPr txBox="1"/>
          <p:nvPr/>
        </p:nvSpPr>
        <p:spPr>
          <a:xfrm>
            <a:off x="652346" y="3062714"/>
            <a:ext cx="5029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稱為無旋度場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Irrotaional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Field</a:t>
            </a:r>
            <a:endParaRPr lang="en-TW" dirty="0">
              <a:solidFill>
                <a:srgbClr val="FF0000"/>
              </a:solidFill>
            </a:endParaRPr>
          </a:p>
        </p:txBody>
      </p:sp>
      <p:sp>
        <p:nvSpPr>
          <p:cNvPr id="20" name="文字方塊 9">
            <a:extLst>
              <a:ext uri="{FF2B5EF4-FFF2-40B4-BE49-F238E27FC236}">
                <a16:creationId xmlns:a16="http://schemas.microsoft.com/office/drawing/2014/main" id="{AE2FA6F9-66B4-59EE-927D-B1289781E5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346" y="5910879"/>
            <a:ext cx="58167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en-US" dirty="0" err="1">
                <a:solidFill>
                  <a:srgbClr val="FF0000"/>
                </a:solidFill>
              </a:rPr>
              <a:t>稱為無散度場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Divergence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Free Field.</a:t>
            </a:r>
          </a:p>
        </p:txBody>
      </p:sp>
      <p:pic>
        <p:nvPicPr>
          <p:cNvPr id="4" name="Picture 4" descr="2407">
            <a:extLst>
              <a:ext uri="{FF2B5EF4-FFF2-40B4-BE49-F238E27FC236}">
                <a16:creationId xmlns:a16="http://schemas.microsoft.com/office/drawing/2014/main" id="{036BD483-6DA5-C525-E95A-E4BB70054F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71"/>
          <a:stretch/>
        </p:blipFill>
        <p:spPr bwMode="auto">
          <a:xfrm>
            <a:off x="769280" y="1043672"/>
            <a:ext cx="1897132" cy="1875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9BD6CD-EF3E-F8BF-A964-1B797A2B338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2377"/>
          <a:stretch/>
        </p:blipFill>
        <p:spPr>
          <a:xfrm>
            <a:off x="281055" y="3786417"/>
            <a:ext cx="2755861" cy="18750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19">
                <a:extLst>
                  <a:ext uri="{FF2B5EF4-FFF2-40B4-BE49-F238E27FC236}">
                    <a16:creationId xmlns:a16="http://schemas.microsoft.com/office/drawing/2014/main" id="{98654FE2-4231-3850-7842-3CC7D4535301}"/>
                  </a:ext>
                </a:extLst>
              </p:cNvPr>
              <p:cNvSpPr/>
              <p:nvPr/>
            </p:nvSpPr>
            <p:spPr>
              <a:xfrm>
                <a:off x="3471746" y="4723945"/>
                <a:ext cx="1145250" cy="404663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9" name="矩形 19">
                <a:extLst>
                  <a:ext uri="{FF2B5EF4-FFF2-40B4-BE49-F238E27FC236}">
                    <a16:creationId xmlns:a16="http://schemas.microsoft.com/office/drawing/2014/main" id="{83B8E9CC-F658-43CE-8F70-66977C3D22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1746" y="4723945"/>
                <a:ext cx="1145250" cy="4046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FAA003D1-7504-0CBA-2A93-4EC4C419406F}"/>
              </a:ext>
            </a:extLst>
          </p:cNvPr>
          <p:cNvSpPr txBox="1"/>
          <p:nvPr/>
        </p:nvSpPr>
        <p:spPr>
          <a:xfrm>
            <a:off x="3471746" y="1294945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精確的定義</a:t>
            </a:r>
            <a:r>
              <a:rPr lang="en-US" dirty="0"/>
              <a:t>：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E45656-FB2C-7698-8C9C-80807EBDE6FD}"/>
              </a:ext>
            </a:extLst>
          </p:cNvPr>
          <p:cNvSpPr txBox="1"/>
          <p:nvPr/>
        </p:nvSpPr>
        <p:spPr>
          <a:xfrm>
            <a:off x="5474717" y="2024287"/>
            <a:ext cx="16546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放射狀的場線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91F50A-0FCD-730C-E894-593F2263B752}"/>
              </a:ext>
            </a:extLst>
          </p:cNvPr>
          <p:cNvSpPr txBox="1"/>
          <p:nvPr/>
        </p:nvSpPr>
        <p:spPr>
          <a:xfrm>
            <a:off x="5485603" y="4791933"/>
            <a:ext cx="1981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漩渦狀的場線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502E63-F963-C08E-2256-891CB97966F6}"/>
              </a:ext>
            </a:extLst>
          </p:cNvPr>
          <p:cNvSpPr txBox="1"/>
          <p:nvPr/>
        </p:nvSpPr>
        <p:spPr>
          <a:xfrm>
            <a:off x="5485603" y="1287465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圖像</a:t>
            </a:r>
            <a:r>
              <a:rPr lang="en-US" dirty="0"/>
              <a:t>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15">
                <a:extLst>
                  <a:ext uri="{FF2B5EF4-FFF2-40B4-BE49-F238E27FC236}">
                    <a16:creationId xmlns:a16="http://schemas.microsoft.com/office/drawing/2014/main" id="{8982EA8A-86BF-C4A5-CC0C-D9BB657725F3}"/>
                  </a:ext>
                </a:extLst>
              </p:cNvPr>
              <p:cNvSpPr txBox="1"/>
              <p:nvPr/>
            </p:nvSpPr>
            <p:spPr>
              <a:xfrm>
                <a:off x="7535091" y="1945413"/>
                <a:ext cx="1013547" cy="40466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zh-TW" altLang="en-US" i="1" smtClean="0">
                          <a:latin typeface="Cambria Math"/>
                          <a:ea typeface="Cambria Math"/>
                        </a:rPr>
                        <m:t>𝜙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3" name="文字方塊 15">
                <a:extLst>
                  <a:ext uri="{FF2B5EF4-FFF2-40B4-BE49-F238E27FC236}">
                    <a16:creationId xmlns:a16="http://schemas.microsoft.com/office/drawing/2014/main" id="{D3B5BDD6-4499-DC2C-8A93-79BE0A033C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5091" y="1945413"/>
                <a:ext cx="1013547" cy="404663"/>
              </a:xfrm>
              <a:prstGeom prst="rect">
                <a:avLst/>
              </a:prstGeom>
              <a:blipFill>
                <a:blip r:embed="rId6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12">
                <a:extLst>
                  <a:ext uri="{FF2B5EF4-FFF2-40B4-BE49-F238E27FC236}">
                    <a16:creationId xmlns:a16="http://schemas.microsoft.com/office/drawing/2014/main" id="{5265AAE9-536C-4481-0A1F-9DCD8F874C40}"/>
                  </a:ext>
                </a:extLst>
              </p:cNvPr>
              <p:cNvSpPr txBox="1"/>
              <p:nvPr/>
            </p:nvSpPr>
            <p:spPr>
              <a:xfrm>
                <a:off x="7535091" y="4756474"/>
                <a:ext cx="346570" cy="369332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TW" i="1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6" name="文字方塊 12">
                <a:extLst>
                  <a:ext uri="{FF2B5EF4-FFF2-40B4-BE49-F238E27FC236}">
                    <a16:creationId xmlns:a16="http://schemas.microsoft.com/office/drawing/2014/main" id="{5265AAE9-536C-4481-0A1F-9DCD8F874C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5091" y="4756474"/>
                <a:ext cx="34657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1BB46EE8-CDBE-BC9D-3BA2-8E0F05CA0FED}"/>
              </a:ext>
            </a:extLst>
          </p:cNvPr>
          <p:cNvSpPr txBox="1"/>
          <p:nvPr/>
        </p:nvSpPr>
        <p:spPr>
          <a:xfrm>
            <a:off x="7129346" y="1287465"/>
            <a:ext cx="2014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另一個場的微分</a:t>
            </a:r>
            <a:r>
              <a:rPr lang="en-US" dirty="0"/>
              <a:t>：</a:t>
            </a:r>
          </a:p>
        </p:txBody>
      </p:sp>
    </p:spTree>
    <p:extLst>
      <p:ext uri="{BB962C8B-B14F-4D97-AF65-F5344CB8AC3E}">
        <p14:creationId xmlns:p14="http://schemas.microsoft.com/office/powerpoint/2010/main" val="188530296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778AB-5979-8C03-107E-138F2F469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字方塊 25">
                <a:extLst>
                  <a:ext uri="{FF2B5EF4-FFF2-40B4-BE49-F238E27FC236}">
                    <a16:creationId xmlns:a16="http://schemas.microsoft.com/office/drawing/2014/main" id="{5F8F5252-B639-0B50-0160-8A43D9EFD26A}"/>
                  </a:ext>
                </a:extLst>
              </p:cNvPr>
              <p:cNvSpPr txBox="1"/>
              <p:nvPr/>
            </p:nvSpPr>
            <p:spPr>
              <a:xfrm>
                <a:off x="4497389" y="729520"/>
                <a:ext cx="1204770" cy="40466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r>
                        <a:rPr lang="en-US" altLang="zh-TW" b="0" i="0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26" name="文字方塊 25">
                <a:extLst>
                  <a:ext uri="{FF2B5EF4-FFF2-40B4-BE49-F238E27FC236}">
                    <a16:creationId xmlns:a16="http://schemas.microsoft.com/office/drawing/2014/main" id="{5F8F5252-B639-0B50-0160-8A43D9EFD2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7389" y="729520"/>
                <a:ext cx="1204770" cy="4046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字方塊 3">
                <a:extLst>
                  <a:ext uri="{FF2B5EF4-FFF2-40B4-BE49-F238E27FC236}">
                    <a16:creationId xmlns:a16="http://schemas.microsoft.com/office/drawing/2014/main" id="{96BE35E9-53F3-11EB-F445-4E5D147E8C85}"/>
                  </a:ext>
                </a:extLst>
              </p:cNvPr>
              <p:cNvSpPr txBox="1"/>
              <p:nvPr/>
            </p:nvSpPr>
            <p:spPr>
              <a:xfrm>
                <a:off x="1356343" y="2404239"/>
                <a:ext cx="7259813" cy="4047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dirty="0"/>
                  <a:t>向量外積的規則顯示旋度的散度必為零！向量場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zh-TW" altLang="en-US" dirty="0"/>
                  <a:t>的旋度的散度為零。</a:t>
                </a:r>
              </a:p>
            </p:txBody>
          </p:sp>
        </mc:Choice>
        <mc:Fallback xmlns="">
          <p:sp>
            <p:nvSpPr>
              <p:cNvPr id="4" name="文字方塊 3">
                <a:extLst>
                  <a:ext uri="{FF2B5EF4-FFF2-40B4-BE49-F238E27FC236}">
                    <a16:creationId xmlns:a16="http://schemas.microsoft.com/office/drawing/2014/main" id="{96BE35E9-53F3-11EB-F445-4E5D147E8C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6343" y="2404239"/>
                <a:ext cx="7259813" cy="404791"/>
              </a:xfrm>
              <a:prstGeom prst="rect">
                <a:avLst/>
              </a:prstGeom>
              <a:blipFill>
                <a:blip r:embed="rId3"/>
                <a:stretch>
                  <a:fillRect l="-698" t="-12121" b="-21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字方塊 15">
                <a:extLst>
                  <a:ext uri="{FF2B5EF4-FFF2-40B4-BE49-F238E27FC236}">
                    <a16:creationId xmlns:a16="http://schemas.microsoft.com/office/drawing/2014/main" id="{4FD71D03-D047-675A-ACBE-33EBFEF89EC1}"/>
                  </a:ext>
                </a:extLst>
              </p:cNvPr>
              <p:cNvSpPr txBox="1"/>
              <p:nvPr/>
            </p:nvSpPr>
            <p:spPr>
              <a:xfrm>
                <a:off x="1442623" y="3379965"/>
                <a:ext cx="2401988" cy="427040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altLang="zh-TW" i="1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>
                          <a:latin typeface="Cambria Math"/>
                          <a:ea typeface="Cambria Math"/>
                        </a:rPr>
                        <m:t>∙</m:t>
                      </m:r>
                      <m:d>
                        <m:d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</m:e>
                          </m:acc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</m:d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TW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zh-TW" altLang="en-US" sz="1800" dirty="0"/>
              </a:p>
            </p:txBody>
          </p:sp>
        </mc:Choice>
        <mc:Fallback xmlns="">
          <p:sp>
            <p:nvSpPr>
              <p:cNvPr id="16" name="文字方塊 15">
                <a:extLst>
                  <a:ext uri="{FF2B5EF4-FFF2-40B4-BE49-F238E27FC236}">
                    <a16:creationId xmlns:a16="http://schemas.microsoft.com/office/drawing/2014/main" id="{4FD71D03-D047-675A-ACBE-33EBFEF89E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2623" y="3379965"/>
                <a:ext cx="2401988" cy="427040"/>
              </a:xfrm>
              <a:prstGeom prst="rect">
                <a:avLst/>
              </a:prstGeom>
              <a:blipFill>
                <a:blip r:embed="rId4"/>
                <a:stretch>
                  <a:fillRect t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字方塊 1">
                <a:extLst>
                  <a:ext uri="{FF2B5EF4-FFF2-40B4-BE49-F238E27FC236}">
                    <a16:creationId xmlns:a16="http://schemas.microsoft.com/office/drawing/2014/main" id="{8D5617F4-EC70-3ED4-FC52-3817F1093F08}"/>
                  </a:ext>
                </a:extLst>
              </p:cNvPr>
              <p:cNvSpPr txBox="1"/>
              <p:nvPr/>
            </p:nvSpPr>
            <p:spPr>
              <a:xfrm>
                <a:off x="1309346" y="729392"/>
                <a:ext cx="3790428" cy="4029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dirty="0">
                    <a:solidFill>
                      <a:srgbClr val="FF0000"/>
                    </a:solidFill>
                  </a:rPr>
                  <a:t>定理：任一</a:t>
                </a:r>
                <a:r>
                  <a:rPr lang="en-US" dirty="0" err="1">
                    <a:solidFill>
                      <a:srgbClr val="FF0000"/>
                    </a:solidFill>
                  </a:rPr>
                  <a:t>無散度</a:t>
                </a:r>
                <a:r>
                  <a:rPr lang="zh-TW" altLang="en-US" dirty="0">
                    <a:solidFill>
                      <a:srgbClr val="FF0000"/>
                    </a:solidFill>
                  </a:rPr>
                  <a:t>向量場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zh-TW" altLang="en-US" dirty="0">
                    <a:solidFill>
                      <a:srgbClr val="FF0000"/>
                    </a:solidFill>
                  </a:rPr>
                  <a:t>，</a:t>
                </a:r>
              </a:p>
            </p:txBody>
          </p:sp>
        </mc:Choice>
        <mc:Fallback xmlns="">
          <p:sp>
            <p:nvSpPr>
              <p:cNvPr id="2" name="文字方塊 1">
                <a:extLst>
                  <a:ext uri="{FF2B5EF4-FFF2-40B4-BE49-F238E27FC236}">
                    <a16:creationId xmlns:a16="http://schemas.microsoft.com/office/drawing/2014/main" id="{8D5617F4-EC70-3ED4-FC52-3817F1093F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9346" y="729392"/>
                <a:ext cx="3790428" cy="402931"/>
              </a:xfrm>
              <a:prstGeom prst="rect">
                <a:avLst/>
              </a:prstGeom>
              <a:blipFill>
                <a:blip r:embed="rId5"/>
                <a:stretch>
                  <a:fillRect l="-1672" b="-21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16">
                <a:extLst>
                  <a:ext uri="{FF2B5EF4-FFF2-40B4-BE49-F238E27FC236}">
                    <a16:creationId xmlns:a16="http://schemas.microsoft.com/office/drawing/2014/main" id="{B8AEC8D1-31E1-13EA-9BD2-5AD6729A71C3}"/>
                  </a:ext>
                </a:extLst>
              </p:cNvPr>
              <p:cNvSpPr txBox="1"/>
              <p:nvPr/>
            </p:nvSpPr>
            <p:spPr>
              <a:xfrm>
                <a:off x="1316780" y="1171165"/>
                <a:ext cx="5442655" cy="4047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dirty="0">
                    <a:solidFill>
                      <a:srgbClr val="FF0000"/>
                    </a:solidFill>
                  </a:rPr>
                  <a:t>等價於此一向量場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zh-TW" altLang="en-US" dirty="0">
                    <a:solidFill>
                      <a:srgbClr val="FF0000"/>
                    </a:solidFill>
                  </a:rPr>
                  <a:t>可以寫成一個向量場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zh-TW" altLang="en-US" dirty="0">
                    <a:solidFill>
                      <a:srgbClr val="FF0000"/>
                    </a:solidFill>
                  </a:rPr>
                  <a:t>的漩度：</a:t>
                </a:r>
              </a:p>
            </p:txBody>
          </p:sp>
        </mc:Choice>
        <mc:Fallback xmlns="">
          <p:sp>
            <p:nvSpPr>
              <p:cNvPr id="5" name="文字方塊 16">
                <a:extLst>
                  <a:ext uri="{FF2B5EF4-FFF2-40B4-BE49-F238E27FC236}">
                    <a16:creationId xmlns:a16="http://schemas.microsoft.com/office/drawing/2014/main" id="{B8AEC8D1-31E1-13EA-9BD2-5AD6729A71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6780" y="1171165"/>
                <a:ext cx="5442655" cy="404791"/>
              </a:xfrm>
              <a:prstGeom prst="rect">
                <a:avLst/>
              </a:prstGeom>
              <a:blipFill>
                <a:blip r:embed="rId6"/>
                <a:stretch>
                  <a:fillRect l="-930" t="-15152" b="-21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12">
                <a:extLst>
                  <a:ext uri="{FF2B5EF4-FFF2-40B4-BE49-F238E27FC236}">
                    <a16:creationId xmlns:a16="http://schemas.microsoft.com/office/drawing/2014/main" id="{8D2DE654-5EB1-6AA4-2062-42BA53D05EEE}"/>
                  </a:ext>
                </a:extLst>
              </p:cNvPr>
              <p:cNvSpPr txBox="1"/>
              <p:nvPr/>
            </p:nvSpPr>
            <p:spPr>
              <a:xfrm>
                <a:off x="6563290" y="1181207"/>
                <a:ext cx="1169936" cy="40479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0" name="文字方塊 12">
                <a:extLst>
                  <a:ext uri="{FF2B5EF4-FFF2-40B4-BE49-F238E27FC236}">
                    <a16:creationId xmlns:a16="http://schemas.microsoft.com/office/drawing/2014/main" id="{8D2DE654-5EB1-6AA4-2062-42BA53D05E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3290" y="1181207"/>
                <a:ext cx="1169936" cy="404791"/>
              </a:xfrm>
              <a:prstGeom prst="rect">
                <a:avLst/>
              </a:prstGeom>
              <a:blipFill>
                <a:blip r:embed="rId7"/>
                <a:stretch>
                  <a:fillRect t="-15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2C07D6F-9CA1-DE65-0098-C5D4A26D5433}"/>
                  </a:ext>
                </a:extLst>
              </p:cNvPr>
              <p:cNvSpPr txBox="1"/>
              <p:nvPr/>
            </p:nvSpPr>
            <p:spPr>
              <a:xfrm>
                <a:off x="1442623" y="2846012"/>
                <a:ext cx="1175657" cy="426912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en-US" altLang="zh-TW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zh-TW" i="1">
                                  <a:latin typeface="Cambria Math"/>
                                  <a:ea typeface="Cambria Math"/>
                                </a:rPr>
                                <m:t>𝛻</m:t>
                              </m:r>
                            </m:e>
                          </m:acc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×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2C07D6F-9CA1-DE65-0098-C5D4A26D54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2623" y="2846012"/>
                <a:ext cx="1175657" cy="42691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16EB98F-7705-E31C-F571-A2A481D6A089}"/>
              </a:ext>
            </a:extLst>
          </p:cNvPr>
          <p:cNvSpPr txBox="1"/>
          <p:nvPr/>
        </p:nvSpPr>
        <p:spPr>
          <a:xfrm>
            <a:off x="1363777" y="2034907"/>
            <a:ext cx="3242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倒過來的陳述的證明</a:t>
            </a:r>
            <a:r>
              <a:rPr lang="en-US" dirty="0"/>
              <a:t>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435D2DC-0913-2B0F-3DD7-1589BC41D881}"/>
                  </a:ext>
                </a:extLst>
              </p:cNvPr>
              <p:cNvSpPr txBox="1"/>
              <p:nvPr/>
            </p:nvSpPr>
            <p:spPr>
              <a:xfrm>
                <a:off x="1363776" y="4193274"/>
                <a:ext cx="6027623" cy="4047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正向的證明：我們可以直接定義</a:t>
                </a:r>
                <a:r>
                  <a:rPr lang="zh-TW" altLang="en-US" dirty="0"/>
                  <a:t>向量場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GB" dirty="0"/>
                  <a:t>，見下一頁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。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435D2DC-0913-2B0F-3DD7-1589BC41D8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3776" y="4193274"/>
                <a:ext cx="6027623" cy="404791"/>
              </a:xfrm>
              <a:prstGeom prst="rect">
                <a:avLst/>
              </a:prstGeom>
              <a:blipFill>
                <a:blip r:embed="rId11"/>
                <a:stretch>
                  <a:fillRect l="-842" t="-1562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7840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6" grpId="0" animBg="1"/>
      <p:bldP spid="12" grpId="0" animBg="1"/>
      <p:bldP spid="3" grpId="0"/>
      <p:bldP spid="6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9AE986E-5AFC-F12F-607F-7449FF739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533399"/>
            <a:ext cx="6781800" cy="607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27382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D52096-CFCE-5484-71ED-D6F633F63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字方塊 14">
                <a:extLst>
                  <a:ext uri="{FF2B5EF4-FFF2-40B4-BE49-F238E27FC236}">
                    <a16:creationId xmlns:a16="http://schemas.microsoft.com/office/drawing/2014/main" id="{29936412-E760-070F-A8C9-1B0185AACCA0}"/>
                  </a:ext>
                </a:extLst>
              </p:cNvPr>
              <p:cNvSpPr txBox="1"/>
              <p:nvPr/>
            </p:nvSpPr>
            <p:spPr>
              <a:xfrm>
                <a:off x="3497283" y="1568126"/>
                <a:ext cx="1286744" cy="404663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</a:rPr>
                            <m:t>𝐸</m:t>
                          </m:r>
                        </m:e>
                      </m:acc>
                      <m:r>
                        <a:rPr lang="en-US" altLang="zh-TW" i="1">
                          <a:latin typeface="Cambria Math"/>
                        </a:rPr>
                        <m:t>=</m:t>
                      </m:r>
                      <m:r>
                        <a:rPr lang="en-US" altLang="zh-TW" i="1">
                          <a:latin typeface="Cambria Math" panose="02040503050406030204" pitchFamily="18" charset="0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15" name="文字方塊 14">
                <a:extLst>
                  <a:ext uri="{FF2B5EF4-FFF2-40B4-BE49-F238E27FC236}">
                    <a16:creationId xmlns:a16="http://schemas.microsoft.com/office/drawing/2014/main" id="{29936412-E760-070F-A8C9-1B0185AACC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7283" y="1568126"/>
                <a:ext cx="1286744" cy="4046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6A330318-CB4F-535C-4B53-2F488D42F85F}"/>
              </a:ext>
            </a:extLst>
          </p:cNvPr>
          <p:cNvSpPr txBox="1"/>
          <p:nvPr/>
        </p:nvSpPr>
        <p:spPr>
          <a:xfrm>
            <a:off x="644429" y="2649640"/>
            <a:ext cx="5029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稱為無旋度場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Irrotaional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Field</a:t>
            </a:r>
            <a:endParaRPr lang="en-TW" dirty="0">
              <a:solidFill>
                <a:srgbClr val="FF0000"/>
              </a:solidFill>
            </a:endParaRPr>
          </a:p>
        </p:txBody>
      </p:sp>
      <p:sp>
        <p:nvSpPr>
          <p:cNvPr id="20" name="文字方塊 9">
            <a:extLst>
              <a:ext uri="{FF2B5EF4-FFF2-40B4-BE49-F238E27FC236}">
                <a16:creationId xmlns:a16="http://schemas.microsoft.com/office/drawing/2014/main" id="{FC3D9E65-49FA-5210-1DDC-6C651B9A5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491" y="5003254"/>
            <a:ext cx="58167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eaLnBrk="1" hangingPunct="1"/>
            <a:r>
              <a:rPr lang="en-US" dirty="0" err="1">
                <a:solidFill>
                  <a:srgbClr val="FF0000"/>
                </a:solidFill>
              </a:rPr>
              <a:t>稱為無散度場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Divergence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Free Field.</a:t>
            </a:r>
          </a:p>
        </p:txBody>
      </p:sp>
      <p:pic>
        <p:nvPicPr>
          <p:cNvPr id="4" name="Picture 4" descr="2407">
            <a:extLst>
              <a:ext uri="{FF2B5EF4-FFF2-40B4-BE49-F238E27FC236}">
                <a16:creationId xmlns:a16="http://schemas.microsoft.com/office/drawing/2014/main" id="{9EEA5949-5410-DB66-E8E6-DA54E3A4AB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71"/>
          <a:stretch/>
        </p:blipFill>
        <p:spPr bwMode="auto">
          <a:xfrm>
            <a:off x="761363" y="630598"/>
            <a:ext cx="1897132" cy="1875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3B7069-366C-16DE-197B-9C407CF0EF2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2377"/>
          <a:stretch/>
        </p:blipFill>
        <p:spPr>
          <a:xfrm>
            <a:off x="273138" y="3044702"/>
            <a:ext cx="2755861" cy="18750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19">
                <a:extLst>
                  <a:ext uri="{FF2B5EF4-FFF2-40B4-BE49-F238E27FC236}">
                    <a16:creationId xmlns:a16="http://schemas.microsoft.com/office/drawing/2014/main" id="{83B8E9CC-F658-43CE-8F70-66977C3D22AB}"/>
                  </a:ext>
                </a:extLst>
              </p:cNvPr>
              <p:cNvSpPr/>
              <p:nvPr/>
            </p:nvSpPr>
            <p:spPr>
              <a:xfrm>
                <a:off x="3463829" y="3982230"/>
                <a:ext cx="1145250" cy="404663"/>
              </a:xfrm>
              <a:prstGeom prst="rect">
                <a:avLst/>
              </a:prstGeom>
              <a:solidFill>
                <a:srgbClr val="FFFF99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/>
                            </a:rPr>
                            <m:t>𝐵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9" name="矩形 19">
                <a:extLst>
                  <a:ext uri="{FF2B5EF4-FFF2-40B4-BE49-F238E27FC236}">
                    <a16:creationId xmlns:a16="http://schemas.microsoft.com/office/drawing/2014/main" id="{83B8E9CC-F658-43CE-8F70-66977C3D22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3829" y="3982230"/>
                <a:ext cx="1145250" cy="4046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18CAD6D0-C812-80B9-92EB-3B092C502568}"/>
              </a:ext>
            </a:extLst>
          </p:cNvPr>
          <p:cNvSpPr txBox="1"/>
          <p:nvPr/>
        </p:nvSpPr>
        <p:spPr>
          <a:xfrm>
            <a:off x="3463829" y="881871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精確的定義</a:t>
            </a:r>
            <a:r>
              <a:rPr lang="en-US" dirty="0"/>
              <a:t>：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EC809A-EC5C-698B-0B3D-EC1236D123DD}"/>
              </a:ext>
            </a:extLst>
          </p:cNvPr>
          <p:cNvSpPr txBox="1"/>
          <p:nvPr/>
        </p:nvSpPr>
        <p:spPr>
          <a:xfrm>
            <a:off x="5466800" y="1611213"/>
            <a:ext cx="16546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放射狀的場線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E381D6-D639-8941-F6A8-86D36B7073C3}"/>
              </a:ext>
            </a:extLst>
          </p:cNvPr>
          <p:cNvSpPr txBox="1"/>
          <p:nvPr/>
        </p:nvSpPr>
        <p:spPr>
          <a:xfrm>
            <a:off x="5477686" y="4050218"/>
            <a:ext cx="1981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漩渦狀的場線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F9AF88-1D18-6907-1E77-08F46B7D7490}"/>
              </a:ext>
            </a:extLst>
          </p:cNvPr>
          <p:cNvSpPr txBox="1"/>
          <p:nvPr/>
        </p:nvSpPr>
        <p:spPr>
          <a:xfrm>
            <a:off x="5477686" y="874391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圖像</a:t>
            </a:r>
            <a:r>
              <a:rPr lang="en-US" dirty="0"/>
              <a:t>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15">
                <a:extLst>
                  <a:ext uri="{FF2B5EF4-FFF2-40B4-BE49-F238E27FC236}">
                    <a16:creationId xmlns:a16="http://schemas.microsoft.com/office/drawing/2014/main" id="{D3B5BDD6-4499-DC2C-8A93-79BE0A033C3A}"/>
                  </a:ext>
                </a:extLst>
              </p:cNvPr>
              <p:cNvSpPr txBox="1"/>
              <p:nvPr/>
            </p:nvSpPr>
            <p:spPr>
              <a:xfrm>
                <a:off x="7527174" y="1532339"/>
                <a:ext cx="1013547" cy="404663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US" altLang="zh-TW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zh-TW" altLang="en-US" i="1" smtClean="0">
                          <a:latin typeface="Cambria Math"/>
                          <a:ea typeface="Cambria Math"/>
                        </a:rPr>
                        <m:t>𝜙</m:t>
                      </m:r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3" name="文字方塊 15">
                <a:extLst>
                  <a:ext uri="{FF2B5EF4-FFF2-40B4-BE49-F238E27FC236}">
                    <a16:creationId xmlns:a16="http://schemas.microsoft.com/office/drawing/2014/main" id="{D3B5BDD6-4499-DC2C-8A93-79BE0A033C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7174" y="1532339"/>
                <a:ext cx="1013547" cy="404663"/>
              </a:xfrm>
              <a:prstGeom prst="rect">
                <a:avLst/>
              </a:prstGeom>
              <a:blipFill>
                <a:blip r:embed="rId6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字方塊 12">
                <a:extLst>
                  <a:ext uri="{FF2B5EF4-FFF2-40B4-BE49-F238E27FC236}">
                    <a16:creationId xmlns:a16="http://schemas.microsoft.com/office/drawing/2014/main" id="{7A3ABD73-03F3-A88E-E8C3-A9E431C75546}"/>
                  </a:ext>
                </a:extLst>
              </p:cNvPr>
              <p:cNvSpPr txBox="1"/>
              <p:nvPr/>
            </p:nvSpPr>
            <p:spPr>
              <a:xfrm>
                <a:off x="7527174" y="4014759"/>
                <a:ext cx="1169936" cy="404791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altLang="zh-TW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⃗"/>
                          <m:ctrlPr>
                            <a:rPr lang="en-US" altLang="zh-TW" i="1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altLang="zh-TW" i="1">
                              <a:latin typeface="Cambria Math"/>
                              <a:ea typeface="Cambria Math"/>
                            </a:rPr>
                            <m:t>𝛻</m:t>
                          </m:r>
                        </m:e>
                      </m:acc>
                      <m:r>
                        <a:rPr lang="en-US" altLang="zh-TW" i="1" smtClean="0">
                          <a:latin typeface="Cambria Math"/>
                          <a:ea typeface="Cambria Math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zh-TW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</m:oMath>
                  </m:oMathPara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6" name="文字方塊 12">
                <a:extLst>
                  <a:ext uri="{FF2B5EF4-FFF2-40B4-BE49-F238E27FC236}">
                    <a16:creationId xmlns:a16="http://schemas.microsoft.com/office/drawing/2014/main" id="{7A3ABD73-03F3-A88E-E8C3-A9E431C755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7174" y="4014759"/>
                <a:ext cx="1169936" cy="404791"/>
              </a:xfrm>
              <a:prstGeom prst="rect">
                <a:avLst/>
              </a:prstGeom>
              <a:blipFill>
                <a:blip r:embed="rId7"/>
                <a:stretch>
                  <a:fillRect t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35B7E3D1-6F64-BF39-EF40-DAB276F5A2EA}"/>
              </a:ext>
            </a:extLst>
          </p:cNvPr>
          <p:cNvSpPr txBox="1"/>
          <p:nvPr/>
        </p:nvSpPr>
        <p:spPr>
          <a:xfrm>
            <a:off x="7121429" y="874391"/>
            <a:ext cx="2014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另一個場的微分</a:t>
            </a:r>
            <a:r>
              <a:rPr lang="en-US" dirty="0"/>
              <a:t>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E082EAE-F4DF-9249-C233-70086C7E69EB}"/>
                  </a:ext>
                </a:extLst>
              </p:cNvPr>
              <p:cNvSpPr txBox="1"/>
              <p:nvPr/>
            </p:nvSpPr>
            <p:spPr>
              <a:xfrm>
                <a:off x="638491" y="5402274"/>
                <a:ext cx="6096000" cy="4047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所以</a:t>
                </a:r>
                <a14:m>
                  <m:oMath xmlns:m="http://schemas.openxmlformats.org/officeDocument/2006/math">
                    <m:r>
                      <a:rPr lang="zh-TW" altLang="en-US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𝜙</m:t>
                    </m:r>
                    <m:r>
                      <a:rPr lang="en-US" altLang="zh-TW" b="0" i="1" smtClean="0">
                        <a:latin typeface="Cambria Math" panose="02040503050406030204" pitchFamily="18" charset="0"/>
                        <a:ea typeface="Cambria Math"/>
                      </a:rPr>
                      <m:t>,</m:t>
                    </m:r>
                    <m:acc>
                      <m:accPr>
                        <m:chr m:val="⃗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dirty="0"/>
                  <a:t>可以代替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i="1">
                            <a:latin typeface="Cambria Math"/>
                          </a:rPr>
                          <m:t>𝐸</m:t>
                        </m:r>
                      </m:e>
                    </m:acc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⃗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US" dirty="0"/>
                  <a:t>，</a:t>
                </a:r>
                <a:r>
                  <a:rPr lang="en-US" dirty="0" err="1"/>
                  <a:t>作為討論電磁現象的物理場</a:t>
                </a:r>
                <a:r>
                  <a:rPr lang="en-US" dirty="0"/>
                  <a:t>。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E082EAE-F4DF-9249-C233-70086C7E69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91" y="5402274"/>
                <a:ext cx="6096000" cy="404791"/>
              </a:xfrm>
              <a:prstGeom prst="rect">
                <a:avLst/>
              </a:prstGeom>
              <a:blipFill>
                <a:blip r:embed="rId8"/>
                <a:stretch>
                  <a:fillRect l="-832" t="-15152" b="-21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EDD08FC-F9F0-7992-5620-72E8FDD94635}"/>
                  </a:ext>
                </a:extLst>
              </p:cNvPr>
              <p:cNvSpPr txBox="1"/>
              <p:nvPr/>
            </p:nvSpPr>
            <p:spPr>
              <a:xfrm>
                <a:off x="638491" y="5844047"/>
                <a:ext cx="6096000" cy="4047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dirty="0"/>
                  <a:t>在量子力學中</a:t>
                </a:r>
                <a14:m>
                  <m:oMath xmlns:m="http://schemas.openxmlformats.org/officeDocument/2006/math">
                    <m:r>
                      <a:rPr lang="zh-TW" altLang="en-US" i="1">
                        <a:latin typeface="Cambria Math"/>
                        <a:ea typeface="Cambria Math"/>
                      </a:rPr>
                      <m:t>𝜙</m:t>
                    </m:r>
                    <m:r>
                      <a:rPr lang="en-US" altLang="zh-TW" i="1">
                        <a:latin typeface="Cambria Math" panose="02040503050406030204" pitchFamily="18" charset="0"/>
                        <a:ea typeface="Cambria Math"/>
                      </a:rPr>
                      <m:t>,</m:t>
                    </m:r>
                    <m:acc>
                      <m:accPr>
                        <m:chr m:val="⃗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dirty="0"/>
                  <a:t>甚至比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i="1">
                            <a:latin typeface="Cambria Math"/>
                          </a:rPr>
                          <m:t>𝐸</m:t>
                        </m:r>
                      </m:e>
                    </m:acc>
                    <m:r>
                      <a:rPr lang="en-US" altLang="zh-TW" b="0" i="1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⃗"/>
                        <m:ctrlPr>
                          <a:rPr lang="en-US" altLang="zh-TW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US" dirty="0"/>
                  <a:t>更真實。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EDD08FC-F9F0-7992-5620-72E8FDD946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91" y="5844047"/>
                <a:ext cx="6096000" cy="404791"/>
              </a:xfrm>
              <a:prstGeom prst="rect">
                <a:avLst/>
              </a:prstGeom>
              <a:blipFill>
                <a:blip r:embed="rId9"/>
                <a:stretch>
                  <a:fillRect l="-832" t="-12121" b="-21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10FA2565-D568-15AE-EFAD-1E77AE00A73D}"/>
              </a:ext>
            </a:extLst>
          </p:cNvPr>
          <p:cNvSpPr txBox="1"/>
          <p:nvPr/>
        </p:nvSpPr>
        <p:spPr>
          <a:xfrm>
            <a:off x="638491" y="6290465"/>
            <a:ext cx="4828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以上分類不只適用於電磁場</a:t>
            </a:r>
            <a:r>
              <a:rPr 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143976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>
        <a:spAutoFit/>
      </a:bodyPr>
      <a:lstStyle>
        <a:defPPr algn="l">
          <a:defRPr sz="2000" dirty="0"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</a:txDef>
  </a:objectDefaults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12221</TotalTime>
  <Words>5267</Words>
  <Application>Microsoft Macintosh PowerPoint</Application>
  <PresentationFormat>On-screen Show (4:3)</PresentationFormat>
  <Paragraphs>696</Paragraphs>
  <Slides>113</Slides>
  <Notes>0</Notes>
  <HiddenSlides>13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113</vt:i4>
      </vt:variant>
    </vt:vector>
  </HeadingPairs>
  <TitlesOfParts>
    <vt:vector size="118" baseType="lpstr">
      <vt:lpstr>Arial</vt:lpstr>
      <vt:lpstr>Cambria Math</vt:lpstr>
      <vt:lpstr>Times New Roman</vt:lpstr>
      <vt:lpstr>預設簡報設計</vt:lpstr>
      <vt:lpstr>方程式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Chia-Hung Chang</dc:creator>
  <cp:lastModifiedBy>Chia-Hung Vincent Chang</cp:lastModifiedBy>
  <cp:revision>590</cp:revision>
  <cp:lastPrinted>2026-05-22T06:31:00Z</cp:lastPrinted>
  <dcterms:created xsi:type="dcterms:W3CDTF">1601-01-01T00:00:00Z</dcterms:created>
  <dcterms:modified xsi:type="dcterms:W3CDTF">2026-09-20T07:14:22Z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