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2050" r:id="rId2"/>
    <p:sldId id="2051" r:id="rId3"/>
    <p:sldId id="2076" r:id="rId4"/>
    <p:sldId id="2068" r:id="rId5"/>
    <p:sldId id="2080" r:id="rId6"/>
    <p:sldId id="2069" r:id="rId7"/>
    <p:sldId id="2079" r:id="rId8"/>
    <p:sldId id="2052" r:id="rId9"/>
    <p:sldId id="2081" r:id="rId10"/>
    <p:sldId id="2078" r:id="rId11"/>
    <p:sldId id="2082" r:id="rId12"/>
    <p:sldId id="2083" r:id="rId13"/>
    <p:sldId id="2054" r:id="rId14"/>
    <p:sldId id="2077" r:id="rId15"/>
    <p:sldId id="1615" r:id="rId16"/>
    <p:sldId id="2053" r:id="rId17"/>
    <p:sldId id="927" r:id="rId18"/>
    <p:sldId id="1801" r:id="rId19"/>
    <p:sldId id="1820" r:id="rId20"/>
    <p:sldId id="2070" r:id="rId21"/>
    <p:sldId id="1990" r:id="rId22"/>
    <p:sldId id="2059" r:id="rId23"/>
    <p:sldId id="2055" r:id="rId24"/>
    <p:sldId id="2056" r:id="rId25"/>
    <p:sldId id="2057" r:id="rId26"/>
    <p:sldId id="2067" r:id="rId27"/>
    <p:sldId id="2073" r:id="rId28"/>
    <p:sldId id="2074" r:id="rId29"/>
    <p:sldId id="2072" r:id="rId30"/>
    <p:sldId id="1989" r:id="rId31"/>
    <p:sldId id="1988" r:id="rId32"/>
    <p:sldId id="1992" r:id="rId33"/>
    <p:sldId id="2075" r:id="rId34"/>
    <p:sldId id="1993" r:id="rId35"/>
    <p:sldId id="2060" r:id="rId36"/>
    <p:sldId id="2061" r:id="rId37"/>
    <p:sldId id="426" r:id="rId38"/>
    <p:sldId id="508" r:id="rId39"/>
    <p:sldId id="427" r:id="rId40"/>
    <p:sldId id="2062" r:id="rId41"/>
    <p:sldId id="429" r:id="rId42"/>
    <p:sldId id="2063" r:id="rId43"/>
    <p:sldId id="443" r:id="rId44"/>
    <p:sldId id="2065" r:id="rId45"/>
    <p:sldId id="524" r:id="rId46"/>
    <p:sldId id="523" r:id="rId47"/>
    <p:sldId id="2064" r:id="rId48"/>
    <p:sldId id="2066" r:id="rId49"/>
  </p:sldIdLst>
  <p:sldSz cx="9144000" cy="6858000" type="screen4x3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charset="0"/>
        <a:ea typeface="新細明體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504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A844FA"/>
    <a:srgbClr val="8137BA"/>
    <a:srgbClr val="9A40E3"/>
    <a:srgbClr val="FFFFCC"/>
    <a:srgbClr val="CCFF99"/>
    <a:srgbClr val="E8E98C"/>
    <a:srgbClr val="FF3399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479"/>
    <p:restoredTop sz="94660"/>
  </p:normalViewPr>
  <p:slideViewPr>
    <p:cSldViewPr>
      <p:cViewPr varScale="1">
        <p:scale>
          <a:sx n="110" d="100"/>
          <a:sy n="110" d="100"/>
        </p:scale>
        <p:origin x="168" y="560"/>
      </p:cViewPr>
      <p:guideLst>
        <p:guide orient="horz" pos="3504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Times New Roman" panose="02020603050405020304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Times New Roman" panose="02020603050405020304" pitchFamily="18" charset="0"/>
              </a:defRPr>
            </a:lvl1pPr>
          </a:lstStyle>
          <a:p>
            <a:fld id="{D7D3C16E-C45A-F240-A40D-BDAA3505985D}" type="datetimeFigureOut">
              <a:rPr lang="en-US" smtClean="0"/>
              <a:pPr/>
              <a:t>5/14/26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Times New Roman" panose="02020603050405020304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Times New Roman" panose="02020603050405020304" pitchFamily="18" charset="0"/>
              </a:defRPr>
            </a:lvl1pPr>
          </a:lstStyle>
          <a:p>
            <a:fld id="{6B43BF71-6352-FD44-B797-7BC407A8613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441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CD22C1-858C-40F2-9CEF-97638D975926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087177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18178-E5C6-425F-ABE2-C03B06F777C9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826914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區段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2B7B6-4B28-416C-B531-3F14524982D8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758215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355B47-38D7-443B-8E22-B68E29E645DF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56159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92DD4B-E796-4828-9B50-0763B70BA994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759019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9B896-6B21-468E-BFFE-6871CB089516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08595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39F449-D3DB-4E48-96FC-673C1D460584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381498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90728C-9714-4779-9A36-D8229DC316AC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84633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TW" altLang="en-US" noProof="0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CF065F-69DE-4F9F-99E9-87C2C2861346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707295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9333F-DC5F-49A8-A27D-39D427AE7F3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16273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16BD74-4370-4350-BF05-C16C365BF404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513556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dirty="0"/>
              <a:t>按一下以編輯母片標題樣式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dirty="0"/>
              <a:t>按一下以編輯母片</a:t>
            </a:r>
          </a:p>
          <a:p>
            <a:pPr lvl="1"/>
            <a:r>
              <a:rPr lang="zh-TW" altLang="en-US" dirty="0"/>
              <a:t>第二層</a:t>
            </a:r>
          </a:p>
          <a:p>
            <a:pPr lvl="2"/>
            <a:r>
              <a:rPr lang="zh-TW" altLang="en-US" dirty="0"/>
              <a:t>第三層</a:t>
            </a:r>
          </a:p>
          <a:p>
            <a:pPr lvl="3"/>
            <a:r>
              <a:rPr lang="zh-TW" altLang="en-US" dirty="0"/>
              <a:t>第四層</a:t>
            </a:r>
          </a:p>
          <a:p>
            <a:pPr lvl="4"/>
            <a:r>
              <a:rPr lang="zh-TW" altLang="en-US" dirty="0"/>
              <a:t>第五層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0" sz="1400" b="0" i="0">
                <a:latin typeface="Times New Roman" panose="02020603050405020304" pitchFamily="18" charset="0"/>
                <a:ea typeface="新細明體" pitchFamily="18" charset="-120"/>
                <a:cs typeface="+mn-cs"/>
              </a:defRPr>
            </a:lvl1pPr>
          </a:lstStyle>
          <a:p>
            <a:pPr>
              <a:defRPr/>
            </a:pPr>
            <a:endParaRPr lang="en-US" altLang="zh-TW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kumimoji="0" sz="1400" b="0" i="0">
                <a:latin typeface="Times New Roman" panose="02020603050405020304" pitchFamily="18" charset="0"/>
                <a:ea typeface="新細明體" pitchFamily="18" charset="-120"/>
                <a:cs typeface="+mn-cs"/>
              </a:defRPr>
            </a:lvl1pPr>
          </a:lstStyle>
          <a:p>
            <a:pPr>
              <a:defRPr/>
            </a:pPr>
            <a:endParaRPr lang="en-US" altLang="zh-TW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0" sz="1400" b="0" i="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057863CF-9144-4DAD-A8A4-D2DFDFE307F3}" type="slidenum">
              <a:rPr lang="en-US" altLang="zh-TW" smtClean="0"/>
              <a:pPr>
                <a:defRPr/>
              </a:pPr>
              <a:t>‹#›</a:t>
            </a:fld>
            <a:endParaRPr lang="en-US" altLang="zh-TW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 b="0" i="0">
          <a:solidFill>
            <a:schemeClr val="tx2"/>
          </a:solidFill>
          <a:latin typeface="Times New Roman" panose="02020603050405020304" pitchFamily="18" charset="0"/>
          <a:ea typeface="+mj-ea"/>
          <a:cs typeface="新細明體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  <a:cs typeface="新細明體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新細明體" pitchFamily="18" charset="-12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 b="0" i="0">
          <a:solidFill>
            <a:schemeClr val="tx1"/>
          </a:solidFill>
          <a:latin typeface="Times New Roman" panose="02020603050405020304" pitchFamily="18" charset="0"/>
          <a:ea typeface="+mn-ea"/>
          <a:cs typeface="新細明體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 b="0" i="0">
          <a:solidFill>
            <a:schemeClr val="tx1"/>
          </a:solidFill>
          <a:latin typeface="Times New Roman" panose="02020603050405020304" pitchFamily="18" charset="0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 b="0" i="0">
          <a:solidFill>
            <a:schemeClr val="tx1"/>
          </a:solidFill>
          <a:latin typeface="Times New Roman" panose="02020603050405020304" pitchFamily="18" charset="0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 b="0" i="0">
          <a:solidFill>
            <a:schemeClr val="tx1"/>
          </a:solidFill>
          <a:latin typeface="Times New Roman" panose="02020603050405020304" pitchFamily="18" charset="0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 b="0" i="0">
          <a:solidFill>
            <a:schemeClr val="tx1"/>
          </a:solidFill>
          <a:latin typeface="Times New Roman" panose="02020603050405020304" pitchFamily="18" charset="0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1.png"/><Relationship Id="rId18" Type="http://schemas.openxmlformats.org/officeDocument/2006/relationships/image" Target="../media/image20.png"/><Relationship Id="rId3" Type="http://schemas.openxmlformats.org/officeDocument/2006/relationships/image" Target="../media/image11.png"/><Relationship Id="rId21" Type="http://schemas.openxmlformats.org/officeDocument/2006/relationships/image" Target="../media/image201.png"/><Relationship Id="rId7" Type="http://schemas.openxmlformats.org/officeDocument/2006/relationships/image" Target="../media/image15.png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image" Target="../media/image10.png"/><Relationship Id="rId16" Type="http://schemas.openxmlformats.org/officeDocument/2006/relationships/image" Target="../media/image17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24" Type="http://schemas.openxmlformats.org/officeDocument/2006/relationships/image" Target="../media/image1.png"/><Relationship Id="rId5" Type="http://schemas.openxmlformats.org/officeDocument/2006/relationships/image" Target="../media/image13.png"/><Relationship Id="rId15" Type="http://schemas.openxmlformats.org/officeDocument/2006/relationships/image" Target="../media/image16.png"/><Relationship Id="rId23" Type="http://schemas.openxmlformats.org/officeDocument/2006/relationships/image" Target="../media/image25.png"/><Relationship Id="rId10" Type="http://schemas.openxmlformats.org/officeDocument/2006/relationships/image" Target="../media/image18.png"/><Relationship Id="rId19" Type="http://schemas.openxmlformats.org/officeDocument/2006/relationships/image" Target="../media/image23.png"/><Relationship Id="rId4" Type="http://schemas.openxmlformats.org/officeDocument/2006/relationships/image" Target="../media/image12.png"/><Relationship Id="rId14" Type="http://schemas.openxmlformats.org/officeDocument/2006/relationships/image" Target="../media/image22.png"/><Relationship Id="rId22" Type="http://schemas.openxmlformats.org/officeDocument/2006/relationships/image" Target="../media/image2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image" Target="../media/image27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290.png"/><Relationship Id="rId10" Type="http://schemas.openxmlformats.org/officeDocument/2006/relationships/image" Target="../media/image33.png"/><Relationship Id="rId4" Type="http://schemas.openxmlformats.org/officeDocument/2006/relationships/image" Target="../media/image29.png"/><Relationship Id="rId9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17" Type="http://schemas.openxmlformats.org/officeDocument/2006/relationships/image" Target="../media/image1.png"/><Relationship Id="rId2" Type="http://schemas.openxmlformats.org/officeDocument/2006/relationships/image" Target="../media/image35.pn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1.png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4" Type="http://schemas.openxmlformats.org/officeDocument/2006/relationships/image" Target="../media/image353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4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1.png"/><Relationship Id="rId13" Type="http://schemas.openxmlformats.org/officeDocument/2006/relationships/image" Target="../media/image54.png"/><Relationship Id="rId3" Type="http://schemas.openxmlformats.org/officeDocument/2006/relationships/image" Target="../media/image49.png"/><Relationship Id="rId12" Type="http://schemas.openxmlformats.org/officeDocument/2006/relationships/image" Target="../media/image5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2.png"/><Relationship Id="rId5" Type="http://schemas.openxmlformats.org/officeDocument/2006/relationships/image" Target="../media/image492.png"/><Relationship Id="rId15" Type="http://schemas.openxmlformats.org/officeDocument/2006/relationships/image" Target="../media/image56.png"/><Relationship Id="rId10" Type="http://schemas.openxmlformats.org/officeDocument/2006/relationships/image" Target="../media/image51.png"/><Relationship Id="rId4" Type="http://schemas.openxmlformats.org/officeDocument/2006/relationships/image" Target="../media/image1790.png"/><Relationship Id="rId9" Type="http://schemas.openxmlformats.org/officeDocument/2006/relationships/image" Target="../media/image501.png"/><Relationship Id="rId14" Type="http://schemas.openxmlformats.org/officeDocument/2006/relationships/image" Target="../media/image5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5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hyperlink" Target="https://ocw.mit.edu/courses/8-03sc-physics-iii-vibrations-and-waves-fall-2016/resources/copy2_of_lecture-6-video/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5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4" Type="http://schemas.openxmlformats.org/officeDocument/2006/relationships/image" Target="../media/image6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1.png"/><Relationship Id="rId7" Type="http://schemas.openxmlformats.org/officeDocument/2006/relationships/image" Target="../media/image62.png"/><Relationship Id="rId2" Type="http://schemas.openxmlformats.org/officeDocument/2006/relationships/image" Target="../media/image5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openxmlformats.org/officeDocument/2006/relationships/image" Target="../media/image601.png"/><Relationship Id="rId4" Type="http://schemas.openxmlformats.org/officeDocument/2006/relationships/image" Target="../media/image59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g"/><Relationship Id="rId13" Type="http://schemas.openxmlformats.org/officeDocument/2006/relationships/image" Target="../media/image82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12" Type="http://schemas.openxmlformats.org/officeDocument/2006/relationships/image" Target="../media/image81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11" Type="http://schemas.openxmlformats.org/officeDocument/2006/relationships/image" Target="../media/image1961.png"/><Relationship Id="rId5" Type="http://schemas.openxmlformats.org/officeDocument/2006/relationships/image" Target="../media/image76.png"/><Relationship Id="rId10" Type="http://schemas.openxmlformats.org/officeDocument/2006/relationships/image" Target="../media/image1950.png"/><Relationship Id="rId4" Type="http://schemas.openxmlformats.org/officeDocument/2006/relationships/image" Target="../media/image75.png"/><Relationship Id="rId9" Type="http://schemas.openxmlformats.org/officeDocument/2006/relationships/image" Target="../media/image63.jpg"/><Relationship Id="rId14" Type="http://schemas.openxmlformats.org/officeDocument/2006/relationships/image" Target="../media/image8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30.png"/><Relationship Id="rId5" Type="http://schemas.openxmlformats.org/officeDocument/2006/relationships/image" Target="NULL"/><Relationship Id="rId4" Type="http://schemas.openxmlformats.org/officeDocument/2006/relationships/image" Target="NUL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11.png"/><Relationship Id="rId13" Type="http://schemas.openxmlformats.org/officeDocument/2006/relationships/image" Target="../media/image2.png"/><Relationship Id="rId18" Type="http://schemas.openxmlformats.org/officeDocument/2006/relationships/image" Target="../media/image2101.png"/><Relationship Id="rId3" Type="http://schemas.openxmlformats.org/officeDocument/2006/relationships/image" Target="../media/image1960.png"/><Relationship Id="rId21" Type="http://schemas.openxmlformats.org/officeDocument/2006/relationships/image" Target="../media/image160.png"/><Relationship Id="rId7" Type="http://schemas.openxmlformats.org/officeDocument/2006/relationships/image" Target="../media/image2000.png"/><Relationship Id="rId12" Type="http://schemas.openxmlformats.org/officeDocument/2006/relationships/image" Target="../media/image2051.png"/><Relationship Id="rId17" Type="http://schemas.openxmlformats.org/officeDocument/2006/relationships/image" Target="../media/image2091.png"/><Relationship Id="rId2" Type="http://schemas.openxmlformats.org/officeDocument/2006/relationships/image" Target="../media/image79.png"/><Relationship Id="rId16" Type="http://schemas.openxmlformats.org/officeDocument/2006/relationships/image" Target="../media/image2081.png"/><Relationship Id="rId20" Type="http://schemas.openxmlformats.org/officeDocument/2006/relationships/image" Target="../media/image20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90.png"/><Relationship Id="rId11" Type="http://schemas.openxmlformats.org/officeDocument/2006/relationships/image" Target="../media/image80.jpeg"/><Relationship Id="rId5" Type="http://schemas.openxmlformats.org/officeDocument/2006/relationships/image" Target="../media/image1980.png"/><Relationship Id="rId15" Type="http://schemas.openxmlformats.org/officeDocument/2006/relationships/image" Target="../media/image2070.png"/><Relationship Id="rId10" Type="http://schemas.openxmlformats.org/officeDocument/2006/relationships/image" Target="../media/image2030.png"/><Relationship Id="rId19" Type="http://schemas.openxmlformats.org/officeDocument/2006/relationships/image" Target="../media/image2111.png"/><Relationship Id="rId4" Type="http://schemas.openxmlformats.org/officeDocument/2006/relationships/image" Target="../media/image1970.png"/><Relationship Id="rId9" Type="http://schemas.openxmlformats.org/officeDocument/2006/relationships/image" Target="../media/image2020.png"/><Relationship Id="rId14" Type="http://schemas.openxmlformats.org/officeDocument/2006/relationships/image" Target="../media/image206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10.png"/><Relationship Id="rId3" Type="http://schemas.openxmlformats.org/officeDocument/2006/relationships/image" Target="../media/image180.png"/><Relationship Id="rId7" Type="http://schemas.openxmlformats.org/officeDocument/2006/relationships/image" Target="../media/image223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0.png"/><Relationship Id="rId5" Type="http://schemas.openxmlformats.org/officeDocument/2006/relationships/image" Target="../media/image200.png"/><Relationship Id="rId4" Type="http://schemas.openxmlformats.org/officeDocument/2006/relationships/image" Target="../media/image190.png"/><Relationship Id="rId9" Type="http://schemas.openxmlformats.org/officeDocument/2006/relationships/image" Target="../media/image24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60.png"/><Relationship Id="rId13" Type="http://schemas.openxmlformats.org/officeDocument/2006/relationships/image" Target="../media/image221.png"/><Relationship Id="rId3" Type="http://schemas.openxmlformats.org/officeDocument/2006/relationships/image" Target="../media/image2121.png"/><Relationship Id="rId7" Type="http://schemas.openxmlformats.org/officeDocument/2006/relationships/image" Target="../media/image2150.png"/><Relationship Id="rId12" Type="http://schemas.openxmlformats.org/officeDocument/2006/relationships/image" Target="../media/image220.png"/><Relationship Id="rId2" Type="http://schemas.openxmlformats.org/officeDocument/2006/relationships/image" Target="../media/image2100.png"/><Relationship Id="rId16" Type="http://schemas.openxmlformats.org/officeDocument/2006/relationships/image" Target="../media/image22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40.png"/><Relationship Id="rId11" Type="http://schemas.openxmlformats.org/officeDocument/2006/relationships/image" Target="../media/image2190.png"/><Relationship Id="rId5" Type="http://schemas.openxmlformats.org/officeDocument/2006/relationships/image" Target="../media/image2130.png"/><Relationship Id="rId15" Type="http://schemas.openxmlformats.org/officeDocument/2006/relationships/image" Target="../media/image2230.png"/><Relationship Id="rId10" Type="http://schemas.openxmlformats.org/officeDocument/2006/relationships/image" Target="../media/image2180.png"/><Relationship Id="rId4" Type="http://schemas.openxmlformats.org/officeDocument/2006/relationships/image" Target="../media/image2120.png"/><Relationship Id="rId9" Type="http://schemas.openxmlformats.org/officeDocument/2006/relationships/image" Target="../media/image2170.png"/><Relationship Id="rId14" Type="http://schemas.openxmlformats.org/officeDocument/2006/relationships/image" Target="../media/image22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1.png"/><Relationship Id="rId13" Type="http://schemas.openxmlformats.org/officeDocument/2006/relationships/image" Target="../media/image236.png"/><Relationship Id="rId3" Type="http://schemas.openxmlformats.org/officeDocument/2006/relationships/image" Target="../media/image84.png"/><Relationship Id="rId7" Type="http://schemas.openxmlformats.org/officeDocument/2006/relationships/image" Target="../media/image230.png"/><Relationship Id="rId12" Type="http://schemas.openxmlformats.org/officeDocument/2006/relationships/image" Target="../media/image235.png"/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9.png"/><Relationship Id="rId11" Type="http://schemas.openxmlformats.org/officeDocument/2006/relationships/image" Target="../media/image234.png"/><Relationship Id="rId5" Type="http://schemas.openxmlformats.org/officeDocument/2006/relationships/image" Target="../media/image228.png"/><Relationship Id="rId10" Type="http://schemas.openxmlformats.org/officeDocument/2006/relationships/image" Target="../media/image233.png"/><Relationship Id="rId4" Type="http://schemas.openxmlformats.org/officeDocument/2006/relationships/image" Target="../media/image227.png"/><Relationship Id="rId9" Type="http://schemas.openxmlformats.org/officeDocument/2006/relationships/image" Target="../media/image23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9.png"/><Relationship Id="rId13" Type="http://schemas.openxmlformats.org/officeDocument/2006/relationships/image" Target="../media/image264.png"/><Relationship Id="rId3" Type="http://schemas.openxmlformats.org/officeDocument/2006/relationships/image" Target="../media/image254.png"/><Relationship Id="rId7" Type="http://schemas.openxmlformats.org/officeDocument/2006/relationships/image" Target="../media/image258.png"/><Relationship Id="rId12" Type="http://schemas.openxmlformats.org/officeDocument/2006/relationships/image" Target="../media/image263.png"/><Relationship Id="rId17" Type="http://schemas.openxmlformats.org/officeDocument/2006/relationships/image" Target="../media/image268.png"/><Relationship Id="rId2" Type="http://schemas.openxmlformats.org/officeDocument/2006/relationships/image" Target="../media/image253.png"/><Relationship Id="rId16" Type="http://schemas.openxmlformats.org/officeDocument/2006/relationships/image" Target="../media/image2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7.png"/><Relationship Id="rId11" Type="http://schemas.openxmlformats.org/officeDocument/2006/relationships/image" Target="../media/image262.png"/><Relationship Id="rId5" Type="http://schemas.openxmlformats.org/officeDocument/2006/relationships/image" Target="../media/image256.png"/><Relationship Id="rId15" Type="http://schemas.openxmlformats.org/officeDocument/2006/relationships/image" Target="../media/image266.png"/><Relationship Id="rId10" Type="http://schemas.openxmlformats.org/officeDocument/2006/relationships/image" Target="../media/image261.png"/><Relationship Id="rId4" Type="http://schemas.openxmlformats.org/officeDocument/2006/relationships/image" Target="../media/image255.png"/><Relationship Id="rId9" Type="http://schemas.openxmlformats.org/officeDocument/2006/relationships/image" Target="../media/image260.png"/><Relationship Id="rId14" Type="http://schemas.openxmlformats.org/officeDocument/2006/relationships/image" Target="../media/image26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1.png"/><Relationship Id="rId13" Type="http://schemas.openxmlformats.org/officeDocument/2006/relationships/image" Target="../media/image239.png"/><Relationship Id="rId3" Type="http://schemas.openxmlformats.org/officeDocument/2006/relationships/image" Target="../media/image269.png"/><Relationship Id="rId7" Type="http://schemas.openxmlformats.org/officeDocument/2006/relationships/image" Target="../media/image270.png"/><Relationship Id="rId12" Type="http://schemas.openxmlformats.org/officeDocument/2006/relationships/image" Target="../media/image275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50.png"/><Relationship Id="rId11" Type="http://schemas.openxmlformats.org/officeDocument/2006/relationships/image" Target="../media/image274.png"/><Relationship Id="rId10" Type="http://schemas.openxmlformats.org/officeDocument/2006/relationships/image" Target="../media/image273.png"/><Relationship Id="rId9" Type="http://schemas.openxmlformats.org/officeDocument/2006/relationships/image" Target="../media/image238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0.png"/><Relationship Id="rId13" Type="http://schemas.openxmlformats.org/officeDocument/2006/relationships/image" Target="../media/image2330.png"/><Relationship Id="rId18" Type="http://schemas.openxmlformats.org/officeDocument/2006/relationships/image" Target="../media/image286.png"/><Relationship Id="rId3" Type="http://schemas.openxmlformats.org/officeDocument/2006/relationships/image" Target="../media/image277.png"/><Relationship Id="rId7" Type="http://schemas.openxmlformats.org/officeDocument/2006/relationships/image" Target="../media/image2290.png"/><Relationship Id="rId12" Type="http://schemas.openxmlformats.org/officeDocument/2006/relationships/image" Target="../media/image282.png"/><Relationship Id="rId17" Type="http://schemas.openxmlformats.org/officeDocument/2006/relationships/image" Target="../media/image285.png"/><Relationship Id="rId2" Type="http://schemas.openxmlformats.org/officeDocument/2006/relationships/image" Target="../media/image73.png"/><Relationship Id="rId16" Type="http://schemas.openxmlformats.org/officeDocument/2006/relationships/image" Target="../media/image2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80.png"/><Relationship Id="rId11" Type="http://schemas.openxmlformats.org/officeDocument/2006/relationships/image" Target="../media/image281.png"/><Relationship Id="rId15" Type="http://schemas.openxmlformats.org/officeDocument/2006/relationships/image" Target="../media/image283.png"/><Relationship Id="rId10" Type="http://schemas.openxmlformats.org/officeDocument/2006/relationships/image" Target="../media/image280.png"/><Relationship Id="rId4" Type="http://schemas.openxmlformats.org/officeDocument/2006/relationships/image" Target="../media/image278.png"/><Relationship Id="rId9" Type="http://schemas.openxmlformats.org/officeDocument/2006/relationships/image" Target="../media/image279.png"/><Relationship Id="rId14" Type="http://schemas.openxmlformats.org/officeDocument/2006/relationships/image" Target="../media/image8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0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8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0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9.png"/><Relationship Id="rId4" Type="http://schemas.openxmlformats.org/officeDocument/2006/relationships/image" Target="../media/image288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8.png"/><Relationship Id="rId3" Type="http://schemas.openxmlformats.org/officeDocument/2006/relationships/image" Target="../media/image87.png"/><Relationship Id="rId7" Type="http://schemas.openxmlformats.org/officeDocument/2006/relationships/image" Target="../media/image295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4.png"/><Relationship Id="rId5" Type="http://schemas.openxmlformats.org/officeDocument/2006/relationships/image" Target="../media/image293.png"/><Relationship Id="rId4" Type="http://schemas.openxmlformats.org/officeDocument/2006/relationships/image" Target="../media/image29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6.png"/><Relationship Id="rId3" Type="http://schemas.openxmlformats.org/officeDocument/2006/relationships/image" Target="../media/image88.png"/><Relationship Id="rId7" Type="http://schemas.openxmlformats.org/officeDocument/2006/relationships/image" Target="../media/image245.png"/><Relationship Id="rId2" Type="http://schemas.openxmlformats.org/officeDocument/2006/relationships/image" Target="../media/image240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41.png"/><Relationship Id="rId5" Type="http://schemas.openxmlformats.org/officeDocument/2006/relationships/image" Target="../media/image2431.png"/><Relationship Id="rId4" Type="http://schemas.openxmlformats.org/officeDocument/2006/relationships/image" Target="../media/image242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0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1.png"/><Relationship Id="rId3" Type="http://schemas.openxmlformats.org/officeDocument/2006/relationships/image" Target="../media/image297.png"/><Relationship Id="rId7" Type="http://schemas.openxmlformats.org/officeDocument/2006/relationships/image" Target="../media/image250.png"/><Relationship Id="rId2" Type="http://schemas.openxmlformats.org/officeDocument/2006/relationships/image" Target="../media/image2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9.png"/><Relationship Id="rId5" Type="http://schemas.openxmlformats.org/officeDocument/2006/relationships/image" Target="../media/image84.png"/><Relationship Id="rId10" Type="http://schemas.openxmlformats.org/officeDocument/2006/relationships/image" Target="../media/image303.png"/><Relationship Id="rId4" Type="http://schemas.openxmlformats.org/officeDocument/2006/relationships/image" Target="../media/image298.png"/><Relationship Id="rId9" Type="http://schemas.openxmlformats.org/officeDocument/2006/relationships/image" Target="../media/image302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24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1.jp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0.png"/><Relationship Id="rId13" Type="http://schemas.openxmlformats.org/officeDocument/2006/relationships/image" Target="../media/image430.png"/><Relationship Id="rId18" Type="http://schemas.openxmlformats.org/officeDocument/2006/relationships/image" Target="../media/image480.png"/><Relationship Id="rId3" Type="http://schemas.openxmlformats.org/officeDocument/2006/relationships/image" Target="../media/image79.png"/><Relationship Id="rId7" Type="http://schemas.openxmlformats.org/officeDocument/2006/relationships/image" Target="../media/image370.png"/><Relationship Id="rId12" Type="http://schemas.openxmlformats.org/officeDocument/2006/relationships/image" Target="../media/image420.png"/><Relationship Id="rId17" Type="http://schemas.openxmlformats.org/officeDocument/2006/relationships/image" Target="../media/image470.png"/><Relationship Id="rId2" Type="http://schemas.openxmlformats.org/officeDocument/2006/relationships/image" Target="../media/image330.png"/><Relationship Id="rId16" Type="http://schemas.openxmlformats.org/officeDocument/2006/relationships/image" Target="../media/image460.png"/><Relationship Id="rId20" Type="http://schemas.openxmlformats.org/officeDocument/2006/relationships/image" Target="../media/image5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0.png"/><Relationship Id="rId11" Type="http://schemas.openxmlformats.org/officeDocument/2006/relationships/image" Target="../media/image410.png"/><Relationship Id="rId5" Type="http://schemas.openxmlformats.org/officeDocument/2006/relationships/image" Target="../media/image352.png"/><Relationship Id="rId15" Type="http://schemas.openxmlformats.org/officeDocument/2006/relationships/image" Target="../media/image450.png"/><Relationship Id="rId10" Type="http://schemas.openxmlformats.org/officeDocument/2006/relationships/image" Target="../media/image400.png"/><Relationship Id="rId19" Type="http://schemas.openxmlformats.org/officeDocument/2006/relationships/image" Target="../media/image490.png"/><Relationship Id="rId4" Type="http://schemas.openxmlformats.org/officeDocument/2006/relationships/image" Target="../media/image340.png"/><Relationship Id="rId9" Type="http://schemas.openxmlformats.org/officeDocument/2006/relationships/image" Target="../media/image390.png"/><Relationship Id="rId14" Type="http://schemas.openxmlformats.org/officeDocument/2006/relationships/image" Target="../media/image440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0.png"/><Relationship Id="rId13" Type="http://schemas.openxmlformats.org/officeDocument/2006/relationships/image" Target="../media/image600.png"/><Relationship Id="rId3" Type="http://schemas.openxmlformats.org/officeDocument/2006/relationships/image" Target="../media/image79.png"/><Relationship Id="rId7" Type="http://schemas.openxmlformats.org/officeDocument/2006/relationships/image" Target="../media/image550.png"/><Relationship Id="rId12" Type="http://schemas.openxmlformats.org/officeDocument/2006/relationships/image" Target="../media/image590.png"/><Relationship Id="rId2" Type="http://schemas.openxmlformats.org/officeDocument/2006/relationships/image" Target="../media/image510.png"/><Relationship Id="rId16" Type="http://schemas.openxmlformats.org/officeDocument/2006/relationships/image" Target="../media/image6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0.png"/><Relationship Id="rId11" Type="http://schemas.openxmlformats.org/officeDocument/2006/relationships/image" Target="../media/image580.png"/><Relationship Id="rId5" Type="http://schemas.openxmlformats.org/officeDocument/2006/relationships/image" Target="../media/image530.png"/><Relationship Id="rId15" Type="http://schemas.openxmlformats.org/officeDocument/2006/relationships/image" Target="../media/image620.png"/><Relationship Id="rId10" Type="http://schemas.openxmlformats.org/officeDocument/2006/relationships/image" Target="../media/image570.png"/><Relationship Id="rId4" Type="http://schemas.openxmlformats.org/officeDocument/2006/relationships/image" Target="../media/image520.png"/><Relationship Id="rId9" Type="http://schemas.openxmlformats.org/officeDocument/2006/relationships/image" Target="../media/image91.jpg"/><Relationship Id="rId14" Type="http://schemas.openxmlformats.org/officeDocument/2006/relationships/image" Target="../media/image610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0.png"/><Relationship Id="rId3" Type="http://schemas.openxmlformats.org/officeDocument/2006/relationships/image" Target="../media/image650.png"/><Relationship Id="rId7" Type="http://schemas.openxmlformats.org/officeDocument/2006/relationships/image" Target="../media/image91.jpg"/><Relationship Id="rId2" Type="http://schemas.openxmlformats.org/officeDocument/2006/relationships/image" Target="../media/image6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670.png"/><Relationship Id="rId10" Type="http://schemas.openxmlformats.org/officeDocument/2006/relationships/image" Target="../media/image700.png"/><Relationship Id="rId4" Type="http://schemas.openxmlformats.org/officeDocument/2006/relationships/image" Target="../media/image660.png"/><Relationship Id="rId9" Type="http://schemas.openxmlformats.org/officeDocument/2006/relationships/image" Target="../media/image69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0.png"/><Relationship Id="rId7" Type="http://schemas.openxmlformats.org/officeDocument/2006/relationships/image" Target="../media/image2760.png"/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50.png"/><Relationship Id="rId5" Type="http://schemas.openxmlformats.org/officeDocument/2006/relationships/image" Target="../media/image2740.png"/><Relationship Id="rId4" Type="http://schemas.openxmlformats.org/officeDocument/2006/relationships/image" Target="../media/image92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10.png"/><Relationship Id="rId5" Type="http://schemas.openxmlformats.org/officeDocument/2006/relationships/image" Target="../media/image2800.png"/><Relationship Id="rId4" Type="http://schemas.openxmlformats.org/officeDocument/2006/relationships/image" Target="../media/image279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70.png"/><Relationship Id="rId13" Type="http://schemas.openxmlformats.org/officeDocument/2006/relationships/image" Target="../media/image2920.png"/><Relationship Id="rId3" Type="http://schemas.openxmlformats.org/officeDocument/2006/relationships/image" Target="../media/image2830.png"/><Relationship Id="rId7" Type="http://schemas.openxmlformats.org/officeDocument/2006/relationships/image" Target="../media/image2860.png"/><Relationship Id="rId12" Type="http://schemas.openxmlformats.org/officeDocument/2006/relationships/image" Target="../media/image2910.pn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wmf"/><Relationship Id="rId11" Type="http://schemas.openxmlformats.org/officeDocument/2006/relationships/image" Target="../media/image2900.png"/><Relationship Id="rId5" Type="http://schemas.openxmlformats.org/officeDocument/2006/relationships/oleObject" Target="../embeddings/oleObject1.bin"/><Relationship Id="rId10" Type="http://schemas.openxmlformats.org/officeDocument/2006/relationships/image" Target="../media/image2890.png"/><Relationship Id="rId4" Type="http://schemas.openxmlformats.org/officeDocument/2006/relationships/image" Target="../media/image2840.png"/><Relationship Id="rId9" Type="http://schemas.openxmlformats.org/officeDocument/2006/relationships/image" Target="../media/image97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60.png"/><Relationship Id="rId13" Type="http://schemas.openxmlformats.org/officeDocument/2006/relationships/image" Target="../media/image3010.png"/><Relationship Id="rId3" Type="http://schemas.openxmlformats.org/officeDocument/2006/relationships/oleObject" Target="../embeddings/oleObject2.bin"/><Relationship Id="rId7" Type="http://schemas.openxmlformats.org/officeDocument/2006/relationships/image" Target="../media/image2950.png"/><Relationship Id="rId12" Type="http://schemas.openxmlformats.org/officeDocument/2006/relationships/image" Target="../media/image3000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wmf"/><Relationship Id="rId11" Type="http://schemas.openxmlformats.org/officeDocument/2006/relationships/image" Target="../media/image2990.png"/><Relationship Id="rId5" Type="http://schemas.openxmlformats.org/officeDocument/2006/relationships/oleObject" Target="../embeddings/oleObject3.bin"/><Relationship Id="rId10" Type="http://schemas.openxmlformats.org/officeDocument/2006/relationships/image" Target="../media/image100.wmf"/><Relationship Id="rId4" Type="http://schemas.openxmlformats.org/officeDocument/2006/relationships/image" Target="../media/image98.wmf"/><Relationship Id="rId9" Type="http://schemas.openxmlformats.org/officeDocument/2006/relationships/image" Target="../media/image2970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8.png"/><Relationship Id="rId3" Type="http://schemas.openxmlformats.org/officeDocument/2006/relationships/image" Target="../media/image102.jpeg"/><Relationship Id="rId7" Type="http://schemas.openxmlformats.org/officeDocument/2006/relationships/image" Target="../media/image307.pn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jpeg"/><Relationship Id="rId9" Type="http://schemas.openxmlformats.org/officeDocument/2006/relationships/image" Target="../media/image30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1.png"/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6.jpeg"/><Relationship Id="rId4" Type="http://schemas.openxmlformats.org/officeDocument/2006/relationships/image" Target="../media/image2780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4.png"/><Relationship Id="rId13" Type="http://schemas.openxmlformats.org/officeDocument/2006/relationships/image" Target="../media/image300.png"/><Relationship Id="rId3" Type="http://schemas.openxmlformats.org/officeDocument/2006/relationships/image" Target="../media/image313.png"/><Relationship Id="rId7" Type="http://schemas.openxmlformats.org/officeDocument/2006/relationships/image" Target="../media/image317.png"/><Relationship Id="rId12" Type="http://schemas.openxmlformats.org/officeDocument/2006/relationships/image" Target="../media/image322.png"/><Relationship Id="rId2" Type="http://schemas.openxmlformats.org/officeDocument/2006/relationships/image" Target="../media/image3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6.png"/><Relationship Id="rId11" Type="http://schemas.openxmlformats.org/officeDocument/2006/relationships/image" Target="../media/image321.png"/><Relationship Id="rId5" Type="http://schemas.openxmlformats.org/officeDocument/2006/relationships/image" Target="../media/image315.png"/><Relationship Id="rId10" Type="http://schemas.openxmlformats.org/officeDocument/2006/relationships/image" Target="../media/image320.png"/><Relationship Id="rId4" Type="http://schemas.openxmlformats.org/officeDocument/2006/relationships/image" Target="../media/image314.png"/><Relationship Id="rId9" Type="http://schemas.openxmlformats.org/officeDocument/2006/relationships/image" Target="../media/image319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8.png"/><Relationship Id="rId3" Type="http://schemas.openxmlformats.org/officeDocument/2006/relationships/image" Target="../media/image306.png"/><Relationship Id="rId7" Type="http://schemas.openxmlformats.org/officeDocument/2006/relationships/image" Target="../media/image2941.png"/><Relationship Id="rId12" Type="http://schemas.openxmlformats.org/officeDocument/2006/relationships/image" Target="../media/image323.pn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305.png"/><Relationship Id="rId5" Type="http://schemas.openxmlformats.org/officeDocument/2006/relationships/image" Target="../media/image324.png"/><Relationship Id="rId10" Type="http://schemas.openxmlformats.org/officeDocument/2006/relationships/image" Target="../media/image3031.png"/><Relationship Id="rId4" Type="http://schemas.openxmlformats.org/officeDocument/2006/relationships/image" Target="../media/image318.png"/><Relationship Id="rId9" Type="http://schemas.openxmlformats.org/officeDocument/2006/relationships/image" Target="../media/image302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g"/><Relationship Id="rId2" Type="http://schemas.openxmlformats.org/officeDocument/2006/relationships/image" Target="../media/image3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wmf"/><Relationship Id="rId7" Type="http://schemas.openxmlformats.org/officeDocument/2006/relationships/image" Target="../media/image351.png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0.png"/><Relationship Id="rId5" Type="http://schemas.openxmlformats.org/officeDocument/2006/relationships/image" Target="../media/image349.png"/><Relationship Id="rId4" Type="http://schemas.openxmlformats.org/officeDocument/2006/relationships/image" Target="../media/image110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50.png"/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1.jpeg"/><Relationship Id="rId4" Type="http://schemas.openxmlformats.org/officeDocument/2006/relationships/image" Target="../media/image3260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20.png"/><Relationship Id="rId3" Type="http://schemas.openxmlformats.org/officeDocument/2006/relationships/image" Target="../media/image2880.png"/><Relationship Id="rId7" Type="http://schemas.openxmlformats.org/officeDocument/2006/relationships/image" Target="../media/image2980.png"/><Relationship Id="rId2" Type="http://schemas.openxmlformats.org/officeDocument/2006/relationships/image" Target="../media/image28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2.jpg"/><Relationship Id="rId5" Type="http://schemas.openxmlformats.org/officeDocument/2006/relationships/image" Target="../media/image2940.png"/><Relationship Id="rId4" Type="http://schemas.openxmlformats.org/officeDocument/2006/relationships/image" Target="../media/image2930.png"/><Relationship Id="rId9" Type="http://schemas.openxmlformats.org/officeDocument/2006/relationships/image" Target="../media/image303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6.png"/><Relationship Id="rId2" Type="http://schemas.openxmlformats.org/officeDocument/2006/relationships/image" Target="../media/image34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30AF79F-4A56-7975-4871-26222BA6068B}"/>
              </a:ext>
            </a:extLst>
          </p:cNvPr>
          <p:cNvSpPr/>
          <p:nvPr/>
        </p:nvSpPr>
        <p:spPr>
          <a:xfrm>
            <a:off x="1479550" y="678960"/>
            <a:ext cx="6184900" cy="57472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4BDA3D9-6F3A-7B7F-3C3C-0931A7C4E5E8}"/>
              </a:ext>
            </a:extLst>
          </p:cNvPr>
          <p:cNvSpPr/>
          <p:nvPr/>
        </p:nvSpPr>
        <p:spPr>
          <a:xfrm>
            <a:off x="4517585" y="3433271"/>
            <a:ext cx="184731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074C3B-2383-92FC-AEC0-65C308499F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5918" y="809625"/>
            <a:ext cx="5867400" cy="14605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332E47A-AABC-5AEC-8AB0-617BEE0E8D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550" y="2270125"/>
            <a:ext cx="6184900" cy="3327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75C7A66-2D1D-2B87-817F-469BD72E86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49260"/>
          <a:stretch>
            <a:fillRect/>
          </a:stretch>
        </p:blipFill>
        <p:spPr>
          <a:xfrm>
            <a:off x="2009974" y="5453202"/>
            <a:ext cx="5511800" cy="9730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372BFC-71D8-5C0E-8E9D-00CC6453000A}"/>
              </a:ext>
            </a:extLst>
          </p:cNvPr>
          <p:cNvSpPr txBox="1"/>
          <p:nvPr/>
        </p:nvSpPr>
        <p:spPr bwMode="auto">
          <a:xfrm>
            <a:off x="1443107" y="244296"/>
            <a:ext cx="648169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>
                <a:latin typeface="Times New Roman" panose="02020603050405020304" pitchFamily="18" charset="0"/>
              </a:rPr>
              <a:t>This formalism could be easily extended to more than two masses.</a:t>
            </a:r>
          </a:p>
        </p:txBody>
      </p:sp>
    </p:spTree>
    <p:extLst>
      <p:ext uri="{BB962C8B-B14F-4D97-AF65-F5344CB8AC3E}">
        <p14:creationId xmlns:p14="http://schemas.microsoft.com/office/powerpoint/2010/main" val="260435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C91E3D3-6546-C204-2E8B-90E66C7FD154}"/>
              </a:ext>
            </a:extLst>
          </p:cNvPr>
          <p:cNvSpPr/>
          <p:nvPr/>
        </p:nvSpPr>
        <p:spPr>
          <a:xfrm>
            <a:off x="1047389" y="1066800"/>
            <a:ext cx="5511800" cy="30779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D7177-FB77-3A43-C096-3AE167052D79}"/>
              </a:ext>
            </a:extLst>
          </p:cNvPr>
          <p:cNvSpPr/>
          <p:nvPr/>
        </p:nvSpPr>
        <p:spPr>
          <a:xfrm>
            <a:off x="4437870" y="3544425"/>
            <a:ext cx="184731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C3BACD-7F07-B4C4-2775-FEC212B790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607"/>
          <a:stretch>
            <a:fillRect/>
          </a:stretch>
        </p:blipFill>
        <p:spPr>
          <a:xfrm>
            <a:off x="1047389" y="1093304"/>
            <a:ext cx="5511800" cy="16567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F737A8-0C21-B37E-E849-1D0CFAB668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920"/>
          <a:stretch>
            <a:fillRect/>
          </a:stretch>
        </p:blipFill>
        <p:spPr>
          <a:xfrm>
            <a:off x="1047389" y="2750058"/>
            <a:ext cx="5511800" cy="13946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21B0E71-2ABC-8C23-2CE4-F98FEB508A5B}"/>
                  </a:ext>
                </a:extLst>
              </p:cNvPr>
              <p:cNvSpPr txBox="1"/>
              <p:nvPr/>
            </p:nvSpPr>
            <p:spPr bwMode="auto">
              <a:xfrm>
                <a:off x="2902132" y="5358928"/>
                <a:ext cx="1053943" cy="30963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US" b="1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21B0E71-2ABC-8C23-2CE4-F98FEB508A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02132" y="5358928"/>
                <a:ext cx="1053943" cy="309637"/>
              </a:xfrm>
              <a:prstGeom prst="rect">
                <a:avLst/>
              </a:prstGeom>
              <a:blipFill>
                <a:blip r:embed="rId4"/>
                <a:stretch>
                  <a:fillRect l="-2381" r="-1190" b="-1538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86EB0DF2-BAD0-F40E-E130-13F0DE5590A2}"/>
                  </a:ext>
                </a:extLst>
              </p:cNvPr>
              <p:cNvSpPr txBox="1"/>
              <p:nvPr/>
            </p:nvSpPr>
            <p:spPr bwMode="auto">
              <a:xfrm>
                <a:off x="1083540" y="5246012"/>
                <a:ext cx="1625830" cy="56368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b="1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86EB0DF2-BAD0-F40E-E130-13F0DE5590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83540" y="5246012"/>
                <a:ext cx="1625830" cy="563680"/>
              </a:xfrm>
              <a:prstGeom prst="rect">
                <a:avLst/>
              </a:prstGeom>
              <a:blipFill>
                <a:blip r:embed="rId5"/>
                <a:stretch>
                  <a:fillRect l="-1550" r="-77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D5497A4-4BBC-B68B-3834-E493B66520C8}"/>
                  </a:ext>
                </a:extLst>
              </p:cNvPr>
              <p:cNvSpPr txBox="1"/>
              <p:nvPr/>
            </p:nvSpPr>
            <p:spPr bwMode="auto">
              <a:xfrm>
                <a:off x="4156532" y="5263597"/>
                <a:ext cx="1631152" cy="56368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b="1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D5497A4-4BBC-B68B-3834-E493B66520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156532" y="5263597"/>
                <a:ext cx="1631152" cy="563680"/>
              </a:xfrm>
              <a:prstGeom prst="rect">
                <a:avLst/>
              </a:prstGeom>
              <a:blipFill>
                <a:blip r:embed="rId6"/>
                <a:stretch>
                  <a:fillRect l="-1550" r="-77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7AC7A28A-5CC9-2FC8-0F66-907EEA38D82B}"/>
              </a:ext>
            </a:extLst>
          </p:cNvPr>
          <p:cNvSpPr txBox="1"/>
          <p:nvPr/>
        </p:nvSpPr>
        <p:spPr>
          <a:xfrm>
            <a:off x="985757" y="4357243"/>
            <a:ext cx="4697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將本徵值及對應的角頻率由小到大編號</a:t>
            </a:r>
            <a:r>
              <a:rPr lang="en-US" dirty="0">
                <a:latin typeface="Times New Roman" panose="02020603050405020304" pitchFamily="18" charset="0"/>
              </a:rPr>
              <a:t>：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6B9295-E776-0876-3558-FDF78D32B3E7}"/>
              </a:ext>
            </a:extLst>
          </p:cNvPr>
          <p:cNvSpPr txBox="1"/>
          <p:nvPr/>
        </p:nvSpPr>
        <p:spPr>
          <a:xfrm>
            <a:off x="985757" y="4789067"/>
            <a:ext cx="6801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Order and label the angular frequencies from small to large.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7732DB6D-568C-05F9-24C2-518567FFBE67}"/>
                  </a:ext>
                </a:extLst>
              </p:cNvPr>
              <p:cNvSpPr txBox="1"/>
              <p:nvPr/>
            </p:nvSpPr>
            <p:spPr bwMode="auto">
              <a:xfrm>
                <a:off x="5029200" y="1904030"/>
                <a:ext cx="3179588" cy="73327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𝒂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𝜔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sup>
                      </m:sSup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7732DB6D-568C-05F9-24C2-518567FFBE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29200" y="1904030"/>
                <a:ext cx="3179588" cy="733278"/>
              </a:xfrm>
              <a:prstGeom prst="rect">
                <a:avLst/>
              </a:prstGeom>
              <a:blipFill>
                <a:blip r:embed="rId7"/>
                <a:stretch>
                  <a:fillRect b="-678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B8F5D49-03A1-E9AA-9812-C830F2698B5A}"/>
                  </a:ext>
                </a:extLst>
              </p:cNvPr>
              <p:cNvSpPr txBox="1"/>
              <p:nvPr/>
            </p:nvSpPr>
            <p:spPr>
              <a:xfrm>
                <a:off x="5027374" y="2746129"/>
                <a:ext cx="2209800" cy="37478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b="0" i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  <m:sSubSup>
                            <m:sSubSupPr>
                              <m:ctrlPr>
                                <a:rPr lang="en-US" b="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b="0" i="1">
                                  <a:latin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b="0" i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  <m:sup>
                              <m:r>
                                <a:rPr lang="en-US" b="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B8F5D49-03A1-E9AA-9812-C830F2698B5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7374" y="2746129"/>
                <a:ext cx="2209800" cy="374783"/>
              </a:xfrm>
              <a:prstGeom prst="rect">
                <a:avLst/>
              </a:prstGeom>
              <a:blipFill>
                <a:blip r:embed="rId8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05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B7357-CBA2-97A3-76AA-A525331879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5ECC635-215C-FB34-E0D2-A36A43E0F1AE}"/>
              </a:ext>
            </a:extLst>
          </p:cNvPr>
          <p:cNvSpPr/>
          <p:nvPr/>
        </p:nvSpPr>
        <p:spPr>
          <a:xfrm>
            <a:off x="5125394" y="376881"/>
            <a:ext cx="3124200" cy="26119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9D19A4-202E-0673-4925-A428D92136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5394" y="560971"/>
            <a:ext cx="2985659" cy="2408322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908C27B-F9E3-093B-436A-8A6E05B2FD5B}"/>
              </a:ext>
            </a:extLst>
          </p:cNvPr>
          <p:cNvCxnSpPr/>
          <p:nvPr/>
        </p:nvCxnSpPr>
        <p:spPr>
          <a:xfrm>
            <a:off x="6133507" y="1280281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6D9F332-47FA-43D4-D8CD-2047E772DDC2}"/>
              </a:ext>
            </a:extLst>
          </p:cNvPr>
          <p:cNvCxnSpPr/>
          <p:nvPr/>
        </p:nvCxnSpPr>
        <p:spPr>
          <a:xfrm>
            <a:off x="7357643" y="1280281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DC55837-4532-5E28-E1F7-89C7B18504E0}"/>
                  </a:ext>
                </a:extLst>
              </p:cNvPr>
              <p:cNvSpPr txBox="1"/>
              <p:nvPr/>
            </p:nvSpPr>
            <p:spPr bwMode="auto">
              <a:xfrm>
                <a:off x="740927" y="3536421"/>
                <a:ext cx="1577676" cy="7307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DC55837-4532-5E28-E1F7-89C7B18504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40927" y="3536421"/>
                <a:ext cx="1577676" cy="730777"/>
              </a:xfrm>
              <a:prstGeom prst="rect">
                <a:avLst/>
              </a:prstGeom>
              <a:blipFill>
                <a:blip r:embed="rId3"/>
                <a:stretch>
                  <a:fillRect l="-1600" t="-1724" b="-1034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9A3206C4-4FAB-F3BF-443B-1E65F3098B1E}"/>
                  </a:ext>
                </a:extLst>
              </p:cNvPr>
              <p:cNvSpPr txBox="1"/>
              <p:nvPr/>
            </p:nvSpPr>
            <p:spPr bwMode="auto">
              <a:xfrm>
                <a:off x="726405" y="387439"/>
                <a:ext cx="2162643" cy="30963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𝜆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=2,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</m:oMath>
                  </m:oMathPara>
                </a14:m>
                <a:endParaRPr lang="en-US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9A3206C4-4FAB-F3BF-443B-1E65F3098B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26405" y="387439"/>
                <a:ext cx="2162643" cy="309637"/>
              </a:xfrm>
              <a:prstGeom prst="rect">
                <a:avLst/>
              </a:prstGeom>
              <a:blipFill>
                <a:blip r:embed="rId4"/>
                <a:stretch>
                  <a:fillRect l="-2339" r="-585" b="-2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1A7CC316-B1E3-9BD8-81E7-7098DBAC5185}"/>
                  </a:ext>
                </a:extLst>
              </p:cNvPr>
              <p:cNvSpPr txBox="1"/>
              <p:nvPr/>
            </p:nvSpPr>
            <p:spPr bwMode="auto">
              <a:xfrm>
                <a:off x="747200" y="4313510"/>
                <a:ext cx="1596142" cy="32573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1A7CC316-B1E3-9BD8-81E7-7098DBAC51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47200" y="4313510"/>
                <a:ext cx="1596142" cy="325730"/>
              </a:xfrm>
              <a:prstGeom prst="rect">
                <a:avLst/>
              </a:prstGeom>
              <a:blipFill>
                <a:blip r:embed="rId5"/>
                <a:stretch>
                  <a:fillRect l="-158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E66F089-9962-3216-701D-AC74A8321414}"/>
                  </a:ext>
                </a:extLst>
              </p:cNvPr>
              <p:cNvSpPr txBox="1"/>
              <p:nvPr/>
            </p:nvSpPr>
            <p:spPr>
              <a:xfrm>
                <a:off x="726405" y="769338"/>
                <a:ext cx="2209800" cy="37478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US" b="0" i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sSubSup>
                            <m:sSubSupPr>
                              <m:ctrlPr>
                                <a:rPr lang="en-US" b="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b="0" i="1">
                                  <a:latin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b="0" i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  <m:sup>
                              <m:r>
                                <a:rPr lang="en-US" b="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</m:d>
                      <m:r>
                        <a:rPr lang="en-US" b="0" i="0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b="0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E66F089-9962-3216-701D-AC74A832141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405" y="769338"/>
                <a:ext cx="2209800" cy="37478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9855B8D8-2429-60CE-1D4D-8A9BA4FC6B94}"/>
                  </a:ext>
                </a:extLst>
              </p:cNvPr>
              <p:cNvSpPr txBox="1"/>
              <p:nvPr/>
            </p:nvSpPr>
            <p:spPr>
              <a:xfrm>
                <a:off x="740927" y="1279155"/>
                <a:ext cx="3250048" cy="825611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b="0" i="0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b="0" i="0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9855B8D8-2429-60CE-1D4D-8A9BA4FC6B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927" y="1279155"/>
                <a:ext cx="3250048" cy="825611"/>
              </a:xfrm>
              <a:prstGeom prst="rect">
                <a:avLst/>
              </a:prstGeom>
              <a:blipFill>
                <a:blip r:embed="rId7"/>
                <a:stretch>
                  <a:fillRect b="-30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Box 26">
            <a:extLst>
              <a:ext uri="{FF2B5EF4-FFF2-40B4-BE49-F238E27FC236}">
                <a16:creationId xmlns:a16="http://schemas.microsoft.com/office/drawing/2014/main" id="{B8718C26-C065-2A96-CAAC-57FEC4109104}"/>
              </a:ext>
            </a:extLst>
          </p:cNvPr>
          <p:cNvSpPr txBox="1"/>
          <p:nvPr/>
        </p:nvSpPr>
        <p:spPr>
          <a:xfrm>
            <a:off x="2365951" y="4267198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one solution!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7CCA63E-694D-DB12-9275-8423F431A459}"/>
              </a:ext>
            </a:extLst>
          </p:cNvPr>
          <p:cNvSpPr txBox="1"/>
          <p:nvPr/>
        </p:nvSpPr>
        <p:spPr>
          <a:xfrm>
            <a:off x="2378099" y="3701240"/>
            <a:ext cx="3484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Eigenvector up to a constant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5C6EC625-53EF-6769-ABCA-7B0BC7E2F02A}"/>
                  </a:ext>
                </a:extLst>
              </p:cNvPr>
              <p:cNvSpPr txBox="1"/>
              <p:nvPr/>
            </p:nvSpPr>
            <p:spPr>
              <a:xfrm>
                <a:off x="673927" y="4667767"/>
                <a:ext cx="6859488" cy="38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anose="02020603050405020304" pitchFamily="18" charset="0"/>
                  </a:rPr>
                  <a:t>三個粒子位置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以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為振比例一起作同步(</a:t>
                </a:r>
                <a:r>
                  <a:rPr lang="en-US" dirty="0" err="1">
                    <a:latin typeface="Times New Roman" panose="02020603050405020304" pitchFamily="18" charset="0"/>
                  </a:rPr>
                  <a:t>同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)</a:t>
                </a:r>
                <a:r>
                  <a:rPr lang="en-US" dirty="0" err="1">
                    <a:latin typeface="Times New Roman" panose="02020603050405020304" pitchFamily="18" charset="0"/>
                  </a:rPr>
                  <a:t>的簡諧運動</a:t>
                </a:r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5C6EC625-53EF-6769-ABCA-7B0BC7E2F02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927" y="4667767"/>
                <a:ext cx="6859488" cy="381515"/>
              </a:xfrm>
              <a:prstGeom prst="rect">
                <a:avLst/>
              </a:prstGeom>
              <a:blipFill>
                <a:blip r:embed="rId10"/>
                <a:stretch>
                  <a:fillRect l="-924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074BE891-E12B-C53B-3FAB-D6F774D63225}"/>
                  </a:ext>
                </a:extLst>
              </p:cNvPr>
              <p:cNvSpPr txBox="1"/>
              <p:nvPr/>
            </p:nvSpPr>
            <p:spPr>
              <a:xfrm>
                <a:off x="2133600" y="5471575"/>
                <a:ext cx="4300565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0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i="1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=−1:0:1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074BE891-E12B-C53B-3FAB-D6F774D6322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600" y="5471575"/>
                <a:ext cx="4300565" cy="369332"/>
              </a:xfrm>
              <a:prstGeom prst="rect">
                <a:avLst/>
              </a:prstGeom>
              <a:blipFill>
                <a:blip r:embed="rId13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B1249BC-D74F-942E-7389-A650DC49EB77}"/>
                  </a:ext>
                </a:extLst>
              </p:cNvPr>
              <p:cNvSpPr txBox="1"/>
              <p:nvPr/>
            </p:nvSpPr>
            <p:spPr bwMode="auto">
              <a:xfrm>
                <a:off x="767588" y="5520540"/>
                <a:ext cx="1159420" cy="29559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B1249BC-D74F-942E-7389-A650DC49EB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67588" y="5520540"/>
                <a:ext cx="1159420" cy="295594"/>
              </a:xfrm>
              <a:prstGeom prst="rect">
                <a:avLst/>
              </a:prstGeom>
              <a:blipFill>
                <a:blip r:embed="rId14"/>
                <a:stretch>
                  <a:fillRect l="-2174" b="-8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B8A2D375-406D-6E8D-3AC3-AA75AE1D03AD}"/>
                  </a:ext>
                </a:extLst>
              </p:cNvPr>
              <p:cNvSpPr txBox="1"/>
              <p:nvPr/>
            </p:nvSpPr>
            <p:spPr>
              <a:xfrm>
                <a:off x="5667317" y="1765132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B8A2D375-406D-6E8D-3AC3-AA75AE1D03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7317" y="1765132"/>
                <a:ext cx="457200" cy="369332"/>
              </a:xfrm>
              <a:prstGeom prst="rect">
                <a:avLst/>
              </a:prstGeom>
              <a:blipFill>
                <a:blip r:embed="rId15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4A1B5038-1283-E176-6A96-720FF6D8EA50}"/>
                  </a:ext>
                </a:extLst>
              </p:cNvPr>
              <p:cNvSpPr txBox="1"/>
              <p:nvPr/>
            </p:nvSpPr>
            <p:spPr>
              <a:xfrm>
                <a:off x="6912914" y="1003570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4A1B5038-1283-E176-6A96-720FF6D8EA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2914" y="1003570"/>
                <a:ext cx="457200" cy="369332"/>
              </a:xfrm>
              <a:prstGeom prst="rect">
                <a:avLst/>
              </a:prstGeom>
              <a:blipFill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8AC1C67D-D8F5-F7F0-F129-86116DA95D11}"/>
                  </a:ext>
                </a:extLst>
              </p:cNvPr>
              <p:cNvSpPr txBox="1"/>
              <p:nvPr/>
            </p:nvSpPr>
            <p:spPr>
              <a:xfrm>
                <a:off x="6565146" y="1608487"/>
                <a:ext cx="31379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8AC1C67D-D8F5-F7F0-F129-86116DA95D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5146" y="1608487"/>
                <a:ext cx="313790" cy="369332"/>
              </a:xfrm>
              <a:prstGeom prst="rect">
                <a:avLst/>
              </a:prstGeom>
              <a:blipFill>
                <a:blip r:embed="rId17"/>
                <a:stretch>
                  <a:fillRect r="-192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AB06120-96DB-9282-4DD8-72C1EDD0E8A8}"/>
                  </a:ext>
                </a:extLst>
              </p:cNvPr>
              <p:cNvSpPr txBox="1"/>
              <p:nvPr/>
            </p:nvSpPr>
            <p:spPr>
              <a:xfrm>
                <a:off x="740927" y="2205455"/>
                <a:ext cx="1066800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AB06120-96DB-9282-4DD8-72C1EDD0E8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927" y="2205455"/>
                <a:ext cx="1066800" cy="369332"/>
              </a:xfrm>
              <a:prstGeom prst="rect">
                <a:avLst/>
              </a:prstGeom>
              <a:blipFill>
                <a:blip r:embed="rId18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23FA234-B71D-7F95-BC50-9DC2E992B0B6}"/>
                  </a:ext>
                </a:extLst>
              </p:cNvPr>
              <p:cNvSpPr txBox="1"/>
              <p:nvPr/>
            </p:nvSpPr>
            <p:spPr>
              <a:xfrm>
                <a:off x="744276" y="2614583"/>
                <a:ext cx="1596142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23FA234-B71D-7F95-BC50-9DC2E992B0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276" y="2614583"/>
                <a:ext cx="1596142" cy="369332"/>
              </a:xfrm>
              <a:prstGeom prst="rect">
                <a:avLst/>
              </a:prstGeom>
              <a:blipFill>
                <a:blip r:embed="rId19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1B6D478-46C9-4483-1A18-F16C0A9E14BB}"/>
                  </a:ext>
                </a:extLst>
              </p:cNvPr>
              <p:cNvSpPr txBox="1"/>
              <p:nvPr/>
            </p:nvSpPr>
            <p:spPr>
              <a:xfrm>
                <a:off x="749466" y="3036640"/>
                <a:ext cx="1066800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1B6D478-46C9-4483-1A18-F16C0A9E14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466" y="3036640"/>
                <a:ext cx="1066800" cy="369332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2C0EBB10-19EE-44E8-8332-50EDBE5835A3}"/>
                  </a:ext>
                </a:extLst>
              </p:cNvPr>
              <p:cNvSpPr txBox="1"/>
              <p:nvPr/>
            </p:nvSpPr>
            <p:spPr>
              <a:xfrm>
                <a:off x="688999" y="5946410"/>
                <a:ext cx="81478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Looked individually every particle is doing a simple harmonic motion, with same </a:t>
                </a:r>
                <a14:m>
                  <m:oMath xmlns:m="http://schemas.openxmlformats.org/officeDocument/2006/math">
                    <m:r>
                      <a:rPr lang="en-US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2C0EBB10-19EE-44E8-8332-50EDBE5835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999" y="5946410"/>
                <a:ext cx="8147812" cy="369332"/>
              </a:xfrm>
              <a:prstGeom prst="rect">
                <a:avLst/>
              </a:prstGeom>
              <a:blipFill>
                <a:blip r:embed="rId21"/>
                <a:stretch>
                  <a:fillRect l="-623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DCE81CE-578D-3E81-40AB-B634A592079C}"/>
                  </a:ext>
                </a:extLst>
              </p:cNvPr>
              <p:cNvSpPr txBox="1"/>
              <p:nvPr/>
            </p:nvSpPr>
            <p:spPr>
              <a:xfrm>
                <a:off x="651349" y="5066140"/>
                <a:ext cx="8455001" cy="38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Three particle’s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oscillate together by same </a:t>
                </a:r>
                <a14:m>
                  <m:oMath xmlns:m="http://schemas.openxmlformats.org/officeDocument/2006/math">
                    <m:r>
                      <a:rPr lang="en-US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, with amplitudes proportional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DCE81CE-578D-3E81-40AB-B634A59207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349" y="5066140"/>
                <a:ext cx="8455001" cy="381515"/>
              </a:xfrm>
              <a:prstGeom prst="rect">
                <a:avLst/>
              </a:prstGeom>
              <a:blipFill>
                <a:blip r:embed="rId22"/>
                <a:stretch>
                  <a:fillRect l="-600" t="-6250" r="-300" b="-156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D30593F4-56B7-FCAB-D406-242CFCE08897}"/>
                  </a:ext>
                </a:extLst>
              </p:cNvPr>
              <p:cNvSpPr txBox="1"/>
              <p:nvPr/>
            </p:nvSpPr>
            <p:spPr>
              <a:xfrm>
                <a:off x="4484623" y="2967803"/>
                <a:ext cx="42672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We can draw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zh-TW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altLang="zh-TW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at their locations.</a:t>
                </a: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D30593F4-56B7-FCAB-D406-242CFCE0889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4623" y="2967803"/>
                <a:ext cx="4267200" cy="369332"/>
              </a:xfrm>
              <a:prstGeom prst="rect">
                <a:avLst/>
              </a:prstGeom>
              <a:blipFill>
                <a:blip r:embed="rId23"/>
                <a:stretch>
                  <a:fillRect l="-1484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96B761FF-036A-F26D-E90E-93CF822546B6}"/>
              </a:ext>
            </a:extLst>
          </p:cNvPr>
          <p:cNvSpPr txBox="1"/>
          <p:nvPr/>
        </p:nvSpPr>
        <p:spPr>
          <a:xfrm>
            <a:off x="3500620" y="3295867"/>
            <a:ext cx="5181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 arrows indicate the SHM of individual particles.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538E5E-D2E3-8348-496A-B014E203EB8D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125390" y="35374"/>
            <a:ext cx="3124200" cy="777670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565FF80-6DF0-36AB-3FBA-5073A6198FF4}"/>
                  </a:ext>
                </a:extLst>
              </p:cNvPr>
              <p:cNvSpPr txBox="1"/>
              <p:nvPr/>
            </p:nvSpPr>
            <p:spPr>
              <a:xfrm>
                <a:off x="6530422" y="5483150"/>
                <a:ext cx="11594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At all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US" dirty="0"/>
                  <a:t>.</a:t>
                </a: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565FF80-6DF0-36AB-3FBA-5073A6198FF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0422" y="5483150"/>
                <a:ext cx="1159420" cy="369332"/>
              </a:xfrm>
              <a:prstGeom prst="rect">
                <a:avLst/>
              </a:prstGeom>
              <a:blipFill>
                <a:blip r:embed="rId25"/>
                <a:stretch>
                  <a:fillRect l="-4348" t="-10000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752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21" grpId="0" animBg="1"/>
      <p:bldP spid="22" grpId="0" animBg="1"/>
      <p:bldP spid="27" grpId="0"/>
      <p:bldP spid="28" grpId="0"/>
      <p:bldP spid="29" grpId="0"/>
      <p:bldP spid="33" grpId="0" animBg="1"/>
      <p:bldP spid="34" grpId="0" animBg="1"/>
      <p:bldP spid="36" grpId="0"/>
      <p:bldP spid="37" grpId="0"/>
      <p:bldP spid="38" grpId="0"/>
      <p:bldP spid="6" grpId="0" animBg="1"/>
      <p:bldP spid="10" grpId="0" animBg="1"/>
      <p:bldP spid="15" grpId="0" animBg="1"/>
      <p:bldP spid="16" grpId="0"/>
      <p:bldP spid="17" grpId="0"/>
      <p:bldP spid="2" grpId="0"/>
      <p:bldP spid="4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3A83CA-B7C9-3C9F-C3FD-A5A0188298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35BD8AF-57A3-B1D9-4A45-E327377244D1}"/>
              </a:ext>
            </a:extLst>
          </p:cNvPr>
          <p:cNvSpPr txBox="1"/>
          <p:nvPr/>
        </p:nvSpPr>
        <p:spPr bwMode="auto">
          <a:xfrm>
            <a:off x="988207" y="5978223"/>
            <a:ext cx="76647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這是</a:t>
            </a:r>
            <a:r>
              <a:rPr lang="en-US" sz="18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一個可獨立振盪的模式。This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is one independent oscillation mode.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7A97A6-39EE-0F8B-192A-6B9BE1900A0C}"/>
              </a:ext>
            </a:extLst>
          </p:cNvPr>
          <p:cNvSpPr txBox="1"/>
          <p:nvPr/>
        </p:nvSpPr>
        <p:spPr bwMode="auto">
          <a:xfrm flipH="1">
            <a:off x="1022075" y="3229215"/>
            <a:ext cx="74260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itchFamily="18" charset="0"/>
              </a:rPr>
              <a:t>If the initial condition starts with this proportion, the mode will continue.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0E03F1B-5309-7FA2-C10A-6E215B8E5CA9}"/>
                  </a:ext>
                </a:extLst>
              </p:cNvPr>
              <p:cNvSpPr txBox="1"/>
              <p:nvPr/>
            </p:nvSpPr>
            <p:spPr bwMode="auto">
              <a:xfrm>
                <a:off x="1023528" y="3648514"/>
                <a:ext cx="3548472" cy="89171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0E03F1B-5309-7FA2-C10A-6E215B8E5C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23528" y="3648514"/>
                <a:ext cx="3548472" cy="891719"/>
              </a:xfrm>
              <a:prstGeom prst="rect">
                <a:avLst/>
              </a:prstGeom>
              <a:blipFill>
                <a:blip r:embed="rId2"/>
                <a:stretch>
                  <a:fillRect l="-357" b="-281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2D21819-A03E-4CEA-7E0A-99486D8C6F03}"/>
                  </a:ext>
                </a:extLst>
              </p:cNvPr>
              <p:cNvSpPr txBox="1"/>
              <p:nvPr/>
            </p:nvSpPr>
            <p:spPr bwMode="auto">
              <a:xfrm>
                <a:off x="4953000" y="3658935"/>
                <a:ext cx="2941703" cy="89171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p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Sup>
                                  <m:sSubSup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∝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2D21819-A03E-4CEA-7E0A-99486D8C6F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953000" y="3658935"/>
                <a:ext cx="2941703" cy="891719"/>
              </a:xfrm>
              <a:prstGeom prst="rect">
                <a:avLst/>
              </a:prstGeom>
              <a:blipFill>
                <a:blip r:embed="rId3"/>
                <a:stretch>
                  <a:fillRect l="-862" b="-281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FDE7733-0D21-3DFB-F151-8B30FDC020FF}"/>
                  </a:ext>
                </a:extLst>
              </p:cNvPr>
              <p:cNvSpPr txBox="1"/>
              <p:nvPr/>
            </p:nvSpPr>
            <p:spPr bwMode="auto">
              <a:xfrm>
                <a:off x="354115" y="5015191"/>
                <a:ext cx="8633068" cy="89171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d>
                        <m:dPr>
                          <m:begChr m:val="["/>
                          <m:endChr m:val="]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</a:rPr>
                            <m:t>cos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b="1" i="1" smtClean="0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US" b="1" i="1" smtClean="0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</a:rPr>
                            <m:t>cos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</a:rPr>
                            <m:t>sin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𝜔</m:t>
                                  </m:r>
                                </m:e>
                                <m:sub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FDE7733-0D21-3DFB-F151-8B30FDC020F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4115" y="5015191"/>
                <a:ext cx="8633068" cy="891719"/>
              </a:xfrm>
              <a:prstGeom prst="rect">
                <a:avLst/>
              </a:prstGeom>
              <a:blipFill>
                <a:blip r:embed="rId4"/>
                <a:stretch>
                  <a:fillRect b="-281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B80AB91-3B7A-A487-5005-BACC18234B06}"/>
                  </a:ext>
                </a:extLst>
              </p:cNvPr>
              <p:cNvSpPr txBox="1"/>
              <p:nvPr/>
            </p:nvSpPr>
            <p:spPr bwMode="auto">
              <a:xfrm>
                <a:off x="1097681" y="2785781"/>
                <a:ext cx="1159420" cy="29559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B80AB91-3B7A-A487-5005-BACC18234B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97681" y="2785781"/>
                <a:ext cx="1159420" cy="295594"/>
              </a:xfrm>
              <a:prstGeom prst="rect">
                <a:avLst/>
              </a:prstGeom>
              <a:blipFill>
                <a:blip r:embed="rId5"/>
                <a:stretch>
                  <a:fillRect l="-2174" b="-8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Rectangle 15">
            <a:extLst>
              <a:ext uri="{FF2B5EF4-FFF2-40B4-BE49-F238E27FC236}">
                <a16:creationId xmlns:a16="http://schemas.microsoft.com/office/drawing/2014/main" id="{DA8734C6-4400-993C-2AC0-004DBAEC0870}"/>
              </a:ext>
            </a:extLst>
          </p:cNvPr>
          <p:cNvSpPr/>
          <p:nvPr/>
        </p:nvSpPr>
        <p:spPr>
          <a:xfrm>
            <a:off x="2438400" y="504788"/>
            <a:ext cx="3124200" cy="26119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9C8BE2D-5573-D0BB-5952-65BC0B96F0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8400" y="688878"/>
            <a:ext cx="2985659" cy="2408322"/>
          </a:xfrm>
          <a:prstGeom prst="rect">
            <a:avLst/>
          </a:prstGeom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EB4D77F-1E5A-CF91-69F6-6A84C4159780}"/>
              </a:ext>
            </a:extLst>
          </p:cNvPr>
          <p:cNvCxnSpPr/>
          <p:nvPr/>
        </p:nvCxnSpPr>
        <p:spPr>
          <a:xfrm>
            <a:off x="3446513" y="1408188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047AFFC7-9445-B2ED-9CC5-2B1B9EF4F8CB}"/>
              </a:ext>
            </a:extLst>
          </p:cNvPr>
          <p:cNvCxnSpPr/>
          <p:nvPr/>
        </p:nvCxnSpPr>
        <p:spPr>
          <a:xfrm>
            <a:off x="4670649" y="1408188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C721D036-507F-4D2A-D554-05F280BD3E2A}"/>
                  </a:ext>
                </a:extLst>
              </p:cNvPr>
              <p:cNvSpPr txBox="1"/>
              <p:nvPr/>
            </p:nvSpPr>
            <p:spPr>
              <a:xfrm>
                <a:off x="2980323" y="1893039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C721D036-507F-4D2A-D554-05F280BD3E2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0323" y="1893039"/>
                <a:ext cx="457200" cy="36933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A5207A48-3479-309A-D10A-C34FD66AC875}"/>
                  </a:ext>
                </a:extLst>
              </p:cNvPr>
              <p:cNvSpPr txBox="1"/>
              <p:nvPr/>
            </p:nvSpPr>
            <p:spPr>
              <a:xfrm>
                <a:off x="4225920" y="1131477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A5207A48-3479-309A-D10A-C34FD66AC8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5920" y="1131477"/>
                <a:ext cx="457200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F87DC026-D443-041A-5E3E-FE3D30F25155}"/>
                  </a:ext>
                </a:extLst>
              </p:cNvPr>
              <p:cNvSpPr txBox="1"/>
              <p:nvPr/>
            </p:nvSpPr>
            <p:spPr>
              <a:xfrm>
                <a:off x="3878152" y="1736394"/>
                <a:ext cx="31379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F87DC026-D443-041A-5E3E-FE3D30F2515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8152" y="1736394"/>
                <a:ext cx="313790" cy="369332"/>
              </a:xfrm>
              <a:prstGeom prst="rect">
                <a:avLst/>
              </a:prstGeom>
              <a:blipFill>
                <a:blip r:embed="rId9"/>
                <a:stretch>
                  <a:fillRect r="-15385"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3459292-132F-D09F-6263-B1CD5E55FFF9}"/>
                  </a:ext>
                </a:extLst>
              </p:cNvPr>
              <p:cNvSpPr txBox="1"/>
              <p:nvPr/>
            </p:nvSpPr>
            <p:spPr>
              <a:xfrm>
                <a:off x="152400" y="2748912"/>
                <a:ext cx="11594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At all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US" dirty="0"/>
                  <a:t>:</a:t>
                </a: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3459292-132F-D09F-6263-B1CD5E55FFF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400" y="2748912"/>
                <a:ext cx="1159420" cy="369332"/>
              </a:xfrm>
              <a:prstGeom prst="rect">
                <a:avLst/>
              </a:prstGeom>
              <a:blipFill>
                <a:blip r:embed="rId10"/>
                <a:stretch>
                  <a:fillRect l="-4348" t="-10000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1320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nd Mode">
            <a:hlinkClick r:id="" action="ppaction://media"/>
            <a:extLst>
              <a:ext uri="{FF2B5EF4-FFF2-40B4-BE49-F238E27FC236}">
                <a16:creationId xmlns:a16="http://schemas.microsoft.com/office/drawing/2014/main" id="{B298521E-45DB-98CF-5F42-EE0519339C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6281" y="1213467"/>
            <a:ext cx="7691437" cy="434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32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8DF09-8C35-BC80-19BB-56A1E6E46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863F77B-E839-FB8C-5343-2CA8499C950F}"/>
              </a:ext>
            </a:extLst>
          </p:cNvPr>
          <p:cNvSpPr/>
          <p:nvPr/>
        </p:nvSpPr>
        <p:spPr>
          <a:xfrm>
            <a:off x="802461" y="730324"/>
            <a:ext cx="7731414" cy="30264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4A31FD-C2AB-EB3F-9E5F-986600A24383}"/>
              </a:ext>
            </a:extLst>
          </p:cNvPr>
          <p:cNvSpPr/>
          <p:nvPr/>
        </p:nvSpPr>
        <p:spPr>
          <a:xfrm>
            <a:off x="4575802" y="1071698"/>
            <a:ext cx="184730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3E2737-5CF3-9356-1C11-E549E553A2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206"/>
          <a:stretch>
            <a:fillRect/>
          </a:stretch>
        </p:blipFill>
        <p:spPr>
          <a:xfrm>
            <a:off x="798054" y="935290"/>
            <a:ext cx="5473700" cy="177231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904D8B3-1097-EEB0-EBC3-4D1F1D3A6F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445"/>
          <a:stretch>
            <a:fillRect/>
          </a:stretch>
        </p:blipFill>
        <p:spPr>
          <a:xfrm>
            <a:off x="5221507" y="1371995"/>
            <a:ext cx="3312368" cy="213320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11F10E1-9E22-013F-9606-21CE35181F08}"/>
              </a:ext>
            </a:extLst>
          </p:cNvPr>
          <p:cNvCxnSpPr>
            <a:cxnSpLocks/>
          </p:cNvCxnSpPr>
          <p:nvPr/>
        </p:nvCxnSpPr>
        <p:spPr>
          <a:xfrm>
            <a:off x="6276161" y="2092075"/>
            <a:ext cx="0" cy="7359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CA4275A-8CFF-EC54-9F4C-57C24CCD0068}"/>
              </a:ext>
            </a:extLst>
          </p:cNvPr>
          <p:cNvCxnSpPr>
            <a:cxnSpLocks/>
          </p:cNvCxnSpPr>
          <p:nvPr/>
        </p:nvCxnSpPr>
        <p:spPr>
          <a:xfrm>
            <a:off x="6995149" y="1948059"/>
            <a:ext cx="0" cy="1008112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21ACD86-6E60-7800-EA74-0DAC7F2318B5}"/>
              </a:ext>
            </a:extLst>
          </p:cNvPr>
          <p:cNvCxnSpPr>
            <a:cxnSpLocks/>
          </p:cNvCxnSpPr>
          <p:nvPr/>
        </p:nvCxnSpPr>
        <p:spPr>
          <a:xfrm>
            <a:off x="7669779" y="2092075"/>
            <a:ext cx="0" cy="7359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09C5EE9-5400-8658-F4B2-8EEE3D4D1B56}"/>
                  </a:ext>
                </a:extLst>
              </p:cNvPr>
              <p:cNvSpPr txBox="1"/>
              <p:nvPr/>
            </p:nvSpPr>
            <p:spPr bwMode="auto">
              <a:xfrm>
                <a:off x="1304170" y="1872733"/>
                <a:ext cx="1550809" cy="75828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09C5EE9-5400-8658-F4B2-8EEE3D4D1B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04170" y="1872733"/>
                <a:ext cx="1550809" cy="758285"/>
              </a:xfrm>
              <a:prstGeom prst="rect">
                <a:avLst/>
              </a:prstGeom>
              <a:blipFill>
                <a:blip r:embed="rId4"/>
                <a:stretch>
                  <a:fillRect l="-1626" t="-1639" b="-819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C762498-E2F7-8586-A216-A6EB992160C2}"/>
                  </a:ext>
                </a:extLst>
              </p:cNvPr>
              <p:cNvSpPr txBox="1"/>
              <p:nvPr/>
            </p:nvSpPr>
            <p:spPr bwMode="auto">
              <a:xfrm>
                <a:off x="324687" y="160966"/>
                <a:ext cx="3359509" cy="56368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=2−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r>
                        <a:rPr lang="en-GB" i="1">
                          <a:latin typeface="Cambria Math" panose="02040503050406030204" pitchFamily="18" charset="0"/>
                        </a:rPr>
                        <m:t>,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2−</m:t>
                          </m:r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r>
                        <m:rPr>
                          <m:nor/>
                        </m:rPr>
                        <a:rPr lang="en-GB"/>
                        <m:t>:</m:t>
                      </m:r>
                    </m:oMath>
                  </m:oMathPara>
                </a14:m>
                <a:endParaRPr lang="en-US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C762498-E2F7-8586-A216-A6EB992160C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24687" y="160966"/>
                <a:ext cx="3359509" cy="563680"/>
              </a:xfrm>
              <a:prstGeom prst="rect">
                <a:avLst/>
              </a:prstGeom>
              <a:blipFill>
                <a:blip r:embed="rId5"/>
                <a:stretch>
                  <a:fillRect l="-1132" r="-7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0E60D3C-0373-E5DC-8F37-1D5013746839}"/>
                  </a:ext>
                </a:extLst>
              </p:cNvPr>
              <p:cNvSpPr txBox="1"/>
              <p:nvPr/>
            </p:nvSpPr>
            <p:spPr>
              <a:xfrm>
                <a:off x="844928" y="5413496"/>
                <a:ext cx="4252863" cy="98405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func>
                        <m:func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−</m:t>
                              </m:r>
                              <m:rad>
                                <m:radPr>
                                  <m:degHide m:val="on"/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</m:rad>
                            </m:e>
                          </m:rad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e>
                      </m:func>
                    </m:oMath>
                  </m:oMathPara>
                </a14:m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0E60D3C-0373-E5DC-8F37-1D50137468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4928" y="5413496"/>
                <a:ext cx="4252863" cy="98405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77149C6-FED4-74DC-8B96-5805771FC564}"/>
                  </a:ext>
                </a:extLst>
              </p:cNvPr>
              <p:cNvSpPr txBox="1"/>
              <p:nvPr/>
            </p:nvSpPr>
            <p:spPr bwMode="auto">
              <a:xfrm>
                <a:off x="813884" y="4107397"/>
                <a:ext cx="3199081" cy="89171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77149C6-FED4-74DC-8B96-5805771FC5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13884" y="4107397"/>
                <a:ext cx="3199081" cy="891719"/>
              </a:xfrm>
              <a:prstGeom prst="rect">
                <a:avLst/>
              </a:prstGeom>
              <a:blipFill>
                <a:blip r:embed="rId7"/>
                <a:stretch>
                  <a:fillRect b="-281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4A24E98-C0B0-3D2D-D0E8-63C0B714FAAC}"/>
                  </a:ext>
                </a:extLst>
              </p:cNvPr>
              <p:cNvSpPr txBox="1"/>
              <p:nvPr/>
            </p:nvSpPr>
            <p:spPr bwMode="auto">
              <a:xfrm>
                <a:off x="4356429" y="4139591"/>
                <a:ext cx="2538195" cy="89171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p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Sup>
                                  <m:sSubSup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4A24E98-C0B0-3D2D-D0E8-63C0B714FAA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356429" y="4139591"/>
                <a:ext cx="2538195" cy="891719"/>
              </a:xfrm>
              <a:prstGeom prst="rect">
                <a:avLst/>
              </a:prstGeom>
              <a:blipFill>
                <a:blip r:embed="rId8"/>
                <a:stretch>
                  <a:fillRect b="-422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Box 25">
            <a:extLst>
              <a:ext uri="{FF2B5EF4-FFF2-40B4-BE49-F238E27FC236}">
                <a16:creationId xmlns:a16="http://schemas.microsoft.com/office/drawing/2014/main" id="{5560F0D5-33C0-0782-E81A-6A9E9C694F54}"/>
              </a:ext>
            </a:extLst>
          </p:cNvPr>
          <p:cNvSpPr txBox="1"/>
          <p:nvPr/>
        </p:nvSpPr>
        <p:spPr>
          <a:xfrm>
            <a:off x="809343" y="5043272"/>
            <a:ext cx="5898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以下式就是運動方程式與起始條件的解</a:t>
            </a:r>
            <a:r>
              <a:rPr lang="en-US" dirty="0">
                <a:latin typeface="Times New Roman" panose="02020603050405020304" pitchFamily="18" charset="0"/>
              </a:rPr>
              <a:t>：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BD2E43-84E9-981D-5C22-B5492B005650}"/>
              </a:ext>
            </a:extLst>
          </p:cNvPr>
          <p:cNvSpPr txBox="1"/>
          <p:nvPr/>
        </p:nvSpPr>
        <p:spPr bwMode="auto">
          <a:xfrm>
            <a:off x="850790" y="6462291"/>
            <a:ext cx="725401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這是另</a:t>
            </a:r>
            <a:r>
              <a:rPr lang="en-US" sz="18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一個可獨立振盪的模式。This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is another oscillation mode.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2AF23A7-3D5B-045E-C00F-6016B9CD21B6}"/>
                  </a:ext>
                </a:extLst>
              </p:cNvPr>
              <p:cNvSpPr txBox="1"/>
              <p:nvPr/>
            </p:nvSpPr>
            <p:spPr>
              <a:xfrm>
                <a:off x="6278517" y="1698018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2AF23A7-3D5B-045E-C00F-6016B9CD21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8517" y="1698018"/>
                <a:ext cx="457200" cy="369332"/>
              </a:xfrm>
              <a:prstGeom prst="rect">
                <a:avLst/>
              </a:prstGeom>
              <a:blipFill>
                <a:blip r:embed="rId9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5725DE4-419B-0704-5E84-B388DE77EC0D}"/>
                  </a:ext>
                </a:extLst>
              </p:cNvPr>
              <p:cNvSpPr txBox="1"/>
              <p:nvPr/>
            </p:nvSpPr>
            <p:spPr>
              <a:xfrm>
                <a:off x="7657042" y="1630062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5725DE4-419B-0704-5E84-B388DE77E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57042" y="1630062"/>
                <a:ext cx="457200" cy="369332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FF7E4BD-8085-0291-FA7F-F533EDCEF661}"/>
                  </a:ext>
                </a:extLst>
              </p:cNvPr>
              <p:cNvSpPr txBox="1"/>
              <p:nvPr/>
            </p:nvSpPr>
            <p:spPr>
              <a:xfrm>
                <a:off x="7032936" y="1541373"/>
                <a:ext cx="307195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FF7E4BD-8085-0291-FA7F-F533EDCEF6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2936" y="1541373"/>
                <a:ext cx="307195" cy="369332"/>
              </a:xfrm>
              <a:prstGeom prst="rect">
                <a:avLst/>
              </a:prstGeom>
              <a:blipFill>
                <a:blip r:embed="rId11"/>
                <a:stretch>
                  <a:fillRect r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C6CD9B0-8C14-E266-44C2-2FE6172C0DA4}"/>
                  </a:ext>
                </a:extLst>
              </p:cNvPr>
              <p:cNvSpPr txBox="1"/>
              <p:nvPr/>
            </p:nvSpPr>
            <p:spPr bwMode="auto">
              <a:xfrm>
                <a:off x="1326599" y="2784188"/>
                <a:ext cx="1940916" cy="365613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2−</m:t>
                              </m:r>
                              <m:rad>
                                <m:radPr>
                                  <m:degHide m:val="on"/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</m:rad>
                            </m:e>
                          </m:rad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C6CD9B0-8C14-E266-44C2-2FE6172C0D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26599" y="2784188"/>
                <a:ext cx="1940916" cy="365613"/>
              </a:xfrm>
              <a:prstGeom prst="rect">
                <a:avLst/>
              </a:prstGeom>
              <a:blipFill>
                <a:blip r:embed="rId12"/>
                <a:stretch>
                  <a:fillRect l="-129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2E3C6B91-837D-6048-62C9-8FEBDF73CDFC}"/>
                  </a:ext>
                </a:extLst>
              </p:cNvPr>
              <p:cNvSpPr txBox="1"/>
              <p:nvPr/>
            </p:nvSpPr>
            <p:spPr>
              <a:xfrm>
                <a:off x="1298294" y="3242551"/>
                <a:ext cx="4300565" cy="40197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0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i="1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=1:</m:t>
                      </m:r>
                      <m:rad>
                        <m:radPr>
                          <m:degHide m:val="on"/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e>
                      </m:ra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:1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2E3C6B91-837D-6048-62C9-8FEBDF73CDF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8294" y="3242551"/>
                <a:ext cx="4300565" cy="401970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54394CC-A75D-FEF2-8C7D-6A37254B6490}"/>
                  </a:ext>
                </a:extLst>
              </p:cNvPr>
              <p:cNvSpPr txBox="1"/>
              <p:nvPr/>
            </p:nvSpPr>
            <p:spPr bwMode="auto">
              <a:xfrm>
                <a:off x="3607934" y="2843230"/>
                <a:ext cx="1159420" cy="29559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54394CC-A75D-FEF2-8C7D-6A37254B64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07934" y="2843230"/>
                <a:ext cx="1159420" cy="295594"/>
              </a:xfrm>
              <a:prstGeom prst="rect">
                <a:avLst/>
              </a:prstGeom>
              <a:blipFill>
                <a:blip r:embed="rId14"/>
                <a:stretch>
                  <a:fillRect l="-2174"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A2F7A54-A461-8FAB-C9D5-0DE93CA9C497}"/>
                  </a:ext>
                </a:extLst>
              </p:cNvPr>
              <p:cNvSpPr txBox="1"/>
              <p:nvPr/>
            </p:nvSpPr>
            <p:spPr>
              <a:xfrm>
                <a:off x="324687" y="822118"/>
                <a:ext cx="2938151" cy="984885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i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i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US" i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i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</m:m>
                        </m:e>
                      </m:d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i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i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US" i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i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A2F7A54-A461-8FAB-C9D5-0DE93CA9C49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687" y="822118"/>
                <a:ext cx="2938151" cy="984885"/>
              </a:xfrm>
              <a:prstGeom prst="rect">
                <a:avLst/>
              </a:prstGeom>
              <a:blipFill>
                <a:blip r:embed="rId15"/>
                <a:stretch>
                  <a:fillRect b="-126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DBC547E-6EC6-3182-BAE5-915AFEE0B752}"/>
                  </a:ext>
                </a:extLst>
              </p:cNvPr>
              <p:cNvSpPr txBox="1"/>
              <p:nvPr/>
            </p:nvSpPr>
            <p:spPr>
              <a:xfrm>
                <a:off x="688999" y="3734520"/>
                <a:ext cx="8455001" cy="38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Three particle’s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oscillate as SHM by same </a:t>
                </a:r>
                <a14:m>
                  <m:oMath xmlns:m="http://schemas.openxmlformats.org/officeDocument/2006/math">
                    <m:r>
                      <a:rPr lang="en-US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, with amplitudes proportional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DBC547E-6EC6-3182-BAE5-915AFEE0B75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999" y="3734520"/>
                <a:ext cx="8455001" cy="381515"/>
              </a:xfrm>
              <a:prstGeom prst="rect">
                <a:avLst/>
              </a:prstGeom>
              <a:blipFill>
                <a:blip r:embed="rId16"/>
                <a:stretch>
                  <a:fillRect l="-601" t="-10000" r="-300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1A1A9F0D-5EB5-2268-0809-89DB5BA93E3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409675" y="749909"/>
            <a:ext cx="3124200" cy="777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48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3" grpId="0" animBg="1"/>
      <p:bldP spid="24" grpId="0" animBg="1"/>
      <p:bldP spid="26" grpId="0"/>
      <p:bldP spid="4" grpId="0"/>
      <p:bldP spid="14" grpId="0" animBg="1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1st Mode">
            <a:hlinkClick r:id="" action="ppaction://media"/>
            <a:extLst>
              <a:ext uri="{FF2B5EF4-FFF2-40B4-BE49-F238E27FC236}">
                <a16:creationId xmlns:a16="http://schemas.microsoft.com/office/drawing/2014/main" id="{B863BC1F-439A-2207-FC46-6DD20C154D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0" y="1219200"/>
            <a:ext cx="8081963" cy="456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10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DD044DA-A0AF-6E7C-3125-E8837B120F22}"/>
              </a:ext>
            </a:extLst>
          </p:cNvPr>
          <p:cNvSpPr/>
          <p:nvPr/>
        </p:nvSpPr>
        <p:spPr>
          <a:xfrm>
            <a:off x="813525" y="304594"/>
            <a:ext cx="7771023" cy="26649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18F3DB-C429-3766-E9C6-447012774488}"/>
              </a:ext>
            </a:extLst>
          </p:cNvPr>
          <p:cNvSpPr/>
          <p:nvPr/>
        </p:nvSpPr>
        <p:spPr>
          <a:xfrm>
            <a:off x="4586866" y="2550968"/>
            <a:ext cx="184730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62BEA5-7ED4-C5BB-C6E0-4AC876E4C7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7004"/>
          <a:stretch>
            <a:fillRect/>
          </a:stretch>
        </p:blipFill>
        <p:spPr>
          <a:xfrm>
            <a:off x="813525" y="675125"/>
            <a:ext cx="5473700" cy="15616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A30EE3-3396-A639-4F20-D71307FDAD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571" y="304594"/>
            <a:ext cx="3351977" cy="2582671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2F52692-51CB-C619-9853-49ACE7F8AEDF}"/>
              </a:ext>
            </a:extLst>
          </p:cNvPr>
          <p:cNvCxnSpPr/>
          <p:nvPr/>
        </p:nvCxnSpPr>
        <p:spPr>
          <a:xfrm>
            <a:off x="6253735" y="1157023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0A6BF26-EC7B-731D-95FC-2E93E10552D7}"/>
              </a:ext>
            </a:extLst>
          </p:cNvPr>
          <p:cNvCxnSpPr>
            <a:cxnSpLocks/>
          </p:cNvCxnSpPr>
          <p:nvPr/>
        </p:nvCxnSpPr>
        <p:spPr>
          <a:xfrm>
            <a:off x="6901807" y="853091"/>
            <a:ext cx="0" cy="1168028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9295F71-529C-9440-3071-44EEEC75E039}"/>
              </a:ext>
            </a:extLst>
          </p:cNvPr>
          <p:cNvCxnSpPr/>
          <p:nvPr/>
        </p:nvCxnSpPr>
        <p:spPr>
          <a:xfrm>
            <a:off x="7621887" y="1157023"/>
            <a:ext cx="0" cy="720080"/>
          </a:xfrm>
          <a:prstGeom prst="straightConnector1">
            <a:avLst/>
          </a:prstGeom>
          <a:ln w="127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16">
                <a:extLst>
                  <a:ext uri="{FF2B5EF4-FFF2-40B4-BE49-F238E27FC236}">
                    <a16:creationId xmlns:a16="http://schemas.microsoft.com/office/drawing/2014/main" id="{8C7FCC91-E131-E1E7-460C-8A1100CA175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55860" y="5562999"/>
                <a:ext cx="798718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kumimoji="1" sz="32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kumimoji="1" sz="28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zh-TW" altLang="en-US" sz="1800" dirty="0">
                    <a:solidFill>
                      <a:srgbClr val="FF0000"/>
                    </a:solidFill>
                  </a:rPr>
                  <a:t>每一個運動模式</a:t>
                </a:r>
                <a:r>
                  <a:rPr lang="en-US" altLang="zh-TW" sz="1800" dirty="0">
                    <a:solidFill>
                      <a:srgbClr val="FF0000"/>
                    </a:solidFill>
                  </a:rPr>
                  <a:t>(</a:t>
                </a:r>
                <a:r>
                  <a:rPr lang="zh-TW" altLang="en-US" sz="1800" dirty="0">
                    <a:solidFill>
                      <a:srgbClr val="FF0000"/>
                    </a:solidFill>
                  </a:rPr>
                  <a:t>本徵向量</a:t>
                </a:r>
                <a14:m>
                  <m:oMath xmlns:m="http://schemas.openxmlformats.org/officeDocument/2006/math">
                    <m:r>
                      <a:rPr lang="en-US" altLang="zh-TW" sz="1800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𝒂</m:t>
                    </m:r>
                  </m:oMath>
                </a14:m>
                <a:r>
                  <a:rPr lang="en-US" altLang="zh-TW" sz="1800" dirty="0">
                    <a:solidFill>
                      <a:srgbClr val="FF0000"/>
                    </a:solidFill>
                  </a:rPr>
                  <a:t>)</a:t>
                </a:r>
                <a:r>
                  <a:rPr lang="zh-TW" altLang="en-US" sz="1800" dirty="0">
                    <a:solidFill>
                      <a:srgbClr val="FF0000"/>
                    </a:solidFill>
                  </a:rPr>
                  <a:t>，有一個特定的簡諧振動頻率</a:t>
                </a:r>
                <a:r>
                  <a:rPr lang="en-US" altLang="zh-TW" sz="1800" dirty="0">
                    <a:solidFill>
                      <a:srgbClr val="FF0000"/>
                    </a:solidFill>
                  </a:rPr>
                  <a:t>(</a:t>
                </a:r>
                <a:r>
                  <a:rPr lang="zh-TW" altLang="en-US" sz="1800" dirty="0">
                    <a:solidFill>
                      <a:srgbClr val="FF0000"/>
                    </a:solidFill>
                  </a:rPr>
                  <a:t>本徵值</a:t>
                </a:r>
                <a:r>
                  <a:rPr lang="en-US" altLang="zh-TW" sz="1800" dirty="0">
                    <a:solidFill>
                      <a:srgbClr val="FF0000"/>
                    </a:solidFill>
                  </a:rPr>
                  <a:t>)</a:t>
                </a:r>
                <a:r>
                  <a:rPr lang="zh-TW" altLang="en-US" sz="1800" dirty="0">
                    <a:solidFill>
                      <a:srgbClr val="FF0000"/>
                    </a:solidFill>
                  </a:rPr>
                  <a:t>！</a:t>
                </a:r>
              </a:p>
            </p:txBody>
          </p:sp>
        </mc:Choice>
        <mc:Fallback xmlns="">
          <p:sp>
            <p:nvSpPr>
              <p:cNvPr id="16" name="文字方塊 16">
                <a:extLst>
                  <a:ext uri="{FF2B5EF4-FFF2-40B4-BE49-F238E27FC236}">
                    <a16:creationId xmlns:a16="http://schemas.microsoft.com/office/drawing/2014/main" id="{8C7FCC91-E131-E1E7-460C-8A1100CA17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55860" y="5562999"/>
                <a:ext cx="7987189" cy="369332"/>
              </a:xfrm>
              <a:prstGeom prst="rect">
                <a:avLst/>
              </a:prstGeom>
              <a:blipFill>
                <a:blip r:embed="rId4"/>
                <a:stretch>
                  <a:fillRect l="-635" t="-10000" b="-20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F8BD15DE-013B-DA1F-1404-2516F6CA6232}"/>
              </a:ext>
            </a:extLst>
          </p:cNvPr>
          <p:cNvSpPr txBox="1"/>
          <p:nvPr/>
        </p:nvSpPr>
        <p:spPr bwMode="auto">
          <a:xfrm>
            <a:off x="855860" y="5973979"/>
            <a:ext cx="64014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模式的數目，就是本徵向量數目，洽等於粒子數目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19AE9EA-BD53-EE0A-E352-C6859024F39A}"/>
                  </a:ext>
                </a:extLst>
              </p:cNvPr>
              <p:cNvSpPr txBox="1"/>
              <p:nvPr/>
            </p:nvSpPr>
            <p:spPr bwMode="auto">
              <a:xfrm>
                <a:off x="1354965" y="1705981"/>
                <a:ext cx="1792606" cy="758285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e>
                                </m:rad>
                              </m:e>
                            </m:mr>
                            <m:mr>
                              <m:e>
                                <m:r>
                                  <a:rPr lang="en-US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19AE9EA-BD53-EE0A-E352-C6859024F3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54965" y="1705981"/>
                <a:ext cx="1792606" cy="758285"/>
              </a:xfrm>
              <a:prstGeom prst="rect">
                <a:avLst/>
              </a:prstGeom>
              <a:blipFill>
                <a:blip r:embed="rId5"/>
                <a:stretch>
                  <a:fillRect t="-1667" b="-1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58BBF8FA-A713-DF4A-048F-29D79E9A4CCB}"/>
                  </a:ext>
                </a:extLst>
              </p:cNvPr>
              <p:cNvSpPr txBox="1"/>
              <p:nvPr/>
            </p:nvSpPr>
            <p:spPr>
              <a:xfrm>
                <a:off x="1336841" y="3403115"/>
                <a:ext cx="4149559" cy="98405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func>
                        <m:func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2+</m:t>
                              </m:r>
                              <m:rad>
                                <m:radPr>
                                  <m:degHide m:val="on"/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</m:rad>
                            </m:e>
                          </m:rad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𝑡</m:t>
                          </m:r>
                        </m:e>
                      </m:func>
                    </m:oMath>
                  </m:oMathPara>
                </a14:m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58BBF8FA-A713-DF4A-048F-29D79E9A4C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6841" y="3403115"/>
                <a:ext cx="4149559" cy="98405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9364C801-A952-99A9-506A-6439A9DB215D}"/>
              </a:ext>
            </a:extLst>
          </p:cNvPr>
          <p:cNvSpPr txBox="1"/>
          <p:nvPr/>
        </p:nvSpPr>
        <p:spPr bwMode="auto">
          <a:xfrm>
            <a:off x="821026" y="5152019"/>
            <a:ext cx="763717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一個本徵向量對應</a:t>
            </a:r>
            <a:r>
              <a:rPr lang="en-US" sz="18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一個可獨立振盪的模式。One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eigenvalue one mode.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795EAD69-7058-B353-D425-19FB42F5B71E}"/>
                  </a:ext>
                </a:extLst>
              </p:cNvPr>
              <p:cNvSpPr txBox="1"/>
              <p:nvPr/>
            </p:nvSpPr>
            <p:spPr>
              <a:xfrm>
                <a:off x="6105776" y="663794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795EAD69-7058-B353-D425-19FB42F5B7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5776" y="663794"/>
                <a:ext cx="457200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7B5A48A-8F3C-2204-C75B-7C6212966672}"/>
                  </a:ext>
                </a:extLst>
              </p:cNvPr>
              <p:cNvSpPr txBox="1"/>
              <p:nvPr/>
            </p:nvSpPr>
            <p:spPr>
              <a:xfrm>
                <a:off x="7484301" y="595838"/>
                <a:ext cx="4572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7B5A48A-8F3C-2204-C75B-7C62129666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4301" y="595838"/>
                <a:ext cx="457200" cy="369332"/>
              </a:xfrm>
              <a:prstGeom prst="rect">
                <a:avLst/>
              </a:prstGeom>
              <a:blipFill>
                <a:blip r:embed="rId9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BF19C8F-0644-0E97-E783-9832EA57FED3}"/>
                  </a:ext>
                </a:extLst>
              </p:cNvPr>
              <p:cNvSpPr txBox="1"/>
              <p:nvPr/>
            </p:nvSpPr>
            <p:spPr>
              <a:xfrm>
                <a:off x="6968959" y="1855755"/>
                <a:ext cx="44819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BF19C8F-0644-0E97-E783-9832EA57FE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8959" y="1855755"/>
                <a:ext cx="448191" cy="369332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54BD940-CCDB-5271-A841-4709367EC4A2}"/>
                  </a:ext>
                </a:extLst>
              </p:cNvPr>
              <p:cNvSpPr txBox="1"/>
              <p:nvPr/>
            </p:nvSpPr>
            <p:spPr bwMode="auto">
              <a:xfrm>
                <a:off x="1349761" y="2607242"/>
                <a:ext cx="1940916" cy="365613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rad>
                                <m:radPr>
                                  <m:degHide m:val="on"/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</m:rad>
                            </m:e>
                          </m:rad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54BD940-CCDB-5271-A841-4709367EC4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49761" y="2607242"/>
                <a:ext cx="1940916" cy="365613"/>
              </a:xfrm>
              <a:prstGeom prst="rect">
                <a:avLst/>
              </a:prstGeom>
              <a:blipFill>
                <a:blip r:embed="rId11"/>
                <a:stretch>
                  <a:fillRect l="-129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B83A17B-44E5-6581-6D89-506FBCAF5D74}"/>
                  </a:ext>
                </a:extLst>
              </p:cNvPr>
              <p:cNvSpPr txBox="1"/>
              <p:nvPr/>
            </p:nvSpPr>
            <p:spPr>
              <a:xfrm>
                <a:off x="1336841" y="2986748"/>
                <a:ext cx="4300565" cy="40197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0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i="1">
                          <a:latin typeface="Cambria Math" panose="02040503050406030204" pitchFamily="18" charset="0"/>
                        </a:rPr>
                        <m:t>:</m:t>
                      </m:r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=1:−</m:t>
                      </m:r>
                      <m:rad>
                        <m:radPr>
                          <m:degHide m:val="on"/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e>
                      </m:ra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:1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B83A17B-44E5-6581-6D89-506FBCAF5D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6841" y="2986748"/>
                <a:ext cx="4300565" cy="401970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C1EC0D46-4187-A722-C5F5-B01E93FF14BE}"/>
                  </a:ext>
                </a:extLst>
              </p:cNvPr>
              <p:cNvSpPr txBox="1"/>
              <p:nvPr/>
            </p:nvSpPr>
            <p:spPr bwMode="auto">
              <a:xfrm>
                <a:off x="3631096" y="2666284"/>
                <a:ext cx="1159420" cy="29559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𝒙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C1EC0D46-4187-A722-C5F5-B01E93FF14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31096" y="2666284"/>
                <a:ext cx="1159420" cy="295594"/>
              </a:xfrm>
              <a:prstGeom prst="rect">
                <a:avLst/>
              </a:prstGeom>
              <a:blipFill>
                <a:blip r:embed="rId13"/>
                <a:stretch>
                  <a:fillRect l="-3261"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939418AD-C61D-0FFD-AE1E-27CDF904ECF2}"/>
              </a:ext>
            </a:extLst>
          </p:cNvPr>
          <p:cNvSpPr txBox="1"/>
          <p:nvPr/>
        </p:nvSpPr>
        <p:spPr bwMode="auto">
          <a:xfrm>
            <a:off x="855860" y="4733458"/>
            <a:ext cx="725401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itchFamily="18" charset="0"/>
              </a:rPr>
              <a:t>這是第三個</a:t>
            </a:r>
            <a:r>
              <a:rPr lang="en-US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可獨立振盪的模式。This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is the third oscillation mode.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21F75C3-7D5F-DEEF-DFC9-83D370C95421}"/>
              </a:ext>
            </a:extLst>
          </p:cNvPr>
          <p:cNvSpPr txBox="1"/>
          <p:nvPr/>
        </p:nvSpPr>
        <p:spPr>
          <a:xfrm>
            <a:off x="855860" y="6368740"/>
            <a:ext cx="6798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number of modes equals the number of particles.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310751C1-3871-FBD1-0BF6-4387ED457DEE}"/>
                  </a:ext>
                </a:extLst>
              </p:cNvPr>
              <p:cNvSpPr txBox="1"/>
              <p:nvPr/>
            </p:nvSpPr>
            <p:spPr>
              <a:xfrm>
                <a:off x="969816" y="318705"/>
                <a:ext cx="3567323" cy="656013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smtClean="0">
                          <a:latin typeface="Cambria Math" panose="02040503050406030204" pitchFamily="18" charset="0"/>
                        </a:rPr>
                        <m:t>𝜆</m:t>
                      </m:r>
                      <m:r>
                        <a:rPr lang="en-US" i="0">
                          <a:latin typeface="Cambria Math" panose="02040503050406030204" pitchFamily="18" charset="0"/>
                        </a:rPr>
                        <m:t>=2+</m:t>
                      </m:r>
                      <m:rad>
                        <m:radPr>
                          <m:degHide m:val="on"/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rad>
                      <m:r>
                        <a:rPr lang="en-US" i="0">
                          <a:latin typeface="Cambria Math" panose="02040503050406030204" pitchFamily="18" charset="0"/>
                        </a:rPr>
                        <m:t>, </m:t>
                      </m:r>
                      <m:r>
                        <a:rPr lang="en-US" i="1">
                          <a:latin typeface="Cambria Math" panose="02040503050406030204" pitchFamily="18" charset="0"/>
                        </a:rPr>
                        <m:t>𝜔</m:t>
                      </m:r>
                      <m:r>
                        <a:rPr lang="en-US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~</m:t>
                      </m:r>
                      <m:rad>
                        <m:radPr>
                          <m:degHide m:val="on"/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2+</m:t>
                          </m:r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310751C1-3871-FBD1-0BF6-4387ED457D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9816" y="318705"/>
                <a:ext cx="3567323" cy="656013"/>
              </a:xfrm>
              <a:prstGeom prst="rect">
                <a:avLst/>
              </a:prstGeom>
              <a:blipFill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7598FE9B-9232-D921-92C3-D2932CF57F90}"/>
                  </a:ext>
                </a:extLst>
              </p:cNvPr>
              <p:cNvSpPr txBox="1"/>
              <p:nvPr/>
            </p:nvSpPr>
            <p:spPr>
              <a:xfrm>
                <a:off x="821026" y="4344292"/>
                <a:ext cx="8455001" cy="38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Three particle’s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oscillate together by same </a:t>
                </a:r>
                <a14:m>
                  <m:oMath xmlns:m="http://schemas.openxmlformats.org/officeDocument/2006/math">
                    <m:r>
                      <a:rPr lang="en-US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, with amplitudes proportional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7598FE9B-9232-D921-92C3-D2932CF57F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026" y="4344292"/>
                <a:ext cx="8455001" cy="381515"/>
              </a:xfrm>
              <a:prstGeom prst="rect">
                <a:avLst/>
              </a:prstGeom>
              <a:blipFill>
                <a:blip r:embed="rId15"/>
                <a:stretch>
                  <a:fillRect l="-600" t="-10000" r="-300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044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rd Mode">
            <a:hlinkClick r:id="" action="ppaction://media"/>
            <a:extLst>
              <a:ext uri="{FF2B5EF4-FFF2-40B4-BE49-F238E27FC236}">
                <a16:creationId xmlns:a16="http://schemas.microsoft.com/office/drawing/2014/main" id="{03F6C3AA-EF33-F45C-2773-4C0F8EEFC4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1981" y="1676400"/>
            <a:ext cx="7920037" cy="4478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1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0FFAA1AD-F0F7-9589-C58C-4702F0AEAC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354564"/>
            <a:ext cx="7772400" cy="4148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990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st Mode Demo">
            <a:hlinkClick r:id="" action="ppaction://media"/>
            <a:extLst>
              <a:ext uri="{FF2B5EF4-FFF2-40B4-BE49-F238E27FC236}">
                <a16:creationId xmlns:a16="http://schemas.microsoft.com/office/drawing/2014/main" id="{27B219CD-4648-A3F7-DCAE-930ED5106A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0081" y="1447800"/>
            <a:ext cx="7843837" cy="44353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55898-5B3E-4752-53BA-7E21BB54C203}"/>
              </a:ext>
            </a:extLst>
          </p:cNvPr>
          <p:cNvSpPr txBox="1"/>
          <p:nvPr/>
        </p:nvSpPr>
        <p:spPr>
          <a:xfrm>
            <a:off x="4267200" y="974892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Mode</a:t>
            </a:r>
          </a:p>
        </p:txBody>
      </p:sp>
    </p:spTree>
    <p:extLst>
      <p:ext uri="{BB962C8B-B14F-4D97-AF65-F5344CB8AC3E}">
        <p14:creationId xmlns:p14="http://schemas.microsoft.com/office/powerpoint/2010/main" val="198416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nd and 3rd Modes">
            <a:hlinkClick r:id="" action="ppaction://media"/>
            <a:extLst>
              <a:ext uri="{FF2B5EF4-FFF2-40B4-BE49-F238E27FC236}">
                <a16:creationId xmlns:a16="http://schemas.microsoft.com/office/drawing/2014/main" id="{B2E58A20-353E-DC66-EAA0-E96E2C580E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3400" y="1211346"/>
            <a:ext cx="7843837" cy="4435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49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422ED-0171-716D-E8C2-37885FAC1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FBF25DF-6178-B5DF-F35E-DBE8A3D18B3D}"/>
                  </a:ext>
                </a:extLst>
              </p:cNvPr>
              <p:cNvSpPr txBox="1"/>
              <p:nvPr/>
            </p:nvSpPr>
            <p:spPr bwMode="auto">
              <a:xfrm>
                <a:off x="702127" y="1424486"/>
                <a:ext cx="4223144" cy="77880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FBF25DF-6178-B5DF-F35E-DBE8A3D18B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02127" y="1424486"/>
                <a:ext cx="4223144" cy="778803"/>
              </a:xfrm>
              <a:prstGeom prst="rect">
                <a:avLst/>
              </a:prstGeom>
              <a:blipFill>
                <a:blip r:embed="rId2"/>
                <a:stretch>
                  <a:fillRect l="-300" t="-112903" b="-1741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6DF373BA-DFE1-A528-D33C-0D6E13ADA5DA}"/>
              </a:ext>
            </a:extLst>
          </p:cNvPr>
          <p:cNvSpPr txBox="1"/>
          <p:nvPr/>
        </p:nvSpPr>
        <p:spPr bwMode="auto">
          <a:xfrm>
            <a:off x="667215" y="734712"/>
            <a:ext cx="669674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有了以上三個模式的解，一般解將是三者的線性組合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0AAD152-A15A-984D-0E37-AD88165AEBF2}"/>
                  </a:ext>
                </a:extLst>
              </p:cNvPr>
              <p:cNvSpPr txBox="1"/>
              <p:nvPr/>
            </p:nvSpPr>
            <p:spPr bwMode="auto">
              <a:xfrm>
                <a:off x="744448" y="2269714"/>
                <a:ext cx="6836895" cy="3815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itchFamily="18" charset="0"/>
                    <a:cs typeface="Times New Roman" pitchFamily="18" charset="0"/>
                  </a:rPr>
                  <a:t>三</a:t>
                </a:r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個未定常數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將由三個起使條件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  <m:r>
                      <a:rPr lang="en-US" altLang="zh-TW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決定：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0AAD152-A15A-984D-0E37-AD88165AEBF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44448" y="2269714"/>
                <a:ext cx="6836895" cy="381515"/>
              </a:xfrm>
              <a:prstGeom prst="rect">
                <a:avLst/>
              </a:prstGeom>
              <a:blipFill>
                <a:blip r:embed="rId3"/>
                <a:stretch>
                  <a:fillRect l="-741" t="-6452" b="-193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D3ACD9D-6451-C5D2-73D2-B7E6B6869471}"/>
                  </a:ext>
                </a:extLst>
              </p:cNvPr>
              <p:cNvSpPr txBox="1"/>
              <p:nvPr/>
            </p:nvSpPr>
            <p:spPr bwMode="auto">
              <a:xfrm>
                <a:off x="747270" y="3172427"/>
                <a:ext cx="6643719" cy="141365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</m:e>
                      </m:nary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sz="1800" b="0" i="0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D3ACD9D-6451-C5D2-73D2-B7E6B686947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47270" y="3172427"/>
                <a:ext cx="6643719" cy="1413657"/>
              </a:xfrm>
              <a:prstGeom prst="rect">
                <a:avLst/>
              </a:prstGeom>
              <a:blipFill>
                <a:blip r:embed="rId4"/>
                <a:stretch>
                  <a:fillRect t="-40179" b="-7410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D22D6872-B509-C919-E169-FB04CD5818FF}"/>
              </a:ext>
            </a:extLst>
          </p:cNvPr>
          <p:cNvSpPr txBox="1"/>
          <p:nvPr/>
        </p:nvSpPr>
        <p:spPr bwMode="auto">
          <a:xfrm>
            <a:off x="728707" y="5248848"/>
            <a:ext cx="80750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根據</a:t>
            </a:r>
            <a:r>
              <a:rPr lang="en-US" sz="1800" dirty="0" err="1">
                <a:latin typeface="Times New Roman" panose="02020603050405020304" pitchFamily="18" charset="0"/>
              </a:rPr>
              <a:t>對稱矩陣本徵向量的展開定理，三個本徵向量彼此正交</a:t>
            </a:r>
            <a:r>
              <a:rPr lang="en-US" sz="1800" dirty="0">
                <a:latin typeface="Times New Roman" panose="02020603050405020304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896FE51-DC87-3D30-3162-539405865C79}"/>
                  </a:ext>
                </a:extLst>
              </p:cNvPr>
              <p:cNvSpPr txBox="1"/>
              <p:nvPr/>
            </p:nvSpPr>
            <p:spPr bwMode="auto">
              <a:xfrm>
                <a:off x="7001553" y="5304598"/>
                <a:ext cx="1726114" cy="29559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d>
                        </m:sup>
                      </m:sSup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𝑚𝑛</m:t>
                          </m:r>
                        </m:sub>
                      </m:sSub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896FE51-DC87-3D30-3162-539405865C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001553" y="5304598"/>
                <a:ext cx="1726114" cy="295594"/>
              </a:xfrm>
              <a:prstGeom prst="rect">
                <a:avLst/>
              </a:prstGeom>
              <a:blipFill>
                <a:blip r:embed="rId5"/>
                <a:stretch>
                  <a:fillRect l="-1460" b="-8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3341440-0C09-C994-248F-25C56FE731A9}"/>
                  </a:ext>
                </a:extLst>
              </p:cNvPr>
              <p:cNvSpPr txBox="1"/>
              <p:nvPr/>
            </p:nvSpPr>
            <p:spPr>
              <a:xfrm>
                <a:off x="703904" y="5641053"/>
                <a:ext cx="4572000" cy="3879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TW" altLang="en-US" sz="1800" dirty="0">
                    <a:latin typeface="Times New Roman" panose="02020603050405020304" pitchFamily="18" charset="0"/>
                  </a:rPr>
                  <a:t>可以如上選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18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sz="1800" b="1" i="1" smtClean="0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sz="18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sz="18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使其向量長度為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</a:t>
                </a:r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3341440-0C09-C994-248F-25C56FE731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904" y="5641053"/>
                <a:ext cx="4572000" cy="387927"/>
              </a:xfrm>
              <a:prstGeom prst="rect">
                <a:avLst/>
              </a:prstGeom>
              <a:blipFill>
                <a:blip r:embed="rId6"/>
                <a:stretch>
                  <a:fillRect l="-1108" b="-2258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7A8DEB1D-852D-6A4A-EDC5-9554297DDB09}"/>
              </a:ext>
            </a:extLst>
          </p:cNvPr>
          <p:cNvSpPr txBox="1"/>
          <p:nvPr/>
        </p:nvSpPr>
        <p:spPr>
          <a:xfrm>
            <a:off x="694840" y="1060136"/>
            <a:ext cx="6419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Linear Combinations of the 3 modes are solutions, too.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A3B26B1-44CE-6468-AE5B-AA7B4168234A}"/>
                  </a:ext>
                </a:extLst>
              </p:cNvPr>
              <p:cNvSpPr txBox="1"/>
              <p:nvPr/>
            </p:nvSpPr>
            <p:spPr>
              <a:xfrm>
                <a:off x="744448" y="2649296"/>
                <a:ext cx="8015730" cy="38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3 unspecified constants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will be determined by 3 initial conditions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A3B26B1-44CE-6468-AE5B-AA7B416823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448" y="2649296"/>
                <a:ext cx="8015730" cy="381515"/>
              </a:xfrm>
              <a:prstGeom prst="rect">
                <a:avLst/>
              </a:prstGeom>
              <a:blipFill>
                <a:blip r:embed="rId7"/>
                <a:stretch>
                  <a:fillRect l="-633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BA0E2565-021D-5C0B-8862-CF4E37798E9A}"/>
                  </a:ext>
                </a:extLst>
              </p:cNvPr>
              <p:cNvSpPr txBox="1"/>
              <p:nvPr/>
            </p:nvSpPr>
            <p:spPr>
              <a:xfrm>
                <a:off x="728707" y="4833287"/>
                <a:ext cx="7748078" cy="3879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Here I have chosen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to be of length 1. Hence the 3 are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orthonormal.</a:t>
                </a: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BA0E2565-021D-5C0B-8862-CF4E37798E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707" y="4833287"/>
                <a:ext cx="7748078" cy="387927"/>
              </a:xfrm>
              <a:prstGeom prst="rect">
                <a:avLst/>
              </a:prstGeom>
              <a:blipFill>
                <a:blip r:embed="rId8"/>
                <a:stretch>
                  <a:fillRect l="-655" b="-258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612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/>
      <p:bldP spid="10" grpId="0" animBg="1"/>
      <p:bldP spid="13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91B4F6-D73C-15B3-1035-4664627C2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EFB9524-0FAD-95CF-ABCC-37774F64D05A}"/>
                  </a:ext>
                </a:extLst>
              </p:cNvPr>
              <p:cNvSpPr txBox="1"/>
              <p:nvPr/>
            </p:nvSpPr>
            <p:spPr bwMode="auto">
              <a:xfrm>
                <a:off x="790210" y="702746"/>
                <a:ext cx="6643719" cy="141365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</m:e>
                      </m:nary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altLang="zh-TW" sz="1800" b="0" i="0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EFB9524-0FAD-95CF-ABCC-37774F64D05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90210" y="702746"/>
                <a:ext cx="6643719" cy="1413657"/>
              </a:xfrm>
              <a:prstGeom prst="rect">
                <a:avLst/>
              </a:prstGeom>
              <a:blipFill>
                <a:blip r:embed="rId2"/>
                <a:stretch>
                  <a:fillRect t="-40179" b="-7321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42CDF28-E4DE-1A83-1848-9F876FED408E}"/>
                  </a:ext>
                </a:extLst>
              </p:cNvPr>
              <p:cNvSpPr txBox="1"/>
              <p:nvPr/>
            </p:nvSpPr>
            <p:spPr bwMode="auto">
              <a:xfrm>
                <a:off x="754116" y="2675990"/>
                <a:ext cx="8075097" cy="9840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US" sz="1800" dirty="0" err="1">
                    <a:latin typeface="Times New Roman" panose="02020603050405020304" pitchFamily="18" charset="0"/>
                  </a:rPr>
                  <a:t>任一</a:t>
                </a:r>
                <a:r>
                  <a:rPr lang="en-US" sz="1800" dirty="0">
                    <a:latin typeface="Times New Roman" panose="02020603050405020304" pitchFamily="18" charset="0"/>
                  </a:rPr>
                  <a:t>起始條件的行向量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altLang="zh-TW" sz="1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US" altLang="zh-TW" sz="1800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e>
                              </m:d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e>
                              </m:d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e>
                              </m:d>
                            </m:e>
                          </m:mr>
                        </m:m>
                      </m:e>
                    </m:d>
                  </m:oMath>
                </a14:m>
                <a:r>
                  <a:rPr lang="en-US" sz="1800" dirty="0">
                    <a:latin typeface="Times New Roman" panose="02020603050405020304" pitchFamily="18" charset="0"/>
                  </a:rPr>
                  <a:t>，</a:t>
                </a:r>
                <a:r>
                  <a:rPr lang="en-US" sz="1800" dirty="0" err="1">
                    <a:latin typeface="Times New Roman" panose="02020603050405020304" pitchFamily="18" charset="0"/>
                  </a:rPr>
                  <a:t>都可以展開成三個本徵向量的線性組合</a:t>
                </a:r>
                <a:r>
                  <a:rPr lang="en-US" sz="1800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42CDF28-E4DE-1A83-1848-9F876FED40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54116" y="2675990"/>
                <a:ext cx="8075097" cy="984052"/>
              </a:xfrm>
              <a:prstGeom prst="rect">
                <a:avLst/>
              </a:prstGeom>
              <a:blipFill>
                <a:blip r:embed="rId3"/>
                <a:stretch>
                  <a:fillRect l="-62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2234B87-DD10-FBF9-E14D-3553B350BEB5}"/>
                  </a:ext>
                </a:extLst>
              </p:cNvPr>
              <p:cNvSpPr txBox="1"/>
              <p:nvPr/>
            </p:nvSpPr>
            <p:spPr>
              <a:xfrm>
                <a:off x="759257" y="4365041"/>
                <a:ext cx="4572000" cy="3815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18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1800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1800" b="0" i="1" smtClean="0"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可以解出：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2234B87-DD10-FBF9-E14D-3553B350BE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257" y="4365041"/>
                <a:ext cx="4572000" cy="381515"/>
              </a:xfrm>
              <a:prstGeom prst="rect">
                <a:avLst/>
              </a:prstGeom>
              <a:blipFill>
                <a:blip r:embed="rId4"/>
                <a:stretch>
                  <a:fillRect l="-554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A36F5F7-D995-EF48-995D-FD2C6E62DD5E}"/>
                  </a:ext>
                </a:extLst>
              </p:cNvPr>
              <p:cNvSpPr txBox="1"/>
              <p:nvPr/>
            </p:nvSpPr>
            <p:spPr bwMode="auto">
              <a:xfrm>
                <a:off x="751294" y="5720063"/>
                <a:ext cx="7896590" cy="3858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另外三</a:t>
                </a:r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個未定常數</a:t>
                </a:r>
                <a:r>
                  <a:rPr lang="en-US" altLang="zh-TW" dirty="0">
                    <a:latin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則由另外三個起使條件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altLang="zh-TW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  <m:sup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bSup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以類似方式</a:t>
                </a:r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決定</a:t>
                </a:r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A36F5F7-D995-EF48-995D-FD2C6E62DD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51294" y="5720063"/>
                <a:ext cx="7896590" cy="385875"/>
              </a:xfrm>
              <a:prstGeom prst="rect">
                <a:avLst/>
              </a:prstGeom>
              <a:blipFill>
                <a:blip r:embed="rId5"/>
                <a:stretch>
                  <a:fillRect l="-642" t="-6452" b="-193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DEE4997-EFE8-5245-02FE-52737D450F2A}"/>
                  </a:ext>
                </a:extLst>
              </p:cNvPr>
              <p:cNvSpPr txBox="1"/>
              <p:nvPr/>
            </p:nvSpPr>
            <p:spPr bwMode="auto">
              <a:xfrm>
                <a:off x="797497" y="2209637"/>
                <a:ext cx="1726114" cy="29559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d>
                        </m:sup>
                      </m:sSup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𝑚𝑛</m:t>
                          </m:r>
                        </m:sub>
                      </m:sSub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DEE4997-EFE8-5245-02FE-52737D450F2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97497" y="2209637"/>
                <a:ext cx="1726114" cy="295594"/>
              </a:xfrm>
              <a:prstGeom prst="rect">
                <a:avLst/>
              </a:prstGeom>
              <a:blipFill>
                <a:blip r:embed="rId6"/>
                <a:stretch>
                  <a:fillRect l="-1460" b="-8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D5D1F9F-5F6F-C14A-C7A7-023B9D3F5A35}"/>
                  </a:ext>
                </a:extLst>
              </p:cNvPr>
              <p:cNvSpPr txBox="1"/>
              <p:nvPr/>
            </p:nvSpPr>
            <p:spPr bwMode="auto">
              <a:xfrm>
                <a:off x="2550649" y="4336899"/>
                <a:ext cx="1898725" cy="891719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e>
                          </m:d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</m:sSup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D5D1F9F-5F6F-C14A-C7A7-023B9D3F5A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50649" y="4336899"/>
                <a:ext cx="1898725" cy="891719"/>
              </a:xfrm>
              <a:prstGeom prst="rect">
                <a:avLst/>
              </a:prstGeom>
              <a:blipFill>
                <a:blip r:embed="rId7"/>
                <a:stretch>
                  <a:fillRect l="-662" r="-1325" b="-281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7D97012-A904-6720-E978-6EDF62713E90}"/>
                  </a:ext>
                </a:extLst>
              </p:cNvPr>
              <p:cNvSpPr txBox="1"/>
              <p:nvPr/>
            </p:nvSpPr>
            <p:spPr bwMode="auto">
              <a:xfrm>
                <a:off x="754116" y="3347203"/>
                <a:ext cx="8075097" cy="9840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US" altLang="zh-TW" dirty="0">
                    <a:latin typeface="Times New Roman" panose="02020603050405020304" pitchFamily="18" charset="0"/>
                  </a:rPr>
                  <a:t>Any vector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altLang="zh-TW" sz="1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US" altLang="zh-TW" sz="1800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e>
                              </m:d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e>
                              </m:d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e>
                              </m:d>
                            </m:e>
                          </m:mr>
                        </m:m>
                      </m:e>
                    </m:d>
                  </m:oMath>
                </a14:m>
                <a:r>
                  <a:rPr lang="en-US" sz="1800" dirty="0">
                    <a:latin typeface="Times New Roman" panose="02020603050405020304" pitchFamily="18" charset="0"/>
                  </a:rPr>
                  <a:t> can be written as a linear</a:t>
                </a:r>
                <a:r>
                  <a:rPr lang="en-US" dirty="0">
                    <a:latin typeface="Times New Roman" panose="02020603050405020304" pitchFamily="18" charset="0"/>
                  </a:rPr>
                  <a:t> combination of orthonormal vectors!</a:t>
                </a:r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7D97012-A904-6720-E978-6EDF62713E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54116" y="3347203"/>
                <a:ext cx="8075097" cy="984052"/>
              </a:xfrm>
              <a:prstGeom prst="rect">
                <a:avLst/>
              </a:prstGeom>
              <a:blipFill>
                <a:blip r:embed="rId8"/>
                <a:stretch>
                  <a:fillRect l="-62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0852996-B1E7-FFC9-822C-B1EC814FEEE5}"/>
                  </a:ext>
                </a:extLst>
              </p:cNvPr>
              <p:cNvSpPr txBox="1"/>
              <p:nvPr/>
            </p:nvSpPr>
            <p:spPr>
              <a:xfrm>
                <a:off x="751294" y="5241788"/>
                <a:ext cx="7391400" cy="3879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zh-TW" sz="1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coefficients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18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sz="1800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1800" b="0" i="1" smtClean="0"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are simply the inner products of the vector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zh-TW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d>
                          <m:d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𝑇</m:t>
                        </m:r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0852996-B1E7-FFC9-822C-B1EC814FEEE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1294" y="5241788"/>
                <a:ext cx="7391400" cy="387927"/>
              </a:xfrm>
              <a:prstGeom prst="rect">
                <a:avLst/>
              </a:prstGeom>
              <a:blipFill>
                <a:blip r:embed="rId9"/>
                <a:stretch>
                  <a:fillRect l="-686" t="-3125" b="-1875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5FD4479-6A25-099D-6B61-BCE8DEA6F612}"/>
                  </a:ext>
                </a:extLst>
              </p:cNvPr>
              <p:cNvSpPr txBox="1"/>
              <p:nvPr/>
            </p:nvSpPr>
            <p:spPr>
              <a:xfrm>
                <a:off x="725894" y="6172187"/>
                <a:ext cx="8374725" cy="3856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zh-TW" sz="1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other coefficients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18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n-US" altLang="zh-TW" sz="1800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altLang="zh-TW" sz="1800" b="0" i="1" smtClean="0">
                            <a:latin typeface="Cambria Math" panose="02040503050406030204" pitchFamily="18" charset="0"/>
                          </a:rPr>
                          <m:t>,2,3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are determined similarly by more initial conditions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1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,2,3</m:t>
                        </m:r>
                      </m:sub>
                      <m:sup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′</m:t>
                        </m:r>
                      </m:sup>
                    </m:sSubSup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0</m:t>
                        </m:r>
                      </m:e>
                    </m:d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5FD4479-6A25-099D-6B61-BCE8DEA6F6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894" y="6172187"/>
                <a:ext cx="8374725" cy="385618"/>
              </a:xfrm>
              <a:prstGeom prst="rect">
                <a:avLst/>
              </a:prstGeom>
              <a:blipFill>
                <a:blip r:embed="rId10"/>
                <a:stretch>
                  <a:fillRect l="-606" t="-6250" r="-1061" b="-156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3817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6" grpId="0"/>
      <p:bldP spid="11" grpId="0" animBg="1"/>
      <p:bldP spid="12" grpId="0"/>
      <p:bldP spid="15" grpId="0"/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0F3523B0-19E1-3ACD-DF26-C153A8C2C8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62"/>
          <a:stretch/>
        </p:blipFill>
        <p:spPr>
          <a:xfrm>
            <a:off x="78588" y="2128701"/>
            <a:ext cx="2410925" cy="2262002"/>
          </a:xfrm>
          <a:prstGeom prst="rect">
            <a:avLst/>
          </a:prstGeom>
        </p:spPr>
      </p:pic>
      <p:pic>
        <p:nvPicPr>
          <p:cNvPr id="4" name="Picture 3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489F2EB4-8333-F883-8BAC-DFA0019746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01" t="28886" r="31305" b="42229"/>
          <a:stretch/>
        </p:blipFill>
        <p:spPr>
          <a:xfrm>
            <a:off x="3622365" y="2999116"/>
            <a:ext cx="785491" cy="981864"/>
          </a:xfrm>
          <a:prstGeom prst="rect">
            <a:avLst/>
          </a:prstGeom>
        </p:spPr>
      </p:pic>
      <p:pic>
        <p:nvPicPr>
          <p:cNvPr id="5" name="Picture 4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D1751ACD-F6A2-0B15-3F0A-2D79CF2D0D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08" t="28885" r="7411" b="54679"/>
          <a:stretch/>
        </p:blipFill>
        <p:spPr>
          <a:xfrm>
            <a:off x="3445643" y="1853235"/>
            <a:ext cx="1138937" cy="720080"/>
          </a:xfrm>
          <a:prstGeom prst="rect">
            <a:avLst/>
          </a:prstGeom>
        </p:spPr>
      </p:pic>
      <p:pic>
        <p:nvPicPr>
          <p:cNvPr id="6" name="Picture 5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302DF665-C862-0649-7B7F-D7F84EB284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77" t="7519" r="13130" b="66184"/>
          <a:stretch/>
        </p:blipFill>
        <p:spPr>
          <a:xfrm>
            <a:off x="3445643" y="230229"/>
            <a:ext cx="1008112" cy="115212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96476D8-6F48-7CB1-A7D5-AC0427C4DDE2}"/>
                  </a:ext>
                </a:extLst>
              </p:cNvPr>
              <p:cNvSpPr txBox="1"/>
              <p:nvPr/>
            </p:nvSpPr>
            <p:spPr bwMode="auto">
              <a:xfrm>
                <a:off x="2635134" y="2849028"/>
                <a:ext cx="613410" cy="55399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600" i="1">
                          <a:latin typeface="Cambria Math" panose="02040503050406030204" pitchFamily="18" charset="0"/>
                          <a:cs typeface="Times New Roman" pitchFamily="18" charset="0"/>
                        </a:rPr>
                        <m:t>＝</m:t>
                      </m:r>
                    </m:oMath>
                  </m:oMathPara>
                </a14:m>
                <a:endParaRPr lang="en-US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96476D8-6F48-7CB1-A7D5-AC0427C4DD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35134" y="2849028"/>
                <a:ext cx="613410" cy="553998"/>
              </a:xfrm>
              <a:prstGeom prst="rect">
                <a:avLst/>
              </a:prstGeom>
              <a:blipFill>
                <a:blip r:embed="rId3"/>
                <a:stretch>
                  <a:fillRect l="-4082" r="-408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11E8E9A-4275-2E33-D81D-F07A54996757}"/>
                  </a:ext>
                </a:extLst>
              </p:cNvPr>
              <p:cNvSpPr txBox="1"/>
              <p:nvPr/>
            </p:nvSpPr>
            <p:spPr bwMode="auto">
              <a:xfrm>
                <a:off x="3688554" y="1433130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11E8E9A-4275-2E33-D81D-F07A549967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1433130"/>
                <a:ext cx="613410" cy="369332"/>
              </a:xfrm>
              <a:prstGeom prst="rect">
                <a:avLst/>
              </a:prstGeom>
              <a:blipFill>
                <a:blip r:embed="rId4"/>
                <a:stretch>
                  <a:fillRect b="-645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790B87A-35F1-4CEE-9365-F7418430637B}"/>
                  </a:ext>
                </a:extLst>
              </p:cNvPr>
              <p:cNvSpPr txBox="1"/>
              <p:nvPr/>
            </p:nvSpPr>
            <p:spPr bwMode="auto">
              <a:xfrm>
                <a:off x="3708405" y="2576561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790B87A-35F1-4CEE-9365-F741843063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08405" y="2576561"/>
                <a:ext cx="613410" cy="369332"/>
              </a:xfrm>
              <a:prstGeom prst="rect">
                <a:avLst/>
              </a:prstGeom>
              <a:blipFill>
                <a:blip r:embed="rId5"/>
                <a:stretch>
                  <a:fillRect b="-1034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547D111-4675-C184-29E7-FE4EC4E060FB}"/>
                  </a:ext>
                </a:extLst>
              </p:cNvPr>
              <p:cNvSpPr txBox="1"/>
              <p:nvPr/>
            </p:nvSpPr>
            <p:spPr bwMode="auto">
              <a:xfrm>
                <a:off x="3688554" y="5143811"/>
                <a:ext cx="613410" cy="7386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b="0" i="1" dirty="0">
                  <a:latin typeface="Cambria Math" panose="02040503050406030204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⋮</m:t>
                      </m:r>
                    </m:oMath>
                  </m:oMathPara>
                </a14:m>
                <a:endParaRPr lang="en-US" sz="2400" b="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547D111-4675-C184-29E7-FE4EC4E060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5143811"/>
                <a:ext cx="613410" cy="738664"/>
              </a:xfrm>
              <a:prstGeom prst="rect">
                <a:avLst/>
              </a:prstGeom>
              <a:blipFill>
                <a:blip r:embed="rId6"/>
                <a:stretch>
                  <a:fillRect b="-169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 descr="A pot with vegetables coming out of it&#10;&#10;Description automatically generated">
            <a:extLst>
              <a:ext uri="{FF2B5EF4-FFF2-40B4-BE49-F238E27FC236}">
                <a16:creationId xmlns:a16="http://schemas.microsoft.com/office/drawing/2014/main" id="{62D3CA3B-0400-0792-378D-F8FB69A1EF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42" t="31001" r="54425" b="54556"/>
          <a:stretch/>
        </p:blipFill>
        <p:spPr>
          <a:xfrm>
            <a:off x="3709347" y="4367301"/>
            <a:ext cx="592617" cy="59261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C913D0-4525-B301-6A09-FE155CDBC5A9}"/>
                  </a:ext>
                </a:extLst>
              </p:cNvPr>
              <p:cNvSpPr txBox="1"/>
              <p:nvPr/>
            </p:nvSpPr>
            <p:spPr bwMode="auto">
              <a:xfrm>
                <a:off x="3688554" y="3980207"/>
                <a:ext cx="61341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</m:oMath>
                  </m:oMathPara>
                </a14:m>
                <a:endParaRPr lang="en-US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C913D0-4525-B301-6A09-FE155CDBC5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88554" y="3980207"/>
                <a:ext cx="613410" cy="369332"/>
              </a:xfrm>
              <a:prstGeom prst="rect">
                <a:avLst/>
              </a:prstGeom>
              <a:blipFill>
                <a:blip r:embed="rId7"/>
                <a:stretch>
                  <a:fillRect b="-1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 descr="A pot over a campfire&#10;&#10;Description automatically generated">
            <a:extLst>
              <a:ext uri="{FF2B5EF4-FFF2-40B4-BE49-F238E27FC236}">
                <a16:creationId xmlns:a16="http://schemas.microsoft.com/office/drawing/2014/main" id="{6BD2F274-041D-DB14-B3C6-5180F255B2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09"/>
          <a:stretch/>
        </p:blipFill>
        <p:spPr>
          <a:xfrm>
            <a:off x="4901468" y="3360768"/>
            <a:ext cx="1275657" cy="1330665"/>
          </a:xfrm>
          <a:prstGeom prst="rect">
            <a:avLst/>
          </a:prstGeom>
        </p:spPr>
      </p:pic>
      <p:sp>
        <p:nvSpPr>
          <p:cNvPr id="15" name="Right Arrow 14">
            <a:extLst>
              <a:ext uri="{FF2B5EF4-FFF2-40B4-BE49-F238E27FC236}">
                <a16:creationId xmlns:a16="http://schemas.microsoft.com/office/drawing/2014/main" id="{AAC29862-607F-9486-ACC6-129233DCE0B6}"/>
              </a:ext>
            </a:extLst>
          </p:cNvPr>
          <p:cNvSpPr/>
          <p:nvPr/>
        </p:nvSpPr>
        <p:spPr>
          <a:xfrm>
            <a:off x="4969830" y="2878412"/>
            <a:ext cx="1224136" cy="393248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17" name="Picture 16" descr="A logo of a pot with a spoon and a ladle&#10;&#10;Description automatically generated">
            <a:extLst>
              <a:ext uri="{FF2B5EF4-FFF2-40B4-BE49-F238E27FC236}">
                <a16:creationId xmlns:a16="http://schemas.microsoft.com/office/drawing/2014/main" id="{C0BA6DBE-B13D-4990-78C3-CF5438E1C65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>
          <a:xfrm>
            <a:off x="6528040" y="2176705"/>
            <a:ext cx="2230161" cy="25353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2F5F60A-6318-764B-9324-9E30A949F254}"/>
                  </a:ext>
                </a:extLst>
              </p:cNvPr>
              <p:cNvSpPr txBox="1"/>
              <p:nvPr/>
            </p:nvSpPr>
            <p:spPr bwMode="auto">
              <a:xfrm>
                <a:off x="4571999" y="990600"/>
                <a:ext cx="4186201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zh-TW" alt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各個配料按分離烹煮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cos</m:t>
                    </m:r>
                    <m:d>
                      <m:dPr>
                        <m:ctrlPr>
                          <a:rPr lang="en-US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altLang="zh-TW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en-US" altLang="zh-TW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US" altLang="zh-TW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2F5F60A-6318-764B-9324-9E30A949F2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1999" y="990600"/>
                <a:ext cx="4186201" cy="369332"/>
              </a:xfrm>
              <a:prstGeom prst="rect">
                <a:avLst/>
              </a:prstGeom>
              <a:blipFill>
                <a:blip r:embed="rId10"/>
                <a:stretch>
                  <a:fillRect l="-1212" t="-10000" b="-2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0C7F5D26-4599-1769-5BB2-E68F8AC5EF94}"/>
              </a:ext>
            </a:extLst>
          </p:cNvPr>
          <p:cNvSpPr txBox="1"/>
          <p:nvPr/>
        </p:nvSpPr>
        <p:spPr bwMode="auto">
          <a:xfrm>
            <a:off x="4572000" y="1433130"/>
            <a:ext cx="362494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TW" altLang="en-US" dirty="0">
                <a:solidFill>
                  <a:srgbClr val="FF0000"/>
                </a:solidFill>
                <a:latin typeface="Times New Roman" panose="02020603050405020304" pitchFamily="18" charset="0"/>
              </a:rPr>
              <a:t>個自簡諧振蕩後，最後合體！</a:t>
            </a:r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0C1E6BD-054B-8E1E-02A7-C13A7DE7DED5}"/>
                  </a:ext>
                </a:extLst>
              </p:cNvPr>
              <p:cNvSpPr txBox="1"/>
              <p:nvPr/>
            </p:nvSpPr>
            <p:spPr bwMode="auto">
              <a:xfrm>
                <a:off x="232889" y="990600"/>
                <a:ext cx="3167519" cy="3815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zh-TW" alt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起始各個配料依配方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US" altLang="zh-TW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1,2,3</m:t>
                        </m:r>
                      </m:sub>
                    </m:sSub>
                  </m:oMath>
                </a14:m>
                <a:r>
                  <a:rPr lang="zh-TW" altLang="en-US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收集</a:t>
                </a:r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0C1E6BD-054B-8E1E-02A7-C13A7DE7DE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2889" y="990600"/>
                <a:ext cx="3167519" cy="381515"/>
              </a:xfrm>
              <a:prstGeom prst="rect">
                <a:avLst/>
              </a:prstGeom>
              <a:blipFill>
                <a:blip r:embed="rId11"/>
                <a:stretch>
                  <a:fillRect l="-1600" t="-9677" r="-1200" b="-1612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0638A5D-7EC4-11FA-20FC-0C0E9F56FADD}"/>
                  </a:ext>
                </a:extLst>
              </p:cNvPr>
              <p:cNvSpPr txBox="1"/>
              <p:nvPr/>
            </p:nvSpPr>
            <p:spPr bwMode="auto">
              <a:xfrm>
                <a:off x="4566355" y="5398578"/>
                <a:ext cx="4223144" cy="778803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0638A5D-7EC4-11FA-20FC-0C0E9F56FA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66355" y="5398578"/>
                <a:ext cx="4223144" cy="778803"/>
              </a:xfrm>
              <a:prstGeom prst="rect">
                <a:avLst/>
              </a:prstGeom>
              <a:blipFill>
                <a:blip r:embed="rId12"/>
                <a:stretch>
                  <a:fillRect l="-299" t="-112903" b="-1741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233E59E4-C0E8-E141-504A-348EB4AB6C04}"/>
                  </a:ext>
                </a:extLst>
              </p:cNvPr>
              <p:cNvSpPr txBox="1"/>
              <p:nvPr/>
            </p:nvSpPr>
            <p:spPr bwMode="auto">
              <a:xfrm>
                <a:off x="1320538" y="4604226"/>
                <a:ext cx="2350852" cy="89171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altLang="zh-TW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  <m:d>
                                  <m:dPr>
                                    <m:ctrlP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altLang="zh-TW" sz="1800" i="1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233E59E4-C0E8-E141-504A-348EB4AB6C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20538" y="4604226"/>
                <a:ext cx="2350852" cy="891719"/>
              </a:xfrm>
              <a:prstGeom prst="rect">
                <a:avLst/>
              </a:prstGeom>
              <a:blipFill>
                <a:blip r:embed="rId13"/>
                <a:stretch>
                  <a:fillRect t="-92958" b="-14366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0AFAD0-6006-CB68-E53C-9546EABB94DE}"/>
                  </a:ext>
                </a:extLst>
              </p:cNvPr>
              <p:cNvSpPr txBox="1"/>
              <p:nvPr/>
            </p:nvSpPr>
            <p:spPr bwMode="auto">
              <a:xfrm>
                <a:off x="1357553" y="5620508"/>
                <a:ext cx="2350852" cy="891719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Sup>
                                  <m:sSubSup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  <m:mr>
                              <m:e>
                                <m:sSubSup>
                                  <m:sSubSup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US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′</m:t>
                                    </m:r>
                                  </m:sup>
                                </m:sSubSup>
                                <m:d>
                                  <m:d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0</m:t>
                                    </m:r>
                                  </m:e>
                                </m:d>
                              </m:e>
                            </m:mr>
                          </m:m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US" altLang="zh-TW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e>
                              </m:d>
                            </m:sup>
                          </m:sSup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0AFAD0-6006-CB68-E53C-9546EABB94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57553" y="5620508"/>
                <a:ext cx="2350852" cy="891719"/>
              </a:xfrm>
              <a:prstGeom prst="rect">
                <a:avLst/>
              </a:prstGeom>
              <a:blipFill>
                <a:blip r:embed="rId14"/>
                <a:stretch>
                  <a:fillRect t="-92958" b="-14366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0829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5BF421A-E31E-C550-F7B6-1078951040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92CAE73-D4C6-9E4A-5370-A436089711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3064" b="35100"/>
          <a:stretch>
            <a:fillRect/>
          </a:stretch>
        </p:blipFill>
        <p:spPr>
          <a:xfrm>
            <a:off x="1763688" y="620688"/>
            <a:ext cx="3053108" cy="61589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7E40E92-52A9-48FF-F86C-9359FF9E749A}"/>
                  </a:ext>
                </a:extLst>
              </p:cNvPr>
              <p:cNvSpPr txBox="1"/>
              <p:nvPr/>
            </p:nvSpPr>
            <p:spPr bwMode="auto">
              <a:xfrm>
                <a:off x="5608884" y="620688"/>
                <a:ext cx="2532232" cy="153952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unc>
                                  <m:funcPr>
                                    <m:ctrlPr>
                                      <a:rPr lang="en-US" sz="1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</m:m>
                        </m:e>
                      </m:d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18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7E40E92-52A9-48FF-F86C-9359FF9E74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08884" y="620688"/>
                <a:ext cx="2532232" cy="1539524"/>
              </a:xfrm>
              <a:prstGeom prst="rect">
                <a:avLst/>
              </a:prstGeom>
              <a:blipFill>
                <a:blip r:embed="rId3"/>
                <a:stretch>
                  <a:fillRect l="-500" b="-409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14A6DF5A-6ABF-C9FA-3723-478E3416139D}"/>
                  </a:ext>
                </a:extLst>
              </p:cNvPr>
              <p:cNvSpPr txBox="1"/>
              <p:nvPr/>
            </p:nvSpPr>
            <p:spPr bwMode="auto">
              <a:xfrm>
                <a:off x="5608884" y="3030085"/>
                <a:ext cx="2542747" cy="131504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d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unc>
                                  <m:funcPr>
                                    <m:ctrlPr>
                                      <a:rPr lang="en-US" sz="1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</m:m>
                        </m:e>
                      </m:d>
                      <m:r>
                        <a:rPr lang="en-US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1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−1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14A6DF5A-6ABF-C9FA-3723-478E341613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08884" y="3030085"/>
                <a:ext cx="2542747" cy="1315040"/>
              </a:xfrm>
              <a:prstGeom prst="rect">
                <a:avLst/>
              </a:prstGeom>
              <a:blipFill>
                <a:blip r:embed="rId4"/>
                <a:stretch>
                  <a:fillRect b="-285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50677B9-EF72-6543-BECC-272BA35B8163}"/>
                  </a:ext>
                </a:extLst>
              </p:cNvPr>
              <p:cNvSpPr txBox="1"/>
              <p:nvPr/>
            </p:nvSpPr>
            <p:spPr bwMode="auto">
              <a:xfrm>
                <a:off x="5633191" y="5113425"/>
                <a:ext cx="2611484" cy="163544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</m:d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unc>
                                  <m:funcPr>
                                    <m:ctrlPr>
                                      <a:rPr lang="en-US" sz="1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 b="0" i="0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  <m:mr>
                              <m:e>
                                <m:func>
                                  <m:func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  <m:brk m:alnAt="7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s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US" sz="18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in</m:t>
                                    </m:r>
                                  </m:fName>
                                  <m:e>
                                    <m:f>
                                      <m:fPr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9</m:t>
                                        </m:r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US" sz="1800" b="0" i="1" smtClean="0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func>
                              </m:e>
                            </m:mr>
                          </m:m>
                        </m:e>
                      </m:d>
                      <m:r>
                        <a:rPr lang="en-US" sz="18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US" sz="1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 err="1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B50677B9-EF72-6543-BECC-272BA35B816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33191" y="5113425"/>
                <a:ext cx="2611484" cy="1635448"/>
              </a:xfrm>
              <a:prstGeom prst="rect">
                <a:avLst/>
              </a:prstGeom>
              <a:blipFill>
                <a:blip r:embed="rId5"/>
                <a:stretch>
                  <a:fillRect t="-769" b="-384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7BBFCD1-F1CE-EDC9-D9A2-C5B6ADF5C98F}"/>
                  </a:ext>
                </a:extLst>
              </p:cNvPr>
              <p:cNvSpPr txBox="1"/>
              <p:nvPr/>
            </p:nvSpPr>
            <p:spPr bwMode="auto">
              <a:xfrm>
                <a:off x="228600" y="136645"/>
                <a:ext cx="9067800" cy="4840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三個本徵向量的元素似乎滿足簡單的規則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：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都是正弦函數，角度以等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差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𝜋</m:t>
                        </m:r>
                      </m:num>
                      <m:den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4</m:t>
                        </m:r>
                      </m:den>
                    </m:f>
                    <m:r>
                      <a:rPr lang="en-US" sz="18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,</m:t>
                    </m:r>
                    <m:f>
                      <m:fPr>
                        <m:ctrlP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en-US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2</m:t>
                        </m:r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𝜋</m:t>
                        </m:r>
                      </m:num>
                      <m:den>
                        <m:r>
                          <a:rPr lang="en-US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4</m:t>
                        </m:r>
                      </m:den>
                    </m:f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,</m:t>
                    </m:r>
                    <m:f>
                      <m:fPr>
                        <m:ctrlP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3</m:t>
                        </m:r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𝜋</m:t>
                        </m:r>
                      </m:num>
                      <m:den>
                        <m:r>
                          <a:rPr lang="en-US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增加</a:t>
                </a:r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7BBFCD1-F1CE-EDC9-D9A2-C5B6ADF5C98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8600" y="136645"/>
                <a:ext cx="9067800" cy="484043"/>
              </a:xfrm>
              <a:prstGeom prst="rect">
                <a:avLst/>
              </a:prstGeom>
              <a:blipFill>
                <a:blip r:embed="rId6"/>
                <a:stretch>
                  <a:fillRect l="-700" b="-512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114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69B282A-4C70-0B26-7F90-084621C685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437"/>
          <a:stretch>
            <a:fillRect/>
          </a:stretch>
        </p:blipFill>
        <p:spPr>
          <a:xfrm>
            <a:off x="932505" y="904998"/>
            <a:ext cx="7439469" cy="157985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13">
                <a:extLst>
                  <a:ext uri="{FF2B5EF4-FFF2-40B4-BE49-F238E27FC236}">
                    <a16:creationId xmlns:a16="http://schemas.microsoft.com/office/drawing/2014/main" id="{E62687F1-CEDC-D0C5-8AD6-E67BF065819F}"/>
                  </a:ext>
                </a:extLst>
              </p:cNvPr>
              <p:cNvSpPr txBox="1"/>
              <p:nvPr/>
            </p:nvSpPr>
            <p:spPr bwMode="auto">
              <a:xfrm>
                <a:off x="1395355" y="2465595"/>
                <a:ext cx="3936847" cy="56374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</a:rPr>
                        <m:t>𝑚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b>
                          </m:sSub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文字方塊 13">
                <a:extLst>
                  <a:ext uri="{FF2B5EF4-FFF2-40B4-BE49-F238E27FC236}">
                    <a16:creationId xmlns:a16="http://schemas.microsoft.com/office/drawing/2014/main" id="{E62687F1-CEDC-D0C5-8AD6-E67BF06581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95355" y="2465595"/>
                <a:ext cx="3936847" cy="563744"/>
              </a:xfrm>
              <a:prstGeom prst="rect">
                <a:avLst/>
              </a:prstGeom>
              <a:blipFill>
                <a:blip r:embed="rId3"/>
                <a:stretch>
                  <a:fillRect l="-321" b="-130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3FE8AA2-645E-FEFD-561C-0994C9E8A60B}"/>
              </a:ext>
            </a:extLst>
          </p:cNvPr>
          <p:cNvCxnSpPr/>
          <p:nvPr/>
        </p:nvCxnSpPr>
        <p:spPr>
          <a:xfrm>
            <a:off x="4446417" y="1337046"/>
            <a:ext cx="360040" cy="0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F307047-A9D6-9B4C-4165-A4A9E1E9587C}"/>
              </a:ext>
            </a:extLst>
          </p:cNvPr>
          <p:cNvCxnSpPr>
            <a:cxnSpLocks/>
          </p:cNvCxnSpPr>
          <p:nvPr/>
        </p:nvCxnSpPr>
        <p:spPr>
          <a:xfrm>
            <a:off x="3808073" y="1337046"/>
            <a:ext cx="209540" cy="0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文字方塊 13">
                <a:extLst>
                  <a:ext uri="{FF2B5EF4-FFF2-40B4-BE49-F238E27FC236}">
                    <a16:creationId xmlns:a16="http://schemas.microsoft.com/office/drawing/2014/main" id="{6A455FB0-4423-5A98-3965-8929F8F86F14}"/>
                  </a:ext>
                </a:extLst>
              </p:cNvPr>
              <p:cNvSpPr txBox="1"/>
              <p:nvPr/>
            </p:nvSpPr>
            <p:spPr bwMode="auto">
              <a:xfrm>
                <a:off x="1418981" y="3091764"/>
                <a:ext cx="3169009" cy="563744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b>
                      </m:sSub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den>
                          </m:f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文字方塊 13">
                <a:extLst>
                  <a:ext uri="{FF2B5EF4-FFF2-40B4-BE49-F238E27FC236}">
                    <a16:creationId xmlns:a16="http://schemas.microsoft.com/office/drawing/2014/main" id="{6A455FB0-4423-5A98-3965-8929F8F86F1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18981" y="3091764"/>
                <a:ext cx="3169009" cy="563744"/>
              </a:xfrm>
              <a:prstGeom prst="rect">
                <a:avLst/>
              </a:prstGeom>
              <a:blipFill>
                <a:blip r:embed="rId4"/>
                <a:stretch>
                  <a:fillRect l="-1195" b="-1555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88ACA13A-E8FD-12C6-1D96-03A30D2BF6B6}"/>
                  </a:ext>
                </a:extLst>
              </p:cNvPr>
              <p:cNvSpPr txBox="1"/>
              <p:nvPr/>
            </p:nvSpPr>
            <p:spPr bwMode="auto">
              <a:xfrm>
                <a:off x="4532905" y="904998"/>
                <a:ext cx="252249" cy="299313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88ACA13A-E8FD-12C6-1D96-03A30D2BF6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32905" y="904998"/>
                <a:ext cx="252249" cy="299313"/>
              </a:xfrm>
              <a:prstGeom prst="rect">
                <a:avLst/>
              </a:prstGeom>
              <a:blipFill>
                <a:blip r:embed="rId5"/>
                <a:stretch>
                  <a:fillRect l="-15000" r="-15000" b="-24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79A428D6-FD7E-D526-B0FD-54ADA4A65835}"/>
                  </a:ext>
                </a:extLst>
              </p:cNvPr>
              <p:cNvSpPr txBox="1"/>
              <p:nvPr/>
            </p:nvSpPr>
            <p:spPr bwMode="auto">
              <a:xfrm>
                <a:off x="3765364" y="914843"/>
                <a:ext cx="471860" cy="299313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文字方塊 13">
                <a:extLst>
                  <a:ext uri="{FF2B5EF4-FFF2-40B4-BE49-F238E27FC236}">
                    <a16:creationId xmlns:a16="http://schemas.microsoft.com/office/drawing/2014/main" id="{79A428D6-FD7E-D526-B0FD-54ADA4A658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65364" y="914843"/>
                <a:ext cx="471860" cy="299313"/>
              </a:xfrm>
              <a:prstGeom prst="rect">
                <a:avLst/>
              </a:prstGeom>
              <a:blipFill>
                <a:blip r:embed="rId6"/>
                <a:stretch>
                  <a:fillRect l="-5263" r="-2632" b="-25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文字方塊 3">
                <a:extLst>
                  <a:ext uri="{FF2B5EF4-FFF2-40B4-BE49-F238E27FC236}">
                    <a16:creationId xmlns:a16="http://schemas.microsoft.com/office/drawing/2014/main" id="{CE0DFC01-7913-0616-E8B3-F8B2357F6DBB}"/>
                  </a:ext>
                </a:extLst>
              </p:cNvPr>
              <p:cNvSpPr txBox="1"/>
              <p:nvPr/>
            </p:nvSpPr>
            <p:spPr bwMode="auto">
              <a:xfrm>
                <a:off x="1419375" y="5208333"/>
                <a:ext cx="1605761" cy="648126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文字方塊 3">
                <a:extLst>
                  <a:ext uri="{FF2B5EF4-FFF2-40B4-BE49-F238E27FC236}">
                    <a16:creationId xmlns:a16="http://schemas.microsoft.com/office/drawing/2014/main" id="{CE0DFC01-7913-0616-E8B3-F8B2357F6D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19375" y="5208333"/>
                <a:ext cx="1605761" cy="648126"/>
              </a:xfrm>
              <a:prstGeom prst="rect">
                <a:avLst/>
              </a:prstGeom>
              <a:blipFill>
                <a:blip r:embed="rId7"/>
                <a:stretch>
                  <a:fillRect b="-377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文字方塊 3">
                <a:extLst>
                  <a:ext uri="{FF2B5EF4-FFF2-40B4-BE49-F238E27FC236}">
                    <a16:creationId xmlns:a16="http://schemas.microsoft.com/office/drawing/2014/main" id="{C971395D-86E6-6E8E-261B-3103AC5E5C04}"/>
                  </a:ext>
                </a:extLst>
              </p:cNvPr>
              <p:cNvSpPr txBox="1"/>
              <p:nvPr/>
            </p:nvSpPr>
            <p:spPr bwMode="auto">
              <a:xfrm>
                <a:off x="1419375" y="3718485"/>
                <a:ext cx="5318957" cy="1407373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Sup>
                        <m:sSubSup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a:rPr lang="en-US" sz="18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  <m:e>
                                      <m:r>
                                        <a:rPr lang="en-US" sz="18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  <m:e>
                                      <m:r>
                                        <a:rPr lang="en-US" sz="18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⋯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18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a:rPr lang="en-US" sz="18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  <m:e>
                                      <m:r>
                                        <a:rPr lang="en-US" sz="1800" b="0" i="1" smtClean="0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⋱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⋯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2</m:t>
                                </m:r>
                              </m:e>
                            </m:mr>
                          </m:m>
                        </m:e>
                      </m:d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文字方塊 3">
                <a:extLst>
                  <a:ext uri="{FF2B5EF4-FFF2-40B4-BE49-F238E27FC236}">
                    <a16:creationId xmlns:a16="http://schemas.microsoft.com/office/drawing/2014/main" id="{C971395D-86E6-6E8E-261B-3103AC5E5C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19375" y="3718485"/>
                <a:ext cx="5318957" cy="1407373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BE3EDD0-0CA6-DFA3-46F6-B6B4DCB0DC65}"/>
                  </a:ext>
                </a:extLst>
              </p:cNvPr>
              <p:cNvSpPr txBox="1"/>
              <p:nvPr/>
            </p:nvSpPr>
            <p:spPr bwMode="auto">
              <a:xfrm>
                <a:off x="6940936" y="3764651"/>
                <a:ext cx="1130758" cy="131504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1" i="1" smtClean="0">
                          <a:latin typeface="Cambria Math"/>
                        </a:rPr>
                        <m:t>𝑿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d>
                        <m:dPr>
                          <m:ctrlPr>
                            <a:rPr lang="en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 smtClean="0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 smtClean="0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BE3EDD0-0CA6-DFA3-46F6-B6B4DCB0DC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940936" y="3764651"/>
                <a:ext cx="1130758" cy="1315040"/>
              </a:xfrm>
              <a:prstGeom prst="rect">
                <a:avLst/>
              </a:prstGeom>
              <a:blipFill>
                <a:blip r:embed="rId9"/>
                <a:stretch>
                  <a:fillRect l="-444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13">
                <a:extLst>
                  <a:ext uri="{FF2B5EF4-FFF2-40B4-BE49-F238E27FC236}">
                    <a16:creationId xmlns:a16="http://schemas.microsoft.com/office/drawing/2014/main" id="{36CEE975-88A2-DEEC-215B-41750AC2C384}"/>
                  </a:ext>
                </a:extLst>
              </p:cNvPr>
              <p:cNvSpPr txBox="1"/>
              <p:nvPr/>
            </p:nvSpPr>
            <p:spPr bwMode="auto">
              <a:xfrm>
                <a:off x="6918624" y="3125846"/>
                <a:ext cx="836126" cy="525913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文字方塊 13">
                <a:extLst>
                  <a:ext uri="{FF2B5EF4-FFF2-40B4-BE49-F238E27FC236}">
                    <a16:creationId xmlns:a16="http://schemas.microsoft.com/office/drawing/2014/main" id="{36CEE975-88A2-DEEC-215B-41750AC2C3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918624" y="3125846"/>
                <a:ext cx="836126" cy="525913"/>
              </a:xfrm>
              <a:prstGeom prst="rect">
                <a:avLst/>
              </a:prstGeom>
              <a:blipFill>
                <a:blip r:embed="rId10"/>
                <a:stretch>
                  <a:fillRect l="-2985" t="-4762" r="-2985" b="-952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矩形 1">
            <a:extLst>
              <a:ext uri="{FF2B5EF4-FFF2-40B4-BE49-F238E27FC236}">
                <a16:creationId xmlns:a16="http://schemas.microsoft.com/office/drawing/2014/main" id="{600EA652-FEA0-30F2-0334-B00BAA7C8D34}"/>
              </a:ext>
            </a:extLst>
          </p:cNvPr>
          <p:cNvSpPr/>
          <p:nvPr/>
        </p:nvSpPr>
        <p:spPr>
          <a:xfrm>
            <a:off x="932505" y="278438"/>
            <a:ext cx="7439469" cy="6817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Times New Roman" panose="02020603050405020304" pitchFamily="18" charset="0"/>
            </a:endParaRPr>
          </a:p>
        </p:txBody>
      </p:sp>
      <p:pic>
        <p:nvPicPr>
          <p:cNvPr id="4" name="Picture 5" descr="wave3">
            <a:extLst>
              <a:ext uri="{FF2B5EF4-FFF2-40B4-BE49-F238E27FC236}">
                <a16:creationId xmlns:a16="http://schemas.microsoft.com/office/drawing/2014/main" id="{F483DC75-A72A-D6D0-3250-558FFAC4C4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0" t="7342" r="12231" b="81940"/>
          <a:stretch>
            <a:fillRect/>
          </a:stretch>
        </p:blipFill>
        <p:spPr bwMode="auto">
          <a:xfrm rot="60000">
            <a:off x="1681601" y="307283"/>
            <a:ext cx="5111248" cy="640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0E5F8C-744D-193C-D758-EB22479E8DD1}"/>
              </a:ext>
            </a:extLst>
          </p:cNvPr>
          <p:cNvSpPr txBox="1"/>
          <p:nvPr/>
        </p:nvSpPr>
        <p:spPr bwMode="auto">
          <a:xfrm>
            <a:off x="1393226" y="6174732"/>
            <a:ext cx="775077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如果假設邊界固定，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第一式就還是正確的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，這就稱為</a:t>
            </a:r>
            <a:r>
              <a:rPr lang="en-US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Boundary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ondition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13">
                <a:extLst>
                  <a:ext uri="{FF2B5EF4-FFF2-40B4-BE49-F238E27FC236}">
                    <a16:creationId xmlns:a16="http://schemas.microsoft.com/office/drawing/2014/main" id="{D9BE75A2-9840-BA66-697D-8342CCA2B392}"/>
                  </a:ext>
                </a:extLst>
              </p:cNvPr>
              <p:cNvSpPr txBox="1"/>
              <p:nvPr/>
            </p:nvSpPr>
            <p:spPr bwMode="auto">
              <a:xfrm>
                <a:off x="1436308" y="6552531"/>
                <a:ext cx="1498102" cy="27699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文字方塊 13">
                <a:extLst>
                  <a:ext uri="{FF2B5EF4-FFF2-40B4-BE49-F238E27FC236}">
                    <a16:creationId xmlns:a16="http://schemas.microsoft.com/office/drawing/2014/main" id="{D9BE75A2-9840-BA66-697D-8342CCA2B39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36308" y="6552531"/>
                <a:ext cx="1498102" cy="276999"/>
              </a:xfrm>
              <a:prstGeom prst="rect">
                <a:avLst/>
              </a:prstGeom>
              <a:blipFill>
                <a:blip r:embed="rId12"/>
                <a:stretch>
                  <a:fillRect l="-1695" r="-3390" b="-1363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7E807171-ACC3-7490-358E-70F7B021D89D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45404" t="74664" r="26715" b="4010"/>
          <a:stretch>
            <a:fillRect/>
          </a:stretch>
        </p:blipFill>
        <p:spPr>
          <a:xfrm>
            <a:off x="6940936" y="5114136"/>
            <a:ext cx="1724410" cy="70958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519AA02-C986-1197-EF53-833AE7A52C68}"/>
                  </a:ext>
                </a:extLst>
              </p:cNvPr>
              <p:cNvSpPr txBox="1"/>
              <p:nvPr/>
            </p:nvSpPr>
            <p:spPr bwMode="auto">
              <a:xfrm>
                <a:off x="6490491" y="2052558"/>
                <a:ext cx="586283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/>
                        </a:rPr>
                        <m:t>𝑁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519AA02-C986-1197-EF53-833AE7A52C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90491" y="2052558"/>
                <a:ext cx="586283" cy="215444"/>
              </a:xfrm>
              <a:prstGeom prst="rect">
                <a:avLst/>
              </a:prstGeom>
              <a:blipFill>
                <a:blip r:embed="rId14"/>
                <a:stretch>
                  <a:fillRect b="-111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77013CE9-2DF1-76C1-7C23-FA68485B5E71}"/>
                  </a:ext>
                </a:extLst>
              </p:cNvPr>
              <p:cNvSpPr txBox="1"/>
              <p:nvPr/>
            </p:nvSpPr>
            <p:spPr bwMode="auto">
              <a:xfrm>
                <a:off x="5781374" y="2078170"/>
                <a:ext cx="586283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/>
                        </a:rPr>
                        <m:t>𝑁</m:t>
                      </m:r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−1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77013CE9-2DF1-76C1-7C23-FA68485B5E7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81374" y="2078170"/>
                <a:ext cx="586283" cy="215444"/>
              </a:xfrm>
              <a:prstGeom prst="rect">
                <a:avLst/>
              </a:prstGeom>
              <a:blipFill>
                <a:blip r:embed="rId15"/>
                <a:stretch>
                  <a:fillRect b="-111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D3715D1-2382-1EF2-F1BC-44B8C0DE5B4B}"/>
                  </a:ext>
                </a:extLst>
              </p:cNvPr>
              <p:cNvSpPr txBox="1"/>
              <p:nvPr/>
            </p:nvSpPr>
            <p:spPr bwMode="auto">
              <a:xfrm>
                <a:off x="6467300" y="1353673"/>
                <a:ext cx="586283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i="1" smtClean="0">
                          <a:latin typeface="Cambria Math" panose="02040503050406030204" pitchFamily="18" charset="0"/>
                          <a:ea typeface="Cambria Math"/>
                        </a:rPr>
                        <m:t>𝑁</m:t>
                      </m:r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D3715D1-2382-1EF2-F1BC-44B8C0DE5B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467300" y="1353673"/>
                <a:ext cx="586283" cy="215444"/>
              </a:xfrm>
              <a:prstGeom prst="rect">
                <a:avLst/>
              </a:prstGeom>
              <a:blipFill>
                <a:blip r:embed="rId16"/>
                <a:stretch>
                  <a:fillRect b="-111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12A54C2-79EA-3590-DD53-D6BC0411E409}"/>
                  </a:ext>
                </a:extLst>
              </p:cNvPr>
              <p:cNvSpPr txBox="1"/>
              <p:nvPr/>
            </p:nvSpPr>
            <p:spPr bwMode="auto">
              <a:xfrm>
                <a:off x="5781373" y="1353673"/>
                <a:ext cx="709118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𝑁</m:t>
                          </m:r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12A54C2-79EA-3590-DD53-D6BC0411E4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81373" y="1353673"/>
                <a:ext cx="709118" cy="215444"/>
              </a:xfrm>
              <a:prstGeom prst="rect">
                <a:avLst/>
              </a:prstGeom>
              <a:blipFill>
                <a:blip r:embed="rId17"/>
                <a:stretch>
                  <a:fillRect r="-7018" b="-1111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E6B268B0-5335-E169-7D8D-A30160361C47}"/>
                  </a:ext>
                </a:extLst>
              </p:cNvPr>
              <p:cNvSpPr txBox="1"/>
              <p:nvPr/>
            </p:nvSpPr>
            <p:spPr bwMode="auto">
              <a:xfrm>
                <a:off x="6798050" y="1144241"/>
                <a:ext cx="958822" cy="215444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    </m:t>
                      </m:r>
                      <m:d>
                        <m:d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𝑁</m:t>
                          </m:r>
                          <m:r>
                            <a:rPr lang="en-US" altLang="zh-TW" sz="14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+</m:t>
                          </m:r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1</m:t>
                          </m:r>
                        </m:e>
                      </m:d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E6B268B0-5335-E169-7D8D-A30160361C4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98050" y="1144241"/>
                <a:ext cx="958822" cy="215444"/>
              </a:xfrm>
              <a:prstGeom prst="rect">
                <a:avLst/>
              </a:prstGeom>
              <a:blipFill>
                <a:blip r:embed="rId18"/>
                <a:stretch>
                  <a:fillRect l="-5263" t="-5556" r="-1316" b="-388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13">
                <a:extLst>
                  <a:ext uri="{FF2B5EF4-FFF2-40B4-BE49-F238E27FC236}">
                    <a16:creationId xmlns:a16="http://schemas.microsoft.com/office/drawing/2014/main" id="{9535B2A6-8F44-E870-E178-EF2805783D91}"/>
                  </a:ext>
                </a:extLst>
              </p:cNvPr>
              <p:cNvSpPr txBox="1"/>
              <p:nvPr/>
            </p:nvSpPr>
            <p:spPr bwMode="auto">
              <a:xfrm>
                <a:off x="6574362" y="2685563"/>
                <a:ext cx="1199046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𝑗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=1,2⋯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𝑁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文字方塊 13">
                <a:extLst>
                  <a:ext uri="{FF2B5EF4-FFF2-40B4-BE49-F238E27FC236}">
                    <a16:creationId xmlns:a16="http://schemas.microsoft.com/office/drawing/2014/main" id="{9535B2A6-8F44-E870-E178-EF2805783D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574362" y="2685563"/>
                <a:ext cx="1199046" cy="276999"/>
              </a:xfrm>
              <a:prstGeom prst="rect">
                <a:avLst/>
              </a:prstGeom>
              <a:blipFill>
                <a:blip r:embed="rId19"/>
                <a:stretch>
                  <a:fillRect l="-5263" r="-4211" b="-3043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F0DF44E7-952A-DDDF-23BE-568873C53059}"/>
                  </a:ext>
                </a:extLst>
              </p:cNvPr>
              <p:cNvSpPr txBox="1"/>
              <p:nvPr/>
            </p:nvSpPr>
            <p:spPr>
              <a:xfrm>
                <a:off x="1436308" y="5832189"/>
                <a:ext cx="70298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altLang="zh-TW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𝑁</m:t>
                        </m:r>
                      </m:sub>
                    </m:sSub>
                  </m:oMath>
                </a14:m>
                <a:r>
                  <a:rPr lang="en-US" dirty="0" err="1">
                    <a:latin typeface="Times New Roman" panose="02020603050405020304" pitchFamily="18" charset="0"/>
                  </a:rPr>
                  <a:t>二次微分的方程式中包含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F0DF44E7-952A-DDDF-23BE-568873C530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6308" y="5832189"/>
                <a:ext cx="7029816" cy="369332"/>
              </a:xfrm>
              <a:prstGeom prst="rect">
                <a:avLst/>
              </a:prstGeom>
              <a:blipFill>
                <a:blip r:embed="rId20"/>
                <a:stretch>
                  <a:fillRect t="-10000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37E0F068-07E7-A621-A9F6-C3FFA9FEB902}"/>
                  </a:ext>
                </a:extLst>
              </p:cNvPr>
              <p:cNvSpPr txBox="1"/>
              <p:nvPr/>
            </p:nvSpPr>
            <p:spPr bwMode="auto">
              <a:xfrm>
                <a:off x="1717550" y="203966"/>
                <a:ext cx="5882957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Times New Roman" panose="02020603050405020304" pitchFamily="18" charset="0"/>
                  </a:rPr>
                  <a:t>Now extend the formalism to a large number 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US" sz="1800" dirty="0">
                    <a:latin typeface="Times New Roman" panose="02020603050405020304" pitchFamily="18" charset="0"/>
                  </a:rPr>
                  <a:t> of particles.</a:t>
                </a: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37E0F068-07E7-A621-A9F6-C3FFA9FEB9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17550" y="203966"/>
                <a:ext cx="5882957" cy="369332"/>
              </a:xfrm>
              <a:prstGeom prst="rect">
                <a:avLst/>
              </a:prstGeom>
              <a:blipFill>
                <a:blip r:embed="rId21"/>
                <a:stretch>
                  <a:fillRect l="-862" t="-6452" b="-1935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71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7" grpId="0" animBg="1"/>
      <p:bldP spid="18" grpId="0" animBg="1"/>
      <p:bldP spid="5" grpId="0"/>
      <p:bldP spid="7" grpId="0" animBg="1"/>
      <p:bldP spid="2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C2033046-DBC6-F03F-6F30-51A4356DA0AB}"/>
                  </a:ext>
                </a:extLst>
              </p:cNvPr>
              <p:cNvSpPr txBox="1"/>
              <p:nvPr/>
            </p:nvSpPr>
            <p:spPr bwMode="auto">
              <a:xfrm>
                <a:off x="945105" y="2016662"/>
                <a:ext cx="1071575" cy="285912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1800" b="1" i="1">
                          <a:latin typeface="Cambria Math" panose="02040503050406030204" pitchFamily="18" charset="0"/>
                        </a:rPr>
                        <m:t>𝒂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C2033046-DBC6-F03F-6F30-51A4356DA0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5105" y="2016662"/>
                <a:ext cx="1071575" cy="285912"/>
              </a:xfrm>
              <a:prstGeom prst="rect">
                <a:avLst/>
              </a:prstGeom>
              <a:blipFill>
                <a:blip r:embed="rId2"/>
                <a:stretch>
                  <a:fillRect l="-3529" r="-1176" b="-41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95E1D99-D5A5-DB05-AECD-B88A22DADAE1}"/>
                  </a:ext>
                </a:extLst>
              </p:cNvPr>
              <p:cNvSpPr txBox="1"/>
              <p:nvPr/>
            </p:nvSpPr>
            <p:spPr bwMode="auto">
              <a:xfrm>
                <a:off x="4855052" y="2051301"/>
                <a:ext cx="1590372" cy="276999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</a:rPr>
                        <m:t>=−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/>
                        </a:rPr>
                        <m:t>𝒂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95E1D99-D5A5-DB05-AECD-B88A22DADA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855052" y="2051301"/>
                <a:ext cx="1590372" cy="276999"/>
              </a:xfrm>
              <a:prstGeom prst="rect">
                <a:avLst/>
              </a:prstGeom>
              <a:blipFill>
                <a:blip r:embed="rId3"/>
                <a:stretch>
                  <a:fillRect t="-4348" r="-1587" b="-434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文字方塊 3">
                <a:extLst>
                  <a:ext uri="{FF2B5EF4-FFF2-40B4-BE49-F238E27FC236}">
                    <a16:creationId xmlns:a16="http://schemas.microsoft.com/office/drawing/2014/main" id="{E926AD9D-51CB-2C92-36EA-AC075728D1ED}"/>
                  </a:ext>
                </a:extLst>
              </p:cNvPr>
              <p:cNvSpPr txBox="1"/>
              <p:nvPr/>
            </p:nvSpPr>
            <p:spPr bwMode="auto">
              <a:xfrm>
                <a:off x="2544052" y="1795967"/>
                <a:ext cx="1605761" cy="648126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文字方塊 3">
                <a:extLst>
                  <a:ext uri="{FF2B5EF4-FFF2-40B4-BE49-F238E27FC236}">
                    <a16:creationId xmlns:a16="http://schemas.microsoft.com/office/drawing/2014/main" id="{E926AD9D-51CB-2C92-36EA-AC075728D1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44052" y="1795967"/>
                <a:ext cx="1605761" cy="648126"/>
              </a:xfrm>
              <a:prstGeom prst="rect">
                <a:avLst/>
              </a:prstGeom>
              <a:blipFill>
                <a:blip r:embed="rId4"/>
                <a:stretch>
                  <a:fillRect b="-384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Right Arrow 29">
            <a:extLst>
              <a:ext uri="{FF2B5EF4-FFF2-40B4-BE49-F238E27FC236}">
                <a16:creationId xmlns:a16="http://schemas.microsoft.com/office/drawing/2014/main" id="{266BED04-2405-90DA-0363-2AD1A52658E6}"/>
              </a:ext>
            </a:extLst>
          </p:cNvPr>
          <p:cNvSpPr/>
          <p:nvPr/>
        </p:nvSpPr>
        <p:spPr>
          <a:xfrm>
            <a:off x="4340281" y="2006346"/>
            <a:ext cx="295864" cy="381515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31" name="矩形 14">
            <a:extLst>
              <a:ext uri="{FF2B5EF4-FFF2-40B4-BE49-F238E27FC236}">
                <a16:creationId xmlns:a16="http://schemas.microsoft.com/office/drawing/2014/main" id="{ED72E4E8-44D2-4FC5-BF5F-9D4016C660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406148"/>
            <a:ext cx="43396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solidFill>
                  <a:srgbClr val="FF0000"/>
                </a:solidFill>
              </a:rPr>
              <a:t>微分方程組被轉化為矩陣的本徵值問題。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文字方塊 3">
                <a:extLst>
                  <a:ext uri="{FF2B5EF4-FFF2-40B4-BE49-F238E27FC236}">
                    <a16:creationId xmlns:a16="http://schemas.microsoft.com/office/drawing/2014/main" id="{34D3E85D-52F4-E879-BE29-5D1D8CD40F36}"/>
                  </a:ext>
                </a:extLst>
              </p:cNvPr>
              <p:cNvSpPr txBox="1"/>
              <p:nvPr/>
            </p:nvSpPr>
            <p:spPr bwMode="auto">
              <a:xfrm>
                <a:off x="886540" y="2984524"/>
                <a:ext cx="5433282" cy="1407373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Sup>
                        <m:sSubSup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⋯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2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⋱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2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US" sz="1800" i="1">
                                          <a:latin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0</m:t>
                                      </m:r>
                                    </m:e>
                                    <m:e>
                                      <m:r>
                                        <a:rPr lang="en-US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⋯</m:t>
                                      </m:r>
                                    </m:e>
                                  </m:mr>
                                </m:m>
                              </m:e>
                              <m:e>
                                <m:r>
                                  <a:rPr lang="en-US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itchFamily="18" charset="0"/>
                                  </a:rPr>
                                  <m:t>2</m:t>
                                </m:r>
                              </m:e>
                            </m:mr>
                          </m:m>
                        </m:e>
                      </m:d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=−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文字方塊 3">
                <a:extLst>
                  <a:ext uri="{FF2B5EF4-FFF2-40B4-BE49-F238E27FC236}">
                    <a16:creationId xmlns:a16="http://schemas.microsoft.com/office/drawing/2014/main" id="{34D3E85D-52F4-E879-BE29-5D1D8CD40F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86540" y="2984524"/>
                <a:ext cx="5433282" cy="140737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矩形 4">
                <a:extLst>
                  <a:ext uri="{FF2B5EF4-FFF2-40B4-BE49-F238E27FC236}">
                    <a16:creationId xmlns:a16="http://schemas.microsoft.com/office/drawing/2014/main" id="{24EEF6F2-00DF-7374-08AA-5DA1641FE3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3905" y="1338399"/>
                <a:ext cx="4643762" cy="3815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kumimoji="1" sz="32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kumimoji="1" sz="28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charset="-12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None/>
                </a:pPr>
                <a:r>
                  <a:rPr lang="zh-TW" altLang="en-US" sz="1800" dirty="0"/>
                  <a:t>先設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sz="1800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US" altLang="zh-TW" sz="1800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zh-TW" altLang="en-US" sz="1800" dirty="0"/>
                  <a:t>為複數，如下猜解並代入：</a:t>
                </a:r>
              </a:p>
            </p:txBody>
          </p:sp>
        </mc:Choice>
        <mc:Fallback xmlns="">
          <p:sp>
            <p:nvSpPr>
              <p:cNvPr id="2" name="矩形 4">
                <a:extLst>
                  <a:ext uri="{FF2B5EF4-FFF2-40B4-BE49-F238E27FC236}">
                    <a16:creationId xmlns:a16="http://schemas.microsoft.com/office/drawing/2014/main" id="{24EEF6F2-00DF-7374-08AA-5DA1641FE3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73905" y="1338399"/>
                <a:ext cx="4643762" cy="381515"/>
              </a:xfrm>
              <a:prstGeom prst="rect">
                <a:avLst/>
              </a:prstGeom>
              <a:blipFill>
                <a:blip r:embed="rId6"/>
                <a:stretch>
                  <a:fillRect l="-1090" t="-6452" b="-1935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5EF1806-80F0-CEE2-049A-52DA1708E421}"/>
                  </a:ext>
                </a:extLst>
              </p:cNvPr>
              <p:cNvSpPr txBox="1"/>
              <p:nvPr/>
            </p:nvSpPr>
            <p:spPr bwMode="auto">
              <a:xfrm>
                <a:off x="6664331" y="1532280"/>
                <a:ext cx="1145121" cy="131504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5EF1806-80F0-CEE2-049A-52DA1708E4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664331" y="1532280"/>
                <a:ext cx="1145121" cy="1315040"/>
              </a:xfrm>
              <a:prstGeom prst="rect">
                <a:avLst/>
              </a:prstGeom>
              <a:blipFill>
                <a:blip r:embed="rId7"/>
                <a:stretch>
                  <a:fillRect l="-109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DB56E541-1BFD-7213-5E78-F0EB88D9F74E}"/>
              </a:ext>
            </a:extLst>
          </p:cNvPr>
          <p:cNvSpPr txBox="1"/>
          <p:nvPr/>
        </p:nvSpPr>
        <p:spPr>
          <a:xfrm>
            <a:off x="838200" y="4495800"/>
            <a:ext cx="78349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>
                <a:latin typeface="Times New Roman" pitchFamily="18" charset="0"/>
                <a:cs typeface="Times New Roman" pitchFamily="18" charset="0"/>
              </a:rPr>
              <a:t>本徵值一般是以行列式為零的條件解出，但在此行列式的計算並不實際</a:t>
            </a:r>
            <a:r>
              <a:rPr lang="en-GB" sz="1800" dirty="0">
                <a:latin typeface="Times New Roman" pitchFamily="18" charset="0"/>
                <a:cs typeface="Times New Roman" pitchFamily="18" charset="0"/>
              </a:rPr>
              <a:t>！</a:t>
            </a:r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DB40ECA-3F9C-EF7C-B262-56D7693FF4A9}"/>
                  </a:ext>
                </a:extLst>
              </p:cNvPr>
              <p:cNvSpPr txBox="1"/>
              <p:nvPr/>
            </p:nvSpPr>
            <p:spPr bwMode="auto">
              <a:xfrm>
                <a:off x="873168" y="4936984"/>
                <a:ext cx="6936283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×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對稱正定矩陣應該</a:t>
                </a:r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洽有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個正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本徵值</a:t>
                </a:r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對應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個正</a:t>
                </a:r>
                <a:r>
                  <a:rPr lang="en-TW">
                    <a:latin typeface="Times New Roman" pitchFamily="18" charset="0"/>
                    <a:cs typeface="Times New Roman" pitchFamily="18" charset="0"/>
                  </a:rPr>
                  <a:t>本徵</a:t>
                </a:r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向量</a:t>
                </a:r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DB40ECA-3F9C-EF7C-B262-56D7693FF4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73168" y="4936984"/>
                <a:ext cx="6936283" cy="369332"/>
              </a:xfrm>
              <a:prstGeom prst="rect">
                <a:avLst/>
              </a:prstGeom>
              <a:blipFill>
                <a:blip r:embed="rId8"/>
                <a:stretch>
                  <a:fillRect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0DE19C5-2CCD-6527-0A97-4624B232044A}"/>
                  </a:ext>
                </a:extLst>
              </p:cNvPr>
              <p:cNvSpPr txBox="1"/>
              <p:nvPr/>
            </p:nvSpPr>
            <p:spPr>
              <a:xfrm>
                <a:off x="857634" y="5385022"/>
                <a:ext cx="45720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1800" b="0" dirty="0" err="1">
                    <a:latin typeface="+mn-ea"/>
                    <a:ea typeface="+mn-ea"/>
                    <a:cs typeface="Times New Roman" panose="02020603050405020304" pitchFamily="18" charset="0"/>
                  </a:rPr>
                  <a:t>因此此系統有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dirty="0"/>
                  <a:t>個模式！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0DE19C5-2CCD-6527-0A97-4624B23204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7634" y="5385022"/>
                <a:ext cx="4572000" cy="369332"/>
              </a:xfrm>
              <a:prstGeom prst="rect">
                <a:avLst/>
              </a:prstGeom>
              <a:blipFill>
                <a:blip r:embed="rId9"/>
                <a:stretch>
                  <a:fillRect l="-1108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694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1552EB1-060E-1155-FDC7-B3F13B834C4F}"/>
                  </a:ext>
                </a:extLst>
              </p:cNvPr>
              <p:cNvSpPr txBox="1"/>
              <p:nvPr/>
            </p:nvSpPr>
            <p:spPr bwMode="auto">
              <a:xfrm>
                <a:off x="697047" y="3222469"/>
                <a:ext cx="512064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只要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的值使此式正確</a:t>
                </a:r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，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 第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TW" dirty="0">
                    <a:latin typeface="Times New Roman" panose="02020603050405020304" pitchFamily="18" charset="0"/>
                    <a:cs typeface="Times New Roman" pitchFamily="18" charset="0"/>
                  </a:rPr>
                  <a:t>個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方程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式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就滿足</a:t>
                </a:r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1552EB1-060E-1155-FDC7-B3F13B834C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97047" y="3222469"/>
                <a:ext cx="5120644" cy="369332"/>
              </a:xfrm>
              <a:prstGeom prst="rect">
                <a:avLst/>
              </a:prstGeom>
              <a:blipFill>
                <a:blip r:embed="rId2"/>
                <a:stretch>
                  <a:fillRect l="-990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E8EAF7C-451D-994C-27FB-6919E36E351D}"/>
                  </a:ext>
                </a:extLst>
              </p:cNvPr>
              <p:cNvSpPr txBox="1"/>
              <p:nvPr/>
            </p:nvSpPr>
            <p:spPr bwMode="auto">
              <a:xfrm>
                <a:off x="680877" y="1525308"/>
                <a:ext cx="852896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itchFamily="18" charset="0"/>
                    <a:cs typeface="Times New Roman" pitchFamily="18" charset="0"/>
                  </a:rPr>
                  <a:t>如果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本徵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向量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的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元素如上述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是等比數列</a:t>
                </a:r>
                <a:r>
                  <a:rPr lang="en-GB" sz="1800" dirty="0">
                    <a:latin typeface="Times New Roman" pitchFamily="18" charset="0"/>
                    <a:cs typeface="Times New Roman" pitchFamily="18" charset="0"/>
                  </a:rPr>
                  <a:t>，</a:t>
                </a:r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左手邊與右手邊的比例是定值</a:t>
                </a:r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，與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無關。</a:t>
                </a:r>
                <a:endParaRPr lang="en-TW" sz="1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E8EAF7C-451D-994C-27FB-6919E36E35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80877" y="1525308"/>
                <a:ext cx="8528968" cy="369332"/>
              </a:xfrm>
              <a:prstGeom prst="rect">
                <a:avLst/>
              </a:prstGeom>
              <a:blipFill>
                <a:blip r:embed="rId3"/>
                <a:stretch>
                  <a:fillRect l="-594" t="-6667" r="-149" b="-2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9DD7032-40FF-FE74-5290-F0549AC32372}"/>
                  </a:ext>
                </a:extLst>
              </p:cNvPr>
              <p:cNvSpPr txBox="1"/>
              <p:nvPr/>
            </p:nvSpPr>
            <p:spPr bwMode="auto">
              <a:xfrm>
                <a:off x="2209800" y="2014739"/>
                <a:ext cx="1198910" cy="56047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den>
                      </m:f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9DD7032-40FF-FE74-5290-F0549AC323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09800" y="2014739"/>
                <a:ext cx="1198910" cy="560474"/>
              </a:xfrm>
              <a:prstGeom prst="rect">
                <a:avLst/>
              </a:prstGeom>
              <a:blipFill>
                <a:blip r:embed="rId4"/>
                <a:stretch>
                  <a:fillRect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B61C168-D054-CF13-FCB2-C9A567250F70}"/>
                  </a:ext>
                </a:extLst>
              </p:cNvPr>
              <p:cNvSpPr txBox="1"/>
              <p:nvPr/>
            </p:nvSpPr>
            <p:spPr bwMode="auto">
              <a:xfrm>
                <a:off x="764246" y="647445"/>
                <a:ext cx="708871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本徵方程式其實就是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個方程式，其中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第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TW" dirty="0">
                    <a:latin typeface="Times New Roman" panose="02020603050405020304" pitchFamily="18" charset="0"/>
                    <a:cs typeface="Times New Roman" pitchFamily="18" charset="0"/>
                  </a:rPr>
                  <a:t>個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方程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式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可寫成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：</a:t>
                </a:r>
                <a:endParaRPr lang="en-TW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B61C168-D054-CF13-FCB2-C9A567250F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64246" y="647445"/>
                <a:ext cx="7088716" cy="369332"/>
              </a:xfrm>
              <a:prstGeom prst="rect">
                <a:avLst/>
              </a:prstGeom>
              <a:blipFill>
                <a:blip r:embed="rId5"/>
                <a:stretch>
                  <a:fillRect l="-716" t="-6452" b="-1935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F5B7C35B-9A51-2705-A64C-071961766D09}"/>
                  </a:ext>
                </a:extLst>
              </p:cNvPr>
              <p:cNvSpPr txBox="1"/>
              <p:nvPr/>
            </p:nvSpPr>
            <p:spPr bwMode="auto">
              <a:xfrm>
                <a:off x="697047" y="2772952"/>
                <a:ext cx="2488784" cy="39164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TW" sz="1800" dirty="0">
                    <a:latin typeface="Times New Roman" panose="02020603050405020304" pitchFamily="18" charset="0"/>
                    <a:cs typeface="Times New Roman" pitchFamily="18" charset="0"/>
                  </a:rPr>
                  <a:t>整式除以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</m:oMath>
                </a14:m>
                <a:r>
                  <a:rPr lang="en-TW" sz="1800" dirty="0">
                    <a:latin typeface="Times New Roman" panose="02020603050405020304" pitchFamily="18" charset="0"/>
                    <a:cs typeface="Times New Roman" pitchFamily="18" charset="0"/>
                  </a:rPr>
                  <a:t>，得：</a:t>
                </a: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F5B7C35B-9A51-2705-A64C-071961766D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97047" y="2772952"/>
                <a:ext cx="2488784" cy="391646"/>
              </a:xfrm>
              <a:prstGeom prst="rect">
                <a:avLst/>
              </a:prstGeom>
              <a:blipFill>
                <a:blip r:embed="rId6"/>
                <a:stretch>
                  <a:fillRect l="-2020" t="-6250" b="-1562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D28243E7-FD4F-4646-56D6-FABBF8732DD1}"/>
                  </a:ext>
                </a:extLst>
              </p:cNvPr>
              <p:cNvSpPr txBox="1"/>
              <p:nvPr/>
            </p:nvSpPr>
            <p:spPr bwMode="auto">
              <a:xfrm>
                <a:off x="2652005" y="2780126"/>
                <a:ext cx="2661370" cy="3126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begChr m:val="["/>
                          <m:endChr m:val="]"/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</m:t>
                              </m:r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sup>
                          </m:sSup>
                          <m:r>
                            <a:rPr lang="en-US" sz="18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sz="180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𝑖𝑝</m:t>
                              </m:r>
                            </m:sup>
                          </m:sSup>
                        </m:e>
                      </m:d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D28243E7-FD4F-4646-56D6-FABBF8732D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52005" y="2780126"/>
                <a:ext cx="2661370" cy="312650"/>
              </a:xfrm>
              <a:prstGeom prst="rect">
                <a:avLst/>
              </a:prstGeom>
              <a:blipFill>
                <a:blip r:embed="rId7"/>
                <a:stretch>
                  <a:fillRect l="-474" r="-474" b="-1153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1213BA6-7B57-FFF0-4D80-1F81B245C3BF}"/>
                  </a:ext>
                </a:extLst>
              </p:cNvPr>
              <p:cNvSpPr txBox="1"/>
              <p:nvPr/>
            </p:nvSpPr>
            <p:spPr bwMode="auto">
              <a:xfrm>
                <a:off x="802717" y="2106902"/>
                <a:ext cx="1171154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1213BA6-7B57-FFF0-4D80-1F81B245C3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02717" y="2106902"/>
                <a:ext cx="1171154" cy="383118"/>
              </a:xfrm>
              <a:prstGeom prst="rect">
                <a:avLst/>
              </a:prstGeom>
              <a:blipFill>
                <a:blip r:embed="rId8"/>
                <a:stretch>
                  <a:fillRect l="-3226" r="-2151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1DD253C1-EC96-D57D-068A-1405470FA011}"/>
                  </a:ext>
                </a:extLst>
              </p:cNvPr>
              <p:cNvSpPr txBox="1"/>
              <p:nvPr/>
            </p:nvSpPr>
            <p:spPr>
              <a:xfrm>
                <a:off x="697046" y="3673129"/>
                <a:ext cx="8446954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但注意，此式中沒有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，</a:t>
                </a:r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因此只要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的值使此式正確，所有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個方程式都滿足。</a:t>
                </a:r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1DD253C1-EC96-D57D-068A-1405470FA0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046" y="3673129"/>
                <a:ext cx="8446954" cy="369332"/>
              </a:xfrm>
              <a:prstGeom prst="rect">
                <a:avLst/>
              </a:prstGeom>
              <a:blipFill>
                <a:blip r:embed="rId9"/>
                <a:stretch>
                  <a:fillRect l="-601" t="-6667" b="-2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13">
                <a:extLst>
                  <a:ext uri="{FF2B5EF4-FFF2-40B4-BE49-F238E27FC236}">
                    <a16:creationId xmlns:a16="http://schemas.microsoft.com/office/drawing/2014/main" id="{F708D14F-51FD-F3A1-4C23-F4312CB30B6D}"/>
                  </a:ext>
                </a:extLst>
              </p:cNvPr>
              <p:cNvSpPr txBox="1"/>
              <p:nvPr/>
            </p:nvSpPr>
            <p:spPr bwMode="auto">
              <a:xfrm>
                <a:off x="802717" y="1102314"/>
                <a:ext cx="3179973" cy="319062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begChr m:val="["/>
                          <m:endChr m:val="]"/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b>
                          </m:s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文字方塊 13">
                <a:extLst>
                  <a:ext uri="{FF2B5EF4-FFF2-40B4-BE49-F238E27FC236}">
                    <a16:creationId xmlns:a16="http://schemas.microsoft.com/office/drawing/2014/main" id="{F708D14F-51FD-F3A1-4C23-F4312CB30B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02717" y="1102314"/>
                <a:ext cx="3179973" cy="319062"/>
              </a:xfrm>
              <a:prstGeom prst="rect">
                <a:avLst/>
              </a:prstGeom>
              <a:blipFill>
                <a:blip r:embed="rId10"/>
                <a:stretch>
                  <a:fillRect l="-797" r="-797" b="-2692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6528395-B612-EA2C-38A0-93A2A7DE5D39}"/>
                  </a:ext>
                </a:extLst>
              </p:cNvPr>
              <p:cNvSpPr txBox="1"/>
              <p:nvPr/>
            </p:nvSpPr>
            <p:spPr bwMode="auto">
              <a:xfrm>
                <a:off x="3644639" y="2030852"/>
                <a:ext cx="1198910" cy="56047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den>
                      </m:f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6528395-B612-EA2C-38A0-93A2A7DE5D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44639" y="2030852"/>
                <a:ext cx="1198910" cy="560474"/>
              </a:xfrm>
              <a:prstGeom prst="rect">
                <a:avLst/>
              </a:prstGeom>
              <a:blipFill>
                <a:blip r:embed="rId11"/>
                <a:stretch>
                  <a:fillRect b="-1087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B41107AC-6FFC-8ED7-3385-BB25C8BA2CE6}"/>
              </a:ext>
            </a:extLst>
          </p:cNvPr>
          <p:cNvSpPr txBox="1"/>
          <p:nvPr/>
        </p:nvSpPr>
        <p:spPr>
          <a:xfrm>
            <a:off x="4058855" y="1098105"/>
            <a:ext cx="4109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這次用個別式子想比用矩陣更容易</a:t>
            </a:r>
            <a:r>
              <a:rPr lang="en-US" dirty="0">
                <a:latin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2DBE903A-5218-639E-D412-357ED53DBFE7}"/>
                  </a:ext>
                </a:extLst>
              </p:cNvPr>
              <p:cNvSpPr txBox="1"/>
              <p:nvPr/>
            </p:nvSpPr>
            <p:spPr bwMode="auto">
              <a:xfrm>
                <a:off x="738846" y="4178577"/>
                <a:ext cx="2554354" cy="15103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1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2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2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p>
                                        <m:sSup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𝑒</m:t>
                                          </m:r>
                                        </m:e>
                                        <m:sup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𝑖𝑝</m:t>
                                          </m:r>
                                          <m:r>
                                            <a:rPr lang="en-US" sz="180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∙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p>
                                      </m:sSup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  <m:r>
                                                  <a:rPr lang="en-US" sz="180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∙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2DBE903A-5218-639E-D412-357ED53DBF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8846" y="4178577"/>
                <a:ext cx="2554354" cy="1510350"/>
              </a:xfrm>
              <a:prstGeom prst="rect">
                <a:avLst/>
              </a:prstGeom>
              <a:blipFill>
                <a:blip r:embed="rId12"/>
                <a:stretch>
                  <a:fillRect l="-990" b="-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7C7E9CB3-59FD-5B94-C5EE-38C4523F1088}"/>
                  </a:ext>
                </a:extLst>
              </p:cNvPr>
              <p:cNvSpPr txBox="1"/>
              <p:nvPr/>
            </p:nvSpPr>
            <p:spPr>
              <a:xfrm>
                <a:off x="3444541" y="4758421"/>
                <a:ext cx="475982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</a:rPr>
                  <a:t>的確就是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US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US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矩陣</a:t>
                </a:r>
                <a14:m>
                  <m:oMath xmlns:m="http://schemas.openxmlformats.org/officeDocument/2006/math">
                    <m:r>
                      <a:rPr lang="en-US" b="1" i="1">
                        <a:latin typeface="Cambria Math" panose="02040503050406030204" pitchFamily="18" charset="0"/>
                      </a:rPr>
                      <m:t>𝑨</m:t>
                    </m:r>
                  </m:oMath>
                </a14:m>
                <a:r>
                  <a:rPr lang="en-US" dirty="0" err="1">
                    <a:latin typeface="Times New Roman" panose="02020603050405020304" pitchFamily="18" charset="0"/>
                  </a:rPr>
                  <a:t>的本徵向量</a:t>
                </a:r>
                <a:r>
                  <a:rPr lang="en-US" dirty="0">
                    <a:latin typeface="Times New Roman" panose="02020603050405020304" pitchFamily="18" charset="0"/>
                  </a:rPr>
                  <a:t>！</a:t>
                </a:r>
              </a:p>
            </p:txBody>
          </p:sp>
        </mc:Choice>
        <mc:Fallback xmlns="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7C7E9CB3-59FD-5B94-C5EE-38C4523F10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4541" y="4758421"/>
                <a:ext cx="4759829" cy="369332"/>
              </a:xfrm>
              <a:prstGeom prst="rect">
                <a:avLst/>
              </a:prstGeom>
              <a:blipFill>
                <a:blip r:embed="rId13"/>
                <a:stretch>
                  <a:fillRect l="-1064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81002F20-83E6-8A6C-3654-86051D9A1AFE}"/>
                  </a:ext>
                </a:extLst>
              </p:cNvPr>
              <p:cNvSpPr txBox="1"/>
              <p:nvPr/>
            </p:nvSpPr>
            <p:spPr bwMode="auto">
              <a:xfrm>
                <a:off x="747282" y="5755686"/>
                <a:ext cx="512064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zh-TW" altLang="en-US" dirty="0">
                    <a:latin typeface="Times New Roman" pitchFamily="18" charset="0"/>
                    <a:cs typeface="Times New Roman" pitchFamily="18" charset="0"/>
                  </a:rPr>
                  <a:t>滿足此式的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值就是對應的本徵值</a:t>
                </a:r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81002F20-83E6-8A6C-3654-86051D9A1AF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47282" y="5755686"/>
                <a:ext cx="5120644" cy="369332"/>
              </a:xfrm>
              <a:prstGeom prst="rect">
                <a:avLst/>
              </a:prstGeom>
              <a:blipFill>
                <a:blip r:embed="rId14"/>
                <a:stretch>
                  <a:fillRect l="-1238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B9F1AF1D-6470-BAAF-2115-2387860D9A0A}"/>
                  </a:ext>
                </a:extLst>
              </p:cNvPr>
              <p:cNvSpPr txBox="1"/>
              <p:nvPr/>
            </p:nvSpPr>
            <p:spPr bwMode="auto">
              <a:xfrm>
                <a:off x="4648200" y="5755686"/>
                <a:ext cx="2661370" cy="3126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begChr m:val="["/>
                          <m:endChr m:val="]"/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</m:t>
                              </m:r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sup>
                          </m:sSup>
                          <m:r>
                            <a:rPr lang="en-US" sz="18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sz="180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𝑖𝑝</m:t>
                              </m:r>
                            </m:sup>
                          </m:sSup>
                        </m:e>
                      </m:d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B9F1AF1D-6470-BAAF-2115-2387860D9A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48200" y="5755686"/>
                <a:ext cx="2661370" cy="312650"/>
              </a:xfrm>
              <a:prstGeom prst="rect">
                <a:avLst/>
              </a:prstGeom>
              <a:blipFill>
                <a:blip r:embed="rId15"/>
                <a:stretch>
                  <a:fillRect l="-952" r="-476" b="-12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35042BB3-D3C1-FA0A-0CA7-DA4C6CA21087}"/>
                  </a:ext>
                </a:extLst>
              </p:cNvPr>
              <p:cNvSpPr txBox="1"/>
              <p:nvPr/>
            </p:nvSpPr>
            <p:spPr>
              <a:xfrm>
                <a:off x="4843876" y="2083440"/>
                <a:ext cx="4604923" cy="3782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anose="02020603050405020304" pitchFamily="18" charset="0"/>
                  </a:rPr>
                  <a:t>這裏嘗試比例為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𝑒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−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𝑖𝑝</m:t>
                        </m:r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，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dirty="0">
                    <a:latin typeface="Times New Roman" pitchFamily="18" charset="0"/>
                    <a:cs typeface="Times New Roman" pitchFamily="18" charset="0"/>
                  </a:rPr>
                  <a:t>是一未定的常數。</a:t>
                </a:r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35042BB3-D3C1-FA0A-0CA7-DA4C6CA2108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3876" y="2083440"/>
                <a:ext cx="4604923" cy="378245"/>
              </a:xfrm>
              <a:prstGeom prst="rect">
                <a:avLst/>
              </a:prstGeom>
              <a:blipFill>
                <a:blip r:embed="rId16"/>
                <a:stretch>
                  <a:fillRect l="-1102" t="-6667" b="-2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7754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5" grpId="0" animBg="1"/>
      <p:bldP spid="19" grpId="0"/>
      <p:bldP spid="27" grpId="0" animBg="1"/>
      <p:bldP spid="2" grpId="0" animBg="1"/>
      <p:bldP spid="32" grpId="0"/>
      <p:bldP spid="5" grpId="0" animBg="1"/>
      <p:bldP spid="31" grpId="0" animBg="1"/>
      <p:bldP spid="33" grpId="0"/>
      <p:bldP spid="34" grpId="0"/>
      <p:bldP spid="35" grpId="0" animBg="1"/>
      <p:bldP spid="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DBEC42-F275-B695-4889-EA1E9D4E7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393AC765-6F40-B9D8-9C28-0FB42143BEC6}"/>
                  </a:ext>
                </a:extLst>
              </p:cNvPr>
              <p:cNvSpPr txBox="1"/>
              <p:nvPr/>
            </p:nvSpPr>
            <p:spPr bwMode="auto">
              <a:xfrm>
                <a:off x="1363040" y="2011723"/>
                <a:ext cx="2171300" cy="28245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2−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func>
                            <m:funcPr>
                              <m:ctrlPr>
                                <a:rPr lang="en-US" sz="180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393AC765-6F40-B9D8-9C28-0FB42143BEC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63040" y="2011723"/>
                <a:ext cx="2171300" cy="282450"/>
              </a:xfrm>
              <a:prstGeom prst="rect">
                <a:avLst/>
              </a:prstGeom>
              <a:blipFill>
                <a:blip r:embed="rId2"/>
                <a:stretch>
                  <a:fillRect l="-1163" b="-3043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46376C56-953D-2DFF-350E-656BE5FD0F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8862" y="3683000"/>
            <a:ext cx="2705134" cy="24475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C37AA34E-64E8-F7A4-46E0-DF29B5FB33AD}"/>
                  </a:ext>
                </a:extLst>
              </p:cNvPr>
              <p:cNvSpPr txBox="1"/>
              <p:nvPr/>
            </p:nvSpPr>
            <p:spPr bwMode="auto">
              <a:xfrm>
                <a:off x="1363040" y="1089354"/>
                <a:ext cx="2696251" cy="3126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begChr m:val="["/>
                          <m:endChr m:val="]"/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180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𝑒</m:t>
                                  </m:r>
                                </m:e>
                                <m:sup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−</m:t>
                                  </m:r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𝑖𝑝</m:t>
                                  </m:r>
                                </m:sup>
                              </m:s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𝑒</m:t>
                                  </m:r>
                                </m:e>
                                <m:sup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𝑖𝑝</m:t>
                                  </m:r>
                                </m:sup>
                              </m:sSup>
                            </m:e>
                          </m:d>
                        </m:e>
                      </m:d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C37AA34E-64E8-F7A4-46E0-DF29B5FB33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63040" y="1089354"/>
                <a:ext cx="2696251" cy="312650"/>
              </a:xfrm>
              <a:prstGeom prst="rect">
                <a:avLst/>
              </a:prstGeom>
              <a:blipFill>
                <a:blip r:embed="rId4"/>
                <a:stretch>
                  <a:fillRect l="-939" r="-469" b="-769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80CD405-B5A4-6B19-F523-0007B3DC09E6}"/>
                  </a:ext>
                </a:extLst>
              </p:cNvPr>
              <p:cNvSpPr txBox="1"/>
              <p:nvPr/>
            </p:nvSpPr>
            <p:spPr bwMode="auto">
              <a:xfrm>
                <a:off x="1258262" y="2795225"/>
                <a:ext cx="731761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一個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對應一特定的</a:t>
                </a:r>
                <a:r>
                  <a:rPr lang="en-TW">
                    <a:latin typeface="Times New Roman" panose="02020603050405020304" pitchFamily="18" charset="0"/>
                    <a:cs typeface="Times New Roman" pitchFamily="18" charset="0"/>
                  </a:rPr>
                  <a:t>本徵值</a:t>
                </a:r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還待決定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80CD405-B5A4-6B19-F523-0007B3DC09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258262" y="2795225"/>
                <a:ext cx="7317612" cy="369332"/>
              </a:xfrm>
              <a:prstGeom prst="rect">
                <a:avLst/>
              </a:prstGeom>
              <a:blipFill>
                <a:blip r:embed="rId5"/>
                <a:stretch>
                  <a:fillRect l="-519" t="-10000" b="-200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F0E6722-A6E5-C9D8-C7DC-58CD7EB1AD9E}"/>
                  </a:ext>
                </a:extLst>
              </p:cNvPr>
              <p:cNvSpPr txBox="1"/>
              <p:nvPr/>
            </p:nvSpPr>
            <p:spPr bwMode="auto">
              <a:xfrm>
                <a:off x="3127744" y="3759240"/>
                <a:ext cx="998746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−2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F0E6722-A6E5-C9D8-C7DC-58CD7EB1AD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127744" y="3759240"/>
                <a:ext cx="998746" cy="219612"/>
              </a:xfrm>
              <a:prstGeom prst="rect">
                <a:avLst/>
              </a:prstGeom>
              <a:blipFill>
                <a:blip r:embed="rId6"/>
                <a:stretch>
                  <a:fillRect b="-1666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Rectangle 24">
            <a:extLst>
              <a:ext uri="{FF2B5EF4-FFF2-40B4-BE49-F238E27FC236}">
                <a16:creationId xmlns:a16="http://schemas.microsoft.com/office/drawing/2014/main" id="{B1E8BABF-9337-D389-467F-A61A33935EF1}"/>
              </a:ext>
            </a:extLst>
          </p:cNvPr>
          <p:cNvSpPr/>
          <p:nvPr/>
        </p:nvSpPr>
        <p:spPr>
          <a:xfrm>
            <a:off x="3206952" y="4248529"/>
            <a:ext cx="3600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53CE4F-289C-5FD5-8EFB-870823A641FE}"/>
              </a:ext>
            </a:extLst>
          </p:cNvPr>
          <p:cNvSpPr/>
          <p:nvPr/>
        </p:nvSpPr>
        <p:spPr>
          <a:xfrm>
            <a:off x="3381791" y="5170821"/>
            <a:ext cx="1852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3C03BBB-5086-F44E-AA4D-5DA67C9A5664}"/>
              </a:ext>
            </a:extLst>
          </p:cNvPr>
          <p:cNvSpPr/>
          <p:nvPr/>
        </p:nvSpPr>
        <p:spPr>
          <a:xfrm>
            <a:off x="3280871" y="5758661"/>
            <a:ext cx="20183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C3210AD-8C11-657A-8F80-48F64BD54281}"/>
              </a:ext>
            </a:extLst>
          </p:cNvPr>
          <p:cNvSpPr/>
          <p:nvPr/>
        </p:nvSpPr>
        <p:spPr>
          <a:xfrm>
            <a:off x="4339880" y="5238026"/>
            <a:ext cx="6141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71F4496-C6FD-2131-4E84-BBD00F734709}"/>
              </a:ext>
            </a:extLst>
          </p:cNvPr>
          <p:cNvSpPr/>
          <p:nvPr/>
        </p:nvSpPr>
        <p:spPr>
          <a:xfrm>
            <a:off x="2276123" y="5231772"/>
            <a:ext cx="6141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BD47DE2-91A2-8E5F-8A82-0E479ABC26AD}"/>
                  </a:ext>
                </a:extLst>
              </p:cNvPr>
              <p:cNvSpPr txBox="1"/>
              <p:nvPr/>
            </p:nvSpPr>
            <p:spPr>
              <a:xfrm>
                <a:off x="4235279" y="4986155"/>
                <a:ext cx="685586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BD47DE2-91A2-8E5F-8A82-0E479ABC26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5279" y="4986155"/>
                <a:ext cx="685586" cy="307777"/>
              </a:xfrm>
              <a:prstGeom prst="rect">
                <a:avLst/>
              </a:prstGeom>
              <a:blipFill>
                <a:blip r:embed="rId7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6D3F3D9-04B9-9260-3CBA-800813A777F8}"/>
                  </a:ext>
                </a:extLst>
              </p:cNvPr>
              <p:cNvSpPr txBox="1"/>
              <p:nvPr/>
            </p:nvSpPr>
            <p:spPr>
              <a:xfrm>
                <a:off x="2240386" y="4997154"/>
                <a:ext cx="792129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=−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6D3F3D9-04B9-9260-3CBA-800813A777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0386" y="4997154"/>
                <a:ext cx="792129" cy="307777"/>
              </a:xfrm>
              <a:prstGeom prst="rect">
                <a:avLst/>
              </a:prstGeom>
              <a:blipFill>
                <a:blip r:embed="rId8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939D3D71-91F5-9B09-6A33-D645FA1E0A9A}"/>
                  </a:ext>
                </a:extLst>
              </p:cNvPr>
              <p:cNvSpPr txBox="1"/>
              <p:nvPr/>
            </p:nvSpPr>
            <p:spPr bwMode="auto">
              <a:xfrm>
                <a:off x="2974322" y="4033937"/>
                <a:ext cx="613665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939D3D71-91F5-9B09-6A33-D645FA1E0A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74322" y="4033937"/>
                <a:ext cx="613665" cy="219612"/>
              </a:xfrm>
              <a:prstGeom prst="rect">
                <a:avLst/>
              </a:prstGeom>
              <a:blipFill>
                <a:blip r:embed="rId9"/>
                <a:stretch>
                  <a:fillRect b="-157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527D62C7-842B-D23F-B7B2-C1408CA531FD}"/>
                  </a:ext>
                </a:extLst>
              </p:cNvPr>
              <p:cNvSpPr txBox="1"/>
              <p:nvPr/>
            </p:nvSpPr>
            <p:spPr>
              <a:xfrm>
                <a:off x="1247023" y="1499003"/>
                <a:ext cx="6681545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化簡此式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就可以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得到本徵值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527D62C7-842B-D23F-B7B2-C1408CA531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7023" y="1499003"/>
                <a:ext cx="6681545" cy="369332"/>
              </a:xfrm>
              <a:prstGeom prst="rect">
                <a:avLst/>
              </a:prstGeom>
              <a:blipFill>
                <a:blip r:embed="rId10"/>
                <a:stretch>
                  <a:fillRect l="-759" t="-10345" b="-2758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EB8048AD-6B6C-68B8-65DE-D9D30292C639}"/>
                  </a:ext>
                </a:extLst>
              </p:cNvPr>
              <p:cNvSpPr txBox="1"/>
              <p:nvPr/>
            </p:nvSpPr>
            <p:spPr>
              <a:xfrm>
                <a:off x="1248340" y="2361378"/>
                <a:ext cx="45720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 err="1">
                    <a:latin typeface="Times New Roman" pitchFamily="18" charset="0"/>
                    <a:cs typeface="Times New Roman" pitchFamily="18" charset="0"/>
                  </a:rPr>
                  <a:t>注意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本徵值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都是正的。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EB8048AD-6B6C-68B8-65DE-D9D30292C6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8340" y="2361378"/>
                <a:ext cx="4572000" cy="369332"/>
              </a:xfrm>
              <a:prstGeom prst="rect">
                <a:avLst/>
              </a:prstGeom>
              <a:blipFill>
                <a:blip r:embed="rId11"/>
                <a:stretch>
                  <a:fillRect l="-1108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6C21EB8-9C43-AB7D-6F24-DD251A617BB5}"/>
                  </a:ext>
                </a:extLst>
              </p:cNvPr>
              <p:cNvSpPr txBox="1"/>
              <p:nvPr/>
            </p:nvSpPr>
            <p:spPr>
              <a:xfrm>
                <a:off x="1247022" y="3227620"/>
                <a:ext cx="7328852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如果把等比數列的配方延伸到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US" altLang="zh-TW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，不是所有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都可滿足邊界條件。</a:t>
                </a:r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6C21EB8-9C43-AB7D-6F24-DD251A617B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7022" y="3227620"/>
                <a:ext cx="7328852" cy="369332"/>
              </a:xfrm>
              <a:prstGeom prst="rect">
                <a:avLst/>
              </a:prstGeom>
              <a:blipFill>
                <a:blip r:embed="rId12"/>
                <a:stretch>
                  <a:fillRect l="-692" t="-3226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文字方塊 13">
                <a:extLst>
                  <a:ext uri="{FF2B5EF4-FFF2-40B4-BE49-F238E27FC236}">
                    <a16:creationId xmlns:a16="http://schemas.microsoft.com/office/drawing/2014/main" id="{0931311C-8FB6-18BC-EAA4-AD41B2594F6C}"/>
                  </a:ext>
                </a:extLst>
              </p:cNvPr>
              <p:cNvSpPr txBox="1"/>
              <p:nvPr/>
            </p:nvSpPr>
            <p:spPr bwMode="auto">
              <a:xfrm>
                <a:off x="5257800" y="3701853"/>
                <a:ext cx="1498102" cy="27699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文字方塊 13">
                <a:extLst>
                  <a:ext uri="{FF2B5EF4-FFF2-40B4-BE49-F238E27FC236}">
                    <a16:creationId xmlns:a16="http://schemas.microsoft.com/office/drawing/2014/main" id="{0931311C-8FB6-18BC-EAA4-AD41B2594F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257800" y="3701853"/>
                <a:ext cx="1498102" cy="276999"/>
              </a:xfrm>
              <a:prstGeom prst="rect">
                <a:avLst/>
              </a:prstGeom>
              <a:blipFill>
                <a:blip r:embed="rId13"/>
                <a:stretch>
                  <a:fillRect l="-2542" r="-3390" b="-130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01838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1B48C2-B820-3452-91ED-EB3317E19D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B64A285-016D-DC81-D83A-09915D70E967}"/>
                  </a:ext>
                </a:extLst>
              </p:cNvPr>
              <p:cNvSpPr txBox="1"/>
              <p:nvPr/>
            </p:nvSpPr>
            <p:spPr bwMode="auto">
              <a:xfrm>
                <a:off x="865736" y="2013465"/>
                <a:ext cx="827819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因矩陣</a:t>
                </a:r>
                <a14:m>
                  <m:oMath xmlns:m="http://schemas.openxmlformats.org/officeDocument/2006/math">
                    <m:r>
                      <a:rPr lang="en-US" altLang="zh-TW" sz="1800" b="1" i="1">
                        <a:latin typeface="Cambria Math"/>
                        <a:ea typeface="Cambria Math"/>
                      </a:rPr>
                      <m:t>𝑨</m:t>
                    </m:r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是實數矩陣</a:t>
                </a:r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本徵</a:t>
                </a:r>
                <a:r>
                  <a:rPr lang="en-GB" sz="1800" dirty="0" err="1">
                    <a:latin typeface="Times New Roman" pitchFamily="18" charset="0"/>
                    <a:cs typeface="Times New Roman" pitchFamily="18" charset="0"/>
                  </a:rPr>
                  <a:t>向量</a:t>
                </a:r>
                <a14:m>
                  <m:oMath xmlns:m="http://schemas.openxmlformats.org/officeDocument/2006/math">
                    <m:r>
                      <a:rPr lang="en-US" sz="1800" b="1" i="1">
                        <a:latin typeface="Cambria Math" panose="02040503050406030204" pitchFamily="18" charset="0"/>
                      </a:rPr>
                      <m:t>𝒂</m:t>
                    </m:r>
                  </m:oMath>
                </a14:m>
                <a:r>
                  <a:rPr lang="en-GB" sz="1800" dirty="0">
                    <a:latin typeface="Times New Roman" pitchFamily="18" charset="0"/>
                    <a:cs typeface="Times New Roman" pitchFamily="18" charset="0"/>
                  </a:rPr>
                  <a:t>可取其實數部或虛數部都滿足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向量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方程式：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B64A285-016D-DC81-D83A-09915D70E9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65736" y="2013465"/>
                <a:ext cx="8278190" cy="369332"/>
              </a:xfrm>
              <a:prstGeom prst="rect">
                <a:avLst/>
              </a:prstGeom>
              <a:blipFill>
                <a:blip r:embed="rId2"/>
                <a:stretch>
                  <a:fillRect l="-613" t="-6667" r="-30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3">
                <a:extLst>
                  <a:ext uri="{FF2B5EF4-FFF2-40B4-BE49-F238E27FC236}">
                    <a16:creationId xmlns:a16="http://schemas.microsoft.com/office/drawing/2014/main" id="{57497B56-6DFE-AD94-8AF1-69B9DDD8878E}"/>
                  </a:ext>
                </a:extLst>
              </p:cNvPr>
              <p:cNvSpPr txBox="1"/>
              <p:nvPr/>
            </p:nvSpPr>
            <p:spPr bwMode="auto">
              <a:xfrm>
                <a:off x="968475" y="79399"/>
                <a:ext cx="3715845" cy="189366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i="1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</m:t>
                                                </m:r>
                                                <m:r>
                                                  <a:rPr lang="en-US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0</m:t>
                                                </m:r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sup>
                                            </m:sSup>
                                            <m:r>
                                              <a:rPr lang="en-US" b="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=1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m:rPr>
                                          <m:brk m:alnAt="7"/>
                                        </m:rPr>
                                        <a:rPr lang="en-TW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p>
                                        <m:sSup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𝑒</m:t>
                                          </m:r>
                                        </m:e>
                                        <m:sup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sup>
                                      </m:sSup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m>
                                              <m:mPr>
                                                <m:mcs>
                                                  <m:mc>
                                                    <m:mcPr>
                                                      <m:count m:val="1"/>
                                                      <m:mcJc m:val="center"/>
                                                    </m:mcPr>
                                                  </m:mc>
                                                </m:mcs>
                                                <m:ctrlPr>
                                                  <a:rPr lang="en-TW" sz="180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mPr>
                                              <m:mr>
                                                <m:e>
                                                  <m:sSup>
                                                    <m:sSupPr>
                                                      <m:ctrlP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sSupPr>
                                                    <m:e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𝑒</m:t>
                                                      </m:r>
                                                    </m:e>
                                                    <m:sup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−</m:t>
                                                      </m:r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𝑖𝑁𝑝</m:t>
                                                      </m:r>
                                                    </m:sup>
                                                  </m:sSup>
                                                </m:e>
                                              </m:mr>
                                              <m:mr>
                                                <m:e>
                                                  <m:sSup>
                                                    <m:sSupPr>
                                                      <m:ctrlP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sSupPr>
                                                    <m:e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𝑒</m:t>
                                                      </m:r>
                                                    </m:e>
                                                    <m:sup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−</m:t>
                                                      </m:r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𝑖</m:t>
                                                      </m:r>
                                                      <m:d>
                                                        <m:dPr>
                                                          <m:ctrlPr>
                                                            <a:rPr lang="en-US" i="1" smtClean="0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</m:ctrlPr>
                                                        </m:dPr>
                                                        <m:e>
                                                          <m: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𝑁</m:t>
                                                          </m:r>
                                                          <m:r>
                                                            <a:rPr lang="en-US" b="0" i="1" smtClean="0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+1</m:t>
                                                          </m:r>
                                                        </m:e>
                                                      </m:d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𝑝</m:t>
                                                      </m:r>
                                                    </m:sup>
                                                  </m:sSup>
                                                </m:e>
                                              </m:mr>
                                            </m:m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sSup>
                        <m:s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文字方塊 3">
                <a:extLst>
                  <a:ext uri="{FF2B5EF4-FFF2-40B4-BE49-F238E27FC236}">
                    <a16:creationId xmlns:a16="http://schemas.microsoft.com/office/drawing/2014/main" id="{57497B56-6DFE-AD94-8AF1-69B9DDD887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68475" y="79399"/>
                <a:ext cx="3715845" cy="189366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0F362E62-9934-F849-754B-925EDA3DCD1F}"/>
              </a:ext>
            </a:extLst>
          </p:cNvPr>
          <p:cNvSpPr txBox="1"/>
          <p:nvPr/>
        </p:nvSpPr>
        <p:spPr bwMode="auto">
          <a:xfrm>
            <a:off x="877147" y="2412028"/>
            <a:ext cx="50428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800" dirty="0" err="1">
                <a:latin typeface="Times New Roman" pitchFamily="18" charset="0"/>
                <a:cs typeface="Times New Roman" pitchFamily="18" charset="0"/>
              </a:rPr>
              <a:t>取其虛數部則可以直接滿足左側的邊界條件</a:t>
            </a:r>
            <a:r>
              <a:rPr lang="en-GB" sz="1800" dirty="0">
                <a:latin typeface="Times New Roman" pitchFamily="18" charset="0"/>
                <a:cs typeface="Times New Roman" pitchFamily="18" charset="0"/>
              </a:rPr>
              <a:t>：</a:t>
            </a:r>
            <a:endParaRPr lang="en-TW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文字方塊 13">
                <a:extLst>
                  <a:ext uri="{FF2B5EF4-FFF2-40B4-BE49-F238E27FC236}">
                    <a16:creationId xmlns:a16="http://schemas.microsoft.com/office/drawing/2014/main" id="{C493DC71-3D6C-7CA7-8791-8639F081A372}"/>
                  </a:ext>
                </a:extLst>
              </p:cNvPr>
              <p:cNvSpPr txBox="1"/>
              <p:nvPr/>
            </p:nvSpPr>
            <p:spPr bwMode="auto">
              <a:xfrm>
                <a:off x="5599935" y="2445865"/>
                <a:ext cx="715837" cy="276999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文字方塊 13">
                <a:extLst>
                  <a:ext uri="{FF2B5EF4-FFF2-40B4-BE49-F238E27FC236}">
                    <a16:creationId xmlns:a16="http://schemas.microsoft.com/office/drawing/2014/main" id="{C493DC71-3D6C-7CA7-8791-8639F081A3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599935" y="2445865"/>
                <a:ext cx="715837" cy="276999"/>
              </a:xfrm>
              <a:prstGeom prst="rect">
                <a:avLst/>
              </a:prstGeom>
              <a:blipFill>
                <a:blip r:embed="rId4"/>
                <a:stretch>
                  <a:fillRect l="-5263" r="-7018" b="-130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2D12300-4138-086C-1CED-61237B0FE42F}"/>
                  </a:ext>
                </a:extLst>
              </p:cNvPr>
              <p:cNvSpPr txBox="1"/>
              <p:nvPr/>
            </p:nvSpPr>
            <p:spPr bwMode="auto">
              <a:xfrm>
                <a:off x="2686313" y="2750463"/>
                <a:ext cx="1296060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2D12300-4138-086C-1CED-61237B0FE4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86313" y="2750463"/>
                <a:ext cx="1296060" cy="383118"/>
              </a:xfrm>
              <a:prstGeom prst="rect">
                <a:avLst/>
              </a:prstGeom>
              <a:blipFill>
                <a:blip r:embed="rId5"/>
                <a:stretch>
                  <a:fillRect l="-1942" r="-4854" b="-2258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72777A8F-0D82-1676-2532-9DBE62DA189C}"/>
                  </a:ext>
                </a:extLst>
              </p:cNvPr>
              <p:cNvSpPr txBox="1"/>
              <p:nvPr/>
            </p:nvSpPr>
            <p:spPr bwMode="auto">
              <a:xfrm>
                <a:off x="4442021" y="2784702"/>
                <a:ext cx="722890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72777A8F-0D82-1676-2532-9DBE62DA18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42021" y="2784702"/>
                <a:ext cx="722890" cy="276999"/>
              </a:xfrm>
              <a:prstGeom prst="rect">
                <a:avLst/>
              </a:prstGeom>
              <a:blipFill>
                <a:blip r:embed="rId6"/>
                <a:stretch>
                  <a:fillRect l="-3448" r="-6897" b="-1818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2B2A8C85-BC60-908C-5DDA-51C2FC614F1C}"/>
              </a:ext>
            </a:extLst>
          </p:cNvPr>
          <p:cNvSpPr txBox="1"/>
          <p:nvPr/>
        </p:nvSpPr>
        <p:spPr bwMode="auto">
          <a:xfrm>
            <a:off x="908191" y="5367316"/>
            <a:ext cx="32385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800" dirty="0" err="1">
                <a:latin typeface="Times New Roman" pitchFamily="18" charset="0"/>
                <a:cs typeface="Times New Roman" pitchFamily="18" charset="0"/>
              </a:rPr>
              <a:t>若要滿足右側的邊界條件</a:t>
            </a:r>
            <a:r>
              <a:rPr lang="en-GB" sz="1800" dirty="0">
                <a:latin typeface="Times New Roman" pitchFamily="18" charset="0"/>
                <a:cs typeface="Times New Roman" pitchFamily="18" charset="0"/>
              </a:rPr>
              <a:t>：</a:t>
            </a:r>
            <a:endParaRPr lang="en-TW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13">
                <a:extLst>
                  <a:ext uri="{FF2B5EF4-FFF2-40B4-BE49-F238E27FC236}">
                    <a16:creationId xmlns:a16="http://schemas.microsoft.com/office/drawing/2014/main" id="{5B93131F-0A7F-96A8-D272-46CBAEAEFED8}"/>
                  </a:ext>
                </a:extLst>
              </p:cNvPr>
              <p:cNvSpPr txBox="1"/>
              <p:nvPr/>
            </p:nvSpPr>
            <p:spPr bwMode="auto">
              <a:xfrm>
                <a:off x="3709053" y="5399724"/>
                <a:ext cx="2539347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𝑁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e>
                          </m:d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</m:e>
                      </m:func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＝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文字方塊 13">
                <a:extLst>
                  <a:ext uri="{FF2B5EF4-FFF2-40B4-BE49-F238E27FC236}">
                    <a16:creationId xmlns:a16="http://schemas.microsoft.com/office/drawing/2014/main" id="{5B93131F-0A7F-96A8-D272-46CBAEAEFED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09053" y="5399724"/>
                <a:ext cx="2539347" cy="276999"/>
              </a:xfrm>
              <a:prstGeom prst="rect">
                <a:avLst/>
              </a:prstGeom>
              <a:blipFill>
                <a:blip r:embed="rId7"/>
                <a:stretch>
                  <a:fillRect b="-3181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EC40BE08-81BE-2994-D56E-3BF62B1CB98E}"/>
                  </a:ext>
                </a:extLst>
              </p:cNvPr>
              <p:cNvSpPr txBox="1"/>
              <p:nvPr/>
            </p:nvSpPr>
            <p:spPr bwMode="auto">
              <a:xfrm>
                <a:off x="942628" y="5806943"/>
                <a:ext cx="1763111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∙</m:t>
                      </m:r>
                      <m:d>
                        <m:d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e>
                      </m:d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EC40BE08-81BE-2994-D56E-3BF62B1CB9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2628" y="5806943"/>
                <a:ext cx="1763111" cy="276999"/>
              </a:xfrm>
              <a:prstGeom prst="rect">
                <a:avLst/>
              </a:prstGeom>
              <a:blipFill>
                <a:blip r:embed="rId8"/>
                <a:stretch>
                  <a:fillRect l="-2857" r="-714" b="-2173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EB489E95-25BC-350F-F294-CFE271F58A6D}"/>
                  </a:ext>
                </a:extLst>
              </p:cNvPr>
              <p:cNvSpPr txBox="1"/>
              <p:nvPr/>
            </p:nvSpPr>
            <p:spPr bwMode="auto">
              <a:xfrm>
                <a:off x="942118" y="6254121"/>
                <a:ext cx="1068049" cy="4789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EB489E95-25BC-350F-F294-CFE271F58A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2118" y="6254121"/>
                <a:ext cx="1068049" cy="478977"/>
              </a:xfrm>
              <a:prstGeom prst="rect">
                <a:avLst/>
              </a:prstGeom>
              <a:blipFill>
                <a:blip r:embed="rId9"/>
                <a:stretch>
                  <a:fillRect l="-4706" r="-3529" b="-128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8B49A94-4360-1E76-4ECC-553E63C2E778}"/>
                  </a:ext>
                </a:extLst>
              </p:cNvPr>
              <p:cNvSpPr txBox="1"/>
              <p:nvPr/>
            </p:nvSpPr>
            <p:spPr bwMode="auto">
              <a:xfrm>
                <a:off x="949750" y="2772875"/>
                <a:ext cx="1171154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8B49A94-4360-1E76-4ECC-553E63C2E7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9750" y="2772875"/>
                <a:ext cx="1171154" cy="383118"/>
              </a:xfrm>
              <a:prstGeom prst="rect">
                <a:avLst/>
              </a:prstGeom>
              <a:blipFill>
                <a:blip r:embed="rId10"/>
                <a:stretch>
                  <a:fillRect l="-2128" r="-1064" b="-2258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ight Arrow 4">
            <a:extLst>
              <a:ext uri="{FF2B5EF4-FFF2-40B4-BE49-F238E27FC236}">
                <a16:creationId xmlns:a16="http://schemas.microsoft.com/office/drawing/2014/main" id="{351E76F4-5959-ACC8-10CD-53CC518B2DA8}"/>
              </a:ext>
            </a:extLst>
          </p:cNvPr>
          <p:cNvSpPr/>
          <p:nvPr/>
        </p:nvSpPr>
        <p:spPr>
          <a:xfrm>
            <a:off x="2259122" y="2872382"/>
            <a:ext cx="228600" cy="149959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EB85FF4F-A13E-0149-5177-1253ECA9B2EB}"/>
              </a:ext>
            </a:extLst>
          </p:cNvPr>
          <p:cNvSpPr/>
          <p:nvPr/>
        </p:nvSpPr>
        <p:spPr>
          <a:xfrm>
            <a:off x="4051482" y="2885634"/>
            <a:ext cx="228600" cy="149959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ACAD87D-FD03-53D3-C7F0-09C1BE59C73B}"/>
                  </a:ext>
                </a:extLst>
              </p:cNvPr>
              <p:cNvSpPr txBox="1"/>
              <p:nvPr/>
            </p:nvSpPr>
            <p:spPr bwMode="auto">
              <a:xfrm>
                <a:off x="5051747" y="852803"/>
                <a:ext cx="2989793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8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𝑝𝑗</m:t>
                          </m:r>
                        </m:e>
                      </m:func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+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𝑖</m:t>
                      </m:r>
                      <m:func>
                        <m:func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𝑝𝑗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ACAD87D-FD03-53D3-C7F0-09C1BE59C7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51747" y="852803"/>
                <a:ext cx="2989793" cy="383118"/>
              </a:xfrm>
              <a:prstGeom prst="rect">
                <a:avLst/>
              </a:prstGeom>
              <a:blipFill>
                <a:blip r:embed="rId11"/>
                <a:stretch>
                  <a:fillRect l="-422" r="-1688" b="-2258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079134B-6B70-7E93-1CDD-6B1E9431AD24}"/>
                  </a:ext>
                </a:extLst>
              </p:cNvPr>
              <p:cNvSpPr txBox="1"/>
              <p:nvPr/>
            </p:nvSpPr>
            <p:spPr>
              <a:xfrm>
                <a:off x="2859033" y="5794388"/>
                <a:ext cx="461175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US" dirty="0" err="1">
                    <a:latin typeface="Times New Roman" pitchFamily="18" charset="0"/>
                    <a:cs typeface="Times New Roman" pitchFamily="18" charset="0"/>
                  </a:rPr>
                  <a:t>是任一自然數</a:t>
                </a:r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079134B-6B70-7E93-1CDD-6B1E9431AD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9033" y="5794388"/>
                <a:ext cx="4611756" cy="369332"/>
              </a:xfrm>
              <a:prstGeom prst="rect">
                <a:avLst/>
              </a:prstGeom>
              <a:blipFill>
                <a:blip r:embed="rId12"/>
                <a:stretch>
                  <a:fillRect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85200BA-C7AF-AC0F-B0D4-8992F8B58529}"/>
                  </a:ext>
                </a:extLst>
              </p:cNvPr>
              <p:cNvSpPr txBox="1"/>
              <p:nvPr/>
            </p:nvSpPr>
            <p:spPr bwMode="auto">
              <a:xfrm>
                <a:off x="6086772" y="6254122"/>
                <a:ext cx="1966179" cy="478977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f>
                            <m:fPr>
                              <m:ctrlPr>
                                <a:rPr lang="en-US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𝑚</m:t>
                              </m:r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𝑁</m:t>
                              </m:r>
                              <m:r>
                                <a:rPr lang="en-US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den>
                          </m:f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85200BA-C7AF-AC0F-B0D4-8992F8B585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086772" y="6254122"/>
                <a:ext cx="1966179" cy="478977"/>
              </a:xfrm>
              <a:prstGeom prst="rect">
                <a:avLst/>
              </a:prstGeom>
              <a:blipFill>
                <a:blip r:embed="rId13"/>
                <a:stretch>
                  <a:fillRect l="-1282" r="-2564" b="-128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5EABE6-AF71-C6DB-F8D8-024591272511}"/>
                  </a:ext>
                </a:extLst>
              </p:cNvPr>
              <p:cNvSpPr txBox="1"/>
              <p:nvPr/>
            </p:nvSpPr>
            <p:spPr bwMode="auto">
              <a:xfrm>
                <a:off x="865736" y="4985864"/>
                <a:ext cx="767430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模式本徵向量的元素都是正弦函數值，角度以等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差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增加</a:t>
                </a:r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15EABE6-AF71-C6DB-F8D8-0245912725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65736" y="4985864"/>
                <a:ext cx="7674308" cy="369332"/>
              </a:xfrm>
              <a:prstGeom prst="rect">
                <a:avLst/>
              </a:prstGeom>
              <a:blipFill>
                <a:blip r:embed="rId14"/>
                <a:stretch>
                  <a:fillRect l="-661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551E93A-0B17-5297-49A7-5033E94A3554}"/>
                  </a:ext>
                </a:extLst>
              </p:cNvPr>
              <p:cNvSpPr txBox="1"/>
              <p:nvPr/>
            </p:nvSpPr>
            <p:spPr bwMode="auto">
              <a:xfrm>
                <a:off x="942628" y="3166389"/>
                <a:ext cx="2505045" cy="180055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US" sz="1800" b="0" i="1" smtClean="0">
                                                <a:latin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0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func>
                                              <m:funcPr>
                                                <m:ctrlP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funcPr>
                                              <m:fName>
                                                <m:r>
                                                  <m:rPr>
                                                    <m:sty m:val="p"/>
                                                  </m:rPr>
                                                  <a:rPr lang="en-US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sin</m:t>
                                                </m:r>
                                              </m:fName>
                                              <m:e>
                                                <m:r>
                                                  <a:rPr lang="en-US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e>
                                            </m:func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func>
                                        <m:func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sin</m:t>
                                          </m:r>
                                        </m:fName>
                                        <m:e>
                                          <m:r>
                                            <a:rPr lang="en-US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</m:func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m>
                                              <m:mPr>
                                                <m:mcs>
                                                  <m:mc>
                                                    <m:mcPr>
                                                      <m:count m:val="1"/>
                                                      <m:mcJc m:val="center"/>
                                                    </m:mcPr>
                                                  </m:mc>
                                                </m:mcs>
                                                <m:ctrlPr>
                                                  <a:rPr lang="en-TW" sz="180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mPr>
                                              <m:mr>
                                                <m:e>
                                                  <m:func>
                                                    <m:funcPr>
                                                      <m:ctrlP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funcPr>
                                                    <m:fName>
                                                      <m:r>
                                                        <m:rPr>
                                                          <m:sty m:val="p"/>
                                                        </m:rPr>
                                                        <a:rPr lang="en-US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sin</m:t>
                                                      </m:r>
                                                    </m:fName>
                                                    <m:e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𝑁𝑝</m:t>
                                                      </m:r>
                                                    </m:e>
                                                  </m:func>
                                                </m:e>
                                              </m:mr>
                                              <m:mr>
                                                <m:e>
                                                  <m:func>
                                                    <m:funcPr>
                                                      <m:ctrlP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funcPr>
                                                    <m:fName>
                                                      <m:r>
                                                        <m:rPr>
                                                          <m:sty m:val="p"/>
                                                        </m:rPr>
                                                        <a:rPr lang="en-US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sin</m:t>
                                                      </m:r>
                                                    </m:fName>
                                                    <m:e>
                                                      <m:d>
                                                        <m:dPr>
                                                          <m:ctrlP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</m:ctrlPr>
                                                        </m:dPr>
                                                        <m:e>
                                                          <m: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𝑁</m:t>
                                                          </m:r>
                                                          <m:r>
                                                            <a:rPr lang="en-US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+1</m:t>
                                                          </m:r>
                                                        </m:e>
                                                      </m:d>
                                                      <m:r>
                                                        <a:rPr lang="en-US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𝑝</m:t>
                                                      </m:r>
                                                    </m:e>
                                                  </m:func>
                                                </m:e>
                                              </m:mr>
                                            </m:m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551E93A-0B17-5297-49A7-5033E94A35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942628" y="3166389"/>
                <a:ext cx="2505045" cy="1800558"/>
              </a:xfrm>
              <a:prstGeom prst="rect">
                <a:avLst/>
              </a:prstGeom>
              <a:blipFill>
                <a:blip r:embed="rId15"/>
                <a:stretch>
                  <a:fillRect l="-1010" b="-349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05A7281-8722-B59B-049E-0C521F4D325C}"/>
                  </a:ext>
                </a:extLst>
              </p:cNvPr>
              <p:cNvSpPr txBox="1"/>
              <p:nvPr/>
            </p:nvSpPr>
            <p:spPr>
              <a:xfrm>
                <a:off x="2048100" y="6311862"/>
                <a:ext cx="4583288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此</a:t>
                </a:r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角度的等</a:t>
                </a:r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差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是離散的，以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標定：</a:t>
                </a: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05A7281-8722-B59B-049E-0C521F4D32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8100" y="6311862"/>
                <a:ext cx="4583288" cy="369332"/>
              </a:xfrm>
              <a:prstGeom prst="rect">
                <a:avLst/>
              </a:prstGeom>
              <a:blipFill>
                <a:blip r:embed="rId16"/>
                <a:stretch>
                  <a:fillRect l="-1105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6B0B7392-752E-2741-2EB4-725AE0DDEABF}"/>
                  </a:ext>
                </a:extLst>
              </p:cNvPr>
              <p:cNvSpPr txBox="1"/>
              <p:nvPr/>
            </p:nvSpPr>
            <p:spPr bwMode="auto">
              <a:xfrm>
                <a:off x="6769996" y="2445865"/>
                <a:ext cx="722890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6B0B7392-752E-2741-2EB4-725AE0DDEA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69996" y="2445865"/>
                <a:ext cx="722890" cy="276999"/>
              </a:xfrm>
              <a:prstGeom prst="rect">
                <a:avLst/>
              </a:prstGeom>
              <a:blipFill>
                <a:blip r:embed="rId17"/>
                <a:stretch>
                  <a:fillRect l="-5263" r="-7018" b="-130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Right Arrow 15">
            <a:extLst>
              <a:ext uri="{FF2B5EF4-FFF2-40B4-BE49-F238E27FC236}">
                <a16:creationId xmlns:a16="http://schemas.microsoft.com/office/drawing/2014/main" id="{4279A46B-06CB-9EE9-44DF-BC9FD79A7DBC}"/>
              </a:ext>
            </a:extLst>
          </p:cNvPr>
          <p:cNvSpPr/>
          <p:nvPr/>
        </p:nvSpPr>
        <p:spPr>
          <a:xfrm>
            <a:off x="6385076" y="2455797"/>
            <a:ext cx="315616" cy="267067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94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22" grpId="0"/>
      <p:bldP spid="24" grpId="0" animBg="1"/>
      <p:bldP spid="25" grpId="0" animBg="1"/>
      <p:bldP spid="28" grpId="0" animBg="1"/>
      <p:bldP spid="3" grpId="0" animBg="1"/>
      <p:bldP spid="5" grpId="0" animBg="1"/>
      <p:bldP spid="7" grpId="0" animBg="1"/>
      <p:bldP spid="8" grpId="0"/>
      <p:bldP spid="14" grpId="0" animBg="1"/>
      <p:bldP spid="12" grpId="0"/>
      <p:bldP spid="15" grpId="0" animBg="1"/>
      <p:bldP spid="1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B3515ED-13A6-DD41-6002-51F2915772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843" b="14609"/>
          <a:stretch>
            <a:fillRect/>
          </a:stretch>
        </p:blipFill>
        <p:spPr>
          <a:xfrm>
            <a:off x="152401" y="529543"/>
            <a:ext cx="4343399" cy="58084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20D3B7C-7673-B200-D5F8-8CCB92E48C9E}"/>
              </a:ext>
            </a:extLst>
          </p:cNvPr>
          <p:cNvCxnSpPr/>
          <p:nvPr/>
        </p:nvCxnSpPr>
        <p:spPr>
          <a:xfrm>
            <a:off x="2036392" y="2463048"/>
            <a:ext cx="838200" cy="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3C7EDB6-90A4-E75C-28DD-BCAE0414544D}"/>
              </a:ext>
            </a:extLst>
          </p:cNvPr>
          <p:cNvCxnSpPr>
            <a:cxnSpLocks/>
          </p:cNvCxnSpPr>
          <p:nvPr/>
        </p:nvCxnSpPr>
        <p:spPr>
          <a:xfrm flipV="1">
            <a:off x="1893173" y="1396248"/>
            <a:ext cx="1752600" cy="297180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E5FB444-8E98-7131-261F-79A53F83DB85}"/>
              </a:ext>
            </a:extLst>
          </p:cNvPr>
          <p:cNvCxnSpPr>
            <a:cxnSpLocks/>
          </p:cNvCxnSpPr>
          <p:nvPr/>
        </p:nvCxnSpPr>
        <p:spPr>
          <a:xfrm>
            <a:off x="1131173" y="1167648"/>
            <a:ext cx="1743419" cy="312420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6A113C0-22A2-6C21-670C-69FA00AB40FE}"/>
                  </a:ext>
                </a:extLst>
              </p:cNvPr>
              <p:cNvSpPr txBox="1"/>
              <p:nvPr/>
            </p:nvSpPr>
            <p:spPr bwMode="auto">
              <a:xfrm>
                <a:off x="4484511" y="5791200"/>
                <a:ext cx="311249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如預期洽有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個</a:t>
                </a:r>
                <a:r>
                  <a:rPr lang="en-TW" sz="1800">
                    <a:latin typeface="Times New Roman" pitchFamily="18" charset="0"/>
                    <a:cs typeface="Times New Roman" pitchFamily="18" charset="0"/>
                  </a:rPr>
                  <a:t>本徵值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6A113C0-22A2-6C21-670C-69FA00AB40F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84511" y="5791200"/>
                <a:ext cx="3112492" cy="369332"/>
              </a:xfrm>
              <a:prstGeom prst="rect">
                <a:avLst/>
              </a:prstGeom>
              <a:blipFill>
                <a:blip r:embed="rId3"/>
                <a:stretch>
                  <a:fillRect l="-2033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D6DFCFC-3380-D331-8FEE-55309F350EBB}"/>
                  </a:ext>
                </a:extLst>
              </p:cNvPr>
              <p:cNvSpPr txBox="1"/>
              <p:nvPr/>
            </p:nvSpPr>
            <p:spPr bwMode="auto">
              <a:xfrm>
                <a:off x="593927" y="6388221"/>
                <a:ext cx="7636047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一個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對應一特定的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值及本徵向量</a:t>
                </a:r>
                <a14:m>
                  <m:oMath xmlns:m="http://schemas.openxmlformats.org/officeDocument/2006/math">
                    <m:r>
                      <a:rPr lang="en-US" sz="1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→</m:t>
                    </m:r>
                  </m:oMath>
                </a14:m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一個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對應一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值及本徵向量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D6DFCFC-3380-D331-8FEE-55309F350E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3927" y="6388221"/>
                <a:ext cx="7636047" cy="369332"/>
              </a:xfrm>
              <a:prstGeom prst="rect">
                <a:avLst/>
              </a:prstGeom>
              <a:blipFill>
                <a:blip r:embed="rId6"/>
                <a:stretch>
                  <a:fillRect l="-664" t="-10000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5756623-D504-DBDD-A69A-6C27C7C488EC}"/>
                  </a:ext>
                </a:extLst>
              </p:cNvPr>
              <p:cNvSpPr txBox="1"/>
              <p:nvPr/>
            </p:nvSpPr>
            <p:spPr bwMode="auto">
              <a:xfrm>
                <a:off x="4503236" y="1903373"/>
                <a:ext cx="4691450" cy="39164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i="1">
                        <a:latin typeface="Cambria Math" panose="02040503050406030204" pitchFamily="18" charset="0"/>
                        <a:cs typeface="Times New Roman" pitchFamily="18" charset="0"/>
                      </a:rPr>
                      <m:t>=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+</m:t>
                    </m:r>
                    <m:r>
                      <a:rPr lang="en-US" sz="18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1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TW" sz="1800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sz="1800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</m:sSub>
                    <m:r>
                      <a:rPr lang="en-US" sz="1800" i="1">
                        <a:latin typeface="Cambria Math" panose="02040503050406030204" pitchFamily="18" charset="0"/>
                        <a:cs typeface="Times New Roman" pitchFamily="18" charset="0"/>
                      </a:rPr>
                      <m:t>=</m:t>
                    </m:r>
                    <m:r>
                      <a:rPr lang="en-US" sz="1800" b="0" i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r>
                  <a:rPr lang="en-GB" dirty="0" err="1">
                    <a:latin typeface="Times New Roman" panose="02020603050405020304" pitchFamily="18" charset="0"/>
                    <a:cs typeface="Times New Roman" pitchFamily="18" charset="0"/>
                  </a:rPr>
                  <a:t>非</a:t>
                </a:r>
                <a:r>
                  <a:rPr lang="en-GB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合理本徵向量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5756623-D504-DBDD-A69A-6C27C7C488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03236" y="1903373"/>
                <a:ext cx="4691450" cy="391646"/>
              </a:xfrm>
              <a:prstGeom prst="rect">
                <a:avLst/>
              </a:prstGeom>
              <a:blipFill>
                <a:blip r:embed="rId7"/>
                <a:stretch>
                  <a:fillRect t="-6250" b="-1562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42323F1-99A4-AC26-EDF7-98E2C538903D}"/>
                  </a:ext>
                </a:extLst>
              </p:cNvPr>
              <p:cNvSpPr txBox="1"/>
              <p:nvPr/>
            </p:nvSpPr>
            <p:spPr bwMode="auto">
              <a:xfrm>
                <a:off x="4484511" y="2197662"/>
                <a:ext cx="4177424" cy="888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=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+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2與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i="1">
                        <a:latin typeface="Cambria Math" panose="02040503050406030204" pitchFamily="18" charset="0"/>
                        <a:cs typeface="Times New Roman" pitchFamily="18" charset="0"/>
                      </a:rPr>
                      <m:t>=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對應的</a:t>
                </a:r>
                <a14:m>
                  <m:oMath xmlns:m="http://schemas.openxmlformats.org/officeDocument/2006/math">
                    <m:r>
                      <a:rPr lang="en-US" sz="1800" b="0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之和為</a:t>
                </a:r>
                <a14:m>
                  <m:oMath xmlns:m="http://schemas.openxmlformats.org/officeDocument/2006/math">
                    <m:r>
                      <a:rPr lang="en-US" sz="18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2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𝜋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</a:p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對應相似的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𝑁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+2</m:t>
                            </m:r>
                          </m:e>
                        </m:d>
                      </m:sup>
                    </m:sSubSup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=−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𝑁</m:t>
                            </m:r>
                          </m:e>
                        </m:d>
                      </m:sup>
                    </m:sSubSup>
                  </m:oMath>
                </a14:m>
                <a:r>
                  <a:rPr lang="en-US" sz="1800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42323F1-99A4-AC26-EDF7-98E2C53890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84511" y="2197662"/>
                <a:ext cx="4177424" cy="888192"/>
              </a:xfrm>
              <a:prstGeom prst="rect">
                <a:avLst/>
              </a:prstGeom>
              <a:blipFill>
                <a:blip r:embed="rId8"/>
                <a:stretch>
                  <a:fillRect l="-1515" b="-428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2FEA7E4-8B07-5B2D-54FB-E9F9DD1C3CAE}"/>
                  </a:ext>
                </a:extLst>
              </p:cNvPr>
              <p:cNvSpPr txBox="1"/>
              <p:nvPr/>
            </p:nvSpPr>
            <p:spPr bwMode="auto">
              <a:xfrm>
                <a:off x="4461933" y="3203596"/>
                <a:ext cx="4615899" cy="888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其餘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&gt;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+</m:t>
                    </m:r>
                  </m:oMath>
                </a14:m>
                <a:r>
                  <a:rPr lang="en-GB" dirty="0">
                    <a:latin typeface="Times New Roman" panose="02020603050405020304" pitchFamily="18" charset="0"/>
                    <a:cs typeface="Times New Roman" pitchFamily="18" charset="0"/>
                  </a:rPr>
                  <a:t>2都對應</a:t>
                </a:r>
                <a14:m>
                  <m:oMath xmlns:m="http://schemas.openxmlformats.org/officeDocument/2006/math">
                    <m:r>
                      <a:rPr lang="en-US" sz="1800" b="0" i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2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+2−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&lt;</m:t>
                    </m:r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，</a:t>
                </a:r>
              </a:p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其</a:t>
                </a:r>
                <a14:m>
                  <m:oMath xmlns:m="http://schemas.openxmlformats.org/officeDocument/2006/math">
                    <m:r>
                      <a:rPr lang="en-US" i="1" dirty="0">
                        <a:latin typeface="Cambria Math" panose="02040503050406030204" pitchFamily="18" charset="0"/>
                        <a:cs typeface="Times New Roman" pitchFamily="18" charset="0"/>
                      </a:rPr>
                      <m:t>𝑝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和為</a:t>
                </a:r>
                <a14:m>
                  <m:oMath xmlns:m="http://schemas.openxmlformats.org/officeDocument/2006/math">
                    <m:r>
                      <a:rPr lang="en-US" sz="18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2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𝜋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ea typeface="Cambria Math" panose="02040503050406030204" pitchFamily="18" charset="0"/>
                    <a:cs typeface="Times New Roman" pitchFamily="18" charset="0"/>
                  </a:rPr>
                  <a:t>: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  <m:t>𝑚</m:t>
                            </m:r>
                          </m:e>
                        </m:d>
                      </m:sup>
                    </m:sSubSup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=−</m:t>
                    </m:r>
                    <m:sSubSup>
                      <m:sSubSup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sSubSup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𝑗</m:t>
                        </m:r>
                      </m:sub>
                      <m:sup>
                        <m:d>
                          <m:dPr>
                            <m:ctrlPr>
                              <a:rPr lang="en-US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itchFamily="18" charset="0"/>
                              </a:rPr>
                              <m:t>2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𝑁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+2−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  <a:cs typeface="Times New Roman" pitchFamily="18" charset="0"/>
                              </a:rPr>
                              <m:t>𝑚</m:t>
                            </m:r>
                          </m:e>
                        </m:d>
                      </m:sup>
                    </m:sSubSup>
                  </m:oMath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2FEA7E4-8B07-5B2D-54FB-E9F9DD1C3CA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61933" y="3203596"/>
                <a:ext cx="4615899" cy="888192"/>
              </a:xfrm>
              <a:prstGeom prst="rect">
                <a:avLst/>
              </a:prstGeom>
              <a:blipFill>
                <a:blip r:embed="rId9"/>
                <a:stretch>
                  <a:fillRect l="-1099" b="-281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A187C5DF-810E-B491-2735-E1EE63E3BB28}"/>
                  </a:ext>
                </a:extLst>
              </p:cNvPr>
              <p:cNvSpPr txBox="1"/>
              <p:nvPr/>
            </p:nvSpPr>
            <p:spPr bwMode="auto">
              <a:xfrm>
                <a:off x="5954330" y="1372153"/>
                <a:ext cx="1348190" cy="380361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18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A187C5DF-810E-B491-2735-E1EE63E3BB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54330" y="1372153"/>
                <a:ext cx="1348190" cy="380361"/>
              </a:xfrm>
              <a:prstGeom prst="rect">
                <a:avLst/>
              </a:prstGeom>
              <a:blipFill>
                <a:blip r:embed="rId10"/>
                <a:stretch>
                  <a:fillRect l="-926" r="-4630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64AD164-B5C4-609E-1A44-341E1D4F2165}"/>
                  </a:ext>
                </a:extLst>
              </p:cNvPr>
              <p:cNvSpPr txBox="1"/>
              <p:nvPr/>
            </p:nvSpPr>
            <p:spPr bwMode="auto">
              <a:xfrm>
                <a:off x="4562724" y="1324458"/>
                <a:ext cx="1068049" cy="47891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64AD164-B5C4-609E-1A44-341E1D4F21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62724" y="1324458"/>
                <a:ext cx="1068049" cy="478914"/>
              </a:xfrm>
              <a:prstGeom prst="rect">
                <a:avLst/>
              </a:prstGeom>
              <a:blipFill>
                <a:blip r:embed="rId11"/>
                <a:stretch>
                  <a:fillRect l="-4706" r="-3529" b="-128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D7F02F83-EE07-3EE0-2761-5263D6483D6D}"/>
                  </a:ext>
                </a:extLst>
              </p:cNvPr>
              <p:cNvSpPr txBox="1"/>
              <p:nvPr/>
            </p:nvSpPr>
            <p:spPr bwMode="auto">
              <a:xfrm>
                <a:off x="4578122" y="5378114"/>
                <a:ext cx="1485983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=1,2,3⋯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D7F02F83-EE07-3EE0-2761-5263D6483D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8122" y="5378114"/>
                <a:ext cx="1485983" cy="276999"/>
              </a:xfrm>
              <a:prstGeom prst="rect">
                <a:avLst/>
              </a:prstGeom>
              <a:blipFill>
                <a:blip r:embed="rId12"/>
                <a:stretch>
                  <a:fillRect l="-1695" r="-2542" b="-43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DFC23CFE-4B7F-3CE5-0EF3-C8E89F5A7B12}"/>
                  </a:ext>
                </a:extLst>
              </p:cNvPr>
              <p:cNvSpPr txBox="1"/>
              <p:nvPr/>
            </p:nvSpPr>
            <p:spPr>
              <a:xfrm>
                <a:off x="4503235" y="4950159"/>
                <a:ext cx="417742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dirty="0" err="1">
                    <a:latin typeface="Times New Roman" panose="02020603050405020304" pitchFamily="18" charset="0"/>
                    <a:cs typeface="Times New Roman" pitchFamily="18" charset="0"/>
                  </a:rPr>
                  <a:t>因此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只能取以下這些值，</a:t>
                </a:r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共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itchFamily="18" charset="0"/>
                  </a:rPr>
                  <a:t>個。</a:t>
                </a: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DFC23CFE-4B7F-3CE5-0EF3-C8E89F5A7B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3235" y="4950159"/>
                <a:ext cx="4177423" cy="369332"/>
              </a:xfrm>
              <a:prstGeom prst="rect">
                <a:avLst/>
              </a:prstGeom>
              <a:blipFill>
                <a:blip r:embed="rId13"/>
                <a:stretch>
                  <a:fillRect l="-1212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34294BDE-6287-28AE-8372-8405D11D4B1F}"/>
              </a:ext>
            </a:extLst>
          </p:cNvPr>
          <p:cNvSpPr txBox="1"/>
          <p:nvPr/>
        </p:nvSpPr>
        <p:spPr>
          <a:xfrm>
            <a:off x="4503235" y="880959"/>
            <a:ext cx="461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但還是有無限多個本徵值，這是不可能的</a:t>
            </a:r>
            <a:r>
              <a:rPr lang="en-US" dirty="0">
                <a:latin typeface="Times New Roman" panose="02020603050405020304" pitchFamily="18" charset="0"/>
              </a:rPr>
              <a:t>。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92908BA-2061-1D65-8B78-32A9805DFA75}"/>
              </a:ext>
            </a:extLst>
          </p:cNvPr>
          <p:cNvSpPr txBox="1"/>
          <p:nvPr/>
        </p:nvSpPr>
        <p:spPr>
          <a:xfrm>
            <a:off x="6067779" y="5321021"/>
            <a:ext cx="46848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>
                <a:latin typeface="Times New Roman" panose="02020603050405020304" pitchFamily="18" charset="0"/>
                <a:cs typeface="Times New Roman" pitchFamily="18" charset="0"/>
              </a:rPr>
              <a:t>本徵向量才是獨立的</a:t>
            </a:r>
            <a:r>
              <a:rPr lang="en-GB" sz="1800" dirty="0">
                <a:latin typeface="Times New Roman" panose="02020603050405020304" pitchFamily="18" charset="0"/>
                <a:cs typeface="Times New Roman" pitchFamily="18" charset="0"/>
              </a:rPr>
              <a:t>！</a:t>
            </a:r>
            <a:endParaRPr 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162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  <p:bldP spid="7" grpId="0"/>
      <p:bldP spid="9" grpId="0"/>
      <p:bldP spid="17" grpId="0" animBg="1"/>
      <p:bldP spid="18" grpId="0"/>
      <p:bldP spid="2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237095A-F1D5-9DCE-8DD9-A8DBCC8FCB6D}"/>
              </a:ext>
            </a:extLst>
          </p:cNvPr>
          <p:cNvSpPr/>
          <p:nvPr/>
        </p:nvSpPr>
        <p:spPr>
          <a:xfrm>
            <a:off x="5304863" y="218970"/>
            <a:ext cx="831760" cy="24368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599608-41E9-8686-306E-6686D5F13B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3064" b="35100"/>
          <a:stretch>
            <a:fillRect/>
          </a:stretch>
        </p:blipFill>
        <p:spPr>
          <a:xfrm>
            <a:off x="827584" y="476672"/>
            <a:ext cx="3053108" cy="61589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42B6BBF-CDCE-F7B3-8360-4689C622F574}"/>
                  </a:ext>
                </a:extLst>
              </p:cNvPr>
              <p:cNvSpPr txBox="1"/>
              <p:nvPr/>
            </p:nvSpPr>
            <p:spPr bwMode="auto">
              <a:xfrm>
                <a:off x="3949175" y="2674135"/>
                <a:ext cx="4641831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一個自然數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對應一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值及一本徵向量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42B6BBF-CDCE-F7B3-8360-4689C622F5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49175" y="2674135"/>
                <a:ext cx="4641831" cy="369332"/>
              </a:xfrm>
              <a:prstGeom prst="rect">
                <a:avLst/>
              </a:prstGeom>
              <a:blipFill>
                <a:blip r:embed="rId3"/>
                <a:stretch>
                  <a:fillRect l="-1366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1CC4D84-9666-8999-C44E-A3E37381DFFD}"/>
                  </a:ext>
                </a:extLst>
              </p:cNvPr>
              <p:cNvSpPr txBox="1"/>
              <p:nvPr/>
            </p:nvSpPr>
            <p:spPr bwMode="auto">
              <a:xfrm>
                <a:off x="4058753" y="5562600"/>
                <a:ext cx="2219389" cy="28245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2−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func>
                            <m:funcPr>
                              <m:ctrlPr>
                                <a:rPr lang="en-US" sz="180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sz="1800" i="0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1CC4D84-9666-8999-C44E-A3E37381DF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58753" y="5562600"/>
                <a:ext cx="2219389" cy="282450"/>
              </a:xfrm>
              <a:prstGeom prst="rect">
                <a:avLst/>
              </a:prstGeom>
              <a:blipFill>
                <a:blip r:embed="rId4"/>
                <a:stretch>
                  <a:fillRect l="-1136" t="-4348" b="-2608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A941980E-98DA-AC68-9F0D-F8C345C380D5}"/>
                  </a:ext>
                </a:extLst>
              </p:cNvPr>
              <p:cNvSpPr txBox="1"/>
              <p:nvPr/>
            </p:nvSpPr>
            <p:spPr bwMode="auto">
              <a:xfrm>
                <a:off x="3009596" y="1083463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A941980E-98DA-AC68-9F0D-F8C345C380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09596" y="1083463"/>
                <a:ext cx="864096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2D3D4BE-B519-B2FB-9B9D-3C73292CA3D1}"/>
                  </a:ext>
                </a:extLst>
              </p:cNvPr>
              <p:cNvSpPr txBox="1"/>
              <p:nvPr/>
            </p:nvSpPr>
            <p:spPr bwMode="auto">
              <a:xfrm>
                <a:off x="3009245" y="3371468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=2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2D3D4BE-B519-B2FB-9B9D-3C73292CA3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09245" y="3371468"/>
                <a:ext cx="864096" cy="36933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5062F27-04A7-5388-0732-32C760DD4185}"/>
                  </a:ext>
                </a:extLst>
              </p:cNvPr>
              <p:cNvSpPr txBox="1"/>
              <p:nvPr/>
            </p:nvSpPr>
            <p:spPr bwMode="auto">
              <a:xfrm>
                <a:off x="3009245" y="5474807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=3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5062F27-04A7-5388-0732-32C760DD41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09245" y="5474807"/>
                <a:ext cx="864096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CE60466-96EE-1966-8F38-A464E1501FB3}"/>
                  </a:ext>
                </a:extLst>
              </p:cNvPr>
              <p:cNvSpPr txBox="1"/>
              <p:nvPr/>
            </p:nvSpPr>
            <p:spPr bwMode="auto">
              <a:xfrm>
                <a:off x="4038600" y="3574274"/>
                <a:ext cx="3262371" cy="19377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altLang="zh-TW" b="0" i="0" smtClean="0">
                              <a:latin typeface="Cambria Math" panose="02040503050406030204" pitchFamily="18" charset="0"/>
                            </a:rPr>
                            <m:t>or</m:t>
                          </m:r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func>
                                        <m:func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180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sin</m:t>
                                          </m:r>
                                        </m:fName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</m:func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func>
                                              <m:func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funcPr>
                                              <m:fName>
                                                <m:r>
                                                  <m:rPr>
                                                    <m:sty m:val="p"/>
                                                  </m:rPr>
                                                  <a:rPr lang="en-US" sz="180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sin</m:t>
                                                </m:r>
                                              </m:fName>
                                              <m:e>
                                                <m:d>
                                                  <m:dPr>
                                                    <m:ctrlPr>
                                                      <a:rPr lang="en-US" sz="180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</m:ctrlPr>
                                                  </m:dPr>
                                                  <m:e>
                                                    <m:r>
                                                      <a:rPr lang="en-US" sz="1800" b="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  <m:t>𝑗</m:t>
                                                    </m:r>
                                                    <m:r>
                                                      <a:rPr lang="en-US" sz="1800" b="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  <m:t>−1</m:t>
                                                    </m:r>
                                                  </m:e>
                                                </m:d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e>
                                            </m:func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func>
                                        <m:func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180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sin</m:t>
                                          </m:r>
                                        </m:fName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</m:func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m>
                                              <m:mPr>
                                                <m:mcs>
                                                  <m:mc>
                                                    <m:mcPr>
                                                      <m:count m:val="1"/>
                                                      <m:mcJc m:val="center"/>
                                                    </m:mcPr>
                                                  </m:mc>
                                                </m:mcs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mPr>
                                              <m:mr>
                                                <m:e>
                                                  <m:func>
                                                    <m:funcPr>
                                                      <m:ctrlPr>
                                                        <a:rPr lang="en-US" sz="1800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funcPr>
                                                    <m:fName>
                                                      <m:r>
                                                        <m:rPr>
                                                          <m:sty m:val="p"/>
                                                        </m:rPr>
                                                        <a:rPr lang="en-US" sz="1800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sin</m:t>
                                                      </m:r>
                                                    </m:fName>
                                                    <m:e>
                                                      <m:d>
                                                        <m:dPr>
                                                          <m:ctrlP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</m:ctrlPr>
                                                        </m:dPr>
                                                        <m:e>
                                                          <m: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𝑗</m:t>
                                                          </m:r>
                                                          <m:r>
                                                            <a:rPr lang="en-US" sz="1800" b="0" i="1" smtClean="0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+</m:t>
                                                          </m:r>
                                                          <m: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1</m:t>
                                                          </m:r>
                                                        </m:e>
                                                      </m:d>
                                                      <m:r>
                                                        <a:rPr lang="en-US" sz="1800" b="0" i="1" smtClean="0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𝑝</m:t>
                                                      </m:r>
                                                    </m:e>
                                                  </m:func>
                                                </m:e>
                                              </m:mr>
                                              <m:mr>
                                                <m:e>
                                                  <m:r>
                                                    <m:rPr>
                                                      <m:brk m:alnAt="7"/>
                                                    </m:rPr>
                                                    <a:rPr lang="en-TW" sz="1800" i="1">
                                                      <a:latin typeface="Cambria Math" panose="02040503050406030204" pitchFamily="18" charset="0"/>
                                                      <a:ea typeface="Cambria Math" panose="02040503050406030204" pitchFamily="18" charset="0"/>
                                                      <a:cs typeface="Times New Roman" pitchFamily="18" charset="0"/>
                                                    </a:rPr>
                                                    <m:t>⋮</m:t>
                                                  </m:r>
                                                </m:e>
                                              </m:mr>
                                            </m:m>
                                          </m:e>
                                        </m:mr>
                                        <m:mr>
                                          <m:e>
                                            <m:func>
                                              <m:func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funcPr>
                                              <m:fName>
                                                <m:r>
                                                  <m:rPr>
                                                    <m:sty m:val="p"/>
                                                  </m:rPr>
                                                  <a:rPr lang="en-US" sz="180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sin</m:t>
                                                </m:r>
                                              </m:fName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𝑁𝑝</m:t>
                                                </m:r>
                                              </m:e>
                                            </m:func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CE60466-96EE-1966-8F38-A464E1501F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38600" y="3574274"/>
                <a:ext cx="3262371" cy="1937710"/>
              </a:xfrm>
              <a:prstGeom prst="rect">
                <a:avLst/>
              </a:prstGeom>
              <a:blipFill>
                <a:blip r:embed="rId9"/>
                <a:stretch>
                  <a:fillRect b="-2614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F987789-3909-31D4-5EFD-EE86DCA9F361}"/>
                  </a:ext>
                </a:extLst>
              </p:cNvPr>
              <p:cNvSpPr txBox="1"/>
              <p:nvPr/>
            </p:nvSpPr>
            <p:spPr bwMode="auto">
              <a:xfrm>
                <a:off x="4058753" y="3041613"/>
                <a:ext cx="1068049" cy="478914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F987789-3909-31D4-5EFD-EE86DCA9F3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58753" y="3041613"/>
                <a:ext cx="1068049" cy="478914"/>
              </a:xfrm>
              <a:prstGeom prst="rect">
                <a:avLst/>
              </a:prstGeom>
              <a:blipFill>
                <a:blip r:embed="rId10"/>
                <a:stretch>
                  <a:fillRect l="-4706" r="-4706" b="-128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0D7DFD4-E775-D3FD-5D65-08338989DFBE}"/>
                  </a:ext>
                </a:extLst>
              </p:cNvPr>
              <p:cNvSpPr txBox="1"/>
              <p:nvPr/>
            </p:nvSpPr>
            <p:spPr bwMode="auto">
              <a:xfrm>
                <a:off x="4058588" y="5925704"/>
                <a:ext cx="3949863" cy="295594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p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𝐶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sSub>
                            <m:sSubPr>
                              <m:ctrlPr>
                                <a:rPr lang="en-US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p>
                      <m:r>
                        <a:rPr lang="en-US" altLang="zh-TW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begChr m:val="["/>
                          <m:endChr m:val="]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zh-TW" altLang="en-US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altLang="zh-TW">
                              <a:latin typeface="Cambria Math" panose="02040503050406030204" pitchFamily="18" charset="0"/>
                            </a:rPr>
                            <m:t>cos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zh-TW" altLang="en-US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 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0D7DFD4-E775-D3FD-5D65-08338989DF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58588" y="5925704"/>
                <a:ext cx="3949863" cy="295594"/>
              </a:xfrm>
              <a:prstGeom prst="rect">
                <a:avLst/>
              </a:prstGeom>
              <a:blipFill>
                <a:blip r:embed="rId11"/>
                <a:stretch>
                  <a:fillRect l="-641" b="-32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175763-31A8-B7D9-EEC7-57D525D32762}"/>
                  </a:ext>
                </a:extLst>
              </p:cNvPr>
              <p:cNvSpPr txBox="1"/>
              <p:nvPr/>
            </p:nvSpPr>
            <p:spPr bwMode="auto">
              <a:xfrm>
                <a:off x="3974512" y="6258921"/>
                <a:ext cx="502920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一個自然數</a:t>
                </a:r>
                <a14:m>
                  <m:oMath xmlns:m="http://schemas.openxmlformats.org/officeDocument/2006/math">
                    <m:r>
                      <a:rPr lang="en-US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GB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對應一個獨立振盪模式</a:t>
                </a:r>
                <a:r>
                  <a:rPr lang="en-GB" sz="18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(</a:t>
                </a:r>
                <a:r>
                  <a:rPr lang="en-GB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駐波</a:t>
                </a:r>
                <a:r>
                  <a:rPr lang="en-GB" sz="18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)。</a:t>
                </a:r>
                <a:endParaRPr lang="en-TW" sz="1800" dirty="0">
                  <a:solidFill>
                    <a:srgbClr val="FF0000"/>
                  </a:solidFill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175763-31A8-B7D9-EEC7-57D525D327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74512" y="6258921"/>
                <a:ext cx="5029200" cy="369332"/>
              </a:xfrm>
              <a:prstGeom prst="rect">
                <a:avLst/>
              </a:prstGeom>
              <a:blipFill>
                <a:blip r:embed="rId12"/>
                <a:stretch>
                  <a:fillRect l="-756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DDB6534-21F4-35E3-0E85-15D77577D15E}"/>
                  </a:ext>
                </a:extLst>
              </p:cNvPr>
              <p:cNvSpPr txBox="1"/>
              <p:nvPr/>
            </p:nvSpPr>
            <p:spPr bwMode="auto">
              <a:xfrm>
                <a:off x="2822190" y="4462099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𝑛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=3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DDB6534-21F4-35E3-0E85-15D77577D1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22190" y="4462099"/>
                <a:ext cx="864096" cy="369332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9FE92785-BBA5-6DAF-E32D-F9BFCC555BD4}"/>
              </a:ext>
            </a:extLst>
          </p:cNvPr>
          <p:cNvSpPr txBox="1"/>
          <p:nvPr/>
        </p:nvSpPr>
        <p:spPr>
          <a:xfrm>
            <a:off x="3949175" y="65192"/>
            <a:ext cx="1638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878B7E9-885A-E908-33A0-E906ED0251CA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35417"/>
          <a:stretch>
            <a:fillRect/>
          </a:stretch>
        </p:blipFill>
        <p:spPr>
          <a:xfrm>
            <a:off x="6062704" y="218970"/>
            <a:ext cx="1747044" cy="24475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F633BFA-B61E-AB7A-7AC3-A0E6A5BA46EB}"/>
                  </a:ext>
                </a:extLst>
              </p:cNvPr>
              <p:cNvSpPr txBox="1"/>
              <p:nvPr/>
            </p:nvSpPr>
            <p:spPr bwMode="auto">
              <a:xfrm>
                <a:off x="5983496" y="295210"/>
                <a:ext cx="998746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−2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7F633BFA-B61E-AB7A-7AC3-A0E6A5BA46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983496" y="295210"/>
                <a:ext cx="998746" cy="219612"/>
              </a:xfrm>
              <a:prstGeom prst="rect">
                <a:avLst/>
              </a:prstGeom>
              <a:blipFill>
                <a:blip r:embed="rId15"/>
                <a:stretch>
                  <a:fillRect b="-2222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Rectangle 17">
            <a:extLst>
              <a:ext uri="{FF2B5EF4-FFF2-40B4-BE49-F238E27FC236}">
                <a16:creationId xmlns:a16="http://schemas.microsoft.com/office/drawing/2014/main" id="{2E1D2C52-D60B-B3CB-DA47-34979C42AEBB}"/>
              </a:ext>
            </a:extLst>
          </p:cNvPr>
          <p:cNvSpPr/>
          <p:nvPr/>
        </p:nvSpPr>
        <p:spPr>
          <a:xfrm>
            <a:off x="6062704" y="784499"/>
            <a:ext cx="3600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43DD0FD-D35C-AB78-F447-E6C017ABBDC5}"/>
              </a:ext>
            </a:extLst>
          </p:cNvPr>
          <p:cNvSpPr/>
          <p:nvPr/>
        </p:nvSpPr>
        <p:spPr>
          <a:xfrm>
            <a:off x="6237543" y="1706791"/>
            <a:ext cx="1852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3604D7-CE78-FA45-05CB-086334B6327D}"/>
              </a:ext>
            </a:extLst>
          </p:cNvPr>
          <p:cNvSpPr/>
          <p:nvPr/>
        </p:nvSpPr>
        <p:spPr>
          <a:xfrm>
            <a:off x="6136623" y="2076123"/>
            <a:ext cx="266936" cy="58784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4B06ED7-3680-DA83-2CF8-523474C79986}"/>
              </a:ext>
            </a:extLst>
          </p:cNvPr>
          <p:cNvSpPr/>
          <p:nvPr/>
        </p:nvSpPr>
        <p:spPr>
          <a:xfrm>
            <a:off x="7195632" y="1773996"/>
            <a:ext cx="6141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3D680CE-76B5-91E4-408D-579A3DD1D77D}"/>
              </a:ext>
            </a:extLst>
          </p:cNvPr>
          <p:cNvSpPr/>
          <p:nvPr/>
        </p:nvSpPr>
        <p:spPr>
          <a:xfrm>
            <a:off x="6062704" y="1861811"/>
            <a:ext cx="34085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77C280B-15C8-6BEF-B63C-AA6634056F1A}"/>
                  </a:ext>
                </a:extLst>
              </p:cNvPr>
              <p:cNvSpPr txBox="1"/>
              <p:nvPr/>
            </p:nvSpPr>
            <p:spPr>
              <a:xfrm>
                <a:off x="7091031" y="1522125"/>
                <a:ext cx="685586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77C280B-15C8-6BEF-B63C-AA6634056F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1031" y="1522125"/>
                <a:ext cx="685586" cy="307777"/>
              </a:xfrm>
              <a:prstGeom prst="rect">
                <a:avLst/>
              </a:prstGeom>
              <a:blipFill>
                <a:blip r:embed="rId16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FBF5E414-B07E-E38F-CA02-7AD0EAFD21A5}"/>
                  </a:ext>
                </a:extLst>
              </p:cNvPr>
              <p:cNvSpPr txBox="1"/>
              <p:nvPr/>
            </p:nvSpPr>
            <p:spPr bwMode="auto">
              <a:xfrm>
                <a:off x="5827031" y="591062"/>
                <a:ext cx="613665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FBF5E414-B07E-E38F-CA02-7AD0EAFD21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827031" y="591062"/>
                <a:ext cx="613665" cy="219612"/>
              </a:xfrm>
              <a:prstGeom prst="rect">
                <a:avLst/>
              </a:prstGeom>
              <a:blipFill>
                <a:blip r:embed="rId17"/>
                <a:stretch>
                  <a:fillRect b="-2222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5F08365A-4FD2-6B32-E33E-3A3B3FA854CC}"/>
                  </a:ext>
                </a:extLst>
              </p:cNvPr>
              <p:cNvSpPr txBox="1"/>
              <p:nvPr/>
            </p:nvSpPr>
            <p:spPr bwMode="auto">
              <a:xfrm>
                <a:off x="5304863" y="3143497"/>
                <a:ext cx="1485983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=1,2,3⋯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5F08365A-4FD2-6B32-E33E-3A3B3FA854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304863" y="3143497"/>
                <a:ext cx="1485983" cy="276999"/>
              </a:xfrm>
              <a:prstGeom prst="rect">
                <a:avLst/>
              </a:prstGeom>
              <a:blipFill>
                <a:blip r:embed="rId18"/>
                <a:stretch>
                  <a:fillRect l="-1695" r="-2542" b="-43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76350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949082B-FEE8-03B9-AEBC-1813BEDA89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>
            <a:fillRect/>
          </a:stretch>
        </p:blipFill>
        <p:spPr bwMode="auto">
          <a:xfrm>
            <a:off x="1979712" y="692696"/>
            <a:ext cx="4572000" cy="582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B4AF85F-FC59-5D55-7C4E-CFE17746793D}"/>
                  </a:ext>
                </a:extLst>
              </p:cNvPr>
              <p:cNvSpPr txBox="1"/>
              <p:nvPr/>
            </p:nvSpPr>
            <p:spPr bwMode="auto">
              <a:xfrm>
                <a:off x="6732240" y="4437112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=3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B4AF85F-FC59-5D55-7C4E-CFE1774679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32240" y="4437112"/>
                <a:ext cx="864096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D21C2B5-C0A0-705A-92CC-2D959617ED3B}"/>
                  </a:ext>
                </a:extLst>
              </p:cNvPr>
              <p:cNvSpPr txBox="1"/>
              <p:nvPr/>
            </p:nvSpPr>
            <p:spPr bwMode="auto">
              <a:xfrm>
                <a:off x="6732240" y="1700808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=2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D21C2B5-C0A0-705A-92CC-2D959617ED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32240" y="1700808"/>
                <a:ext cx="864096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31974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F3F119-165F-C817-8165-2C7ABE741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791F8F66-6A1D-2A92-7CF0-F858B507F3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>
            <a:fillRect/>
          </a:stretch>
        </p:blipFill>
        <p:spPr bwMode="auto">
          <a:xfrm>
            <a:off x="1295400" y="609600"/>
            <a:ext cx="4129387" cy="525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291F20D-5E36-1F0A-F2AA-9AF1CD676D3C}"/>
                  </a:ext>
                </a:extLst>
              </p:cNvPr>
              <p:cNvSpPr txBox="1"/>
              <p:nvPr/>
            </p:nvSpPr>
            <p:spPr bwMode="auto">
              <a:xfrm>
                <a:off x="6324600" y="2743200"/>
                <a:ext cx="864096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=4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291F20D-5E36-1F0A-F2AA-9AF1CD676D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324600" y="2743200"/>
                <a:ext cx="864096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7F12174-FFA4-EC08-2F3F-E3CDBEBE5BD5}"/>
                  </a:ext>
                </a:extLst>
              </p:cNvPr>
              <p:cNvSpPr txBox="1"/>
              <p:nvPr/>
            </p:nvSpPr>
            <p:spPr bwMode="auto">
              <a:xfrm>
                <a:off x="1524000" y="6063734"/>
                <a:ext cx="713098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本徵向量的元素恰為正弦函數值，而角度以等距隨粒子編號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US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增加</a:t>
                </a:r>
                <a:r>
                  <a:rPr lang="en-US" sz="1800" dirty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7F12174-FFA4-EC08-2F3F-E3CDBEBE5B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524000" y="6063734"/>
                <a:ext cx="7130988" cy="369332"/>
              </a:xfrm>
              <a:prstGeom prst="rect">
                <a:avLst/>
              </a:prstGeom>
              <a:blipFill>
                <a:blip r:embed="rId4"/>
                <a:stretch>
                  <a:fillRect l="-712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D36FA99-94C8-F5BC-F4C5-D1787557686A}"/>
                  </a:ext>
                </a:extLst>
              </p:cNvPr>
              <p:cNvSpPr txBox="1"/>
              <p:nvPr/>
            </p:nvSpPr>
            <p:spPr bwMode="auto">
              <a:xfrm>
                <a:off x="5621217" y="3924046"/>
                <a:ext cx="3262371" cy="193771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altLang="zh-TW" b="0" i="0" smtClean="0">
                              <a:latin typeface="Cambria Math" panose="02040503050406030204" pitchFamily="18" charset="0"/>
                            </a:rPr>
                            <m:t>or</m:t>
                          </m:r>
                          <m:r>
                            <a:rPr lang="en-US" altLang="zh-TW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altLang="zh-TW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func>
                                        <m:func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180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sin</m:t>
                                          </m:r>
                                        </m:fName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</m:func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func>
                                              <m:func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funcPr>
                                              <m:fName>
                                                <m:r>
                                                  <m:rPr>
                                                    <m:sty m:val="p"/>
                                                  </m:rPr>
                                                  <a:rPr lang="en-US" sz="180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sin</m:t>
                                                </m:r>
                                              </m:fName>
                                              <m:e>
                                                <m:d>
                                                  <m:dPr>
                                                    <m:ctrlPr>
                                                      <a:rPr lang="en-US" sz="180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</m:ctrlPr>
                                                  </m:dPr>
                                                  <m:e>
                                                    <m:r>
                                                      <a:rPr lang="en-US" sz="1800" b="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  <m:t>𝑗</m:t>
                                                    </m:r>
                                                    <m:r>
                                                      <a:rPr lang="en-US" sz="1800" b="0" i="1" smtClean="0">
                                                        <a:latin typeface="Cambria Math" panose="02040503050406030204" pitchFamily="18" charset="0"/>
                                                        <a:ea typeface="Cambria Math" panose="02040503050406030204" pitchFamily="18" charset="0"/>
                                                        <a:cs typeface="Times New Roman" pitchFamily="18" charset="0"/>
                                                      </a:rPr>
                                                      <m:t>−1</m:t>
                                                    </m:r>
                                                  </m:e>
                                                </m:d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e>
                                            </m:func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func>
                                        <m:func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180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sin</m:t>
                                          </m:r>
                                        </m:fName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𝑝</m:t>
                                          </m:r>
                                        </m:e>
                                      </m:func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m>
                                              <m:mPr>
                                                <m:mcs>
                                                  <m:mc>
                                                    <m:mcPr>
                                                      <m:count m:val="1"/>
                                                      <m:mcJc m:val="center"/>
                                                    </m:mcPr>
                                                  </m:mc>
                                                </m:mcs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mPr>
                                              <m:mr>
                                                <m:e>
                                                  <m:func>
                                                    <m:funcPr>
                                                      <m:ctrlPr>
                                                        <a:rPr lang="en-US" sz="1800" i="1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</m:ctrlPr>
                                                    </m:funcPr>
                                                    <m:fName>
                                                      <m:r>
                                                        <m:rPr>
                                                          <m:sty m:val="p"/>
                                                        </m:rPr>
                                                        <a:rPr lang="en-US" sz="1800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sin</m:t>
                                                      </m:r>
                                                    </m:fName>
                                                    <m:e>
                                                      <m:d>
                                                        <m:dPr>
                                                          <m:ctrlP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</m:ctrlPr>
                                                        </m:dPr>
                                                        <m:e>
                                                          <m: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𝑗</m:t>
                                                          </m:r>
                                                          <m:r>
                                                            <a:rPr lang="en-US" sz="1800" b="0" i="1" smtClean="0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+</m:t>
                                                          </m:r>
                                                          <m:r>
                                                            <a:rPr lang="en-US" sz="1800" i="1">
                                                              <a:latin typeface="Cambria Math" panose="02040503050406030204" pitchFamily="18" charset="0"/>
                                                              <a:ea typeface="Cambria Math" panose="02040503050406030204" pitchFamily="18" charset="0"/>
                                                              <a:cs typeface="Times New Roman" pitchFamily="18" charset="0"/>
                                                            </a:rPr>
                                                            <m:t>1</m:t>
                                                          </m:r>
                                                        </m:e>
                                                      </m:d>
                                                      <m:r>
                                                        <a:rPr lang="en-US" sz="1800" b="0" i="1" smtClean="0">
                                                          <a:latin typeface="Cambria Math" panose="02040503050406030204" pitchFamily="18" charset="0"/>
                                                          <a:ea typeface="Cambria Math" panose="02040503050406030204" pitchFamily="18" charset="0"/>
                                                          <a:cs typeface="Times New Roman" pitchFamily="18" charset="0"/>
                                                        </a:rPr>
                                                        <m:t>𝑝</m:t>
                                                      </m:r>
                                                    </m:e>
                                                  </m:func>
                                                </m:e>
                                              </m:mr>
                                              <m:mr>
                                                <m:e>
                                                  <m:r>
                                                    <m:rPr>
                                                      <m:brk m:alnAt="7"/>
                                                    </m:rPr>
                                                    <a:rPr lang="en-TW" sz="1800" i="1">
                                                      <a:latin typeface="Cambria Math" panose="02040503050406030204" pitchFamily="18" charset="0"/>
                                                      <a:ea typeface="Cambria Math" panose="02040503050406030204" pitchFamily="18" charset="0"/>
                                                      <a:cs typeface="Times New Roman" pitchFamily="18" charset="0"/>
                                                    </a:rPr>
                                                    <m:t>⋮</m:t>
                                                  </m:r>
                                                </m:e>
                                              </m:mr>
                                            </m:m>
                                          </m:e>
                                        </m:mr>
                                        <m:mr>
                                          <m:e>
                                            <m:func>
                                              <m:func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funcPr>
                                              <m:fName>
                                                <m:r>
                                                  <m:rPr>
                                                    <m:sty m:val="p"/>
                                                  </m:rPr>
                                                  <a:rPr lang="en-US" sz="180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sin</m:t>
                                                </m:r>
                                              </m:fName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𝑁𝑝</m:t>
                                                </m:r>
                                              </m:e>
                                            </m:func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D36FA99-94C8-F5BC-F4C5-D178755768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621217" y="3924046"/>
                <a:ext cx="3262371" cy="1937710"/>
              </a:xfrm>
              <a:prstGeom prst="rect">
                <a:avLst/>
              </a:prstGeom>
              <a:blipFill>
                <a:blip r:embed="rId5"/>
                <a:stretch>
                  <a:fillRect b="-196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90611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68009B-936B-D91E-ADA8-2C86DBB2E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AAB0A7-C8FD-2568-E5C7-A5B54CAFAE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301"/>
          <a:stretch>
            <a:fillRect/>
          </a:stretch>
        </p:blipFill>
        <p:spPr>
          <a:xfrm>
            <a:off x="1987556" y="186170"/>
            <a:ext cx="5294706" cy="19377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2B3ACA-728A-0D10-500A-F6E41A856E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7556" y="2122593"/>
            <a:ext cx="5270500" cy="28194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6428CB11-F03E-B877-035D-8C143D9D5D72}"/>
                  </a:ext>
                </a:extLst>
              </p:cNvPr>
              <p:cNvSpPr txBox="1"/>
              <p:nvPr/>
            </p:nvSpPr>
            <p:spPr bwMode="auto">
              <a:xfrm>
                <a:off x="675933" y="5895784"/>
                <a:ext cx="7792133" cy="778868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</m:d>
                            </m:sup>
                          </m:s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  <m:d>
                                <m:dPr>
                                  <m:ctrlPr>
                                    <a:rPr lang="en-US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US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e>
                                <m:sub>
                                  <m:r>
                                    <a:rPr lang="en-US" altLang="zh-TW" sz="18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m:rPr>
                                  <m:sty m:val="p"/>
                                </m:rPr>
                                <a:rPr lang="en-US" sz="18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  <m:d>
                                <m:dPr>
                                  <m:ctrlPr>
                                    <a:rPr lang="en-US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altLang="zh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US" altLang="zh-TW" sz="18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US" sz="1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</m:e>
                      </m:nary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＝</m:t>
                      </m:r>
                      <m:nary>
                        <m:naryPr>
                          <m:chr m:val="∑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p>
                        <m:e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</m:d>
                            </m:sup>
                          </m:sSup>
                          <m:r>
                            <a:rPr lang="en-US" altLang="zh-TW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US" altLang="zh-TW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func>
                                <m:funcPr>
                                  <m:ctrlPr>
                                    <a:rPr lang="en-US" altLang="zh-TW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US" altLang="zh-TW"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US" altLang="zh-TW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𝜔</m:t>
                                          </m:r>
                                        </m:e>
                                        <m:sub>
                                          <m:r>
                                            <a:rPr lang="en-US" altLang="zh-TW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𝑚</m:t>
                                          </m:r>
                                        </m:sub>
                                      </m:sSub>
                                      <m: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𝑡</m:t>
                                      </m:r>
                                      <m:r>
                                        <a:rPr lang="en-US" altLang="zh-TW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en-US" altLang="zh-TW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altLang="zh-TW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𝜙</m:t>
                                          </m:r>
                                        </m:e>
                                        <m:sub>
                                          <m:r>
                                            <a:rPr lang="en-US" altLang="zh-TW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𝑚</m:t>
                                          </m:r>
                                        </m:sub>
                                      </m:sSub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nary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6428CB11-F03E-B877-035D-8C143D9D5D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75933" y="5895784"/>
                <a:ext cx="7792133" cy="778868"/>
              </a:xfrm>
              <a:prstGeom prst="rect">
                <a:avLst/>
              </a:prstGeom>
              <a:blipFill>
                <a:blip r:embed="rId4"/>
                <a:stretch>
                  <a:fillRect l="-3909" t="-111290" b="-1741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F7F7EB63-3112-DB4A-7F7C-28667DCA2AA2}"/>
              </a:ext>
            </a:extLst>
          </p:cNvPr>
          <p:cNvSpPr txBox="1"/>
          <p:nvPr/>
        </p:nvSpPr>
        <p:spPr bwMode="auto">
          <a:xfrm>
            <a:off x="1524000" y="5482105"/>
            <a:ext cx="573405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有了所有模式的解，一般解將是所有模式的線性組合</a:t>
            </a:r>
            <a:r>
              <a:rPr lang="en-US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2345C2C-2BF3-EE9F-756F-D734E8F3949E}"/>
                  </a:ext>
                </a:extLst>
              </p:cNvPr>
              <p:cNvSpPr txBox="1"/>
              <p:nvPr/>
            </p:nvSpPr>
            <p:spPr bwMode="auto">
              <a:xfrm>
                <a:off x="6313839" y="672668"/>
                <a:ext cx="914400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=20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2345C2C-2BF3-EE9F-756F-D734E8F394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313839" y="672668"/>
                <a:ext cx="914400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55B6F6F-900B-2737-204D-9A5C5AE022C5}"/>
                  </a:ext>
                </a:extLst>
              </p:cNvPr>
              <p:cNvSpPr txBox="1"/>
              <p:nvPr/>
            </p:nvSpPr>
            <p:spPr bwMode="auto">
              <a:xfrm>
                <a:off x="6277395" y="1091696"/>
                <a:ext cx="950843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=15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55B6F6F-900B-2737-204D-9A5C5AE022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77395" y="1091696"/>
                <a:ext cx="950843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8D3C29F-4A74-5954-F5A9-28C78704174B}"/>
                  </a:ext>
                </a:extLst>
              </p:cNvPr>
              <p:cNvSpPr txBox="1"/>
              <p:nvPr/>
            </p:nvSpPr>
            <p:spPr bwMode="auto">
              <a:xfrm>
                <a:off x="6277395" y="2425713"/>
                <a:ext cx="914400" cy="36933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b="0" i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=6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8D3C29F-4A74-5954-F5A9-28C7870417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77395" y="2425713"/>
                <a:ext cx="914400" cy="36933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5792899-B79E-7D43-4CD1-C35D1F65DE85}"/>
                  </a:ext>
                </a:extLst>
              </p:cNvPr>
              <p:cNvSpPr txBox="1"/>
              <p:nvPr/>
            </p:nvSpPr>
            <p:spPr bwMode="auto">
              <a:xfrm>
                <a:off x="1524000" y="5048265"/>
                <a:ext cx="713098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本徵向量的元素恰為正弦函數值，而角度以等距隨粒子編號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Times New Roman" pitchFamily="18" charset="0"/>
                      </a:rPr>
                      <m:t>𝑗</m:t>
                    </m:r>
                  </m:oMath>
                </a14:m>
                <a:r>
                  <a:rPr lang="en-US" sz="1800" dirty="0" err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增加</a:t>
                </a:r>
                <a:r>
                  <a:rPr lang="en-US" sz="1800" dirty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5792899-B79E-7D43-4CD1-C35D1F65DE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524000" y="5048265"/>
                <a:ext cx="7130988" cy="369332"/>
              </a:xfrm>
              <a:prstGeom prst="rect">
                <a:avLst/>
              </a:prstGeom>
              <a:blipFill>
                <a:blip r:embed="rId8"/>
                <a:stretch>
                  <a:fillRect l="-712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860163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A674D1B-0F47-0157-2ECA-98368D85AA11}"/>
                  </a:ext>
                </a:extLst>
              </p:cNvPr>
              <p:cNvSpPr txBox="1"/>
              <p:nvPr/>
            </p:nvSpPr>
            <p:spPr bwMode="auto">
              <a:xfrm>
                <a:off x="6267005" y="378270"/>
                <a:ext cx="2554354" cy="151035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p>
                      <m:r>
                        <a:rPr lang="en-US" sz="1800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1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2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𝑎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𝑎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  <m:r>
                        <a:rPr lang="en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d>
                        <m:dPr>
                          <m:ctrlPr>
                            <a:rPr lang="en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2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𝑝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  <m:mr>
                                    <m:e>
                                      <m:r>
                                        <a:rPr lang="en-US" sz="18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p>
                                        <m:sSupPr>
                                          <m:ctrlP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𝑒</m:t>
                                          </m:r>
                                        </m:e>
                                        <m:sup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𝑖𝑝</m:t>
                                          </m:r>
                                          <m:r>
                                            <a:rPr lang="en-US" sz="180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∙</m:t>
                                          </m:r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p>
                                      </m:sSup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p>
                                              <m:sSupPr>
                                                <m:ctrlP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pPr>
                                              <m:e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𝑒</m:t>
                                                </m:r>
                                              </m:e>
                                              <m:sup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−</m:t>
                                                </m:r>
                                                <m:r>
                                                  <a:rPr lang="en-US" sz="1800" i="1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𝑖𝑝</m:t>
                                                </m:r>
                                                <m:r>
                                                  <a:rPr lang="en-US" sz="180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∙</m:t>
                                                </m:r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ea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p>
                                            </m:sSup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A674D1B-0F47-0157-2ECA-98368D85AA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67005" y="378270"/>
                <a:ext cx="2554354" cy="1510350"/>
              </a:xfrm>
              <a:prstGeom prst="rect">
                <a:avLst/>
              </a:prstGeom>
              <a:blipFill>
                <a:blip r:embed="rId2"/>
                <a:stretch>
                  <a:fillRect l="-990" b="-250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8AFB386A-C0FF-A9B8-A133-7C670BE3FB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97" b="24069"/>
          <a:stretch>
            <a:fillRect/>
          </a:stretch>
        </p:blipFill>
        <p:spPr>
          <a:xfrm>
            <a:off x="2139574" y="2913710"/>
            <a:ext cx="5184576" cy="17058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6A5AEE8-6907-17A6-D4C7-83360C66DE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" t="7847" r="48" b="24273"/>
          <a:stretch/>
        </p:blipFill>
        <p:spPr>
          <a:xfrm>
            <a:off x="2205112" y="5037588"/>
            <a:ext cx="5328592" cy="18204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26E078-F289-238A-C712-3D51A4D206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98" b="38161"/>
          <a:stretch/>
        </p:blipFill>
        <p:spPr>
          <a:xfrm>
            <a:off x="2141973" y="2913008"/>
            <a:ext cx="5184576" cy="141026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3F9B8F8-DFBB-1246-ADDB-83590B305252}"/>
              </a:ext>
            </a:extLst>
          </p:cNvPr>
          <p:cNvSpPr/>
          <p:nvPr/>
        </p:nvSpPr>
        <p:spPr>
          <a:xfrm>
            <a:off x="1196999" y="6395861"/>
            <a:ext cx="1008113" cy="4621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>
              <a:latin typeface="Times New Roman" panose="02020603050405020304" pitchFamily="18" charset="0"/>
            </a:endParaRPr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7DEA0FCC-C8D0-9340-19EF-C90B558A31BD}"/>
              </a:ext>
            </a:extLst>
          </p:cNvPr>
          <p:cNvSpPr/>
          <p:nvPr/>
        </p:nvSpPr>
        <p:spPr>
          <a:xfrm>
            <a:off x="6019632" y="4618771"/>
            <a:ext cx="432049" cy="432048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W">
              <a:latin typeface="Times New Roman" panose="02020603050405020304" pitchFamily="18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F22B0E4-9897-56FF-F44D-C593207DD4C1}"/>
              </a:ext>
            </a:extLst>
          </p:cNvPr>
          <p:cNvCxnSpPr>
            <a:cxnSpLocks/>
            <a:endCxn id="4" idx="0"/>
          </p:cNvCxnSpPr>
          <p:nvPr/>
        </p:nvCxnSpPr>
        <p:spPr>
          <a:xfrm flipH="1">
            <a:off x="4869408" y="3549906"/>
            <a:ext cx="665889" cy="148768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4B78D52-06C4-1013-B9F8-EEC20FEEA6BF}"/>
                  </a:ext>
                </a:extLst>
              </p:cNvPr>
              <p:cNvSpPr txBox="1"/>
              <p:nvPr/>
            </p:nvSpPr>
            <p:spPr bwMode="auto">
              <a:xfrm>
                <a:off x="7007823" y="5688388"/>
                <a:ext cx="940899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𝑉</m:t>
                      </m:r>
                      <m:d>
                        <m:dPr>
                          <m:ctrlPr>
                            <a:rPr lang="en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</m:d>
                    </m:oMath>
                  </m:oMathPara>
                </a14:m>
                <a:endParaRPr lang="en-TW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4B78D52-06C4-1013-B9F8-EEC20FEEA6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007823" y="5688388"/>
                <a:ext cx="940899" cy="276999"/>
              </a:xfrm>
              <a:prstGeom prst="rect">
                <a:avLst/>
              </a:prstGeom>
              <a:blipFill>
                <a:blip r:embed="rId4"/>
                <a:stretch>
                  <a:fillRect l="-5405" b="-869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5B0ABE8-C999-EF64-3983-BB6FBAD1F22C}"/>
                  </a:ext>
                </a:extLst>
              </p:cNvPr>
              <p:cNvSpPr txBox="1"/>
              <p:nvPr/>
            </p:nvSpPr>
            <p:spPr bwMode="auto">
              <a:xfrm>
                <a:off x="7012883" y="3634217"/>
                <a:ext cx="531299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𝑉</m:t>
                      </m:r>
                      <m:d>
                        <m:dPr>
                          <m:ctrlPr>
                            <a:rPr lang="en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TW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5B0ABE8-C999-EF64-3983-BB6FBAD1F22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012883" y="3634217"/>
                <a:ext cx="531299" cy="276999"/>
              </a:xfrm>
              <a:prstGeom prst="rect">
                <a:avLst/>
              </a:prstGeom>
              <a:blipFill>
                <a:blip r:embed="rId5"/>
                <a:stretch>
                  <a:fillRect l="-9302" b="-43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A9552C92-D192-0414-E4C9-09079FAC8271}"/>
              </a:ext>
            </a:extLst>
          </p:cNvPr>
          <p:cNvSpPr txBox="1"/>
          <p:nvPr/>
        </p:nvSpPr>
        <p:spPr>
          <a:xfrm>
            <a:off x="990600" y="3048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這個推導的關鍵是下列對本徵向量的猜想</a:t>
            </a:r>
            <a:r>
              <a:rPr lang="en-US" dirty="0">
                <a:latin typeface="Times New Roman" panose="02020603050405020304" pitchFamily="18" charset="0"/>
              </a:rPr>
              <a:t>：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B082A9-F28B-6B83-B54E-600F2D64947F}"/>
              </a:ext>
            </a:extLst>
          </p:cNvPr>
          <p:cNvSpPr txBox="1"/>
          <p:nvPr/>
        </p:nvSpPr>
        <p:spPr>
          <a:xfrm>
            <a:off x="990600" y="671259"/>
            <a:ext cx="434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這不是偶然。來自彈簧組的重覆性</a:t>
            </a:r>
            <a:r>
              <a:rPr lang="en-US" dirty="0">
                <a:latin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26C3477A-6D47-EEBC-2BBD-9B7481FD87A4}"/>
                  </a:ext>
                </a:extLst>
              </p:cNvPr>
              <p:cNvSpPr txBox="1"/>
              <p:nvPr/>
            </p:nvSpPr>
            <p:spPr bwMode="auto">
              <a:xfrm>
                <a:off x="1066800" y="1805961"/>
                <a:ext cx="3169009" cy="56374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b>
                      </m:sSub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den>
                          </m:f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sSub>
                        <m:sSub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文字方塊 13">
                <a:extLst>
                  <a:ext uri="{FF2B5EF4-FFF2-40B4-BE49-F238E27FC236}">
                    <a16:creationId xmlns:a16="http://schemas.microsoft.com/office/drawing/2014/main" id="{26C3477A-6D47-EEBC-2BBD-9B7481FD87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66800" y="1805961"/>
                <a:ext cx="3169009" cy="563744"/>
              </a:xfrm>
              <a:prstGeom prst="rect">
                <a:avLst/>
              </a:prstGeom>
              <a:blipFill>
                <a:blip r:embed="rId6"/>
                <a:stretch>
                  <a:fillRect l="-1200"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C321D35A-C218-6591-9D5E-4F64E71ABD5C}"/>
              </a:ext>
            </a:extLst>
          </p:cNvPr>
          <p:cNvSpPr txBox="1"/>
          <p:nvPr/>
        </p:nvSpPr>
        <p:spPr>
          <a:xfrm>
            <a:off x="990600" y="1045999"/>
            <a:ext cx="503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將彈簧組平移一組，彈簧組除了邊界完全不變</a:t>
            </a:r>
            <a:r>
              <a:rPr lang="en-US" dirty="0">
                <a:latin typeface="Times New Roman" panose="02020603050405020304" pitchFamily="18" charset="0"/>
              </a:rPr>
              <a:t>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C480676-99B5-562A-CA3A-D4A69ED6ADC8}"/>
                  </a:ext>
                </a:extLst>
              </p:cNvPr>
              <p:cNvSpPr txBox="1"/>
              <p:nvPr/>
            </p:nvSpPr>
            <p:spPr>
              <a:xfrm>
                <a:off x="990600" y="1415331"/>
                <a:ext cx="4876800" cy="3916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anose="02020603050405020304" pitchFamily="18" charset="0"/>
                  </a:rPr>
                  <a:t>這是為何同樣的運動方程式適用於所有的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C480676-99B5-562A-CA3A-D4A69ED6AD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0600" y="1415331"/>
                <a:ext cx="4876800" cy="391646"/>
              </a:xfrm>
              <a:prstGeom prst="rect">
                <a:avLst/>
              </a:prstGeom>
              <a:blipFill>
                <a:blip r:embed="rId7"/>
                <a:stretch>
                  <a:fillRect l="-1299" t="-6250" b="-156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D88049EB-3F70-CA92-D89F-9EA520A1DE9C}"/>
              </a:ext>
            </a:extLst>
          </p:cNvPr>
          <p:cNvSpPr txBox="1"/>
          <p:nvPr/>
        </p:nvSpPr>
        <p:spPr>
          <a:xfrm>
            <a:off x="1014884" y="2444199"/>
            <a:ext cx="7062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這樣的</a:t>
            </a:r>
            <a:r>
              <a:rPr lang="en-US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平移對稱</a:t>
            </a:r>
            <a:r>
              <a:rPr lang="en-US" dirty="0" err="1">
                <a:latin typeface="Times New Roman" panose="02020603050405020304" pitchFamily="18" charset="0"/>
              </a:rPr>
              <a:t>決定了本徵向量必須是虛數指數函數的樣式</a:t>
            </a:r>
            <a:r>
              <a:rPr lang="en-US" dirty="0">
                <a:latin typeface="Times New Roman" panose="02020603050405020304" pitchFamily="18" charset="0"/>
              </a:rPr>
              <a:t>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65001C0-0372-704C-039E-25F9B5C56FD2}"/>
                  </a:ext>
                </a:extLst>
              </p:cNvPr>
              <p:cNvSpPr txBox="1"/>
              <p:nvPr/>
            </p:nvSpPr>
            <p:spPr bwMode="auto">
              <a:xfrm>
                <a:off x="7354964" y="2403054"/>
                <a:ext cx="1171153" cy="38311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65001C0-0372-704C-039E-25F9B5C56F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54964" y="2403054"/>
                <a:ext cx="1171153" cy="383118"/>
              </a:xfrm>
              <a:prstGeom prst="rect">
                <a:avLst/>
              </a:prstGeom>
              <a:blipFill>
                <a:blip r:embed="rId8"/>
                <a:stretch>
                  <a:fillRect l="-3226" r="-1075" b="-2258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8994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0.01273 L -0.08438 0.319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1" y="1534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9" grpId="0" animBg="1"/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EE4BBD-F90F-B2AC-C044-2B67EAFC7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360" y="2430286"/>
            <a:ext cx="4267200" cy="274836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5815EF9-70BA-C52C-D4D3-D68D37080AB0}"/>
                  </a:ext>
                </a:extLst>
              </p:cNvPr>
              <p:cNvSpPr txBox="1"/>
              <p:nvPr/>
            </p:nvSpPr>
            <p:spPr bwMode="auto">
              <a:xfrm>
                <a:off x="2133600" y="1600200"/>
                <a:ext cx="4409605" cy="474361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b>
                        <m:sup>
                          <m:d>
                            <m:dPr>
                              <m:ctrlPr>
                                <a:rPr lang="en-US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d>
                        </m:sup>
                      </m:sSubSup>
                      <m:r>
                        <a:rPr lang="en-US" sz="180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~</m:t>
                      </m:r>
                      <m:r>
                        <m:rPr>
                          <m:nor/>
                        </m:rPr>
                        <a:rPr lang="en-US" sz="18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Im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sSup>
                        <m:sSupPr>
                          <m:ctrlPr>
                            <a:rPr lang="en-US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𝑖𝑝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</m:t>
                          </m:r>
                        </m:sup>
                      </m:sSup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𝑗𝑝</m:t>
                          </m:r>
                        </m:e>
                      </m:func>
                      <m:r>
                        <a:rPr lang="en-US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</m:t>
                      </m:r>
                      <m:func>
                        <m:func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f>
                            <m:fPr>
                              <m:ctrlPr>
                                <a:rPr lang="en-US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num>
                            <m:den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𝑑</m:t>
                              </m:r>
                            </m:den>
                          </m:f>
                          <m: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𝑗𝑑</m:t>
                          </m:r>
                        </m:e>
                      </m:func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𝑘𝑥</m:t>
                          </m:r>
                        </m:e>
                      </m:func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5815EF9-70BA-C52C-D4D3-D68D37080A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33600" y="1600200"/>
                <a:ext cx="4409605" cy="474361"/>
              </a:xfrm>
              <a:prstGeom prst="rect">
                <a:avLst/>
              </a:prstGeom>
              <a:blipFill>
                <a:blip r:embed="rId3"/>
                <a:stretch>
                  <a:fillRect l="-287" t="-2632" r="-575" b="-157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C5D05910-3A60-BE7E-8B5A-E0B49E40C572}"/>
              </a:ext>
            </a:extLst>
          </p:cNvPr>
          <p:cNvSpPr txBox="1"/>
          <p:nvPr/>
        </p:nvSpPr>
        <p:spPr>
          <a:xfrm>
            <a:off x="2819400" y="5534378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看起來就像一個正弦波的波形</a:t>
            </a:r>
            <a:r>
              <a:rPr lang="en-US" dirty="0">
                <a:latin typeface="Times New Roman" panose="02020603050405020304" pitchFamily="18" charset="0"/>
              </a:rPr>
              <a:t>！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64001C-06A3-83E2-B143-7CCB89E0F6A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520"/>
          <a:stretch/>
        </p:blipFill>
        <p:spPr>
          <a:xfrm>
            <a:off x="4782597" y="3244202"/>
            <a:ext cx="3663218" cy="1684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4684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5BDACB-EA7A-9DB1-739E-7DEC16547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A9BB52DA-0D7D-FC95-B603-83D88B097983}"/>
              </a:ext>
            </a:extLst>
          </p:cNvPr>
          <p:cNvSpPr/>
          <p:nvPr/>
        </p:nvSpPr>
        <p:spPr>
          <a:xfrm>
            <a:off x="2343149" y="1052119"/>
            <a:ext cx="831760" cy="24368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797534C-CFA9-FD84-06C2-FAC20B897BEE}"/>
                  </a:ext>
                </a:extLst>
              </p:cNvPr>
              <p:cNvSpPr txBox="1"/>
              <p:nvPr/>
            </p:nvSpPr>
            <p:spPr bwMode="auto">
              <a:xfrm>
                <a:off x="2251084" y="3611320"/>
                <a:ext cx="4641831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一個自然數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對應一</a:t>
                </a:r>
                <a:r>
                  <a:rPr lang="en-TW" sz="1800">
                    <a:latin typeface="Times New Roman" panose="02020603050405020304" pitchFamily="18" charset="0"/>
                    <a:cs typeface="Times New Roman" pitchFamily="18" charset="0"/>
                  </a:rPr>
                  <a:t>本徵</a:t>
                </a:r>
                <a:r>
                  <a:rPr lang="en-US" sz="1800" dirty="0" err="1">
                    <a:latin typeface="Times New Roman" panose="02020603050405020304" pitchFamily="18" charset="0"/>
                    <a:cs typeface="Times New Roman" pitchFamily="18" charset="0"/>
                  </a:rPr>
                  <a:t>值及一本徵向量</a:t>
                </a:r>
                <a:r>
                  <a:rPr lang="en-GB" sz="1800" dirty="0">
                    <a:latin typeface="Times New Roman" panose="02020603050405020304" pitchFamily="18" charset="0"/>
                    <a:cs typeface="Times New Roman" pitchFamily="18" charset="0"/>
                  </a:rPr>
                  <a:t>。</a:t>
                </a:r>
                <a:endParaRPr lang="en-TW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797534C-CFA9-FD84-06C2-FAC20B897B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251084" y="3611320"/>
                <a:ext cx="4641831" cy="369332"/>
              </a:xfrm>
              <a:prstGeom prst="rect">
                <a:avLst/>
              </a:prstGeom>
              <a:blipFill>
                <a:blip r:embed="rId2"/>
                <a:stretch>
                  <a:fillRect l="-1093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BD62671-79CA-C751-CAEF-07184ED34932}"/>
                  </a:ext>
                </a:extLst>
              </p:cNvPr>
              <p:cNvSpPr txBox="1"/>
              <p:nvPr/>
            </p:nvSpPr>
            <p:spPr bwMode="auto">
              <a:xfrm>
                <a:off x="2352611" y="4661552"/>
                <a:ext cx="2219389" cy="282450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2−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func>
                            <m:funcPr>
                              <m:ctrlPr>
                                <a:rPr lang="en-US" sz="180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sz="1800" i="0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US" sz="1800" b="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𝑝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BD62671-79CA-C751-CAEF-07184ED3493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52611" y="4661552"/>
                <a:ext cx="2219389" cy="282450"/>
              </a:xfrm>
              <a:prstGeom prst="rect">
                <a:avLst/>
              </a:prstGeom>
              <a:blipFill>
                <a:blip r:embed="rId3"/>
                <a:stretch>
                  <a:fillRect l="-1143" b="-2608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5C98971-7E81-0BC0-B497-67C62A244D2B}"/>
                  </a:ext>
                </a:extLst>
              </p:cNvPr>
              <p:cNvSpPr txBox="1"/>
              <p:nvPr/>
            </p:nvSpPr>
            <p:spPr bwMode="auto">
              <a:xfrm>
                <a:off x="2360662" y="3978798"/>
                <a:ext cx="1068049" cy="478914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𝑚</m:t>
                          </m:r>
                          <m:r>
                            <a:rPr lang="en-US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US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𝑁</m:t>
                          </m:r>
                          <m:r>
                            <a:rPr lang="en-US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5C98971-7E81-0BC0-B497-67C62A244D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60662" y="3978798"/>
                <a:ext cx="1068049" cy="478914"/>
              </a:xfrm>
              <a:prstGeom prst="rect">
                <a:avLst/>
              </a:prstGeom>
              <a:blipFill>
                <a:blip r:embed="rId4"/>
                <a:stretch>
                  <a:fillRect l="-4706" t="-2632" r="-4706" b="-157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Picture 15">
            <a:extLst>
              <a:ext uri="{FF2B5EF4-FFF2-40B4-BE49-F238E27FC236}">
                <a16:creationId xmlns:a16="http://schemas.microsoft.com/office/drawing/2014/main" id="{AD1D9007-322B-0B6E-8209-7C5BB3309E7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5417"/>
          <a:stretch>
            <a:fillRect/>
          </a:stretch>
        </p:blipFill>
        <p:spPr>
          <a:xfrm>
            <a:off x="3100990" y="1052119"/>
            <a:ext cx="1747044" cy="24475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EC3A020-BA22-58C0-980C-77BC8972FEB2}"/>
                  </a:ext>
                </a:extLst>
              </p:cNvPr>
              <p:cNvSpPr txBox="1"/>
              <p:nvPr/>
            </p:nvSpPr>
            <p:spPr bwMode="auto">
              <a:xfrm>
                <a:off x="3021782" y="1128359"/>
                <a:ext cx="998746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4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−2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EC3A020-BA22-58C0-980C-77BC8972FE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21782" y="1128359"/>
                <a:ext cx="998746" cy="219612"/>
              </a:xfrm>
              <a:prstGeom prst="rect">
                <a:avLst/>
              </a:prstGeom>
              <a:blipFill>
                <a:blip r:embed="rId6"/>
                <a:stretch>
                  <a:fillRect b="-1578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Rectangle 17">
            <a:extLst>
              <a:ext uri="{FF2B5EF4-FFF2-40B4-BE49-F238E27FC236}">
                <a16:creationId xmlns:a16="http://schemas.microsoft.com/office/drawing/2014/main" id="{902D0E25-70E9-BFCD-FDFF-6416B71C2645}"/>
              </a:ext>
            </a:extLst>
          </p:cNvPr>
          <p:cNvSpPr/>
          <p:nvPr/>
        </p:nvSpPr>
        <p:spPr>
          <a:xfrm>
            <a:off x="3100990" y="1617648"/>
            <a:ext cx="3600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D8A9A1C-88BE-3D88-CC57-179522CE286D}"/>
              </a:ext>
            </a:extLst>
          </p:cNvPr>
          <p:cNvSpPr/>
          <p:nvPr/>
        </p:nvSpPr>
        <p:spPr>
          <a:xfrm>
            <a:off x="3275829" y="2539940"/>
            <a:ext cx="1852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06E73F3-47E0-7FCB-6BDB-7D14D2E369B5}"/>
              </a:ext>
            </a:extLst>
          </p:cNvPr>
          <p:cNvSpPr/>
          <p:nvPr/>
        </p:nvSpPr>
        <p:spPr>
          <a:xfrm>
            <a:off x="3174909" y="2909272"/>
            <a:ext cx="266936" cy="58784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B20E486-B454-F147-42A1-61277D56B763}"/>
              </a:ext>
            </a:extLst>
          </p:cNvPr>
          <p:cNvSpPr/>
          <p:nvPr/>
        </p:nvSpPr>
        <p:spPr>
          <a:xfrm>
            <a:off x="4233918" y="2607145"/>
            <a:ext cx="6141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BEFFBB2-7689-CF39-6903-16F44F4DD56A}"/>
              </a:ext>
            </a:extLst>
          </p:cNvPr>
          <p:cNvSpPr/>
          <p:nvPr/>
        </p:nvSpPr>
        <p:spPr>
          <a:xfrm>
            <a:off x="3100990" y="2694960"/>
            <a:ext cx="34085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D14C577-2C58-EA31-EB5A-91086395E00E}"/>
                  </a:ext>
                </a:extLst>
              </p:cNvPr>
              <p:cNvSpPr txBox="1"/>
              <p:nvPr/>
            </p:nvSpPr>
            <p:spPr>
              <a:xfrm>
                <a:off x="4129317" y="2355274"/>
                <a:ext cx="685586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𝑝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en-US" sz="1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𝜋</m:t>
                      </m:r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D14C577-2C58-EA31-EB5A-91086395E0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9317" y="2355274"/>
                <a:ext cx="685586" cy="307777"/>
              </a:xfrm>
              <a:prstGeom prst="rect">
                <a:avLst/>
              </a:prstGeom>
              <a:blipFill>
                <a:blip r:embed="rId7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9914DA5-F2A1-104D-DA96-1A3F44294EDC}"/>
                  </a:ext>
                </a:extLst>
              </p:cNvPr>
              <p:cNvSpPr txBox="1"/>
              <p:nvPr/>
            </p:nvSpPr>
            <p:spPr bwMode="auto">
              <a:xfrm>
                <a:off x="2865317" y="1424211"/>
                <a:ext cx="613665" cy="21961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400" b="0" i="1" smtClean="0">
                          <a:latin typeface="Cambria Math" panose="02040503050406030204" pitchFamily="18" charset="0"/>
                          <a:ea typeface="Cambria Math"/>
                        </a:rPr>
                        <m:t>2</m:t>
                      </m:r>
                      <m:sSubSup>
                        <m:sSubSupPr>
                          <m:ctrlPr>
                            <a:rPr lang="en-US" altLang="zh-TW" sz="14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9914DA5-F2A1-104D-DA96-1A3F44294E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65317" y="1424211"/>
                <a:ext cx="613665" cy="219612"/>
              </a:xfrm>
              <a:prstGeom prst="rect">
                <a:avLst/>
              </a:prstGeom>
              <a:blipFill>
                <a:blip r:embed="rId8"/>
                <a:stretch>
                  <a:fillRect b="-16667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70E96130-34AD-8082-3B7B-5B6A72CBD48C}"/>
                  </a:ext>
                </a:extLst>
              </p:cNvPr>
              <p:cNvSpPr txBox="1"/>
              <p:nvPr/>
            </p:nvSpPr>
            <p:spPr bwMode="auto">
              <a:xfrm>
                <a:off x="3606772" y="4080682"/>
                <a:ext cx="1485983" cy="27699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𝑚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=1,2,3⋯</m:t>
                      </m:r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70E96130-34AD-8082-3B7B-5B6A72CBD48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06772" y="4080682"/>
                <a:ext cx="1485983" cy="276999"/>
              </a:xfrm>
              <a:prstGeom prst="rect">
                <a:avLst/>
              </a:prstGeom>
              <a:blipFill>
                <a:blip r:embed="rId9"/>
                <a:stretch>
                  <a:fillRect l="-1709" r="-3419" b="-434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5759EF8-AC92-224C-3BAC-B1079C71F331}"/>
                  </a:ext>
                </a:extLst>
              </p:cNvPr>
              <p:cNvSpPr txBox="1"/>
              <p:nvPr/>
            </p:nvSpPr>
            <p:spPr bwMode="auto">
              <a:xfrm>
                <a:off x="2380879" y="5231885"/>
                <a:ext cx="4978029" cy="526298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altLang="zh-TW" i="1">
                          <a:latin typeface="Cambria Math" panose="02040503050406030204" pitchFamily="18" charset="0"/>
                          <a:ea typeface="Cambria Math"/>
                        </a:rPr>
                        <m:t>−2</m:t>
                      </m:r>
                      <m:sSubSup>
                        <m:sSub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US" sz="1800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func>
                        <m:funcPr>
                          <m:ctrlP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𝑝</m:t>
                          </m:r>
                        </m:e>
                      </m:func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≈</m:t>
                      </m:r>
                      <m:sSubSup>
                        <m:sSub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d>
                        <m:d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f>
                            <m:f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sSup>
                            <m:sSupPr>
                              <m:ctrlP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en-US" altLang="zh-TW" b="0" i="0" smtClean="0">
                          <a:latin typeface="Cambria Math" panose="02040503050406030204" pitchFamily="18" charset="0"/>
                        </a:rPr>
                        <m:t>     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≪1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5759EF8-AC92-224C-3BAC-B1079C71F33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80879" y="5231885"/>
                <a:ext cx="4978029" cy="526298"/>
              </a:xfrm>
              <a:prstGeom prst="rect">
                <a:avLst/>
              </a:prstGeom>
              <a:blipFill>
                <a:blip r:embed="rId10"/>
                <a:stretch>
                  <a:fillRect l="-254" t="-4651" r="-509" b="-1162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70628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490FFE82-EE0D-1946-126B-D9BD43741C00}"/>
              </a:ext>
            </a:extLst>
          </p:cNvPr>
          <p:cNvSpPr/>
          <p:nvPr/>
        </p:nvSpPr>
        <p:spPr>
          <a:xfrm>
            <a:off x="1596890" y="1043307"/>
            <a:ext cx="5976665" cy="54338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Times New Roman" panose="02020603050405020304" pitchFamily="18" charset="0"/>
            </a:endParaRPr>
          </a:p>
        </p:txBody>
      </p:sp>
      <p:pic>
        <p:nvPicPr>
          <p:cNvPr id="3" name="Picture 5" descr="wave3">
            <a:extLst>
              <a:ext uri="{FF2B5EF4-FFF2-40B4-BE49-F238E27FC236}">
                <a16:creationId xmlns:a16="http://schemas.microsoft.com/office/drawing/2014/main" id="{74D6D5BA-D716-87E8-5A46-69B0CC335B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0" t="6105" b="7615"/>
          <a:stretch>
            <a:fillRect/>
          </a:stretch>
        </p:blipFill>
        <p:spPr bwMode="auto">
          <a:xfrm rot="60000">
            <a:off x="1632803" y="1094211"/>
            <a:ext cx="5878393" cy="5156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06302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1437A5-F4F0-0F0E-8B44-8F3CB9BF6C8E}"/>
              </a:ext>
            </a:extLst>
          </p:cNvPr>
          <p:cNvSpPr txBox="1"/>
          <p:nvPr/>
        </p:nvSpPr>
        <p:spPr bwMode="auto">
          <a:xfrm>
            <a:off x="3504659" y="379517"/>
            <a:ext cx="266429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Continuum limit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13">
                <a:extLst>
                  <a:ext uri="{FF2B5EF4-FFF2-40B4-BE49-F238E27FC236}">
                    <a16:creationId xmlns:a16="http://schemas.microsoft.com/office/drawing/2014/main" id="{E2ED789C-C6B4-4DE6-01AF-DF834403D554}"/>
                  </a:ext>
                </a:extLst>
              </p:cNvPr>
              <p:cNvSpPr txBox="1"/>
              <p:nvPr/>
            </p:nvSpPr>
            <p:spPr bwMode="auto">
              <a:xfrm>
                <a:off x="2483768" y="965521"/>
                <a:ext cx="3936847" cy="56374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</a:rPr>
                        <m:t>𝑚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b>
                          </m:sSub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文字方塊 13">
                <a:extLst>
                  <a:ext uri="{FF2B5EF4-FFF2-40B4-BE49-F238E27FC236}">
                    <a16:creationId xmlns:a16="http://schemas.microsoft.com/office/drawing/2014/main" id="{E2ED789C-C6B4-4DE6-01AF-DF834403D5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83768" y="965521"/>
                <a:ext cx="3936847" cy="563744"/>
              </a:xfrm>
              <a:prstGeom prst="rect">
                <a:avLst/>
              </a:prstGeom>
              <a:blipFill>
                <a:blip r:embed="rId2"/>
                <a:stretch>
                  <a:fillRect l="-322" b="-130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F20C74D7-FBDB-5787-A761-39C20B7FF6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7492" y="1615065"/>
            <a:ext cx="5449015" cy="1639894"/>
          </a:xfrm>
          <a:prstGeom prst="rect">
            <a:avLst/>
          </a:prstGeom>
        </p:spPr>
      </p:pic>
      <p:sp>
        <p:nvSpPr>
          <p:cNvPr id="5" name="Down Arrow 4">
            <a:extLst>
              <a:ext uri="{FF2B5EF4-FFF2-40B4-BE49-F238E27FC236}">
                <a16:creationId xmlns:a16="http://schemas.microsoft.com/office/drawing/2014/main" id="{92C75B37-01BE-404B-43C9-CBFDEB33FC3B}"/>
              </a:ext>
            </a:extLst>
          </p:cNvPr>
          <p:cNvSpPr/>
          <p:nvPr/>
        </p:nvSpPr>
        <p:spPr>
          <a:xfrm>
            <a:off x="4525228" y="3321086"/>
            <a:ext cx="366960" cy="458629"/>
          </a:xfrm>
          <a:prstGeom prst="downArrow">
            <a:avLst/>
          </a:prstGeom>
          <a:solidFill>
            <a:srgbClr val="00B050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BAE5C5-475B-F4C6-6076-1B88AD6520A9}"/>
              </a:ext>
            </a:extLst>
          </p:cNvPr>
          <p:cNvSpPr txBox="1"/>
          <p:nvPr/>
        </p:nvSpPr>
        <p:spPr bwMode="auto">
          <a:xfrm>
            <a:off x="1461701" y="4581128"/>
            <a:ext cx="9233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Wave</a:t>
            </a:r>
          </a:p>
        </p:txBody>
      </p:sp>
      <p:pic>
        <p:nvPicPr>
          <p:cNvPr id="7" name="Picture 2" descr="16_05_Figure.jpg">
            <a:extLst>
              <a:ext uri="{FF2B5EF4-FFF2-40B4-BE49-F238E27FC236}">
                <a16:creationId xmlns:a16="http://schemas.microsoft.com/office/drawing/2014/main" id="{88DF7583-030B-7725-440B-A22C1CF11E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4"/>
          <a:stretch/>
        </p:blipFill>
        <p:spPr>
          <a:xfrm>
            <a:off x="3468342" y="3854019"/>
            <a:ext cx="2327793" cy="2532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9241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659BF7-BE3B-6824-E57D-4718127E1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13">
                <a:extLst>
                  <a:ext uri="{FF2B5EF4-FFF2-40B4-BE49-F238E27FC236}">
                    <a16:creationId xmlns:a16="http://schemas.microsoft.com/office/drawing/2014/main" id="{AD30ED92-4013-8950-2784-0278A15E390C}"/>
                  </a:ext>
                </a:extLst>
              </p:cNvPr>
              <p:cNvSpPr txBox="1"/>
              <p:nvPr/>
            </p:nvSpPr>
            <p:spPr bwMode="auto">
              <a:xfrm>
                <a:off x="2374316" y="1291481"/>
                <a:ext cx="3936847" cy="56374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</a:rPr>
                        <m:t>𝑚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zh-TW" i="1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e>
                      </m:d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文字方塊 13">
                <a:extLst>
                  <a:ext uri="{FF2B5EF4-FFF2-40B4-BE49-F238E27FC236}">
                    <a16:creationId xmlns:a16="http://schemas.microsoft.com/office/drawing/2014/main" id="{AD30ED92-4013-8950-2784-0278A15E39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74316" y="1291481"/>
                <a:ext cx="3936847" cy="563744"/>
              </a:xfrm>
              <a:prstGeom prst="rect">
                <a:avLst/>
              </a:prstGeom>
              <a:blipFill>
                <a:blip r:embed="rId2"/>
                <a:stretch>
                  <a:fillRect l="-322" b="-1555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2EB0F608-259A-B480-56BF-E6D4365C1E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8906"/>
          <a:stretch>
            <a:fillRect/>
          </a:stretch>
        </p:blipFill>
        <p:spPr>
          <a:xfrm>
            <a:off x="2032279" y="187732"/>
            <a:ext cx="4620922" cy="98868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299E53AC-D902-3729-D7E5-3766542C9274}"/>
                  </a:ext>
                </a:extLst>
              </p:cNvPr>
              <p:cNvSpPr txBox="1"/>
              <p:nvPr/>
            </p:nvSpPr>
            <p:spPr bwMode="auto">
              <a:xfrm>
                <a:off x="1845671" y="3539244"/>
                <a:ext cx="1253681" cy="391646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𝑑𝑗</m:t>
                          </m:r>
                        </m:e>
                      </m:d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299E53AC-D902-3729-D7E5-3766542C92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845671" y="3539244"/>
                <a:ext cx="1253681" cy="391646"/>
              </a:xfrm>
              <a:prstGeom prst="rect">
                <a:avLst/>
              </a:prstGeom>
              <a:blipFill>
                <a:blip r:embed="rId4"/>
                <a:stretch>
                  <a:fillRect l="-1010" b="-6250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100C159-FF96-7769-23EE-D2C21E3F2E00}"/>
                  </a:ext>
                </a:extLst>
              </p:cNvPr>
              <p:cNvSpPr txBox="1"/>
              <p:nvPr/>
            </p:nvSpPr>
            <p:spPr bwMode="auto">
              <a:xfrm>
                <a:off x="441290" y="1978931"/>
                <a:ext cx="826142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當粒子數量太龐大，用行向量就不是那麼方便，反而用函數</a:t>
                </a:r>
                <a14:m>
                  <m:oMath xmlns:m="http://schemas.openxmlformats.org/officeDocument/2006/math">
                    <m:r>
                      <a:rPr lang="en-US" sz="1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𝜙</m:t>
                    </m:r>
                    <m:d>
                      <m:dPr>
                        <m:ctrlPr>
                          <a:rPr lang="en-US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來描述</a:t>
                </a:r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更</a:t>
                </a:r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好。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100C159-FF96-7769-23EE-D2C21E3F2E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1290" y="1978931"/>
                <a:ext cx="8261420" cy="369332"/>
              </a:xfrm>
              <a:prstGeom prst="rect">
                <a:avLst/>
              </a:prstGeom>
              <a:blipFill>
                <a:blip r:embed="rId5"/>
                <a:stretch>
                  <a:fillRect l="-613" t="-10345" b="-2413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3DDC58AE-A750-4EC0-93D2-2C9EA21E283C}"/>
                  </a:ext>
                </a:extLst>
              </p:cNvPr>
              <p:cNvSpPr txBox="1"/>
              <p:nvPr/>
            </p:nvSpPr>
            <p:spPr bwMode="auto">
              <a:xfrm>
                <a:off x="425356" y="3973463"/>
                <a:ext cx="7872097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此時函數</a:t>
                </a:r>
                <a14:m>
                  <m:oMath xmlns:m="http://schemas.openxmlformats.org/officeDocument/2006/math">
                    <m:r>
                      <a:rPr lang="en-US" sz="1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𝜙</m:t>
                    </m:r>
                    <m:d>
                      <m:dPr>
                        <m:ctrlPr>
                          <a:rPr lang="en-US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還只有在有粒子處</a:t>
                </a:r>
                <a:r>
                  <a:rPr lang="en-US" altLang="zh-TW" sz="1800" dirty="0">
                    <a:latin typeface="Times New Roman" panose="020206030504050203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altLang="zh-TW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US" altLang="zh-TW" sz="18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US" altLang="zh-TW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𝑑𝑗</m:t>
                    </m:r>
                    <m:r>
                      <a:rPr lang="en-US" altLang="zh-TW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有定義，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3DDC58AE-A750-4EC0-93D2-2C9EA21E28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25356" y="3973463"/>
                <a:ext cx="7872097" cy="369332"/>
              </a:xfrm>
              <a:prstGeom prst="rect">
                <a:avLst/>
              </a:prstGeom>
              <a:blipFill>
                <a:blip r:embed="rId6"/>
                <a:stretch>
                  <a:fillRect l="-644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787556-ABB3-EAAF-B862-1AA499E5C0CC}"/>
                  </a:ext>
                </a:extLst>
              </p:cNvPr>
              <p:cNvSpPr txBox="1"/>
              <p:nvPr/>
            </p:nvSpPr>
            <p:spPr bwMode="auto">
              <a:xfrm>
                <a:off x="430920" y="4710217"/>
                <a:ext cx="6287923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但當</a:t>
                </a:r>
                <a14:m>
                  <m:oMath xmlns:m="http://schemas.openxmlformats.org/officeDocument/2006/math">
                    <m:r>
                      <a:rPr lang="en-US" sz="1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→∞,</m:t>
                    </m:r>
                    <m:r>
                      <a:rPr lang="en-US" sz="1800" b="0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𝑑</m:t>
                    </m:r>
                    <m:r>
                      <a:rPr lang="en-US" sz="1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→0</m:t>
                    </m:r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，</a:t>
                </a:r>
                <a:r>
                  <a:rPr lang="en-US" sz="1800" dirty="0" err="1">
                    <a:latin typeface="Times New Roman" pitchFamily="18" charset="0"/>
                    <a:cs typeface="Times New Roman" pitchFamily="18" charset="0"/>
                  </a:rPr>
                  <a:t>有粒子處的位置就近乎是連續的變數</a:t>
                </a:r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：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787556-ABB3-EAAF-B862-1AA499E5C0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30920" y="4710217"/>
                <a:ext cx="6287923" cy="369332"/>
              </a:xfrm>
              <a:prstGeom prst="rect">
                <a:avLst/>
              </a:prstGeom>
              <a:blipFill>
                <a:blip r:embed="rId7"/>
                <a:stretch>
                  <a:fillRect l="-1010" t="-10345" b="-2413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22CD4D8-77A2-F950-23D9-F9B9F5832F96}"/>
                  </a:ext>
                </a:extLst>
              </p:cNvPr>
              <p:cNvSpPr txBox="1"/>
              <p:nvPr/>
            </p:nvSpPr>
            <p:spPr bwMode="auto">
              <a:xfrm>
                <a:off x="7549120" y="5069570"/>
                <a:ext cx="1043609" cy="369332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𝑑𝑗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22CD4D8-77A2-F950-23D9-F9B9F5832F9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549120" y="5069570"/>
                <a:ext cx="1043609" cy="369332"/>
              </a:xfrm>
              <a:prstGeom prst="rect">
                <a:avLst/>
              </a:prstGeom>
              <a:blipFill>
                <a:blip r:embed="rId8"/>
                <a:stretch>
                  <a:fillRect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C12A325A-1A20-6674-A4B9-874998314805}"/>
                  </a:ext>
                </a:extLst>
              </p:cNvPr>
              <p:cNvSpPr txBox="1"/>
              <p:nvPr/>
            </p:nvSpPr>
            <p:spPr bwMode="auto">
              <a:xfrm>
                <a:off x="468248" y="5464802"/>
                <a:ext cx="1709830" cy="369332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𝑑𝑗</m:t>
                          </m:r>
                        </m:e>
                      </m:d>
                      <m:r>
                        <a:rPr lang="en-US" altLang="zh-TW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C12A325A-1A20-6674-A4B9-8749983148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8248" y="5464802"/>
                <a:ext cx="1709830" cy="369332"/>
              </a:xfrm>
              <a:prstGeom prst="rect">
                <a:avLst/>
              </a:prstGeom>
              <a:blipFill>
                <a:blip r:embed="rId9"/>
                <a:stretch>
                  <a:fillRect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225ADAB-E6C9-A1CB-C17A-6B0F0F3C5C10}"/>
                  </a:ext>
                </a:extLst>
              </p:cNvPr>
              <p:cNvSpPr txBox="1"/>
              <p:nvPr/>
            </p:nvSpPr>
            <p:spPr bwMode="auto">
              <a:xfrm>
                <a:off x="2156483" y="5464802"/>
                <a:ext cx="6873157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1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𝜙</m:t>
                    </m:r>
                    <m:d>
                      <m:dPr>
                        <m:ctrlPr>
                          <a:rPr lang="en-US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</a:rPr>
                  <a:t>真的成為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</a:rPr>
                  <a:t>的函數，而且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𝜙</m:t>
                    </m:r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,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sz="1800" dirty="0" err="1">
                    <a:latin typeface="Times New Roman" panose="02020603050405020304" pitchFamily="18" charset="0"/>
                  </a:rPr>
                  <a:t>是雙變數函數。稱為波函數</a:t>
                </a:r>
                <a:r>
                  <a:rPr lang="en-US" sz="1800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225ADAB-E6C9-A1CB-C17A-6B0F0F3C5C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56483" y="5464802"/>
                <a:ext cx="6873157" cy="369332"/>
              </a:xfrm>
              <a:prstGeom prst="rect">
                <a:avLst/>
              </a:prstGeom>
              <a:blipFill>
                <a:blip r:embed="rId10"/>
                <a:stretch>
                  <a:fillRect l="-185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2844447-E058-1A74-5792-D034789FC593}"/>
                  </a:ext>
                </a:extLst>
              </p:cNvPr>
              <p:cNvSpPr txBox="1"/>
              <p:nvPr/>
            </p:nvSpPr>
            <p:spPr>
              <a:xfrm>
                <a:off x="3232365" y="3552404"/>
                <a:ext cx="45720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altLang="zh-TW" sz="1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  <m:d>
                      <m:dPr>
                        <m:ctrlPr>
                          <a:rPr lang="en-US" altLang="zh-TW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𝑑𝑗</m:t>
                        </m:r>
                      </m:e>
                    </m:d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就是第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𝑗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</a:rPr>
                  <a:t>個粒子的位移。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2844447-E058-1A74-5792-D034789FC5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2365" y="3552404"/>
                <a:ext cx="4572000" cy="369332"/>
              </a:xfrm>
              <a:prstGeom prst="rect">
                <a:avLst/>
              </a:prstGeom>
              <a:blipFill>
                <a:blip r:embed="rId11"/>
                <a:stretch>
                  <a:fillRect l="-277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DE9C5B1-E364-4BBC-0D39-88AFFAD2BB4C}"/>
                  </a:ext>
                </a:extLst>
              </p:cNvPr>
              <p:cNvSpPr txBox="1"/>
              <p:nvPr/>
            </p:nvSpPr>
            <p:spPr bwMode="auto">
              <a:xfrm>
                <a:off x="6894211" y="518897"/>
                <a:ext cx="1130758" cy="1315040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1" i="1" smtClean="0">
                          <a:latin typeface="Cambria Math"/>
                        </a:rPr>
                        <m:t>𝑿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d>
                        <m:dPr>
                          <m:ctrlPr>
                            <a:rPr lang="en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TW" sz="1800" i="1" smtClean="0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mP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 smtClean="0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r>
                                        <a:rPr lang="en-TW" sz="18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itchFamily="18" charset="0"/>
                                        </a:rPr>
                                        <m:t>⋮</m:t>
                                      </m:r>
                                    </m:e>
                                  </m:mr>
                                </m:m>
                              </m:e>
                            </m:mr>
                            <m:mr>
                              <m:e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TW" sz="1800" i="1" smtClean="0">
                                        <a:latin typeface="Cambria Math" panose="02040503050406030204" pitchFamily="18" charset="0"/>
                                        <a:cs typeface="Times New Roman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sSub>
                                        <m:sSubPr>
                                          <m:ctrlPr>
                                            <a:rPr lang="en-TW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800" b="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b>
                                          <m:r>
                                            <a:rPr lang="en-US" sz="1800" i="1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  <m:t>𝑗</m:t>
                                          </m:r>
                                        </m:sub>
                                      </m:sSub>
                                    </m:e>
                                  </m:mr>
                                  <m:mr>
                                    <m:e>
                                      <m:m>
                                        <m:mPr>
                                          <m:mcs>
                                            <m:mc>
                                              <m:mcPr>
                                                <m:count m:val="1"/>
                                                <m:mcJc m:val="center"/>
                                              </m:mcPr>
                                            </m:mc>
                                          </m:mcs>
                                          <m:ctrlPr>
                                            <a:rPr lang="en-TW" sz="1800" i="1" smtClean="0">
                                              <a:latin typeface="Cambria Math" panose="02040503050406030204" pitchFamily="18" charset="0"/>
                                              <a:cs typeface="Times New Roman" pitchFamily="18" charset="0"/>
                                            </a:rPr>
                                          </m:ctrlPr>
                                        </m:mPr>
                                        <m:mr>
                                          <m:e>
                                            <m:r>
                                              <m:rPr>
                                                <m:brk m:alnAt="7"/>
                                              </m:rPr>
                                              <a:rPr lang="en-TW" sz="1800" i="1" smtClean="0">
                                                <a:latin typeface="Cambria Math" panose="02040503050406030204" pitchFamily="18" charset="0"/>
                                                <a:ea typeface="Cambria Math" panose="02040503050406030204" pitchFamily="18" charset="0"/>
                                                <a:cs typeface="Times New Roman" pitchFamily="18" charset="0"/>
                                              </a:rPr>
                                              <m:t>⋮</m:t>
                                            </m:r>
                                          </m:e>
                                        </m:mr>
                                        <m:m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TW" sz="1800" i="1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𝑥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US" sz="1800" b="0" i="1" smtClean="0">
                                                    <a:latin typeface="Cambria Math" panose="02040503050406030204" pitchFamily="18" charset="0"/>
                                                    <a:cs typeface="Times New Roman" pitchFamily="18" charset="0"/>
                                                  </a:rPr>
                                                  <m:t>𝑁</m:t>
                                                </m:r>
                                              </m:sub>
                                            </m:sSub>
                                          </m:e>
                                        </m:mr>
                                      </m:m>
                                    </m:e>
                                  </m:mr>
                                </m:m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TW" sz="1800" dirty="0">
                  <a:latin typeface="Times New Roman" panose="020206030504050203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DE9C5B1-E364-4BBC-0D39-88AFFAD2BB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894211" y="518897"/>
                <a:ext cx="1130758" cy="1315040"/>
              </a:xfrm>
              <a:prstGeom prst="rect">
                <a:avLst/>
              </a:prstGeom>
              <a:blipFill>
                <a:blip r:embed="rId12"/>
                <a:stretch>
                  <a:fillRect l="-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文字方塊 3">
                <a:extLst>
                  <a:ext uri="{FF2B5EF4-FFF2-40B4-BE49-F238E27FC236}">
                    <a16:creationId xmlns:a16="http://schemas.microsoft.com/office/drawing/2014/main" id="{9E35D7D1-556F-11FE-9169-D5C0A271383E}"/>
                  </a:ext>
                </a:extLst>
              </p:cNvPr>
              <p:cNvSpPr txBox="1"/>
              <p:nvPr/>
            </p:nvSpPr>
            <p:spPr bwMode="auto">
              <a:xfrm>
                <a:off x="426518" y="1215741"/>
                <a:ext cx="1605761" cy="648126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文字方塊 3">
                <a:extLst>
                  <a:ext uri="{FF2B5EF4-FFF2-40B4-BE49-F238E27FC236}">
                    <a16:creationId xmlns:a16="http://schemas.microsoft.com/office/drawing/2014/main" id="{9E35D7D1-556F-11FE-9169-D5C0A27138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26518" y="1215741"/>
                <a:ext cx="1605761" cy="648126"/>
              </a:xfrm>
              <a:prstGeom prst="rect">
                <a:avLst/>
              </a:prstGeom>
              <a:blipFill>
                <a:blip r:embed="rId13"/>
                <a:stretch>
                  <a:fillRect b="-576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46FEDE4-E29A-3D24-5871-FBADB08A1E88}"/>
                  </a:ext>
                </a:extLst>
              </p:cNvPr>
              <p:cNvSpPr txBox="1"/>
              <p:nvPr/>
            </p:nvSpPr>
            <p:spPr>
              <a:xfrm>
                <a:off x="441290" y="2358311"/>
                <a:ext cx="799559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When the number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of particles is huge, column vector  is no longer convenient.</a:t>
                </a: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46FEDE4-E29A-3D24-5871-FBADB08A1E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290" y="2358311"/>
                <a:ext cx="7995598" cy="369332"/>
              </a:xfrm>
              <a:prstGeom prst="rect">
                <a:avLst/>
              </a:prstGeom>
              <a:blipFill>
                <a:blip r:embed="rId14"/>
                <a:stretch>
                  <a:fillRect l="-634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999FAEA5-D814-D515-BBAE-316E2A833665}"/>
                  </a:ext>
                </a:extLst>
              </p:cNvPr>
              <p:cNvSpPr txBox="1"/>
              <p:nvPr/>
            </p:nvSpPr>
            <p:spPr>
              <a:xfrm>
                <a:off x="441290" y="2745729"/>
                <a:ext cx="845279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We’d rather convert it into a function of the original position 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US" altLang="zh-TW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𝑑𝑗</m:t>
                    </m:r>
                  </m:oMath>
                </a14:m>
                <a:endParaRPr 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999FAEA5-D814-D515-BBAE-316E2A8336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290" y="2745729"/>
                <a:ext cx="8452798" cy="369332"/>
              </a:xfrm>
              <a:prstGeom prst="rect">
                <a:avLst/>
              </a:prstGeom>
              <a:blipFill>
                <a:blip r:embed="rId15"/>
                <a:stretch>
                  <a:fillRect l="-600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64910BD2-E58B-B85B-2511-8E83A4455AC0}"/>
                  </a:ext>
                </a:extLst>
              </p:cNvPr>
              <p:cNvSpPr txBox="1"/>
              <p:nvPr/>
            </p:nvSpPr>
            <p:spPr>
              <a:xfrm>
                <a:off x="472435" y="3118939"/>
                <a:ext cx="6547798" cy="3916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with 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𝑑𝑗</m:t>
                        </m:r>
                      </m:e>
                    </m:d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≡</m:t>
                    </m:r>
                    <m:sSub>
                      <m:sSub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the displacement of the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𝑗</m:t>
                    </m:r>
                  </m:oMath>
                </a14:m>
                <a:r>
                  <a:rPr lang="en-US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particles. </a:t>
                </a:r>
                <a:endParaRPr lang="en-US" dirty="0"/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64910BD2-E58B-B85B-2511-8E83A4455AC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435" y="3118939"/>
                <a:ext cx="6547798" cy="391646"/>
              </a:xfrm>
              <a:prstGeom prst="rect">
                <a:avLst/>
              </a:prstGeom>
              <a:blipFill>
                <a:blip r:embed="rId16"/>
                <a:stretch>
                  <a:fillRect l="-580" t="-6250" b="-156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F67D7A39-D3DB-CB8D-8726-BD783E720EF5}"/>
                  </a:ext>
                </a:extLst>
              </p:cNvPr>
              <p:cNvSpPr txBox="1"/>
              <p:nvPr/>
            </p:nvSpPr>
            <p:spPr>
              <a:xfrm>
                <a:off x="459213" y="4367549"/>
                <a:ext cx="685979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This function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𝜙</m:t>
                    </m:r>
                    <m:d>
                      <m:d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defined only at discreet locations 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US" altLang="zh-TW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𝑑𝑗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F67D7A39-D3DB-CB8D-8726-BD783E720E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213" y="4367549"/>
                <a:ext cx="6859795" cy="369332"/>
              </a:xfrm>
              <a:prstGeom prst="rect">
                <a:avLst/>
              </a:prstGeom>
              <a:blipFill>
                <a:blip r:embed="rId17"/>
                <a:stretch>
                  <a:fillRect l="-739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94684A86-C9F3-B1AE-88ED-4841A86EA5EC}"/>
                  </a:ext>
                </a:extLst>
              </p:cNvPr>
              <p:cNvSpPr txBox="1"/>
              <p:nvPr/>
            </p:nvSpPr>
            <p:spPr bwMode="auto">
              <a:xfrm>
                <a:off x="430919" y="5074243"/>
                <a:ext cx="7269089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But when </a:t>
                </a:r>
                <a14:m>
                  <m:oMath xmlns:m="http://schemas.openxmlformats.org/officeDocument/2006/math">
                    <m:r>
                      <a:rPr lang="en-US" sz="1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𝑁</m:t>
                    </m:r>
                    <m:r>
                      <a:rPr lang="en-US" sz="1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→∞,</m:t>
                    </m:r>
                    <m:r>
                      <a:rPr lang="en-US" sz="1800" b="0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𝑑</m:t>
                    </m:r>
                    <m:r>
                      <a:rPr lang="en-US" sz="1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→0</m:t>
                    </m:r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discreet locations becomes continuous variable 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:</a:t>
                </a:r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94684A86-C9F3-B1AE-88ED-4841A86EA5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30919" y="5074243"/>
                <a:ext cx="7269089" cy="369332"/>
              </a:xfrm>
              <a:prstGeom prst="rect">
                <a:avLst/>
              </a:prstGeom>
              <a:blipFill>
                <a:blip r:embed="rId18"/>
                <a:stretch>
                  <a:fillRect l="-873"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8766083-2CA9-EC55-0E34-5CC109DA92AD}"/>
                  </a:ext>
                </a:extLst>
              </p:cNvPr>
              <p:cNvSpPr txBox="1"/>
              <p:nvPr/>
            </p:nvSpPr>
            <p:spPr bwMode="auto">
              <a:xfrm>
                <a:off x="468248" y="5887911"/>
                <a:ext cx="821135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18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𝜙</m:t>
                    </m:r>
                    <m:d>
                      <m:dPr>
                        <m:ctrlPr>
                          <a:rPr lang="en-US" sz="18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18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US" sz="18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 becomes a real function of </a:t>
                </a:r>
                <a14:m>
                  <m:oMath xmlns:m="http://schemas.openxmlformats.org/officeDocument/2006/math">
                    <m:r>
                      <a:rPr lang="en-US" altLang="zh-TW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sz="18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8766083-2CA9-EC55-0E34-5CC109DA92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8248" y="5887911"/>
                <a:ext cx="8211352" cy="369332"/>
              </a:xfrm>
              <a:prstGeom prst="rect">
                <a:avLst/>
              </a:prstGeom>
              <a:blipFill>
                <a:blip r:embed="rId19"/>
                <a:stretch>
                  <a:fillRect t="-6667" b="-2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AB19FABD-8EB9-AE40-9004-45D2E8266400}"/>
                  </a:ext>
                </a:extLst>
              </p:cNvPr>
              <p:cNvSpPr txBox="1"/>
              <p:nvPr/>
            </p:nvSpPr>
            <p:spPr>
              <a:xfrm>
                <a:off x="459212" y="6257243"/>
                <a:ext cx="8684788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18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It is time dependent: </a:t>
                </a:r>
                <a14:m>
                  <m:oMath xmlns:m="http://schemas.openxmlformats.org/officeDocument/2006/math">
                    <m:r>
                      <a:rPr lang="en-US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itchFamily="18" charset="0"/>
                      </a:rPr>
                      <m:t>𝜙</m:t>
                    </m:r>
                    <m:d>
                      <m:dPr>
                        <m:ctrlPr>
                          <a:rPr lang="en-US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𝑥</m:t>
                        </m:r>
                        <m:r>
                          <a:rPr lang="en-US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,</m:t>
                        </m:r>
                        <m:r>
                          <a:rPr lang="en-US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US" dirty="0">
                    <a:solidFill>
                      <a:srgbClr val="FF0000"/>
                    </a:solidFill>
                  </a:rPr>
                  <a:t>. </a:t>
                </a:r>
                <a:r>
                  <a:rPr lang="en-US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We get a two-variable function, called wavefunction.</a:t>
                </a: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AB19FABD-8EB9-AE40-9004-45D2E82664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212" y="6257243"/>
                <a:ext cx="8684788" cy="369332"/>
              </a:xfrm>
              <a:prstGeom prst="rect">
                <a:avLst/>
              </a:prstGeom>
              <a:blipFill>
                <a:blip r:embed="rId20"/>
                <a:stretch>
                  <a:fillRect l="-585" t="-10000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078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 animBg="1"/>
      <p:bldP spid="16" grpId="0" animBg="1"/>
      <p:bldP spid="8" grpId="0"/>
      <p:bldP spid="7" grpId="0" animBg="1"/>
      <p:bldP spid="22" grpId="0" animBg="1"/>
      <p:bldP spid="31" grpId="0"/>
      <p:bldP spid="3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DB1257-30D1-CFE6-E2FF-4E0ED9EBE3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文字方塊 13">
                <a:extLst>
                  <a:ext uri="{FF2B5EF4-FFF2-40B4-BE49-F238E27FC236}">
                    <a16:creationId xmlns:a16="http://schemas.microsoft.com/office/drawing/2014/main" id="{250AC461-4358-A9E6-F5ED-16B086AC55B0}"/>
                  </a:ext>
                </a:extLst>
              </p:cNvPr>
              <p:cNvSpPr txBox="1"/>
              <p:nvPr/>
            </p:nvSpPr>
            <p:spPr bwMode="auto">
              <a:xfrm>
                <a:off x="373883" y="321049"/>
                <a:ext cx="3936847" cy="563744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</a:rPr>
                        <m:t>𝑚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zh-TW" i="1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sub>
                          </m:sSub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</m:e>
                      </m:d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文字方塊 13">
                <a:extLst>
                  <a:ext uri="{FF2B5EF4-FFF2-40B4-BE49-F238E27FC236}">
                    <a16:creationId xmlns:a16="http://schemas.microsoft.com/office/drawing/2014/main" id="{250AC461-4358-A9E6-F5ED-16B086AC55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3883" y="321049"/>
                <a:ext cx="3936847" cy="563744"/>
              </a:xfrm>
              <a:prstGeom prst="rect">
                <a:avLst/>
              </a:prstGeom>
              <a:blipFill>
                <a:blip r:embed="rId2"/>
                <a:stretch>
                  <a:fillRect l="-322"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0E89D805-89AA-FA94-B00E-1AF80064DA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8906"/>
          <a:stretch>
            <a:fillRect/>
          </a:stretch>
        </p:blipFill>
        <p:spPr>
          <a:xfrm>
            <a:off x="4418174" y="306809"/>
            <a:ext cx="4620922" cy="98868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文字方塊 13">
                <a:extLst>
                  <a:ext uri="{FF2B5EF4-FFF2-40B4-BE49-F238E27FC236}">
                    <a16:creationId xmlns:a16="http://schemas.microsoft.com/office/drawing/2014/main" id="{F6936633-9C29-C820-B901-C8F1906DBBDE}"/>
                  </a:ext>
                </a:extLst>
              </p:cNvPr>
              <p:cNvSpPr txBox="1"/>
              <p:nvPr/>
            </p:nvSpPr>
            <p:spPr bwMode="auto">
              <a:xfrm>
                <a:off x="351622" y="2222399"/>
                <a:ext cx="6227089" cy="555793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</a:rPr>
                        <m:t>𝑚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</m:e>
                          </m:d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</m:d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</m:e>
                          </m:d>
                        </m:e>
                      </m:d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</m:e>
                          </m:d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文字方塊 13">
                <a:extLst>
                  <a:ext uri="{FF2B5EF4-FFF2-40B4-BE49-F238E27FC236}">
                    <a16:creationId xmlns:a16="http://schemas.microsoft.com/office/drawing/2014/main" id="{F6936633-9C29-C820-B901-C8F1906DBB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1622" y="2222399"/>
                <a:ext cx="6227089" cy="555793"/>
              </a:xfrm>
              <a:prstGeom prst="rect">
                <a:avLst/>
              </a:prstGeom>
              <a:blipFill>
                <a:blip r:embed="rId4"/>
                <a:stretch>
                  <a:fillRect t="-2273" b="-1363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文字方塊 13">
                <a:extLst>
                  <a:ext uri="{FF2B5EF4-FFF2-40B4-BE49-F238E27FC236}">
                    <a16:creationId xmlns:a16="http://schemas.microsoft.com/office/drawing/2014/main" id="{7E583B6D-B547-B7B3-AFD2-3E847C5AD10E}"/>
                  </a:ext>
                </a:extLst>
              </p:cNvPr>
              <p:cNvSpPr txBox="1"/>
              <p:nvPr/>
            </p:nvSpPr>
            <p:spPr bwMode="auto">
              <a:xfrm>
                <a:off x="351622" y="3199224"/>
                <a:ext cx="3194529" cy="537519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𝑘𝑑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</m:e>
                          </m:d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</m:den>
                      </m:f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</a:rPr>
                        <m:t>𝑘𝑑</m:t>
                      </m:r>
                      <m:f>
                        <m:fPr>
                          <m:ctrlP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kumimoji="1"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</m:d>
                        </m:num>
                        <m:den>
                          <m:r>
                            <a:rPr kumimoji="1" lang="en-US" altLang="zh-TW" sz="18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文字方塊 13">
                <a:extLst>
                  <a:ext uri="{FF2B5EF4-FFF2-40B4-BE49-F238E27FC236}">
                    <a16:creationId xmlns:a16="http://schemas.microsoft.com/office/drawing/2014/main" id="{7E583B6D-B547-B7B3-AFD2-3E847C5AD1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1622" y="3199224"/>
                <a:ext cx="3194529" cy="537519"/>
              </a:xfrm>
              <a:prstGeom prst="rect">
                <a:avLst/>
              </a:prstGeom>
              <a:blipFill>
                <a:blip r:embed="rId5"/>
                <a:stretch>
                  <a:fillRect l="-395" t="-4651" b="-1395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文字方塊 13">
                <a:extLst>
                  <a:ext uri="{FF2B5EF4-FFF2-40B4-BE49-F238E27FC236}">
                    <a16:creationId xmlns:a16="http://schemas.microsoft.com/office/drawing/2014/main" id="{A4A54D1B-A5EE-1D27-05F3-8DE7F09D698D}"/>
                  </a:ext>
                </a:extLst>
              </p:cNvPr>
              <p:cNvSpPr txBox="1"/>
              <p:nvPr/>
            </p:nvSpPr>
            <p:spPr bwMode="auto">
              <a:xfrm>
                <a:off x="339993" y="3969193"/>
                <a:ext cx="2979021" cy="533416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1" lang="en-US" altLang="zh-TW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𝑘𝑑</m:t>
                      </m:r>
                      <m:d>
                        <m:dPr>
                          <m:begChr m:val="["/>
                          <m:endChr m:val="]"/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𝜙</m:t>
                              </m:r>
                            </m:num>
                            <m:den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𝑑𝑥</m:t>
                              </m:r>
                            </m:den>
                          </m:f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</m:e>
                          </m:d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𝜙</m:t>
                              </m:r>
                            </m:num>
                            <m:den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𝑑𝑥</m:t>
                              </m:r>
                            </m:den>
                          </m:f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𝑑𝑗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文字方塊 13">
                <a:extLst>
                  <a:ext uri="{FF2B5EF4-FFF2-40B4-BE49-F238E27FC236}">
                    <a16:creationId xmlns:a16="http://schemas.microsoft.com/office/drawing/2014/main" id="{A4A54D1B-A5EE-1D27-05F3-8DE7F09D698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39993" y="3969193"/>
                <a:ext cx="2979021" cy="533416"/>
              </a:xfrm>
              <a:prstGeom prst="rect">
                <a:avLst/>
              </a:prstGeom>
              <a:blipFill>
                <a:blip r:embed="rId6"/>
                <a:stretch>
                  <a:fillRect l="-424" t="-4651" b="-1395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文字方塊 13">
                <a:extLst>
                  <a:ext uri="{FF2B5EF4-FFF2-40B4-BE49-F238E27FC236}">
                    <a16:creationId xmlns:a16="http://schemas.microsoft.com/office/drawing/2014/main" id="{89A2E8A7-0C4B-D4E1-C840-3FE1FA479A46}"/>
                  </a:ext>
                </a:extLst>
              </p:cNvPr>
              <p:cNvSpPr txBox="1"/>
              <p:nvPr/>
            </p:nvSpPr>
            <p:spPr bwMode="auto">
              <a:xfrm>
                <a:off x="322936" y="4724400"/>
                <a:ext cx="1574662" cy="555793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𝑘</m:t>
                      </m:r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e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𝑑𝑗</m:t>
                          </m:r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文字方塊 13">
                <a:extLst>
                  <a:ext uri="{FF2B5EF4-FFF2-40B4-BE49-F238E27FC236}">
                    <a16:creationId xmlns:a16="http://schemas.microsoft.com/office/drawing/2014/main" id="{89A2E8A7-0C4B-D4E1-C840-3FE1FA479A4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22936" y="4724400"/>
                <a:ext cx="1574662" cy="555793"/>
              </a:xfrm>
              <a:prstGeom prst="rect">
                <a:avLst/>
              </a:prstGeom>
              <a:blipFill>
                <a:blip r:embed="rId7"/>
                <a:stretch>
                  <a:fillRect l="-800" b="-1363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文字方塊 13">
                <a:extLst>
                  <a:ext uri="{FF2B5EF4-FFF2-40B4-BE49-F238E27FC236}">
                    <a16:creationId xmlns:a16="http://schemas.microsoft.com/office/drawing/2014/main" id="{36970021-8E68-686E-B981-2599EC814AF4}"/>
                  </a:ext>
                </a:extLst>
              </p:cNvPr>
              <p:cNvSpPr txBox="1"/>
              <p:nvPr/>
            </p:nvSpPr>
            <p:spPr bwMode="auto">
              <a:xfrm>
                <a:off x="2854807" y="4735059"/>
                <a:ext cx="2405594" cy="555793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文字方塊 13">
                <a:extLst>
                  <a:ext uri="{FF2B5EF4-FFF2-40B4-BE49-F238E27FC236}">
                    <a16:creationId xmlns:a16="http://schemas.microsoft.com/office/drawing/2014/main" id="{36970021-8E68-686E-B981-2599EC814AF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54807" y="4735059"/>
                <a:ext cx="2405594" cy="555793"/>
              </a:xfrm>
              <a:prstGeom prst="rect">
                <a:avLst/>
              </a:prstGeom>
              <a:blipFill>
                <a:blip r:embed="rId8"/>
                <a:stretch>
                  <a:fillRect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3" name="Picture 2" descr="16_05_Figure.jpg">
            <a:extLst>
              <a:ext uri="{FF2B5EF4-FFF2-40B4-BE49-F238E27FC236}">
                <a16:creationId xmlns:a16="http://schemas.microsoft.com/office/drawing/2014/main" id="{BC83B285-24EF-32D0-68CE-B463F2FFDF2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4"/>
          <a:stretch/>
        </p:blipFill>
        <p:spPr>
          <a:xfrm>
            <a:off x="6708378" y="2181833"/>
            <a:ext cx="2083999" cy="22673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3">
                <a:extLst>
                  <a:ext uri="{FF2B5EF4-FFF2-40B4-BE49-F238E27FC236}">
                    <a16:creationId xmlns:a16="http://schemas.microsoft.com/office/drawing/2014/main" id="{A26DF379-0EF1-D0A2-9107-CC501549A2DD}"/>
                  </a:ext>
                </a:extLst>
              </p:cNvPr>
              <p:cNvSpPr txBox="1"/>
              <p:nvPr/>
            </p:nvSpPr>
            <p:spPr bwMode="auto">
              <a:xfrm>
                <a:off x="5548826" y="5974548"/>
                <a:ext cx="2547364" cy="555793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文字方塊 13">
                <a:extLst>
                  <a:ext uri="{FF2B5EF4-FFF2-40B4-BE49-F238E27FC236}">
                    <a16:creationId xmlns:a16="http://schemas.microsoft.com/office/drawing/2014/main" id="{A26DF379-0EF1-D0A2-9107-CC501549A2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548826" y="5974548"/>
                <a:ext cx="2547364" cy="555793"/>
              </a:xfrm>
              <a:prstGeom prst="rect">
                <a:avLst/>
              </a:prstGeom>
              <a:blipFill>
                <a:blip r:embed="rId10"/>
                <a:stretch>
                  <a:fillRect l="-1485"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22B800C-1111-C03E-0A05-3E0B0BAA0C23}"/>
                  </a:ext>
                </a:extLst>
              </p:cNvPr>
              <p:cNvSpPr txBox="1"/>
              <p:nvPr/>
            </p:nvSpPr>
            <p:spPr bwMode="auto">
              <a:xfrm>
                <a:off x="5820021" y="4527687"/>
                <a:ext cx="1894031" cy="941412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𝑣</m:t>
                      </m:r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/</m:t>
                              </m:r>
                              <m:r>
                                <a:rPr lang="en-US" altLang="zh-TW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den>
                          </m:f>
                        </m:e>
                      </m:rad>
                      <m:r>
                        <a:rPr lang="en-US" altLang="zh-TW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rad>
                        <m:radPr>
                          <m:deg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𝜏</m:t>
                              </m:r>
                            </m:num>
                            <m:den>
                              <m: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𝜇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22B800C-1111-C03E-0A05-3E0B0BAA0C2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820021" y="4527687"/>
                <a:ext cx="1894031" cy="941412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8544C93-83FF-A7BB-3C52-062FC3997DD8}"/>
                  </a:ext>
                </a:extLst>
              </p:cNvPr>
              <p:cNvSpPr txBox="1"/>
              <p:nvPr/>
            </p:nvSpPr>
            <p:spPr bwMode="auto">
              <a:xfrm>
                <a:off x="292097" y="5963413"/>
                <a:ext cx="5194303" cy="524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Same for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num>
                      <m:den>
                        <m:r>
                          <a:rPr lang="en-US" altLang="zh-TW" i="1">
                            <a:latin typeface="Cambria Math" panose="02040503050406030204" pitchFamily="18" charset="0"/>
                          </a:rPr>
                          <m:t>𝑑</m:t>
                        </m:r>
                        <m:sSup>
                          <m:sSup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, differentiated with fixed </a:t>
                </a:r>
                <a14:m>
                  <m:oMath xmlns:m="http://schemas.openxmlformats.org/officeDocument/2006/math">
                    <m:r>
                      <a:rPr lang="en-US" sz="1800" b="0" i="1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en-US" sz="1800" dirty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8544C93-83FF-A7BB-3C52-062FC3997DD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2097" y="5963413"/>
                <a:ext cx="5194303" cy="524182"/>
              </a:xfrm>
              <a:prstGeom prst="rect">
                <a:avLst/>
              </a:prstGeom>
              <a:blipFill>
                <a:blip r:embed="rId12"/>
                <a:stretch>
                  <a:fillRect l="-976" b="-714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ight Arrow 4">
            <a:extLst>
              <a:ext uri="{FF2B5EF4-FFF2-40B4-BE49-F238E27FC236}">
                <a16:creationId xmlns:a16="http://schemas.microsoft.com/office/drawing/2014/main" id="{87D0E2C7-DE24-46B6-A06F-8AC11746BB73}"/>
              </a:ext>
            </a:extLst>
          </p:cNvPr>
          <p:cNvSpPr/>
          <p:nvPr/>
        </p:nvSpPr>
        <p:spPr>
          <a:xfrm>
            <a:off x="2241553" y="4973689"/>
            <a:ext cx="381000" cy="190571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CC5EC50-DB77-8ACB-01D0-5A3782B99E0E}"/>
              </a:ext>
            </a:extLst>
          </p:cNvPr>
          <p:cNvCxnSpPr>
            <a:cxnSpLocks/>
          </p:cNvCxnSpPr>
          <p:nvPr/>
        </p:nvCxnSpPr>
        <p:spPr>
          <a:xfrm>
            <a:off x="1939858" y="801151"/>
            <a:ext cx="575364" cy="165751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2A93BF51-E2FB-ECA5-1DA6-EC97E1058535}"/>
              </a:ext>
            </a:extLst>
          </p:cNvPr>
          <p:cNvCxnSpPr>
            <a:cxnSpLocks/>
          </p:cNvCxnSpPr>
          <p:nvPr/>
        </p:nvCxnSpPr>
        <p:spPr>
          <a:xfrm>
            <a:off x="2748996" y="801151"/>
            <a:ext cx="923910" cy="165751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0D377A3B-A7CE-DBE9-E081-64B8D65C1318}"/>
              </a:ext>
            </a:extLst>
          </p:cNvPr>
          <p:cNvSpPr txBox="1"/>
          <p:nvPr/>
        </p:nvSpPr>
        <p:spPr>
          <a:xfrm>
            <a:off x="322936" y="1327338"/>
            <a:ext cx="8673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Let’s find the equation for wavefunction from the equation of motion of coupled oscillation.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619C6133-7286-2B66-B378-A82DA9D8218F}"/>
                  </a:ext>
                </a:extLst>
              </p:cNvPr>
              <p:cNvSpPr txBox="1"/>
              <p:nvPr/>
            </p:nvSpPr>
            <p:spPr bwMode="auto">
              <a:xfrm>
                <a:off x="374311" y="935692"/>
                <a:ext cx="1253681" cy="391646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𝑑𝑗</m:t>
                          </m:r>
                        </m:e>
                      </m:d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≡</m:t>
                      </m:r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619C6133-7286-2B66-B378-A82DA9D8218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4311" y="935692"/>
                <a:ext cx="1253681" cy="391646"/>
              </a:xfrm>
              <a:prstGeom prst="rect">
                <a:avLst/>
              </a:prstGeom>
              <a:blipFill>
                <a:blip r:embed="rId13"/>
                <a:stretch>
                  <a:fillRect l="-1000" b="-937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Box 28">
            <a:extLst>
              <a:ext uri="{FF2B5EF4-FFF2-40B4-BE49-F238E27FC236}">
                <a16:creationId xmlns:a16="http://schemas.microsoft.com/office/drawing/2014/main" id="{F24CF013-1DBB-0F4F-5230-E8840B888F42}"/>
              </a:ext>
            </a:extLst>
          </p:cNvPr>
          <p:cNvSpPr txBox="1"/>
          <p:nvPr/>
        </p:nvSpPr>
        <p:spPr>
          <a:xfrm>
            <a:off x="292097" y="1718355"/>
            <a:ext cx="731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you need to do is plugging the corresponding quantities.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40A9BB81-968F-3041-23B9-30B3AD79BF07}"/>
                  </a:ext>
                </a:extLst>
              </p:cNvPr>
              <p:cNvSpPr txBox="1"/>
              <p:nvPr/>
            </p:nvSpPr>
            <p:spPr>
              <a:xfrm>
                <a:off x="292097" y="2806460"/>
                <a:ext cx="625646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Divide the difference of displacements by the separation 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 panose="02040503050406030204" pitchFamily="18" charset="0"/>
                      </a:rPr>
                      <m:t>𝑑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40A9BB81-968F-3041-23B9-30B3AD79BF0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097" y="2806460"/>
                <a:ext cx="6256469" cy="369332"/>
              </a:xfrm>
              <a:prstGeom prst="rect">
                <a:avLst/>
              </a:prstGeom>
              <a:blipFill>
                <a:blip r:embed="rId14"/>
                <a:stretch>
                  <a:fillRect l="-811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文字方塊 13">
                <a:extLst>
                  <a:ext uri="{FF2B5EF4-FFF2-40B4-BE49-F238E27FC236}">
                    <a16:creationId xmlns:a16="http://schemas.microsoft.com/office/drawing/2014/main" id="{B1DCE1E1-B2D5-9695-7889-483748A61CCD}"/>
                  </a:ext>
                </a:extLst>
              </p:cNvPr>
              <p:cNvSpPr txBox="1"/>
              <p:nvPr/>
            </p:nvSpPr>
            <p:spPr bwMode="auto">
              <a:xfrm>
                <a:off x="3598043" y="3880707"/>
                <a:ext cx="1185902" cy="710387"/>
              </a:xfrm>
              <a:prstGeom prst="rect">
                <a:avLst/>
              </a:prstGeom>
              <a:solidFill>
                <a:srgbClr val="FFFF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sz="1800" i="1">
                          <a:latin typeface="Cambria Math" panose="02040503050406030204" pitchFamily="18" charset="0"/>
                        </a:rPr>
                        <m:t>𝑘</m:t>
                      </m:r>
                      <m:sSup>
                        <m:sSup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𝑑</m:t>
                          </m:r>
                        </m:e>
                        <m:sup>
                          <m:r>
                            <a:rPr lang="en-US" altLang="zh-TW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f>
                            <m:f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US" altLang="zh-TW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𝜙</m:t>
                              </m:r>
                            </m:num>
                            <m:den>
                              <m:r>
                                <a:rPr lang="en-US" altLang="zh-TW" i="1">
                                  <a:latin typeface="Cambria Math" panose="02040503050406030204" pitchFamily="18" charset="0"/>
                                </a:rPr>
                                <m:t>𝑑𝑥</m:t>
                              </m:r>
                            </m:den>
                          </m:f>
                        </m:num>
                        <m:den>
                          <m:r>
                            <a:rPr lang="en-US" altLang="zh-TW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文字方塊 13">
                <a:extLst>
                  <a:ext uri="{FF2B5EF4-FFF2-40B4-BE49-F238E27FC236}">
                    <a16:creationId xmlns:a16="http://schemas.microsoft.com/office/drawing/2014/main" id="{B1DCE1E1-B2D5-9695-7889-483748A61CC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98043" y="3880707"/>
                <a:ext cx="1185902" cy="710387"/>
              </a:xfrm>
              <a:prstGeom prst="rect">
                <a:avLst/>
              </a:prstGeom>
              <a:blipFill>
                <a:blip r:embed="rId15"/>
                <a:stretch>
                  <a:fillRect l="-2128" t="-3509" r="-6383" b="-1052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Right Arrow 36">
            <a:extLst>
              <a:ext uri="{FF2B5EF4-FFF2-40B4-BE49-F238E27FC236}">
                <a16:creationId xmlns:a16="http://schemas.microsoft.com/office/drawing/2014/main" id="{7C7ADBE2-B5C0-C7D3-941E-2AD39BE51BED}"/>
              </a:ext>
            </a:extLst>
          </p:cNvPr>
          <p:cNvSpPr/>
          <p:nvPr/>
        </p:nvSpPr>
        <p:spPr>
          <a:xfrm>
            <a:off x="4798568" y="6157160"/>
            <a:ext cx="381000" cy="190571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494CE9F8-B44E-601C-8581-E27E06FBDE31}"/>
                  </a:ext>
                </a:extLst>
              </p:cNvPr>
              <p:cNvSpPr txBox="1"/>
              <p:nvPr/>
            </p:nvSpPr>
            <p:spPr>
              <a:xfrm>
                <a:off x="273283" y="5446262"/>
                <a:ext cx="7885334" cy="52418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US" altLang="zh-TW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TW" sz="18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TW" sz="1800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US" altLang="zh-TW" sz="18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US" altLang="zh-TW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num>
                      <m:den>
                        <m:r>
                          <a:rPr lang="en-US" altLang="zh-TW" sz="1800" i="1">
                            <a:latin typeface="Cambria Math" panose="02040503050406030204" pitchFamily="18" charset="0"/>
                          </a:rPr>
                          <m:t>𝑑</m:t>
                        </m:r>
                        <m:sSup>
                          <m:sSupPr>
                            <m:ctrlPr>
                              <a:rPr lang="en-US" altLang="zh-TW" sz="18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TW" sz="1800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  <m:sup>
                            <m:r>
                              <a:rPr lang="en-US" altLang="zh-TW" sz="18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US" dirty="0"/>
                  <a:t> </a:t>
                </a:r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is differentiated as</a:t>
                </a:r>
                <a:r>
                  <a:rPr lang="en-US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altLang="zh-TW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US" altLang="zh-TW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US" altLang="zh-TW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𝑑𝑗</m:t>
                    </m:r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is fixed. That is the partial differentiation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TW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</m:e>
                          <m:sup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num>
                      <m:den>
                        <m:r>
                          <a:rPr lang="en-US" altLang="zh-TW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p>
                          <m:sSupPr>
                            <m:ctrlPr>
                              <a:rPr lang="en-US" altLang="zh-TW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  <m:sup>
                            <m:r>
                              <a:rPr lang="en-US" altLang="zh-TW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494CE9F8-B44E-601C-8581-E27E06FBDE3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283" y="5446262"/>
                <a:ext cx="7885334" cy="524182"/>
              </a:xfrm>
              <a:prstGeom prst="rect">
                <a:avLst/>
              </a:prstGeom>
              <a:blipFill>
                <a:blip r:embed="rId16"/>
                <a:stretch>
                  <a:fillRect b="-71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20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" grpId="0" animBg="1"/>
      <p:bldP spid="6" grpId="0" animBg="1"/>
      <p:bldP spid="12" grpId="0"/>
      <p:bldP spid="5" grpId="0" animBg="1"/>
      <p:bldP spid="35" grpId="0"/>
      <p:bldP spid="36" grpId="0" animBg="1"/>
      <p:bldP spid="37" grpId="0" animBg="1"/>
      <p:bldP spid="3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9E9DF91-4C39-236C-51B8-6DAC0569F889}"/>
                  </a:ext>
                </a:extLst>
              </p:cNvPr>
              <p:cNvSpPr txBox="1"/>
              <p:nvPr/>
            </p:nvSpPr>
            <p:spPr bwMode="auto">
              <a:xfrm>
                <a:off x="1745771" y="3003713"/>
                <a:ext cx="389524" cy="369332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𝑑𝑗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9E9DF91-4C39-236C-51B8-6DAC0569F8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45771" y="3003713"/>
                <a:ext cx="389524" cy="369332"/>
              </a:xfrm>
              <a:prstGeom prst="rect">
                <a:avLst/>
              </a:prstGeom>
              <a:blipFill>
                <a:blip r:embed="rId2"/>
                <a:stretch>
                  <a:fillRect l="-6452" r="-9677"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C3EFA77-3E23-E0D6-6196-BA7F545AF9A3}"/>
                  </a:ext>
                </a:extLst>
              </p:cNvPr>
              <p:cNvSpPr txBox="1"/>
              <p:nvPr/>
            </p:nvSpPr>
            <p:spPr bwMode="auto">
              <a:xfrm>
                <a:off x="4666252" y="3010895"/>
                <a:ext cx="389525" cy="369332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C3EFA77-3E23-E0D6-6196-BA7F545AF9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66252" y="3010895"/>
                <a:ext cx="389525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3">
                <a:extLst>
                  <a:ext uri="{FF2B5EF4-FFF2-40B4-BE49-F238E27FC236}">
                    <a16:creationId xmlns:a16="http://schemas.microsoft.com/office/drawing/2014/main" id="{86EAACD1-2C84-24B1-14EE-11570C133721}"/>
                  </a:ext>
                </a:extLst>
              </p:cNvPr>
              <p:cNvSpPr txBox="1"/>
              <p:nvPr/>
            </p:nvSpPr>
            <p:spPr bwMode="auto">
              <a:xfrm>
                <a:off x="1672335" y="4270440"/>
                <a:ext cx="1432635" cy="648126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b="1" i="1" smtClean="0">
                              <a:latin typeface="Cambria Math"/>
                            </a:rPr>
                            <m:t>𝑿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en-US" altLang="zh-TW" sz="1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altLang="zh-TW" sz="1800" b="1" i="1" smtClean="0">
                          <a:latin typeface="Cambria Math"/>
                          <a:ea typeface="Cambria Math"/>
                        </a:rPr>
                        <m:t>𝑿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文字方塊 3">
                <a:extLst>
                  <a:ext uri="{FF2B5EF4-FFF2-40B4-BE49-F238E27FC236}">
                    <a16:creationId xmlns:a16="http://schemas.microsoft.com/office/drawing/2014/main" id="{86EAACD1-2C84-24B1-14EE-11570C1337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72335" y="4270440"/>
                <a:ext cx="1432635" cy="648126"/>
              </a:xfrm>
              <a:prstGeom prst="rect">
                <a:avLst/>
              </a:prstGeom>
              <a:blipFill>
                <a:blip r:embed="rId4"/>
                <a:stretch>
                  <a:fillRect b="-384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1695884D-9A55-8CB2-DBAF-304024A859C3}"/>
                  </a:ext>
                </a:extLst>
              </p:cNvPr>
              <p:cNvSpPr txBox="1"/>
              <p:nvPr/>
            </p:nvSpPr>
            <p:spPr bwMode="auto">
              <a:xfrm>
                <a:off x="4666252" y="4328142"/>
                <a:ext cx="2568524" cy="555793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文字方塊 13">
                <a:extLst>
                  <a:ext uri="{FF2B5EF4-FFF2-40B4-BE49-F238E27FC236}">
                    <a16:creationId xmlns:a16="http://schemas.microsoft.com/office/drawing/2014/main" id="{1695884D-9A55-8CB2-DBAF-304024A859C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66252" y="4328142"/>
                <a:ext cx="2568524" cy="555793"/>
              </a:xfrm>
              <a:prstGeom prst="rect">
                <a:avLst/>
              </a:prstGeom>
              <a:blipFill>
                <a:blip r:embed="rId5"/>
                <a:stretch>
                  <a:fillRect l="-1478"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8DE137F2-5EEA-AD3C-EAEE-B9B858B14A88}"/>
              </a:ext>
            </a:extLst>
          </p:cNvPr>
          <p:cNvSpPr txBox="1"/>
          <p:nvPr/>
        </p:nvSpPr>
        <p:spPr bwMode="auto">
          <a:xfrm>
            <a:off x="3733619" y="1255753"/>
            <a:ext cx="112258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latin typeface="Times New Roman" panose="02020603050405020304" pitchFamily="18" charset="0"/>
                <a:cs typeface="Times New Roman" pitchFamily="18" charset="0"/>
              </a:rPr>
              <a:t>對照表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CA7FD8D-6F38-902C-8E51-72A6C43DBD31}"/>
              </a:ext>
            </a:extLst>
          </p:cNvPr>
          <p:cNvSpPr txBox="1"/>
          <p:nvPr/>
        </p:nvSpPr>
        <p:spPr>
          <a:xfrm>
            <a:off x="6775177" y="3550113"/>
            <a:ext cx="1665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</a:rPr>
              <a:t>Wave function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0912460-42EF-42BD-DACF-B557DCF117E5}"/>
              </a:ext>
            </a:extLst>
          </p:cNvPr>
          <p:cNvSpPr txBox="1"/>
          <p:nvPr/>
        </p:nvSpPr>
        <p:spPr>
          <a:xfrm>
            <a:off x="7347777" y="4402580"/>
            <a:ext cx="1665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</a:rPr>
              <a:t>Wave Equation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F1B926-ACC7-07DC-2BDA-B4ADF5C1F30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28906"/>
          <a:stretch>
            <a:fillRect/>
          </a:stretch>
        </p:blipFill>
        <p:spPr>
          <a:xfrm>
            <a:off x="183996" y="1833383"/>
            <a:ext cx="3907956" cy="836140"/>
          </a:xfrm>
          <a:prstGeom prst="rect">
            <a:avLst/>
          </a:prstGeom>
        </p:spPr>
      </p:pic>
      <p:pic>
        <p:nvPicPr>
          <p:cNvPr id="12" name="Picture 2" descr="16_05_Figure.jpg">
            <a:extLst>
              <a:ext uri="{FF2B5EF4-FFF2-40B4-BE49-F238E27FC236}">
                <a16:creationId xmlns:a16="http://schemas.microsoft.com/office/drawing/2014/main" id="{AE1C881D-1040-A5FB-D0FB-BC3BFBCFFD4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84167"/>
          <a:stretch>
            <a:fillRect/>
          </a:stretch>
        </p:blipFill>
        <p:spPr>
          <a:xfrm>
            <a:off x="4294911" y="1833384"/>
            <a:ext cx="4718012" cy="83613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FBE66DD-1B44-591B-D77C-77106BDC7CA2}"/>
                  </a:ext>
                </a:extLst>
              </p:cNvPr>
              <p:cNvSpPr txBox="1"/>
              <p:nvPr/>
            </p:nvSpPr>
            <p:spPr bwMode="auto">
              <a:xfrm>
                <a:off x="4623683" y="3550113"/>
                <a:ext cx="2030234" cy="369332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𝑑𝑗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altLang="zh-TW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altLang="zh-TW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FBE66DD-1B44-591B-D77C-77106BDC7C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23683" y="3550113"/>
                <a:ext cx="2030234" cy="369332"/>
              </a:xfrm>
              <a:prstGeom prst="rect">
                <a:avLst/>
              </a:prstGeom>
              <a:blipFill>
                <a:blip r:embed="rId8"/>
                <a:stretch>
                  <a:fillRect b="-1333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4245FA5B-F1DB-127C-9105-759DF5BA7079}"/>
                  </a:ext>
                </a:extLst>
              </p:cNvPr>
              <p:cNvSpPr txBox="1"/>
              <p:nvPr/>
            </p:nvSpPr>
            <p:spPr bwMode="auto">
              <a:xfrm>
                <a:off x="1707059" y="3542213"/>
                <a:ext cx="823383" cy="391646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US" altLang="zh-TW" sz="1800" i="1">
                              <a:latin typeface="Cambria Math" panose="02040503050406030204" pitchFamily="18" charset="0"/>
                            </a:rPr>
                            <m:t>𝑗</m:t>
                          </m:r>
                        </m:sub>
                      </m:sSub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4245FA5B-F1DB-127C-9105-759DF5BA70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07059" y="3542213"/>
                <a:ext cx="823383" cy="391646"/>
              </a:xfrm>
              <a:prstGeom prst="rect">
                <a:avLst/>
              </a:prstGeom>
              <a:blipFill>
                <a:blip r:embed="rId9"/>
                <a:stretch>
                  <a:fillRect b="-937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Right Arrow 26">
            <a:extLst>
              <a:ext uri="{FF2B5EF4-FFF2-40B4-BE49-F238E27FC236}">
                <a16:creationId xmlns:a16="http://schemas.microsoft.com/office/drawing/2014/main" id="{FE809242-CCEE-DEE7-E1D0-CE2B41F5AA92}"/>
              </a:ext>
            </a:extLst>
          </p:cNvPr>
          <p:cNvSpPr/>
          <p:nvPr/>
        </p:nvSpPr>
        <p:spPr>
          <a:xfrm>
            <a:off x="3267486" y="3911545"/>
            <a:ext cx="824466" cy="349272"/>
          </a:xfrm>
          <a:prstGeom prst="rightArrow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25FDB87-FF17-6C29-E573-1A7E5957BA08}"/>
              </a:ext>
            </a:extLst>
          </p:cNvPr>
          <p:cNvSpPr txBox="1"/>
          <p:nvPr/>
        </p:nvSpPr>
        <p:spPr>
          <a:xfrm>
            <a:off x="2689254" y="3481088"/>
            <a:ext cx="1877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limit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B082B58-2853-C3CE-7E15-BCC2D5C92DA3}"/>
              </a:ext>
            </a:extLst>
          </p:cNvPr>
          <p:cNvSpPr txBox="1"/>
          <p:nvPr/>
        </p:nvSpPr>
        <p:spPr>
          <a:xfrm>
            <a:off x="4572000" y="5029200"/>
            <a:ext cx="4163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a </a:t>
            </a:r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partial differential equation PDE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D56853A8-B886-C832-1644-F4C1C212225B}"/>
                  </a:ext>
                </a:extLst>
              </p:cNvPr>
              <p:cNvSpPr txBox="1"/>
              <p:nvPr/>
            </p:nvSpPr>
            <p:spPr>
              <a:xfrm>
                <a:off x="2697935" y="3010895"/>
                <a:ext cx="1676400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i="1" dirty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𝑁</m:t>
                      </m:r>
                      <m:r>
                        <a:rPr lang="en-US" sz="1800" i="1" dirty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→∞,</m:t>
                      </m:r>
                      <m:r>
                        <a:rPr lang="en-US" sz="1800" b="0" i="1" dirty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𝑑</m:t>
                      </m:r>
                      <m:r>
                        <a:rPr lang="en-US" sz="1800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→0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D56853A8-B886-C832-1644-F4C1C21222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7935" y="3010895"/>
                <a:ext cx="1676400" cy="369332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24121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16_05_Figure.jpg">
            <a:extLst>
              <a:ext uri="{FF2B5EF4-FFF2-40B4-BE49-F238E27FC236}">
                <a16:creationId xmlns:a16="http://schemas.microsoft.com/office/drawing/2014/main" id="{5EF31FF9-B416-FF7B-E083-2A0A7D846C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4"/>
          <a:stretch/>
        </p:blipFill>
        <p:spPr>
          <a:xfrm>
            <a:off x="5668111" y="1111570"/>
            <a:ext cx="1583358" cy="172263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13">
                <a:extLst>
                  <a:ext uri="{FF2B5EF4-FFF2-40B4-BE49-F238E27FC236}">
                    <a16:creationId xmlns:a16="http://schemas.microsoft.com/office/drawing/2014/main" id="{99A12DD8-A27E-2E4F-55ED-E5D3DB645325}"/>
                  </a:ext>
                </a:extLst>
              </p:cNvPr>
              <p:cNvSpPr txBox="1"/>
              <p:nvPr/>
            </p:nvSpPr>
            <p:spPr bwMode="auto">
              <a:xfrm>
                <a:off x="1705102" y="1029736"/>
                <a:ext cx="1465658" cy="555921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zh-TW" altLang="en-US" sz="1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＝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kumimoji="1"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文字方塊 13">
                <a:extLst>
                  <a:ext uri="{FF2B5EF4-FFF2-40B4-BE49-F238E27FC236}">
                    <a16:creationId xmlns:a16="http://schemas.microsoft.com/office/drawing/2014/main" id="{99A12DD8-A27E-2E4F-55ED-E5D3DB64532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05102" y="1029736"/>
                <a:ext cx="1465658" cy="555921"/>
              </a:xfrm>
              <a:prstGeom prst="rect">
                <a:avLst/>
              </a:prstGeom>
              <a:blipFill>
                <a:blip r:embed="rId3"/>
                <a:stretch>
                  <a:fillRect l="-3448" r="-4310" b="-1590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6F2B33D0-AC69-2042-803C-AC911EADD6EB}"/>
              </a:ext>
            </a:extLst>
          </p:cNvPr>
          <p:cNvSpPr txBox="1"/>
          <p:nvPr/>
        </p:nvSpPr>
        <p:spPr bwMode="auto">
          <a:xfrm>
            <a:off x="1675386" y="548680"/>
            <a:ext cx="383271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latin typeface="Times New Roman" panose="02020603050405020304" pitchFamily="18" charset="0"/>
                <a:cs typeface="Times New Roman" pitchFamily="18" charset="0"/>
              </a:rPr>
              <a:t>彈性介質縱波的波方程式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1" descr="16_07_FigureA.jpg">
            <a:extLst>
              <a:ext uri="{FF2B5EF4-FFF2-40B4-BE49-F238E27FC236}">
                <a16:creationId xmlns:a16="http://schemas.microsoft.com/office/drawing/2014/main" id="{D0110923-BD28-FFC9-D97C-4F464272D77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5" b="51402"/>
          <a:stretch/>
        </p:blipFill>
        <p:spPr>
          <a:xfrm>
            <a:off x="5668111" y="3219097"/>
            <a:ext cx="1815408" cy="32129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6884AB-A587-4FA1-EF2E-E7EB4E776DDB}"/>
              </a:ext>
            </a:extLst>
          </p:cNvPr>
          <p:cNvSpPr txBox="1"/>
          <p:nvPr/>
        </p:nvSpPr>
        <p:spPr bwMode="auto">
          <a:xfrm>
            <a:off x="1675385" y="2602553"/>
            <a:ext cx="383271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latin typeface="Times New Roman" panose="02020603050405020304" pitchFamily="18" charset="0"/>
                <a:cs typeface="Times New Roman" pitchFamily="18" charset="0"/>
              </a:rPr>
              <a:t>彈性介質橫波的波方程式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矩形 14">
                <a:extLst>
                  <a:ext uri="{FF2B5EF4-FFF2-40B4-BE49-F238E27FC236}">
                    <a16:creationId xmlns:a16="http://schemas.microsoft.com/office/drawing/2014/main" id="{362F8856-9814-8E77-40EC-D5172FABE596}"/>
                  </a:ext>
                </a:extLst>
              </p:cNvPr>
              <p:cNvSpPr/>
              <p:nvPr/>
            </p:nvSpPr>
            <p:spPr>
              <a:xfrm>
                <a:off x="1683649" y="4449757"/>
                <a:ext cx="1480918" cy="6481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𝜇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𝜏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矩形 14">
                <a:extLst>
                  <a:ext uri="{FF2B5EF4-FFF2-40B4-BE49-F238E27FC236}">
                    <a16:creationId xmlns:a16="http://schemas.microsoft.com/office/drawing/2014/main" id="{362F8856-9814-8E77-40EC-D5172FABE59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3649" y="4449757"/>
                <a:ext cx="1480918" cy="648191"/>
              </a:xfrm>
              <a:prstGeom prst="rect">
                <a:avLst/>
              </a:prstGeom>
              <a:blipFill>
                <a:blip r:embed="rId5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矩形 1">
                <a:extLst>
                  <a:ext uri="{FF2B5EF4-FFF2-40B4-BE49-F238E27FC236}">
                    <a16:creationId xmlns:a16="http://schemas.microsoft.com/office/drawing/2014/main" id="{1D17EF09-0F79-5D82-2F6E-04AB16E64E02}"/>
                  </a:ext>
                </a:extLst>
              </p:cNvPr>
              <p:cNvSpPr/>
              <p:nvPr/>
            </p:nvSpPr>
            <p:spPr>
              <a:xfrm>
                <a:off x="3427104" y="4370213"/>
                <a:ext cx="991297" cy="9106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𝜏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𝜇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矩形 1">
                <a:extLst>
                  <a:ext uri="{FF2B5EF4-FFF2-40B4-BE49-F238E27FC236}">
                    <a16:creationId xmlns:a16="http://schemas.microsoft.com/office/drawing/2014/main" id="{1D17EF09-0F79-5D82-2F6E-04AB16E64E0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7104" y="4370213"/>
                <a:ext cx="991297" cy="910699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矩形 16">
                <a:extLst>
                  <a:ext uri="{FF2B5EF4-FFF2-40B4-BE49-F238E27FC236}">
                    <a16:creationId xmlns:a16="http://schemas.microsoft.com/office/drawing/2014/main" id="{4494A77D-846A-6611-BEEC-A703723686B7}"/>
                  </a:ext>
                </a:extLst>
              </p:cNvPr>
              <p:cNvSpPr/>
              <p:nvPr/>
            </p:nvSpPr>
            <p:spPr>
              <a:xfrm>
                <a:off x="1705102" y="4449757"/>
                <a:ext cx="1593898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矩形 16">
                <a:extLst>
                  <a:ext uri="{FF2B5EF4-FFF2-40B4-BE49-F238E27FC236}">
                    <a16:creationId xmlns:a16="http://schemas.microsoft.com/office/drawing/2014/main" id="{4494A77D-846A-6611-BEEC-A703723686B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5102" y="4449757"/>
                <a:ext cx="1593898" cy="648254"/>
              </a:xfrm>
              <a:prstGeom prst="rect">
                <a:avLst/>
              </a:prstGeom>
              <a:blipFill>
                <a:blip r:embed="rId7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7009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6" descr="D:\Dropbox\Documents\課程\YoungTextBook\Images\Chapter15\A_Images\A_Figures_and_Photos\15_15_Fig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257" y="476672"/>
            <a:ext cx="3673475" cy="252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5" name="Picture 2" descr="D:\Dropbox\Documents\課程\YoungTextBook\Images\Chapter15\A_Images\A_Figures_and_Photos\15_13_Figu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88" b="17506"/>
          <a:stretch>
            <a:fillRect/>
          </a:stretch>
        </p:blipFill>
        <p:spPr bwMode="auto">
          <a:xfrm>
            <a:off x="890461" y="3140968"/>
            <a:ext cx="4505325" cy="340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2">
            <a:extLst>
              <a:ext uri="{FF2B5EF4-FFF2-40B4-BE49-F238E27FC236}">
                <a16:creationId xmlns:a16="http://schemas.microsoft.com/office/drawing/2014/main" id="{00A92C24-2023-A44B-F22C-62054D608FBE}"/>
              </a:ext>
            </a:extLst>
          </p:cNvPr>
          <p:cNvSpPr txBox="1"/>
          <p:nvPr/>
        </p:nvSpPr>
        <p:spPr>
          <a:xfrm>
            <a:off x="5004048" y="98072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dirty="0">
                <a:latin typeface="Times New Roman" panose="02020603050405020304" pitchFamily="18" charset="0"/>
              </a:rPr>
              <a:t>因為弦段在水平方向不動</a:t>
            </a:r>
          </a:p>
        </p:txBody>
      </p:sp>
      <p:sp>
        <p:nvSpPr>
          <p:cNvPr id="3" name="文字方塊 3">
            <a:extLst>
              <a:ext uri="{FF2B5EF4-FFF2-40B4-BE49-F238E27FC236}">
                <a16:creationId xmlns:a16="http://schemas.microsoft.com/office/drawing/2014/main" id="{0CE5369E-ACB4-FD57-BA57-CE0A8C03AFA2}"/>
              </a:ext>
            </a:extLst>
          </p:cNvPr>
          <p:cNvSpPr txBox="1"/>
          <p:nvPr/>
        </p:nvSpPr>
        <p:spPr>
          <a:xfrm>
            <a:off x="5010163" y="1296883"/>
            <a:ext cx="3657750" cy="458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1800" dirty="0">
                <a:latin typeface="Times New Roman" panose="02020603050405020304" pitchFamily="18" charset="0"/>
              </a:rPr>
              <a:t>弦段來自兩邊受力的水平分量抵消，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4">
                <a:extLst>
                  <a:ext uri="{FF2B5EF4-FFF2-40B4-BE49-F238E27FC236}">
                    <a16:creationId xmlns:a16="http://schemas.microsoft.com/office/drawing/2014/main" id="{14EA62FB-DD28-790D-BA6C-EDD2208F693B}"/>
                  </a:ext>
                </a:extLst>
              </p:cNvPr>
              <p:cNvSpPr txBox="1"/>
              <p:nvPr/>
            </p:nvSpPr>
            <p:spPr>
              <a:xfrm>
                <a:off x="5004048" y="2016963"/>
                <a:ext cx="3528392" cy="8744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zh-TW" altLang="en-US" sz="1800" dirty="0">
                    <a:latin typeface="Times New Roman" panose="02020603050405020304" pitchFamily="18" charset="0"/>
                  </a:rPr>
                  <a:t>若波幅度不大，此力的水平分量，就等於弦無波時的張力 </a:t>
                </a:r>
                <a14:m>
                  <m:oMath xmlns:m="http://schemas.openxmlformats.org/officeDocument/2006/math">
                    <m:r>
                      <a:rPr lang="zh-TW" altLang="en-US" sz="1800" i="1" smtClean="0">
                        <a:latin typeface="Cambria Math"/>
                      </a:rPr>
                      <m:t>𝜏</m:t>
                    </m:r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！</a:t>
                </a:r>
              </a:p>
            </p:txBody>
          </p:sp>
        </mc:Choice>
        <mc:Fallback xmlns="">
          <p:sp>
            <p:nvSpPr>
              <p:cNvPr id="4" name="文字方塊 4">
                <a:extLst>
                  <a:ext uri="{FF2B5EF4-FFF2-40B4-BE49-F238E27FC236}">
                    <a16:creationId xmlns:a16="http://schemas.microsoft.com/office/drawing/2014/main" id="{14EA62FB-DD28-790D-BA6C-EDD2208F69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016963"/>
                <a:ext cx="3528392" cy="874407"/>
              </a:xfrm>
              <a:prstGeom prst="rect">
                <a:avLst/>
              </a:prstGeom>
              <a:blipFill>
                <a:blip r:embed="rId4"/>
                <a:stretch>
                  <a:fillRect l="-1799" r="-3957" b="-1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A979569-1D9E-ADB7-ECF4-676AE98A2932}"/>
                  </a:ext>
                </a:extLst>
              </p:cNvPr>
              <p:cNvSpPr txBox="1"/>
              <p:nvPr/>
            </p:nvSpPr>
            <p:spPr>
              <a:xfrm>
                <a:off x="4716016" y="4500368"/>
                <a:ext cx="386916" cy="27699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sz="1800" i="1" smtClean="0">
                          <a:latin typeface="Cambria Math"/>
                        </a:rPr>
                        <m:t>𝜏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A979569-1D9E-ADB7-ECF4-676AE98A293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4500368"/>
                <a:ext cx="386916" cy="27699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7B478BB-F71D-5857-4D11-BE3BF4A9B1BE}"/>
                  </a:ext>
                </a:extLst>
              </p:cNvPr>
              <p:cNvSpPr txBox="1"/>
              <p:nvPr/>
            </p:nvSpPr>
            <p:spPr>
              <a:xfrm flipH="1">
                <a:off x="1187624" y="4941168"/>
                <a:ext cx="386916" cy="27699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sz="1800" i="1" smtClean="0">
                          <a:latin typeface="Cambria Math"/>
                        </a:rPr>
                        <m:t>𝜏</m:t>
                      </m:r>
                    </m:oMath>
                  </m:oMathPara>
                </a14:m>
                <a:endParaRPr 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7B478BB-F71D-5857-4D11-BE3BF4A9B1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1187624" y="4941168"/>
                <a:ext cx="386916" cy="276999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D:\Dropbox\Documents\課程\YoungTextBook\Images\Chapter15\A_Images\A_Figures_and_Photos\15_13_Figur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88" b="17506"/>
          <a:stretch>
            <a:fillRect/>
          </a:stretch>
        </p:blipFill>
        <p:spPr bwMode="auto">
          <a:xfrm>
            <a:off x="534523" y="142673"/>
            <a:ext cx="3265974" cy="2465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0" name="矩形 39"/>
              <p:cNvSpPr/>
              <p:nvPr/>
            </p:nvSpPr>
            <p:spPr>
              <a:xfrm>
                <a:off x="1660344" y="5037041"/>
                <a:ext cx="2633991" cy="648126"/>
              </a:xfrm>
              <a:prstGeom prst="rect">
                <a:avLst/>
              </a:prstGeom>
              <a:solidFill>
                <a:srgbClr val="FFFFCC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sz="1800" i="1" smtClean="0">
                          <a:latin typeface="Cambria Math"/>
                          <a:ea typeface="Cambria Math"/>
                        </a:rPr>
                        <m:t>𝜏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i="1" smtClean="0">
                          <a:latin typeface="Cambria Math"/>
                          <a:ea typeface="Cambria Math"/>
                        </a:rPr>
                        <m:t>∙∆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zh-TW" altLang="en-US" sz="1800" b="0" i="1" smtClean="0">
                              <a:latin typeface="Cambria Math"/>
                              <a:ea typeface="Cambria Math"/>
                            </a:rPr>
                            <m:t>𝜇</m:t>
                          </m:r>
                          <m:r>
                            <a:rPr lang="zh-TW" altLang="en-US" sz="1800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0" name="矩形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0344" y="5037041"/>
                <a:ext cx="2633991" cy="648126"/>
              </a:xfrm>
              <a:prstGeom prst="rect">
                <a:avLst/>
              </a:prstGeom>
              <a:blipFill>
                <a:blip r:embed="rId3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文字方塊 37"/>
              <p:cNvSpPr txBox="1"/>
              <p:nvPr/>
            </p:nvSpPr>
            <p:spPr>
              <a:xfrm>
                <a:off x="19383" y="3927475"/>
                <a:ext cx="9127499" cy="626518"/>
              </a:xfrm>
              <a:prstGeom prst="rect">
                <a:avLst/>
              </a:prstGeom>
              <a:solidFill>
                <a:srgbClr val="FFFFCC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1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zh-TW" altLang="en-US" sz="1800" i="1">
                          <a:latin typeface="Cambria Math"/>
                        </a:rPr>
                        <m:t>𝜏</m:t>
                      </m:r>
                      <m:func>
                        <m:func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180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𝜃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en-US" altLang="zh-TW" sz="1800" i="1">
                                  <a:latin typeface="Cambria Math"/>
                                </a:rPr>
                                <m:t>+∆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d>
                        </m:e>
                      </m:func>
                      <m:r>
                        <a:rPr lang="en-US" altLang="zh-TW" sz="1800" b="0" i="1" smtClean="0">
                          <a:latin typeface="Cambria Math"/>
                        </a:rPr>
                        <m:t>−</m:t>
                      </m:r>
                      <m:r>
                        <a:rPr lang="zh-TW" altLang="en-US" sz="1800" i="1">
                          <a:latin typeface="Cambria Math"/>
                        </a:rPr>
                        <m:t>𝜏</m:t>
                      </m:r>
                      <m:func>
                        <m:func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180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𝜃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</m:func>
                      <m:r>
                        <a:rPr lang="en-US" altLang="zh-TW" sz="1800" i="1">
                          <a:latin typeface="Cambria Math"/>
                          <a:ea typeface="Cambria Math"/>
                        </a:rPr>
                        <m:t>~</m:t>
                      </m:r>
                      <m:r>
                        <a:rPr lang="zh-TW" altLang="en-US" sz="1800" b="0" i="1" smtClean="0">
                          <a:latin typeface="Cambria Math"/>
                          <a:ea typeface="Cambria Math"/>
                        </a:rPr>
                        <m:t>𝜏</m:t>
                      </m:r>
                      <m:r>
                        <a:rPr lang="zh-TW" altLang="en-US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begChr m:val="["/>
                          <m:endChr m:val="]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d>
                            <m:d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+∆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</m:d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</m:d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zh-TW" altLang="en-US" sz="1800" b="0" i="1" smtClean="0">
                          <a:latin typeface="Cambria Math"/>
                          <a:ea typeface="Cambria Math"/>
                        </a:rPr>
                        <m:t>𝜏</m:t>
                      </m:r>
                      <m:r>
                        <a:rPr lang="zh-TW" altLang="en-US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sz="1800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</m:num>
                        <m:den>
                          <m:r>
                            <a:rPr lang="zh-TW" altLang="en-US" sz="1800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∙∆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8" name="文字方塊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83" y="3927475"/>
                <a:ext cx="9127499" cy="626518"/>
              </a:xfrm>
              <a:prstGeom prst="rect">
                <a:avLst/>
              </a:prstGeom>
              <a:blipFill>
                <a:blip r:embed="rId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179" name="Rectangle 8"/>
          <p:cNvSpPr>
            <a:spLocks noChangeArrowheads="1"/>
          </p:cNvSpPr>
          <p:nvPr/>
        </p:nvSpPr>
        <p:spPr bwMode="auto">
          <a:xfrm>
            <a:off x="-16114" y="325862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0184" name="Rectangle 13"/>
          <p:cNvSpPr>
            <a:spLocks noChangeArrowheads="1"/>
          </p:cNvSpPr>
          <p:nvPr/>
        </p:nvSpPr>
        <p:spPr bwMode="auto">
          <a:xfrm>
            <a:off x="-16114" y="314432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0186" name="Rectangle 15"/>
          <p:cNvSpPr>
            <a:spLocks noChangeArrowheads="1"/>
          </p:cNvSpPr>
          <p:nvPr/>
        </p:nvSpPr>
        <p:spPr bwMode="auto">
          <a:xfrm>
            <a:off x="-16114" y="3177659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3" name="文字方塊 19"/>
          <p:cNvSpPr txBox="1">
            <a:spLocks noChangeArrowheads="1"/>
          </p:cNvSpPr>
          <p:nvPr/>
        </p:nvSpPr>
        <p:spPr bwMode="auto">
          <a:xfrm>
            <a:off x="269636" y="3447828"/>
            <a:ext cx="235743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垂直總受力</a:t>
            </a:r>
          </a:p>
        </p:txBody>
      </p:sp>
      <p:sp>
        <p:nvSpPr>
          <p:cNvPr id="18452" name="文字方塊 20"/>
          <p:cNvSpPr txBox="1">
            <a:spLocks noChangeArrowheads="1"/>
          </p:cNvSpPr>
          <p:nvPr/>
        </p:nvSpPr>
        <p:spPr bwMode="auto">
          <a:xfrm>
            <a:off x="1633221" y="4641850"/>
            <a:ext cx="47863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一小段弦的垂直受力必須等於垂直加速度！</a:t>
            </a:r>
          </a:p>
        </p:txBody>
      </p:sp>
      <p:cxnSp>
        <p:nvCxnSpPr>
          <p:cNvPr id="23" name="直線單箭頭接點 22"/>
          <p:cNvCxnSpPr/>
          <p:nvPr/>
        </p:nvCxnSpPr>
        <p:spPr>
          <a:xfrm rot="5400000" flipH="1" flipV="1">
            <a:off x="3142790" y="5765045"/>
            <a:ext cx="500063" cy="158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4" name="文字方塊 23"/>
          <p:cNvSpPr txBox="1">
            <a:spLocks noChangeArrowheads="1"/>
          </p:cNvSpPr>
          <p:nvPr/>
        </p:nvSpPr>
        <p:spPr bwMode="auto">
          <a:xfrm>
            <a:off x="3169127" y="6020147"/>
            <a:ext cx="8572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質量</a:t>
            </a:r>
          </a:p>
        </p:txBody>
      </p:sp>
      <p:cxnSp>
        <p:nvCxnSpPr>
          <p:cNvPr id="25" name="直線單箭頭接點 24"/>
          <p:cNvCxnSpPr/>
          <p:nvPr/>
        </p:nvCxnSpPr>
        <p:spPr>
          <a:xfrm rot="5400000" flipH="1" flipV="1">
            <a:off x="3762876" y="5918933"/>
            <a:ext cx="500062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6" name="文字方塊 25"/>
          <p:cNvSpPr txBox="1">
            <a:spLocks noChangeArrowheads="1"/>
          </p:cNvSpPr>
          <p:nvPr/>
        </p:nvSpPr>
        <p:spPr bwMode="auto">
          <a:xfrm>
            <a:off x="4012113" y="6206745"/>
            <a:ext cx="1785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垂直加速度</a:t>
            </a:r>
          </a:p>
        </p:txBody>
      </p:sp>
      <p:sp>
        <p:nvSpPr>
          <p:cNvPr id="28" name="文字方塊 19"/>
          <p:cNvSpPr txBox="1">
            <a:spLocks noChangeArrowheads="1"/>
          </p:cNvSpPr>
          <p:nvPr/>
        </p:nvSpPr>
        <p:spPr bwMode="auto">
          <a:xfrm>
            <a:off x="269636" y="2713038"/>
            <a:ext cx="2928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來自左端垂直受力：</a:t>
            </a:r>
          </a:p>
        </p:txBody>
      </p:sp>
      <p:sp>
        <p:nvSpPr>
          <p:cNvPr id="29" name="橢圓 28"/>
          <p:cNvSpPr/>
          <p:nvPr/>
        </p:nvSpPr>
        <p:spPr>
          <a:xfrm>
            <a:off x="7720688" y="3916589"/>
            <a:ext cx="1030297" cy="7143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30" name="橢圓 29"/>
          <p:cNvSpPr/>
          <p:nvPr/>
        </p:nvSpPr>
        <p:spPr>
          <a:xfrm>
            <a:off x="8683288" y="4075420"/>
            <a:ext cx="419100" cy="4191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cxnSp>
        <p:nvCxnSpPr>
          <p:cNvPr id="32" name="直線單箭頭接點 31"/>
          <p:cNvCxnSpPr/>
          <p:nvPr/>
        </p:nvCxnSpPr>
        <p:spPr>
          <a:xfrm flipV="1">
            <a:off x="7542237" y="4642158"/>
            <a:ext cx="356903" cy="11612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字方塊 32"/>
          <p:cNvSpPr txBox="1">
            <a:spLocks noChangeArrowheads="1"/>
          </p:cNvSpPr>
          <p:nvPr/>
        </p:nvSpPr>
        <p:spPr bwMode="auto">
          <a:xfrm>
            <a:off x="6368234" y="5765839"/>
            <a:ext cx="203120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斜率隨 </a:t>
            </a:r>
            <a:r>
              <a:rPr lang="en-US" altLang="zh-TW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TW" sz="1800" dirty="0">
                <a:latin typeface="Times New Roman" panose="02020603050405020304" pitchFamily="18" charset="0"/>
              </a:rPr>
              <a:t> </a:t>
            </a:r>
            <a:r>
              <a:rPr lang="zh-TW" altLang="en-US" sz="1800" dirty="0">
                <a:latin typeface="Times New Roman" panose="02020603050405020304" pitchFamily="18" charset="0"/>
              </a:rPr>
              <a:t>座標之變化率</a:t>
            </a:r>
          </a:p>
        </p:txBody>
      </p:sp>
      <p:cxnSp>
        <p:nvCxnSpPr>
          <p:cNvPr id="34" name="直線單箭頭接點 33"/>
          <p:cNvCxnSpPr/>
          <p:nvPr/>
        </p:nvCxnSpPr>
        <p:spPr>
          <a:xfrm flipV="1">
            <a:off x="8761244" y="4494520"/>
            <a:ext cx="0" cy="7856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字方塊 35"/>
          <p:cNvSpPr txBox="1">
            <a:spLocks noChangeArrowheads="1"/>
          </p:cNvSpPr>
          <p:nvPr/>
        </p:nvSpPr>
        <p:spPr bwMode="auto">
          <a:xfrm>
            <a:off x="7899140" y="5280124"/>
            <a:ext cx="1143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TW" altLang="en-US" sz="1800" dirty="0">
                <a:latin typeface="Times New Roman" panose="02020603050405020304" pitchFamily="18" charset="0"/>
              </a:rPr>
              <a:t> 座標變化</a:t>
            </a:r>
          </a:p>
        </p:txBody>
      </p:sp>
      <p:sp>
        <p:nvSpPr>
          <p:cNvPr id="35" name="文字方塊 19"/>
          <p:cNvSpPr txBox="1">
            <a:spLocks noChangeArrowheads="1"/>
          </p:cNvSpPr>
          <p:nvPr/>
        </p:nvSpPr>
        <p:spPr bwMode="auto">
          <a:xfrm>
            <a:off x="4761758" y="2705577"/>
            <a:ext cx="1788869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右端垂直受力：</a:t>
            </a:r>
          </a:p>
        </p:txBody>
      </p:sp>
      <p:sp>
        <p:nvSpPr>
          <p:cNvPr id="42" name="文字方塊 41"/>
          <p:cNvSpPr txBox="1">
            <a:spLocks noChangeArrowheads="1"/>
          </p:cNvSpPr>
          <p:nvPr/>
        </p:nvSpPr>
        <p:spPr bwMode="auto">
          <a:xfrm>
            <a:off x="5196694" y="3289399"/>
            <a:ext cx="203120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斜率隨 </a:t>
            </a:r>
            <a:r>
              <a:rPr lang="en-US" altLang="zh-TW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TW" sz="1800" dirty="0">
                <a:latin typeface="Times New Roman" panose="02020603050405020304" pitchFamily="18" charset="0"/>
              </a:rPr>
              <a:t> </a:t>
            </a:r>
            <a:r>
              <a:rPr lang="zh-TW" altLang="en-US" sz="1800" dirty="0">
                <a:latin typeface="Times New Roman" panose="02020603050405020304" pitchFamily="18" charset="0"/>
              </a:rPr>
              <a:t>座標之變化</a:t>
            </a:r>
          </a:p>
        </p:txBody>
      </p:sp>
      <p:cxnSp>
        <p:nvCxnSpPr>
          <p:cNvPr id="43" name="直線單箭頭接點 42"/>
          <p:cNvCxnSpPr/>
          <p:nvPr/>
        </p:nvCxnSpPr>
        <p:spPr>
          <a:xfrm flipH="1">
            <a:off x="5909770" y="3584490"/>
            <a:ext cx="1" cy="4247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物件 1"/>
          <p:cNvGraphicFramePr>
            <a:graphicFrameLocks noChangeAspect="1"/>
          </p:cNvGraphicFramePr>
          <p:nvPr/>
        </p:nvGraphicFramePr>
        <p:xfrm>
          <a:off x="3253713" y="1123603"/>
          <a:ext cx="169863" cy="185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5" imgW="126720" imgH="139680" progId="Equation.3">
                  <p:embed/>
                </p:oleObj>
              </mc:Choice>
              <mc:Fallback>
                <p:oleObj name="方程式" r:id="rId5" imgW="126720" imgH="139680" progId="Equation.3">
                  <p:embed/>
                  <p:pic>
                    <p:nvPicPr>
                      <p:cNvPr id="2" name="物件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53713" y="1123603"/>
                        <a:ext cx="169863" cy="18573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物件 7"/>
          <p:cNvGraphicFramePr>
            <a:graphicFrameLocks noChangeAspect="1"/>
          </p:cNvGraphicFramePr>
          <p:nvPr/>
        </p:nvGraphicFramePr>
        <p:xfrm>
          <a:off x="811470" y="1487649"/>
          <a:ext cx="169863" cy="185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5" imgW="126835" imgH="139518" progId="Equation.3">
                  <p:embed/>
                </p:oleObj>
              </mc:Choice>
              <mc:Fallback>
                <p:oleObj name="方程式" r:id="rId5" imgW="126835" imgH="139518" progId="Equation.3">
                  <p:embed/>
                  <p:pic>
                    <p:nvPicPr>
                      <p:cNvPr id="8" name="物件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1470" y="1487649"/>
                        <a:ext cx="169863" cy="18573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0" name="矩形 9"/>
              <p:cNvSpPr/>
              <p:nvPr/>
            </p:nvSpPr>
            <p:spPr>
              <a:xfrm>
                <a:off x="19383" y="1723142"/>
                <a:ext cx="576064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sz="1800" i="1">
                          <a:latin typeface="Cambria Math"/>
                        </a:rPr>
                        <m:t>𝜃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矩形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83" y="1723142"/>
                <a:ext cx="576064" cy="36933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直線單箭頭接點 12"/>
          <p:cNvCxnSpPr/>
          <p:nvPr/>
        </p:nvCxnSpPr>
        <p:spPr>
          <a:xfrm flipV="1">
            <a:off x="595446" y="1812739"/>
            <a:ext cx="432048" cy="68067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矩形 13"/>
              <p:cNvSpPr/>
              <p:nvPr/>
            </p:nvSpPr>
            <p:spPr>
              <a:xfrm>
                <a:off x="3820707" y="631969"/>
                <a:ext cx="1251368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sz="1800" i="1">
                          <a:latin typeface="Cambria Math"/>
                        </a:rPr>
                        <m:t>𝜃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+∆</m:t>
                          </m:r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矩形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0707" y="631969"/>
                <a:ext cx="1251368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直線單箭頭接點 47"/>
          <p:cNvCxnSpPr/>
          <p:nvPr/>
        </p:nvCxnSpPr>
        <p:spPr>
          <a:xfrm flipH="1">
            <a:off x="3307225" y="820365"/>
            <a:ext cx="513482" cy="102783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Picture 6" descr="D:\Dropbox\Documents\課程\YoungTextBook\Images\Chapter15\A_Images\A_Figures_and_Photos\15_15_Figure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667" y="1078677"/>
            <a:ext cx="2133942" cy="1468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1" name="矩形 40"/>
              <p:cNvSpPr/>
              <p:nvPr/>
            </p:nvSpPr>
            <p:spPr>
              <a:xfrm>
                <a:off x="1621688" y="6015870"/>
                <a:ext cx="1480918" cy="6481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𝜇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𝜏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1" name="矩形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1688" y="6015870"/>
                <a:ext cx="1480918" cy="648191"/>
              </a:xfrm>
              <a:prstGeom prst="rect">
                <a:avLst/>
              </a:prstGeom>
              <a:blipFill>
                <a:blip r:embed="rId10"/>
                <a:stretch>
                  <a:fillRect b="-5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文字方塊 37">
                <a:extLst>
                  <a:ext uri="{FF2B5EF4-FFF2-40B4-BE49-F238E27FC236}">
                    <a16:creationId xmlns:a16="http://schemas.microsoft.com/office/drawing/2014/main" id="{8797CF7D-8184-9271-6A63-FE756340560E}"/>
                  </a:ext>
                </a:extLst>
              </p:cNvPr>
              <p:cNvSpPr txBox="1"/>
              <p:nvPr/>
            </p:nvSpPr>
            <p:spPr>
              <a:xfrm>
                <a:off x="2596076" y="3240281"/>
                <a:ext cx="1850315" cy="619016"/>
              </a:xfrm>
              <a:prstGeom prst="rect">
                <a:avLst/>
              </a:prstGeom>
              <a:solidFill>
                <a:srgbClr val="FFFFCC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180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𝜃</m:t>
                          </m:r>
                        </m:e>
                      </m:func>
                      <m:r>
                        <a:rPr lang="en-US" altLang="zh-TW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文字方塊 37">
                <a:extLst>
                  <a:ext uri="{FF2B5EF4-FFF2-40B4-BE49-F238E27FC236}">
                    <a16:creationId xmlns:a16="http://schemas.microsoft.com/office/drawing/2014/main" id="{8797CF7D-8184-9271-6A63-FE75634056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6076" y="3240281"/>
                <a:ext cx="1850315" cy="619016"/>
              </a:xfrm>
              <a:prstGeom prst="rect">
                <a:avLst/>
              </a:prstGeom>
              <a:blipFill>
                <a:blip r:embed="rId11"/>
                <a:stretch>
                  <a:fillRect b="-61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文字方塊 37">
                <a:extLst>
                  <a:ext uri="{FF2B5EF4-FFF2-40B4-BE49-F238E27FC236}">
                    <a16:creationId xmlns:a16="http://schemas.microsoft.com/office/drawing/2014/main" id="{02A187A7-F764-E6C5-B503-381925F24BC6}"/>
                  </a:ext>
                </a:extLst>
              </p:cNvPr>
              <p:cNvSpPr txBox="1"/>
              <p:nvPr/>
            </p:nvSpPr>
            <p:spPr>
              <a:xfrm>
                <a:off x="2608227" y="2724359"/>
                <a:ext cx="1844736" cy="391261"/>
              </a:xfrm>
              <a:prstGeom prst="rect">
                <a:avLst/>
              </a:prstGeom>
              <a:solidFill>
                <a:srgbClr val="FFFFCC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1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zh-TW" altLang="en-US" sz="1800" i="1">
                          <a:latin typeface="Cambria Math"/>
                        </a:rPr>
                        <m:t>𝜏</m:t>
                      </m:r>
                      <m:func>
                        <m:func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180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𝜃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文字方塊 37">
                <a:extLst>
                  <a:ext uri="{FF2B5EF4-FFF2-40B4-BE49-F238E27FC236}">
                    <a16:creationId xmlns:a16="http://schemas.microsoft.com/office/drawing/2014/main" id="{02A187A7-F764-E6C5-B503-381925F24BC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8227" y="2724359"/>
                <a:ext cx="1844736" cy="391261"/>
              </a:xfrm>
              <a:prstGeom prst="rect">
                <a:avLst/>
              </a:prstGeom>
              <a:blipFill>
                <a:blip r:embed="rId12"/>
                <a:stretch>
                  <a:fillRect b="-625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文字方塊 37">
                <a:extLst>
                  <a:ext uri="{FF2B5EF4-FFF2-40B4-BE49-F238E27FC236}">
                    <a16:creationId xmlns:a16="http://schemas.microsoft.com/office/drawing/2014/main" id="{1A2100EE-FA22-1661-AC9D-04796F0904A4}"/>
                  </a:ext>
                </a:extLst>
              </p:cNvPr>
              <p:cNvSpPr txBox="1"/>
              <p:nvPr/>
            </p:nvSpPr>
            <p:spPr>
              <a:xfrm>
                <a:off x="6504395" y="2691247"/>
                <a:ext cx="2394053" cy="391261"/>
              </a:xfrm>
              <a:prstGeom prst="rect">
                <a:avLst/>
              </a:prstGeom>
              <a:solidFill>
                <a:srgbClr val="FFFFCC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zh-TW" altLang="en-US" sz="1800" i="1">
                          <a:latin typeface="Cambria Math"/>
                        </a:rPr>
                        <m:t>𝜏</m:t>
                      </m:r>
                      <m:func>
                        <m:func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180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𝜃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en-US" altLang="zh-TW" sz="1800" i="1">
                                  <a:latin typeface="Cambria Math"/>
                                </a:rPr>
                                <m:t>+∆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文字方塊 37">
                <a:extLst>
                  <a:ext uri="{FF2B5EF4-FFF2-40B4-BE49-F238E27FC236}">
                    <a16:creationId xmlns:a16="http://schemas.microsoft.com/office/drawing/2014/main" id="{1A2100EE-FA22-1661-AC9D-04796F0904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4395" y="2691247"/>
                <a:ext cx="2394053" cy="391261"/>
              </a:xfrm>
              <a:prstGeom prst="rect">
                <a:avLst/>
              </a:prstGeom>
              <a:blipFill>
                <a:blip r:embed="rId13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2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8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8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8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8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 nodeType="clickPar">
                      <p:stCondLst>
                        <p:cond delay="indefinite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18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8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8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8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38" grpId="0" animBg="1"/>
      <p:bldP spid="3" grpId="0"/>
      <p:bldP spid="18452" grpId="0"/>
      <p:bldP spid="18454" grpId="0"/>
      <p:bldP spid="18454" grpId="1"/>
      <p:bldP spid="18456" grpId="0"/>
      <p:bldP spid="18456" grpId="1"/>
      <p:bldP spid="28" grpId="0"/>
      <p:bldP spid="29" grpId="0" animBg="1"/>
      <p:bldP spid="29" grpId="1" animBg="1"/>
      <p:bldP spid="30" grpId="0" animBg="1"/>
      <p:bldP spid="30" grpId="1" animBg="1"/>
      <p:bldP spid="33" grpId="0"/>
      <p:bldP spid="33" grpId="1"/>
      <p:bldP spid="36" grpId="0"/>
      <p:bldP spid="36" grpId="1"/>
      <p:bldP spid="35" grpId="0"/>
      <p:bldP spid="42" grpId="0"/>
      <p:bldP spid="41" grpId="0" animBg="1"/>
      <p:bldP spid="5" grpId="0" animBg="1"/>
      <p:bldP spid="6" grpId="0" animBg="1"/>
      <p:bldP spid="7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D:\Dropbox\Documents\課程\YoungTextBook\Images\Chapter15\A_Images\A_Figures_and_Photos\15_13_Fig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88" b="17506"/>
          <a:stretch>
            <a:fillRect/>
          </a:stretch>
        </p:blipFill>
        <p:spPr bwMode="auto">
          <a:xfrm>
            <a:off x="2411760" y="151692"/>
            <a:ext cx="4505325" cy="340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59" name="Rectangle 8"/>
          <p:cNvSpPr>
            <a:spLocks noChangeArrowheads="1"/>
          </p:cNvSpPr>
          <p:nvPr/>
        </p:nvSpPr>
        <p:spPr bwMode="auto">
          <a:xfrm>
            <a:off x="0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2400"/>
          </a:p>
        </p:txBody>
      </p:sp>
      <p:sp>
        <p:nvSpPr>
          <p:cNvPr id="45064" name="Rectangle 13"/>
          <p:cNvSpPr>
            <a:spLocks noChangeArrowheads="1"/>
          </p:cNvSpPr>
          <p:nvPr/>
        </p:nvSpPr>
        <p:spPr bwMode="auto">
          <a:xfrm>
            <a:off x="0" y="293394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2400"/>
          </a:p>
        </p:txBody>
      </p:sp>
      <p:sp>
        <p:nvSpPr>
          <p:cNvPr id="45066" name="Rectangle 15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2400"/>
          </a:p>
        </p:txBody>
      </p:sp>
      <p:graphicFrame>
        <p:nvGraphicFramePr>
          <p:cNvPr id="45071" name="Object 20"/>
          <p:cNvGraphicFramePr>
            <a:graphicFrameLocks noChangeAspect="1"/>
          </p:cNvGraphicFramePr>
          <p:nvPr/>
        </p:nvGraphicFramePr>
        <p:xfrm>
          <a:off x="2682003" y="2036724"/>
          <a:ext cx="528638" cy="238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3" imgW="393480" imgH="177480" progId="Equation.3">
                  <p:embed/>
                </p:oleObj>
              </mc:Choice>
              <mc:Fallback>
                <p:oleObj name="方程式" r:id="rId3" imgW="393480" imgH="177480" progId="Equation.3">
                  <p:embed/>
                  <p:pic>
                    <p:nvPicPr>
                      <p:cNvPr id="45071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82003" y="2036724"/>
                        <a:ext cx="528638" cy="23812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072" name="Line 21"/>
          <p:cNvSpPr>
            <a:spLocks noChangeShapeType="1"/>
          </p:cNvSpPr>
          <p:nvPr/>
        </p:nvSpPr>
        <p:spPr bwMode="auto">
          <a:xfrm flipV="1">
            <a:off x="4564944" y="1448779"/>
            <a:ext cx="7055" cy="48000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 dirty="0">
              <a:latin typeface="Times New Roman" panose="02020603050405020304" pitchFamily="18" charset="0"/>
            </a:endParaRPr>
          </a:p>
        </p:txBody>
      </p:sp>
      <p:graphicFrame>
        <p:nvGraphicFramePr>
          <p:cNvPr id="45073" name="Object 22"/>
          <p:cNvGraphicFramePr>
            <a:graphicFrameLocks noChangeAspect="1"/>
          </p:cNvGraphicFramePr>
          <p:nvPr/>
        </p:nvGraphicFramePr>
        <p:xfrm>
          <a:off x="4634270" y="1313765"/>
          <a:ext cx="3175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5" imgW="177646" imgH="241091" progId="Equation.3">
                  <p:embed/>
                </p:oleObj>
              </mc:Choice>
              <mc:Fallback>
                <p:oleObj name="方程式" r:id="rId5" imgW="177646" imgH="241091" progId="Equation.3">
                  <p:embed/>
                  <p:pic>
                    <p:nvPicPr>
                      <p:cNvPr id="45073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34270" y="1313765"/>
                        <a:ext cx="3175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52" name="文字方塊 20"/>
          <p:cNvSpPr txBox="1">
            <a:spLocks noChangeArrowheads="1"/>
          </p:cNvSpPr>
          <p:nvPr/>
        </p:nvSpPr>
        <p:spPr bwMode="auto">
          <a:xfrm>
            <a:off x="313041" y="3589338"/>
            <a:ext cx="47863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/>
              <a:t>一小段弦的垂直受力必須等於垂直加速度！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矩形 4"/>
              <p:cNvSpPr/>
              <p:nvPr/>
            </p:nvSpPr>
            <p:spPr>
              <a:xfrm>
                <a:off x="2781717" y="4894166"/>
                <a:ext cx="2633991" cy="648126"/>
              </a:xfrm>
              <a:prstGeom prst="rect">
                <a:avLst/>
              </a:prstGeom>
              <a:solidFill>
                <a:srgbClr val="FFFFCC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sz="1800" i="1" smtClean="0">
                          <a:latin typeface="Cambria Math"/>
                          <a:ea typeface="Cambria Math"/>
                        </a:rPr>
                        <m:t>𝜏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i="1" smtClean="0">
                          <a:latin typeface="Cambria Math"/>
                          <a:ea typeface="Cambria Math"/>
                        </a:rPr>
                        <m:t>∙∆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zh-TW" altLang="en-US" sz="1800" b="0" i="1" smtClean="0">
                              <a:latin typeface="Cambria Math"/>
                              <a:ea typeface="Cambria Math"/>
                            </a:rPr>
                            <m:t>𝜇</m:t>
                          </m:r>
                          <m:r>
                            <a:rPr lang="zh-TW" altLang="en-US" sz="1800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矩形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1717" y="4894166"/>
                <a:ext cx="2633991" cy="648126"/>
              </a:xfrm>
              <a:prstGeom prst="rect">
                <a:avLst/>
              </a:prstGeom>
              <a:blipFill>
                <a:blip r:embed="rId7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矩形 34"/>
              <p:cNvSpPr/>
              <p:nvPr/>
            </p:nvSpPr>
            <p:spPr>
              <a:xfrm>
                <a:off x="2781717" y="5695156"/>
                <a:ext cx="1480918" cy="6481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𝜇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𝜏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5" name="矩形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1717" y="5695156"/>
                <a:ext cx="1480918" cy="648191"/>
              </a:xfrm>
              <a:prstGeom prst="rect">
                <a:avLst/>
              </a:prstGeom>
              <a:blipFill>
                <a:blip r:embed="rId8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文字方塊 36"/>
              <p:cNvSpPr txBox="1"/>
              <p:nvPr/>
            </p:nvSpPr>
            <p:spPr>
              <a:xfrm>
                <a:off x="313041" y="4104075"/>
                <a:ext cx="8637942" cy="626518"/>
              </a:xfrm>
              <a:prstGeom prst="rect">
                <a:avLst/>
              </a:prstGeom>
              <a:solidFill>
                <a:srgbClr val="FFFFCC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i="1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1800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US" altLang="zh-TW" sz="1800" b="0" i="1" smtClean="0">
                              <a:latin typeface="Cambria Math"/>
                            </a:rPr>
                            <m:t>1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zh-TW" altLang="en-US" sz="1800" i="1">
                          <a:latin typeface="Cambria Math"/>
                        </a:rPr>
                        <m:t>𝜏</m:t>
                      </m:r>
                      <m:func>
                        <m:func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1800">
                              <a:latin typeface="Cambria Math"/>
                            </a:rPr>
                            <m:t>tan</m:t>
                          </m:r>
                        </m:fName>
                        <m:e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zh-TW" altLang="en-US" sz="1800" i="1">
                                  <a:latin typeface="Cambria Math"/>
                                </a:rPr>
                                <m:t>𝜃</m:t>
                              </m:r>
                              <m:r>
                                <a:rPr lang="en-US" altLang="zh-TW" sz="18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en-US" altLang="zh-TW" sz="1800" i="1">
                                  <a:latin typeface="Cambria Math"/>
                                </a:rPr>
                                <m:t>𝑑</m:t>
                              </m:r>
                              <m:r>
                                <a:rPr lang="zh-TW" altLang="en-US" sz="1800" i="1">
                                  <a:latin typeface="Cambria Math"/>
                                </a:rPr>
                                <m:t>𝜃</m:t>
                              </m:r>
                            </m:e>
                          </m:d>
                        </m:e>
                      </m:func>
                      <m:r>
                        <a:rPr lang="en-US" altLang="zh-TW" sz="1800" b="0" i="1" smtClean="0">
                          <a:latin typeface="Cambria Math"/>
                        </a:rPr>
                        <m:t>−</m:t>
                      </m:r>
                      <m:r>
                        <a:rPr lang="zh-TW" altLang="en-US" sz="1800" i="1">
                          <a:latin typeface="Cambria Math"/>
                        </a:rPr>
                        <m:t>𝜏</m:t>
                      </m:r>
                      <m:func>
                        <m:func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altLang="zh-TW" sz="180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zh-TW" altLang="en-US" sz="1800" i="1">
                              <a:latin typeface="Cambria Math"/>
                            </a:rPr>
                            <m:t>𝜃</m:t>
                          </m:r>
                        </m:e>
                      </m:func>
                      <m:r>
                        <a:rPr lang="en-US" altLang="zh-TW" sz="1800" i="1">
                          <a:latin typeface="Cambria Math"/>
                          <a:ea typeface="Cambria Math"/>
                        </a:rPr>
                        <m:t>~</m:t>
                      </m:r>
                      <m:r>
                        <a:rPr lang="zh-TW" altLang="en-US" sz="1800" b="0" i="1" smtClean="0">
                          <a:latin typeface="Cambria Math"/>
                          <a:ea typeface="Cambria Math"/>
                        </a:rPr>
                        <m:t>𝜏</m:t>
                      </m:r>
                      <m:r>
                        <a:rPr lang="zh-TW" altLang="en-US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begChr m:val="["/>
                          <m:endChr m:val="]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d>
                            <m:d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+∆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</m:d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</m:d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zh-TW" altLang="en-US" sz="1800" b="0" i="1" smtClean="0">
                          <a:latin typeface="Cambria Math"/>
                          <a:ea typeface="Cambria Math"/>
                        </a:rPr>
                        <m:t>𝜏</m:t>
                      </m:r>
                      <m:r>
                        <a:rPr lang="zh-TW" altLang="en-US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sz="1800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</m:num>
                        <m:den>
                          <m:r>
                            <a:rPr lang="zh-TW" altLang="en-US" sz="1800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∙∆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7" name="文字方塊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041" y="4104075"/>
                <a:ext cx="8637942" cy="626518"/>
              </a:xfrm>
              <a:prstGeom prst="rect">
                <a:avLst/>
              </a:prstGeom>
              <a:blipFill>
                <a:blip r:embed="rId9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" name="物件 2"/>
          <p:cNvGraphicFramePr>
            <a:graphicFrameLocks noChangeAspect="1"/>
          </p:cNvGraphicFramePr>
          <p:nvPr/>
        </p:nvGraphicFramePr>
        <p:xfrm>
          <a:off x="6154383" y="1545380"/>
          <a:ext cx="528638" cy="238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3" imgW="393480" imgH="177480" progId="Equation.3">
                  <p:embed/>
                </p:oleObj>
              </mc:Choice>
              <mc:Fallback>
                <p:oleObj name="方程式" r:id="rId3" imgW="393480" imgH="177480" progId="Equation.3">
                  <p:embed/>
                  <p:pic>
                    <p:nvPicPr>
                      <p:cNvPr id="3" name="物件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4383" y="1545380"/>
                        <a:ext cx="528638" cy="23812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矩形 5"/>
              <p:cNvSpPr/>
              <p:nvPr/>
            </p:nvSpPr>
            <p:spPr>
              <a:xfrm>
                <a:off x="5772120" y="1070181"/>
                <a:ext cx="92429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sz="1800" i="1">
                          <a:latin typeface="Cambria Math"/>
                        </a:rPr>
                        <m:t>𝜃</m:t>
                      </m:r>
                      <m:r>
                        <a:rPr lang="en-US" altLang="zh-TW" sz="1800" i="1">
                          <a:latin typeface="Cambria Math"/>
                        </a:rPr>
                        <m:t>+</m:t>
                      </m:r>
                      <m:r>
                        <a:rPr lang="en-US" altLang="zh-TW" sz="1800" i="1">
                          <a:latin typeface="Cambria Math"/>
                        </a:rPr>
                        <m:t>𝑑</m:t>
                      </m:r>
                      <m:r>
                        <a:rPr lang="zh-TW" altLang="en-US" sz="1800" i="1">
                          <a:latin typeface="Cambria Math"/>
                        </a:rPr>
                        <m:t>𝜃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矩形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2120" y="1070181"/>
                <a:ext cx="924291" cy="369332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矩形 26"/>
              <p:cNvSpPr/>
              <p:nvPr/>
            </p:nvSpPr>
            <p:spPr>
              <a:xfrm>
                <a:off x="2781717" y="2303875"/>
                <a:ext cx="37895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zh-TW" altLang="en-US" sz="1800" i="1">
                          <a:latin typeface="Cambria Math"/>
                        </a:rPr>
                        <m:t>𝜃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矩形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1717" y="2303875"/>
                <a:ext cx="378950" cy="369332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矩形 1">
                <a:extLst>
                  <a:ext uri="{FF2B5EF4-FFF2-40B4-BE49-F238E27FC236}">
                    <a16:creationId xmlns:a16="http://schemas.microsoft.com/office/drawing/2014/main" id="{2ACBF525-2890-9A62-E693-BBE49D8AD067}"/>
                  </a:ext>
                </a:extLst>
              </p:cNvPr>
              <p:cNvSpPr/>
              <p:nvPr/>
            </p:nvSpPr>
            <p:spPr>
              <a:xfrm>
                <a:off x="4603704" y="5695156"/>
                <a:ext cx="991297" cy="9106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𝜏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𝜇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矩形 1">
                <a:extLst>
                  <a:ext uri="{FF2B5EF4-FFF2-40B4-BE49-F238E27FC236}">
                    <a16:creationId xmlns:a16="http://schemas.microsoft.com/office/drawing/2014/main" id="{2ACBF525-2890-9A62-E693-BBE49D8AD06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3704" y="5695156"/>
                <a:ext cx="991297" cy="910699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588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5" descr="fig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786"/>
          <a:stretch>
            <a:fillRect/>
          </a:stretch>
        </p:blipFill>
        <p:spPr bwMode="auto">
          <a:xfrm>
            <a:off x="1000125" y="2643188"/>
            <a:ext cx="24130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3" name="Picture 4" descr="wave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245"/>
          <a:stretch>
            <a:fillRect/>
          </a:stretch>
        </p:blipFill>
        <p:spPr bwMode="auto">
          <a:xfrm>
            <a:off x="3643313" y="2000250"/>
            <a:ext cx="2214562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4" name="Picture 5" descr="fig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556"/>
          <a:stretch>
            <a:fillRect/>
          </a:stretch>
        </p:blipFill>
        <p:spPr bwMode="auto">
          <a:xfrm>
            <a:off x="3429000" y="3714750"/>
            <a:ext cx="284162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5" name="Picture 4" descr="http://www.exploratorium.edu/theworld/sonar/images/sona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188" y="2000250"/>
            <a:ext cx="2738437" cy="248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420"/>
          <a:stretch>
            <a:fillRect/>
          </a:stretch>
        </p:blipFill>
        <p:spPr bwMode="auto">
          <a:xfrm>
            <a:off x="3571875" y="4643438"/>
            <a:ext cx="2708275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7" name="Text Box 6"/>
          <p:cNvSpPr txBox="1">
            <a:spLocks noChangeArrowheads="1"/>
          </p:cNvSpPr>
          <p:nvPr/>
        </p:nvSpPr>
        <p:spPr bwMode="auto">
          <a:xfrm>
            <a:off x="3348038" y="620713"/>
            <a:ext cx="3384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波方程式 </a:t>
            </a:r>
            <a:r>
              <a:rPr lang="en-US" altLang="zh-TW" sz="1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Wave Equation</a:t>
            </a:r>
            <a:endParaRPr lang="zh-TW" altLang="en-US" sz="1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文字方塊 13"/>
          <p:cNvSpPr txBox="1">
            <a:spLocks noChangeArrowheads="1"/>
          </p:cNvSpPr>
          <p:nvPr/>
        </p:nvSpPr>
        <p:spPr bwMode="auto">
          <a:xfrm>
            <a:off x="3276600" y="6021388"/>
            <a:ext cx="4248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所有波動現象滿足的運動方程式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矩形 14"/>
              <p:cNvSpPr/>
              <p:nvPr/>
            </p:nvSpPr>
            <p:spPr>
              <a:xfrm>
                <a:off x="3361612" y="1052736"/>
                <a:ext cx="1480918" cy="6481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𝜇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𝜏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矩形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1612" y="1052736"/>
                <a:ext cx="1480918" cy="648191"/>
              </a:xfrm>
              <a:prstGeom prst="rect">
                <a:avLst/>
              </a:prstGeom>
              <a:blipFill>
                <a:blip r:embed="rId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矩形 1"/>
              <p:cNvSpPr/>
              <p:nvPr/>
            </p:nvSpPr>
            <p:spPr>
              <a:xfrm>
                <a:off x="6372200" y="1010360"/>
                <a:ext cx="991297" cy="9106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𝜏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𝜇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矩形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1010360"/>
                <a:ext cx="991297" cy="910699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矩形 16"/>
              <p:cNvSpPr/>
              <p:nvPr/>
            </p:nvSpPr>
            <p:spPr>
              <a:xfrm>
                <a:off x="3383065" y="1052736"/>
                <a:ext cx="1593898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矩形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3065" y="1052736"/>
                <a:ext cx="1593898" cy="648254"/>
              </a:xfrm>
              <a:prstGeom prst="rect">
                <a:avLst/>
              </a:prstGeom>
              <a:blipFill>
                <a:blip r:embed="rId9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Text Box 6"/>
          <p:cNvSpPr txBox="1">
            <a:spLocks noChangeArrowheads="1"/>
          </p:cNvSpPr>
          <p:nvPr/>
        </p:nvSpPr>
        <p:spPr bwMode="auto">
          <a:xfrm>
            <a:off x="1571625" y="1000125"/>
            <a:ext cx="62865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弦整體波函數所滿足的</a:t>
            </a:r>
            <a:r>
              <a:rPr lang="zh-TW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牛頓運動方程式</a:t>
            </a:r>
            <a:r>
              <a:rPr lang="zh-TW" altLang="en-US" sz="1800" dirty="0">
                <a:latin typeface="Times New Roman" panose="02020603050405020304" pitchFamily="18" charset="0"/>
              </a:rPr>
              <a:t>就是</a:t>
            </a:r>
            <a:r>
              <a:rPr lang="zh-TW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波方程式</a:t>
            </a:r>
          </a:p>
        </p:txBody>
      </p:sp>
      <p:sp>
        <p:nvSpPr>
          <p:cNvPr id="2" name="Text Box 7"/>
          <p:cNvSpPr txBox="1">
            <a:spLocks noChangeArrowheads="1"/>
          </p:cNvSpPr>
          <p:nvPr/>
        </p:nvSpPr>
        <p:spPr bwMode="auto">
          <a:xfrm>
            <a:off x="1619672" y="2997200"/>
            <a:ext cx="40191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以下證明：這個方程式有以下的解：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矩形 8"/>
              <p:cNvSpPr/>
              <p:nvPr/>
            </p:nvSpPr>
            <p:spPr>
              <a:xfrm>
                <a:off x="2843808" y="1629292"/>
                <a:ext cx="1593898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矩形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1629292"/>
                <a:ext cx="1593898" cy="648254"/>
              </a:xfrm>
              <a:prstGeom prst="rect">
                <a:avLst/>
              </a:prstGeom>
              <a:blipFill>
                <a:blip r:embed="rId2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矩形 9"/>
              <p:cNvSpPr/>
              <p:nvPr/>
            </p:nvSpPr>
            <p:spPr>
              <a:xfrm>
                <a:off x="4860032" y="1557338"/>
                <a:ext cx="991297" cy="9106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𝜏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𝜇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矩形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1557338"/>
                <a:ext cx="991297" cy="91069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矩形 10"/>
              <p:cNvSpPr/>
              <p:nvPr/>
            </p:nvSpPr>
            <p:spPr>
              <a:xfrm>
                <a:off x="5355680" y="2997200"/>
                <a:ext cx="1201932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矩形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5680" y="2997200"/>
                <a:ext cx="1201932" cy="369332"/>
              </a:xfrm>
              <a:prstGeom prst="rect">
                <a:avLst/>
              </a:prstGeom>
              <a:blipFill>
                <a:blip r:embed="rId4"/>
                <a:stretch>
                  <a:fillRect b="-172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16_31_FigureB.jpg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21" t="24729" b="39464"/>
          <a:stretch/>
        </p:blipFill>
        <p:spPr>
          <a:xfrm>
            <a:off x="1691680" y="3573016"/>
            <a:ext cx="4714438" cy="15841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CA18F2-ED35-5CE1-1EC0-A2E220E7E33D}"/>
              </a:ext>
            </a:extLst>
          </p:cNvPr>
          <p:cNvSpPr txBox="1"/>
          <p:nvPr/>
        </p:nvSpPr>
        <p:spPr>
          <a:xfrm>
            <a:off x="1619672" y="2606050"/>
            <a:ext cx="274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</a:rPr>
              <a:t>如果不考慮邊界</a:t>
            </a:r>
            <a:r>
              <a:rPr lang="en-US" dirty="0">
                <a:latin typeface="Times New Roman" panose="02020603050405020304" pitchFamily="18" charset="0"/>
              </a:rPr>
              <a:t>，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4839413" y="987528"/>
            <a:ext cx="461665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3253" name="Rectangle 10"/>
          <p:cNvSpPr>
            <a:spLocks noChangeArrowheads="1"/>
          </p:cNvSpPr>
          <p:nvPr/>
        </p:nvSpPr>
        <p:spPr bwMode="auto">
          <a:xfrm>
            <a:off x="0" y="304907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3255" name="Rectangle 12"/>
          <p:cNvSpPr>
            <a:spLocks noChangeArrowheads="1"/>
          </p:cNvSpPr>
          <p:nvPr/>
        </p:nvSpPr>
        <p:spPr bwMode="auto">
          <a:xfrm>
            <a:off x="0" y="303478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3257" name="Rectangle 14"/>
          <p:cNvSpPr>
            <a:spLocks noChangeArrowheads="1"/>
          </p:cNvSpPr>
          <p:nvPr/>
        </p:nvSpPr>
        <p:spPr bwMode="auto">
          <a:xfrm>
            <a:off x="0" y="304907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3259" name="Rectangle 16"/>
          <p:cNvSpPr>
            <a:spLocks noChangeArrowheads="1"/>
          </p:cNvSpPr>
          <p:nvPr/>
        </p:nvSpPr>
        <p:spPr bwMode="auto">
          <a:xfrm>
            <a:off x="0" y="303478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3264" name="Rectangle 21"/>
          <p:cNvSpPr>
            <a:spLocks noChangeArrowheads="1"/>
          </p:cNvSpPr>
          <p:nvPr/>
        </p:nvSpPr>
        <p:spPr bwMode="auto">
          <a:xfrm>
            <a:off x="0" y="303478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3265" name="Text Box 22"/>
          <p:cNvSpPr txBox="1">
            <a:spLocks noChangeArrowheads="1"/>
          </p:cNvSpPr>
          <p:nvPr/>
        </p:nvSpPr>
        <p:spPr bwMode="auto">
          <a:xfrm>
            <a:off x="5667400" y="6017950"/>
            <a:ext cx="19431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波速真的是常數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268" name="文字方塊 20"/>
              <p:cNvSpPr txBox="1">
                <a:spLocks noChangeArrowheads="1"/>
              </p:cNvSpPr>
              <p:nvPr/>
            </p:nvSpPr>
            <p:spPr bwMode="auto">
              <a:xfrm>
                <a:off x="3558714" y="2036464"/>
                <a:ext cx="956558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kumimoji="1" sz="32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kumimoji="1" sz="28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kumimoji="1" sz="24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zh-TW" altLang="en-US" sz="1800" dirty="0">
                    <a:latin typeface="Times New Roman" panose="02020603050405020304" pitchFamily="18" charset="0"/>
                  </a:rPr>
                  <a:t>固定 </a:t>
                </a:r>
                <a14:m>
                  <m:oMath xmlns:m="http://schemas.openxmlformats.org/officeDocument/2006/math"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endParaRPr lang="zh-TW" altLang="en-US" sz="1800" i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3268" name="文字方塊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58714" y="2036464"/>
                <a:ext cx="956558" cy="369332"/>
              </a:xfrm>
              <a:prstGeom prst="rect">
                <a:avLst/>
              </a:prstGeom>
              <a:blipFill>
                <a:blip r:embed="rId2"/>
                <a:stretch>
                  <a:fillRect l="-5263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269" name="文字方塊 21"/>
          <p:cNvSpPr txBox="1">
            <a:spLocks noChangeArrowheads="1"/>
          </p:cNvSpPr>
          <p:nvPr/>
        </p:nvSpPr>
        <p:spPr bwMode="auto">
          <a:xfrm>
            <a:off x="4091508" y="3950036"/>
            <a:ext cx="9286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固定 </a:t>
            </a:r>
            <a:r>
              <a:rPr lang="en-US" altLang="zh-TW" sz="1800" i="1" dirty="0">
                <a:latin typeface="Times New Roman" pitchFamily="18" charset="0"/>
                <a:cs typeface="Times New Roman" pitchFamily="18" charset="0"/>
              </a:rPr>
              <a:t>x</a:t>
            </a:r>
            <a:endParaRPr lang="zh-TW" altLang="en-US" sz="1800" i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文字方塊 1"/>
              <p:cNvSpPr txBox="1"/>
              <p:nvPr/>
            </p:nvSpPr>
            <p:spPr>
              <a:xfrm>
                <a:off x="1032730" y="1907026"/>
                <a:ext cx="2431462" cy="62876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sz="1800" i="1" smtClean="0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 smtClean="0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𝑑𝑓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𝑑𝑥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′</m:t>
                          </m:r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′</m:t>
                              </m:r>
                            </m:sup>
                          </m:sSup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/>
                            </a:rPr>
                            <m:t>𝑑𝑓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/>
                            </a:rPr>
                            <m:t>𝑑𝑥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′</m:t>
                          </m:r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文字方塊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2730" y="1907026"/>
                <a:ext cx="2431462" cy="628762"/>
              </a:xfrm>
              <a:prstGeom prst="rect">
                <a:avLst/>
              </a:prstGeom>
              <a:blipFill>
                <a:blip r:embed="rId3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文字方塊 22"/>
              <p:cNvSpPr txBox="1"/>
              <p:nvPr/>
            </p:nvSpPr>
            <p:spPr>
              <a:xfrm>
                <a:off x="1032729" y="2745051"/>
                <a:ext cx="3732497" cy="64812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 smtClean="0">
                              <a:latin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𝑑𝑥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/>
                            </a:rPr>
                            <m:t>𝑑𝑓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/>
                            </a:rPr>
                            <m:t>𝑑𝑥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′</m:t>
                          </m:r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</a:rPr>
                                <m:t>′</m:t>
                              </m:r>
                            </m:sup>
                          </m:sSup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en-US" altLang="zh-TW" sz="1800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′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/>
                            </a:rPr>
                            <m:t>𝑑𝑓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/>
                            </a:rPr>
                            <m:t>𝑑𝑥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′</m:t>
                          </m:r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b="0" i="1" smtClean="0">
                              <a:latin typeface="Cambria Math"/>
                            </a:rPr>
                            <m:t>𝑓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′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文字方塊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2729" y="2745051"/>
                <a:ext cx="3732497" cy="648126"/>
              </a:xfrm>
              <a:prstGeom prst="rect">
                <a:avLst/>
              </a:prstGeom>
              <a:blipFill>
                <a:blip r:embed="rId4"/>
                <a:stretch>
                  <a:fillRect b="-5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文字方塊 23"/>
              <p:cNvSpPr txBox="1"/>
              <p:nvPr/>
            </p:nvSpPr>
            <p:spPr>
              <a:xfrm>
                <a:off x="1032729" y="3774664"/>
                <a:ext cx="2952328" cy="62876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sz="1800" i="1" smtClean="0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 smtClean="0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𝑡</m:t>
                          </m:r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𝑑𝑓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𝑑𝑥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′</m:t>
                          </m:r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′</m:t>
                              </m:r>
                            </m:sup>
                          </m:sSup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/>
                            </a:rPr>
                            <m:t>𝑑𝑓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/>
                            </a:rPr>
                            <m:t>𝑑𝑥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′</m:t>
                          </m:r>
                        </m:den>
                      </m:f>
                      <m:r>
                        <a:rPr lang="en-US" altLang="zh-TW" sz="180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文字方塊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2729" y="3774664"/>
                <a:ext cx="2952328" cy="628762"/>
              </a:xfrm>
              <a:prstGeom prst="rect">
                <a:avLst/>
              </a:prstGeom>
              <a:blipFill>
                <a:blip r:embed="rId5"/>
                <a:stretch>
                  <a:fillRect b="-6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文字方塊 24"/>
              <p:cNvSpPr txBox="1"/>
              <p:nvPr/>
            </p:nvSpPr>
            <p:spPr>
              <a:xfrm>
                <a:off x="1032728" y="4549390"/>
                <a:ext cx="6107496" cy="64812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 smtClean="0">
                              <a:latin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𝑑𝑡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/>
                            </a:rPr>
                            <m:t>𝑑𝑓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/>
                            </a:rPr>
                            <m:t>𝑑𝑥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′</m:t>
                          </m:r>
                        </m:den>
                      </m:f>
                      <m:r>
                        <a:rPr lang="en-US" altLang="zh-TW" sz="1800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</a:rPr>
                                <m:t>′</m:t>
                              </m:r>
                            </m:sup>
                          </m:sSup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𝑡</m:t>
                          </m:r>
                        </m:den>
                      </m:f>
                      <m:r>
                        <a:rPr lang="en-US" altLang="zh-TW" sz="1800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/>
                            </a:rPr>
                            <m:t>′</m:t>
                          </m:r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altLang="zh-TW" sz="1800" i="1">
                              <a:latin typeface="Cambria Math"/>
                            </a:rPr>
                            <m:t>𝑑𝑓</m:t>
                          </m:r>
                        </m:num>
                        <m:den>
                          <m:r>
                            <a:rPr lang="en-US" altLang="zh-TW" sz="1800" i="1">
                              <a:latin typeface="Cambria Math"/>
                            </a:rPr>
                            <m:t>𝑑𝑥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′</m:t>
                          </m:r>
                        </m:den>
                      </m:f>
                      <m:r>
                        <a:rPr lang="en-US" altLang="zh-TW" sz="1800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b="0" i="1" smtClean="0">
                              <a:latin typeface="Cambria Math"/>
                            </a:rPr>
                            <m:t>𝑓</m:t>
                          </m:r>
                        </m:num>
                        <m:den>
                          <m:r>
                            <a:rPr lang="en-US" altLang="zh-TW" sz="1800" b="0" i="1" smtClean="0">
                              <a:latin typeface="Cambria Math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en-US" altLang="zh-TW" sz="1800" b="0" i="1" smtClean="0">
                                  <a:latin typeface="Cambria Math"/>
                                </a:rPr>
                                <m:t>′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</m:d>
                        </m:e>
                        <m:sup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5" name="文字方塊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2728" y="4549390"/>
                <a:ext cx="6107496" cy="648126"/>
              </a:xfrm>
              <a:prstGeom prst="rect">
                <a:avLst/>
              </a:prstGeom>
              <a:blipFill>
                <a:blip r:embed="rId6"/>
                <a:stretch>
                  <a:fillRect b="-5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文字方塊 2"/>
          <p:cNvSpPr txBox="1"/>
          <p:nvPr/>
        </p:nvSpPr>
        <p:spPr>
          <a:xfrm>
            <a:off x="2708393" y="194894"/>
            <a:ext cx="1511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dirty="0">
                <a:latin typeface="Times New Roman" panose="02020603050405020304" pitchFamily="18" charset="0"/>
              </a:rPr>
              <a:t>波方程式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/>
              <p:cNvSpPr txBox="1"/>
              <p:nvPr/>
            </p:nvSpPr>
            <p:spPr>
              <a:xfrm>
                <a:off x="974494" y="781796"/>
                <a:ext cx="71221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800" dirty="0">
                    <a:latin typeface="Times New Roman" panose="02020603050405020304" pitchFamily="18" charset="0"/>
                  </a:rPr>
                  <a:t>代入我們猜出來的波動解</a:t>
                </a:r>
                <a:r>
                  <a:rPr lang="zh-TW" altLang="en-US" dirty="0">
                    <a:latin typeface="Times New Roman" panose="02020603050405020304" pitchFamily="18" charset="0"/>
                  </a:rPr>
                  <a:t>，此解的意涵就是它只是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en-US" altLang="zh-TW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en-US" altLang="zh-TW" i="1">
                            <a:latin typeface="Cambria Math"/>
                            <a:cs typeface="Times New Roman" pitchFamily="18" charset="0"/>
                          </a:rPr>
                          <m:t>′</m:t>
                        </m:r>
                      </m:sup>
                    </m:sSup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的函數：</a:t>
                </a:r>
              </a:p>
            </p:txBody>
          </p:sp>
        </mc:Choice>
        <mc:Fallback xmlns="">
          <p:sp>
            <p:nvSpPr>
              <p:cNvPr id="4" name="文字方塊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4494" y="781796"/>
                <a:ext cx="7122178" cy="369332"/>
              </a:xfrm>
              <a:prstGeom prst="rect">
                <a:avLst/>
              </a:prstGeom>
              <a:blipFill>
                <a:blip r:embed="rId7"/>
                <a:stretch>
                  <a:fillRect l="-712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文字方塊 27"/>
          <p:cNvSpPr txBox="1"/>
          <p:nvPr/>
        </p:nvSpPr>
        <p:spPr>
          <a:xfrm>
            <a:off x="955787" y="6017950"/>
            <a:ext cx="5479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dirty="0">
                <a:latin typeface="Times New Roman" panose="02020603050405020304" pitchFamily="18" charset="0"/>
              </a:rPr>
              <a:t>我們猜出來的波動解的確是波方程式的解！</a:t>
            </a:r>
          </a:p>
        </p:txBody>
      </p:sp>
      <p:sp>
        <p:nvSpPr>
          <p:cNvPr id="53263" name="Line 19"/>
          <p:cNvSpPr>
            <a:spLocks noChangeShapeType="1"/>
          </p:cNvSpPr>
          <p:nvPr/>
        </p:nvSpPr>
        <p:spPr bwMode="auto">
          <a:xfrm>
            <a:off x="6184640" y="5090555"/>
            <a:ext cx="39344" cy="21456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3262" name="Line 18"/>
          <p:cNvSpPr>
            <a:spLocks noChangeShapeType="1"/>
          </p:cNvSpPr>
          <p:nvPr/>
        </p:nvSpPr>
        <p:spPr bwMode="auto">
          <a:xfrm>
            <a:off x="4764797" y="2964836"/>
            <a:ext cx="447137" cy="2340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TW" altLang="en-US" sz="1800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矩形 25"/>
              <p:cNvSpPr/>
              <p:nvPr/>
            </p:nvSpPr>
            <p:spPr>
              <a:xfrm>
                <a:off x="1058888" y="55433"/>
                <a:ext cx="1587486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矩形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8888" y="55433"/>
                <a:ext cx="1587486" cy="648254"/>
              </a:xfrm>
              <a:prstGeom prst="rect">
                <a:avLst/>
              </a:prstGeom>
              <a:blipFill>
                <a:blip r:embed="rId8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矩形 26"/>
              <p:cNvSpPr/>
              <p:nvPr/>
            </p:nvSpPr>
            <p:spPr>
              <a:xfrm>
                <a:off x="1025006" y="1198943"/>
                <a:ext cx="2901815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′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矩形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5006" y="1198943"/>
                <a:ext cx="2901815" cy="369332"/>
              </a:xfrm>
              <a:prstGeom prst="rect">
                <a:avLst/>
              </a:prstGeom>
              <a:blipFill>
                <a:blip r:embed="rId9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矩形 28"/>
              <p:cNvSpPr/>
              <p:nvPr/>
            </p:nvSpPr>
            <p:spPr>
              <a:xfrm>
                <a:off x="4555852" y="1195253"/>
                <a:ext cx="1440159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′</m:t>
                          </m:r>
                        </m:sup>
                      </m:sSup>
                      <m:r>
                        <a:rPr lang="en-US" altLang="zh-TW" i="1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≡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𝑣𝑡</m:t>
                      </m:r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矩形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852" y="1195253"/>
                <a:ext cx="1440159" cy="369332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矩形 29"/>
              <p:cNvSpPr/>
              <p:nvPr/>
            </p:nvSpPr>
            <p:spPr>
              <a:xfrm>
                <a:off x="4870451" y="5366248"/>
                <a:ext cx="1593898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0" name="矩形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0451" y="5366248"/>
                <a:ext cx="1593898" cy="648254"/>
              </a:xfrm>
              <a:prstGeom prst="rect">
                <a:avLst/>
              </a:prstGeom>
              <a:blipFill>
                <a:blip r:embed="rId11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矩形 30"/>
              <p:cNvSpPr/>
              <p:nvPr/>
            </p:nvSpPr>
            <p:spPr>
              <a:xfrm>
                <a:off x="7531487" y="5087416"/>
                <a:ext cx="991297" cy="91069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𝜏</m:t>
                              </m:r>
                            </m:num>
                            <m:den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𝜇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1" name="矩形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1487" y="5087416"/>
                <a:ext cx="991297" cy="910699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6C521D5-B3C7-BDCB-B960-E850EE8F3849}"/>
                  </a:ext>
                </a:extLst>
              </p:cNvPr>
              <p:cNvSpPr txBox="1"/>
              <p:nvPr/>
            </p:nvSpPr>
            <p:spPr>
              <a:xfrm>
                <a:off x="974494" y="6393006"/>
                <a:ext cx="7926124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US" altLang="zh-TW" sz="1800" i="1" smtClean="0"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en-US" altLang="zh-TW" sz="18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en-US" altLang="zh-TW" sz="1800" i="1">
                            <a:latin typeface="Cambria Math"/>
                            <a:cs typeface="Times New Roman" pitchFamily="18" charset="0"/>
                          </a:rPr>
                          <m:t>′</m:t>
                        </m:r>
                      </m:sup>
                    </m:sSup>
                  </m:oMath>
                </a14:m>
                <a:r>
                  <a:rPr lang="en-US" dirty="0" err="1">
                    <a:latin typeface="Times New Roman" panose="02020603050405020304" pitchFamily="18" charset="0"/>
                  </a:rPr>
                  <a:t>將時間與空間連鎖在一起，於是時間微分與空間微分也是連鎖的</a:t>
                </a:r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6C521D5-B3C7-BDCB-B960-E850EE8F38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4494" y="6393006"/>
                <a:ext cx="7926124" cy="369332"/>
              </a:xfrm>
              <a:prstGeom prst="rect">
                <a:avLst/>
              </a:prstGeom>
              <a:blipFill>
                <a:blip r:embed="rId13"/>
                <a:stretch>
                  <a:fillRect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3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3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3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3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3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65" grpId="0"/>
      <p:bldP spid="53269" grpId="0"/>
      <p:bldP spid="23" grpId="0" animBg="1"/>
      <p:bldP spid="24" grpId="0" animBg="1"/>
      <p:bldP spid="25" grpId="0" animBg="1"/>
      <p:bldP spid="28" grpId="0"/>
      <p:bldP spid="53263" grpId="0" animBg="1"/>
      <p:bldP spid="53262" grpId="0" animBg="1"/>
      <p:bldP spid="30" grpId="0" animBg="1"/>
      <p:bldP spid="31" grpId="0" animBg="1"/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04001-35FC-75EF-BA5B-FCA9CA683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Chia-Hung Chang\Downloads\Data\Knight\Media\Chapter20\Images\20_04Figure-F.jpg">
            <a:extLst>
              <a:ext uri="{FF2B5EF4-FFF2-40B4-BE49-F238E27FC236}">
                <a16:creationId xmlns:a16="http://schemas.microsoft.com/office/drawing/2014/main" id="{7E47BDBE-58D6-3EF0-BC72-E682AF0450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849"/>
          <a:stretch/>
        </p:blipFill>
        <p:spPr bwMode="auto">
          <a:xfrm>
            <a:off x="2320256" y="3420807"/>
            <a:ext cx="3144838" cy="2795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7899" name="文字方塊 11">
                <a:extLst>
                  <a:ext uri="{FF2B5EF4-FFF2-40B4-BE49-F238E27FC236}">
                    <a16:creationId xmlns:a16="http://schemas.microsoft.com/office/drawing/2014/main" id="{3D06A720-73C2-E3DA-5584-0480CA10915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626227" y="1960143"/>
                <a:ext cx="473060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kumimoji="1" sz="32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kumimoji="1" sz="28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kumimoji="1" sz="24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zh-TW" altLang="en-US" sz="1800" dirty="0">
                    <a:latin typeface="Times New Roman" panose="02020603050405020304" pitchFamily="18" charset="0"/>
                  </a:rPr>
                  <a:t>在</a:t>
                </a:r>
                <a14:m>
                  <m:oMath xmlns:m="http://schemas.openxmlformats.org/officeDocument/2006/math">
                    <m:r>
                      <a:rPr lang="en-US" altLang="zh-TW" sz="1800" i="1" dirty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處一段弦，時間為</a:t>
                </a:r>
                <a14:m>
                  <m:oMath xmlns:m="http://schemas.openxmlformats.org/officeDocument/2006/math"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時的位移，</a:t>
                </a:r>
              </a:p>
            </p:txBody>
          </p:sp>
        </mc:Choice>
        <mc:Fallback xmlns="">
          <p:sp>
            <p:nvSpPr>
              <p:cNvPr id="37899" name="文字方塊 11">
                <a:extLst>
                  <a:ext uri="{FF2B5EF4-FFF2-40B4-BE49-F238E27FC236}">
                    <a16:creationId xmlns:a16="http://schemas.microsoft.com/office/drawing/2014/main" id="{3D06A720-73C2-E3DA-5584-0480CA1091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26227" y="1960143"/>
                <a:ext cx="4730609" cy="369332"/>
              </a:xfrm>
              <a:prstGeom prst="rect">
                <a:avLst/>
              </a:prstGeom>
              <a:blipFill>
                <a:blip r:embed="rId3"/>
                <a:stretch>
                  <a:fillRect l="-1340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文字方塊 25">
                <a:extLst>
                  <a:ext uri="{FF2B5EF4-FFF2-40B4-BE49-F238E27FC236}">
                    <a16:creationId xmlns:a16="http://schemas.microsoft.com/office/drawing/2014/main" id="{CA606C5A-A620-0535-0819-34521735344A}"/>
                  </a:ext>
                </a:extLst>
              </p:cNvPr>
              <p:cNvSpPr txBox="1"/>
              <p:nvPr/>
            </p:nvSpPr>
            <p:spPr>
              <a:xfrm>
                <a:off x="1680798" y="1548489"/>
                <a:ext cx="3600400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𝑦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,</m:t>
                          </m:r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altLang="zh-TW" sz="1800" i="1">
                          <a:latin typeface="Cambria Math"/>
                          <a:ea typeface="Cambria Math"/>
                        </a:rPr>
                        <m:t>𝑦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−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𝑣𝑡</m:t>
                          </m:r>
                          <m: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  <m:t>0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 panose="02040503050406030204" pitchFamily="18" charset="0"/>
                          <a:ea typeface="Cambria Math"/>
                        </a:rPr>
                        <m:t>=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文字方塊 25">
                <a:extLst>
                  <a:ext uri="{FF2B5EF4-FFF2-40B4-BE49-F238E27FC236}">
                    <a16:creationId xmlns:a16="http://schemas.microsoft.com/office/drawing/2014/main" id="{CA606C5A-A620-0535-0819-3452173534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0798" y="1548489"/>
                <a:ext cx="3600400" cy="369332"/>
              </a:xfrm>
              <a:prstGeom prst="rect">
                <a:avLst/>
              </a:prstGeom>
              <a:blipFill>
                <a:blip r:embed="rId4"/>
                <a:stretch>
                  <a:fillRect b="-1290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FE24516-067B-18D4-35FE-12D386BDC98E}"/>
                  </a:ext>
                </a:extLst>
              </p:cNvPr>
              <p:cNvSpPr txBox="1"/>
              <p:nvPr/>
            </p:nvSpPr>
            <p:spPr>
              <a:xfrm>
                <a:off x="1620365" y="2361787"/>
                <a:ext cx="630443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Times New Roman" panose="02020603050405020304" pitchFamily="18" charset="0"/>
                  </a:rPr>
                  <a:t>等於時間為零時</a:t>
                </a:r>
                <a:r>
                  <a:rPr lang="en-US" dirty="0">
                    <a:latin typeface="Times New Roman" panose="02020603050405020304" pitchFamily="18" charset="0"/>
                  </a:rPr>
                  <a:t>，</a:t>
                </a:r>
                <a:r>
                  <a:rPr lang="en-US" sz="1800" dirty="0">
                    <a:latin typeface="Times New Roman" panose="02020603050405020304" pitchFamily="18" charset="0"/>
                  </a:rPr>
                  <a:t>位置值等於</a:t>
                </a:r>
                <a14:m>
                  <m:oMath xmlns:m="http://schemas.openxmlformats.org/officeDocument/2006/math">
                    <m:r>
                      <a:rPr lang="en-US" altLang="zh-TW" sz="1800" i="1" dirty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en-US" altLang="zh-TW" sz="1800" b="0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−</m:t>
                    </m:r>
                    <m:r>
                      <a:rPr lang="en-US" altLang="zh-TW" sz="1800" b="0" i="1" dirty="0" smtClean="0">
                        <a:latin typeface="Cambria Math" panose="02040503050406030204" pitchFamily="18" charset="0"/>
                        <a:cs typeface="Times New Roman" pitchFamily="18" charset="0"/>
                      </a:rPr>
                      <m:t>𝑣𝑡</m:t>
                    </m:r>
                  </m:oMath>
                </a14:m>
                <a:r>
                  <a:rPr lang="en-US" sz="1800" dirty="0">
                    <a:latin typeface="Times New Roman" panose="02020603050405020304" pitchFamily="18" charset="0"/>
                  </a:rPr>
                  <a:t>處的弦的位移。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FE24516-067B-18D4-35FE-12D386BDC9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365" y="2361787"/>
                <a:ext cx="6304435" cy="369332"/>
              </a:xfrm>
              <a:prstGeom prst="rect">
                <a:avLst/>
              </a:prstGeom>
              <a:blipFill>
                <a:blip r:embed="rId5"/>
                <a:stretch>
                  <a:fillRect l="-805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6C84983-F37B-C052-35F0-7791FF576B91}"/>
                  </a:ext>
                </a:extLst>
              </p:cNvPr>
              <p:cNvSpPr txBox="1"/>
              <p:nvPr/>
            </p:nvSpPr>
            <p:spPr>
              <a:xfrm>
                <a:off x="2360459" y="4008160"/>
                <a:ext cx="557554" cy="49244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600" b="0" i="1" dirty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𝑡</m:t>
                      </m:r>
                      <m:r>
                        <a:rPr lang="en-US" altLang="zh-TW" sz="1600" b="0" i="1" dirty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=0</m:t>
                      </m:r>
                    </m:oMath>
                  </m:oMathPara>
                </a14:m>
                <a:endParaRPr lang="en-US" altLang="zh-TW" sz="1600" dirty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endParaRPr lang="en-US" sz="16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6C84983-F37B-C052-35F0-7791FF576B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0459" y="4008160"/>
                <a:ext cx="557554" cy="492443"/>
              </a:xfrm>
              <a:prstGeom prst="rect">
                <a:avLst/>
              </a:prstGeom>
              <a:blipFill>
                <a:blip r:embed="rId7"/>
                <a:stretch>
                  <a:fillRect l="-2222" r="-444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矩形 14">
                <a:extLst>
                  <a:ext uri="{FF2B5EF4-FFF2-40B4-BE49-F238E27FC236}">
                    <a16:creationId xmlns:a16="http://schemas.microsoft.com/office/drawing/2014/main" id="{7F4F2943-069D-A41B-6086-649C4D00A3EE}"/>
                  </a:ext>
                </a:extLst>
              </p:cNvPr>
              <p:cNvSpPr/>
              <p:nvPr/>
            </p:nvSpPr>
            <p:spPr>
              <a:xfrm>
                <a:off x="5263219" y="952443"/>
                <a:ext cx="2142702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矩形 14">
                <a:extLst>
                  <a:ext uri="{FF2B5EF4-FFF2-40B4-BE49-F238E27FC236}">
                    <a16:creationId xmlns:a16="http://schemas.microsoft.com/office/drawing/2014/main" id="{7F4F2943-069D-A41B-6086-649C4D00A3E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3219" y="952443"/>
                <a:ext cx="2142702" cy="369332"/>
              </a:xfrm>
              <a:prstGeom prst="rect">
                <a:avLst/>
              </a:prstGeom>
              <a:blipFill>
                <a:blip r:embed="rId8"/>
                <a:stretch>
                  <a:fillRect b="-1290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DF96C0F-8D94-C22C-0FC2-ED90AA0D5B74}"/>
                  </a:ext>
                </a:extLst>
              </p:cNvPr>
              <p:cNvSpPr txBox="1"/>
              <p:nvPr/>
            </p:nvSpPr>
            <p:spPr>
              <a:xfrm>
                <a:off x="4136434" y="4730045"/>
                <a:ext cx="836361" cy="27699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zh-TW" altLang="en-US" b="0" i="1" dirty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en-US" altLang="zh-TW" i="1" dirty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𝑣𝑡</m:t>
                      </m:r>
                    </m:oMath>
                  </m:oMathPara>
                </a14:m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DF96C0F-8D94-C22C-0FC2-ED90AA0D5B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6434" y="4730045"/>
                <a:ext cx="836361" cy="276999"/>
              </a:xfrm>
              <a:prstGeom prst="rect">
                <a:avLst/>
              </a:prstGeom>
              <a:blipFill>
                <a:blip r:embed="rId9"/>
                <a:stretch>
                  <a:fillRect l="-13433" t="-8696" b="-347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8F1DF1E-3049-A213-DC7F-EF98559E3C5B}"/>
                  </a:ext>
                </a:extLst>
              </p:cNvPr>
              <p:cNvSpPr txBox="1"/>
              <p:nvPr/>
            </p:nvSpPr>
            <p:spPr>
              <a:xfrm>
                <a:off x="2336346" y="5510648"/>
                <a:ext cx="557554" cy="49244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600" b="0" i="1" dirty="0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𝑡</m:t>
                      </m:r>
                    </m:oMath>
                  </m:oMathPara>
                </a14:m>
                <a:endParaRPr lang="en-US" altLang="zh-TW" sz="1600" dirty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endParaRPr lang="en-US" sz="16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8F1DF1E-3049-A213-DC7F-EF98559E3C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6346" y="5510648"/>
                <a:ext cx="557554" cy="492443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8406E600-1CC3-33B2-6F2D-148A0321BA64}"/>
              </a:ext>
            </a:extLst>
          </p:cNvPr>
          <p:cNvSpPr/>
          <p:nvPr/>
        </p:nvSpPr>
        <p:spPr>
          <a:xfrm>
            <a:off x="3875137" y="6003091"/>
            <a:ext cx="1097658" cy="2134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5C78653-D170-7438-0DF1-381422EDB948}"/>
                  </a:ext>
                </a:extLst>
              </p:cNvPr>
              <p:cNvSpPr txBox="1"/>
              <p:nvPr/>
            </p:nvSpPr>
            <p:spPr>
              <a:xfrm>
                <a:off x="1620365" y="977028"/>
                <a:ext cx="457200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zh-TW" altLang="en-US" dirty="0">
                    <a:latin typeface="Times New Roman" panose="02020603050405020304" pitchFamily="18" charset="0"/>
                    <a:cs typeface="Times New Roman" pitchFamily="18" charset="0"/>
                  </a:rPr>
                  <a:t>函數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就是時間為零時的波型。</a:t>
                </a:r>
                <a:endParaRPr 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5C78653-D170-7438-0DF1-381422EDB9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365" y="977028"/>
                <a:ext cx="4572000" cy="369332"/>
              </a:xfrm>
              <a:prstGeom prst="rect">
                <a:avLst/>
              </a:prstGeom>
              <a:blipFill>
                <a:blip r:embed="rId11"/>
                <a:stretch>
                  <a:fillRect l="-1108" t="-6452" b="-193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DA6AB7A-7F79-DE86-9663-65E3C51264AA}"/>
                  </a:ext>
                </a:extLst>
              </p:cNvPr>
              <p:cNvSpPr txBox="1"/>
              <p:nvPr/>
            </p:nvSpPr>
            <p:spPr>
              <a:xfrm>
                <a:off x="1620365" y="2866809"/>
                <a:ext cx="351878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err="1">
                    <a:latin typeface="Times New Roman" panose="02020603050405020304" pitchFamily="18" charset="0"/>
                  </a:rPr>
                  <a:t>可見波形是以等速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  <a:cs typeface="Times New Roman" pitchFamily="18" charset="0"/>
                      </a:rPr>
                      <m:t>𝑣</m:t>
                    </m:r>
                  </m:oMath>
                </a14:m>
                <a:r>
                  <a:rPr lang="en-US" dirty="0" err="1">
                    <a:latin typeface="Times New Roman" panose="02020603050405020304" pitchFamily="18" charset="0"/>
                  </a:rPr>
                  <a:t>移動</a:t>
                </a:r>
                <a:r>
                  <a:rPr lang="en-US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DA6AB7A-7F79-DE86-9663-65E3C51264A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365" y="2866809"/>
                <a:ext cx="3518781" cy="369332"/>
              </a:xfrm>
              <a:prstGeom prst="rect">
                <a:avLst/>
              </a:prstGeom>
              <a:blipFill>
                <a:blip r:embed="rId12"/>
                <a:stretch>
                  <a:fillRect l="-1439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4933580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5851" name="Text Box 14"/>
              <p:cNvSpPr txBox="1">
                <a:spLocks noChangeArrowheads="1"/>
              </p:cNvSpPr>
              <p:nvPr/>
            </p:nvSpPr>
            <p:spPr bwMode="auto">
              <a:xfrm>
                <a:off x="2915816" y="935845"/>
                <a:ext cx="403225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kumimoji="1" sz="32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kumimoji="1" sz="28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kumimoji="1" sz="24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zh-TW" altLang="en-US" sz="1800" dirty="0">
                    <a:solidFill>
                      <a:srgbClr val="FF0000"/>
                    </a:solidFill>
                    <a:latin typeface="Times New Roman" panose="02020603050405020304" pitchFamily="18" charset="0"/>
                  </a:rPr>
                  <a:t>向 </a:t>
                </a:r>
                <a14:m>
                  <m:oMath xmlns:m="http://schemas.openxmlformats.org/officeDocument/2006/math">
                    <m:r>
                      <a:rPr lang="en-US" altLang="zh-TW" sz="1800" i="1" dirty="0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en-US" altLang="zh-TW" sz="1800" i="1" dirty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en-US" altLang="zh-TW" sz="1800" i="1" dirty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zh-TW" altLang="en-US" sz="18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移動的波，</a:t>
                </a:r>
                <a14:m>
                  <m:oMath xmlns:m="http://schemas.openxmlformats.org/officeDocument/2006/math">
                    <m:r>
                      <a:rPr lang="zh-TW" altLang="en-US" sz="1800" i="1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將</m:t>
                    </m:r>
                    <m:r>
                      <a:rPr lang="zh-TW" altLang="en-US" sz="1800" i="1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en-US" altLang="zh-TW" sz="1800" i="1" dirty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zh-TW" altLang="en-US" sz="1800" i="1" dirty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zh-TW" altLang="en-US" sz="1800" i="1" dirty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以</m:t>
                    </m:r>
                    <m:r>
                      <a:rPr lang="zh-TW" altLang="en-US" sz="1800" i="1" dirty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–</m:t>
                    </m:r>
                    <m:r>
                      <a:rPr lang="en-US" altLang="zh-TW" sz="1800" i="1" dirty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zh-TW" altLang="en-US" sz="1800" i="1" dirty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zh-TW" altLang="en-US" sz="18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itchFamily="18" charset="0"/>
                  </a:rPr>
                  <a:t>取代即可</a:t>
                </a:r>
              </a:p>
            </p:txBody>
          </p:sp>
        </mc:Choice>
        <mc:Fallback xmlns="">
          <p:sp>
            <p:nvSpPr>
              <p:cNvPr id="35851" name="Text Box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15816" y="935845"/>
                <a:ext cx="4032250" cy="369332"/>
              </a:xfrm>
              <a:prstGeom prst="rect">
                <a:avLst/>
              </a:prstGeom>
              <a:blipFill>
                <a:blip r:embed="rId2"/>
                <a:stretch>
                  <a:fillRect l="-1254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1" descr="Figure_P_16_13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5394"/>
          <a:stretch/>
        </p:blipFill>
        <p:spPr>
          <a:xfrm>
            <a:off x="323528" y="1556792"/>
            <a:ext cx="8601456" cy="315468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矩形 4"/>
              <p:cNvSpPr/>
              <p:nvPr/>
            </p:nvSpPr>
            <p:spPr>
              <a:xfrm>
                <a:off x="3203848" y="5157192"/>
                <a:ext cx="2154372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b="0" i="1" smtClean="0"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d>
                        <m:dPr>
                          <m:ctrlPr>
                            <a:rPr lang="en-US" altLang="zh-TW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b="0" i="1" smtClean="0"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en-US" altLang="zh-TW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b="0" i="1" smtClean="0">
                          <a:latin typeface="Cambria Math"/>
                          <a:cs typeface="Times New Roman" pitchFamily="18" charset="0"/>
                        </a:rPr>
                        <m:t>𝑔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b="0" i="1" smtClean="0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altLang="zh-TW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</m:oMath>
                  </m:oMathPara>
                </a14:m>
                <a:endParaRPr lang="zh-TW" altLang="en-US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矩形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5157192"/>
                <a:ext cx="2154372" cy="369332"/>
              </a:xfrm>
              <a:prstGeom prst="rect">
                <a:avLst/>
              </a:prstGeom>
              <a:blipFill>
                <a:blip r:embed="rId4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84545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5"/>
          <p:cNvSpPr txBox="1">
            <a:spLocks noChangeArrowheads="1"/>
          </p:cNvSpPr>
          <p:nvPr/>
        </p:nvSpPr>
        <p:spPr bwMode="auto">
          <a:xfrm>
            <a:off x="3917950" y="452436"/>
            <a:ext cx="115093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疊加定理</a:t>
            </a:r>
          </a:p>
        </p:txBody>
      </p:sp>
      <p:graphicFrame>
        <p:nvGraphicFramePr>
          <p:cNvPr id="57349" name="Object 8"/>
          <p:cNvGraphicFramePr>
            <a:graphicFrameLocks noChangeAspect="1"/>
          </p:cNvGraphicFramePr>
          <p:nvPr/>
        </p:nvGraphicFramePr>
        <p:xfrm>
          <a:off x="4637088" y="1787525"/>
          <a:ext cx="431800" cy="315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方程式" r:id="rId2" imgW="190417" imgH="139639" progId="Equation.3">
                  <p:embed/>
                </p:oleObj>
              </mc:Choice>
              <mc:Fallback>
                <p:oleObj name="方程式" r:id="rId2" imgW="190417" imgH="139639" progId="Equation.3">
                  <p:embed/>
                  <p:pic>
                    <p:nvPicPr>
                      <p:cNvPr id="57349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37088" y="1787525"/>
                        <a:ext cx="431800" cy="3159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7351" name="文字方塊 8"/>
          <p:cNvSpPr txBox="1">
            <a:spLocks noChangeArrowheads="1"/>
          </p:cNvSpPr>
          <p:nvPr/>
        </p:nvSpPr>
        <p:spPr bwMode="auto">
          <a:xfrm>
            <a:off x="478251" y="908050"/>
            <a:ext cx="841492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波方程式是線性方程式：兩個波方程式的解的和依舊是波方程式的解：</a:t>
            </a:r>
          </a:p>
        </p:txBody>
      </p:sp>
      <p:pic>
        <p:nvPicPr>
          <p:cNvPr id="57352" name="圖片 9" descr="afg014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420938"/>
            <a:ext cx="2643187" cy="422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353" name="文字方塊 10"/>
          <p:cNvSpPr txBox="1">
            <a:spLocks noChangeArrowheads="1"/>
          </p:cNvSpPr>
          <p:nvPr/>
        </p:nvSpPr>
        <p:spPr bwMode="auto">
          <a:xfrm>
            <a:off x="3635375" y="3357563"/>
            <a:ext cx="5257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兩個分立的波重疊時，只要將兩個波函數相加即可。</a:t>
            </a:r>
            <a:endParaRPr lang="en-US" altLang="zh-TW" sz="1800" dirty="0">
              <a:latin typeface="Times New Roman" panose="02020603050405020304" pitchFamily="18" charset="0"/>
            </a:endParaRPr>
          </a:p>
        </p:txBody>
      </p:sp>
      <p:sp>
        <p:nvSpPr>
          <p:cNvPr id="57354" name="文字方塊 8"/>
          <p:cNvSpPr txBox="1">
            <a:spLocks noChangeArrowheads="1"/>
          </p:cNvSpPr>
          <p:nvPr/>
        </p:nvSpPr>
        <p:spPr bwMode="auto">
          <a:xfrm>
            <a:off x="5219700" y="2565400"/>
            <a:ext cx="2946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1800" i="1" dirty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US" altLang="zh-TW" sz="1800" baseline="-250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altLang="zh-TW" sz="1800" i="1" dirty="0">
                <a:latin typeface="Times New Roman" pitchFamily="18" charset="0"/>
                <a:cs typeface="Times New Roman" pitchFamily="18" charset="0"/>
              </a:rPr>
              <a:t>+y</a:t>
            </a:r>
            <a:r>
              <a:rPr lang="en-US" altLang="zh-TW" sz="1800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zh-TW" altLang="en-US" sz="1800" dirty="0">
                <a:latin typeface="Times New Roman" panose="02020603050405020304" pitchFamily="18" charset="0"/>
                <a:cs typeface="Times New Roman" pitchFamily="18" charset="0"/>
              </a:rPr>
              <a:t>依舊是波方程式的解：</a:t>
            </a:r>
          </a:p>
        </p:txBody>
      </p:sp>
      <p:sp>
        <p:nvSpPr>
          <p:cNvPr id="57355" name="矩形 10"/>
          <p:cNvSpPr>
            <a:spLocks noChangeArrowheads="1"/>
          </p:cNvSpPr>
          <p:nvPr/>
        </p:nvSpPr>
        <p:spPr bwMode="auto">
          <a:xfrm>
            <a:off x="3635375" y="3933825"/>
            <a:ext cx="43402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之後若又分立，原來重疊前的波型不變。</a:t>
            </a:r>
          </a:p>
        </p:txBody>
      </p:sp>
      <p:sp>
        <p:nvSpPr>
          <p:cNvPr id="57356" name="文字方塊 11"/>
          <p:cNvSpPr txBox="1">
            <a:spLocks noChangeArrowheads="1"/>
          </p:cNvSpPr>
          <p:nvPr/>
        </p:nvSpPr>
        <p:spPr bwMode="auto">
          <a:xfrm>
            <a:off x="3635375" y="4508500"/>
            <a:ext cx="3384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模擬（</a:t>
            </a:r>
            <a:r>
              <a:rPr lang="en-US" altLang="zh-TW" sz="1800" dirty="0" err="1">
                <a:latin typeface="Times New Roman" pitchFamily="18" charset="0"/>
                <a:cs typeface="Times New Roman" pitchFamily="18" charset="0"/>
              </a:rPr>
              <a:t>WaveForm</a:t>
            </a:r>
            <a:r>
              <a:rPr lang="en-US" altLang="zh-TW" sz="1800" dirty="0">
                <a:latin typeface="Times New Roman" pitchFamily="18" charset="0"/>
                <a:cs typeface="Times New Roman" pitchFamily="18" charset="0"/>
              </a:rPr>
              <a:t>-Impulse)</a:t>
            </a:r>
            <a:endParaRPr lang="zh-TW" altLang="en-US" sz="1800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矩形 14">
                <a:extLst>
                  <a:ext uri="{FF2B5EF4-FFF2-40B4-BE49-F238E27FC236}">
                    <a16:creationId xmlns:a16="http://schemas.microsoft.com/office/drawing/2014/main" id="{2DCA2BC6-F723-3A35-B101-9309EDFA2050}"/>
                  </a:ext>
                </a:extLst>
              </p:cNvPr>
              <p:cNvSpPr/>
              <p:nvPr/>
            </p:nvSpPr>
            <p:spPr>
              <a:xfrm>
                <a:off x="478251" y="1443393"/>
                <a:ext cx="1775999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矩形 14">
                <a:extLst>
                  <a:ext uri="{FF2B5EF4-FFF2-40B4-BE49-F238E27FC236}">
                    <a16:creationId xmlns:a16="http://schemas.microsoft.com/office/drawing/2014/main" id="{2DCA2BC6-F723-3A35-B101-9309EDFA205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251" y="1443393"/>
                <a:ext cx="1775999" cy="648254"/>
              </a:xfrm>
              <a:prstGeom prst="rect">
                <a:avLst/>
              </a:prstGeom>
              <a:blipFill>
                <a:blip r:embed="rId5"/>
                <a:stretch>
                  <a:fillRect b="-5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矩形 14">
                <a:extLst>
                  <a:ext uri="{FF2B5EF4-FFF2-40B4-BE49-F238E27FC236}">
                    <a16:creationId xmlns:a16="http://schemas.microsoft.com/office/drawing/2014/main" id="{D5B32555-118F-A92E-EF3D-199CB90EC42D}"/>
                  </a:ext>
                </a:extLst>
              </p:cNvPr>
              <p:cNvSpPr/>
              <p:nvPr/>
            </p:nvSpPr>
            <p:spPr>
              <a:xfrm>
                <a:off x="2600148" y="1455184"/>
                <a:ext cx="1846018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矩形 14">
                <a:extLst>
                  <a:ext uri="{FF2B5EF4-FFF2-40B4-BE49-F238E27FC236}">
                    <a16:creationId xmlns:a16="http://schemas.microsoft.com/office/drawing/2014/main" id="{D5B32555-118F-A92E-EF3D-199CB90EC42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0148" y="1455184"/>
                <a:ext cx="1846018" cy="648254"/>
              </a:xfrm>
              <a:prstGeom prst="rect">
                <a:avLst/>
              </a:prstGeom>
              <a:blipFill>
                <a:blip r:embed="rId6"/>
                <a:stretch>
                  <a:fillRect b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矩形 14">
                <a:extLst>
                  <a:ext uri="{FF2B5EF4-FFF2-40B4-BE49-F238E27FC236}">
                    <a16:creationId xmlns:a16="http://schemas.microsoft.com/office/drawing/2014/main" id="{DA3801A3-DB27-D22A-B35F-AE2FA1BC9FD1}"/>
                  </a:ext>
                </a:extLst>
              </p:cNvPr>
              <p:cNvSpPr/>
              <p:nvPr/>
            </p:nvSpPr>
            <p:spPr>
              <a:xfrm>
                <a:off x="5491407" y="1443393"/>
                <a:ext cx="3170996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d>
                            <m:dPr>
                              <m:ctrlP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𝑦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en-US" altLang="zh-TW" sz="1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𝑦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𝑦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𝑦</m:t>
                                  </m:r>
                                </m:e>
                                <m:sub>
                                  <m:r>
                                    <a:rPr lang="en-US" altLang="zh-TW" sz="1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矩形 14">
                <a:extLst>
                  <a:ext uri="{FF2B5EF4-FFF2-40B4-BE49-F238E27FC236}">
                    <a16:creationId xmlns:a16="http://schemas.microsoft.com/office/drawing/2014/main" id="{DA3801A3-DB27-D22A-B35F-AE2FA1BC9FD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1407" y="1443393"/>
                <a:ext cx="3170996" cy="648254"/>
              </a:xfrm>
              <a:prstGeom prst="rect">
                <a:avLst/>
              </a:prstGeom>
              <a:blipFill>
                <a:blip r:embed="rId7"/>
                <a:stretch>
                  <a:fillRect b="-5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Text Box 7"/>
          <p:cNvSpPr txBox="1">
            <a:spLocks noChangeArrowheads="1"/>
          </p:cNvSpPr>
          <p:nvPr/>
        </p:nvSpPr>
        <p:spPr bwMode="auto">
          <a:xfrm>
            <a:off x="665856" y="774562"/>
            <a:ext cx="511256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弦波波函數的最普遍解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d'Alembert solution</a:t>
            </a:r>
            <a:r>
              <a:rPr lang="zh-TW" altLang="en-US" sz="1800" dirty="0">
                <a:latin typeface="Times New Roman" panose="02020603050405020304" pitchFamily="18" charset="0"/>
              </a:rPr>
              <a:t>：</a:t>
            </a:r>
          </a:p>
        </p:txBody>
      </p:sp>
      <p:pic>
        <p:nvPicPr>
          <p:cNvPr id="12" name="Picture 1" descr="Figure_P_16_13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5394"/>
          <a:stretch/>
        </p:blipFill>
        <p:spPr>
          <a:xfrm>
            <a:off x="522102" y="1304008"/>
            <a:ext cx="7737360" cy="283776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文字方塊 13"/>
              <p:cNvSpPr txBox="1">
                <a:spLocks noChangeArrowheads="1"/>
              </p:cNvSpPr>
              <p:nvPr/>
            </p:nvSpPr>
            <p:spPr bwMode="auto">
              <a:xfrm>
                <a:off x="1646536" y="4301885"/>
                <a:ext cx="5945053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kumimoji="1" sz="32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kumimoji="1" sz="28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kumimoji="1" sz="24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14:m>
                  <m:oMath xmlns:m="http://schemas.openxmlformats.org/officeDocument/2006/math">
                    <m:r>
                      <a:rPr lang="zh-TW" altLang="en-US" sz="1800" i="1" dirty="0" smtClean="0">
                        <a:latin typeface="Cambria Math"/>
                        <a:cs typeface="Times New Roman" pitchFamily="18" charset="0"/>
                      </a:rPr>
                      <m:t>而</m:t>
                    </m:r>
                    <m:r>
                      <a:rPr lang="zh-TW" altLang="en-US" sz="1800" i="1" dirty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 (</m:t>
                    </m:r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zh-TW" altLang="en-US" sz="1800" i="1" dirty="0" smtClean="0">
                        <a:latin typeface="Cambria Math"/>
                        <a:cs typeface="Times New Roman" pitchFamily="18" charset="0"/>
                      </a:rPr>
                      <m:t>（</m:t>
                    </m:r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 (</m:t>
                    </m:r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en-US" altLang="zh-TW" sz="1800" i="1" dirty="0" smtClean="0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zh-TW" altLang="en-US" sz="1800" i="1" dirty="0" smtClean="0">
                        <a:latin typeface="Cambria Math"/>
                        <a:cs typeface="Times New Roman" pitchFamily="18" charset="0"/>
                      </a:rPr>
                      <m:t>）</m:t>
                    </m:r>
                    <m:r>
                      <a:rPr lang="zh-TW" altLang="en-US" sz="1800" i="1" dirty="0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  <a:cs typeface="Times New Roman" pitchFamily="18" charset="0"/>
                  </a:rPr>
                  <a:t>即為向右（左）傳播的波的瞬間波型</a:t>
                </a:r>
              </a:p>
            </p:txBody>
          </p:sp>
        </mc:Choice>
        <mc:Fallback xmlns="">
          <p:sp>
            <p:nvSpPr>
              <p:cNvPr id="8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46536" y="4301885"/>
                <a:ext cx="5945053" cy="369332"/>
              </a:xfrm>
              <a:prstGeom prst="rect">
                <a:avLst/>
              </a:prstGeom>
              <a:blipFill>
                <a:blip r:embed="rId3"/>
                <a:stretch>
                  <a:fillRect l="-213" t="-6667" b="-2333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直線單箭頭接點 2"/>
          <p:cNvCxnSpPr/>
          <p:nvPr/>
        </p:nvCxnSpPr>
        <p:spPr>
          <a:xfrm flipV="1">
            <a:off x="2530831" y="3237025"/>
            <a:ext cx="360040" cy="122413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單箭頭接點 10"/>
          <p:cNvCxnSpPr/>
          <p:nvPr/>
        </p:nvCxnSpPr>
        <p:spPr>
          <a:xfrm flipV="1">
            <a:off x="3466935" y="3237025"/>
            <a:ext cx="2304256" cy="122413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矩形 9"/>
              <p:cNvSpPr/>
              <p:nvPr/>
            </p:nvSpPr>
            <p:spPr>
              <a:xfrm>
                <a:off x="5076056" y="750176"/>
                <a:ext cx="3383234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𝑔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矩形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750176"/>
                <a:ext cx="3383234" cy="369332"/>
              </a:xfrm>
              <a:prstGeom prst="rect">
                <a:avLst/>
              </a:prstGeom>
              <a:blipFill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D92CA0A6-CB5E-6C3B-47CE-EF1B74FE4B41}"/>
              </a:ext>
            </a:extLst>
          </p:cNvPr>
          <p:cNvSpPr txBox="1"/>
          <p:nvPr/>
        </p:nvSpPr>
        <p:spPr bwMode="auto">
          <a:xfrm>
            <a:off x="6349242" y="6337841"/>
            <a:ext cx="279475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40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Jean le Rond d'Alembert 1717-83</a:t>
            </a:r>
            <a:endParaRPr lang="en-US" sz="1400" dirty="0">
              <a:latin typeface="Times New Roman" panose="02020603050405020304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8D6A221-882E-60FF-419B-8D33DA9DAF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709" y="4445346"/>
            <a:ext cx="1474724" cy="1822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228849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9" name="文字方塊 10"/>
          <p:cNvSpPr txBox="1">
            <a:spLocks noChangeArrowheads="1"/>
          </p:cNvSpPr>
          <p:nvPr/>
        </p:nvSpPr>
        <p:spPr bwMode="auto">
          <a:xfrm>
            <a:off x="1086190" y="3144484"/>
            <a:ext cx="681737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它的唯一解是由所有粒子的初位置及初速度兩個起始條件完全決定。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4280" name="文字方塊 11"/>
              <p:cNvSpPr txBox="1">
                <a:spLocks noChangeArrowheads="1"/>
              </p:cNvSpPr>
              <p:nvPr/>
            </p:nvSpPr>
            <p:spPr bwMode="auto">
              <a:xfrm>
                <a:off x="1083372" y="3513816"/>
                <a:ext cx="7679628" cy="4995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kumimoji="1" sz="32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kumimoji="1" sz="28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kumimoji="1" sz="24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sz="2000">
                    <a:solidFill>
                      <a:schemeClr val="tx1"/>
                    </a:solidFill>
                    <a:latin typeface="Arial" charset="0"/>
                    <a:ea typeface="新細明體" pitchFamily="18" charset="-12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zh-TW" altLang="en-US" sz="1800" dirty="0">
                    <a:latin typeface="Times New Roman" panose="02020603050405020304" pitchFamily="18" charset="0"/>
                  </a:rPr>
                  <a:t>在此這就對應：起始的弦位移</a:t>
                </a:r>
                <a14:m>
                  <m:oMath xmlns:m="http://schemas.openxmlformats.org/officeDocument/2006/math">
                    <m:r>
                      <a:rPr lang="en-US" altLang="zh-TW" sz="1800" b="0" i="1" smtClean="0">
                        <a:latin typeface="Cambria Math"/>
                      </a:rPr>
                      <m:t>𝑦</m:t>
                    </m:r>
                    <m:d>
                      <m:dPr>
                        <m:ctrlPr>
                          <a:rPr lang="en-US" altLang="zh-TW" sz="1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1800" b="0" i="1" smtClean="0">
                            <a:latin typeface="Cambria Math"/>
                          </a:rPr>
                          <m:t>𝑥</m:t>
                        </m:r>
                        <m:r>
                          <a:rPr lang="en-US" altLang="zh-TW" sz="1800" b="0" i="1" smtClean="0">
                            <a:latin typeface="Cambria Math"/>
                          </a:rPr>
                          <m:t>,0</m:t>
                        </m:r>
                      </m:e>
                    </m:d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，起始的弦垂直方向速度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TW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zh-TW" altLang="en-US" sz="1800" i="1" smtClean="0">
                            <a:latin typeface="Cambria Math"/>
                          </a:rPr>
                          <m:t>𝜕</m:t>
                        </m:r>
                        <m:r>
                          <a:rPr lang="en-US" altLang="zh-TW" sz="1800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zh-TW" altLang="en-US" sz="1800" i="1" smtClean="0">
                            <a:latin typeface="Cambria Math"/>
                          </a:rPr>
                          <m:t>𝜕</m:t>
                        </m:r>
                        <m:r>
                          <a:rPr lang="en-US" altLang="zh-TW" sz="1800" b="0" i="1" smtClean="0">
                            <a:latin typeface="Cambria Math"/>
                          </a:rPr>
                          <m:t>𝑡</m:t>
                        </m:r>
                      </m:den>
                    </m:f>
                    <m:d>
                      <m:dPr>
                        <m:ctrlPr>
                          <a:rPr lang="en-US" altLang="zh-TW" sz="1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sz="1800" i="1">
                            <a:latin typeface="Cambria Math"/>
                          </a:rPr>
                          <m:t>𝑥</m:t>
                        </m:r>
                        <m:r>
                          <a:rPr lang="en-US" altLang="zh-TW" sz="1800" i="1">
                            <a:latin typeface="Cambria Math"/>
                          </a:rPr>
                          <m:t>,0</m:t>
                        </m:r>
                      </m:e>
                    </m:d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。</a:t>
                </a:r>
              </a:p>
            </p:txBody>
          </p:sp>
        </mc:Choice>
        <mc:Fallback xmlns="">
          <p:sp>
            <p:nvSpPr>
              <p:cNvPr id="54280" name="文字方塊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083372" y="3513816"/>
                <a:ext cx="7679628" cy="499560"/>
              </a:xfrm>
              <a:prstGeom prst="rect">
                <a:avLst/>
              </a:prstGeom>
              <a:blipFill>
                <a:blip r:embed="rId2"/>
                <a:stretch>
                  <a:fillRect l="-660" b="-75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文字方塊 1"/>
          <p:cNvSpPr txBox="1"/>
          <p:nvPr/>
        </p:nvSpPr>
        <p:spPr>
          <a:xfrm>
            <a:off x="1099494" y="2699771"/>
            <a:ext cx="6958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dirty="0">
                <a:latin typeface="Times New Roman" panose="02020603050405020304" pitchFamily="18" charset="0"/>
              </a:rPr>
              <a:t>波方程式其實是一群粒子的運動方程式。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文字方塊 3"/>
              <p:cNvSpPr txBox="1"/>
              <p:nvPr/>
            </p:nvSpPr>
            <p:spPr>
              <a:xfrm>
                <a:off x="1090004" y="4025094"/>
                <a:ext cx="6813556" cy="4995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800" dirty="0">
                    <a:latin typeface="Times New Roman" panose="02020603050405020304" pitchFamily="18" charset="0"/>
                  </a:rPr>
                  <a:t>由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</a:rPr>
                      <m:t>𝑦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/>
                          </a:rPr>
                          <m:t>𝑥</m:t>
                        </m:r>
                        <m:r>
                          <a:rPr lang="en-US" altLang="zh-TW" i="1">
                            <a:latin typeface="Cambria Math"/>
                          </a:rPr>
                          <m:t>,0</m:t>
                        </m:r>
                      </m:e>
                    </m:d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及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zh-TW" altLang="en-US" i="1">
                            <a:latin typeface="Cambria Math"/>
                          </a:rPr>
                          <m:t>𝜕</m:t>
                        </m:r>
                        <m:r>
                          <a:rPr lang="en-US" altLang="zh-TW" i="1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zh-TW" altLang="en-US" i="1">
                            <a:latin typeface="Cambria Math"/>
                          </a:rPr>
                          <m:t>𝜕</m:t>
                        </m:r>
                        <m:r>
                          <a:rPr lang="en-US" altLang="zh-TW" i="1">
                            <a:latin typeface="Cambria Math"/>
                          </a:rPr>
                          <m:t>𝑡</m:t>
                        </m:r>
                      </m:den>
                    </m:f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/>
                          </a:rPr>
                          <m:t>𝑥</m:t>
                        </m:r>
                        <m:r>
                          <a:rPr lang="en-US" altLang="zh-TW" i="1">
                            <a:latin typeface="Cambria Math"/>
                          </a:rPr>
                          <m:t>,0</m:t>
                        </m:r>
                      </m:e>
                    </m:d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正好可以</a:t>
                </a:r>
                <a:r>
                  <a:rPr lang="zh-TW" altLang="en-US" dirty="0">
                    <a:latin typeface="Times New Roman" panose="02020603050405020304" pitchFamily="18" charset="0"/>
                  </a:rPr>
                  <a:t>解</a:t>
                </a:r>
                <a:r>
                  <a:rPr lang="zh-TW" altLang="en-US" sz="1800" dirty="0">
                    <a:latin typeface="Times New Roman" panose="02020603050405020304" pitchFamily="18" charset="0"/>
                  </a:rPr>
                  <a:t>出這兩個函數：</a:t>
                </a:r>
              </a:p>
            </p:txBody>
          </p:sp>
        </mc:Choice>
        <mc:Fallback xmlns="">
          <p:sp>
            <p:nvSpPr>
              <p:cNvPr id="4" name="文字方塊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0004" y="4025094"/>
                <a:ext cx="6813556" cy="499560"/>
              </a:xfrm>
              <a:prstGeom prst="rect">
                <a:avLst/>
              </a:prstGeom>
              <a:blipFill>
                <a:blip r:embed="rId3"/>
                <a:stretch>
                  <a:fillRect l="-743" b="-48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文字方塊 13"/>
              <p:cNvSpPr txBox="1"/>
              <p:nvPr/>
            </p:nvSpPr>
            <p:spPr>
              <a:xfrm>
                <a:off x="1099494" y="5452157"/>
                <a:ext cx="68135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sz="1800" dirty="0">
                    <a:latin typeface="Times New Roman" panose="02020603050405020304" pitchFamily="18" charset="0"/>
                  </a:rPr>
                  <a:t>因此由</a:t>
                </a:r>
                <a14:m>
                  <m:oMath xmlns:m="http://schemas.openxmlformats.org/officeDocument/2006/math">
                    <m:r>
                      <a:rPr lang="en-US" altLang="zh-TW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  <m:r>
                      <a:rPr lang="en-US" altLang="zh-TW" i="1">
                        <a:latin typeface="Cambria Math" panose="02040503050406030204" pitchFamily="18" charset="0"/>
                        <a:cs typeface="Times New Roman" pitchFamily="18" charset="0"/>
                      </a:rPr>
                      <m:t>,</m:t>
                    </m:r>
                    <m:r>
                      <a:rPr lang="en-US" altLang="zh-TW" i="1">
                        <a:latin typeface="Cambria Math"/>
                        <a:cs typeface="Times New Roman" pitchFamily="18" charset="0"/>
                      </a:rPr>
                      <m:t>𝑔</m:t>
                    </m:r>
                    <m:d>
                      <m:dPr>
                        <m:ctrlPr>
                          <a:rPr lang="en-US" altLang="zh-TW" i="1"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altLang="zh-TW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zh-TW" altLang="en-US" sz="1800" dirty="0">
                    <a:latin typeface="Times New Roman" panose="02020603050405020304" pitchFamily="18" charset="0"/>
                  </a:rPr>
                  <a:t>得到滿足方程式及起始條件的唯一解：</a:t>
                </a:r>
              </a:p>
            </p:txBody>
          </p:sp>
        </mc:Choice>
        <mc:Fallback xmlns="">
          <p:sp>
            <p:nvSpPr>
              <p:cNvPr id="14" name="文字方塊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9494" y="5452157"/>
                <a:ext cx="6813556" cy="369332"/>
              </a:xfrm>
              <a:prstGeom prst="rect">
                <a:avLst/>
              </a:prstGeom>
              <a:blipFill>
                <a:blip r:embed="rId4"/>
                <a:stretch>
                  <a:fillRect l="-743" t="-6667" b="-2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矩形 14"/>
              <p:cNvSpPr/>
              <p:nvPr/>
            </p:nvSpPr>
            <p:spPr>
              <a:xfrm>
                <a:off x="1155211" y="5962640"/>
                <a:ext cx="3339664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𝑔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矩形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5211" y="5962640"/>
                <a:ext cx="3339664" cy="369332"/>
              </a:xfrm>
              <a:prstGeom prst="rect">
                <a:avLst/>
              </a:prstGeom>
              <a:blipFill>
                <a:blip r:embed="rId5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1" descr="16_07_FigureA.jp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66" b="51402"/>
          <a:stretch/>
        </p:blipFill>
        <p:spPr>
          <a:xfrm>
            <a:off x="3622448" y="362852"/>
            <a:ext cx="2473551" cy="228921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矩形 2"/>
              <p:cNvSpPr/>
              <p:nvPr/>
            </p:nvSpPr>
            <p:spPr>
              <a:xfrm>
                <a:off x="6004406" y="4154161"/>
                <a:ext cx="2418932" cy="369332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/>
                        </a:rPr>
                        <m:t>𝑦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,0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en-US" altLang="zh-TW" sz="1800" i="1">
                          <a:latin typeface="Cambria Math"/>
                          <a:cs typeface="Times New Roman" pitchFamily="18" charset="0"/>
                        </a:rPr>
                        <m:t>𝑔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zh-CN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矩形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406" y="4154161"/>
                <a:ext cx="2418932" cy="369332"/>
              </a:xfrm>
              <a:prstGeom prst="rect">
                <a:avLst/>
              </a:prstGeom>
              <a:blipFill>
                <a:blip r:embed="rId7"/>
                <a:stretch>
                  <a:fillRect b="-1290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矩形 5"/>
              <p:cNvSpPr/>
              <p:nvPr/>
            </p:nvSpPr>
            <p:spPr>
              <a:xfrm>
                <a:off x="6004406" y="4637552"/>
                <a:ext cx="3010504" cy="61901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sz="1800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𝑡</m:t>
                          </m:r>
                        </m:den>
                      </m:f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,0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</a:rPr>
                        <m:t>=</m:t>
                      </m:r>
                      <m:r>
                        <a:rPr lang="en-US" altLang="zh-TW" sz="1800" b="0" i="1" smtClean="0">
                          <a:latin typeface="Cambria Math"/>
                        </a:rPr>
                        <m:t>𝑣</m:t>
                      </m:r>
                      <m:d>
                        <m:dPr>
                          <m:begChr m:val="["/>
                          <m:endChr m:val="]"/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cs typeface="Times New Roman" pitchFamily="18" charset="0"/>
                                </a:rPr>
                                <m:t>𝑓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cs typeface="Times New Roman" pitchFamily="18" charset="0"/>
                                </a:rPr>
                                <m:t>′</m:t>
                              </m:r>
                            </m:sup>
                          </m:sSup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</m:e>
                          </m:d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𝑔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′</m:t>
                          </m:r>
                          <m:d>
                            <m:d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altLang="zh-TW" sz="1800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zh-CN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矩形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406" y="4637552"/>
                <a:ext cx="3010504" cy="619016"/>
              </a:xfrm>
              <a:prstGeom prst="rect">
                <a:avLst/>
              </a:prstGeom>
              <a:blipFill>
                <a:blip r:embed="rId8"/>
                <a:stretch>
                  <a:fillRect b="-61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6602CD59-B5B7-3AF5-E641-55D388537992}"/>
              </a:ext>
            </a:extLst>
          </p:cNvPr>
          <p:cNvSpPr txBox="1"/>
          <p:nvPr/>
        </p:nvSpPr>
        <p:spPr>
          <a:xfrm>
            <a:off x="1083372" y="2223132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sz="1800" dirty="0">
                <a:latin typeface="Times New Roman" panose="02020603050405020304" pitchFamily="18" charset="0"/>
              </a:rPr>
              <a:t>不考慮邊界的話，</a:t>
            </a:r>
            <a:endParaRPr lang="en-US" dirty="0">
              <a:latin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矩形 5">
                <a:extLst>
                  <a:ext uri="{FF2B5EF4-FFF2-40B4-BE49-F238E27FC236}">
                    <a16:creationId xmlns:a16="http://schemas.microsoft.com/office/drawing/2014/main" id="{F701DE40-282B-5229-83FE-E2C8AFBB81F5}"/>
                  </a:ext>
                </a:extLst>
              </p:cNvPr>
              <p:cNvSpPr/>
              <p:nvPr/>
            </p:nvSpPr>
            <p:spPr>
              <a:xfrm>
                <a:off x="1162762" y="4637552"/>
                <a:ext cx="3187347" cy="619016"/>
              </a:xfrm>
              <a:prstGeom prst="rect">
                <a:avLst/>
              </a:prstGeom>
              <a:solidFill>
                <a:srgbClr val="FFFF99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i="1" smtClean="0">
                          <a:latin typeface="Cambria Math"/>
                        </a:rPr>
                        <m:t>𝑦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i="1">
                              <a:latin typeface="Cambria Math"/>
                            </a:rPr>
                            <m:t>,0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</a:rPr>
                        <m:t>,</m:t>
                      </m:r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TW" altLang="en-US" sz="1800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</a:rPr>
                            <m:t>𝜕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𝑡</m:t>
                          </m:r>
                        </m:den>
                      </m:f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</a:rPr>
                            <m:t>,0</m:t>
                          </m:r>
                        </m:e>
                      </m:d>
                      <m:r>
                        <a:rPr lang="en-US" altLang="zh-TW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↔</m:t>
                      </m:r>
                      <m:r>
                        <a:rPr lang="en-US" altLang="zh-TW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en-US" altLang="zh-TW" b="0" i="1" smtClean="0">
                          <a:latin typeface="Cambria Math" panose="02040503050406030204" pitchFamily="18" charset="0"/>
                          <a:cs typeface="Times New Roman" pitchFamily="18" charset="0"/>
                        </a:rPr>
                        <m:t>,</m:t>
                      </m:r>
                      <m:r>
                        <a:rPr lang="en-US" altLang="zh-TW" i="1">
                          <a:latin typeface="Cambria Math"/>
                          <a:cs typeface="Times New Roman" pitchFamily="18" charset="0"/>
                        </a:rPr>
                        <m:t>𝑔</m:t>
                      </m:r>
                      <m:d>
                        <m:dPr>
                          <m:ctrlPr>
                            <a:rPr lang="en-US" altLang="zh-TW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zh-CN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矩形 5">
                <a:extLst>
                  <a:ext uri="{FF2B5EF4-FFF2-40B4-BE49-F238E27FC236}">
                    <a16:creationId xmlns:a16="http://schemas.microsoft.com/office/drawing/2014/main" id="{F701DE40-282B-5229-83FE-E2C8AFBB81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2762" y="4637552"/>
                <a:ext cx="3187347" cy="619016"/>
              </a:xfrm>
              <a:prstGeom prst="rect">
                <a:avLst/>
              </a:prstGeom>
              <a:blipFill>
                <a:blip r:embed="rId9"/>
                <a:stretch>
                  <a:fillRect b="-61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0303964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9" name="Text Box 5"/>
          <p:cNvSpPr txBox="1">
            <a:spLocks noChangeArrowheads="1"/>
          </p:cNvSpPr>
          <p:nvPr/>
        </p:nvSpPr>
        <p:spPr bwMode="auto">
          <a:xfrm>
            <a:off x="5262860" y="914400"/>
            <a:ext cx="46166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zh-TW" altLang="en-US" sz="1800" dirty="0">
              <a:latin typeface="Times New Roman" panose="02020603050405020304" pitchFamily="18" charset="0"/>
            </a:endParaRPr>
          </a:p>
        </p:txBody>
      </p:sp>
      <p:sp>
        <p:nvSpPr>
          <p:cNvPr id="55300" name="Text Box 6"/>
          <p:cNvSpPr txBox="1">
            <a:spLocks noChangeArrowheads="1"/>
          </p:cNvSpPr>
          <p:nvPr/>
        </p:nvSpPr>
        <p:spPr bwMode="auto">
          <a:xfrm>
            <a:off x="2339752" y="649186"/>
            <a:ext cx="383244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不考慮邊界時的波方程式</a:t>
            </a:r>
          </a:p>
        </p:txBody>
      </p:sp>
      <p:sp>
        <p:nvSpPr>
          <p:cNvPr id="55301" name="Text Box 7"/>
          <p:cNvSpPr txBox="1">
            <a:spLocks noChangeArrowheads="1"/>
          </p:cNvSpPr>
          <p:nvPr/>
        </p:nvSpPr>
        <p:spPr bwMode="auto">
          <a:xfrm>
            <a:off x="1643063" y="1928813"/>
            <a:ext cx="15843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解：</a:t>
            </a:r>
          </a:p>
        </p:txBody>
      </p:sp>
      <p:sp>
        <p:nvSpPr>
          <p:cNvPr id="55303" name="文字方塊 14"/>
          <p:cNvSpPr txBox="1">
            <a:spLocks noChangeArrowheads="1"/>
          </p:cNvSpPr>
          <p:nvPr/>
        </p:nvSpPr>
        <p:spPr bwMode="auto">
          <a:xfrm>
            <a:off x="1116013" y="4164488"/>
            <a:ext cx="4857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波動的特徵皆來自此方程式：</a:t>
            </a:r>
          </a:p>
        </p:txBody>
      </p:sp>
      <p:sp>
        <p:nvSpPr>
          <p:cNvPr id="55304" name="文字方塊 15"/>
          <p:cNvSpPr txBox="1">
            <a:spLocks noChangeArrowheads="1"/>
          </p:cNvSpPr>
          <p:nvPr/>
        </p:nvSpPr>
        <p:spPr bwMode="auto">
          <a:xfrm>
            <a:off x="1116013" y="4596288"/>
            <a:ext cx="47863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波型以定速傳播</a:t>
            </a:r>
          </a:p>
        </p:txBody>
      </p:sp>
      <p:sp>
        <p:nvSpPr>
          <p:cNvPr id="55305" name="文字方塊 16"/>
          <p:cNvSpPr txBox="1">
            <a:spLocks noChangeArrowheads="1"/>
          </p:cNvSpPr>
          <p:nvPr/>
        </p:nvSpPr>
        <p:spPr bwMode="auto">
          <a:xfrm>
            <a:off x="1116013" y="5028088"/>
            <a:ext cx="3286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波型在傳播過程中不變形</a:t>
            </a:r>
          </a:p>
        </p:txBody>
      </p:sp>
      <p:sp>
        <p:nvSpPr>
          <p:cNvPr id="55306" name="文字方塊 17"/>
          <p:cNvSpPr txBox="1">
            <a:spLocks noChangeArrowheads="1"/>
          </p:cNvSpPr>
          <p:nvPr/>
        </p:nvSpPr>
        <p:spPr bwMode="auto">
          <a:xfrm>
            <a:off x="1116013" y="5459888"/>
            <a:ext cx="2143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solidFill>
                  <a:srgbClr val="FF0000"/>
                </a:solidFill>
                <a:latin typeface="Times New Roman" panose="02020603050405020304" pitchFamily="18" charset="0"/>
              </a:rPr>
              <a:t>疊加定律</a:t>
            </a:r>
          </a:p>
        </p:txBody>
      </p:sp>
      <p:sp>
        <p:nvSpPr>
          <p:cNvPr id="55307" name="文字方塊 23"/>
          <p:cNvSpPr txBox="1">
            <a:spLocks noChangeArrowheads="1"/>
          </p:cNvSpPr>
          <p:nvPr/>
        </p:nvSpPr>
        <p:spPr bwMode="auto">
          <a:xfrm>
            <a:off x="1116013" y="2636838"/>
            <a:ext cx="71643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在這些波函數的解之中，時間與空間並不獨立，而是連鎖在一起 </a:t>
            </a:r>
            <a:r>
              <a:rPr lang="en-US" altLang="zh-TW" sz="1800" i="1" dirty="0">
                <a:latin typeface="Times New Roman" pitchFamily="18" charset="0"/>
                <a:cs typeface="Times New Roman" pitchFamily="18" charset="0"/>
              </a:rPr>
              <a:t>x’</a:t>
            </a:r>
            <a:r>
              <a:rPr lang="zh-TW" altLang="en-US" sz="1800" dirty="0">
                <a:latin typeface="Times New Roman" panose="02020603050405020304" pitchFamily="18" charset="0"/>
                <a:cs typeface="Times New Roman" pitchFamily="18" charset="0"/>
              </a:rPr>
              <a:t>，</a:t>
            </a:r>
          </a:p>
        </p:txBody>
      </p:sp>
      <p:sp>
        <p:nvSpPr>
          <p:cNvPr id="55308" name="矩形 12"/>
          <p:cNvSpPr>
            <a:spLocks noChangeArrowheads="1"/>
          </p:cNvSpPr>
          <p:nvPr/>
        </p:nvSpPr>
        <p:spPr bwMode="auto">
          <a:xfrm>
            <a:off x="1116013" y="3068638"/>
            <a:ext cx="6696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對空間的偏微分與時間的偏微分基本上都是函數 </a:t>
            </a:r>
            <a:r>
              <a:rPr lang="en-US" altLang="zh-TW" sz="1800" i="1" dirty="0">
                <a:latin typeface="Times New Roman" pitchFamily="18" charset="0"/>
                <a:cs typeface="Times New Roman" pitchFamily="18" charset="0"/>
              </a:rPr>
              <a:t>f </a:t>
            </a:r>
            <a:r>
              <a:rPr lang="zh-TW" altLang="en-US" sz="1800" dirty="0">
                <a:latin typeface="Times New Roman" panose="02020603050405020304" pitchFamily="18" charset="0"/>
                <a:cs typeface="Times New Roman" pitchFamily="18" charset="0"/>
              </a:rPr>
              <a:t>對 </a:t>
            </a:r>
            <a:r>
              <a:rPr lang="en-US" altLang="zh-TW" sz="1800" i="1" dirty="0">
                <a:latin typeface="Times New Roman" pitchFamily="18" charset="0"/>
                <a:cs typeface="Times New Roman" pitchFamily="18" charset="0"/>
              </a:rPr>
              <a:t>x’</a:t>
            </a:r>
            <a:r>
              <a:rPr lang="zh-TW" altLang="en-US" sz="1800" dirty="0">
                <a:latin typeface="Times New Roman" panose="02020603050405020304" pitchFamily="18" charset="0"/>
                <a:cs typeface="Times New Roman" pitchFamily="18" charset="0"/>
              </a:rPr>
              <a:t>的常微分</a:t>
            </a:r>
          </a:p>
        </p:txBody>
      </p:sp>
      <p:sp>
        <p:nvSpPr>
          <p:cNvPr id="55309" name="矩形 13"/>
          <p:cNvSpPr>
            <a:spLocks noChangeArrowheads="1"/>
          </p:cNvSpPr>
          <p:nvPr/>
        </p:nvSpPr>
        <p:spPr bwMode="auto">
          <a:xfrm>
            <a:off x="1116013" y="3500438"/>
            <a:ext cx="6696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新細明體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TW" altLang="en-US" sz="1800" dirty="0">
                <a:latin typeface="Times New Roman" panose="02020603050405020304" pitchFamily="18" charset="0"/>
              </a:rPr>
              <a:t>因此對空間的兩次偏微分與對時間的兩次偏微分成正比。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1116013" y="5949279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dirty="0">
                <a:latin typeface="Times New Roman" panose="02020603050405020304" pitchFamily="18" charset="0"/>
              </a:rPr>
              <a:t>以上結果適用於任何滿足波方程式的波動現象！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矩形 14"/>
              <p:cNvSpPr/>
              <p:nvPr/>
            </p:nvSpPr>
            <p:spPr>
              <a:xfrm>
                <a:off x="2339752" y="1124744"/>
                <a:ext cx="1593898" cy="64825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altLang="zh-TW" sz="180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US" altLang="zh-TW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US" altLang="zh-TW" sz="1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US" altLang="zh-TW" sz="18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US" altLang="zh-TW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f>
                        <m:fPr>
                          <m:ctrlPr>
                            <a:rPr lang="en-US" altLang="zh-TW" sz="1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zh-TW" altLang="en-US" sz="1800" i="1">
                                  <a:latin typeface="Cambria Math"/>
                                  <a:ea typeface="Cambria Math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altLang="zh-TW" sz="1800" i="1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zh-TW" altLang="en-US" sz="1800" i="1">
                              <a:latin typeface="Cambria Math"/>
                              <a:ea typeface="Cambria Math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US" altLang="zh-TW" sz="1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US" altLang="zh-TW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矩形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1124744"/>
                <a:ext cx="1593898" cy="648254"/>
              </a:xfrm>
              <a:prstGeom prst="rect">
                <a:avLst/>
              </a:prstGeom>
              <a:blipFill>
                <a:blip r:embed="rId2"/>
                <a:stretch>
                  <a:fillRect b="-5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矩形 15"/>
              <p:cNvSpPr/>
              <p:nvPr/>
            </p:nvSpPr>
            <p:spPr>
              <a:xfrm>
                <a:off x="2339752" y="1934095"/>
                <a:ext cx="2442464" cy="36933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zh-TW" sz="1800" i="1" smtClean="0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d>
                        <m:dPr>
                          <m:ctrlPr>
                            <a:rPr lang="en-US" altLang="zh-TW" sz="1800" i="1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en-US" altLang="zh-TW" sz="1800" i="1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en-US" altLang="zh-TW" sz="1800" b="0" i="1" smtClean="0">
                          <a:latin typeface="Cambria Math"/>
                          <a:cs typeface="Times New Roman" pitchFamily="18" charset="0"/>
                        </a:rPr>
                        <m:t>𝑔</m:t>
                      </m:r>
                      <m:d>
                        <m:dPr>
                          <m:ctrlPr>
                            <a:rPr lang="en-US" altLang="zh-TW" sz="1800" b="0" i="1" smtClean="0"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en-US" altLang="zh-TW" sz="1800" b="0" i="1" smtClean="0">
                              <a:latin typeface="Cambria Math"/>
                              <a:cs typeface="Times New Roman" pitchFamily="18" charset="0"/>
                            </a:rPr>
                            <m:t>𝑣𝑡</m:t>
                          </m:r>
                        </m:e>
                      </m:d>
                    </m:oMath>
                  </m:oMathPara>
                </a14:m>
                <a:endParaRPr lang="zh-TW" altLang="en-US" sz="1800" dirty="0">
                  <a:latin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矩形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1934095"/>
                <a:ext cx="2442464" cy="369332"/>
              </a:xfrm>
              <a:prstGeom prst="rect">
                <a:avLst/>
              </a:prstGeom>
              <a:blipFill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0D345E-B91B-329E-1265-3BA6190220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252026-3E50-07AD-2B17-740B3825FF6D}"/>
              </a:ext>
            </a:extLst>
          </p:cNvPr>
          <p:cNvSpPr txBox="1"/>
          <p:nvPr/>
        </p:nvSpPr>
        <p:spPr bwMode="auto">
          <a:xfrm>
            <a:off x="4716016" y="3550214"/>
            <a:ext cx="338437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>
                <a:latin typeface="Times New Roman" panose="02020603050405020304" pitchFamily="18" charset="0"/>
              </a:rPr>
              <a:t>Eigenvalue problem of Matrix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0D03E3-B098-A337-D929-0257172EF1B1}"/>
              </a:ext>
            </a:extLst>
          </p:cNvPr>
          <p:cNvSpPr txBox="1"/>
          <p:nvPr/>
        </p:nvSpPr>
        <p:spPr bwMode="auto">
          <a:xfrm>
            <a:off x="959903" y="1378454"/>
            <a:ext cx="23762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 err="1">
                <a:latin typeface="Times New Roman" panose="02020603050405020304" pitchFamily="18" charset="0"/>
              </a:rPr>
              <a:t>單體的運動方程式</a:t>
            </a:r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7FF86-78BE-F034-3DAD-FB5987D92CEE}"/>
              </a:ext>
            </a:extLst>
          </p:cNvPr>
          <p:cNvSpPr txBox="1"/>
          <p:nvPr/>
        </p:nvSpPr>
        <p:spPr bwMode="auto">
          <a:xfrm>
            <a:off x="4704522" y="1389205"/>
            <a:ext cx="35283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>
                <a:latin typeface="Times New Roman" panose="02020603050405020304" pitchFamily="18" charset="0"/>
              </a:rPr>
              <a:t>Ordinary Differential Equation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C11AD92E-BA89-83D2-86DF-ECC4F2FDD027}"/>
              </a:ext>
            </a:extLst>
          </p:cNvPr>
          <p:cNvSpPr/>
          <p:nvPr/>
        </p:nvSpPr>
        <p:spPr>
          <a:xfrm>
            <a:off x="1766533" y="1977231"/>
            <a:ext cx="366960" cy="458629"/>
          </a:xfrm>
          <a:prstGeom prst="downArrow">
            <a:avLst/>
          </a:prstGeom>
          <a:solidFill>
            <a:srgbClr val="00B050"/>
          </a:solidFill>
        </p:spPr>
        <p:txBody>
          <a:bodyPr wrap="non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73181A-1A4D-A9C3-F4FB-3B8E2461CD5B}"/>
              </a:ext>
            </a:extLst>
          </p:cNvPr>
          <p:cNvSpPr txBox="1"/>
          <p:nvPr/>
        </p:nvSpPr>
        <p:spPr bwMode="auto">
          <a:xfrm>
            <a:off x="959903" y="2551634"/>
            <a:ext cx="374441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 err="1">
                <a:latin typeface="Times New Roman" panose="02020603050405020304" pitchFamily="18" charset="0"/>
              </a:rPr>
              <a:t>多體且彼此耦合的運動方程式</a:t>
            </a:r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BD9EAA-56B9-1A49-865B-D0C5FA7C2F39}"/>
              </a:ext>
            </a:extLst>
          </p:cNvPr>
          <p:cNvSpPr txBox="1"/>
          <p:nvPr/>
        </p:nvSpPr>
        <p:spPr bwMode="auto">
          <a:xfrm>
            <a:off x="4716016" y="4509120"/>
            <a:ext cx="35283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>
                <a:latin typeface="Times New Roman" panose="02020603050405020304" pitchFamily="18" charset="0"/>
              </a:rPr>
              <a:t>Partial Differential Equation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D63548-1D4C-AEC2-C98F-24858295BF6F}"/>
              </a:ext>
            </a:extLst>
          </p:cNvPr>
          <p:cNvSpPr txBox="1"/>
          <p:nvPr/>
        </p:nvSpPr>
        <p:spPr bwMode="auto">
          <a:xfrm>
            <a:off x="4704319" y="3145713"/>
            <a:ext cx="35283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>
                <a:latin typeface="Times New Roman" panose="02020603050405020304" pitchFamily="18" charset="0"/>
              </a:rPr>
              <a:t>Matrix and Linear Algebra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77E70A-17F6-B7B2-6ECB-3F0B2BA87492}"/>
              </a:ext>
            </a:extLst>
          </p:cNvPr>
          <p:cNvSpPr txBox="1"/>
          <p:nvPr/>
        </p:nvSpPr>
        <p:spPr bwMode="auto">
          <a:xfrm>
            <a:off x="4704319" y="2604049"/>
            <a:ext cx="35283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spAutoFit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sz="1800" dirty="0">
                <a:latin typeface="Times New Roman" panose="02020603050405020304" pitchFamily="18" charset="0"/>
              </a:rPr>
              <a:t>System of ODE</a:t>
            </a:r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id="{90AACE17-17BC-C810-736F-766E1DB8AD33}"/>
              </a:ext>
            </a:extLst>
          </p:cNvPr>
          <p:cNvSpPr/>
          <p:nvPr/>
        </p:nvSpPr>
        <p:spPr>
          <a:xfrm>
            <a:off x="1739470" y="4095139"/>
            <a:ext cx="366960" cy="458629"/>
          </a:xfrm>
          <a:prstGeom prst="downArrow">
            <a:avLst/>
          </a:prstGeom>
          <a:solidFill>
            <a:srgbClr val="00B050"/>
          </a:solidFill>
        </p:spPr>
        <p:txBody>
          <a:bodyPr wrap="none" rtlCol="0" anchor="ctr">
            <a:spAutoFit/>
          </a:bodyPr>
          <a:lstStyle/>
          <a:p>
            <a:pPr algn="ctr"/>
            <a:endParaRPr lang="en-US" sz="1800" dirty="0">
              <a:latin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203E04-9C63-22B2-CC00-578F5FBBC678}"/>
              </a:ext>
            </a:extLst>
          </p:cNvPr>
          <p:cNvSpPr txBox="1"/>
          <p:nvPr/>
        </p:nvSpPr>
        <p:spPr bwMode="auto">
          <a:xfrm>
            <a:off x="971600" y="4534818"/>
            <a:ext cx="331257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連續介質的波方程式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C3C24F-64A2-35AD-16DC-E9F48829C1D1}"/>
              </a:ext>
            </a:extLst>
          </p:cNvPr>
          <p:cNvSpPr txBox="1"/>
          <p:nvPr/>
        </p:nvSpPr>
        <p:spPr bwMode="auto">
          <a:xfrm>
            <a:off x="2088194" y="4139788"/>
            <a:ext cx="216319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rtlCol="0">
            <a:spAutoFit/>
          </a:bodyPr>
          <a:lstStyle/>
          <a:p>
            <a:pPr algn="l"/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連續及大量極限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2401444"/>
      </p:ext>
    </p:extLst>
  </p:cSld>
  <p:clrMapOvr>
    <a:masterClrMapping/>
  </p:clrMapOvr>
</p:sld>
</file>

<file path=ppt/theme/theme1.xml><?xml version="1.0" encoding="utf-8"?>
<a:theme xmlns:a="http://schemas.openxmlformats.org/drawingml/2006/main" name="預設簡報設計">
  <a:themeElements>
    <a:clrScheme name="預設簡報設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預設簡報設計">
      <a:majorFont>
        <a:latin typeface="Arial"/>
        <a:ea typeface="新細明體"/>
        <a:cs typeface=""/>
      </a:majorFont>
      <a:minorFont>
        <a:latin typeface="Arial"/>
        <a:ea typeface="新細明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預設簡報設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8764</TotalTime>
  <Words>2552</Words>
  <Application>Microsoft Macintosh PowerPoint</Application>
  <PresentationFormat>On-screen Show (4:3)</PresentationFormat>
  <Paragraphs>402</Paragraphs>
  <Slides>48</Slides>
  <Notes>0</Notes>
  <HiddenSlides>1</HiddenSlides>
  <MMClips>5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Cambria Math</vt:lpstr>
      <vt:lpstr>Times New Roman</vt:lpstr>
      <vt:lpstr>預設簡報設計</vt:lpstr>
      <vt:lpstr>方程式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Chia-Hung Chang</dc:creator>
  <cp:lastModifiedBy>Chia-Hung Vincent Chang</cp:lastModifiedBy>
  <cp:revision>497</cp:revision>
  <cp:lastPrinted>2025-11-12T05:12:25Z</cp:lastPrinted>
  <dcterms:created xsi:type="dcterms:W3CDTF">1601-01-01T00:00:00Z</dcterms:created>
  <dcterms:modified xsi:type="dcterms:W3CDTF">2026-05-14T09:46:30Z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