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1986" r:id="rId2"/>
    <p:sldId id="2007" r:id="rId3"/>
    <p:sldId id="2008" r:id="rId4"/>
    <p:sldId id="2029" r:id="rId5"/>
    <p:sldId id="1999" r:id="rId6"/>
    <p:sldId id="1988" r:id="rId7"/>
    <p:sldId id="2038" r:id="rId8"/>
    <p:sldId id="2010" r:id="rId9"/>
    <p:sldId id="2009" r:id="rId10"/>
    <p:sldId id="2000" r:id="rId11"/>
    <p:sldId id="2017" r:id="rId12"/>
    <p:sldId id="943" r:id="rId13"/>
    <p:sldId id="2036" r:id="rId14"/>
    <p:sldId id="1990" r:id="rId15"/>
    <p:sldId id="1992" r:id="rId16"/>
    <p:sldId id="1993" r:id="rId17"/>
    <p:sldId id="2011" r:id="rId18"/>
    <p:sldId id="2012" r:id="rId19"/>
    <p:sldId id="2013" r:id="rId20"/>
    <p:sldId id="2030" r:id="rId21"/>
    <p:sldId id="2031" r:id="rId22"/>
    <p:sldId id="1996" r:id="rId23"/>
    <p:sldId id="2037" r:id="rId24"/>
    <p:sldId id="1998" r:id="rId25"/>
    <p:sldId id="2018" r:id="rId26"/>
    <p:sldId id="2019" r:id="rId27"/>
    <p:sldId id="2020" r:id="rId28"/>
    <p:sldId id="913" r:id="rId29"/>
    <p:sldId id="2032" r:id="rId30"/>
    <p:sldId id="2001" r:id="rId31"/>
    <p:sldId id="2014" r:id="rId32"/>
    <p:sldId id="2002" r:id="rId33"/>
    <p:sldId id="2003" r:id="rId34"/>
    <p:sldId id="2015" r:id="rId35"/>
    <p:sldId id="2016" r:id="rId36"/>
    <p:sldId id="459" r:id="rId37"/>
    <p:sldId id="2028" r:id="rId38"/>
    <p:sldId id="2004" r:id="rId39"/>
    <p:sldId id="2027" r:id="rId40"/>
    <p:sldId id="2033" r:id="rId41"/>
    <p:sldId id="2034" r:id="rId42"/>
    <p:sldId id="203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FFCC"/>
    <a:srgbClr val="C9EFF2"/>
    <a:srgbClr val="D5F0F3"/>
    <a:srgbClr val="75DFE8"/>
    <a:srgbClr val="CCECFF"/>
    <a:srgbClr val="CCFFFF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0"/>
    <p:restoredTop sz="95588" autoAdjust="0"/>
  </p:normalViewPr>
  <p:slideViewPr>
    <p:cSldViewPr>
      <p:cViewPr varScale="1">
        <p:scale>
          <a:sx n="114" d="100"/>
          <a:sy n="114" d="100"/>
        </p:scale>
        <p:origin x="168" y="464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-9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7051-E4E3-46E1-A738-73663FE7A31E}" type="datetimeFigureOut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B031-B2EE-4FCE-AB57-E487F049D0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D67C-DFEC-4048-AE71-2123E7190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6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2948-81CB-4FC7-9F9E-8FDDBCAB0D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2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FC8C-C439-4D3D-B42B-BF8D11888C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160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ADAE-62AD-4B3D-9544-7404455B07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3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079A-2827-45E7-AD39-1854DBFC48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3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5D0A-5245-4EED-BFFC-18DBBC57E0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7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7C79-86BE-4C9C-923C-2BE57F9AC4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6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503A-9E34-48D8-9ECE-573147C176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7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E66-C37F-48BF-8D1B-361FA496F7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2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619A-3C13-47A9-8963-5261A39861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5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D2AA-B591-4935-8F9C-8C5A6BDE8D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25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BB44-8F2E-4A44-8342-D7FF70738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9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97CA-3655-4B74-893A-A0943214970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81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667C12C8-8581-4042-9AE4-20263EA9A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1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3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.png"/><Relationship Id="rId3" Type="http://schemas.openxmlformats.org/officeDocument/2006/relationships/image" Target="../media/image1410.png"/><Relationship Id="rId7" Type="http://schemas.openxmlformats.org/officeDocument/2006/relationships/image" Target="../media/image310.png"/><Relationship Id="rId12" Type="http://schemas.openxmlformats.org/officeDocument/2006/relationships/image" Target="../media/image47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461.png"/><Relationship Id="rId5" Type="http://schemas.openxmlformats.org/officeDocument/2006/relationships/image" Target="../media/image290.png"/><Relationship Id="rId10" Type="http://schemas.openxmlformats.org/officeDocument/2006/relationships/image" Target="../media/image451.png"/><Relationship Id="rId4" Type="http://schemas.openxmlformats.org/officeDocument/2006/relationships/image" Target="../media/image1511.png"/><Relationship Id="rId9" Type="http://schemas.openxmlformats.org/officeDocument/2006/relationships/image" Target="../media/image4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340.png"/><Relationship Id="rId10" Type="http://schemas.openxmlformats.org/officeDocument/2006/relationships/image" Target="../media/image61.png"/><Relationship Id="rId4" Type="http://schemas.openxmlformats.org/officeDocument/2006/relationships/image" Target="../media/image111.png"/><Relationship Id="rId9" Type="http://schemas.openxmlformats.org/officeDocument/2006/relationships/image" Target="../media/image14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0.png"/><Relationship Id="rId4" Type="http://schemas.openxmlformats.org/officeDocument/2006/relationships/image" Target="../media/image3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580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951.png"/><Relationship Id="rId7" Type="http://schemas.openxmlformats.org/officeDocument/2006/relationships/image" Target="../media/image103.png"/><Relationship Id="rId2" Type="http://schemas.openxmlformats.org/officeDocument/2006/relationships/image" Target="../media/image9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970.png"/><Relationship Id="rId10" Type="http://schemas.openxmlformats.org/officeDocument/2006/relationships/image" Target="../media/image107.png"/><Relationship Id="rId4" Type="http://schemas.openxmlformats.org/officeDocument/2006/relationships/image" Target="../media/image961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40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29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850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7.png"/><Relationship Id="rId7" Type="http://schemas.openxmlformats.org/officeDocument/2006/relationships/image" Target="../media/image15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49.png"/><Relationship Id="rId10" Type="http://schemas.openxmlformats.org/officeDocument/2006/relationships/image" Target="../media/image1031.png"/><Relationship Id="rId4" Type="http://schemas.openxmlformats.org/officeDocument/2006/relationships/image" Target="../media/image148.png"/><Relationship Id="rId9" Type="http://schemas.openxmlformats.org/officeDocument/2006/relationships/image" Target="../media/image10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4.png"/><Relationship Id="rId2" Type="http://schemas.openxmlformats.org/officeDocument/2006/relationships/image" Target="../media/image10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c/Drum_vibration_mode11.gif" TargetMode="External"/><Relationship Id="rId13" Type="http://schemas.openxmlformats.org/officeDocument/2006/relationships/image" Target="../media/image108.gif"/><Relationship Id="rId3" Type="http://schemas.openxmlformats.org/officeDocument/2006/relationships/image" Target="../media/image103.gif"/><Relationship Id="rId7" Type="http://schemas.openxmlformats.org/officeDocument/2006/relationships/image" Target="../media/image105.gif"/><Relationship Id="rId12" Type="http://schemas.openxmlformats.org/officeDocument/2006/relationships/hyperlink" Target="http://upload.wikimedia.org/wikipedia/commons/1/1f/Drum_vibration_mode23.gif" TargetMode="External"/><Relationship Id="rId2" Type="http://schemas.openxmlformats.org/officeDocument/2006/relationships/hyperlink" Target="http://upload.wikimedia.org/wikipedia/commons/1/15/Drum_vibration_mode01.gif" TargetMode="Externa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2/23/Drum_vibration_mode03.gif" TargetMode="External"/><Relationship Id="rId11" Type="http://schemas.openxmlformats.org/officeDocument/2006/relationships/image" Target="../media/image107.gif"/><Relationship Id="rId5" Type="http://schemas.openxmlformats.org/officeDocument/2006/relationships/image" Target="../media/image104.gif"/><Relationship Id="rId15" Type="http://schemas.openxmlformats.org/officeDocument/2006/relationships/image" Target="../media/image109.gif"/><Relationship Id="rId10" Type="http://schemas.openxmlformats.org/officeDocument/2006/relationships/hyperlink" Target="http://upload.wikimedia.org/wikipedia/commons/6/6e/Drum_vibration_mode21.gif" TargetMode="External"/><Relationship Id="rId4" Type="http://schemas.openxmlformats.org/officeDocument/2006/relationships/hyperlink" Target="http://upload.wikimedia.org/wikipedia/commons/7/7a/Drum_vibration_mode02.gif" TargetMode="External"/><Relationship Id="rId9" Type="http://schemas.openxmlformats.org/officeDocument/2006/relationships/image" Target="../media/image106.gif"/><Relationship Id="rId14" Type="http://schemas.openxmlformats.org/officeDocument/2006/relationships/hyperlink" Target="http://upload.wikimedia.org/wikipedia/commons/5/54/Taborroll.gi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3.png"/><Relationship Id="rId7" Type="http://schemas.openxmlformats.org/officeDocument/2006/relationships/image" Target="../media/image12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28.png"/><Relationship Id="rId5" Type="http://schemas.openxmlformats.org/officeDocument/2006/relationships/image" Target="../media/image125.png"/><Relationship Id="rId10" Type="http://schemas.openxmlformats.org/officeDocument/2006/relationships/image" Target="../media/image127.png"/><Relationship Id="rId4" Type="http://schemas.openxmlformats.org/officeDocument/2006/relationships/image" Target="../media/image1242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15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8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1.png"/><Relationship Id="rId13" Type="http://schemas.openxmlformats.org/officeDocument/2006/relationships/image" Target="../media/image1380.png"/><Relationship Id="rId3" Type="http://schemas.openxmlformats.org/officeDocument/2006/relationships/image" Target="../media/image1160.png"/><Relationship Id="rId7" Type="http://schemas.openxmlformats.org/officeDocument/2006/relationships/image" Target="../media/image1180.png"/><Relationship Id="rId12" Type="http://schemas.openxmlformats.org/officeDocument/2006/relationships/image" Target="../media/image15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1.png"/><Relationship Id="rId11" Type="http://schemas.openxmlformats.org/officeDocument/2006/relationships/image" Target="../media/image146.png"/><Relationship Id="rId5" Type="http://schemas.openxmlformats.org/officeDocument/2006/relationships/image" Target="../media/image1170.png"/><Relationship Id="rId10" Type="http://schemas.openxmlformats.org/officeDocument/2006/relationships/image" Target="../media/image145.png"/><Relationship Id="rId4" Type="http://schemas.openxmlformats.org/officeDocument/2006/relationships/image" Target="../media/image1241.png"/><Relationship Id="rId9" Type="http://schemas.openxmlformats.org/officeDocument/2006/relationships/image" Target="../media/image1200.png"/><Relationship Id="rId1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2.png"/><Relationship Id="rId3" Type="http://schemas.openxmlformats.org/officeDocument/2006/relationships/image" Target="../media/image1030.png"/><Relationship Id="rId7" Type="http://schemas.openxmlformats.org/officeDocument/2006/relationships/image" Target="../media/image1292.png"/><Relationship Id="rId12" Type="http://schemas.openxmlformats.org/officeDocument/2006/relationships/image" Target="../media/image165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67.png"/><Relationship Id="rId5" Type="http://schemas.openxmlformats.org/officeDocument/2006/relationships/image" Target="../media/image1050.png"/><Relationship Id="rId10" Type="http://schemas.openxmlformats.org/officeDocument/2006/relationships/image" Target="../media/image166.png"/><Relationship Id="rId4" Type="http://schemas.openxmlformats.org/officeDocument/2006/relationships/image" Target="../media/image156.png"/><Relationship Id="rId9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550.png"/><Relationship Id="rId7" Type="http://schemas.openxmlformats.org/officeDocument/2006/relationships/image" Target="../media/image1670.png"/><Relationship Id="rId17" Type="http://schemas.openxmlformats.org/officeDocument/2006/relationships/image" Target="../media/image170.png"/><Relationship Id="rId2" Type="http://schemas.openxmlformats.org/officeDocument/2006/relationships/image" Target="../media/image1110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0.png"/><Relationship Id="rId5" Type="http://schemas.openxmlformats.org/officeDocument/2006/relationships/image" Target="../media/image1580.png"/><Relationship Id="rId10" Type="http://schemas.openxmlformats.org/officeDocument/2006/relationships/image" Target="../media/image171.png"/><Relationship Id="rId4" Type="http://schemas.openxmlformats.org/officeDocument/2006/relationships/image" Target="../media/image168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351.png"/><Relationship Id="rId7" Type="http://schemas.openxmlformats.org/officeDocument/2006/relationships/image" Target="../media/image178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361.png"/><Relationship Id="rId9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0.png"/><Relationship Id="rId4" Type="http://schemas.openxmlformats.org/officeDocument/2006/relationships/image" Target="../media/image14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3" Type="http://schemas.openxmlformats.org/officeDocument/2006/relationships/image" Target="../media/image186.png"/><Relationship Id="rId7" Type="http://schemas.openxmlformats.org/officeDocument/2006/relationships/image" Target="../media/image188.png"/><Relationship Id="rId2" Type="http://schemas.openxmlformats.org/officeDocument/2006/relationships/image" Target="../media/image9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1.png"/><Relationship Id="rId5" Type="http://schemas.openxmlformats.org/officeDocument/2006/relationships/image" Target="../media/image1770.png"/><Relationship Id="rId10" Type="http://schemas.openxmlformats.org/officeDocument/2006/relationships/image" Target="../media/image189.png"/><Relationship Id="rId4" Type="http://schemas.openxmlformats.org/officeDocument/2006/relationships/image" Target="../media/image960.png"/><Relationship Id="rId9" Type="http://schemas.openxmlformats.org/officeDocument/2006/relationships/image" Target="../media/image18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0.png"/><Relationship Id="rId3" Type="http://schemas.openxmlformats.org/officeDocument/2006/relationships/image" Target="../media/image1240.png"/><Relationship Id="rId7" Type="http://schemas.openxmlformats.org/officeDocument/2006/relationships/image" Target="../media/image1280.png"/><Relationship Id="rId12" Type="http://schemas.openxmlformats.org/officeDocument/2006/relationships/image" Target="../media/image13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11" Type="http://schemas.openxmlformats.org/officeDocument/2006/relationships/image" Target="../media/image1330.png"/><Relationship Id="rId5" Type="http://schemas.openxmlformats.org/officeDocument/2006/relationships/image" Target="../media/image1260.png"/><Relationship Id="rId10" Type="http://schemas.openxmlformats.org/officeDocument/2006/relationships/image" Target="../media/image1320.png"/><Relationship Id="rId4" Type="http://schemas.openxmlformats.org/officeDocument/2006/relationships/image" Target="../media/image1250.png"/><Relationship Id="rId9" Type="http://schemas.openxmlformats.org/officeDocument/2006/relationships/image" Target="../media/image1310.png"/><Relationship Id="rId14" Type="http://schemas.openxmlformats.org/officeDocument/2006/relationships/image" Target="../media/image13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7" Type="http://schemas.openxmlformats.org/officeDocument/2006/relationships/image" Target="../media/image93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.png"/><Relationship Id="rId5" Type="http://schemas.openxmlformats.org/officeDocument/2006/relationships/image" Target="../media/image910.png"/><Relationship Id="rId4" Type="http://schemas.openxmlformats.org/officeDocument/2006/relationships/image" Target="../media/image9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40.png"/><Relationship Id="rId7" Type="http://schemas.openxmlformats.org/officeDocument/2006/relationships/image" Target="../media/image12.png"/><Relationship Id="rId2" Type="http://schemas.openxmlformats.org/officeDocument/2006/relationships/image" Target="../media/image20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02.png"/><Relationship Id="rId3" Type="http://schemas.openxmlformats.org/officeDocument/2006/relationships/image" Target="../media/image13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1" Type="http://schemas.openxmlformats.org/officeDocument/2006/relationships/image" Target="../media/image196.png"/><Relationship Id="rId5" Type="http://schemas.openxmlformats.org/officeDocument/2006/relationships/image" Target="../media/image180.png"/><Relationship Id="rId15" Type="http://schemas.openxmlformats.org/officeDocument/2006/relationships/image" Target="../media/image199.png"/><Relationship Id="rId10" Type="http://schemas.openxmlformats.org/officeDocument/2006/relationships/image" Target="../media/image195.png"/><Relationship Id="rId4" Type="http://schemas.openxmlformats.org/officeDocument/2006/relationships/image" Target="../media/image172.png"/><Relationship Id="rId9" Type="http://schemas.openxmlformats.org/officeDocument/2006/relationships/image" Target="../media/image194.png"/><Relationship Id="rId14" Type="http://schemas.openxmlformats.org/officeDocument/2006/relationships/image" Target="../media/image1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1.png"/><Relationship Id="rId13" Type="http://schemas.openxmlformats.org/officeDocument/2006/relationships/image" Target="../media/image203.png"/><Relationship Id="rId3" Type="http://schemas.openxmlformats.org/officeDocument/2006/relationships/image" Target="../media/image201.png"/><Relationship Id="rId7" Type="http://schemas.openxmlformats.org/officeDocument/2006/relationships/image" Target="../media/image1941.png"/><Relationship Id="rId12" Type="http://schemas.openxmlformats.org/officeDocument/2006/relationships/image" Target="../media/image1971.png"/><Relationship Id="rId2" Type="http://schemas.openxmlformats.org/officeDocument/2006/relationships/image" Target="../media/image200.pn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0.png"/><Relationship Id="rId15" Type="http://schemas.openxmlformats.org/officeDocument/2006/relationships/image" Target="../media/image205.png"/><Relationship Id="rId9" Type="http://schemas.openxmlformats.org/officeDocument/2006/relationships/image" Target="../media/image202.png"/><Relationship Id="rId14" Type="http://schemas.openxmlformats.org/officeDocument/2006/relationships/image" Target="../media/image2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E7614-2568-838E-7FF8-D2CA539F03D0}"/>
              </a:ext>
            </a:extLst>
          </p:cNvPr>
          <p:cNvSpPr txBox="1"/>
          <p:nvPr/>
        </p:nvSpPr>
        <p:spPr>
          <a:xfrm>
            <a:off x="1033669" y="1240056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2nd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C97B18D-8EF2-D099-63B7-CDBA6CF56F49}"/>
              </a:ext>
            </a:extLst>
          </p:cNvPr>
          <p:cNvSpPr/>
          <p:nvPr/>
        </p:nvSpPr>
        <p:spPr>
          <a:xfrm>
            <a:off x="2011424" y="3192349"/>
            <a:ext cx="139042" cy="51410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CABB1-A646-E673-6F85-D04D01CD4043}"/>
              </a:ext>
            </a:extLst>
          </p:cNvPr>
          <p:cNvSpPr txBox="1"/>
          <p:nvPr/>
        </p:nvSpPr>
        <p:spPr bwMode="auto">
          <a:xfrm>
            <a:off x="2271082" y="3208346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Assume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E8E2202E-5CB6-40CD-733A-144C43DB87F2}"/>
                  </a:ext>
                </a:extLst>
              </p:cNvPr>
              <p:cNvSpPr txBox="1"/>
              <p:nvPr/>
            </p:nvSpPr>
            <p:spPr bwMode="auto">
              <a:xfrm>
                <a:off x="1033669" y="1935000"/>
                <a:ext cx="1644233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E8E2202E-5CB6-40CD-733A-144C43DB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669" y="1935000"/>
                <a:ext cx="164423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/>
              <p:nvPr/>
            </p:nvSpPr>
            <p:spPr bwMode="auto">
              <a:xfrm>
                <a:off x="1012436" y="4622309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436" y="4622309"/>
                <a:ext cx="1235338" cy="276999"/>
              </a:xfrm>
              <a:prstGeom prst="rect">
                <a:avLst/>
              </a:prstGeom>
              <a:blipFill>
                <a:blip r:embed="rId3"/>
                <a:stretch>
                  <a:fillRect l="-4040" t="-4348" r="-202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/>
              <p:nvPr/>
            </p:nvSpPr>
            <p:spPr bwMode="auto">
              <a:xfrm>
                <a:off x="3604546" y="3276089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4546" y="3276089"/>
                <a:ext cx="1071575" cy="285912"/>
              </a:xfrm>
              <a:prstGeom prst="rect">
                <a:avLst/>
              </a:prstGeom>
              <a:blipFill>
                <a:blip r:embed="rId4"/>
                <a:stretch>
                  <a:fillRect l="-3488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D3909-C0CE-F44C-A657-284EC4FA7DA2}"/>
                  </a:ext>
                </a:extLst>
              </p:cNvPr>
              <p:cNvSpPr txBox="1"/>
              <p:nvPr/>
            </p:nvSpPr>
            <p:spPr bwMode="auto">
              <a:xfrm>
                <a:off x="2695459" y="2090909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D3909-C0CE-F44C-A657-284EC4FA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459" y="2090909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12C94B-127C-48A0-C213-B7AAD177D760}"/>
              </a:ext>
            </a:extLst>
          </p:cNvPr>
          <p:cNvSpPr txBox="1"/>
          <p:nvPr/>
        </p:nvSpPr>
        <p:spPr bwMode="auto">
          <a:xfrm>
            <a:off x="971600" y="5074243"/>
            <a:ext cx="6265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這是矩陣的本徵問題：線性代數Linear</a:t>
            </a:r>
            <a:r>
              <a:rPr lang="en-US" sz="1800" dirty="0"/>
              <a:t> </a:t>
            </a:r>
            <a:r>
              <a:rPr lang="en-US" sz="1800" dirty="0" err="1"/>
              <a:t>Algebra的中心問題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D7A75-A3F3-5F05-F6C8-B32C72180B4C}"/>
                  </a:ext>
                </a:extLst>
              </p:cNvPr>
              <p:cNvSpPr txBox="1"/>
              <p:nvPr/>
            </p:nvSpPr>
            <p:spPr bwMode="auto">
              <a:xfrm>
                <a:off x="3985301" y="2481539"/>
                <a:ext cx="194421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D7A75-A3F3-5F05-F6C8-B32C7218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301" y="2481539"/>
                <a:ext cx="1944216" cy="618246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B09ABEAC-10CA-BA28-F35D-9AEAD09E641D}"/>
                  </a:ext>
                </a:extLst>
              </p:cNvPr>
              <p:cNvSpPr txBox="1"/>
              <p:nvPr/>
            </p:nvSpPr>
            <p:spPr bwMode="auto">
              <a:xfrm>
                <a:off x="999161" y="3789502"/>
                <a:ext cx="3436411" cy="6578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B09ABEAC-10CA-BA28-F35D-9AEAD09E6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161" y="3789502"/>
                <a:ext cx="3436411" cy="657872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230E48A-0DBC-5612-5ED3-05E74F7CDDBB}"/>
              </a:ext>
            </a:extLst>
          </p:cNvPr>
          <p:cNvSpPr txBox="1"/>
          <p:nvPr/>
        </p:nvSpPr>
        <p:spPr bwMode="auto">
          <a:xfrm>
            <a:off x="971600" y="5517232"/>
            <a:ext cx="7578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This is the eigenvalue problem of a matrix, central to the subject Linear Algebra.</a:t>
            </a:r>
          </a:p>
        </p:txBody>
      </p:sp>
    </p:spTree>
    <p:extLst>
      <p:ext uri="{BB962C8B-B14F-4D97-AF65-F5344CB8AC3E}">
        <p14:creationId xmlns:p14="http://schemas.microsoft.com/office/powerpoint/2010/main" val="265552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4431-67F0-7997-67DE-3B66420F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C138B-F69E-A731-07B1-C4B1A7E45D68}"/>
              </a:ext>
            </a:extLst>
          </p:cNvPr>
          <p:cNvSpPr txBox="1"/>
          <p:nvPr/>
        </p:nvSpPr>
        <p:spPr bwMode="auto">
          <a:xfrm>
            <a:off x="1215186" y="3890843"/>
            <a:ext cx="4008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Symmetric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800B0-ACF0-6622-DEC3-A777A75131EA}"/>
                  </a:ext>
                </a:extLst>
              </p:cNvPr>
              <p:cNvSpPr txBox="1"/>
              <p:nvPr/>
            </p:nvSpPr>
            <p:spPr bwMode="auto">
              <a:xfrm>
                <a:off x="1248764" y="5179182"/>
                <a:ext cx="277056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800B0-ACF0-6622-DEC3-A777A751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764" y="5179182"/>
                <a:ext cx="2770566" cy="461921"/>
              </a:xfrm>
              <a:prstGeom prst="rect">
                <a:avLst/>
              </a:prstGeom>
              <a:blipFill>
                <a:blip r:embed="rId2"/>
                <a:stretch>
                  <a:fillRect l="-1370" t="-2703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17DC9C-170B-2310-C7D4-F7166D478244}"/>
                  </a:ext>
                </a:extLst>
              </p:cNvPr>
              <p:cNvSpPr txBox="1"/>
              <p:nvPr/>
            </p:nvSpPr>
            <p:spPr bwMode="auto">
              <a:xfrm>
                <a:off x="2638024" y="4396385"/>
                <a:ext cx="1343573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17DC9C-170B-2310-C7D4-F7166D478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024" y="4396385"/>
                <a:ext cx="1343573" cy="461921"/>
              </a:xfrm>
              <a:prstGeom prst="rect">
                <a:avLst/>
              </a:prstGeom>
              <a:blipFill>
                <a:blip r:embed="rId3"/>
                <a:stretch>
                  <a:fillRect l="-280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1CF17-5780-B171-33CC-FEE8DED96490}"/>
                  </a:ext>
                </a:extLst>
              </p:cNvPr>
              <p:cNvSpPr txBox="1"/>
              <p:nvPr/>
            </p:nvSpPr>
            <p:spPr bwMode="auto">
              <a:xfrm>
                <a:off x="1247425" y="4396386"/>
                <a:ext cx="122501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1CF17-5780-B171-33CC-FEE8DED9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425" y="4396386"/>
                <a:ext cx="1225015" cy="461921"/>
              </a:xfrm>
              <a:prstGeom prst="rect">
                <a:avLst/>
              </a:prstGeom>
              <a:blipFill>
                <a:blip r:embed="rId4"/>
                <a:stretch>
                  <a:fillRect l="-412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A6AEFBF-44D0-40EF-308F-057EDB9E9B71}"/>
              </a:ext>
            </a:extLst>
          </p:cNvPr>
          <p:cNvSpPr txBox="1"/>
          <p:nvPr/>
        </p:nvSpPr>
        <p:spPr bwMode="auto">
          <a:xfrm>
            <a:off x="4201092" y="4459102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Not symmetric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F335E-977B-45F1-8F60-573AD714D7F4}"/>
              </a:ext>
            </a:extLst>
          </p:cNvPr>
          <p:cNvSpPr txBox="1"/>
          <p:nvPr/>
        </p:nvSpPr>
        <p:spPr bwMode="auto">
          <a:xfrm>
            <a:off x="4199192" y="5225476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E8EC93-B365-FCFB-9A6A-5F455F9EFBCB}"/>
                  </a:ext>
                </a:extLst>
              </p:cNvPr>
              <p:cNvSpPr txBox="1"/>
              <p:nvPr/>
            </p:nvSpPr>
            <p:spPr bwMode="auto">
              <a:xfrm>
                <a:off x="5497236" y="5248431"/>
                <a:ext cx="1493806" cy="3290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E8EC93-B365-FCFB-9A6A-5F455F9E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236" y="5248431"/>
                <a:ext cx="1493806" cy="329064"/>
              </a:xfrm>
              <a:prstGeom prst="rect">
                <a:avLst/>
              </a:prstGeom>
              <a:blipFill>
                <a:blip r:embed="rId5"/>
                <a:stretch>
                  <a:fillRect l="-2521" r="-1681" b="-1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3DF45-9BFF-5AB5-2EBC-7AC365802DF9}"/>
                  </a:ext>
                </a:extLst>
              </p:cNvPr>
              <p:cNvSpPr txBox="1"/>
              <p:nvPr/>
            </p:nvSpPr>
            <p:spPr bwMode="auto">
              <a:xfrm>
                <a:off x="1968844" y="5961978"/>
                <a:ext cx="1659492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3DF45-9BFF-5AB5-2EBC-7AC36580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844" y="5961978"/>
                <a:ext cx="1659492" cy="286489"/>
              </a:xfrm>
              <a:prstGeom prst="rect">
                <a:avLst/>
              </a:prstGeom>
              <a:blipFill>
                <a:blip r:embed="rId6"/>
                <a:stretch>
                  <a:fillRect l="-3053" t="-4167" r="-763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76B119-7C95-4C95-9D57-C74601B41E4C}"/>
              </a:ext>
            </a:extLst>
          </p:cNvPr>
          <p:cNvCxnSpPr>
            <a:cxnSpLocks/>
          </p:cNvCxnSpPr>
          <p:nvPr/>
        </p:nvCxnSpPr>
        <p:spPr>
          <a:xfrm flipV="1">
            <a:off x="1968844" y="5323198"/>
            <a:ext cx="216024" cy="6387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F4385B-D4AD-A36E-7819-324D7CB35E85}"/>
              </a:ext>
            </a:extLst>
          </p:cNvPr>
          <p:cNvCxnSpPr>
            <a:cxnSpLocks/>
          </p:cNvCxnSpPr>
          <p:nvPr/>
        </p:nvCxnSpPr>
        <p:spPr>
          <a:xfrm flipV="1">
            <a:off x="3016859" y="5323198"/>
            <a:ext cx="710927" cy="725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74B3E7-BA26-7A5C-DA64-8CB38949E101}"/>
              </a:ext>
            </a:extLst>
          </p:cNvPr>
          <p:cNvCxnSpPr>
            <a:cxnSpLocks/>
          </p:cNvCxnSpPr>
          <p:nvPr/>
        </p:nvCxnSpPr>
        <p:spPr>
          <a:xfrm flipH="1" flipV="1">
            <a:off x="1925386" y="5612785"/>
            <a:ext cx="1446936" cy="4361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1763E0-6987-1AA6-4B64-113D30A3DBE7}"/>
              </a:ext>
            </a:extLst>
          </p:cNvPr>
          <p:cNvSpPr txBox="1"/>
          <p:nvPr/>
        </p:nvSpPr>
        <p:spPr bwMode="auto">
          <a:xfrm>
            <a:off x="1247425" y="5961978"/>
            <a:ext cx="702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6604AA-8E4E-4FF0-924A-3236C0638F64}"/>
                  </a:ext>
                </a:extLst>
              </p:cNvPr>
              <p:cNvSpPr txBox="1"/>
              <p:nvPr/>
            </p:nvSpPr>
            <p:spPr bwMode="auto">
              <a:xfrm>
                <a:off x="1158018" y="1864244"/>
                <a:ext cx="2952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Transpose of matrix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6604AA-8E4E-4FF0-924A-3236C063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018" y="1864244"/>
                <a:ext cx="2952328" cy="369332"/>
              </a:xfrm>
              <a:prstGeom prst="rect">
                <a:avLst/>
              </a:prstGeom>
              <a:blipFill>
                <a:blip r:embed="rId7"/>
                <a:stretch>
                  <a:fillRect l="-171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999B1-25ED-639B-A378-593639948009}"/>
                  </a:ext>
                </a:extLst>
              </p:cNvPr>
              <p:cNvSpPr txBox="1"/>
              <p:nvPr/>
            </p:nvSpPr>
            <p:spPr bwMode="auto">
              <a:xfrm>
                <a:off x="2634182" y="2368935"/>
                <a:ext cx="1343573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999B1-25ED-639B-A378-593639948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182" y="2368935"/>
                <a:ext cx="1343573" cy="461921"/>
              </a:xfrm>
              <a:prstGeom prst="rect">
                <a:avLst/>
              </a:prstGeom>
              <a:blipFill>
                <a:blip r:embed="rId8"/>
                <a:stretch>
                  <a:fillRect l="-280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02C8F-47F7-44A9-64C5-26DEC1D986B2}"/>
                  </a:ext>
                </a:extLst>
              </p:cNvPr>
              <p:cNvSpPr txBox="1"/>
              <p:nvPr/>
            </p:nvSpPr>
            <p:spPr bwMode="auto">
              <a:xfrm>
                <a:off x="1243583" y="2368936"/>
                <a:ext cx="122501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02C8F-47F7-44A9-64C5-26DEC1D98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583" y="2368936"/>
                <a:ext cx="1225015" cy="461921"/>
              </a:xfrm>
              <a:prstGeom prst="rect">
                <a:avLst/>
              </a:prstGeom>
              <a:blipFill>
                <a:blip r:embed="rId9"/>
                <a:stretch>
                  <a:fillRect l="-3061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C6CE1E-1CBC-FBE4-8AD0-73FF965CC5DE}"/>
                  </a:ext>
                </a:extLst>
              </p:cNvPr>
              <p:cNvSpPr txBox="1"/>
              <p:nvPr/>
            </p:nvSpPr>
            <p:spPr bwMode="auto">
              <a:xfrm>
                <a:off x="4244390" y="2435363"/>
                <a:ext cx="949491" cy="3290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C6CE1E-1CBC-FBE4-8AD0-73FF965CC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390" y="2435363"/>
                <a:ext cx="949491" cy="329064"/>
              </a:xfrm>
              <a:prstGeom prst="rect">
                <a:avLst/>
              </a:prstGeom>
              <a:blipFill>
                <a:blip r:embed="rId10"/>
                <a:stretch>
                  <a:fillRect l="-5333" r="-4000" b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6EE92-8D64-9CF9-F103-5AEBFEB366AC}"/>
                  </a:ext>
                </a:extLst>
              </p:cNvPr>
              <p:cNvSpPr txBox="1"/>
              <p:nvPr/>
            </p:nvSpPr>
            <p:spPr bwMode="auto">
              <a:xfrm>
                <a:off x="2634182" y="3160660"/>
                <a:ext cx="1068561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6EE92-8D64-9CF9-F103-5AEBFEB36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182" y="3160660"/>
                <a:ext cx="1068561" cy="286489"/>
              </a:xfrm>
              <a:prstGeom prst="rect">
                <a:avLst/>
              </a:prstGeom>
              <a:blipFill>
                <a:blip r:embed="rId11"/>
                <a:stretch>
                  <a:fillRect l="-3529" r="-1176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2AAD186-4CC3-0762-2CF2-D81B1EEA791F}"/>
              </a:ext>
            </a:extLst>
          </p:cNvPr>
          <p:cNvSpPr txBox="1"/>
          <p:nvPr/>
        </p:nvSpPr>
        <p:spPr bwMode="auto">
          <a:xfrm>
            <a:off x="1228638" y="3085001"/>
            <a:ext cx="702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</a:t>
            </a:r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CD7412-BE53-FEA8-3614-4828E7DD33E8}"/>
              </a:ext>
            </a:extLst>
          </p:cNvPr>
          <p:cNvCxnSpPr>
            <a:cxnSpLocks/>
          </p:cNvCxnSpPr>
          <p:nvPr/>
        </p:nvCxnSpPr>
        <p:spPr>
          <a:xfrm flipV="1">
            <a:off x="2921650" y="2484580"/>
            <a:ext cx="710927" cy="725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30B2F9-283C-06E9-9385-3C5BAB7CFA52}"/>
              </a:ext>
            </a:extLst>
          </p:cNvPr>
          <p:cNvCxnSpPr>
            <a:cxnSpLocks/>
          </p:cNvCxnSpPr>
          <p:nvPr/>
        </p:nvCxnSpPr>
        <p:spPr>
          <a:xfrm flipH="1" flipV="1">
            <a:off x="1925386" y="2822427"/>
            <a:ext cx="1475883" cy="3737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15152-8CF1-2603-377F-23F15B4B3F1B}"/>
                  </a:ext>
                </a:extLst>
              </p:cNvPr>
              <p:cNvSpPr txBox="1"/>
              <p:nvPr/>
            </p:nvSpPr>
            <p:spPr bwMode="auto">
              <a:xfrm>
                <a:off x="1229498" y="1196592"/>
                <a:ext cx="2680606" cy="5379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15152-8CF1-2603-377F-23F15B4B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498" y="1196592"/>
                <a:ext cx="2680606" cy="537904"/>
              </a:xfrm>
              <a:prstGeom prst="rect">
                <a:avLst/>
              </a:prstGeom>
              <a:blipFill>
                <a:blip r:embed="rId12"/>
                <a:stretch>
                  <a:fillRect l="-1415" t="-4651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58A8891-BC91-AAD2-FF3B-9380A0769E25}"/>
              </a:ext>
            </a:extLst>
          </p:cNvPr>
          <p:cNvSpPr txBox="1"/>
          <p:nvPr/>
        </p:nvSpPr>
        <p:spPr bwMode="auto">
          <a:xfrm>
            <a:off x="1211368" y="71975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Inverse matrix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77C6D-27F4-DDB1-F5B1-E77D91347944}"/>
              </a:ext>
            </a:extLst>
          </p:cNvPr>
          <p:cNvSpPr txBox="1"/>
          <p:nvPr/>
        </p:nvSpPr>
        <p:spPr bwMode="auto">
          <a:xfrm>
            <a:off x="4743296" y="5991850"/>
            <a:ext cx="263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Arfken</a:t>
            </a:r>
            <a:r>
              <a:rPr lang="en-US" sz="1800" dirty="0"/>
              <a:t> p99, 104-107</a:t>
            </a:r>
          </a:p>
        </p:txBody>
      </p:sp>
    </p:spTree>
    <p:extLst>
      <p:ext uri="{BB962C8B-B14F-4D97-AF65-F5344CB8AC3E}">
        <p14:creationId xmlns:p14="http://schemas.microsoft.com/office/powerpoint/2010/main" val="11014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7256-0629-6646-D577-2438F936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FD935-8AC1-DCC4-54DD-7E6841EDDCEE}"/>
              </a:ext>
            </a:extLst>
          </p:cNvPr>
          <p:cNvSpPr txBox="1"/>
          <p:nvPr/>
        </p:nvSpPr>
        <p:spPr>
          <a:xfrm>
            <a:off x="1458129" y="1155770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2nd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A2B7D65-1927-8F0C-6DBA-8909AE854F55}"/>
              </a:ext>
            </a:extLst>
          </p:cNvPr>
          <p:cNvSpPr/>
          <p:nvPr/>
        </p:nvSpPr>
        <p:spPr>
          <a:xfrm>
            <a:off x="3122724" y="2552453"/>
            <a:ext cx="139042" cy="51410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A35F1C-F844-016F-446A-7AC99B0E1DF3}"/>
              </a:ext>
            </a:extLst>
          </p:cNvPr>
          <p:cNvSpPr txBox="1"/>
          <p:nvPr/>
        </p:nvSpPr>
        <p:spPr>
          <a:xfrm>
            <a:off x="2164614" y="3179947"/>
            <a:ext cx="37444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290B-ED6C-ACDF-220F-5D31D33835EF}"/>
              </a:ext>
            </a:extLst>
          </p:cNvPr>
          <p:cNvSpPr txBox="1"/>
          <p:nvPr/>
        </p:nvSpPr>
        <p:spPr bwMode="auto">
          <a:xfrm>
            <a:off x="3410576" y="2566495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複變函數法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DD6D5913-49AB-C040-F55B-08C40C4A8F27}"/>
                  </a:ext>
                </a:extLst>
              </p:cNvPr>
              <p:cNvSpPr txBox="1"/>
              <p:nvPr/>
            </p:nvSpPr>
            <p:spPr bwMode="auto">
              <a:xfrm>
                <a:off x="1458129" y="1850714"/>
                <a:ext cx="1605761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DD6D5913-49AB-C040-F55B-08C40C4A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8129" y="1850714"/>
                <a:ext cx="1605761" cy="648126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85445-34D1-AEC3-628E-CEF550A997BD}"/>
                  </a:ext>
                </a:extLst>
              </p:cNvPr>
              <p:cNvSpPr txBox="1"/>
              <p:nvPr/>
            </p:nvSpPr>
            <p:spPr bwMode="auto">
              <a:xfrm>
                <a:off x="2460917" y="3816108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917" y="3816108"/>
                <a:ext cx="1235338" cy="276999"/>
              </a:xfrm>
              <a:prstGeom prst="rect">
                <a:avLst/>
              </a:prstGeom>
              <a:blipFill>
                <a:blip r:embed="rId3"/>
                <a:stretch>
                  <a:fillRect l="-3061" t="-4348" r="-3061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15578-118F-AF61-16E6-CEA2897E7EB8}"/>
                  </a:ext>
                </a:extLst>
              </p:cNvPr>
              <p:cNvSpPr txBox="1"/>
              <p:nvPr/>
            </p:nvSpPr>
            <p:spPr bwMode="auto">
              <a:xfrm>
                <a:off x="5025328" y="2566495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5328" y="2566495"/>
                <a:ext cx="1071575" cy="285912"/>
              </a:xfrm>
              <a:prstGeom prst="rect">
                <a:avLst/>
              </a:prstGeom>
              <a:blipFill>
                <a:blip r:embed="rId4"/>
                <a:stretch>
                  <a:fillRect l="-348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5DEC5C-92DC-D79E-B98F-0651A53291B5}"/>
                  </a:ext>
                </a:extLst>
              </p:cNvPr>
              <p:cNvSpPr txBox="1"/>
              <p:nvPr/>
            </p:nvSpPr>
            <p:spPr bwMode="auto">
              <a:xfrm>
                <a:off x="3203681" y="2041276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5DEC5C-92DC-D79E-B98F-0651A532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81" y="2041276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387EAE-0A47-93D7-C13B-59391EE8F30B}"/>
              </a:ext>
            </a:extLst>
          </p:cNvPr>
          <p:cNvSpPr txBox="1"/>
          <p:nvPr/>
        </p:nvSpPr>
        <p:spPr bwMode="auto">
          <a:xfrm>
            <a:off x="2164614" y="4365104"/>
            <a:ext cx="5143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這是線性代數Linear</a:t>
            </a:r>
            <a:r>
              <a:rPr lang="en-US" sz="1800" dirty="0"/>
              <a:t> </a:t>
            </a:r>
            <a:r>
              <a:rPr lang="en-US" sz="1800" dirty="0" err="1"/>
              <a:t>Algebra的中心問題</a:t>
            </a:r>
            <a:r>
              <a:rPr 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6629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F691A-56DE-9EE1-EC54-FB497A7A3D77}"/>
              </a:ext>
            </a:extLst>
          </p:cNvPr>
          <p:cNvSpPr txBox="1"/>
          <p:nvPr/>
        </p:nvSpPr>
        <p:spPr>
          <a:xfrm>
            <a:off x="2627784" y="1016051"/>
            <a:ext cx="29870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F178F2-E927-13C3-7B28-99EB9AE8ACDD}"/>
                  </a:ext>
                </a:extLst>
              </p:cNvPr>
              <p:cNvSpPr txBox="1"/>
              <p:nvPr/>
            </p:nvSpPr>
            <p:spPr bwMode="auto">
              <a:xfrm>
                <a:off x="3578673" y="1561230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F178F2-E927-13C3-7B28-99EB9AE8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673" y="1561230"/>
                <a:ext cx="1085233" cy="276999"/>
              </a:xfrm>
              <a:prstGeom prst="rect">
                <a:avLst/>
              </a:prstGeom>
              <a:blipFill>
                <a:blip r:embed="rId2"/>
                <a:stretch>
                  <a:fillRect l="-3448" r="-229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35602D-ED04-1BB8-0A76-93BA5574D2EC}"/>
                  </a:ext>
                </a:extLst>
              </p:cNvPr>
              <p:cNvSpPr txBox="1"/>
              <p:nvPr/>
            </p:nvSpPr>
            <p:spPr bwMode="auto">
              <a:xfrm>
                <a:off x="676063" y="1957279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這代表矩陣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/>
                  <a:t>乘在行向量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與一常數乘法沒有差異，並未改變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 err="1"/>
                  <a:t>的方向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35602D-ED04-1BB8-0A76-93BA5574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63" y="1957279"/>
                <a:ext cx="7524328" cy="369332"/>
              </a:xfrm>
              <a:prstGeom prst="rect">
                <a:avLst/>
              </a:prstGeom>
              <a:blipFill>
                <a:blip r:embed="rId5"/>
                <a:stretch>
                  <a:fillRect l="-84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F9225F-14D5-6F23-0EAE-03E42AF89727}"/>
                  </a:ext>
                </a:extLst>
              </p:cNvPr>
              <p:cNvSpPr txBox="1"/>
              <p:nvPr/>
            </p:nvSpPr>
            <p:spPr bwMode="auto">
              <a:xfrm>
                <a:off x="668463" y="2765147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任一</a:t>
                </a:r>
                <a:r>
                  <a:rPr lang="en-US" sz="1800" dirty="0" err="1"/>
                  <a:t>矩陣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/>
                  <a:t>有特定的行向量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及對應的常數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 err="1"/>
                  <a:t>滿足上式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F9225F-14D5-6F23-0EAE-03E42AF8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463" y="2765147"/>
                <a:ext cx="7524328" cy="369332"/>
              </a:xfrm>
              <a:prstGeom prst="rect">
                <a:avLst/>
              </a:prstGeom>
              <a:blipFill>
                <a:blip r:embed="rId6"/>
                <a:stretch>
                  <a:fillRect l="-67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87D98-7A9F-76B9-6732-E41663713D2F}"/>
                  </a:ext>
                </a:extLst>
              </p:cNvPr>
              <p:cNvSpPr txBox="1"/>
              <p:nvPr/>
            </p:nvSpPr>
            <p:spPr bwMode="auto">
              <a:xfrm>
                <a:off x="676063" y="3994193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行向量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稱為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矩陣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的</a:t>
                </a:r>
                <a:r>
                  <a:rPr lang="en-US" sz="1800" dirty="0">
                    <a:solidFill>
                      <a:srgbClr val="FF0000"/>
                    </a:solidFill>
                  </a:rPr>
                  <a:t>本徵向量eigenvector，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稱為本徵值eigenvalue。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87D98-7A9F-76B9-6732-E41663713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63" y="3994193"/>
                <a:ext cx="7524328" cy="369332"/>
              </a:xfrm>
              <a:prstGeom prst="rect">
                <a:avLst/>
              </a:prstGeom>
              <a:blipFill>
                <a:blip r:embed="rId7"/>
                <a:stretch>
                  <a:fillRect l="-84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0B2B5F-822F-26CC-BA65-1CA1CE675CD1}"/>
              </a:ext>
            </a:extLst>
          </p:cNvPr>
          <p:cNvSpPr txBox="1"/>
          <p:nvPr/>
        </p:nvSpPr>
        <p:spPr bwMode="auto">
          <a:xfrm>
            <a:off x="676063" y="2339385"/>
            <a:ext cx="7272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This means multiplying a column by a matrix does not change its direction.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AABF2-E222-3850-3D26-9166229D6279}"/>
                  </a:ext>
                </a:extLst>
              </p:cNvPr>
              <p:cNvSpPr txBox="1"/>
              <p:nvPr/>
            </p:nvSpPr>
            <p:spPr bwMode="auto">
              <a:xfrm>
                <a:off x="676062" y="3190909"/>
                <a:ext cx="81444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any specific matrix, there are specific columns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 with specific constant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that satisfy the condition.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AABF2-E222-3850-3D26-9166229D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62" y="3190909"/>
                <a:ext cx="8144409" cy="646331"/>
              </a:xfrm>
              <a:prstGeom prst="rect">
                <a:avLst/>
              </a:prstGeom>
              <a:blipFill>
                <a:blip r:embed="rId8"/>
                <a:stretch>
                  <a:fillRect l="-779" t="-3922" b="-156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AF628B-8307-C31E-1297-C6A88E7DBFCD}"/>
                  </a:ext>
                </a:extLst>
              </p:cNvPr>
              <p:cNvSpPr txBox="1"/>
              <p:nvPr/>
            </p:nvSpPr>
            <p:spPr bwMode="auto">
              <a:xfrm>
                <a:off x="704662" y="4363525"/>
                <a:ext cx="684826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’s are called eigenvectors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called eigenvalues of the matrix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AF628B-8307-C31E-1297-C6A88E7DB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662" y="4363525"/>
                <a:ext cx="6848266" cy="461665"/>
              </a:xfrm>
              <a:prstGeom prst="rect">
                <a:avLst/>
              </a:prstGeom>
              <a:blipFill>
                <a:blip r:embed="rId9"/>
                <a:stretch>
                  <a:fillRect t="-10526" r="-2037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85398-EAB4-C173-3332-07B9C58A8FE2}"/>
                  </a:ext>
                </a:extLst>
              </p:cNvPr>
              <p:cNvSpPr txBox="1"/>
              <p:nvPr/>
            </p:nvSpPr>
            <p:spPr bwMode="auto">
              <a:xfrm>
                <a:off x="704662" y="4759176"/>
                <a:ext cx="684826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’s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is called eigenvalue problem of the matrix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85398-EAB4-C173-3332-07B9C58A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662" y="4759176"/>
                <a:ext cx="6848266" cy="461665"/>
              </a:xfrm>
              <a:prstGeom prst="rect">
                <a:avLst/>
              </a:prstGeom>
              <a:blipFill>
                <a:blip r:embed="rId10"/>
                <a:stretch>
                  <a:fillRect l="-741"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52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4095-B57E-5C4E-0406-9D748D83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1D60D5-D3A6-EC5C-946E-2B0E80C3150A}"/>
                  </a:ext>
                </a:extLst>
              </p:cNvPr>
              <p:cNvSpPr txBox="1"/>
              <p:nvPr/>
            </p:nvSpPr>
            <p:spPr bwMode="auto">
              <a:xfrm>
                <a:off x="4415164" y="247618"/>
                <a:ext cx="15776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1D60D5-D3A6-EC5C-946E-2B0E80C3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164" y="247618"/>
                <a:ext cx="1577676" cy="461921"/>
              </a:xfrm>
              <a:prstGeom prst="rect">
                <a:avLst/>
              </a:prstGeom>
              <a:blipFill>
                <a:blip r:embed="rId2"/>
                <a:stretch>
                  <a:fillRect l="-2400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3F260D-6A32-B571-F2E1-94A0B8D6904E}"/>
                  </a:ext>
                </a:extLst>
              </p:cNvPr>
              <p:cNvSpPr txBox="1"/>
              <p:nvPr/>
            </p:nvSpPr>
            <p:spPr bwMode="auto">
              <a:xfrm>
                <a:off x="694072" y="275607"/>
                <a:ext cx="37791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example, take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as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1800" dirty="0"/>
                  <a:t> matrix.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3F260D-6A32-B571-F2E1-94A0B8D6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072" y="275607"/>
                <a:ext cx="3779101" cy="369332"/>
              </a:xfrm>
              <a:prstGeom prst="rect">
                <a:avLst/>
              </a:prstGeom>
              <a:blipFill>
                <a:blip r:embed="rId3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F2AAE-4DC7-FCB4-7108-7FC93C1B2DDE}"/>
                  </a:ext>
                </a:extLst>
              </p:cNvPr>
              <p:cNvSpPr txBox="1"/>
              <p:nvPr/>
            </p:nvSpPr>
            <p:spPr bwMode="auto">
              <a:xfrm>
                <a:off x="696146" y="736283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In general,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a vector will produce another vector not in the same direction.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F2AAE-4DC7-FCB4-7108-7FC93C1B2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146" y="736283"/>
                <a:ext cx="7776864" cy="369332"/>
              </a:xfrm>
              <a:prstGeom prst="rect">
                <a:avLst/>
              </a:prstGeom>
              <a:blipFill>
                <a:blip r:embed="rId4"/>
                <a:stretch>
                  <a:fillRect l="-651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414C2-B369-1D95-E1AA-8BB5EB628828}"/>
                  </a:ext>
                </a:extLst>
              </p:cNvPr>
              <p:cNvSpPr txBox="1"/>
              <p:nvPr/>
            </p:nvSpPr>
            <p:spPr bwMode="auto">
              <a:xfrm>
                <a:off x="745160" y="1172789"/>
                <a:ext cx="479618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414C2-B369-1D95-E1AA-8BB5EB628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60" y="1172789"/>
                <a:ext cx="4796185" cy="461921"/>
              </a:xfrm>
              <a:prstGeom prst="rect">
                <a:avLst/>
              </a:prstGeom>
              <a:blipFill>
                <a:blip r:embed="rId5"/>
                <a:stretch>
                  <a:fillRect l="-528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03DD1FA-A543-3AC5-2DBE-0ED732F841D2}"/>
              </a:ext>
            </a:extLst>
          </p:cNvPr>
          <p:cNvSpPr txBox="1"/>
          <p:nvPr/>
        </p:nvSpPr>
        <p:spPr bwMode="auto">
          <a:xfrm>
            <a:off x="754786" y="3536279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But there are two special vectors that matrix multiplication is just a number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180567-4F22-1BFC-287D-61DCF0902C4C}"/>
                  </a:ext>
                </a:extLst>
              </p:cNvPr>
              <p:cNvSpPr txBox="1"/>
              <p:nvPr/>
            </p:nvSpPr>
            <p:spPr bwMode="auto">
              <a:xfrm>
                <a:off x="694072" y="6279578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them,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the vector will produce a vector in the same direction.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180567-4F22-1BFC-287D-61DCF090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072" y="6279578"/>
                <a:ext cx="7776864" cy="369332"/>
              </a:xfrm>
              <a:prstGeom prst="rect">
                <a:avLst/>
              </a:prstGeom>
              <a:blipFill>
                <a:blip r:embed="rId6"/>
                <a:stretch>
                  <a:fillRect l="-65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46637B7-DFFE-757A-924E-86DBE0A6A670}"/>
              </a:ext>
            </a:extLst>
          </p:cNvPr>
          <p:cNvSpPr/>
          <p:nvPr/>
        </p:nvSpPr>
        <p:spPr>
          <a:xfrm>
            <a:off x="769990" y="1720544"/>
            <a:ext cx="3888432" cy="172819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19EA81-678C-1BC0-6058-834770FBE91F}"/>
              </a:ext>
            </a:extLst>
          </p:cNvPr>
          <p:cNvCxnSpPr/>
          <p:nvPr/>
        </p:nvCxnSpPr>
        <p:spPr>
          <a:xfrm flipV="1">
            <a:off x="1490070" y="2152592"/>
            <a:ext cx="576064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507B97-8CCF-78CF-E892-21E69D0E3D9A}"/>
                  </a:ext>
                </a:extLst>
              </p:cNvPr>
              <p:cNvSpPr txBox="1"/>
              <p:nvPr/>
            </p:nvSpPr>
            <p:spPr bwMode="auto">
              <a:xfrm>
                <a:off x="1533673" y="1792552"/>
                <a:ext cx="9065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0.8,0.2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507B97-8CCF-78CF-E892-21E69D0E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673" y="1792552"/>
                <a:ext cx="906530" cy="276999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9D1980-BAFD-1046-89E7-69C3DC208F88}"/>
              </a:ext>
            </a:extLst>
          </p:cNvPr>
          <p:cNvCxnSpPr>
            <a:cxnSpLocks/>
          </p:cNvCxnSpPr>
          <p:nvPr/>
        </p:nvCxnSpPr>
        <p:spPr>
          <a:xfrm flipV="1">
            <a:off x="2787060" y="2601628"/>
            <a:ext cx="809294" cy="596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308670-F504-6CB5-2AD1-4C411637B083}"/>
                  </a:ext>
                </a:extLst>
              </p:cNvPr>
              <p:cNvSpPr txBox="1"/>
              <p:nvPr/>
            </p:nvSpPr>
            <p:spPr bwMode="auto">
              <a:xfrm>
                <a:off x="3215402" y="2224357"/>
                <a:ext cx="9065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0.7,0.3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308670-F504-6CB5-2AD1-4C411637B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5402" y="2224357"/>
                <a:ext cx="906530" cy="276999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32D2D3BF-2E89-3B1F-FB95-4FFEF3FBC229}"/>
              </a:ext>
            </a:extLst>
          </p:cNvPr>
          <p:cNvCxnSpPr/>
          <p:nvPr/>
        </p:nvCxnSpPr>
        <p:spPr>
          <a:xfrm flipV="1">
            <a:off x="1890981" y="2440624"/>
            <a:ext cx="1162048" cy="432048"/>
          </a:xfrm>
          <a:prstGeom prst="curvedConnector3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D83FE40-DB28-F834-83E7-B4A3FB20DB8E}"/>
              </a:ext>
            </a:extLst>
          </p:cNvPr>
          <p:cNvSpPr/>
          <p:nvPr/>
        </p:nvSpPr>
        <p:spPr>
          <a:xfrm>
            <a:off x="756487" y="3925505"/>
            <a:ext cx="3888432" cy="172819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38DE0C-224C-BEA5-4378-E9DA3A517FC8}"/>
              </a:ext>
            </a:extLst>
          </p:cNvPr>
          <p:cNvCxnSpPr>
            <a:cxnSpLocks/>
          </p:cNvCxnSpPr>
          <p:nvPr/>
        </p:nvCxnSpPr>
        <p:spPr>
          <a:xfrm>
            <a:off x="1248578" y="4463753"/>
            <a:ext cx="514320" cy="7483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473CD8-F9D8-1312-53C6-78D77E16977F}"/>
                  </a:ext>
                </a:extLst>
              </p:cNvPr>
              <p:cNvSpPr txBox="1"/>
              <p:nvPr/>
            </p:nvSpPr>
            <p:spPr bwMode="auto">
              <a:xfrm>
                <a:off x="1418988" y="5264040"/>
                <a:ext cx="7654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473CD8-F9D8-1312-53C6-78D77E169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8988" y="5264040"/>
                <a:ext cx="765466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35CAFB-D65E-88F6-A121-EDD62731A772}"/>
              </a:ext>
            </a:extLst>
          </p:cNvPr>
          <p:cNvCxnSpPr>
            <a:cxnSpLocks/>
          </p:cNvCxnSpPr>
          <p:nvPr/>
        </p:nvCxnSpPr>
        <p:spPr>
          <a:xfrm>
            <a:off x="3316882" y="4393937"/>
            <a:ext cx="264268" cy="3540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0496F1-21EE-50EC-0CC4-863D3DAE4514}"/>
                  </a:ext>
                </a:extLst>
              </p:cNvPr>
              <p:cNvSpPr txBox="1"/>
              <p:nvPr/>
            </p:nvSpPr>
            <p:spPr bwMode="auto">
              <a:xfrm>
                <a:off x="3143253" y="4840623"/>
                <a:ext cx="11181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0.5,−0.5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0496F1-21EE-50EC-0CC4-863D3DAE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3" y="4840623"/>
                <a:ext cx="1118127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C73DBEE9-6DEE-6E2A-04BD-AA547D5EE863}"/>
              </a:ext>
            </a:extLst>
          </p:cNvPr>
          <p:cNvCxnSpPr/>
          <p:nvPr/>
        </p:nvCxnSpPr>
        <p:spPr>
          <a:xfrm flipV="1">
            <a:off x="1877478" y="4645585"/>
            <a:ext cx="1162048" cy="432048"/>
          </a:xfrm>
          <a:prstGeom prst="curvedConnector3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946D0D-9B16-66DB-8A3D-A886C64F9901}"/>
                  </a:ext>
                </a:extLst>
              </p:cNvPr>
              <p:cNvSpPr txBox="1"/>
              <p:nvPr/>
            </p:nvSpPr>
            <p:spPr bwMode="auto">
              <a:xfrm>
                <a:off x="2267607" y="2152592"/>
                <a:ext cx="485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946D0D-9B16-66DB-8A3D-A886C64F9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607" y="2152592"/>
                <a:ext cx="4858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A241B5-F689-0F10-BCD7-543022CBBD73}"/>
                  </a:ext>
                </a:extLst>
              </p:cNvPr>
              <p:cNvSpPr txBox="1"/>
              <p:nvPr/>
            </p:nvSpPr>
            <p:spPr bwMode="auto">
              <a:xfrm>
                <a:off x="2169465" y="4381351"/>
                <a:ext cx="485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A241B5-F689-0F10-BCD7-543022CBB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9465" y="4381351"/>
                <a:ext cx="4858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D20FE17-7977-187E-FEC3-EB33E5288ADD}"/>
                  </a:ext>
                </a:extLst>
              </p:cNvPr>
              <p:cNvSpPr txBox="1"/>
              <p:nvPr/>
            </p:nvSpPr>
            <p:spPr bwMode="auto">
              <a:xfrm>
                <a:off x="737729" y="5734616"/>
                <a:ext cx="3885423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D20FE17-7977-187E-FEC3-EB33E5288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29" y="5734616"/>
                <a:ext cx="3885423" cy="518604"/>
              </a:xfrm>
              <a:prstGeom prst="rect">
                <a:avLst/>
              </a:prstGeom>
              <a:blipFill>
                <a:blip r:embed="rId13"/>
                <a:stretch>
                  <a:fillRect l="-327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8" grpId="0"/>
      <p:bldP spid="22" grpId="0"/>
      <p:bldP spid="26" grpId="0" animBg="1"/>
      <p:bldP spid="28" grpId="0"/>
      <p:bldP spid="30" grpId="0"/>
      <p:bldP spid="37" grpId="0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F1440-C631-D175-162E-19C1D761EEC4}"/>
              </a:ext>
            </a:extLst>
          </p:cNvPr>
          <p:cNvSpPr txBox="1"/>
          <p:nvPr/>
        </p:nvSpPr>
        <p:spPr>
          <a:xfrm>
            <a:off x="1037669" y="1002965"/>
            <a:ext cx="38239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Solving 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8873E-1D80-23F1-8F88-0BBC35B59D47}"/>
                  </a:ext>
                </a:extLst>
              </p:cNvPr>
              <p:cNvSpPr txBox="1"/>
              <p:nvPr/>
            </p:nvSpPr>
            <p:spPr bwMode="auto">
              <a:xfrm>
                <a:off x="5069913" y="1049821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8873E-1D80-23F1-8F88-0BBC35B5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13" y="1049821"/>
                <a:ext cx="1085233" cy="276999"/>
              </a:xfrm>
              <a:prstGeom prst="rect">
                <a:avLst/>
              </a:prstGeom>
              <a:blipFill>
                <a:blip r:embed="rId2"/>
                <a:stretch>
                  <a:fillRect l="-4651" r="-2326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3E71F6-B288-97DB-D3F0-2241F50166E4}"/>
                  </a:ext>
                </a:extLst>
              </p:cNvPr>
              <p:cNvSpPr txBox="1"/>
              <p:nvPr/>
            </p:nvSpPr>
            <p:spPr bwMode="auto">
              <a:xfrm>
                <a:off x="1037669" y="1682598"/>
                <a:ext cx="165353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3E71F6-B288-97DB-D3F0-2241F501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69" y="1682598"/>
                <a:ext cx="1653530" cy="276999"/>
              </a:xfrm>
              <a:prstGeom prst="rect">
                <a:avLst/>
              </a:prstGeom>
              <a:blipFill>
                <a:blip r:embed="rId3"/>
                <a:stretch>
                  <a:fillRect r="-229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47B5C-E590-EFC8-FD6F-E1B318D49112}"/>
                  </a:ext>
                </a:extLst>
              </p:cNvPr>
              <p:cNvSpPr txBox="1"/>
              <p:nvPr/>
            </p:nvSpPr>
            <p:spPr bwMode="auto">
              <a:xfrm>
                <a:off x="1008074" y="2085232"/>
                <a:ext cx="7381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also a matrix. If it has an inverse, the vector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 can only be zero: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47B5C-E590-EFC8-FD6F-E1B318D4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074" y="2085232"/>
                <a:ext cx="738191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F4CE-EF87-7F39-5DA6-54D6765C7B77}"/>
                  </a:ext>
                </a:extLst>
              </p:cNvPr>
              <p:cNvSpPr txBox="1"/>
              <p:nvPr/>
            </p:nvSpPr>
            <p:spPr bwMode="auto">
              <a:xfrm>
                <a:off x="1037669" y="2534032"/>
                <a:ext cx="231710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F4CE-EF87-7F39-5DA6-54D6765C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69" y="2534032"/>
                <a:ext cx="2317109" cy="276999"/>
              </a:xfrm>
              <a:prstGeom prst="rect">
                <a:avLst/>
              </a:prstGeom>
              <a:blipFill>
                <a:blip r:embed="rId5"/>
                <a:stretch>
                  <a:fillRect l="-546" t="-4348" r="-163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1BDB1E-9B23-3965-D8E0-19F89C565EA3}"/>
                  </a:ext>
                </a:extLst>
              </p:cNvPr>
              <p:cNvSpPr txBox="1"/>
              <p:nvPr/>
            </p:nvSpPr>
            <p:spPr bwMode="auto">
              <a:xfrm>
                <a:off x="1008074" y="2895773"/>
                <a:ext cx="75259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to be an eigenvalue, the condition is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has no inverse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1BDB1E-9B23-3965-D8E0-19F89C56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074" y="2895773"/>
                <a:ext cx="7525932" cy="369332"/>
              </a:xfrm>
              <a:prstGeom prst="rect">
                <a:avLst/>
              </a:prstGeom>
              <a:blipFill>
                <a:blip r:embed="rId6"/>
                <a:stretch>
                  <a:fillRect l="-67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872ED-572B-C7C9-5256-EB65DE56623D}"/>
                  </a:ext>
                </a:extLst>
              </p:cNvPr>
              <p:cNvSpPr txBox="1"/>
              <p:nvPr/>
            </p:nvSpPr>
            <p:spPr bwMode="auto">
              <a:xfrm>
                <a:off x="1011725" y="3212976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and hence the determinant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zero.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872ED-572B-C7C9-5256-EB65DE56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25" y="3212976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l="-1108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24A95-9113-2417-7E7E-5E22E4A159F2}"/>
                  </a:ext>
                </a:extLst>
              </p:cNvPr>
              <p:cNvSpPr txBox="1"/>
              <p:nvPr/>
            </p:nvSpPr>
            <p:spPr bwMode="auto">
              <a:xfrm>
                <a:off x="1056524" y="3706314"/>
                <a:ext cx="1282595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24A95-9113-2417-7E7E-5E22E4A1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524" y="3706314"/>
                <a:ext cx="1282595" cy="276999"/>
              </a:xfrm>
              <a:prstGeom prst="rect">
                <a:avLst/>
              </a:prstGeom>
              <a:blipFill>
                <a:blip r:embed="rId8"/>
                <a:stretch>
                  <a:fillRect r="-2941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DFD9E-B5D3-B97D-E7CF-05C6F02E10D8}"/>
                  </a:ext>
                </a:extLst>
              </p:cNvPr>
              <p:cNvSpPr txBox="1"/>
              <p:nvPr/>
            </p:nvSpPr>
            <p:spPr bwMode="auto">
              <a:xfrm>
                <a:off x="1056524" y="5020404"/>
                <a:ext cx="6735241" cy="5262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DFD9E-B5D3-B97D-E7CF-05C6F02E1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524" y="5020404"/>
                <a:ext cx="6735241" cy="526298"/>
              </a:xfrm>
              <a:prstGeom prst="rect">
                <a:avLst/>
              </a:prstGeom>
              <a:blipFill>
                <a:blip r:embed="rId9"/>
                <a:stretch>
                  <a:fillRect t="-4762" r="-188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50099F-9A36-EFE4-27BC-4AA0847DBEAC}"/>
                  </a:ext>
                </a:extLst>
              </p:cNvPr>
              <p:cNvSpPr txBox="1"/>
              <p:nvPr/>
            </p:nvSpPr>
            <p:spPr bwMode="auto">
              <a:xfrm>
                <a:off x="1040231" y="5690227"/>
                <a:ext cx="2183675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50099F-9A36-EFE4-27BC-4AA0847D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231" y="5690227"/>
                <a:ext cx="2183675" cy="518604"/>
              </a:xfrm>
              <a:prstGeom prst="rect">
                <a:avLst/>
              </a:prstGeom>
              <a:blipFill>
                <a:blip r:embed="rId10"/>
                <a:stretch>
                  <a:fillRect l="-1744" t="-4651" r="-1744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D4FEDA-4B66-49AC-0A83-4B9A7D685845}"/>
                  </a:ext>
                </a:extLst>
              </p:cNvPr>
              <p:cNvSpPr txBox="1"/>
              <p:nvPr/>
            </p:nvSpPr>
            <p:spPr bwMode="auto">
              <a:xfrm>
                <a:off x="3350398" y="5686576"/>
                <a:ext cx="3533582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are eigenvalues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D4FEDA-4B66-49AC-0A83-4B9A7D68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0398" y="5686576"/>
                <a:ext cx="3533582" cy="554254"/>
              </a:xfrm>
              <a:prstGeom prst="rect">
                <a:avLst/>
              </a:prstGeom>
              <a:blipFill>
                <a:blip r:embed="rId11"/>
                <a:stretch>
                  <a:fillRect l="-1799"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F88AD9-D7E8-5632-102B-36A9571092B2}"/>
                  </a:ext>
                </a:extLst>
              </p:cNvPr>
              <p:cNvSpPr txBox="1"/>
              <p:nvPr/>
            </p:nvSpPr>
            <p:spPr bwMode="auto">
              <a:xfrm>
                <a:off x="973166" y="490426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its eigenvector will produce a vector in the same direction.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F88AD9-D7E8-5632-102B-36A957109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166" y="490426"/>
                <a:ext cx="7776864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635B0-ACBE-9AB8-D4CE-EE47C19DBF3D}"/>
                  </a:ext>
                </a:extLst>
              </p:cNvPr>
              <p:cNvSpPr txBox="1"/>
              <p:nvPr/>
            </p:nvSpPr>
            <p:spPr bwMode="auto">
              <a:xfrm>
                <a:off x="1050585" y="4457353"/>
                <a:ext cx="15776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635B0-ACBE-9AB8-D4CE-EE47C19DB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585" y="4457353"/>
                <a:ext cx="1577676" cy="461921"/>
              </a:xfrm>
              <a:prstGeom prst="rect">
                <a:avLst/>
              </a:prstGeom>
              <a:blipFill>
                <a:blip r:embed="rId13"/>
                <a:stretch>
                  <a:fillRect l="-2400" t="-2632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1C4AC9-9E2C-D4FA-F88A-7ACDE99F242B}"/>
                  </a:ext>
                </a:extLst>
              </p:cNvPr>
              <p:cNvSpPr txBox="1"/>
              <p:nvPr/>
            </p:nvSpPr>
            <p:spPr bwMode="auto">
              <a:xfrm>
                <a:off x="6228184" y="1562051"/>
                <a:ext cx="2680606" cy="5379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1C4AC9-9E2C-D4FA-F88A-7ACDE99F2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1562051"/>
                <a:ext cx="2680606" cy="537904"/>
              </a:xfrm>
              <a:prstGeom prst="rect">
                <a:avLst/>
              </a:prstGeom>
              <a:blipFill>
                <a:blip r:embed="rId14"/>
                <a:stretch>
                  <a:fillRect l="-1415" t="-454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DC22539-AC0A-D0AD-2B58-A7A5E62639CC}"/>
              </a:ext>
            </a:extLst>
          </p:cNvPr>
          <p:cNvSpPr txBox="1"/>
          <p:nvPr/>
        </p:nvSpPr>
        <p:spPr bwMode="auto">
          <a:xfrm>
            <a:off x="6245904" y="998179"/>
            <a:ext cx="253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The procedure is general.</a:t>
            </a:r>
          </a:p>
        </p:txBody>
      </p:sp>
    </p:spTree>
    <p:extLst>
      <p:ext uri="{BB962C8B-B14F-4D97-AF65-F5344CB8AC3E}">
        <p14:creationId xmlns:p14="http://schemas.microsoft.com/office/powerpoint/2010/main" val="14020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1" grpId="0"/>
      <p:bldP spid="12" grpId="0" animBg="1"/>
      <p:bldP spid="13" grpId="0" animBg="1"/>
      <p:bldP spid="14" grpId="0" animBg="1"/>
      <p:bldP spid="15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C33A0BD8-6D45-014D-5AFC-19BE95D26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508" y="139801"/>
                <a:ext cx="37473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，我們可以解出對應的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: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C33A0BD8-6D45-014D-5AFC-19BE95D26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9508" y="139801"/>
                <a:ext cx="3747308" cy="369332"/>
              </a:xfrm>
              <a:prstGeom prst="rect">
                <a:avLst/>
              </a:prstGeom>
              <a:blipFill>
                <a:blip r:embed="rId2"/>
                <a:stretch>
                  <a:fillRect l="-1351" t="-10000" r="-338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F52F58-73E1-43F1-C86C-BA356699825A}"/>
                  </a:ext>
                </a:extLst>
              </p:cNvPr>
              <p:cNvSpPr txBox="1"/>
              <p:nvPr/>
            </p:nvSpPr>
            <p:spPr bwMode="auto">
              <a:xfrm>
                <a:off x="1544980" y="1005792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F52F58-73E1-43F1-C86C-BA356699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980" y="1005792"/>
                <a:ext cx="1135119" cy="276999"/>
              </a:xfrm>
              <a:prstGeom prst="rect">
                <a:avLst/>
              </a:prstGeom>
              <a:blipFill>
                <a:blip r:embed="rId3"/>
                <a:stretch>
                  <a:fillRect l="-4396" r="-32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D63AC-EBAB-6736-5E81-D2FF2D727DDB}"/>
                  </a:ext>
                </a:extLst>
              </p:cNvPr>
              <p:cNvSpPr txBox="1"/>
              <p:nvPr/>
            </p:nvSpPr>
            <p:spPr bwMode="auto">
              <a:xfrm>
                <a:off x="1571516" y="2965602"/>
                <a:ext cx="1520544" cy="4619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D63AC-EBAB-6736-5E81-D2FF2D72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965602"/>
                <a:ext cx="1520544" cy="461921"/>
              </a:xfrm>
              <a:prstGeom prst="rect">
                <a:avLst/>
              </a:prstGeom>
              <a:blipFill>
                <a:blip r:embed="rId4"/>
                <a:stretch>
                  <a:fillRect l="-1653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6BA8-866F-38A6-5BF0-1E59F9965479}"/>
                  </a:ext>
                </a:extLst>
              </p:cNvPr>
              <p:cNvSpPr txBox="1"/>
              <p:nvPr/>
            </p:nvSpPr>
            <p:spPr bwMode="auto">
              <a:xfrm>
                <a:off x="1516814" y="4156022"/>
                <a:ext cx="1140440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6BA8-866F-38A6-5BF0-1E59F996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156022"/>
                <a:ext cx="1140440" cy="518604"/>
              </a:xfrm>
              <a:prstGeom prst="rect">
                <a:avLst/>
              </a:prstGeom>
              <a:blipFill>
                <a:blip r:embed="rId5"/>
                <a:stretch>
                  <a:fillRect l="-4396" t="-7143" r="-4396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A229C4-2CF1-BF40-751B-6D510FBF244F}"/>
                  </a:ext>
                </a:extLst>
              </p:cNvPr>
              <p:cNvSpPr txBox="1"/>
              <p:nvPr/>
            </p:nvSpPr>
            <p:spPr bwMode="auto">
              <a:xfrm>
                <a:off x="1535708" y="1361103"/>
                <a:ext cx="7325210" cy="724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.8−1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A229C4-2CF1-BF40-751B-6D510FB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708" y="1361103"/>
                <a:ext cx="7325210" cy="724814"/>
              </a:xfrm>
              <a:prstGeom prst="rect">
                <a:avLst/>
              </a:prstGeom>
              <a:blipFill>
                <a:blip r:embed="rId6"/>
                <a:stretch>
                  <a:fillRect r="-173"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414468-F713-3C23-3267-8EBE5D4083F9}"/>
                  </a:ext>
                </a:extLst>
              </p:cNvPr>
              <p:cNvSpPr txBox="1"/>
              <p:nvPr/>
            </p:nvSpPr>
            <p:spPr bwMode="auto">
              <a:xfrm>
                <a:off x="1516814" y="2138167"/>
                <a:ext cx="1748043" cy="3426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.2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=0.3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414468-F713-3C23-3267-8EBE5D40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2138167"/>
                <a:ext cx="1748043" cy="342658"/>
              </a:xfrm>
              <a:prstGeom prst="rect">
                <a:avLst/>
              </a:prstGeom>
              <a:blipFill>
                <a:blip r:embed="rId7"/>
                <a:stretch>
                  <a:fillRect l="-2158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9BD2E50-B8F8-B74D-7318-B75BF4B19504}"/>
              </a:ext>
            </a:extLst>
          </p:cNvPr>
          <p:cNvSpPr txBox="1"/>
          <p:nvPr/>
        </p:nvSpPr>
        <p:spPr bwMode="auto">
          <a:xfrm>
            <a:off x="1499508" y="2502512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Eigenvector has one undetermined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4D6EB-D12B-24F3-B77A-2244BC97DB56}"/>
                  </a:ext>
                </a:extLst>
              </p:cNvPr>
              <p:cNvSpPr txBox="1"/>
              <p:nvPr/>
            </p:nvSpPr>
            <p:spPr bwMode="auto">
              <a:xfrm>
                <a:off x="1540635" y="5948366"/>
                <a:ext cx="1580369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4D6EB-D12B-24F3-B77A-2244BC97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35" y="5948366"/>
                <a:ext cx="1580369" cy="460126"/>
              </a:xfrm>
              <a:prstGeom prst="rect">
                <a:avLst/>
              </a:prstGeom>
              <a:blipFill>
                <a:blip r:embed="rId9"/>
                <a:stretch>
                  <a:fillRect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C4934C-1F90-9169-BA45-8797A7A9B0B2}"/>
                  </a:ext>
                </a:extLst>
              </p:cNvPr>
              <p:cNvSpPr txBox="1"/>
              <p:nvPr/>
            </p:nvSpPr>
            <p:spPr bwMode="auto">
              <a:xfrm>
                <a:off x="1504652" y="4744284"/>
                <a:ext cx="7331622" cy="724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.8−0.5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0.7−0.5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C4934C-1F90-9169-BA45-8797A7A9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4652" y="4744284"/>
                <a:ext cx="7331622" cy="724814"/>
              </a:xfrm>
              <a:prstGeom prst="rect">
                <a:avLst/>
              </a:prstGeom>
              <a:blipFill>
                <a:blip r:embed="rId10"/>
                <a:stretch>
                  <a:fillRect r="-173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8F57F-E823-C337-B9A3-C714A03093C1}"/>
                  </a:ext>
                </a:extLst>
              </p:cNvPr>
              <p:cNvSpPr txBox="1"/>
              <p:nvPr/>
            </p:nvSpPr>
            <p:spPr bwMode="auto">
              <a:xfrm>
                <a:off x="1517585" y="5511660"/>
                <a:ext cx="1921167" cy="3426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0.3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8F57F-E823-C337-B9A3-C714A030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585" y="5511660"/>
                <a:ext cx="1921167" cy="342658"/>
              </a:xfrm>
              <a:prstGeom prst="rect">
                <a:avLst/>
              </a:prstGeom>
              <a:blipFill>
                <a:blip r:embed="rId11"/>
                <a:stretch>
                  <a:fillRect l="-1974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0CE46C-CAC3-6E93-E506-1F1BD488A5C8}"/>
              </a:ext>
            </a:extLst>
          </p:cNvPr>
          <p:cNvSpPr txBox="1"/>
          <p:nvPr/>
        </p:nvSpPr>
        <p:spPr bwMode="auto">
          <a:xfrm>
            <a:off x="1516814" y="3717032"/>
            <a:ext cx="1630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F3EE92-C750-5A32-0BA7-E57ED956C7EF}"/>
                  </a:ext>
                </a:extLst>
              </p:cNvPr>
              <p:cNvSpPr txBox="1"/>
              <p:nvPr/>
            </p:nvSpPr>
            <p:spPr bwMode="auto">
              <a:xfrm>
                <a:off x="1494842" y="490569"/>
                <a:ext cx="81444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a specific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, we can solve the corresponding columns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F3EE92-C750-5A32-0BA7-E57ED956C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4842" y="490569"/>
                <a:ext cx="8144409" cy="369332"/>
              </a:xfrm>
              <a:prstGeom prst="rect">
                <a:avLst/>
              </a:prstGeom>
              <a:blipFill>
                <a:blip r:embed="rId12"/>
                <a:stretch>
                  <a:fillRect l="-62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4F540-FF4C-5DE1-7467-00D9B8FB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1" y="3078979"/>
            <a:ext cx="7315274" cy="2429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A2A847-7D71-FAAE-4816-9E9EB0D318F2}"/>
                  </a:ext>
                </a:extLst>
              </p:cNvPr>
              <p:cNvSpPr txBox="1"/>
              <p:nvPr/>
            </p:nvSpPr>
            <p:spPr bwMode="auto">
              <a:xfrm>
                <a:off x="991233" y="1294335"/>
                <a:ext cx="3834127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A2A847-7D71-FAAE-4816-9E9EB0D31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233" y="1294335"/>
                <a:ext cx="3834127" cy="461921"/>
              </a:xfrm>
              <a:prstGeom prst="rect">
                <a:avLst/>
              </a:prstGeom>
              <a:blipFill>
                <a:blip r:embed="rId3"/>
                <a:stretch>
                  <a:fillRect l="-990" t="-263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7322D5-8F64-7272-0498-DC6B6B4F0981}"/>
              </a:ext>
            </a:extLst>
          </p:cNvPr>
          <p:cNvSpPr txBox="1"/>
          <p:nvPr/>
        </p:nvSpPr>
        <p:spPr bwMode="auto">
          <a:xfrm>
            <a:off x="890835" y="2528767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For the two special eigenvectors, matrix multiplication is just a number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A7794-9550-8052-BAC6-954F6C46A984}"/>
                  </a:ext>
                </a:extLst>
              </p:cNvPr>
              <p:cNvSpPr txBox="1"/>
              <p:nvPr/>
            </p:nvSpPr>
            <p:spPr bwMode="auto">
              <a:xfrm>
                <a:off x="995384" y="1976180"/>
                <a:ext cx="3885423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A7794-9550-8052-BAC6-954F6C46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84" y="1976180"/>
                <a:ext cx="3885423" cy="518604"/>
              </a:xfrm>
              <a:prstGeom prst="rect">
                <a:avLst/>
              </a:prstGeom>
              <a:blipFill>
                <a:blip r:embed="rId4"/>
                <a:stretch>
                  <a:fillRect t="-476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01E85-5811-2389-890C-BE97545788DA}"/>
                  </a:ext>
                </a:extLst>
              </p:cNvPr>
              <p:cNvSpPr txBox="1"/>
              <p:nvPr/>
            </p:nvSpPr>
            <p:spPr bwMode="auto">
              <a:xfrm>
                <a:off x="991233" y="701482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the eigenvector will produce a vector in the same direction.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01E85-5811-2389-890C-BE975457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233" y="701482"/>
                <a:ext cx="7776864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59B5F-8770-FF6B-4B8C-D6EA30E1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BADB8-502E-FCC3-B513-0422A24291D7}"/>
              </a:ext>
            </a:extLst>
          </p:cNvPr>
          <p:cNvSpPr txBox="1"/>
          <p:nvPr/>
        </p:nvSpPr>
        <p:spPr>
          <a:xfrm>
            <a:off x="5220072" y="494775"/>
            <a:ext cx="37079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Solving 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30AC5-DAD3-2CC0-4FD7-B9CA1875A014}"/>
                  </a:ext>
                </a:extLst>
              </p:cNvPr>
              <p:cNvSpPr txBox="1"/>
              <p:nvPr/>
            </p:nvSpPr>
            <p:spPr bwMode="auto">
              <a:xfrm>
                <a:off x="998012" y="1941951"/>
                <a:ext cx="162467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30AC5-DAD3-2CC0-4FD7-B9CA1875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012" y="1941951"/>
                <a:ext cx="1624676" cy="276999"/>
              </a:xfrm>
              <a:prstGeom prst="rect">
                <a:avLst/>
              </a:prstGeom>
              <a:blipFill>
                <a:blip r:embed="rId2"/>
                <a:stretch>
                  <a:fillRect r="-232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FBE58-207D-7837-1A2C-8DACE08D2611}"/>
                  </a:ext>
                </a:extLst>
              </p:cNvPr>
              <p:cNvSpPr txBox="1"/>
              <p:nvPr/>
            </p:nvSpPr>
            <p:spPr bwMode="auto">
              <a:xfrm>
                <a:off x="968417" y="2468829"/>
                <a:ext cx="7381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If it has an inverse, the vector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only be zero: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FBE58-207D-7837-1A2C-8DACE08D2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417" y="2468829"/>
                <a:ext cx="7381916" cy="369332"/>
              </a:xfrm>
              <a:prstGeom prst="rect">
                <a:avLst/>
              </a:prstGeom>
              <a:blipFill>
                <a:blip r:embed="rId3"/>
                <a:stretch>
                  <a:fillRect l="-68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B3929-15D9-626B-7B7E-6B1FF924D65B}"/>
                  </a:ext>
                </a:extLst>
              </p:cNvPr>
              <p:cNvSpPr txBox="1"/>
              <p:nvPr/>
            </p:nvSpPr>
            <p:spPr bwMode="auto">
              <a:xfrm>
                <a:off x="998012" y="2839029"/>
                <a:ext cx="2283446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B3929-15D9-626B-7B7E-6B1FF924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012" y="2839029"/>
                <a:ext cx="2283446" cy="276999"/>
              </a:xfrm>
              <a:prstGeom prst="rect">
                <a:avLst/>
              </a:prstGeom>
              <a:blipFill>
                <a:blip r:embed="rId4"/>
                <a:stretch>
                  <a:fillRect l="-1105" t="-4348" r="-1657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D08B6-5C44-CE03-EA86-F10701FA554D}"/>
                  </a:ext>
                </a:extLst>
              </p:cNvPr>
              <p:cNvSpPr txBox="1"/>
              <p:nvPr/>
            </p:nvSpPr>
            <p:spPr bwMode="auto">
              <a:xfrm>
                <a:off x="968417" y="3200770"/>
                <a:ext cx="75259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to be an eigenvalue, the condition is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has no inverse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D08B6-5C44-CE03-EA86-F10701FA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417" y="3200770"/>
                <a:ext cx="7525932" cy="369332"/>
              </a:xfrm>
              <a:prstGeom prst="rect">
                <a:avLst/>
              </a:prstGeom>
              <a:blipFill>
                <a:blip r:embed="rId5"/>
                <a:stretch>
                  <a:fillRect l="-67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2079-FA68-C97F-5AF2-A5442D102D8A}"/>
                  </a:ext>
                </a:extLst>
              </p:cNvPr>
              <p:cNvSpPr txBox="1"/>
              <p:nvPr/>
            </p:nvSpPr>
            <p:spPr bwMode="auto">
              <a:xfrm>
                <a:off x="971653" y="3543510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and hence the determinant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zero.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2079-FA68-C97F-5AF2-A5442D10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53" y="3543510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108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A4484-C526-BC18-124D-5BA19116EAB9}"/>
                  </a:ext>
                </a:extLst>
              </p:cNvPr>
              <p:cNvSpPr txBox="1"/>
              <p:nvPr/>
            </p:nvSpPr>
            <p:spPr bwMode="auto">
              <a:xfrm>
                <a:off x="979453" y="5762932"/>
                <a:ext cx="229242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A4484-C526-BC18-124D-5BA19116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53" y="5762932"/>
                <a:ext cx="2292422" cy="276999"/>
              </a:xfrm>
              <a:prstGeom prst="rect">
                <a:avLst/>
              </a:prstGeom>
              <a:blipFill>
                <a:blip r:embed="rId7"/>
                <a:stretch>
                  <a:fillRect l="-2210" t="-4348" r="-1657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DAA8DB-5695-1FA3-DCC5-13672694F526}"/>
              </a:ext>
            </a:extLst>
          </p:cNvPr>
          <p:cNvSpPr txBox="1"/>
          <p:nvPr/>
        </p:nvSpPr>
        <p:spPr bwMode="auto">
          <a:xfrm>
            <a:off x="3453281" y="5716765"/>
            <a:ext cx="353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/>
              <a:t>are eigenvalues.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C8FDA-50AE-6432-A3F6-65B60B2ACAF7}"/>
              </a:ext>
            </a:extLst>
          </p:cNvPr>
          <p:cNvSpPr txBox="1"/>
          <p:nvPr/>
        </p:nvSpPr>
        <p:spPr bwMode="auto">
          <a:xfrm>
            <a:off x="936926" y="510472"/>
            <a:ext cx="777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我們再試一個矩陣，這次是一對稱矩陣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E50B6-690A-25C1-95DE-14F896A6A643}"/>
                  </a:ext>
                </a:extLst>
              </p:cNvPr>
              <p:cNvSpPr txBox="1"/>
              <p:nvPr/>
            </p:nvSpPr>
            <p:spPr bwMode="auto">
              <a:xfrm>
                <a:off x="1012061" y="1552068"/>
                <a:ext cx="107721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E50B6-690A-25C1-95DE-14F896A6A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061" y="1552068"/>
                <a:ext cx="1077218" cy="276999"/>
              </a:xfrm>
              <a:prstGeom prst="rect">
                <a:avLst/>
              </a:prstGeom>
              <a:blipFill>
                <a:blip r:embed="rId8"/>
                <a:stretch>
                  <a:fillRect l="-4651" r="-232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5009C-5D0B-34E6-9E05-6CC36657E845}"/>
                  </a:ext>
                </a:extLst>
              </p:cNvPr>
              <p:cNvSpPr txBox="1"/>
              <p:nvPr/>
            </p:nvSpPr>
            <p:spPr bwMode="auto">
              <a:xfrm>
                <a:off x="1012061" y="4031992"/>
                <a:ext cx="161505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5009C-5D0B-34E6-9E05-6CC36657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061" y="4031992"/>
                <a:ext cx="1615058" cy="276999"/>
              </a:xfrm>
              <a:prstGeom prst="rect">
                <a:avLst/>
              </a:prstGeom>
              <a:blipFill>
                <a:blip r:embed="rId9"/>
                <a:stretch>
                  <a:fillRect l="-8594" t="-26087" r="-3906" b="-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5F38B-4D53-0A2E-7C99-D430D855C9E5}"/>
                  </a:ext>
                </a:extLst>
              </p:cNvPr>
              <p:cNvSpPr txBox="1"/>
              <p:nvPr/>
            </p:nvSpPr>
            <p:spPr bwMode="auto">
              <a:xfrm>
                <a:off x="973166" y="4936449"/>
                <a:ext cx="6173998" cy="4675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dirty="0"/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5F38B-4D53-0A2E-7C99-D430D855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166" y="4936449"/>
                <a:ext cx="6173998" cy="467564"/>
              </a:xfrm>
              <a:prstGeom prst="rect">
                <a:avLst/>
              </a:prstGeom>
              <a:blipFill>
                <a:blip r:embed="rId10"/>
                <a:stretch>
                  <a:fillRect l="-2259" r="-411" b="-1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499D7-5D01-D2CD-15ED-4A6B0C70B113}"/>
                  </a:ext>
                </a:extLst>
              </p:cNvPr>
              <p:cNvSpPr txBox="1"/>
              <p:nvPr/>
            </p:nvSpPr>
            <p:spPr bwMode="auto">
              <a:xfrm>
                <a:off x="1019915" y="965207"/>
                <a:ext cx="12041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499D7-5D01-D2CD-15ED-4A6B0C70B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915" y="965207"/>
                <a:ext cx="1204176" cy="461921"/>
              </a:xfrm>
              <a:prstGeom prst="rect">
                <a:avLst/>
              </a:prstGeom>
              <a:blipFill>
                <a:blip r:embed="rId11"/>
                <a:stretch>
                  <a:fillRect l="-4167" t="-2632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4657-A99A-9368-DD5A-A2CF9F81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E890DBC8-3ED5-9DAF-E60D-DC6FECD91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508" y="384316"/>
                <a:ext cx="4477444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，我們可以解出對應的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E890DBC8-3ED5-9DAF-E60D-DC6FECD91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9508" y="384316"/>
                <a:ext cx="4477444" cy="392993"/>
              </a:xfrm>
              <a:prstGeom prst="rect">
                <a:avLst/>
              </a:prstGeom>
              <a:blipFill>
                <a:blip r:embed="rId2"/>
                <a:stretch>
                  <a:fillRect l="-1133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984E-A972-74AE-DEAB-6AEB455A3D40}"/>
                  </a:ext>
                </a:extLst>
              </p:cNvPr>
              <p:cNvSpPr txBox="1"/>
              <p:nvPr/>
            </p:nvSpPr>
            <p:spPr bwMode="auto">
              <a:xfrm>
                <a:off x="1571516" y="889328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984E-A972-74AE-DEAB-6AEB455A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889328"/>
                <a:ext cx="1135119" cy="276999"/>
              </a:xfrm>
              <a:prstGeom prst="rect">
                <a:avLst/>
              </a:prstGeom>
              <a:blipFill>
                <a:blip r:embed="rId3"/>
                <a:stretch>
                  <a:fillRect l="-4396" r="-32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26E38-B358-A6CE-8CAC-8471BF1AA5E6}"/>
                  </a:ext>
                </a:extLst>
              </p:cNvPr>
              <p:cNvSpPr txBox="1"/>
              <p:nvPr/>
            </p:nvSpPr>
            <p:spPr bwMode="auto">
              <a:xfrm>
                <a:off x="1571516" y="2965602"/>
                <a:ext cx="1523750" cy="4619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26E38-B358-A6CE-8CAC-8471BF1AA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965602"/>
                <a:ext cx="1523750" cy="461921"/>
              </a:xfrm>
              <a:prstGeom prst="rect">
                <a:avLst/>
              </a:prstGeom>
              <a:blipFill>
                <a:blip r:embed="rId4"/>
                <a:stretch>
                  <a:fillRect l="-1653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861D36-10A3-63CB-7095-18749C74A467}"/>
                  </a:ext>
                </a:extLst>
              </p:cNvPr>
              <p:cNvSpPr txBox="1"/>
              <p:nvPr/>
            </p:nvSpPr>
            <p:spPr bwMode="auto">
              <a:xfrm>
                <a:off x="1516814" y="4156022"/>
                <a:ext cx="1268681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861D36-10A3-63CB-7095-18749C74A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156022"/>
                <a:ext cx="1268681" cy="276999"/>
              </a:xfrm>
              <a:prstGeom prst="rect">
                <a:avLst/>
              </a:prstGeom>
              <a:blipFill>
                <a:blip r:embed="rId5"/>
                <a:stretch>
                  <a:fillRect l="-3960" r="-2970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C8DC31-6993-31F2-2956-D3AACAF0C32E}"/>
                  </a:ext>
                </a:extLst>
              </p:cNvPr>
              <p:cNvSpPr txBox="1"/>
              <p:nvPr/>
            </p:nvSpPr>
            <p:spPr bwMode="auto">
              <a:xfrm>
                <a:off x="2946743" y="743271"/>
                <a:ext cx="1433085" cy="724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C8DC31-6993-31F2-2956-D3AACAF0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743" y="743271"/>
                <a:ext cx="1433085" cy="724814"/>
              </a:xfrm>
              <a:prstGeom prst="rect">
                <a:avLst/>
              </a:prstGeom>
              <a:blipFill>
                <a:blip r:embed="rId6"/>
                <a:stretch>
                  <a:fillRect l="-1754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DB946-52FD-C0C7-345A-7184D23B8FFD}"/>
                  </a:ext>
                </a:extLst>
              </p:cNvPr>
              <p:cNvSpPr txBox="1"/>
              <p:nvPr/>
            </p:nvSpPr>
            <p:spPr bwMode="auto">
              <a:xfrm>
                <a:off x="1551630" y="1501283"/>
                <a:ext cx="3732945" cy="724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DB946-52FD-C0C7-345A-7184D23B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1630" y="1501283"/>
                <a:ext cx="3732945" cy="724814"/>
              </a:xfrm>
              <a:prstGeom prst="rect">
                <a:avLst/>
              </a:prstGeom>
              <a:blipFill>
                <a:blip r:embed="rId7"/>
                <a:stretch>
                  <a:fillRect r="-678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F3BACE-8FB6-511B-A398-95D655235A27}"/>
                  </a:ext>
                </a:extLst>
              </p:cNvPr>
              <p:cNvSpPr txBox="1"/>
              <p:nvPr/>
            </p:nvSpPr>
            <p:spPr bwMode="auto">
              <a:xfrm>
                <a:off x="1571516" y="2252708"/>
                <a:ext cx="1453090" cy="3426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F3BACE-8FB6-511B-A398-95D65523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252708"/>
                <a:ext cx="1453090" cy="342658"/>
              </a:xfrm>
              <a:prstGeom prst="rect">
                <a:avLst/>
              </a:prstGeom>
              <a:blipFill>
                <a:blip r:embed="rId8"/>
                <a:stretch>
                  <a:fillRect l="-2586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DF110FB-75DD-EA4F-D1B1-B7C8DD60A2C2}"/>
              </a:ext>
            </a:extLst>
          </p:cNvPr>
          <p:cNvSpPr txBox="1"/>
          <p:nvPr/>
        </p:nvSpPr>
        <p:spPr bwMode="auto">
          <a:xfrm>
            <a:off x="1499508" y="2564536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Eigenvector has one undetermined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4A5922-6B7F-77D0-1814-26D81AAFDF0D}"/>
                  </a:ext>
                </a:extLst>
              </p:cNvPr>
              <p:cNvSpPr txBox="1"/>
              <p:nvPr/>
            </p:nvSpPr>
            <p:spPr bwMode="auto">
              <a:xfrm>
                <a:off x="1551630" y="6013558"/>
                <a:ext cx="1355948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4A5922-6B7F-77D0-1814-26D81AAF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1630" y="6013558"/>
                <a:ext cx="1355948" cy="460126"/>
              </a:xfrm>
              <a:prstGeom prst="rect">
                <a:avLst/>
              </a:prstGeom>
              <a:blipFill>
                <a:blip r:embed="rId9"/>
                <a:stretch>
                  <a:fillRect l="-1869"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4FC03-3392-002C-8F58-D04E6F3CC849}"/>
                  </a:ext>
                </a:extLst>
              </p:cNvPr>
              <p:cNvSpPr txBox="1"/>
              <p:nvPr/>
            </p:nvSpPr>
            <p:spPr bwMode="auto">
              <a:xfrm>
                <a:off x="1516814" y="4661027"/>
                <a:ext cx="6874766" cy="724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4FC03-3392-002C-8F58-D04E6F3CC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661027"/>
                <a:ext cx="6874766" cy="724814"/>
              </a:xfrm>
              <a:prstGeom prst="rect">
                <a:avLst/>
              </a:prstGeom>
              <a:blipFill>
                <a:blip r:embed="rId10"/>
                <a:stretch>
                  <a:fillRect r="-185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ED8A88-1F09-0D47-A919-683507992376}"/>
                  </a:ext>
                </a:extLst>
              </p:cNvPr>
              <p:cNvSpPr txBox="1"/>
              <p:nvPr/>
            </p:nvSpPr>
            <p:spPr bwMode="auto">
              <a:xfrm>
                <a:off x="1517585" y="5511660"/>
                <a:ext cx="1279966" cy="3426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ED8A88-1F09-0D47-A919-68350799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585" y="5511660"/>
                <a:ext cx="1279966" cy="342658"/>
              </a:xfrm>
              <a:prstGeom prst="rect">
                <a:avLst/>
              </a:prstGeom>
              <a:blipFill>
                <a:blip r:embed="rId11"/>
                <a:stretch>
                  <a:fillRect l="-1961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118C9A-C675-E5F3-33D6-E49B778F9ADA}"/>
              </a:ext>
            </a:extLst>
          </p:cNvPr>
          <p:cNvSpPr txBox="1"/>
          <p:nvPr/>
        </p:nvSpPr>
        <p:spPr bwMode="auto">
          <a:xfrm>
            <a:off x="1516814" y="3717032"/>
            <a:ext cx="1630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71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E3003-71C8-5DBF-265E-DF65A7932B7F}"/>
              </a:ext>
            </a:extLst>
          </p:cNvPr>
          <p:cNvSpPr txBox="1"/>
          <p:nvPr/>
        </p:nvSpPr>
        <p:spPr bwMode="auto">
          <a:xfrm>
            <a:off x="827584" y="191683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There are two beautiful theorems that illustrate the utility of eigenvectors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73D2A-41EE-AA21-6278-8C145357BD0A}"/>
              </a:ext>
            </a:extLst>
          </p:cNvPr>
          <p:cNvSpPr txBox="1"/>
          <p:nvPr/>
        </p:nvSpPr>
        <p:spPr bwMode="auto">
          <a:xfrm>
            <a:off x="852332" y="2734041"/>
            <a:ext cx="8140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The eigenvectors and eigenvalues are representations of a matrix!</a:t>
            </a:r>
          </a:p>
        </p:txBody>
      </p:sp>
    </p:spTree>
    <p:extLst>
      <p:ext uri="{BB962C8B-B14F-4D97-AF65-F5344CB8AC3E}">
        <p14:creationId xmlns:p14="http://schemas.microsoft.com/office/powerpoint/2010/main" val="209722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D8CEA8C5-9F3B-9D2B-AED1-BFB9D02F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8420"/>
          <a:stretch>
            <a:fillRect/>
          </a:stretch>
        </p:blipFill>
        <p:spPr>
          <a:xfrm>
            <a:off x="2385851" y="188640"/>
            <a:ext cx="437229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0B637-0908-4F88-519C-F7BDD81C0E0F}"/>
                  </a:ext>
                </a:extLst>
              </p:cNvPr>
              <p:cNvSpPr txBox="1"/>
              <p:nvPr/>
            </p:nvSpPr>
            <p:spPr bwMode="auto">
              <a:xfrm>
                <a:off x="607783" y="499996"/>
                <a:ext cx="8712968" cy="38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Theorem: All vectors can be written as the linear combination of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0B637-0908-4F88-519C-F7BDD81C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3" y="499996"/>
                <a:ext cx="8712968" cy="387927"/>
              </a:xfrm>
              <a:prstGeom prst="rect">
                <a:avLst/>
              </a:prstGeom>
              <a:blipFill>
                <a:blip r:embed="rId2"/>
                <a:stretch>
                  <a:fillRect l="-729" r="-1020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4D837-F109-4E4B-CF95-AA1BF9D6BC70}"/>
                  </a:ext>
                </a:extLst>
              </p:cNvPr>
              <p:cNvSpPr txBox="1"/>
              <p:nvPr/>
            </p:nvSpPr>
            <p:spPr bwMode="auto">
              <a:xfrm>
                <a:off x="1613275" y="900283"/>
                <a:ext cx="2042289" cy="3006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4D837-F109-4E4B-CF95-AA1BF9D6B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75" y="900283"/>
                <a:ext cx="2042289" cy="300660"/>
              </a:xfrm>
              <a:prstGeom prst="rect">
                <a:avLst/>
              </a:prstGeom>
              <a:blipFill>
                <a:blip r:embed="rId3"/>
                <a:stretch>
                  <a:fillRect l="-621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020D1-12A6-82B1-8338-AF608EB72ADE}"/>
                  </a:ext>
                </a:extLst>
              </p:cNvPr>
              <p:cNvSpPr txBox="1"/>
              <p:nvPr/>
            </p:nvSpPr>
            <p:spPr bwMode="auto">
              <a:xfrm>
                <a:off x="639629" y="2974549"/>
                <a:ext cx="75946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Then the action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</a:rPr>
                  <a:t>on any vector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can be easily written down: 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020D1-12A6-82B1-8338-AF608EB7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629" y="2974549"/>
                <a:ext cx="7594605" cy="369332"/>
              </a:xfrm>
              <a:prstGeom prst="rect">
                <a:avLst/>
              </a:prstGeom>
              <a:blipFill>
                <a:blip r:embed="rId4"/>
                <a:stretch>
                  <a:fillRect l="-668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6BCBCA-E178-C236-BDAC-803F51A9A44E}"/>
                  </a:ext>
                </a:extLst>
              </p:cNvPr>
              <p:cNvSpPr txBox="1"/>
              <p:nvPr/>
            </p:nvSpPr>
            <p:spPr bwMode="auto">
              <a:xfrm>
                <a:off x="1628263" y="3379997"/>
                <a:ext cx="6841745" cy="32290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6BCBCA-E178-C236-BDAC-803F51A9A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8263" y="3379997"/>
                <a:ext cx="6841745" cy="322909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36B1150-2826-18F3-E945-E673C0792162}"/>
              </a:ext>
            </a:extLst>
          </p:cNvPr>
          <p:cNvSpPr txBox="1"/>
          <p:nvPr/>
        </p:nvSpPr>
        <p:spPr bwMode="auto">
          <a:xfrm>
            <a:off x="607783" y="5392180"/>
            <a:ext cx="8140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The information in the eigenvectors and eigenvalues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alone</a:t>
            </a:r>
            <a:r>
              <a:rPr lang="en-US" sz="1800" dirty="0">
                <a:latin typeface="Times New Roman" panose="02020603050405020304" pitchFamily="18" charset="0"/>
              </a:rPr>
              <a:t> can represent the matrix!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49A364-31FB-1277-5966-49867D3EE4A0}"/>
                  </a:ext>
                </a:extLst>
              </p:cNvPr>
              <p:cNvSpPr txBox="1"/>
              <p:nvPr/>
            </p:nvSpPr>
            <p:spPr bwMode="auto">
              <a:xfrm>
                <a:off x="1610909" y="1916832"/>
                <a:ext cx="3496993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49A364-31FB-1277-5966-49867D3E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0909" y="1916832"/>
                <a:ext cx="3496993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78F2CB-E173-FC80-9726-B0C6162088B7}"/>
                  </a:ext>
                </a:extLst>
              </p:cNvPr>
              <p:cNvSpPr txBox="1"/>
              <p:nvPr/>
            </p:nvSpPr>
            <p:spPr bwMode="auto">
              <a:xfrm>
                <a:off x="1595906" y="4144532"/>
                <a:ext cx="4808140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78F2CB-E173-FC80-9726-B0C61620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5906" y="4144532"/>
                <a:ext cx="4808140" cy="554254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9B50E6-716C-2E71-BB40-D8C6F6FBC461}"/>
                  </a:ext>
                </a:extLst>
              </p:cNvPr>
              <p:cNvSpPr txBox="1"/>
              <p:nvPr/>
            </p:nvSpPr>
            <p:spPr bwMode="auto">
              <a:xfrm>
                <a:off x="1610911" y="4808353"/>
                <a:ext cx="3496992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9B50E6-716C-2E71-BB40-D8C6F6FB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0911" y="4808353"/>
                <a:ext cx="3496992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7FFD96-A74F-0F58-959F-D0CE4C285558}"/>
              </a:ext>
            </a:extLst>
          </p:cNvPr>
          <p:cNvSpPr txBox="1"/>
          <p:nvPr/>
        </p:nvSpPr>
        <p:spPr bwMode="auto">
          <a:xfrm>
            <a:off x="607783" y="5789841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一個矩陣的本徵值與本徵向量就足夠能代表該矩陣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DF0BF-67DE-AF02-4124-96273015E1A5}"/>
              </a:ext>
            </a:extLst>
          </p:cNvPr>
          <p:cNvSpPr txBox="1"/>
          <p:nvPr/>
        </p:nvSpPr>
        <p:spPr bwMode="auto">
          <a:xfrm>
            <a:off x="671436" y="3746871"/>
            <a:ext cx="3050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For example: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F0C71D-5159-59EA-FC2B-2C34EB2AC0D4}"/>
                  </a:ext>
                </a:extLst>
              </p:cNvPr>
              <p:cNvSpPr txBox="1"/>
              <p:nvPr/>
            </p:nvSpPr>
            <p:spPr bwMode="auto">
              <a:xfrm>
                <a:off x="616061" y="1180119"/>
                <a:ext cx="7594604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These are two equations for two unknowns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F0C71D-5159-59EA-FC2B-2C34EB2A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061" y="1180119"/>
                <a:ext cx="7594604" cy="381515"/>
              </a:xfrm>
              <a:prstGeom prst="rect">
                <a:avLst/>
              </a:prstGeom>
              <a:blipFill>
                <a:blip r:embed="rId9"/>
                <a:stretch>
                  <a:fillRect l="-66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9D5439-BB46-B323-3027-6A57F542E4BE}"/>
                  </a:ext>
                </a:extLst>
              </p:cNvPr>
              <p:cNvSpPr txBox="1"/>
              <p:nvPr/>
            </p:nvSpPr>
            <p:spPr bwMode="auto">
              <a:xfrm>
                <a:off x="1595906" y="2540939"/>
                <a:ext cx="171970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9D5439-BB46-B323-3027-6A57F542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5906" y="2540939"/>
                <a:ext cx="17197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71FC2D-D551-A0A7-24A8-DE219CFC6B2F}"/>
                  </a:ext>
                </a:extLst>
              </p:cNvPr>
              <p:cNvSpPr txBox="1"/>
              <p:nvPr/>
            </p:nvSpPr>
            <p:spPr bwMode="auto">
              <a:xfrm>
                <a:off x="3429915" y="2550444"/>
                <a:ext cx="1897832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71FC2D-D551-A0A7-24A8-DE219CFC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915" y="2550444"/>
                <a:ext cx="1897832" cy="3879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685A35-E383-A465-F35D-E56F82785201}"/>
                  </a:ext>
                </a:extLst>
              </p:cNvPr>
              <p:cNvSpPr txBox="1"/>
              <p:nvPr/>
            </p:nvSpPr>
            <p:spPr bwMode="auto">
              <a:xfrm>
                <a:off x="594489" y="1447612"/>
                <a:ext cx="78081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are not in the same directions,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800" dirty="0"/>
                  <a:t> can be solved</a:t>
                </a:r>
                <a:r>
                  <a:rPr lang="en-US" sz="2400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685A35-E383-A465-F35D-E56F82785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89" y="1447612"/>
                <a:ext cx="7808162" cy="461665"/>
              </a:xfrm>
              <a:prstGeom prst="rect">
                <a:avLst/>
              </a:prstGeom>
              <a:blipFill>
                <a:blip r:embed="rId12"/>
                <a:stretch>
                  <a:fillRect l="-813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3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animBg="1"/>
      <p:bldP spid="14" grpId="0" animBg="1"/>
      <p:bldP spid="15" grpId="0" animBg="1"/>
      <p:bldP spid="3" grpId="0"/>
      <p:bldP spid="23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F83D0-2AAD-1C99-104A-261DCBA45834}"/>
                  </a:ext>
                </a:extLst>
              </p:cNvPr>
              <p:cNvSpPr txBox="1"/>
              <p:nvPr/>
            </p:nvSpPr>
            <p:spPr bwMode="auto">
              <a:xfrm>
                <a:off x="441230" y="2696138"/>
                <a:ext cx="5426914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F83D0-2AAD-1C99-104A-261DCBA4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230" y="2696138"/>
                <a:ext cx="5426914" cy="673326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98F26-B403-6BB7-3CB6-8179CB636880}"/>
                  </a:ext>
                </a:extLst>
              </p:cNvPr>
              <p:cNvSpPr txBox="1"/>
              <p:nvPr/>
            </p:nvSpPr>
            <p:spPr bwMode="auto">
              <a:xfrm>
                <a:off x="441230" y="2119092"/>
                <a:ext cx="5106719" cy="3016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98F26-B403-6BB7-3CB6-8179CB636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230" y="2119092"/>
                <a:ext cx="5106719" cy="301621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BFFE8C-4208-DBD4-08BF-E6BE0EA23FD7}"/>
                  </a:ext>
                </a:extLst>
              </p:cNvPr>
              <p:cNvSpPr txBox="1"/>
              <p:nvPr/>
            </p:nvSpPr>
            <p:spPr bwMode="auto">
              <a:xfrm>
                <a:off x="287016" y="3456817"/>
                <a:ext cx="83964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This matrix is called a Markov matrix, with an eigenvalue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, the other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BFFE8C-4208-DBD4-08BF-E6BE0EA2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016" y="3456817"/>
                <a:ext cx="8396446" cy="369332"/>
              </a:xfrm>
              <a:prstGeom prst="rect">
                <a:avLst/>
              </a:prstGeom>
              <a:blipFill>
                <a:blip r:embed="rId4"/>
                <a:stretch>
                  <a:fillRect l="-60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2E2A7-82C1-986A-D5BD-4C53D3C2C65D}"/>
                  </a:ext>
                </a:extLst>
              </p:cNvPr>
              <p:cNvSpPr txBox="1"/>
              <p:nvPr/>
            </p:nvSpPr>
            <p:spPr bwMode="auto">
              <a:xfrm>
                <a:off x="287016" y="3832076"/>
                <a:ext cx="88569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The repeated action of a Markov matrix will push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any vector </a:t>
                </a:r>
                <a:r>
                  <a:rPr lang="en-US" sz="1800" dirty="0">
                    <a:latin typeface="Times New Roman" panose="02020603050405020304" pitchFamily="18" charset="0"/>
                  </a:rPr>
                  <a:t>into the eigenvector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2E2A7-82C1-986A-D5BD-4C53D3C2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016" y="3832076"/>
                <a:ext cx="8856984" cy="369332"/>
              </a:xfrm>
              <a:prstGeom prst="rect">
                <a:avLst/>
              </a:prstGeom>
              <a:blipFill>
                <a:blip r:embed="rId5"/>
                <a:stretch>
                  <a:fillRect l="-57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E5FF9F7-2F2D-D117-AB7B-10AA1429D5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450"/>
          <a:stretch>
            <a:fillRect/>
          </a:stretch>
        </p:blipFill>
        <p:spPr>
          <a:xfrm>
            <a:off x="1979712" y="4309937"/>
            <a:ext cx="4871256" cy="2176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BF188D-2408-DC9C-E1ED-CB0518DFC345}"/>
                  </a:ext>
                </a:extLst>
              </p:cNvPr>
              <p:cNvSpPr txBox="1"/>
              <p:nvPr/>
            </p:nvSpPr>
            <p:spPr bwMode="auto">
              <a:xfrm>
                <a:off x="352563" y="488782"/>
                <a:ext cx="84822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Theorem: The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are also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with the eigenvalue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BF188D-2408-DC9C-E1ED-CB0518DF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563" y="488782"/>
                <a:ext cx="8482202" cy="369332"/>
              </a:xfrm>
              <a:prstGeom prst="rect">
                <a:avLst/>
              </a:prstGeom>
              <a:blipFill>
                <a:blip r:embed="rId7"/>
                <a:stretch>
                  <a:fillRect l="-5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4D2E8D-AC8A-2C98-805A-20605C8B4BF7}"/>
                  </a:ext>
                </a:extLst>
              </p:cNvPr>
              <p:cNvSpPr txBox="1"/>
              <p:nvPr/>
            </p:nvSpPr>
            <p:spPr bwMode="auto">
              <a:xfrm>
                <a:off x="911838" y="912408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4D2E8D-AC8A-2C98-805A-20605C8B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38" y="912408"/>
                <a:ext cx="1085233" cy="276999"/>
              </a:xfrm>
              <a:prstGeom prst="rect">
                <a:avLst/>
              </a:prstGeom>
              <a:blipFill>
                <a:blip r:embed="rId8"/>
                <a:stretch>
                  <a:fillRect l="-4651" r="-232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B6AC6E6F-9AF4-5DE8-248E-9C357954C0A9}"/>
              </a:ext>
            </a:extLst>
          </p:cNvPr>
          <p:cNvSpPr/>
          <p:nvPr/>
        </p:nvSpPr>
        <p:spPr>
          <a:xfrm>
            <a:off x="2129652" y="898696"/>
            <a:ext cx="312695" cy="30165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0A343-B81A-B870-72A7-5727B0E8F90B}"/>
                  </a:ext>
                </a:extLst>
              </p:cNvPr>
              <p:cNvSpPr txBox="1"/>
              <p:nvPr/>
            </p:nvSpPr>
            <p:spPr bwMode="auto">
              <a:xfrm>
                <a:off x="2566953" y="913721"/>
                <a:ext cx="132190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0A343-B81A-B870-72A7-5727B0E8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953" y="913721"/>
                <a:ext cx="1321900" cy="276999"/>
              </a:xfrm>
              <a:prstGeom prst="rect">
                <a:avLst/>
              </a:prstGeom>
              <a:blipFill>
                <a:blip r:embed="rId9"/>
                <a:stretch>
                  <a:fillRect l="-3810" r="-190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1AE6E-5ABF-E06E-22FB-48955E85E1E6}"/>
                  </a:ext>
                </a:extLst>
              </p:cNvPr>
              <p:cNvSpPr txBox="1"/>
              <p:nvPr/>
            </p:nvSpPr>
            <p:spPr bwMode="auto">
              <a:xfrm>
                <a:off x="898337" y="1294207"/>
                <a:ext cx="6479651" cy="2832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1AE6E-5ABF-E06E-22FB-48955E85E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337" y="1294207"/>
                <a:ext cx="6479651" cy="283219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1B283-5F71-7888-994A-F33185E40F46}"/>
                  </a:ext>
                </a:extLst>
              </p:cNvPr>
              <p:cNvSpPr txBox="1"/>
              <p:nvPr/>
            </p:nvSpPr>
            <p:spPr bwMode="auto">
              <a:xfrm>
                <a:off x="388061" y="1701401"/>
                <a:ext cx="6676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The action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on any vector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can also be written down similarly: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1B283-5F71-7888-994A-F33185E4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061" y="1701401"/>
                <a:ext cx="6676979" cy="369332"/>
              </a:xfrm>
              <a:prstGeom prst="rect">
                <a:avLst/>
              </a:prstGeom>
              <a:blipFill>
                <a:blip r:embed="rId11"/>
                <a:stretch>
                  <a:fillRect l="-759" t="-3226" r="-190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3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43353-A650-81A4-EA7C-6BF5D9DA1C6D}"/>
              </a:ext>
            </a:extLst>
          </p:cNvPr>
          <p:cNvSpPr txBox="1"/>
          <p:nvPr/>
        </p:nvSpPr>
        <p:spPr bwMode="auto">
          <a:xfrm>
            <a:off x="2826949" y="739503"/>
            <a:ext cx="303795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Diagonalizing a matrix</a:t>
            </a:r>
            <a:r>
              <a:rPr lang="zh-TW" altLang="en-US" sz="1800" dirty="0">
                <a:solidFill>
                  <a:srgbClr val="FF0000"/>
                </a:solidFill>
              </a:rPr>
              <a:t> 對角化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E506A-EACD-2980-4D96-55EAFE561589}"/>
                  </a:ext>
                </a:extLst>
              </p:cNvPr>
              <p:cNvSpPr txBox="1"/>
              <p:nvPr/>
            </p:nvSpPr>
            <p:spPr bwMode="auto">
              <a:xfrm>
                <a:off x="770502" y="1334067"/>
                <a:ext cx="1681742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E506A-EACD-2980-4D96-55EAFE56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502" y="1334067"/>
                <a:ext cx="1681742" cy="295594"/>
              </a:xfrm>
              <a:prstGeom prst="rect">
                <a:avLst/>
              </a:prstGeom>
              <a:blipFill>
                <a:blip r:embed="rId2"/>
                <a:stretch>
                  <a:fillRect l="-2256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4C5A00-5C48-EBE7-6CC6-03476C868773}"/>
                  </a:ext>
                </a:extLst>
              </p:cNvPr>
              <p:cNvSpPr txBox="1"/>
              <p:nvPr/>
            </p:nvSpPr>
            <p:spPr bwMode="auto">
              <a:xfrm>
                <a:off x="2915816" y="1345298"/>
                <a:ext cx="1744772" cy="3006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4C5A00-5C48-EBE7-6CC6-03476C868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1345298"/>
                <a:ext cx="1744772" cy="300660"/>
              </a:xfrm>
              <a:prstGeom prst="rect">
                <a:avLst/>
              </a:prstGeom>
              <a:blipFill>
                <a:blip r:embed="rId3"/>
                <a:stretch>
                  <a:fillRect l="-719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F342E-CCFD-8515-70C1-D4A88DA468E0}"/>
                  </a:ext>
                </a:extLst>
              </p:cNvPr>
              <p:cNvSpPr txBox="1"/>
              <p:nvPr/>
            </p:nvSpPr>
            <p:spPr bwMode="auto">
              <a:xfrm>
                <a:off x="712850" y="2136564"/>
                <a:ext cx="6904391" cy="72513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TW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F342E-CCFD-8515-70C1-D4A88DA46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50" y="2136564"/>
                <a:ext cx="6904391" cy="725135"/>
              </a:xfrm>
              <a:prstGeom prst="rect">
                <a:avLst/>
              </a:prstGeom>
              <a:blipFill>
                <a:blip r:embed="rId4"/>
                <a:stretch>
                  <a:fillRect l="-368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DE26A-BA57-0490-A097-14EC460B0CE1}"/>
                  </a:ext>
                </a:extLst>
              </p:cNvPr>
              <p:cNvSpPr txBox="1"/>
              <p:nvPr/>
            </p:nvSpPr>
            <p:spPr bwMode="auto">
              <a:xfrm>
                <a:off x="692361" y="1687732"/>
                <a:ext cx="62464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column vectors and we can use them to form a matrix.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DE26A-BA57-0490-A097-14EC460B0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361" y="1687732"/>
                <a:ext cx="6246440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A90082-9644-4836-31B1-76DE5DF56C2F}"/>
                  </a:ext>
                </a:extLst>
              </p:cNvPr>
              <p:cNvSpPr txBox="1"/>
              <p:nvPr/>
            </p:nvSpPr>
            <p:spPr bwMode="auto">
              <a:xfrm>
                <a:off x="711702" y="3021111"/>
                <a:ext cx="7290778" cy="5130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𝑨𝒂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A90082-9644-4836-31B1-76DE5DF56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702" y="3021111"/>
                <a:ext cx="7290778" cy="513026"/>
              </a:xfrm>
              <a:prstGeom prst="rect">
                <a:avLst/>
              </a:prstGeom>
              <a:blipFill>
                <a:blip r:embed="rId6"/>
                <a:stretch>
                  <a:fillRect t="-2439"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2045C-F027-3D4C-739C-EB031F730CAF}"/>
                  </a:ext>
                </a:extLst>
              </p:cNvPr>
              <p:cNvSpPr txBox="1"/>
              <p:nvPr/>
            </p:nvSpPr>
            <p:spPr bwMode="auto">
              <a:xfrm>
                <a:off x="714524" y="5065945"/>
                <a:ext cx="2776209" cy="5241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2045C-F027-3D4C-739C-EB031F730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524" y="5065945"/>
                <a:ext cx="2776209" cy="524182"/>
              </a:xfrm>
              <a:prstGeom prst="rect">
                <a:avLst/>
              </a:prstGeom>
              <a:blipFill>
                <a:blip r:embed="rId7"/>
                <a:stretch>
                  <a:fillRect l="-1364" t="-2326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5D43D5E-E40E-97A2-D082-F79A4AFDF4AD}"/>
              </a:ext>
            </a:extLst>
          </p:cNvPr>
          <p:cNvSpPr txBox="1"/>
          <p:nvPr/>
        </p:nvSpPr>
        <p:spPr bwMode="auto">
          <a:xfrm>
            <a:off x="3490732" y="5143370"/>
            <a:ext cx="52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is diagonal with eigenvalues as diagonal elements.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0C7DD-E4C5-0852-FC08-8107365B18DD}"/>
                  </a:ext>
                </a:extLst>
              </p:cNvPr>
              <p:cNvSpPr txBox="1"/>
              <p:nvPr/>
            </p:nvSpPr>
            <p:spPr bwMode="auto">
              <a:xfrm>
                <a:off x="1780248" y="4586465"/>
                <a:ext cx="66492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兩邊</a:t>
                </a:r>
                <a:r>
                  <a:rPr lang="en-US" sz="1800" dirty="0"/>
                  <a:t>左</a:t>
                </a:r>
                <a:r>
                  <a:rPr lang="en-US" sz="1800" dirty="0" err="1"/>
                  <a:t>乘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1800" dirty="0" err="1"/>
                  <a:t>的反矩陣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Multiply both sides on the left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0C7DD-E4C5-0852-FC08-8107365B1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248" y="4586465"/>
                <a:ext cx="6649228" cy="369332"/>
              </a:xfrm>
              <a:prstGeom prst="rect">
                <a:avLst/>
              </a:prstGeom>
              <a:blipFill>
                <a:blip r:embed="rId8"/>
                <a:stretch>
                  <a:fillRect l="-763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E426E0-EEF0-5E55-235E-CFA3469C1304}"/>
                  </a:ext>
                </a:extLst>
              </p:cNvPr>
              <p:cNvSpPr txBox="1"/>
              <p:nvPr/>
            </p:nvSpPr>
            <p:spPr bwMode="auto">
              <a:xfrm>
                <a:off x="685398" y="5687934"/>
                <a:ext cx="62308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𝑨𝑼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是一個對角矩陣，矩陣元素就是本徵值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E426E0-EEF0-5E55-235E-CFA3469C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398" y="5687934"/>
                <a:ext cx="6230851" cy="369332"/>
              </a:xfrm>
              <a:prstGeom prst="rect">
                <a:avLst/>
              </a:prstGeom>
              <a:blipFill>
                <a:blip r:embed="rId9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243AB9-2631-5671-B3C5-0CB83E9A04FC}"/>
                  </a:ext>
                </a:extLst>
              </p:cNvPr>
              <p:cNvSpPr txBox="1"/>
              <p:nvPr/>
            </p:nvSpPr>
            <p:spPr bwMode="auto">
              <a:xfrm>
                <a:off x="711702" y="3688730"/>
                <a:ext cx="5033237" cy="524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243AB9-2631-5671-B3C5-0CB83E9A0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702" y="3688730"/>
                <a:ext cx="5033237" cy="524182"/>
              </a:xfrm>
              <a:prstGeom prst="rect">
                <a:avLst/>
              </a:prstGeom>
              <a:blipFill>
                <a:blip r:embed="rId10"/>
                <a:stretch>
                  <a:fillRect t="-2381" r="-504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59981-AB64-C638-5C76-4A71B2DB7CFA}"/>
              </a:ext>
            </a:extLst>
          </p:cNvPr>
          <p:cNvCxnSpPr/>
          <p:nvPr/>
        </p:nvCxnSpPr>
        <p:spPr>
          <a:xfrm>
            <a:off x="1393278" y="3162045"/>
            <a:ext cx="112165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0B7802-26E0-606B-E661-E53E3DB0998E}"/>
              </a:ext>
            </a:extLst>
          </p:cNvPr>
          <p:cNvCxnSpPr>
            <a:cxnSpLocks/>
          </p:cNvCxnSpPr>
          <p:nvPr/>
        </p:nvCxnSpPr>
        <p:spPr>
          <a:xfrm>
            <a:off x="2834252" y="3014996"/>
            <a:ext cx="0" cy="5191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9FFBE8-9B09-132C-9631-B2FF0C81AC76}"/>
              </a:ext>
            </a:extLst>
          </p:cNvPr>
          <p:cNvCxnSpPr/>
          <p:nvPr/>
        </p:nvCxnSpPr>
        <p:spPr>
          <a:xfrm>
            <a:off x="1393278" y="3450077"/>
            <a:ext cx="1121655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9D8B3C-AB7B-C298-CF9C-73E24BB1E680}"/>
              </a:ext>
            </a:extLst>
          </p:cNvPr>
          <p:cNvCxnSpPr>
            <a:cxnSpLocks/>
          </p:cNvCxnSpPr>
          <p:nvPr/>
        </p:nvCxnSpPr>
        <p:spPr>
          <a:xfrm>
            <a:off x="3036523" y="3014996"/>
            <a:ext cx="0" cy="51914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29C322-5995-E38E-AAFE-6C7059F747B6}"/>
                  </a:ext>
                </a:extLst>
              </p:cNvPr>
              <p:cNvSpPr txBox="1"/>
              <p:nvPr/>
            </p:nvSpPr>
            <p:spPr bwMode="auto">
              <a:xfrm>
                <a:off x="711702" y="4666456"/>
                <a:ext cx="1000274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29C322-5995-E38E-AAFE-6C7059F74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702" y="4666456"/>
                <a:ext cx="1000274" cy="276999"/>
              </a:xfrm>
              <a:prstGeom prst="rect">
                <a:avLst/>
              </a:prstGeom>
              <a:blipFill>
                <a:blip r:embed="rId11"/>
                <a:stretch>
                  <a:fillRect l="-5063" r="-5063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5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/>
      <p:bldP spid="14" grpId="0"/>
      <p:bldP spid="13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2F1A-4FA2-BCD7-4AD7-14B0ACE8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EA7421-B422-3770-0B55-93F6FA4CC984}"/>
                  </a:ext>
                </a:extLst>
              </p:cNvPr>
              <p:cNvSpPr txBox="1"/>
              <p:nvPr/>
            </p:nvSpPr>
            <p:spPr bwMode="auto">
              <a:xfrm>
                <a:off x="719654" y="2455906"/>
                <a:ext cx="3082319" cy="5241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EA7421-B422-3770-0B55-93F6FA4CC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654" y="2455906"/>
                <a:ext cx="3082319" cy="524182"/>
              </a:xfrm>
              <a:prstGeom prst="rect">
                <a:avLst/>
              </a:prstGeom>
              <a:blipFill>
                <a:blip r:embed="rId3"/>
                <a:stretch>
                  <a:fillRect l="-1230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EA7AF1-4AB4-A03C-C8B7-65B75BBA64A3}"/>
              </a:ext>
            </a:extLst>
          </p:cNvPr>
          <p:cNvCxnSpPr/>
          <p:nvPr/>
        </p:nvCxnSpPr>
        <p:spPr>
          <a:xfrm flipV="1">
            <a:off x="2819012" y="2980088"/>
            <a:ext cx="0" cy="3809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7B59B3-A777-2539-6F7D-6598DF93AA3F}"/>
              </a:ext>
            </a:extLst>
          </p:cNvPr>
          <p:cNvCxnSpPr>
            <a:cxnSpLocks/>
          </p:cNvCxnSpPr>
          <p:nvPr/>
        </p:nvCxnSpPr>
        <p:spPr>
          <a:xfrm flipH="1" flipV="1">
            <a:off x="3491880" y="2840034"/>
            <a:ext cx="310092" cy="5462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016F4C-637B-EB3C-6EF9-554AF9092E51}"/>
              </a:ext>
            </a:extLst>
          </p:cNvPr>
          <p:cNvSpPr txBox="1"/>
          <p:nvPr/>
        </p:nvSpPr>
        <p:spPr bwMode="auto">
          <a:xfrm>
            <a:off x="1232019" y="3202245"/>
            <a:ext cx="2016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Info. of eigenvalues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67D41-35A8-1E66-B94F-5DDE3CDB7DEF}"/>
              </a:ext>
            </a:extLst>
          </p:cNvPr>
          <p:cNvSpPr txBox="1"/>
          <p:nvPr/>
        </p:nvSpPr>
        <p:spPr bwMode="auto">
          <a:xfrm>
            <a:off x="3399158" y="3227479"/>
            <a:ext cx="244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Info. of eigenvectors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E3E6F-81FD-C26B-CC2A-65E0E384377E}"/>
              </a:ext>
            </a:extLst>
          </p:cNvPr>
          <p:cNvSpPr txBox="1"/>
          <p:nvPr/>
        </p:nvSpPr>
        <p:spPr bwMode="auto">
          <a:xfrm>
            <a:off x="3869495" y="2455906"/>
            <a:ext cx="478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Any Matrix can be decomposed into 3 factors,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C4C7C5-CCBC-6275-EC25-52BD8AF9A5EA}"/>
              </a:ext>
            </a:extLst>
          </p:cNvPr>
          <p:cNvSpPr txBox="1"/>
          <p:nvPr/>
        </p:nvSpPr>
        <p:spPr bwMode="auto">
          <a:xfrm>
            <a:off x="3861725" y="2845155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involving just eigenvalues and eigenvectors.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2B33D2-2673-AEFC-F6FA-13D2622CF546}"/>
                  </a:ext>
                </a:extLst>
              </p:cNvPr>
              <p:cNvSpPr txBox="1"/>
              <p:nvPr/>
            </p:nvSpPr>
            <p:spPr bwMode="auto">
              <a:xfrm>
                <a:off x="751670" y="3655184"/>
                <a:ext cx="4828441" cy="5543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2B33D2-2673-AEFC-F6FA-13D2622CF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670" y="3655184"/>
                <a:ext cx="4828441" cy="554319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C9EB657-7C1D-6E03-572D-97C4DF5FE51E}"/>
              </a:ext>
            </a:extLst>
          </p:cNvPr>
          <p:cNvSpPr txBox="1"/>
          <p:nvPr/>
        </p:nvSpPr>
        <p:spPr bwMode="auto">
          <a:xfrm>
            <a:off x="715672" y="4405089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一個矩陣的本徵值與本徵向量就足夠能代表該矩陣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09D20-2787-D917-253F-8B510FCA2A16}"/>
                  </a:ext>
                </a:extLst>
              </p:cNvPr>
              <p:cNvSpPr txBox="1"/>
              <p:nvPr/>
            </p:nvSpPr>
            <p:spPr bwMode="auto">
              <a:xfrm>
                <a:off x="1784497" y="1537439"/>
                <a:ext cx="66492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兩邊</a:t>
                </a:r>
                <a:r>
                  <a:rPr lang="en-US" sz="1800" dirty="0"/>
                  <a:t>右</a:t>
                </a:r>
                <a:r>
                  <a:rPr lang="en-US" sz="1800" dirty="0" err="1"/>
                  <a:t>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Multiply both sides on the right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09D20-2787-D917-253F-8B510FCA2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4497" y="1537439"/>
                <a:ext cx="6649228" cy="369332"/>
              </a:xfrm>
              <a:prstGeom prst="rect">
                <a:avLst/>
              </a:prstGeom>
              <a:blipFill>
                <a:blip r:embed="rId5"/>
                <a:stretch>
                  <a:fillRect l="-763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EB694-9223-E231-63C5-9B7B5F14DEEF}"/>
                  </a:ext>
                </a:extLst>
              </p:cNvPr>
              <p:cNvSpPr txBox="1"/>
              <p:nvPr/>
            </p:nvSpPr>
            <p:spPr bwMode="auto">
              <a:xfrm>
                <a:off x="751671" y="1583606"/>
                <a:ext cx="1000274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EB694-9223-E231-63C5-9B7B5F14D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671" y="1583606"/>
                <a:ext cx="1000274" cy="276999"/>
              </a:xfrm>
              <a:prstGeom prst="rect">
                <a:avLst/>
              </a:prstGeom>
              <a:blipFill>
                <a:blip r:embed="rId6"/>
                <a:stretch>
                  <a:fillRect l="-5063" r="-5063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12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577E-FCAE-2208-FD6F-C00357AD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600E64-A5C9-8C80-248B-908E818D395A}"/>
                  </a:ext>
                </a:extLst>
              </p:cNvPr>
              <p:cNvSpPr txBox="1"/>
              <p:nvPr/>
            </p:nvSpPr>
            <p:spPr bwMode="auto">
              <a:xfrm>
                <a:off x="899592" y="1779070"/>
                <a:ext cx="1229439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600E64-A5C9-8C80-248B-908E818D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779070"/>
                <a:ext cx="1229439" cy="276999"/>
              </a:xfrm>
              <a:prstGeom prst="rect">
                <a:avLst/>
              </a:prstGeom>
              <a:blipFill>
                <a:blip r:embed="rId2"/>
                <a:stretch>
                  <a:fillRect l="-4124" t="-4545" r="-1031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C25A2-06A0-71A5-C328-CCC833B96F1C}"/>
                  </a:ext>
                </a:extLst>
              </p:cNvPr>
              <p:cNvSpPr txBox="1"/>
              <p:nvPr/>
            </p:nvSpPr>
            <p:spPr bwMode="auto">
              <a:xfrm>
                <a:off x="890032" y="2176310"/>
                <a:ext cx="6559616" cy="6396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∙⋯∙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C25A2-06A0-71A5-C328-CCC833B9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032" y="2176310"/>
                <a:ext cx="6559616" cy="639662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12FF55-76EB-2D48-F419-38A40CE0AFA2}"/>
              </a:ext>
            </a:extLst>
          </p:cNvPr>
          <p:cNvSpPr txBox="1"/>
          <p:nvPr/>
        </p:nvSpPr>
        <p:spPr bwMode="auto">
          <a:xfrm>
            <a:off x="2154575" y="1724936"/>
            <a:ext cx="5305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This formula is useful for the following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1A0E-6D75-A62F-6E9F-059C735012BB}"/>
                  </a:ext>
                </a:extLst>
              </p:cNvPr>
              <p:cNvSpPr txBox="1"/>
              <p:nvPr/>
            </p:nvSpPr>
            <p:spPr bwMode="auto">
              <a:xfrm>
                <a:off x="875881" y="3384116"/>
                <a:ext cx="2876066" cy="5557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1A0E-6D75-A62F-6E9F-059C7350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881" y="3384116"/>
                <a:ext cx="2876066" cy="555793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12496AE-50BA-1DAE-4DA6-84F0F7C647A3}"/>
              </a:ext>
            </a:extLst>
          </p:cNvPr>
          <p:cNvSpPr txBox="1"/>
          <p:nvPr/>
        </p:nvSpPr>
        <p:spPr bwMode="auto">
          <a:xfrm>
            <a:off x="875881" y="2938754"/>
            <a:ext cx="7920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矩陣的指數函數很容易定義。We</a:t>
            </a:r>
            <a:r>
              <a:rPr lang="en-US" sz="1800" dirty="0"/>
              <a:t> can define the exponential function of a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56C59-079D-916A-B126-6B57FADFD972}"/>
                  </a:ext>
                </a:extLst>
              </p:cNvPr>
              <p:cNvSpPr txBox="1"/>
              <p:nvPr/>
            </p:nvSpPr>
            <p:spPr bwMode="auto">
              <a:xfrm>
                <a:off x="899592" y="4143792"/>
                <a:ext cx="7776864" cy="11612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56C59-079D-916A-B126-6B57FADF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143792"/>
                <a:ext cx="7776864" cy="1161215"/>
              </a:xfrm>
              <a:prstGeom prst="rect">
                <a:avLst/>
              </a:prstGeom>
              <a:blipFill>
                <a:blip r:embed="rId5"/>
                <a:stretch>
                  <a:fillRect t="-1087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E343B-E868-3EEB-D44C-29E735019DC0}"/>
                  </a:ext>
                </a:extLst>
              </p:cNvPr>
              <p:cNvSpPr txBox="1"/>
              <p:nvPr/>
            </p:nvSpPr>
            <p:spPr bwMode="auto">
              <a:xfrm>
                <a:off x="894433" y="5508890"/>
                <a:ext cx="2444018" cy="5207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E343B-E868-3EEB-D44C-29E735019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433" y="5508890"/>
                <a:ext cx="2444018" cy="5207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ED3E4D-04DB-4B7F-A779-6FF1FD40AFC2}"/>
              </a:ext>
            </a:extLst>
          </p:cNvPr>
          <p:cNvSpPr txBox="1"/>
          <p:nvPr/>
        </p:nvSpPr>
        <p:spPr bwMode="auto">
          <a:xfrm>
            <a:off x="803873" y="605995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對角矩陣的冪次很容易計算</a:t>
            </a:r>
            <a:r>
              <a:rPr lang="zh-TW" altLang="en-US" sz="1800" dirty="0"/>
              <a:t> </a:t>
            </a:r>
            <a:r>
              <a:rPr lang="en-US" altLang="zh-TW" sz="1800" dirty="0"/>
              <a:t>It is easy to compute the powers of a diagonal matrix: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CBCCC-9EA5-DB8F-18E2-707795A26828}"/>
                  </a:ext>
                </a:extLst>
              </p:cNvPr>
              <p:cNvSpPr txBox="1"/>
              <p:nvPr/>
            </p:nvSpPr>
            <p:spPr bwMode="auto">
              <a:xfrm>
                <a:off x="2749036" y="1001863"/>
                <a:ext cx="2348528" cy="63376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CBCCC-9EA5-DB8F-18E2-707795A26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9036" y="1001863"/>
                <a:ext cx="2348528" cy="633763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691D36A-3D09-3385-0D77-3CE79A87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2DF08EB-F840-0C6E-3B1C-ECA79BC3E559}"/>
                  </a:ext>
                </a:extLst>
              </p:cNvPr>
              <p:cNvSpPr txBox="1"/>
              <p:nvPr/>
            </p:nvSpPr>
            <p:spPr bwMode="auto">
              <a:xfrm>
                <a:off x="1054378" y="982124"/>
                <a:ext cx="1644233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2DF08EB-F840-0C6E-3B1C-ECA79BC3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982124"/>
                <a:ext cx="164423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E75D7-7B43-3201-E9AB-2550842B1C97}"/>
                  </a:ext>
                </a:extLst>
              </p:cNvPr>
              <p:cNvSpPr txBox="1"/>
              <p:nvPr/>
            </p:nvSpPr>
            <p:spPr bwMode="auto">
              <a:xfrm>
                <a:off x="1054378" y="5812348"/>
                <a:ext cx="2341218" cy="3377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E75D7-7B43-3201-E9AB-2550842B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5812348"/>
                <a:ext cx="2341218" cy="337721"/>
              </a:xfrm>
              <a:prstGeom prst="rect">
                <a:avLst/>
              </a:prstGeom>
              <a:blipFill>
                <a:blip r:embed="rId3"/>
                <a:stretch>
                  <a:fillRect l="-2162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1A2173-91B2-0977-58E3-ED3342049A50}"/>
              </a:ext>
            </a:extLst>
          </p:cNvPr>
          <p:cNvSpPr txBox="1"/>
          <p:nvPr/>
        </p:nvSpPr>
        <p:spPr bwMode="auto">
          <a:xfrm>
            <a:off x="975521" y="545054"/>
            <a:ext cx="758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利用對角化後的矩陣，線性微分方程組很容易求解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347CF-75BC-77D0-C3CF-1506F2732809}"/>
                  </a:ext>
                </a:extLst>
              </p:cNvPr>
              <p:cNvSpPr txBox="1"/>
              <p:nvPr/>
            </p:nvSpPr>
            <p:spPr bwMode="auto">
              <a:xfrm>
                <a:off x="3659018" y="1182930"/>
                <a:ext cx="122943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347CF-75BC-77D0-C3CF-1506F273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018" y="1182930"/>
                <a:ext cx="1229439" cy="276999"/>
              </a:xfrm>
              <a:prstGeom prst="rect">
                <a:avLst/>
              </a:prstGeom>
              <a:blipFill>
                <a:blip r:embed="rId4"/>
                <a:stretch>
                  <a:fillRect l="-4124" t="-4545" r="-2062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1B074C48-308C-1A40-24AF-E6B9B9E91D40}"/>
                  </a:ext>
                </a:extLst>
              </p:cNvPr>
              <p:cNvSpPr txBox="1"/>
              <p:nvPr/>
            </p:nvSpPr>
            <p:spPr bwMode="auto">
              <a:xfrm>
                <a:off x="1054378" y="1750296"/>
                <a:ext cx="2210029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1B074C48-308C-1A40-24AF-E6B9B9E9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1750296"/>
                <a:ext cx="2210029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FBD73-0128-11A7-BA15-CBC1DF23B349}"/>
                  </a:ext>
                </a:extLst>
              </p:cNvPr>
              <p:cNvSpPr txBox="1"/>
              <p:nvPr/>
            </p:nvSpPr>
            <p:spPr bwMode="auto">
              <a:xfrm>
                <a:off x="7121386" y="1774081"/>
                <a:ext cx="1420132" cy="524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FBD73-0128-11A7-BA15-CBC1DF23B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386" y="1774081"/>
                <a:ext cx="1420132" cy="524182"/>
              </a:xfrm>
              <a:prstGeom prst="rect">
                <a:avLst/>
              </a:prstGeom>
              <a:blipFill>
                <a:blip r:embed="rId6"/>
                <a:stretch>
                  <a:fillRect l="-2655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3">
                <a:extLst>
                  <a:ext uri="{FF2B5EF4-FFF2-40B4-BE49-F238E27FC236}">
                    <a16:creationId xmlns:a16="http://schemas.microsoft.com/office/drawing/2014/main" id="{F7E325B1-F8ED-CDD2-4AB8-A4036F7E3753}"/>
                  </a:ext>
                </a:extLst>
              </p:cNvPr>
              <p:cNvSpPr txBox="1"/>
              <p:nvPr/>
            </p:nvSpPr>
            <p:spPr bwMode="auto">
              <a:xfrm>
                <a:off x="4528595" y="1717845"/>
                <a:ext cx="243919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1" name="文字方塊 3">
                <a:extLst>
                  <a:ext uri="{FF2B5EF4-FFF2-40B4-BE49-F238E27FC236}">
                    <a16:creationId xmlns:a16="http://schemas.microsoft.com/office/drawing/2014/main" id="{F7E325B1-F8ED-CDD2-4AB8-A4036F7E3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595" y="1717845"/>
                <a:ext cx="2439194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3">
                <a:extLst>
                  <a:ext uri="{FF2B5EF4-FFF2-40B4-BE49-F238E27FC236}">
                    <a16:creationId xmlns:a16="http://schemas.microsoft.com/office/drawing/2014/main" id="{08E9DC14-EA56-B70A-AE6D-A3FD9444581A}"/>
                  </a:ext>
                </a:extLst>
              </p:cNvPr>
              <p:cNvSpPr txBox="1"/>
              <p:nvPr/>
            </p:nvSpPr>
            <p:spPr bwMode="auto">
              <a:xfrm>
                <a:off x="5436096" y="2530721"/>
                <a:ext cx="3240360" cy="55547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2" name="文字方塊 3">
                <a:extLst>
                  <a:ext uri="{FF2B5EF4-FFF2-40B4-BE49-F238E27FC236}">
                    <a16:creationId xmlns:a16="http://schemas.microsoft.com/office/drawing/2014/main" id="{08E9DC14-EA56-B70A-AE6D-A3FD94445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2530721"/>
                <a:ext cx="3240360" cy="555473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Arrow 22">
            <a:extLst>
              <a:ext uri="{FF2B5EF4-FFF2-40B4-BE49-F238E27FC236}">
                <a16:creationId xmlns:a16="http://schemas.microsoft.com/office/drawing/2014/main" id="{43D807A8-737F-1BD5-EB7E-3BAF351A79DD}"/>
              </a:ext>
            </a:extLst>
          </p:cNvPr>
          <p:cNvSpPr/>
          <p:nvPr/>
        </p:nvSpPr>
        <p:spPr>
          <a:xfrm>
            <a:off x="2771800" y="1306187"/>
            <a:ext cx="432048" cy="106467"/>
          </a:xfrm>
          <a:prstGeom prst="leftArrow">
            <a:avLst/>
          </a:prstGeom>
          <a:solidFill>
            <a:srgbClr val="008000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142091-23CD-7207-7C36-9DD1399C7C43}"/>
                  </a:ext>
                </a:extLst>
              </p:cNvPr>
              <p:cNvSpPr txBox="1"/>
              <p:nvPr/>
            </p:nvSpPr>
            <p:spPr bwMode="auto">
              <a:xfrm>
                <a:off x="3292893" y="1865498"/>
                <a:ext cx="13280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兩邊乘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142091-23CD-7207-7C36-9DD1399C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2893" y="1865498"/>
                <a:ext cx="1328005" cy="369332"/>
              </a:xfrm>
              <a:prstGeom prst="rect">
                <a:avLst/>
              </a:prstGeom>
              <a:blipFill>
                <a:blip r:embed="rId9"/>
                <a:stretch>
                  <a:fillRect l="-3810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D2223E-4C82-54E0-4E47-526A31675A11}"/>
                  </a:ext>
                </a:extLst>
              </p:cNvPr>
              <p:cNvSpPr txBox="1"/>
              <p:nvPr/>
            </p:nvSpPr>
            <p:spPr bwMode="auto">
              <a:xfrm>
                <a:off x="956825" y="2611069"/>
                <a:ext cx="468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選擇Generalized Coordinates</a:t>
                </a:r>
                <a:r>
                  <a:rPr lang="zh-TW" altLang="en-US" sz="1800" dirty="0"/>
                  <a:t> 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D2223E-4C82-54E0-4E47-526A3167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825" y="2611069"/>
                <a:ext cx="4685567" cy="369332"/>
              </a:xfrm>
              <a:prstGeom prst="rect">
                <a:avLst/>
              </a:prstGeom>
              <a:blipFill>
                <a:blip r:embed="rId10"/>
                <a:stretch>
                  <a:fillRect l="-10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A836C62-065E-6B0F-5FDF-9BBADDFD0067}"/>
              </a:ext>
            </a:extLst>
          </p:cNvPr>
          <p:cNvSpPr txBox="1"/>
          <p:nvPr/>
        </p:nvSpPr>
        <p:spPr bwMode="auto">
          <a:xfrm>
            <a:off x="924919" y="2998339"/>
            <a:ext cx="468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這兩個線性組合滿足的微分方程非常簡單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110609EA-43F5-E398-97C7-6968F1C844F1}"/>
                  </a:ext>
                </a:extLst>
              </p:cNvPr>
              <p:cNvSpPr txBox="1"/>
              <p:nvPr/>
            </p:nvSpPr>
            <p:spPr bwMode="auto">
              <a:xfrm>
                <a:off x="1014812" y="3409363"/>
                <a:ext cx="2798267" cy="67120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110609EA-43F5-E398-97C7-6968F1C8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812" y="3409363"/>
                <a:ext cx="2798267" cy="6712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0377549-D122-5298-08F4-40EC4B25B598}"/>
              </a:ext>
            </a:extLst>
          </p:cNvPr>
          <p:cNvSpPr txBox="1"/>
          <p:nvPr/>
        </p:nvSpPr>
        <p:spPr bwMode="auto">
          <a:xfrm>
            <a:off x="956824" y="4926645"/>
            <a:ext cx="818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負責廣義座標的時間演化的矩陣是對角的，因此無耦合，此廣義座標彼此獨立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3">
                <a:extLst>
                  <a:ext uri="{FF2B5EF4-FFF2-40B4-BE49-F238E27FC236}">
                    <a16:creationId xmlns:a16="http://schemas.microsoft.com/office/drawing/2014/main" id="{A8EFFF0D-1B2A-0C8D-F266-36D47AF4E89D}"/>
                  </a:ext>
                </a:extLst>
              </p:cNvPr>
              <p:cNvSpPr txBox="1"/>
              <p:nvPr/>
            </p:nvSpPr>
            <p:spPr bwMode="auto">
              <a:xfrm>
                <a:off x="4326838" y="3427916"/>
                <a:ext cx="2794548" cy="67120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9" name="文字方塊 3">
                <a:extLst>
                  <a:ext uri="{FF2B5EF4-FFF2-40B4-BE49-F238E27FC236}">
                    <a16:creationId xmlns:a16="http://schemas.microsoft.com/office/drawing/2014/main" id="{A8EFFF0D-1B2A-0C8D-F266-36D47AF4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6838" y="3427916"/>
                <a:ext cx="2794548" cy="671209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69C354D0-3C0B-AD5E-6AE7-E8CB2A60C82A}"/>
                  </a:ext>
                </a:extLst>
              </p:cNvPr>
              <p:cNvSpPr txBox="1"/>
              <p:nvPr/>
            </p:nvSpPr>
            <p:spPr bwMode="auto">
              <a:xfrm>
                <a:off x="1035706" y="4235819"/>
                <a:ext cx="1463413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69C354D0-3C0B-AD5E-6AE7-E8CB2A60C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706" y="4235819"/>
                <a:ext cx="1463413" cy="648126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">
                <a:extLst>
                  <a:ext uri="{FF2B5EF4-FFF2-40B4-BE49-F238E27FC236}">
                    <a16:creationId xmlns:a16="http://schemas.microsoft.com/office/drawing/2014/main" id="{E6C634B5-CA00-7433-AF6D-0BF6E403131B}"/>
                  </a:ext>
                </a:extLst>
              </p:cNvPr>
              <p:cNvSpPr txBox="1"/>
              <p:nvPr/>
            </p:nvSpPr>
            <p:spPr bwMode="auto">
              <a:xfrm>
                <a:off x="2695059" y="4235819"/>
                <a:ext cx="1531766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33" name="文字方塊 3">
                <a:extLst>
                  <a:ext uri="{FF2B5EF4-FFF2-40B4-BE49-F238E27FC236}">
                    <a16:creationId xmlns:a16="http://schemas.microsoft.com/office/drawing/2014/main" id="{E6C634B5-CA00-7433-AF6D-0BF6E4031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059" y="4235819"/>
                <a:ext cx="1531766" cy="648126"/>
              </a:xfrm>
              <a:prstGeom prst="rect">
                <a:avLst/>
              </a:prstGeom>
              <a:blipFill>
                <a:blip r:embed="rId14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D1E29C-4973-3132-D643-D45F28ED8409}"/>
                  </a:ext>
                </a:extLst>
              </p:cNvPr>
              <p:cNvSpPr txBox="1"/>
              <p:nvPr/>
            </p:nvSpPr>
            <p:spPr bwMode="auto">
              <a:xfrm>
                <a:off x="3659018" y="5815284"/>
                <a:ext cx="2362506" cy="3377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D1E29C-4973-3132-D643-D45F28ED8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018" y="5815284"/>
                <a:ext cx="2362506" cy="337721"/>
              </a:xfrm>
              <a:prstGeom prst="rect">
                <a:avLst/>
              </a:prstGeom>
              <a:blipFill>
                <a:blip r:embed="rId15"/>
                <a:stretch>
                  <a:fillRect l="-2139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EA4AD-F9C6-7D47-5823-EE651F05F7C8}"/>
                  </a:ext>
                </a:extLst>
              </p:cNvPr>
              <p:cNvSpPr txBox="1"/>
              <p:nvPr/>
            </p:nvSpPr>
            <p:spPr bwMode="auto">
              <a:xfrm>
                <a:off x="956825" y="5317981"/>
                <a:ext cx="75072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這樣的廣義座標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稱為Normal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Coordinates，獨立作簡諧運動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EA4AD-F9C6-7D47-5823-EE651F05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825" y="5317981"/>
                <a:ext cx="7507280" cy="369332"/>
              </a:xfrm>
              <a:prstGeom prst="rect">
                <a:avLst/>
              </a:prstGeom>
              <a:blipFill>
                <a:blip r:embed="rId16"/>
                <a:stretch>
                  <a:fillRect l="-6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5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/>
      <p:bldP spid="29" grpId="0" animBg="1"/>
      <p:bldP spid="32" grpId="0" animBg="1"/>
      <p:bldP spid="33" grpId="0" animBg="1"/>
      <p:bldP spid="34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09B19-8CF4-DC14-7EFB-4A50772A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75" t="30880" r="15223" b="45307"/>
          <a:stretch>
            <a:fillRect/>
          </a:stretch>
        </p:blipFill>
        <p:spPr>
          <a:xfrm>
            <a:off x="1817963" y="303167"/>
            <a:ext cx="3277867" cy="627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07409-4E1F-20F7-7BBB-E67E2DBE18C2}"/>
              </a:ext>
            </a:extLst>
          </p:cNvPr>
          <p:cNvSpPr txBox="1"/>
          <p:nvPr/>
        </p:nvSpPr>
        <p:spPr bwMode="auto">
          <a:xfrm>
            <a:off x="1889971" y="931100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以耦合振盪為例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325A5-363B-9DAE-D332-FC74A88DAD6B}"/>
                  </a:ext>
                </a:extLst>
              </p:cNvPr>
              <p:cNvSpPr txBox="1"/>
              <p:nvPr/>
            </p:nvSpPr>
            <p:spPr bwMode="auto">
              <a:xfrm>
                <a:off x="1889971" y="1487730"/>
                <a:ext cx="150938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325A5-363B-9DAE-D332-FC74A88D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971" y="1487730"/>
                <a:ext cx="1509388" cy="555793"/>
              </a:xfrm>
              <a:prstGeom prst="rect">
                <a:avLst/>
              </a:prstGeom>
              <a:blipFill>
                <a:blip r:embed="rId3"/>
                <a:stretch>
                  <a:fillRect l="-3333" r="-1667" b="-15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40C5B-8822-43A8-4A95-C931D75AEABC}"/>
                  </a:ext>
                </a:extLst>
              </p:cNvPr>
              <p:cNvSpPr txBox="1"/>
              <p:nvPr/>
            </p:nvSpPr>
            <p:spPr bwMode="auto">
              <a:xfrm>
                <a:off x="3796515" y="1454372"/>
                <a:ext cx="194421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40C5B-8822-43A8-4A95-C931D75A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6515" y="1454372"/>
                <a:ext cx="1944216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BF537-5937-6C53-9C38-E49CB2765AB8}"/>
                  </a:ext>
                </a:extLst>
              </p:cNvPr>
              <p:cNvSpPr txBox="1"/>
              <p:nvPr/>
            </p:nvSpPr>
            <p:spPr bwMode="auto">
              <a:xfrm>
                <a:off x="1923469" y="3587344"/>
                <a:ext cx="1296144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BF537-5937-6C53-9C38-E49CB276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3469" y="3587344"/>
                <a:ext cx="129614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BBC33-09F0-CFEA-33FF-27195EFF9C90}"/>
                  </a:ext>
                </a:extLst>
              </p:cNvPr>
              <p:cNvSpPr txBox="1"/>
              <p:nvPr/>
            </p:nvSpPr>
            <p:spPr bwMode="auto">
              <a:xfrm>
                <a:off x="1922722" y="4600976"/>
                <a:ext cx="1451222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BBC33-09F0-CFEA-33FF-27195EFF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722" y="4600976"/>
                <a:ext cx="1451222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E6246-7429-B473-445C-3A5304C97C38}"/>
                  </a:ext>
                </a:extLst>
              </p:cNvPr>
              <p:cNvSpPr txBox="1"/>
              <p:nvPr/>
            </p:nvSpPr>
            <p:spPr bwMode="auto">
              <a:xfrm>
                <a:off x="1922722" y="2832710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E6246-7429-B473-445C-3A5304C9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722" y="2832710"/>
                <a:ext cx="1235338" cy="276999"/>
              </a:xfrm>
              <a:prstGeom prst="rect">
                <a:avLst/>
              </a:prstGeom>
              <a:blipFill>
                <a:blip r:embed="rId7"/>
                <a:stretch>
                  <a:fillRect l="-4082" t="-9091" r="-3061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8C48B-2035-3E2C-046B-5722FB680EFA}"/>
                  </a:ext>
                </a:extLst>
              </p:cNvPr>
              <p:cNvSpPr txBox="1"/>
              <p:nvPr/>
            </p:nvSpPr>
            <p:spPr bwMode="auto">
              <a:xfrm>
                <a:off x="1889971" y="2213279"/>
                <a:ext cx="2158283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8C48B-2035-3E2C-046B-5722FB680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971" y="2213279"/>
                <a:ext cx="2158283" cy="461217"/>
              </a:xfrm>
              <a:prstGeom prst="rect">
                <a:avLst/>
              </a:prstGeom>
              <a:blipFill>
                <a:blip r:embed="rId8"/>
                <a:stretch>
                  <a:fillRect l="-1170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1A22A1-C374-35DE-BF48-D3C40129F829}"/>
              </a:ext>
            </a:extLst>
          </p:cNvPr>
          <p:cNvSpPr txBox="1"/>
          <p:nvPr/>
        </p:nvSpPr>
        <p:spPr bwMode="auto">
          <a:xfrm>
            <a:off x="1817963" y="3152131"/>
            <a:ext cx="5079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本徵值有兩個，各自對應一本徵向量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59A2B-A524-41B6-E565-181053094A51}"/>
                  </a:ext>
                </a:extLst>
              </p:cNvPr>
              <p:cNvSpPr txBox="1"/>
              <p:nvPr/>
            </p:nvSpPr>
            <p:spPr bwMode="auto">
              <a:xfrm>
                <a:off x="3779912" y="3812084"/>
                <a:ext cx="1368387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59A2B-A524-41B6-E565-18105309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3812084"/>
                <a:ext cx="1368387" cy="460126"/>
              </a:xfrm>
              <a:prstGeom prst="rect">
                <a:avLst/>
              </a:prstGeom>
              <a:blipFill>
                <a:blip r:embed="rId9"/>
                <a:stretch>
                  <a:fillRect l="-1835"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7610-9E2B-D2C2-0993-8AAB7237177E}"/>
                  </a:ext>
                </a:extLst>
              </p:cNvPr>
              <p:cNvSpPr txBox="1"/>
              <p:nvPr/>
            </p:nvSpPr>
            <p:spPr bwMode="auto">
              <a:xfrm>
                <a:off x="3779912" y="4825716"/>
                <a:ext cx="1604542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7610-9E2B-D2C2-0993-8AAB72371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4825716"/>
                <a:ext cx="1604542" cy="460126"/>
              </a:xfrm>
              <a:prstGeom prst="rect">
                <a:avLst/>
              </a:prstGeom>
              <a:blipFill>
                <a:blip r:embed="rId10"/>
                <a:stretch>
                  <a:fillRect t="-8108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97BFD-C917-DDAD-D7D9-F793E80B18F5}"/>
                  </a:ext>
                </a:extLst>
              </p:cNvPr>
              <p:cNvSpPr txBox="1"/>
              <p:nvPr/>
            </p:nvSpPr>
            <p:spPr bwMode="auto">
              <a:xfrm>
                <a:off x="1934472" y="6131060"/>
                <a:ext cx="3993657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TW" alt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97BFD-C917-DDAD-D7D9-F793E80B1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472" y="6131060"/>
                <a:ext cx="3993657" cy="461217"/>
              </a:xfrm>
              <a:prstGeom prst="rect">
                <a:avLst/>
              </a:prstGeom>
              <a:blipFill>
                <a:blip r:embed="rId11"/>
                <a:stretch>
                  <a:fillRect t="-5405" r="-635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CCD3B1E-6C41-25C0-8D53-F6263F18806C}"/>
              </a:ext>
            </a:extLst>
          </p:cNvPr>
          <p:cNvSpPr txBox="1"/>
          <p:nvPr/>
        </p:nvSpPr>
        <p:spPr bwMode="auto">
          <a:xfrm>
            <a:off x="1907771" y="5661248"/>
            <a:ext cx="2860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代入前面的解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4896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EC6-93DF-0AFD-F70A-17B72A40AE54}"/>
                  </a:ext>
                </a:extLst>
              </p:cNvPr>
              <p:cNvSpPr txBox="1"/>
              <p:nvPr/>
            </p:nvSpPr>
            <p:spPr bwMode="auto">
              <a:xfrm>
                <a:off x="1132914" y="1561313"/>
                <a:ext cx="4343048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EC6-93DF-0AFD-F70A-17B72A40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914" y="1561313"/>
                <a:ext cx="4343048" cy="461217"/>
              </a:xfrm>
              <a:prstGeom prst="rect">
                <a:avLst/>
              </a:prstGeom>
              <a:blipFill>
                <a:blip r:embed="rId2"/>
                <a:stretch>
                  <a:fillRect l="-875" t="-5263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1E185-32D5-8C28-5ED4-F44969ED5449}"/>
                  </a:ext>
                </a:extLst>
              </p:cNvPr>
              <p:cNvSpPr txBox="1"/>
              <p:nvPr/>
            </p:nvSpPr>
            <p:spPr bwMode="auto">
              <a:xfrm>
                <a:off x="1132914" y="2281393"/>
                <a:ext cx="1819665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1E185-32D5-8C28-5ED4-F44969ED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914" y="2281393"/>
                <a:ext cx="1819665" cy="518604"/>
              </a:xfrm>
              <a:prstGeom prst="rect">
                <a:avLst/>
              </a:prstGeom>
              <a:blipFill>
                <a:blip r:embed="rId3"/>
                <a:stretch>
                  <a:fillRect l="-2083" t="-476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48723E9-8ED5-2F43-13A1-D3C77801CCA7}"/>
                  </a:ext>
                </a:extLst>
              </p:cNvPr>
              <p:cNvSpPr txBox="1"/>
              <p:nvPr/>
            </p:nvSpPr>
            <p:spPr bwMode="auto">
              <a:xfrm>
                <a:off x="1156574" y="3505529"/>
                <a:ext cx="3853491" cy="6109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48723E9-8ED5-2F43-13A1-D3C77801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574" y="3505529"/>
                <a:ext cx="3853491" cy="610936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CBAFF-CDAC-E24E-CACF-0902942DC6B2}"/>
                  </a:ext>
                </a:extLst>
              </p:cNvPr>
              <p:cNvSpPr txBox="1"/>
              <p:nvPr/>
            </p:nvSpPr>
            <p:spPr bwMode="auto">
              <a:xfrm>
                <a:off x="1060906" y="4098330"/>
                <a:ext cx="75072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這樣的廣義座標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稱為Normal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Coordinates，獨立作簡諧運動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CBAFF-CDAC-E24E-CACF-0902942D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906" y="4098330"/>
                <a:ext cx="7507280" cy="369332"/>
              </a:xfrm>
              <a:prstGeom prst="rect">
                <a:avLst/>
              </a:prstGeom>
              <a:blipFill>
                <a:blip r:embed="rId5"/>
                <a:stretch>
                  <a:fillRect l="-6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840E-7203-8613-BF9D-33F5202D7F40}"/>
                  </a:ext>
                </a:extLst>
              </p:cNvPr>
              <p:cNvSpPr txBox="1"/>
              <p:nvPr/>
            </p:nvSpPr>
            <p:spPr bwMode="auto">
              <a:xfrm>
                <a:off x="1158721" y="4653136"/>
                <a:ext cx="2223621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840E-7203-8613-BF9D-33F5202D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721" y="4653136"/>
                <a:ext cx="2223621" cy="518604"/>
              </a:xfrm>
              <a:prstGeom prst="rect">
                <a:avLst/>
              </a:prstGeom>
              <a:blipFill>
                <a:blip r:embed="rId6"/>
                <a:stretch>
                  <a:fillRect l="-2273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F2924-8810-2202-FC4F-41DC90D8391F}"/>
                  </a:ext>
                </a:extLst>
              </p:cNvPr>
              <p:cNvSpPr txBox="1"/>
              <p:nvPr/>
            </p:nvSpPr>
            <p:spPr bwMode="auto">
              <a:xfrm>
                <a:off x="4355976" y="4653136"/>
                <a:ext cx="2264851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F2924-8810-2202-FC4F-41DC90D8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653136"/>
                <a:ext cx="2264851" cy="518604"/>
              </a:xfrm>
              <a:prstGeom prst="rect">
                <a:avLst/>
              </a:prstGeom>
              <a:blipFill>
                <a:blip r:embed="rId7"/>
                <a:stretch>
                  <a:fillRect l="-1676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F3E17B-BF02-FEE5-2AAD-2EC0F11DD7FC}"/>
              </a:ext>
            </a:extLst>
          </p:cNvPr>
          <p:cNvSpPr txBox="1"/>
          <p:nvPr/>
        </p:nvSpPr>
        <p:spPr bwMode="auto">
          <a:xfrm>
            <a:off x="1060906" y="1057257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如果用對角化矩陣來思考</a:t>
            </a:r>
            <a:r>
              <a:rPr lang="en-US" sz="1800" dirty="0"/>
              <a:t>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09B9B-74E8-F0E2-38FB-A8E506C13FF1}"/>
              </a:ext>
            </a:extLst>
          </p:cNvPr>
          <p:cNvSpPr txBox="1"/>
          <p:nvPr/>
        </p:nvSpPr>
        <p:spPr bwMode="auto">
          <a:xfrm>
            <a:off x="1156574" y="5301208"/>
            <a:ext cx="6295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如果一開始的起始條件，就使模式座標只有一個不為零</a:t>
            </a:r>
            <a:r>
              <a:rPr lang="en-US" sz="1800" dirty="0"/>
              <a:t>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70E28-3D69-ADA5-F994-5AB2CA9CB8F6}"/>
              </a:ext>
            </a:extLst>
          </p:cNvPr>
          <p:cNvSpPr txBox="1"/>
          <p:nvPr/>
        </p:nvSpPr>
        <p:spPr bwMode="auto">
          <a:xfrm>
            <a:off x="1156574" y="5805264"/>
            <a:ext cx="5791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彈簧組就會以該模式作單純的簡諧運動</a:t>
            </a:r>
            <a:r>
              <a:rPr 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36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Drum vibration mode0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7" y="2716680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File:Drum vibration mode0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79" y="2716680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File:Drum vibration mode0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79" y="2788117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File:Drum vibration mode11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2" y="4022331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File:Drum vibration mode21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36" y="4034329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File:Drum vibration mode23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79" y="4062387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文字方塊 8"/>
          <p:cNvSpPr txBox="1">
            <a:spLocks noChangeArrowheads="1"/>
          </p:cNvSpPr>
          <p:nvPr/>
        </p:nvSpPr>
        <p:spPr bwMode="auto">
          <a:xfrm>
            <a:off x="2123728" y="6141811"/>
            <a:ext cx="6511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不同模式頻率不同。一般來說，頻率越高的模式，越難激發。</a:t>
            </a:r>
          </a:p>
        </p:txBody>
      </p:sp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2141278" y="5692525"/>
            <a:ext cx="691485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每一個模式，如同簡諧運動，對應一個內在的特定的振動頻率！</a:t>
            </a:r>
          </a:p>
        </p:txBody>
      </p:sp>
      <p:pic>
        <p:nvPicPr>
          <p:cNvPr id="45068" name="Picture 4" descr="File:Taborroll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9" y="5301069"/>
            <a:ext cx="1444843" cy="11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2155279" y="5229200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物體的變形會有無限多個模式，可以一個一個編號。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2A442-A682-3F65-B59C-D901BC3B539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0740" t="16307"/>
          <a:stretch>
            <a:fillRect/>
          </a:stretch>
        </p:blipFill>
        <p:spPr>
          <a:xfrm>
            <a:off x="879746" y="455029"/>
            <a:ext cx="3278340" cy="1747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3EABD-61A2-E0AF-6A3A-BA4708BEB7BA}"/>
              </a:ext>
            </a:extLst>
          </p:cNvPr>
          <p:cNvSpPr txBox="1"/>
          <p:nvPr/>
        </p:nvSpPr>
        <p:spPr bwMode="auto">
          <a:xfrm>
            <a:off x="1773425" y="2225283"/>
            <a:ext cx="1839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cs typeface="Times New Roman" pitchFamily="18" charset="0"/>
              </a:rPr>
              <a:t>對稱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運動模式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1EFD6-A5B0-060B-D953-4AE98B89CA8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18" t="14740" r="50222" b="1567"/>
          <a:stretch>
            <a:fillRect/>
          </a:stretch>
        </p:blipFill>
        <p:spPr>
          <a:xfrm>
            <a:off x="4860032" y="410059"/>
            <a:ext cx="3278340" cy="1747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9B14D5-AB34-89F7-AF49-4C9F3A275333}"/>
              </a:ext>
            </a:extLst>
          </p:cNvPr>
          <p:cNvSpPr txBox="1"/>
          <p:nvPr/>
        </p:nvSpPr>
        <p:spPr bwMode="auto">
          <a:xfrm flipH="1">
            <a:off x="5579626" y="2225283"/>
            <a:ext cx="2054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cs typeface="Times New Roman" pitchFamily="18" charset="0"/>
              </a:rPr>
              <a:t>反對稱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運動模式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1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B67221-0378-128C-06F5-73C2E479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75" t="30880" r="15223" b="45307"/>
          <a:stretch>
            <a:fillRect/>
          </a:stretch>
        </p:blipFill>
        <p:spPr>
          <a:xfrm>
            <a:off x="2024708" y="721778"/>
            <a:ext cx="5094584" cy="975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B32FC-B689-5376-CFDE-ECBC5060A902}"/>
              </a:ext>
            </a:extLst>
          </p:cNvPr>
          <p:cNvSpPr txBox="1"/>
          <p:nvPr/>
        </p:nvSpPr>
        <p:spPr bwMode="auto">
          <a:xfrm>
            <a:off x="1216919" y="1902177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考慮一般的耦合振盪為例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4267B-06D8-6C75-DEE7-EE4A3931F89E}"/>
                  </a:ext>
                </a:extLst>
              </p:cNvPr>
              <p:cNvSpPr txBox="1"/>
              <p:nvPr/>
            </p:nvSpPr>
            <p:spPr bwMode="auto">
              <a:xfrm>
                <a:off x="1271240" y="2368951"/>
                <a:ext cx="150938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4267B-06D8-6C75-DEE7-EE4A3931F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240" y="2368951"/>
                <a:ext cx="1509388" cy="555793"/>
              </a:xfrm>
              <a:prstGeom prst="rect">
                <a:avLst/>
              </a:prstGeom>
              <a:blipFill>
                <a:blip r:embed="rId3"/>
                <a:stretch>
                  <a:fillRect l="-3361" r="-1681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364AA-4936-744C-B42D-0998534F62A6}"/>
                  </a:ext>
                </a:extLst>
              </p:cNvPr>
              <p:cNvSpPr txBox="1"/>
              <p:nvPr/>
            </p:nvSpPr>
            <p:spPr bwMode="auto">
              <a:xfrm>
                <a:off x="4435145" y="1892619"/>
                <a:ext cx="3030566" cy="122931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364AA-4936-744C-B42D-0998534F6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5145" y="1892619"/>
                <a:ext cx="3030566" cy="1229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2E872A-40CF-B341-35BA-1A309D335921}"/>
                  </a:ext>
                </a:extLst>
              </p:cNvPr>
              <p:cNvSpPr txBox="1"/>
              <p:nvPr/>
            </p:nvSpPr>
            <p:spPr bwMode="auto">
              <a:xfrm>
                <a:off x="1293789" y="3725473"/>
                <a:ext cx="181799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  <m:r>
                        <a:rPr lang="en-US" altLang="zh-TW" sz="18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2E872A-40CF-B341-35BA-1A309D33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3789" y="3725473"/>
                <a:ext cx="1817998" cy="276999"/>
              </a:xfrm>
              <a:prstGeom prst="rect">
                <a:avLst/>
              </a:prstGeom>
              <a:blipFill>
                <a:blip r:embed="rId5"/>
                <a:stretch>
                  <a:fillRect l="-2083" t="-4348" r="-138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6F919B-C305-62D1-2D14-F2CC4E33786B}"/>
                  </a:ext>
                </a:extLst>
              </p:cNvPr>
              <p:cNvSpPr txBox="1"/>
              <p:nvPr/>
            </p:nvSpPr>
            <p:spPr bwMode="auto">
              <a:xfrm>
                <a:off x="1271240" y="3094500"/>
                <a:ext cx="2158283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6F919B-C305-62D1-2D14-F2CC4E33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240" y="3094500"/>
                <a:ext cx="2158283" cy="461217"/>
              </a:xfrm>
              <a:prstGeom prst="rect">
                <a:avLst/>
              </a:prstGeom>
              <a:blipFill>
                <a:blip r:embed="rId6"/>
                <a:stretch>
                  <a:fillRect l="-1170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C06A6-6DD0-10D6-5060-FE35598F56FE}"/>
                  </a:ext>
                </a:extLst>
              </p:cNvPr>
              <p:cNvSpPr txBox="1"/>
              <p:nvPr/>
            </p:nvSpPr>
            <p:spPr bwMode="auto">
              <a:xfrm>
                <a:off x="395536" y="4922705"/>
                <a:ext cx="7252974" cy="37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/>
                  <a:t> is an exponential function instead of oscillating function.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C06A6-6DD0-10D6-5060-FE35598F5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922705"/>
                <a:ext cx="7252974" cy="378245"/>
              </a:xfrm>
              <a:prstGeom prst="rect">
                <a:avLst/>
              </a:prstGeom>
              <a:blipFill>
                <a:blip r:embed="rId7"/>
                <a:stretch>
                  <a:fillRect l="-874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3542B2-727C-0B12-863A-CB4E3DDE9EE2}"/>
                  </a:ext>
                </a:extLst>
              </p:cNvPr>
              <p:cNvSpPr txBox="1"/>
              <p:nvPr/>
            </p:nvSpPr>
            <p:spPr bwMode="auto">
              <a:xfrm>
                <a:off x="395536" y="5340397"/>
                <a:ext cx="85236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Will prove if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symmetric and positive definite, </a:t>
                </a:r>
                <a:r>
                  <a:rPr lang="en-US" sz="1800" dirty="0">
                    <a:solidFill>
                      <a:schemeClr val="tx1"/>
                    </a:solidFill>
                  </a:rPr>
                  <a:t>eigenvalues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are both positive. </a:t>
                </a:r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3542B2-727C-0B12-863A-CB4E3DDE9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340397"/>
                <a:ext cx="8523676" cy="369332"/>
              </a:xfrm>
              <a:prstGeom prst="rect">
                <a:avLst/>
              </a:prstGeom>
              <a:blipFill>
                <a:blip r:embed="rId8"/>
                <a:stretch>
                  <a:fillRect l="-744" t="-6667" r="-119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BF36F6-35DA-55EE-9407-55E4553C4B28}"/>
                  </a:ext>
                </a:extLst>
              </p:cNvPr>
              <p:cNvSpPr txBox="1"/>
              <p:nvPr/>
            </p:nvSpPr>
            <p:spPr>
              <a:xfrm>
                <a:off x="395536" y="4537874"/>
                <a:ext cx="6511308" cy="3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solidFill>
                      <a:srgbClr val="FF0000"/>
                    </a:solidFill>
                    <a:ea typeface="Cambria Math"/>
                    <a:cs typeface="Times New Roman" panose="02020603050405020304" pitchFamily="18" charset="0"/>
                  </a:rPr>
                  <a:t>But are you sure that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the eigenvalues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are both positive?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BF36F6-35DA-55EE-9407-55E4553C4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37874"/>
                <a:ext cx="6511308" cy="373051"/>
              </a:xfrm>
              <a:prstGeom prst="rect">
                <a:avLst/>
              </a:prstGeom>
              <a:blipFill>
                <a:blip r:embed="rId9"/>
                <a:stretch>
                  <a:fillRect l="-97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0648F-311D-34A3-6E7F-45FAEF8A005A}"/>
                  </a:ext>
                </a:extLst>
              </p:cNvPr>
              <p:cNvSpPr txBox="1"/>
              <p:nvPr/>
            </p:nvSpPr>
            <p:spPr>
              <a:xfrm>
                <a:off x="6832910" y="4537874"/>
                <a:ext cx="1429246" cy="3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&gt;?0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0648F-311D-34A3-6E7F-45FAEF8A0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10" y="4537874"/>
                <a:ext cx="1429246" cy="373051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3FF867-E40F-7C02-369A-C8120ADC6704}"/>
                  </a:ext>
                </a:extLst>
              </p:cNvPr>
              <p:cNvSpPr txBox="1"/>
              <p:nvPr/>
            </p:nvSpPr>
            <p:spPr>
              <a:xfrm>
                <a:off x="373692" y="5724316"/>
                <a:ext cx="7185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And for coupled system the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symmetric and positive definite.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3FF867-E40F-7C02-369A-C8120ADC6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2" y="5724316"/>
                <a:ext cx="7185212" cy="369332"/>
              </a:xfrm>
              <a:prstGeom prst="rect">
                <a:avLst/>
              </a:prstGeom>
              <a:blipFill>
                <a:blip r:embed="rId11"/>
                <a:stretch>
                  <a:fillRect l="-705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F659FB-3F7D-A1A6-A98E-341B4EC5F3C2}"/>
              </a:ext>
            </a:extLst>
          </p:cNvPr>
          <p:cNvSpPr txBox="1"/>
          <p:nvPr/>
        </p:nvSpPr>
        <p:spPr bwMode="auto">
          <a:xfrm>
            <a:off x="403775" y="4153955"/>
            <a:ext cx="707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Every eigenvalue corresponds to a single oscillation mode.</a:t>
            </a:r>
          </a:p>
        </p:txBody>
      </p:sp>
    </p:spTree>
    <p:extLst>
      <p:ext uri="{BB962C8B-B14F-4D97-AF65-F5344CB8AC3E}">
        <p14:creationId xmlns:p14="http://schemas.microsoft.com/office/powerpoint/2010/main" val="69284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60992-E7FA-98E9-BEB7-865A10A8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9188"/>
            <a:ext cx="6934200" cy="410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D0C39-4CA7-D7BD-C0A1-873FCD08275C}"/>
              </a:ext>
            </a:extLst>
          </p:cNvPr>
          <p:cNvSpPr txBox="1"/>
          <p:nvPr/>
        </p:nvSpPr>
        <p:spPr bwMode="auto">
          <a:xfrm>
            <a:off x="2915816" y="548680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行向量與矩陣的本徵值問題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835D4-4087-12CA-2BAE-C77EC1EB8CE4}"/>
              </a:ext>
            </a:extLst>
          </p:cNvPr>
          <p:cNvSpPr txBox="1"/>
          <p:nvPr/>
        </p:nvSpPr>
        <p:spPr bwMode="auto">
          <a:xfrm>
            <a:off x="604020" y="1340768"/>
            <a:ext cx="8539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以下或許抽象，但因此任何物理，只要能表示為行向量與矩陣，以下定理都適用</a:t>
            </a:r>
            <a:r>
              <a:rPr lang="en-US" sz="1800" dirty="0"/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A2224-4695-D381-92A0-E246F0B1B600}"/>
              </a:ext>
            </a:extLst>
          </p:cNvPr>
          <p:cNvSpPr txBox="1"/>
          <p:nvPr/>
        </p:nvSpPr>
        <p:spPr bwMode="auto">
          <a:xfrm>
            <a:off x="604020" y="944724"/>
            <a:ext cx="5984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以下將以數學的角度來討論，都是規則與定理</a:t>
            </a:r>
            <a:r>
              <a:rPr 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558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AB0708-E775-169F-77C4-FB548BE5AA22}"/>
              </a:ext>
            </a:extLst>
          </p:cNvPr>
          <p:cNvSpPr txBox="1"/>
          <p:nvPr/>
        </p:nvSpPr>
        <p:spPr bwMode="auto">
          <a:xfrm>
            <a:off x="827584" y="2060848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定理：一個對稱矩陣的本徵值都是實數，且不同本徵值的本徵向量彼此正交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37CC1-32AF-B4A1-ADF4-FCA4204A3802}"/>
                  </a:ext>
                </a:extLst>
              </p:cNvPr>
              <p:cNvSpPr txBox="1"/>
              <p:nvPr/>
            </p:nvSpPr>
            <p:spPr bwMode="auto">
              <a:xfrm>
                <a:off x="843609" y="2496547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eigenvalues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of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symmetric matrix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37CC1-32AF-B4A1-ADF4-FCA4204A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609" y="2496547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79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88E42-EA2F-E723-28BC-87962A6FDA19}"/>
                  </a:ext>
                </a:extLst>
              </p:cNvPr>
              <p:cNvSpPr txBox="1"/>
              <p:nvPr/>
            </p:nvSpPr>
            <p:spPr bwMode="auto">
              <a:xfrm>
                <a:off x="843609" y="2905389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88E42-EA2F-E723-28BC-87962A6F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609" y="2905389"/>
                <a:ext cx="7760839" cy="369332"/>
              </a:xfrm>
              <a:prstGeom prst="rect">
                <a:avLst/>
              </a:prstGeom>
              <a:blipFill>
                <a:blip r:embed="rId3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6DE22-34DD-2062-B30C-3A6DE2D8B4DA}"/>
                  </a:ext>
                </a:extLst>
              </p:cNvPr>
              <p:cNvSpPr txBox="1"/>
              <p:nvPr/>
            </p:nvSpPr>
            <p:spPr bwMode="auto">
              <a:xfrm>
                <a:off x="846087" y="4019687"/>
                <a:ext cx="3533582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反例：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6DE22-34DD-2062-B30C-3A6DE2D8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087" y="4019687"/>
                <a:ext cx="3533582" cy="554254"/>
              </a:xfrm>
              <a:prstGeom prst="rect">
                <a:avLst/>
              </a:prstGeom>
              <a:blipFill>
                <a:blip r:embed="rId4"/>
                <a:stretch>
                  <a:fillRect l="-1434" b="-6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02F51-08F2-5603-351E-02DF1DDF5962}"/>
                  </a:ext>
                </a:extLst>
              </p:cNvPr>
              <p:cNvSpPr txBox="1"/>
              <p:nvPr/>
            </p:nvSpPr>
            <p:spPr bwMode="auto">
              <a:xfrm>
                <a:off x="873861" y="4659033"/>
                <a:ext cx="146283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02F51-08F2-5603-351E-02DF1DDF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861" y="4659033"/>
                <a:ext cx="1462836" cy="461921"/>
              </a:xfrm>
              <a:prstGeom prst="rect">
                <a:avLst/>
              </a:prstGeom>
              <a:blipFill>
                <a:blip r:embed="rId5"/>
                <a:stretch>
                  <a:fillRect l="-1724" t="-263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B798B-C5C5-DAC8-6542-CD0CD82DAE3F}"/>
                  </a:ext>
                </a:extLst>
              </p:cNvPr>
              <p:cNvSpPr txBox="1"/>
              <p:nvPr/>
            </p:nvSpPr>
            <p:spPr bwMode="auto">
              <a:xfrm>
                <a:off x="2461964" y="4660828"/>
                <a:ext cx="1522660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B798B-C5C5-DAC8-6542-CD0CD82DA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1964" y="4660828"/>
                <a:ext cx="1522660" cy="460126"/>
              </a:xfrm>
              <a:prstGeom prst="rect">
                <a:avLst/>
              </a:prstGeom>
              <a:blipFill>
                <a:blip r:embed="rId6"/>
                <a:stretch>
                  <a:fillRect t="-8108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0EFC-69D9-A041-3602-D0B0FEC9DC38}"/>
                  </a:ext>
                </a:extLst>
              </p:cNvPr>
              <p:cNvSpPr txBox="1"/>
              <p:nvPr/>
            </p:nvSpPr>
            <p:spPr bwMode="auto">
              <a:xfrm>
                <a:off x="4363898" y="4725144"/>
                <a:ext cx="1445076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0EFC-69D9-A041-3602-D0B0FEC9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3898" y="4725144"/>
                <a:ext cx="1445076" cy="295594"/>
              </a:xfrm>
              <a:prstGeom prst="rect">
                <a:avLst/>
              </a:prstGeom>
              <a:blipFill>
                <a:blip r:embed="rId7"/>
                <a:stretch>
                  <a:fillRect l="-1739" r="-2609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9E5259-9D05-1D86-C78F-EDB92320AEA3}"/>
              </a:ext>
            </a:extLst>
          </p:cNvPr>
          <p:cNvSpPr txBox="1"/>
          <p:nvPr/>
        </p:nvSpPr>
        <p:spPr bwMode="auto">
          <a:xfrm>
            <a:off x="4124716" y="1431162"/>
            <a:ext cx="119862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對稱矩陣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22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E8A09-8F91-CF73-DED2-EBE60BAD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CDD3E-6BA8-605B-99F6-B80F8B7EF1EF}"/>
                  </a:ext>
                </a:extLst>
              </p:cNvPr>
              <p:cNvSpPr txBox="1"/>
              <p:nvPr/>
            </p:nvSpPr>
            <p:spPr bwMode="auto">
              <a:xfrm>
                <a:off x="1594726" y="1166421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CDD3E-6BA8-605B-99F6-B80F8B7EF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726" y="1166421"/>
                <a:ext cx="1135119" cy="276999"/>
              </a:xfrm>
              <a:prstGeom prst="rect">
                <a:avLst/>
              </a:prstGeom>
              <a:blipFill>
                <a:blip r:embed="rId2"/>
                <a:stretch>
                  <a:fillRect l="-4396" r="-329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57E7F-16BF-F2CA-D4A3-407131CF57E2}"/>
                  </a:ext>
                </a:extLst>
              </p:cNvPr>
              <p:cNvSpPr txBox="1"/>
              <p:nvPr/>
            </p:nvSpPr>
            <p:spPr bwMode="auto">
              <a:xfrm>
                <a:off x="1559034" y="2344613"/>
                <a:ext cx="135062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57E7F-16BF-F2CA-D4A3-407131CF5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034" y="2344613"/>
                <a:ext cx="1350626" cy="461921"/>
              </a:xfrm>
              <a:prstGeom prst="rect">
                <a:avLst/>
              </a:prstGeom>
              <a:blipFill>
                <a:blip r:embed="rId3"/>
                <a:stretch>
                  <a:fillRect l="-1869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4C20A-F287-43D3-08E4-8100E408E179}"/>
                  </a:ext>
                </a:extLst>
              </p:cNvPr>
              <p:cNvSpPr txBox="1"/>
              <p:nvPr/>
            </p:nvSpPr>
            <p:spPr bwMode="auto">
              <a:xfrm>
                <a:off x="1540209" y="3058495"/>
                <a:ext cx="1268681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4C20A-F287-43D3-08E4-8100E408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209" y="3058495"/>
                <a:ext cx="1268681" cy="276999"/>
              </a:xfrm>
              <a:prstGeom prst="rect">
                <a:avLst/>
              </a:prstGeom>
              <a:blipFill>
                <a:blip r:embed="rId4"/>
                <a:stretch>
                  <a:fillRect l="-3960" r="-2970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76EF0-4E98-378E-D89C-CAA8367077FE}"/>
                  </a:ext>
                </a:extLst>
              </p:cNvPr>
              <p:cNvSpPr txBox="1"/>
              <p:nvPr/>
            </p:nvSpPr>
            <p:spPr bwMode="auto">
              <a:xfrm>
                <a:off x="1571516" y="1492231"/>
                <a:ext cx="3247877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76EF0-4E98-378E-D89C-CAA83670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1492231"/>
                <a:ext cx="3247877" cy="461921"/>
              </a:xfrm>
              <a:prstGeom prst="rect">
                <a:avLst/>
              </a:prstGeom>
              <a:blipFill>
                <a:blip r:embed="rId5"/>
                <a:stretch>
                  <a:fillRect t="-263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E6499-5278-FCD4-9C1D-7054B89B491C}"/>
                  </a:ext>
                </a:extLst>
              </p:cNvPr>
              <p:cNvSpPr txBox="1"/>
              <p:nvPr/>
            </p:nvSpPr>
            <p:spPr bwMode="auto">
              <a:xfrm>
                <a:off x="1571516" y="2018803"/>
                <a:ext cx="115832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E6499-5278-FCD4-9C1D-7054B89B4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018803"/>
                <a:ext cx="1158329" cy="276999"/>
              </a:xfrm>
              <a:prstGeom prst="rect">
                <a:avLst/>
              </a:prstGeom>
              <a:blipFill>
                <a:blip r:embed="rId6"/>
                <a:stretch>
                  <a:fillRect l="-3226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01DBD-04B7-BC30-3A43-D03DBF3C8E66}"/>
                  </a:ext>
                </a:extLst>
              </p:cNvPr>
              <p:cNvSpPr txBox="1"/>
              <p:nvPr/>
            </p:nvSpPr>
            <p:spPr bwMode="auto">
              <a:xfrm>
                <a:off x="1540209" y="3416062"/>
                <a:ext cx="2883225" cy="5722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01DBD-04B7-BC30-3A43-D03DBF3C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209" y="3416062"/>
                <a:ext cx="2883225" cy="572273"/>
              </a:xfrm>
              <a:prstGeom prst="rect">
                <a:avLst/>
              </a:prstGeom>
              <a:blipFill>
                <a:blip r:embed="rId7"/>
                <a:stretch>
                  <a:fillRect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55C92-517C-9531-046F-C67C029EE162}"/>
                  </a:ext>
                </a:extLst>
              </p:cNvPr>
              <p:cNvSpPr txBox="1"/>
              <p:nvPr/>
            </p:nvSpPr>
            <p:spPr bwMode="auto">
              <a:xfrm>
                <a:off x="1589051" y="570673"/>
                <a:ext cx="12041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55C92-517C-9531-046F-C67C029E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051" y="570673"/>
                <a:ext cx="1204176" cy="461921"/>
              </a:xfrm>
              <a:prstGeom prst="rect">
                <a:avLst/>
              </a:prstGeom>
              <a:blipFill>
                <a:blip r:embed="rId8"/>
                <a:stretch>
                  <a:fillRect l="-4211" t="-2703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58473B-78D9-B20D-217B-530B4EAC3E61}"/>
                  </a:ext>
                </a:extLst>
              </p:cNvPr>
              <p:cNvSpPr txBox="1"/>
              <p:nvPr/>
            </p:nvSpPr>
            <p:spPr bwMode="auto">
              <a:xfrm>
                <a:off x="1538205" y="4654159"/>
                <a:ext cx="2651560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58473B-78D9-B20D-217B-530B4EAC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205" y="4654159"/>
                <a:ext cx="2651560" cy="295594"/>
              </a:xfrm>
              <a:prstGeom prst="rect">
                <a:avLst/>
              </a:prstGeom>
              <a:blipFill>
                <a:blip r:embed="rId9"/>
                <a:stretch>
                  <a:fillRect l="-476" r="-1429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C436E4-9593-C15C-E5FC-09F480016434}"/>
              </a:ext>
            </a:extLst>
          </p:cNvPr>
          <p:cNvSpPr txBox="1"/>
          <p:nvPr/>
        </p:nvSpPr>
        <p:spPr bwMode="auto">
          <a:xfrm>
            <a:off x="3038135" y="620688"/>
            <a:ext cx="304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這就是對稱矩陣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314A3-0BAD-A2A2-A3B7-55917C9B2BAA}"/>
                  </a:ext>
                </a:extLst>
              </p:cNvPr>
              <p:cNvSpPr txBox="1"/>
              <p:nvPr/>
            </p:nvSpPr>
            <p:spPr bwMode="auto">
              <a:xfrm>
                <a:off x="1462598" y="4183764"/>
                <a:ext cx="7344816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很容易確認這兩個本徵向量是彼此正交。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TW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are orthogonal.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314A3-0BAD-A2A2-A3B7-55917C9B2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2598" y="4183764"/>
                <a:ext cx="7344816" cy="392993"/>
              </a:xfrm>
              <a:prstGeom prst="rect">
                <a:avLst/>
              </a:prstGeom>
              <a:blipFill>
                <a:blip r:embed="rId10"/>
                <a:stretch>
                  <a:fillRect l="-691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06A784-4DA2-E29D-36C4-91C4DA8BFEFC}"/>
                  </a:ext>
                </a:extLst>
              </p:cNvPr>
              <p:cNvSpPr txBox="1"/>
              <p:nvPr/>
            </p:nvSpPr>
            <p:spPr bwMode="auto">
              <a:xfrm>
                <a:off x="2898905" y="2229123"/>
                <a:ext cx="37853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可以選常數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使向量長度為1: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06A784-4DA2-E29D-36C4-91C4DA8B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905" y="2229123"/>
                <a:ext cx="3785362" cy="369332"/>
              </a:xfrm>
              <a:prstGeom prst="rect">
                <a:avLst/>
              </a:prstGeom>
              <a:blipFill>
                <a:blip r:embed="rId11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90F21-FC33-5397-EC28-DF0D7023153C}"/>
                  </a:ext>
                </a:extLst>
              </p:cNvPr>
              <p:cNvSpPr txBox="1"/>
              <p:nvPr/>
            </p:nvSpPr>
            <p:spPr bwMode="auto">
              <a:xfrm>
                <a:off x="6853327" y="2312318"/>
                <a:ext cx="1556516" cy="5722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90F21-FC33-5397-EC28-DF0D702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3327" y="2312318"/>
                <a:ext cx="1556516" cy="572273"/>
              </a:xfrm>
              <a:prstGeom prst="rect">
                <a:avLst/>
              </a:prstGeom>
              <a:blipFill>
                <a:blip r:embed="rId12"/>
                <a:stretch>
                  <a:fillRect l="-1613" t="-2128"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B6490-600A-4C95-0351-CB2723BB41FA}"/>
                  </a:ext>
                </a:extLst>
              </p:cNvPr>
              <p:cNvSpPr txBox="1"/>
              <p:nvPr/>
            </p:nvSpPr>
            <p:spPr bwMode="auto">
              <a:xfrm>
                <a:off x="1502826" y="5330979"/>
                <a:ext cx="3114763" cy="3006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B6490-600A-4C95-0351-CB2723BB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2826" y="5330979"/>
                <a:ext cx="3114763" cy="300660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323C83-EF6F-072D-1E50-5DD716F12ACE}"/>
              </a:ext>
            </a:extLst>
          </p:cNvPr>
          <p:cNvSpPr txBox="1"/>
          <p:nvPr/>
        </p:nvSpPr>
        <p:spPr bwMode="auto">
          <a:xfrm>
            <a:off x="4819393" y="5285790"/>
            <a:ext cx="304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這兩個向量稱為orthonormal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E97E70-35C1-B0C9-D8A9-DDD3522765ED}"/>
                  </a:ext>
                </a:extLst>
              </p:cNvPr>
              <p:cNvSpPr txBox="1"/>
              <p:nvPr/>
            </p:nvSpPr>
            <p:spPr bwMode="auto">
              <a:xfrm>
                <a:off x="2898905" y="2583639"/>
                <a:ext cx="37853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so that the length equals 1: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E97E70-35C1-B0C9-D8A9-DDD352276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905" y="2583639"/>
                <a:ext cx="3785362" cy="369332"/>
              </a:xfrm>
              <a:prstGeom prst="rect">
                <a:avLst/>
              </a:prstGeom>
              <a:blipFill>
                <a:blip r:embed="rId14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2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21C3-AEF2-B1A0-3C02-33867AA7A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0C711-2D01-E190-2B75-CA4E60C54196}"/>
                  </a:ext>
                </a:extLst>
              </p:cNvPr>
              <p:cNvSpPr txBox="1"/>
              <p:nvPr/>
            </p:nvSpPr>
            <p:spPr bwMode="auto">
              <a:xfrm>
                <a:off x="646801" y="880299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of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symmetric matrix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0C711-2D01-E190-2B75-CA4E60C5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1" y="880299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59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725EC-1CD6-E0A1-057B-C6A400065658}"/>
                  </a:ext>
                </a:extLst>
              </p:cNvPr>
              <p:cNvSpPr txBox="1"/>
              <p:nvPr/>
            </p:nvSpPr>
            <p:spPr bwMode="auto">
              <a:xfrm>
                <a:off x="739551" y="1768723"/>
                <a:ext cx="90890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725EC-1CD6-E0A1-057B-C6A400065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551" y="1768723"/>
                <a:ext cx="908902" cy="276999"/>
              </a:xfrm>
              <a:prstGeom prst="rect">
                <a:avLst/>
              </a:prstGeom>
              <a:blipFill>
                <a:blip r:embed="rId3"/>
                <a:stretch>
                  <a:fillRect l="-5556" r="-277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BD87E-5475-1CEB-C9F1-E9CBFC9FB28A}"/>
                  </a:ext>
                </a:extLst>
              </p:cNvPr>
              <p:cNvSpPr txBox="1"/>
              <p:nvPr/>
            </p:nvSpPr>
            <p:spPr bwMode="auto">
              <a:xfrm>
                <a:off x="646800" y="2147030"/>
                <a:ext cx="79928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Take inner product of the both sides with the complex conjugate of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BD87E-5475-1CEB-C9F1-E9CBFC9FB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0" y="2147030"/>
                <a:ext cx="7992887" cy="369332"/>
              </a:xfrm>
              <a:prstGeom prst="rect">
                <a:avLst/>
              </a:prstGeom>
              <a:blipFill>
                <a:blip r:embed="rId4"/>
                <a:stretch>
                  <a:fillRect l="-475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E50F-832B-9223-574F-9668CA96EEC4}"/>
                  </a:ext>
                </a:extLst>
              </p:cNvPr>
              <p:cNvSpPr txBox="1"/>
              <p:nvPr/>
            </p:nvSpPr>
            <p:spPr bwMode="auto">
              <a:xfrm>
                <a:off x="739551" y="2583488"/>
                <a:ext cx="1611660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E50F-832B-9223-574F-9668CA96E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551" y="2583488"/>
                <a:ext cx="1611660" cy="281937"/>
              </a:xfrm>
              <a:prstGeom prst="rect">
                <a:avLst/>
              </a:prstGeom>
              <a:blipFill>
                <a:blip r:embed="rId5"/>
                <a:stretch>
                  <a:fillRect l="-1563" r="-156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F8D6C-7A6E-F120-167D-D82CBB74E004}"/>
                  </a:ext>
                </a:extLst>
              </p:cNvPr>
              <p:cNvSpPr txBox="1"/>
              <p:nvPr/>
            </p:nvSpPr>
            <p:spPr bwMode="auto">
              <a:xfrm>
                <a:off x="665056" y="3028679"/>
                <a:ext cx="8478944" cy="374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is real by definition.</a:t>
                </a:r>
                <a:r>
                  <a:rPr lang="zh-TW" altLang="en-US" sz="1800" dirty="0"/>
                  <a:t> 這是複數行向量的內積，定義必定為實數。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F8D6C-7A6E-F120-167D-D82CBB74E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6" y="3028679"/>
                <a:ext cx="8478944" cy="374461"/>
              </a:xfrm>
              <a:prstGeom prst="rect">
                <a:avLst/>
              </a:prstGeom>
              <a:blipFill>
                <a:blip r:embed="rId6"/>
                <a:stretch>
                  <a:fillRect t="-3333" r="-344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F3742-9F40-B53E-9EF7-931BD7AF374A}"/>
                  </a:ext>
                </a:extLst>
              </p:cNvPr>
              <p:cNvSpPr txBox="1"/>
              <p:nvPr/>
            </p:nvSpPr>
            <p:spPr bwMode="auto">
              <a:xfrm>
                <a:off x="665057" y="3864925"/>
                <a:ext cx="8166210" cy="9190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F3742-9F40-B53E-9EF7-931BD7AF3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7" y="3864925"/>
                <a:ext cx="8166210" cy="919098"/>
              </a:xfrm>
              <a:prstGeom prst="rect">
                <a:avLst/>
              </a:prstGeom>
              <a:blipFill>
                <a:blip r:embed="rId7"/>
                <a:stretch>
                  <a:fillRect t="-87671" b="-139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A1E24-AF2E-5DFB-C4CE-D40CAECF4E6C}"/>
                  </a:ext>
                </a:extLst>
              </p:cNvPr>
              <p:cNvSpPr txBox="1"/>
              <p:nvPr/>
            </p:nvSpPr>
            <p:spPr bwMode="auto">
              <a:xfrm>
                <a:off x="665057" y="3426386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要確認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/>
                  <a:t>是否是實數，取他的Complex</a:t>
                </a:r>
                <a:r>
                  <a:rPr lang="en-US" sz="1800" dirty="0"/>
                  <a:t> conjugate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A1E24-AF2E-5DFB-C4CE-D40CAECF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7" y="3426386"/>
                <a:ext cx="6426858" cy="374270"/>
              </a:xfrm>
              <a:prstGeom prst="rect">
                <a:avLst/>
              </a:prstGeom>
              <a:blipFill>
                <a:blip r:embed="rId8"/>
                <a:stretch>
                  <a:fillRect l="-78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162B9C-C01D-CBF7-09D1-A2DFD98D8E0F}"/>
                  </a:ext>
                </a:extLst>
              </p:cNvPr>
              <p:cNvSpPr txBox="1"/>
              <p:nvPr/>
            </p:nvSpPr>
            <p:spPr bwMode="auto">
              <a:xfrm>
                <a:off x="6333271" y="4832948"/>
                <a:ext cx="21639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err="1"/>
                  <a:t>對稱</a:t>
                </a:r>
                <a:r>
                  <a:rPr lang="en-US" sz="1800" dirty="0"/>
                  <a:t> symmetric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162B9C-C01D-CBF7-09D1-A2DFD98D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271" y="4832948"/>
                <a:ext cx="2163928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25C87-B9B4-8805-A88B-644207043BDC}"/>
                  </a:ext>
                </a:extLst>
              </p:cNvPr>
              <p:cNvSpPr txBox="1"/>
              <p:nvPr/>
            </p:nvSpPr>
            <p:spPr bwMode="auto">
              <a:xfrm>
                <a:off x="646801" y="5161920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is real.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are real.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’s are real too.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25C87-B9B4-8805-A88B-644207043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1" y="5161920"/>
                <a:ext cx="6426858" cy="374270"/>
              </a:xfrm>
              <a:prstGeom prst="rect">
                <a:avLst/>
              </a:prstGeom>
              <a:blipFill>
                <a:blip r:embed="rId10"/>
                <a:stretch>
                  <a:fillRect t="-3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57F1301-1E6C-60E8-975F-7AA1DF845A17}"/>
              </a:ext>
            </a:extLst>
          </p:cNvPr>
          <p:cNvSpPr txBox="1"/>
          <p:nvPr/>
        </p:nvSpPr>
        <p:spPr bwMode="auto">
          <a:xfrm>
            <a:off x="665057" y="1298083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AD0F55-ED2D-11EE-8BF5-DDC265EF7D6A}"/>
                  </a:ext>
                </a:extLst>
              </p:cNvPr>
              <p:cNvSpPr txBox="1"/>
              <p:nvPr/>
            </p:nvSpPr>
            <p:spPr bwMode="auto">
              <a:xfrm>
                <a:off x="4722004" y="4811988"/>
                <a:ext cx="1502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err="1"/>
                  <a:t>real實數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AD0F55-ED2D-11EE-8BF5-DDC265EF7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004" y="4811988"/>
                <a:ext cx="1502492" cy="369332"/>
              </a:xfrm>
              <a:prstGeom prst="rect">
                <a:avLst/>
              </a:prstGeom>
              <a:blipFill>
                <a:blip r:embed="rId11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A586-79D9-EA4C-7A26-C07013E11528}"/>
                  </a:ext>
                </a:extLst>
              </p:cNvPr>
              <p:cNvSpPr txBox="1"/>
              <p:nvPr/>
            </p:nvSpPr>
            <p:spPr bwMode="auto">
              <a:xfrm>
                <a:off x="646800" y="5607573"/>
                <a:ext cx="7237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是實數，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是</a:t>
                </a:r>
                <a:r>
                  <a:rPr lang="en-US" sz="1800" dirty="0" err="1"/>
                  <a:t>實數</a:t>
                </a:r>
                <a:r>
                  <a:rPr lang="en-US" sz="1800" dirty="0"/>
                  <a:t>，解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/>
                  <a:t>的方程式都是實數</a:t>
                </a:r>
                <a:r>
                  <a:rPr lang="en-US" sz="1800" dirty="0"/>
                  <a:t>，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自然就是實數。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3CA586-79D9-EA4C-7A26-C07013E1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0" y="5607573"/>
                <a:ext cx="7237567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5" grpId="0"/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18498-3B01-84F8-8EBF-AE8F3C699D6C}"/>
                  </a:ext>
                </a:extLst>
              </p:cNvPr>
              <p:cNvSpPr txBox="1"/>
              <p:nvPr/>
            </p:nvSpPr>
            <p:spPr bwMode="auto">
              <a:xfrm>
                <a:off x="886863" y="274746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18498-3B01-84F8-8EBF-AE8F3C69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863" y="274746"/>
                <a:ext cx="7760839" cy="369332"/>
              </a:xfrm>
              <a:prstGeom prst="rect">
                <a:avLst/>
              </a:prstGeom>
              <a:blipFill>
                <a:blip r:embed="rId2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F48083-A8A7-48A7-6FC1-FDDA19FA1508}"/>
                  </a:ext>
                </a:extLst>
              </p:cNvPr>
              <p:cNvSpPr txBox="1"/>
              <p:nvPr/>
            </p:nvSpPr>
            <p:spPr bwMode="auto">
              <a:xfrm>
                <a:off x="951242" y="1439688"/>
                <a:ext cx="1505412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F48083-A8A7-48A7-6FC1-FDDA19FA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42" y="1439688"/>
                <a:ext cx="1505412" cy="295594"/>
              </a:xfrm>
              <a:prstGeom prst="rect">
                <a:avLst/>
              </a:prstGeom>
              <a:blipFill>
                <a:blip r:embed="rId3"/>
                <a:stretch>
                  <a:fillRect l="-250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28E5D4-4383-CCF1-2121-A4A270F1C4F3}"/>
                  </a:ext>
                </a:extLst>
              </p:cNvPr>
              <p:cNvSpPr txBox="1"/>
              <p:nvPr/>
            </p:nvSpPr>
            <p:spPr bwMode="auto">
              <a:xfrm>
                <a:off x="6603048" y="3894566"/>
                <a:ext cx="1568442" cy="3006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28E5D4-4383-CCF1-2121-A4A270F1C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3048" y="3894566"/>
                <a:ext cx="1568442" cy="300660"/>
              </a:xfrm>
              <a:prstGeom prst="rect">
                <a:avLst/>
              </a:prstGeom>
              <a:blipFill>
                <a:blip r:embed="rId4"/>
                <a:stretch>
                  <a:fillRect l="-800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C040B-4FAA-A847-25EF-F360BF136C3F}"/>
                  </a:ext>
                </a:extLst>
              </p:cNvPr>
              <p:cNvSpPr txBox="1"/>
              <p:nvPr/>
            </p:nvSpPr>
            <p:spPr bwMode="auto">
              <a:xfrm>
                <a:off x="951242" y="2231793"/>
                <a:ext cx="2516586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C040B-4FAA-A847-25EF-F360BF13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42" y="2231793"/>
                <a:ext cx="2516586" cy="295594"/>
              </a:xfrm>
              <a:prstGeom prst="rect">
                <a:avLst/>
              </a:prstGeom>
              <a:blipFill>
                <a:blip r:embed="rId5"/>
                <a:stretch>
                  <a:fillRect l="-500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877FC-3425-1394-8413-44CF94A6A80D}"/>
                  </a:ext>
                </a:extLst>
              </p:cNvPr>
              <p:cNvSpPr txBox="1"/>
              <p:nvPr/>
            </p:nvSpPr>
            <p:spPr bwMode="auto">
              <a:xfrm>
                <a:off x="972510" y="4648892"/>
                <a:ext cx="2315955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877FC-3425-1394-8413-44CF94A6A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510" y="4648892"/>
                <a:ext cx="2315955" cy="295594"/>
              </a:xfrm>
              <a:prstGeom prst="rect">
                <a:avLst/>
              </a:prstGeom>
              <a:blipFill>
                <a:blip r:embed="rId6"/>
                <a:stretch>
                  <a:fillRect l="-163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06F2D9-F2D6-6F0D-620F-B965A47385E8}"/>
              </a:ext>
            </a:extLst>
          </p:cNvPr>
          <p:cNvSpPr txBox="1"/>
          <p:nvPr/>
        </p:nvSpPr>
        <p:spPr bwMode="auto">
          <a:xfrm>
            <a:off x="902487" y="617853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8EA61-0BC4-9E8D-DFF7-DBC3CA954569}"/>
              </a:ext>
            </a:extLst>
          </p:cNvPr>
          <p:cNvSpPr txBox="1"/>
          <p:nvPr/>
        </p:nvSpPr>
        <p:spPr bwMode="auto">
          <a:xfrm>
            <a:off x="874238" y="1020411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BF19F7-E160-9C6E-3D4A-183CFEFFB79C}"/>
                  </a:ext>
                </a:extLst>
              </p:cNvPr>
              <p:cNvSpPr txBox="1"/>
              <p:nvPr/>
            </p:nvSpPr>
            <p:spPr bwMode="auto">
              <a:xfrm>
                <a:off x="902487" y="1799745"/>
                <a:ext cx="3788175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將第一式與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 err="1"/>
                  <a:t>作內積，可得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BF19F7-E160-9C6E-3D4A-183CFEFF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87" y="1799745"/>
                <a:ext cx="3788175" cy="392993"/>
              </a:xfrm>
              <a:prstGeom prst="rect">
                <a:avLst/>
              </a:prstGeom>
              <a:blipFill>
                <a:blip r:embed="rId7"/>
                <a:stretch>
                  <a:fillRect l="-1338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88E646A-1F1F-FE21-DD8A-9F3AD6CE66C8}"/>
              </a:ext>
            </a:extLst>
          </p:cNvPr>
          <p:cNvSpPr txBox="1"/>
          <p:nvPr/>
        </p:nvSpPr>
        <p:spPr bwMode="auto">
          <a:xfrm>
            <a:off x="874238" y="2569631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左邊可以寫成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83C909-85EC-7F13-6233-51854B4AD6A2}"/>
                  </a:ext>
                </a:extLst>
              </p:cNvPr>
              <p:cNvSpPr txBox="1"/>
              <p:nvPr/>
            </p:nvSpPr>
            <p:spPr bwMode="auto">
              <a:xfrm>
                <a:off x="220520" y="2957725"/>
                <a:ext cx="8702960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83C909-85EC-7F13-6233-51854B4A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20" y="2957725"/>
                <a:ext cx="8702960" cy="810094"/>
              </a:xfrm>
              <a:prstGeom prst="rect">
                <a:avLst/>
              </a:prstGeom>
              <a:blipFill>
                <a:blip r:embed="rId8"/>
                <a:stretch>
                  <a:fillRect t="-106154" b="-16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7E6FE-4CCD-7B3B-6585-7898CCCD5A8B}"/>
                  </a:ext>
                </a:extLst>
              </p:cNvPr>
              <p:cNvSpPr txBox="1"/>
              <p:nvPr/>
            </p:nvSpPr>
            <p:spPr bwMode="auto">
              <a:xfrm>
                <a:off x="972510" y="4188479"/>
                <a:ext cx="2612703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7E6FE-4CCD-7B3B-6585-7898CCCD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510" y="4188479"/>
                <a:ext cx="2612703" cy="295594"/>
              </a:xfrm>
              <a:prstGeom prst="rect">
                <a:avLst/>
              </a:prstGeom>
              <a:blipFill>
                <a:blip r:embed="rId9"/>
                <a:stretch>
                  <a:fillRect l="-1932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D4806A-711A-4534-3957-A1904E6EA6C0}"/>
                  </a:ext>
                </a:extLst>
              </p:cNvPr>
              <p:cNvSpPr txBox="1"/>
              <p:nvPr/>
            </p:nvSpPr>
            <p:spPr bwMode="auto">
              <a:xfrm>
                <a:off x="968007" y="5511558"/>
                <a:ext cx="2651560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D4806A-711A-4534-3957-A1904E6EA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007" y="5511558"/>
                <a:ext cx="2651560" cy="295594"/>
              </a:xfrm>
              <a:prstGeom prst="rect">
                <a:avLst/>
              </a:prstGeom>
              <a:blipFill>
                <a:blip r:embed="rId10"/>
                <a:stretch>
                  <a:fillRect l="-952" r="-95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7B8E905-FD0B-3073-934D-3B35EADDA781}"/>
              </a:ext>
            </a:extLst>
          </p:cNvPr>
          <p:cNvSpPr txBox="1"/>
          <p:nvPr/>
        </p:nvSpPr>
        <p:spPr bwMode="auto">
          <a:xfrm>
            <a:off x="908874" y="5049103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右式兩本徵向量的內積必須為零，彼此正交</a:t>
            </a:r>
            <a:r>
              <a:rPr lang="en-US" sz="1800" dirty="0"/>
              <a:t>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D3D79-DB4E-A85F-E094-F75C9E44DD31}"/>
              </a:ext>
            </a:extLst>
          </p:cNvPr>
          <p:cNvSpPr txBox="1"/>
          <p:nvPr/>
        </p:nvSpPr>
        <p:spPr bwMode="auto">
          <a:xfrm>
            <a:off x="3700583" y="5475258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本徵向量的正交性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C7941E-4628-40FF-4322-F52DAA956A53}"/>
              </a:ext>
            </a:extLst>
          </p:cNvPr>
          <p:cNvSpPr txBox="1"/>
          <p:nvPr/>
        </p:nvSpPr>
        <p:spPr bwMode="auto">
          <a:xfrm>
            <a:off x="934639" y="5844590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可以選本徵向量的長度都為1，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16C2AD-FE2B-F5FE-CAD7-58794BF1A3B3}"/>
                  </a:ext>
                </a:extLst>
              </p:cNvPr>
              <p:cNvSpPr txBox="1"/>
              <p:nvPr/>
            </p:nvSpPr>
            <p:spPr bwMode="auto">
              <a:xfrm>
                <a:off x="3021404" y="2571434"/>
                <a:ext cx="868315" cy="2993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16C2AD-FE2B-F5FE-CAD7-58794BF1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404" y="2571434"/>
                <a:ext cx="868315" cy="299313"/>
              </a:xfrm>
              <a:prstGeom prst="rect">
                <a:avLst/>
              </a:prstGeom>
              <a:blipFill>
                <a:blip r:embed="rId14"/>
                <a:stretch>
                  <a:fillRect l="-5797" r="-2899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2FC9B2-91F1-F27C-31BD-958BF33DD2D4}"/>
              </a:ext>
            </a:extLst>
          </p:cNvPr>
          <p:cNvSpPr txBox="1"/>
          <p:nvPr/>
        </p:nvSpPr>
        <p:spPr bwMode="auto">
          <a:xfrm>
            <a:off x="4286083" y="6267212"/>
            <a:ext cx="304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這兩個向量稱為orthonormal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A1ED8-7B93-21E9-D792-D0E2E7EA940B}"/>
                  </a:ext>
                </a:extLst>
              </p:cNvPr>
              <p:cNvSpPr txBox="1"/>
              <p:nvPr/>
            </p:nvSpPr>
            <p:spPr bwMode="auto">
              <a:xfrm>
                <a:off x="917897" y="6290315"/>
                <a:ext cx="3114763" cy="3006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A1ED8-7B93-21E9-D792-D0E2E7EA9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897" y="6290315"/>
                <a:ext cx="3114763" cy="300660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FB9C7-1EDC-3DFB-1567-A730A84D68D5}"/>
                  </a:ext>
                </a:extLst>
              </p:cNvPr>
              <p:cNvSpPr txBox="1"/>
              <p:nvPr/>
            </p:nvSpPr>
            <p:spPr bwMode="auto">
              <a:xfrm>
                <a:off x="4038876" y="1801371"/>
                <a:ext cx="4678228" cy="38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Take inner product of the both sides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FB9C7-1EDC-3DFB-1567-A730A84D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876" y="1801371"/>
                <a:ext cx="4678228" cy="387927"/>
              </a:xfrm>
              <a:prstGeom prst="rect">
                <a:avLst/>
              </a:prstGeom>
              <a:blipFill>
                <a:blip r:embed="rId17"/>
                <a:stretch>
                  <a:fillRect l="-1355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0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5" grpId="0"/>
      <p:bldP spid="16" grpId="0"/>
      <p:bldP spid="20" grpId="0" animBg="1"/>
      <p:bldP spid="26" grpId="0" animBg="1"/>
      <p:bldP spid="27" grpId="0" animBg="1"/>
      <p:bldP spid="28" grpId="0"/>
      <p:bldP spid="30" grpId="0"/>
      <p:bldP spid="31" grpId="0"/>
      <p:bldP spid="2" grpId="0" animBg="1"/>
      <p:bldP spid="8" grpId="0"/>
      <p:bldP spid="9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7DB11-7C4F-530F-CBCE-B7DEC826CCB4}"/>
              </a:ext>
            </a:extLst>
          </p:cNvPr>
          <p:cNvSpPr txBox="1"/>
          <p:nvPr/>
        </p:nvSpPr>
        <p:spPr bwMode="auto">
          <a:xfrm>
            <a:off x="1043608" y="1151173"/>
            <a:ext cx="7920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定理：若有兩個orthonormal的向量，任何向量都可展開成他們的線性組合</a:t>
            </a:r>
            <a:r>
              <a:rPr lang="en-US" sz="1800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DA19-276D-C39A-8117-6F91A1400724}"/>
              </a:ext>
            </a:extLst>
          </p:cNvPr>
          <p:cNvSpPr txBox="1"/>
          <p:nvPr/>
        </p:nvSpPr>
        <p:spPr bwMode="auto">
          <a:xfrm>
            <a:off x="3851920" y="764704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展開定理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56277-3138-C36B-5C7C-B457B7522958}"/>
              </a:ext>
            </a:extLst>
          </p:cNvPr>
          <p:cNvSpPr txBox="1"/>
          <p:nvPr/>
        </p:nvSpPr>
        <p:spPr bwMode="auto">
          <a:xfrm>
            <a:off x="1043608" y="1876182"/>
            <a:ext cx="6840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且係數很容易寫下！with</a:t>
            </a:r>
            <a:r>
              <a:rPr lang="en-US" sz="1800" dirty="0">
                <a:solidFill>
                  <a:srgbClr val="FF0000"/>
                </a:solidFill>
              </a:rPr>
              <a:t> the coefficients easily computed.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A9DF-C068-F5A7-52D9-1CE0A44D4C5B}"/>
                  </a:ext>
                </a:extLst>
              </p:cNvPr>
              <p:cNvSpPr txBox="1"/>
              <p:nvPr/>
            </p:nvSpPr>
            <p:spPr bwMode="auto">
              <a:xfrm>
                <a:off x="3131840" y="2783421"/>
                <a:ext cx="2032671" cy="3006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A9DF-C068-F5A7-52D9-1CE0A44D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2783421"/>
                <a:ext cx="2032671" cy="30066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58819-A76D-71A2-0F26-71F759A164F5}"/>
                  </a:ext>
                </a:extLst>
              </p:cNvPr>
              <p:cNvSpPr txBox="1"/>
              <p:nvPr/>
            </p:nvSpPr>
            <p:spPr bwMode="auto">
              <a:xfrm>
                <a:off x="1075162" y="2317522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給定任一向量</a:t>
                </a:r>
                <a:r>
                  <a:rPr lang="en-US" sz="1800" dirty="0"/>
                  <a:t>：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若展開可以如下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58819-A76D-71A2-0F26-71F759A16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162" y="2317522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1C26A3-BC32-2F97-246C-755E58202A9D}"/>
                  </a:ext>
                </a:extLst>
              </p:cNvPr>
              <p:cNvSpPr txBox="1"/>
              <p:nvPr/>
            </p:nvSpPr>
            <p:spPr bwMode="auto">
              <a:xfrm>
                <a:off x="1090711" y="3146136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取向量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與本徵向量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的內積：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1C26A3-BC32-2F97-246C-755E5820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11" y="314613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8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F20956-7843-D849-03B6-60247913E23A}"/>
                  </a:ext>
                </a:extLst>
              </p:cNvPr>
              <p:cNvSpPr txBox="1"/>
              <p:nvPr/>
            </p:nvSpPr>
            <p:spPr bwMode="auto">
              <a:xfrm>
                <a:off x="3129836" y="3634922"/>
                <a:ext cx="5984074" cy="3178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F20956-7843-D849-03B6-60247913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9836" y="3634922"/>
                <a:ext cx="5984074" cy="317844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5A02B-3F98-AE38-5911-0188A1B164DF}"/>
                  </a:ext>
                </a:extLst>
              </p:cNvPr>
              <p:cNvSpPr txBox="1"/>
              <p:nvPr/>
            </p:nvSpPr>
            <p:spPr bwMode="auto">
              <a:xfrm>
                <a:off x="3116434" y="4098328"/>
                <a:ext cx="1527574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5A02B-3F98-AE38-5911-0188A1B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4098328"/>
                <a:ext cx="1527574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8EB51-D18D-F38E-0DF7-707E54381354}"/>
                  </a:ext>
                </a:extLst>
              </p:cNvPr>
              <p:cNvSpPr txBox="1"/>
              <p:nvPr/>
            </p:nvSpPr>
            <p:spPr bwMode="auto">
              <a:xfrm>
                <a:off x="4895528" y="4103642"/>
                <a:ext cx="1692696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8EB51-D18D-F38E-0DF7-707E54381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5528" y="4103642"/>
                <a:ext cx="1692696" cy="387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9E14F-5C28-FAE8-5463-A425AF773522}"/>
                  </a:ext>
                </a:extLst>
              </p:cNvPr>
              <p:cNvSpPr txBox="1"/>
              <p:nvPr/>
            </p:nvSpPr>
            <p:spPr bwMode="auto">
              <a:xfrm>
                <a:off x="3116434" y="4657739"/>
                <a:ext cx="2208553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9E14F-5C28-FAE8-5463-A425AF773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4657739"/>
                <a:ext cx="2208553" cy="295594"/>
              </a:xfrm>
              <a:prstGeom prst="rect">
                <a:avLst/>
              </a:prstGeom>
              <a:blipFill>
                <a:blip r:embed="rId8"/>
                <a:stretch>
                  <a:fillRect l="-1143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8D80CAD-8E64-AD79-EE46-58B169B75905}"/>
              </a:ext>
            </a:extLst>
          </p:cNvPr>
          <p:cNvSpPr txBox="1"/>
          <p:nvPr/>
        </p:nvSpPr>
        <p:spPr bwMode="auto">
          <a:xfrm>
            <a:off x="1090711" y="4132685"/>
            <a:ext cx="192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代入正交關係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D4B556-C32B-658B-E728-76BC581C8707}"/>
                  </a:ext>
                </a:extLst>
              </p:cNvPr>
              <p:cNvSpPr txBox="1"/>
              <p:nvPr/>
            </p:nvSpPr>
            <p:spPr bwMode="auto">
              <a:xfrm>
                <a:off x="3116434" y="5137173"/>
                <a:ext cx="2213876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D4B556-C32B-658B-E728-76BC581C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5137173"/>
                <a:ext cx="2213876" cy="295594"/>
              </a:xfrm>
              <a:prstGeom prst="rect">
                <a:avLst/>
              </a:prstGeom>
              <a:blipFill>
                <a:blip r:embed="rId9"/>
                <a:stretch>
                  <a:fillRect l="-1143" r="-571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6F23BDB-658C-DBD0-2DEA-84E75EBCCE07}"/>
              </a:ext>
            </a:extLst>
          </p:cNvPr>
          <p:cNvSpPr txBox="1"/>
          <p:nvPr/>
        </p:nvSpPr>
        <p:spPr bwMode="auto">
          <a:xfrm>
            <a:off x="1090711" y="5137173"/>
            <a:ext cx="192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6B00-F469-9233-6DD9-E5BF3363EE50}"/>
              </a:ext>
            </a:extLst>
          </p:cNvPr>
          <p:cNvSpPr txBox="1"/>
          <p:nvPr/>
        </p:nvSpPr>
        <p:spPr bwMode="auto">
          <a:xfrm>
            <a:off x="1043608" y="1525346"/>
            <a:ext cx="8161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With two orthonormal vectors , any vector can be written as their linear combination.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21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CD4C-AFBD-B060-061B-5AAA947C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9F4D0-9601-776A-FF7B-C727E0548ED6}"/>
              </a:ext>
            </a:extLst>
          </p:cNvPr>
          <p:cNvSpPr txBox="1"/>
          <p:nvPr/>
        </p:nvSpPr>
        <p:spPr bwMode="auto">
          <a:xfrm>
            <a:off x="4144613" y="1207817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展開定理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85624B-00CE-018F-3FCE-83BE6A0A5B1C}"/>
                  </a:ext>
                </a:extLst>
              </p:cNvPr>
              <p:cNvSpPr txBox="1"/>
              <p:nvPr/>
            </p:nvSpPr>
            <p:spPr bwMode="auto">
              <a:xfrm>
                <a:off x="1237157" y="1810098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給定任一向量</a:t>
                </a:r>
                <a:r>
                  <a:rPr lang="en-US" sz="1800" dirty="0"/>
                  <a:t>：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可以展開如下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85624B-00CE-018F-3FCE-83BE6A0A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157" y="181009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83486-0ECB-2583-1CF5-3628F90018E0}"/>
                  </a:ext>
                </a:extLst>
              </p:cNvPr>
              <p:cNvSpPr txBox="1"/>
              <p:nvPr/>
            </p:nvSpPr>
            <p:spPr bwMode="auto">
              <a:xfrm>
                <a:off x="3293835" y="2350981"/>
                <a:ext cx="2032671" cy="3006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83486-0ECB-2583-1CF5-3628F9001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35" y="2350981"/>
                <a:ext cx="2032671" cy="30066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AEF51D-CF1A-AFF3-2ECA-7B09D5B705EB}"/>
                  </a:ext>
                </a:extLst>
              </p:cNvPr>
              <p:cNvSpPr txBox="1"/>
              <p:nvPr/>
            </p:nvSpPr>
            <p:spPr bwMode="auto">
              <a:xfrm>
                <a:off x="3290985" y="3281203"/>
                <a:ext cx="2208553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AEF51D-CF1A-AFF3-2ECA-7B09D5B70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985" y="3281203"/>
                <a:ext cx="2208553" cy="295594"/>
              </a:xfrm>
              <a:prstGeom prst="rect">
                <a:avLst/>
              </a:prstGeom>
              <a:blipFill>
                <a:blip r:embed="rId5"/>
                <a:stretch>
                  <a:fillRect l="-1149" r="-575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D52F26-BEFD-8397-195B-325DAF57E082}"/>
                  </a:ext>
                </a:extLst>
              </p:cNvPr>
              <p:cNvSpPr txBox="1"/>
              <p:nvPr/>
            </p:nvSpPr>
            <p:spPr bwMode="auto">
              <a:xfrm>
                <a:off x="3290985" y="3760637"/>
                <a:ext cx="2213876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D52F26-BEFD-8397-195B-325DAF57E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985" y="3760637"/>
                <a:ext cx="2213876" cy="295594"/>
              </a:xfrm>
              <a:prstGeom prst="rect">
                <a:avLst/>
              </a:prstGeom>
              <a:blipFill>
                <a:blip r:embed="rId6"/>
                <a:stretch>
                  <a:fillRect l="-114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23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1" descr="afg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6"/>
          <a:stretch>
            <a:fillRect/>
          </a:stretch>
        </p:blipFill>
        <p:spPr bwMode="auto">
          <a:xfrm>
            <a:off x="1763689" y="701522"/>
            <a:ext cx="27987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文字方塊 3"/>
          <p:cNvSpPr txBox="1">
            <a:spLocks noChangeArrowheads="1"/>
          </p:cNvSpPr>
          <p:nvPr/>
        </p:nvSpPr>
        <p:spPr bwMode="auto">
          <a:xfrm>
            <a:off x="4562451" y="4754767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分量法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63688" y="3869874"/>
            <a:ext cx="4680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向量可以用它的分量表示！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A45122-6E83-E640-A21E-F3CCE0F40C9F}"/>
                  </a:ext>
                </a:extLst>
              </p:cNvPr>
              <p:cNvSpPr txBox="1"/>
              <p:nvPr/>
            </p:nvSpPr>
            <p:spPr bwMode="auto">
              <a:xfrm>
                <a:off x="1814327" y="4805978"/>
                <a:ext cx="2512804" cy="3186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A45122-6E83-E640-A21E-F3CCE0F40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327" y="4805978"/>
                <a:ext cx="2512804" cy="318677"/>
              </a:xfrm>
              <a:prstGeom prst="rect">
                <a:avLst/>
              </a:prstGeom>
              <a:blipFill>
                <a:blip r:embed="rId3"/>
                <a:stretch>
                  <a:fillRect l="-1010" t="-23077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4">
            <a:extLst>
              <a:ext uri="{FF2B5EF4-FFF2-40B4-BE49-F238E27FC236}">
                <a16:creationId xmlns:a16="http://schemas.microsoft.com/office/drawing/2014/main" id="{4E94B3B8-8E7C-F66F-66F3-A045902D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251267"/>
            <a:ext cx="5472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把一向量投影在選取的座標軸上即是它的分量！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EC5E5-2AB5-F959-B75C-23E77C668E7C}"/>
                  </a:ext>
                </a:extLst>
              </p:cNvPr>
              <p:cNvSpPr txBox="1"/>
              <p:nvPr/>
            </p:nvSpPr>
            <p:spPr bwMode="auto">
              <a:xfrm>
                <a:off x="1814327" y="5310034"/>
                <a:ext cx="2426049" cy="2989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EC5E5-2AB5-F959-B75C-23E77C66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327" y="5310034"/>
                <a:ext cx="2426049" cy="298928"/>
              </a:xfrm>
              <a:prstGeom prst="rect">
                <a:avLst/>
              </a:prstGeom>
              <a:blipFill>
                <a:blip r:embed="rId4"/>
                <a:stretch>
                  <a:fillRect l="-1042" t="-33333" r="-521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0B55BA-7837-9899-48A3-3DEAE8A242E8}"/>
                  </a:ext>
                </a:extLst>
              </p:cNvPr>
              <p:cNvSpPr txBox="1"/>
              <p:nvPr/>
            </p:nvSpPr>
            <p:spPr bwMode="auto">
              <a:xfrm>
                <a:off x="899592" y="5755222"/>
                <a:ext cx="82444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這兩個orthonormal的本徵向量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，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類似組成一組座標軸的單位向量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0B55BA-7837-9899-48A3-3DEAE8A24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755222"/>
                <a:ext cx="8244408" cy="369332"/>
              </a:xfrm>
              <a:prstGeom prst="rect">
                <a:avLst/>
              </a:prstGeom>
              <a:blipFill>
                <a:blip r:embed="rId5"/>
                <a:stretch>
                  <a:fillRect l="-77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B57CE5-836F-E029-F3AC-6DFD7BE35D80}"/>
                  </a:ext>
                </a:extLst>
              </p:cNvPr>
              <p:cNvSpPr txBox="1"/>
              <p:nvPr/>
            </p:nvSpPr>
            <p:spPr bwMode="auto">
              <a:xfrm>
                <a:off x="1254936" y="4295817"/>
                <a:ext cx="1043426" cy="281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B57CE5-836F-E029-F3AC-6DFD7BE3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936" y="4295817"/>
                <a:ext cx="1043426" cy="281937"/>
              </a:xfrm>
              <a:prstGeom prst="rect">
                <a:avLst/>
              </a:prstGeom>
              <a:blipFill>
                <a:blip r:embed="rId2"/>
                <a:stretch>
                  <a:fillRect l="-3614" r="-241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CAF22A-24D1-6109-FAE8-DCC556E7503F}"/>
                  </a:ext>
                </a:extLst>
              </p:cNvPr>
              <p:cNvSpPr txBox="1"/>
              <p:nvPr/>
            </p:nvSpPr>
            <p:spPr bwMode="auto">
              <a:xfrm>
                <a:off x="1268591" y="1472131"/>
                <a:ext cx="3678123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CAF22A-24D1-6109-FAE8-DCC556E75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591" y="1472131"/>
                <a:ext cx="3678123" cy="461217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101A5-E822-74C5-F901-969D7E0C5739}"/>
                  </a:ext>
                </a:extLst>
              </p:cNvPr>
              <p:cNvSpPr txBox="1"/>
              <p:nvPr/>
            </p:nvSpPr>
            <p:spPr bwMode="auto">
              <a:xfrm>
                <a:off x="1248242" y="5239354"/>
                <a:ext cx="2837315" cy="5241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101A5-E822-74C5-F901-969D7E0C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242" y="5239354"/>
                <a:ext cx="2837315" cy="524182"/>
              </a:xfrm>
              <a:prstGeom prst="rect">
                <a:avLst/>
              </a:prstGeom>
              <a:blipFill>
                <a:blip r:embed="rId4"/>
                <a:stretch>
                  <a:fillRect l="-1339" t="-2381" r="-446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1153F9-D58B-364D-8ED5-C7D0D11BD475}"/>
                  </a:ext>
                </a:extLst>
              </p:cNvPr>
              <p:cNvSpPr txBox="1"/>
              <p:nvPr/>
            </p:nvSpPr>
            <p:spPr bwMode="auto">
              <a:xfrm>
                <a:off x="1205588" y="1047618"/>
                <a:ext cx="5400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使對稱矩陣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/>
                  <a:t>對角化的矩陣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有很好的性質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1153F9-D58B-364D-8ED5-C7D0D11BD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5588" y="1047618"/>
                <a:ext cx="5400600" cy="369332"/>
              </a:xfrm>
              <a:prstGeom prst="rect">
                <a:avLst/>
              </a:prstGeom>
              <a:blipFill>
                <a:blip r:embed="rId5"/>
                <a:stretch>
                  <a:fillRect l="-117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43029F-7FE5-D8B2-E90D-516ED8855E89}"/>
                  </a:ext>
                </a:extLst>
              </p:cNvPr>
              <p:cNvSpPr txBox="1"/>
              <p:nvPr/>
            </p:nvSpPr>
            <p:spPr bwMode="auto">
              <a:xfrm>
                <a:off x="1267576" y="2106940"/>
                <a:ext cx="2941446" cy="5370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43029F-7FE5-D8B2-E90D-516ED885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576" y="2106940"/>
                <a:ext cx="2941446" cy="537070"/>
              </a:xfrm>
              <a:prstGeom prst="rect">
                <a:avLst/>
              </a:prstGeom>
              <a:blipFill>
                <a:blip r:embed="rId6"/>
                <a:stretch>
                  <a:fillRect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7C634F-E971-8AD7-CE06-F69BA54370BF}"/>
                  </a:ext>
                </a:extLst>
              </p:cNvPr>
              <p:cNvSpPr txBox="1"/>
              <p:nvPr/>
            </p:nvSpPr>
            <p:spPr bwMode="auto">
              <a:xfrm>
                <a:off x="1234227" y="2780928"/>
                <a:ext cx="6935681" cy="5350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7C634F-E971-8AD7-CE06-F69BA543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227" y="2780928"/>
                <a:ext cx="6935681" cy="535083"/>
              </a:xfrm>
              <a:prstGeom prst="rect">
                <a:avLst/>
              </a:prstGeom>
              <a:blipFill>
                <a:blip r:embed="rId7"/>
                <a:stretch>
                  <a:fillRect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35C095-F2D7-0E9E-946A-1D4707081443}"/>
              </a:ext>
            </a:extLst>
          </p:cNvPr>
          <p:cNvCxnSpPr/>
          <p:nvPr/>
        </p:nvCxnSpPr>
        <p:spPr>
          <a:xfrm>
            <a:off x="2213700" y="2912291"/>
            <a:ext cx="129614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9F9778-742D-446B-67B8-540F79F8DDD9}"/>
              </a:ext>
            </a:extLst>
          </p:cNvPr>
          <p:cNvCxnSpPr/>
          <p:nvPr/>
        </p:nvCxnSpPr>
        <p:spPr>
          <a:xfrm>
            <a:off x="4571999" y="2780928"/>
            <a:ext cx="0" cy="5350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1FB441-33E6-B392-EEA5-0FE894EF2507}"/>
                  </a:ext>
                </a:extLst>
              </p:cNvPr>
              <p:cNvSpPr txBox="1"/>
              <p:nvPr/>
            </p:nvSpPr>
            <p:spPr bwMode="auto">
              <a:xfrm>
                <a:off x="1097575" y="4811103"/>
                <a:ext cx="7578877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定理：因此任一對稱矩陣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可以表示為對角化的矩陣，夾在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之間。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1FB441-33E6-B392-EEA5-0FE894EF2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575" y="4811103"/>
                <a:ext cx="7578877" cy="374270"/>
              </a:xfrm>
              <a:prstGeom prst="rect">
                <a:avLst/>
              </a:prstGeom>
              <a:blipFill>
                <a:blip r:embed="rId8"/>
                <a:stretch>
                  <a:fillRect l="-66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8B40E4-7BEC-C94A-89C2-1638D7BB04CE}"/>
                  </a:ext>
                </a:extLst>
              </p:cNvPr>
              <p:cNvSpPr txBox="1"/>
              <p:nvPr/>
            </p:nvSpPr>
            <p:spPr bwMode="auto">
              <a:xfrm>
                <a:off x="1204879" y="5849041"/>
                <a:ext cx="2560359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1800" dirty="0"/>
                  <a:t>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更容易寫！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8B40E4-7BEC-C94A-89C2-1638D7BB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879" y="5849041"/>
                <a:ext cx="2560359" cy="374270"/>
              </a:xfrm>
              <a:prstGeom prst="rect">
                <a:avLst/>
              </a:prstGeom>
              <a:blipFill>
                <a:blip r:embed="rId9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0BB315-AC3B-32C7-EA08-98BC18883F0C}"/>
                  </a:ext>
                </a:extLst>
              </p:cNvPr>
              <p:cNvSpPr txBox="1"/>
              <p:nvPr/>
            </p:nvSpPr>
            <p:spPr bwMode="auto">
              <a:xfrm>
                <a:off x="4684777" y="2157344"/>
                <a:ext cx="1527574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0BB315-AC3B-32C7-EA08-98BC18883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4777" y="2157344"/>
                <a:ext cx="1527574" cy="387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22AF31-45DC-4E87-4500-EFB4FC267F53}"/>
                  </a:ext>
                </a:extLst>
              </p:cNvPr>
              <p:cNvSpPr txBox="1"/>
              <p:nvPr/>
            </p:nvSpPr>
            <p:spPr bwMode="auto">
              <a:xfrm>
                <a:off x="6477212" y="2169005"/>
                <a:ext cx="1692696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22AF31-45DC-4E87-4500-EFB4FC267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212" y="2169005"/>
                <a:ext cx="1692696" cy="3879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1B739E-2416-311F-C832-DFDE2F4C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B55069-1CE3-8F60-45C9-17C0F0583773}"/>
                  </a:ext>
                </a:extLst>
              </p:cNvPr>
              <p:cNvSpPr txBox="1"/>
              <p:nvPr/>
            </p:nvSpPr>
            <p:spPr bwMode="auto">
              <a:xfrm>
                <a:off x="855026" y="185638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B55069-1CE3-8F60-45C9-17C0F0583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26" y="185638"/>
                <a:ext cx="7760839" cy="369332"/>
              </a:xfrm>
              <a:prstGeom prst="rect">
                <a:avLst/>
              </a:prstGeom>
              <a:blipFill>
                <a:blip r:embed="rId2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CC341-AA03-EC40-834F-A6020BD5F535}"/>
                  </a:ext>
                </a:extLst>
              </p:cNvPr>
              <p:cNvSpPr txBox="1"/>
              <p:nvPr/>
            </p:nvSpPr>
            <p:spPr bwMode="auto">
              <a:xfrm>
                <a:off x="902802" y="1367117"/>
                <a:ext cx="1214948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CC341-AA03-EC40-834F-A6020BD5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802" y="1367117"/>
                <a:ext cx="1214948" cy="276999"/>
              </a:xfrm>
              <a:prstGeom prst="rect">
                <a:avLst/>
              </a:prstGeom>
              <a:blipFill>
                <a:blip r:embed="rId3"/>
                <a:stretch>
                  <a:fillRect l="-4167" r="-1042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524B-2973-35CF-012D-874F33989832}"/>
                  </a:ext>
                </a:extLst>
              </p:cNvPr>
              <p:cNvSpPr txBox="1"/>
              <p:nvPr/>
            </p:nvSpPr>
            <p:spPr bwMode="auto">
              <a:xfrm>
                <a:off x="2630994" y="1367116"/>
                <a:ext cx="1230913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524B-2973-35CF-012D-874F33989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994" y="1367116"/>
                <a:ext cx="1230913" cy="276999"/>
              </a:xfrm>
              <a:prstGeom prst="rect">
                <a:avLst/>
              </a:prstGeom>
              <a:blipFill>
                <a:blip r:embed="rId4"/>
                <a:stretch>
                  <a:fillRect l="-4082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2F223-660F-DD6C-A53E-59EF6B092CDE}"/>
                  </a:ext>
                </a:extLst>
              </p:cNvPr>
              <p:cNvSpPr txBox="1"/>
              <p:nvPr/>
            </p:nvSpPr>
            <p:spPr bwMode="auto">
              <a:xfrm>
                <a:off x="919405" y="2142685"/>
                <a:ext cx="1750223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2F223-660F-DD6C-A53E-59EF6B092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405" y="2142685"/>
                <a:ext cx="1750223" cy="286489"/>
              </a:xfrm>
              <a:prstGeom prst="rect">
                <a:avLst/>
              </a:prstGeom>
              <a:blipFill>
                <a:blip r:embed="rId5"/>
                <a:stretch>
                  <a:fillRect l="-1439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707A21-B34A-0A12-03E0-0357C712BD93}"/>
                  </a:ext>
                </a:extLst>
              </p:cNvPr>
              <p:cNvSpPr txBox="1"/>
              <p:nvPr/>
            </p:nvSpPr>
            <p:spPr bwMode="auto">
              <a:xfrm>
                <a:off x="914409" y="2915868"/>
                <a:ext cx="2876878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707A21-B34A-0A12-03E0-0357C712B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2915868"/>
                <a:ext cx="2876878" cy="286489"/>
              </a:xfrm>
              <a:prstGeom prst="rect">
                <a:avLst/>
              </a:prstGeom>
              <a:blipFill>
                <a:blip r:embed="rId6"/>
                <a:stretch>
                  <a:fillRect t="-4167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5D63E5-8145-865E-D98D-D56DFB23961C}"/>
                  </a:ext>
                </a:extLst>
              </p:cNvPr>
              <p:cNvSpPr txBox="1"/>
              <p:nvPr/>
            </p:nvSpPr>
            <p:spPr bwMode="auto">
              <a:xfrm>
                <a:off x="914409" y="3680003"/>
                <a:ext cx="3376309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5D63E5-8145-865E-D98D-D56DFB239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3680003"/>
                <a:ext cx="3376309" cy="286489"/>
              </a:xfrm>
              <a:prstGeom prst="rect">
                <a:avLst/>
              </a:prstGeom>
              <a:blipFill>
                <a:blip r:embed="rId7"/>
                <a:stretch>
                  <a:fillRect l="-75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D6C9A-52F2-F7A4-6BF6-4ACFA1A24C23}"/>
                  </a:ext>
                </a:extLst>
              </p:cNvPr>
              <p:cNvSpPr txBox="1"/>
              <p:nvPr/>
            </p:nvSpPr>
            <p:spPr bwMode="auto">
              <a:xfrm>
                <a:off x="914409" y="4454915"/>
                <a:ext cx="4097788" cy="3731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D6C9A-52F2-F7A4-6BF6-4ACFA1A2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4454915"/>
                <a:ext cx="4097788" cy="373115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E5BE-17A5-A2A2-6C2A-392D8C2F2ABC}"/>
                  </a:ext>
                </a:extLst>
              </p:cNvPr>
              <p:cNvSpPr txBox="1"/>
              <p:nvPr/>
            </p:nvSpPr>
            <p:spPr bwMode="auto">
              <a:xfrm>
                <a:off x="900446" y="6307254"/>
                <a:ext cx="1015663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E5BE-17A5-A2A2-6C2A-392D8C2F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446" y="6307254"/>
                <a:ext cx="1015663" cy="286489"/>
              </a:xfrm>
              <a:prstGeom prst="rect">
                <a:avLst/>
              </a:prstGeom>
              <a:blipFill>
                <a:blip r:embed="rId9"/>
                <a:stretch>
                  <a:fillRect l="-2500" r="-5000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2DB561B-2958-3F86-6F16-5AD5F6D58582}"/>
              </a:ext>
            </a:extLst>
          </p:cNvPr>
          <p:cNvSpPr txBox="1"/>
          <p:nvPr/>
        </p:nvSpPr>
        <p:spPr bwMode="auto">
          <a:xfrm>
            <a:off x="870650" y="528745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FB6EA8-2880-51A6-7296-8AC7B44371F3}"/>
              </a:ext>
            </a:extLst>
          </p:cNvPr>
          <p:cNvSpPr txBox="1"/>
          <p:nvPr/>
        </p:nvSpPr>
        <p:spPr bwMode="auto">
          <a:xfrm>
            <a:off x="842401" y="931303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F494-CCB5-7668-0224-7D99B6CAE044}"/>
                  </a:ext>
                </a:extLst>
              </p:cNvPr>
              <p:cNvSpPr txBox="1"/>
              <p:nvPr/>
            </p:nvSpPr>
            <p:spPr bwMode="auto">
              <a:xfrm>
                <a:off x="870650" y="1710637"/>
                <a:ext cx="3788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將第一式與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/>
                  <a:t>作內積，可得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F494-CCB5-7668-0224-7D99B6CAE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650" y="1710637"/>
                <a:ext cx="3788175" cy="369332"/>
              </a:xfrm>
              <a:prstGeom prst="rect">
                <a:avLst/>
              </a:prstGeom>
              <a:blipFill>
                <a:blip r:embed="rId10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EE431-FFB9-0DF0-1972-C9EA6160A774}"/>
                  </a:ext>
                </a:extLst>
              </p:cNvPr>
              <p:cNvSpPr txBox="1"/>
              <p:nvPr/>
            </p:nvSpPr>
            <p:spPr bwMode="auto">
              <a:xfrm>
                <a:off x="831601" y="2478029"/>
                <a:ext cx="7033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將第二式與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err="1"/>
                  <a:t>作內積，注意內積前後順序可對調，得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EE431-FFB9-0DF0-1972-C9EA6160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601" y="2478029"/>
                <a:ext cx="7033957" cy="369332"/>
              </a:xfrm>
              <a:prstGeom prst="rect">
                <a:avLst/>
              </a:prstGeom>
              <a:blipFill>
                <a:blip r:embed="rId11"/>
                <a:stretch>
                  <a:fillRect l="-72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6F313CF-D672-B96D-A8F3-D665AB6C8DA2}"/>
              </a:ext>
            </a:extLst>
          </p:cNvPr>
          <p:cNvSpPr txBox="1"/>
          <p:nvPr/>
        </p:nvSpPr>
        <p:spPr bwMode="auto">
          <a:xfrm>
            <a:off x="843524" y="3243062"/>
            <a:ext cx="295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兩式相減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D9C6D-4BEC-8AB3-F5D1-C74BB34431AB}"/>
                  </a:ext>
                </a:extLst>
              </p:cNvPr>
              <p:cNvSpPr txBox="1"/>
              <p:nvPr/>
            </p:nvSpPr>
            <p:spPr bwMode="auto">
              <a:xfrm>
                <a:off x="842154" y="4026364"/>
                <a:ext cx="60594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因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/>
                  <a:t>是對稱矩陣，左手邊的兩項相等，相減為零</a:t>
                </a:r>
                <a:r>
                  <a:rPr lang="en-US" sz="1800" dirty="0"/>
                  <a:t>！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D9C6D-4BEC-8AB3-F5D1-C74BB3443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154" y="4026364"/>
                <a:ext cx="6059472" cy="369332"/>
              </a:xfrm>
              <a:prstGeom prst="rect">
                <a:avLst/>
              </a:prstGeom>
              <a:blipFill>
                <a:blip r:embed="rId12"/>
                <a:stretch>
                  <a:fillRect l="-83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8E3D1B5-2BB4-4EB4-994B-27DF6C295B40}"/>
              </a:ext>
            </a:extLst>
          </p:cNvPr>
          <p:cNvSpPr txBox="1"/>
          <p:nvPr/>
        </p:nvSpPr>
        <p:spPr bwMode="auto">
          <a:xfrm>
            <a:off x="840293" y="5876063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右式兩本徵向量的內積必須為零，彼此正交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0F724-0CFA-B018-B2AA-9C7CBE3CDAC5}"/>
                  </a:ext>
                </a:extLst>
              </p:cNvPr>
              <p:cNvSpPr txBox="1"/>
              <p:nvPr/>
            </p:nvSpPr>
            <p:spPr bwMode="auto">
              <a:xfrm>
                <a:off x="888659" y="5006750"/>
                <a:ext cx="6563720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0F724-0CFA-B018-B2AA-9C7CBE3C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659" y="5006750"/>
                <a:ext cx="6563720" cy="810094"/>
              </a:xfrm>
              <a:prstGeom prst="rect">
                <a:avLst/>
              </a:prstGeom>
              <a:blipFill>
                <a:blip r:embed="rId13"/>
                <a:stretch>
                  <a:fillRect t="-109375" b="-16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9650626-13EE-F77A-29D0-01805BDB2405}"/>
              </a:ext>
            </a:extLst>
          </p:cNvPr>
          <p:cNvSpPr txBox="1"/>
          <p:nvPr/>
        </p:nvSpPr>
        <p:spPr bwMode="auto">
          <a:xfrm>
            <a:off x="5102480" y="4454017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也可以用分量來看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56C661-BFEA-9048-9132-76B8D574E108}"/>
                  </a:ext>
                </a:extLst>
              </p:cNvPr>
              <p:cNvSpPr txBox="1"/>
              <p:nvPr/>
            </p:nvSpPr>
            <p:spPr bwMode="auto">
              <a:xfrm>
                <a:off x="2566737" y="6304614"/>
                <a:ext cx="1343445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56C661-BFEA-9048-9132-76B8D574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737" y="6304614"/>
                <a:ext cx="1343445" cy="281937"/>
              </a:xfrm>
              <a:prstGeom prst="rect">
                <a:avLst/>
              </a:prstGeom>
              <a:blipFill>
                <a:blip r:embed="rId14"/>
                <a:stretch>
                  <a:fillRect l="-188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ABB02E-50AE-8E7F-A0B5-919E2BA1B376}"/>
              </a:ext>
            </a:extLst>
          </p:cNvPr>
          <p:cNvSpPr txBox="1"/>
          <p:nvPr/>
        </p:nvSpPr>
        <p:spPr bwMode="auto">
          <a:xfrm>
            <a:off x="3968081" y="6245395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本徵向量的正交性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7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FD70-C94B-0174-CD78-922F9975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3A4EA90-60B4-222B-F526-DBB19CF5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21" t="30880" r="21183" b="45307"/>
          <a:stretch>
            <a:fillRect/>
          </a:stretch>
        </p:blipFill>
        <p:spPr>
          <a:xfrm>
            <a:off x="5863760" y="1727275"/>
            <a:ext cx="3244985" cy="72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0F1AF916-75B6-8B3A-BBAD-84DEC5333857}"/>
                  </a:ext>
                </a:extLst>
              </p:cNvPr>
              <p:cNvSpPr txBox="1"/>
              <p:nvPr/>
            </p:nvSpPr>
            <p:spPr bwMode="auto">
              <a:xfrm>
                <a:off x="972433" y="1300830"/>
                <a:ext cx="4675895" cy="115140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0F1AF916-75B6-8B3A-BBAD-84DEC533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433" y="1300830"/>
                <a:ext cx="4675895" cy="1151405"/>
              </a:xfrm>
              <a:prstGeom prst="rect">
                <a:avLst/>
              </a:prstGeom>
              <a:blipFill>
                <a:blip r:embed="rId3"/>
                <a:stretch>
                  <a:fillRect r="-271" b="-65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F6B2705-771A-6C15-0FD9-8557DF049D32}"/>
              </a:ext>
            </a:extLst>
          </p:cNvPr>
          <p:cNvSpPr txBox="1"/>
          <p:nvPr/>
        </p:nvSpPr>
        <p:spPr bwMode="auto">
          <a:xfrm>
            <a:off x="971600" y="2667370"/>
            <a:ext cx="4179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itchFamily="18" charset="0"/>
              </a:rPr>
              <a:t>彈簧組物理還可以以能量討論</a:t>
            </a:r>
            <a:r>
              <a:rPr lang="en-US" sz="1800" dirty="0">
                <a:cs typeface="Times New Roman" pitchFamily="18" charset="0"/>
              </a:rPr>
              <a:t>：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C0AB34-2A4F-05E0-68B4-0EB6BFE65F7F}"/>
                  </a:ext>
                </a:extLst>
              </p:cNvPr>
              <p:cNvSpPr txBox="1"/>
              <p:nvPr/>
            </p:nvSpPr>
            <p:spPr bwMode="auto">
              <a:xfrm>
                <a:off x="982179" y="3757668"/>
                <a:ext cx="4473981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C0AB34-2A4F-05E0-68B4-0EB6BFE6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179" y="3757668"/>
                <a:ext cx="4473981" cy="518604"/>
              </a:xfrm>
              <a:prstGeom prst="rect">
                <a:avLst/>
              </a:prstGeom>
              <a:blipFill>
                <a:blip r:embed="rId4"/>
                <a:stretch>
                  <a:fillRect l="-1416" t="-476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CEFD5-591D-961E-AEB7-47213972C3E0}"/>
                  </a:ext>
                </a:extLst>
              </p:cNvPr>
              <p:cNvSpPr txBox="1"/>
              <p:nvPr/>
            </p:nvSpPr>
            <p:spPr bwMode="auto">
              <a:xfrm>
                <a:off x="971600" y="3036702"/>
                <a:ext cx="4032448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CEFD5-591D-961E-AEB7-47213972C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036702"/>
                <a:ext cx="4032448" cy="61093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12519E-87C4-5515-94E9-5677757DD32B}"/>
                  </a:ext>
                </a:extLst>
              </p:cNvPr>
              <p:cNvSpPr txBox="1"/>
              <p:nvPr/>
            </p:nvSpPr>
            <p:spPr bwMode="auto">
              <a:xfrm>
                <a:off x="928092" y="5580527"/>
                <a:ext cx="47629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Quadratic form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二次型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of the matrix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12519E-87C4-5515-94E9-5677757DD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092" y="5580527"/>
                <a:ext cx="4762910" cy="369332"/>
              </a:xfrm>
              <a:prstGeom prst="rect">
                <a:avLst/>
              </a:prstGeom>
              <a:blipFill>
                <a:blip r:embed="rId6"/>
                <a:stretch>
                  <a:fillRect l="-79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C45756-72DF-3DDE-E023-A25685477067}"/>
                  </a:ext>
                </a:extLst>
              </p:cNvPr>
              <p:cNvSpPr txBox="1"/>
              <p:nvPr/>
            </p:nvSpPr>
            <p:spPr bwMode="auto">
              <a:xfrm>
                <a:off x="988486" y="4373581"/>
                <a:ext cx="5129161" cy="10916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C45756-72DF-3DDE-E023-A25685477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486" y="4373581"/>
                <a:ext cx="5129161" cy="1091646"/>
              </a:xfrm>
              <a:prstGeom prst="rect">
                <a:avLst/>
              </a:prstGeom>
              <a:blipFill>
                <a:blip r:embed="rId7"/>
                <a:stretch>
                  <a:fillRect l="-1235" t="-1149" r="-247"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E93E805-B815-E0CB-5871-EAA8A2896528}"/>
              </a:ext>
            </a:extLst>
          </p:cNvPr>
          <p:cNvSpPr txBox="1"/>
          <p:nvPr/>
        </p:nvSpPr>
        <p:spPr bwMode="auto">
          <a:xfrm>
            <a:off x="2720353" y="662623"/>
            <a:ext cx="37032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Positive Definite </a:t>
            </a:r>
            <a:r>
              <a:rPr lang="en-US" sz="1800" dirty="0" err="1">
                <a:solidFill>
                  <a:srgbClr val="FF0000"/>
                </a:solidFill>
              </a:rPr>
              <a:t>正定矩陣與二次型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EC23-C426-BCA1-8A35-9022B333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83E90-78F2-6880-BED5-743D6A3BB6D4}"/>
              </a:ext>
            </a:extLst>
          </p:cNvPr>
          <p:cNvSpPr txBox="1"/>
          <p:nvPr/>
        </p:nvSpPr>
        <p:spPr bwMode="auto">
          <a:xfrm>
            <a:off x="2318972" y="234359"/>
            <a:ext cx="396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向量或行向量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vector or column vector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09D201-1F1F-2FAE-EECF-EBEE0EE49062}"/>
                  </a:ext>
                </a:extLst>
              </p:cNvPr>
              <p:cNvSpPr txBox="1"/>
              <p:nvPr/>
            </p:nvSpPr>
            <p:spPr bwMode="auto">
              <a:xfrm>
                <a:off x="2325451" y="5239233"/>
                <a:ext cx="746999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09D201-1F1F-2FAE-EECF-EBEE0EE4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451" y="5239233"/>
                <a:ext cx="746999" cy="276999"/>
              </a:xfrm>
              <a:prstGeom prst="rect">
                <a:avLst/>
              </a:prstGeom>
              <a:blipFill>
                <a:blip r:embed="rId2"/>
                <a:stretch>
                  <a:fillRect l="-3333" r="-8333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0D031-4B07-B3CC-10B7-EA0499126B4F}"/>
                  </a:ext>
                </a:extLst>
              </p:cNvPr>
              <p:cNvSpPr txBox="1"/>
              <p:nvPr/>
            </p:nvSpPr>
            <p:spPr bwMode="auto">
              <a:xfrm>
                <a:off x="692593" y="5538478"/>
                <a:ext cx="4824536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are in the same direction.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0D031-4B07-B3CC-10B7-EA049912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593" y="5538478"/>
                <a:ext cx="4824536" cy="554254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7AAE69-8DF6-C5A5-C46B-D12F832CAF5E}"/>
              </a:ext>
            </a:extLst>
          </p:cNvPr>
          <p:cNvSpPr txBox="1"/>
          <p:nvPr/>
        </p:nvSpPr>
        <p:spPr bwMode="auto">
          <a:xfrm>
            <a:off x="658547" y="4851230"/>
            <a:ext cx="8352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If the components of two vectors are proportional, we say they are in 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same direction</a:t>
            </a:r>
            <a:r>
              <a:rPr lang="en-US" sz="1800" dirty="0"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FAFD4-7766-A9EB-F2FC-2892CE802A3A}"/>
                  </a:ext>
                </a:extLst>
              </p:cNvPr>
              <p:cNvSpPr txBox="1"/>
              <p:nvPr/>
            </p:nvSpPr>
            <p:spPr bwMode="auto">
              <a:xfrm>
                <a:off x="3721253" y="649404"/>
                <a:ext cx="963662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FAFD4-7766-A9EB-F2FC-2892CE80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253" y="649404"/>
                <a:ext cx="963662" cy="461217"/>
              </a:xfrm>
              <a:prstGeom prst="rect">
                <a:avLst/>
              </a:prstGeom>
              <a:blipFill>
                <a:blip r:embed="rId4"/>
                <a:stretch>
                  <a:fillRect l="-2564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5E4E63-C1AB-9106-B9B3-7EBA254A92E4}"/>
              </a:ext>
            </a:extLst>
          </p:cNvPr>
          <p:cNvSpPr txBox="1"/>
          <p:nvPr/>
        </p:nvSpPr>
        <p:spPr bwMode="auto">
          <a:xfrm>
            <a:off x="663194" y="2860939"/>
            <a:ext cx="8575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L</a:t>
            </a:r>
            <a:r>
              <a:rPr lang="en-US" altLang="zh-TW" sz="1800" dirty="0">
                <a:latin typeface="Times New Roman" panose="02020603050405020304" pitchFamily="18" charset="0"/>
              </a:rPr>
              <a:t>ike 3D vectors, Vectors can be multiplied by numbers, and two vectors can add up.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20592-215E-B41A-1FD1-8E369896C088}"/>
              </a:ext>
            </a:extLst>
          </p:cNvPr>
          <p:cNvSpPr txBox="1"/>
          <p:nvPr/>
        </p:nvSpPr>
        <p:spPr bwMode="auto">
          <a:xfrm>
            <a:off x="663193" y="3210594"/>
            <a:ext cx="8470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Linear combinations </a:t>
            </a:r>
            <a:r>
              <a:rPr lang="en-US" altLang="zh-TW" sz="1800" dirty="0">
                <a:latin typeface="Times New Roman" panose="02020603050405020304" pitchFamily="18" charset="0"/>
              </a:rPr>
              <a:t>of vectors are still vectors. Vector space is also called linear space.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422CA5-90B2-2FBD-9C59-24B14E767567}"/>
                  </a:ext>
                </a:extLst>
              </p:cNvPr>
              <p:cNvSpPr txBox="1"/>
              <p:nvPr/>
            </p:nvSpPr>
            <p:spPr bwMode="auto">
              <a:xfrm>
                <a:off x="2315524" y="3678303"/>
                <a:ext cx="146444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422CA5-90B2-2FBD-9C59-24B14E767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524" y="3678303"/>
                <a:ext cx="1464440" cy="276999"/>
              </a:xfrm>
              <a:prstGeom prst="rect">
                <a:avLst/>
              </a:prstGeom>
              <a:blipFill>
                <a:blip r:embed="rId5"/>
                <a:stretch>
                  <a:fillRect l="-1724" r="-3448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C35454-36EE-89AF-9C2C-DEE6EDA10D5C}"/>
                  </a:ext>
                </a:extLst>
              </p:cNvPr>
              <p:cNvSpPr txBox="1"/>
              <p:nvPr/>
            </p:nvSpPr>
            <p:spPr bwMode="auto">
              <a:xfrm>
                <a:off x="2262634" y="4122583"/>
                <a:ext cx="2917238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2.0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C35454-36EE-89AF-9C2C-DEE6EDA1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634" y="4122583"/>
                <a:ext cx="2917238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7DAD5-94B7-64DF-2360-E64F2954D178}"/>
                  </a:ext>
                </a:extLst>
              </p:cNvPr>
              <p:cNvSpPr txBox="1"/>
              <p:nvPr/>
            </p:nvSpPr>
            <p:spPr bwMode="auto">
              <a:xfrm>
                <a:off x="644128" y="1177232"/>
                <a:ext cx="679826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兩個數(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個數，實數或複數</a:t>
                </a:r>
                <a:r>
                  <a:rPr lang="en-US" sz="1800" dirty="0">
                    <a:latin typeface="Times New Roman" panose="02020603050405020304" pitchFamily="18" charset="0"/>
                  </a:rPr>
                  <a:t>)：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，</a:t>
                </a:r>
                <a:r>
                  <a:rPr lang="en-US" sz="1800" dirty="0" err="1">
                    <a:latin typeface="Times New Roman" panose="02020603050405020304" pitchFamily="18" charset="0"/>
                  </a:rPr>
                  <a:t>組成的一組數學量</a:t>
                </a:r>
                <a:r>
                  <a:rPr 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7DAD5-94B7-64DF-2360-E64F2954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128" y="1177232"/>
                <a:ext cx="6798265" cy="369332"/>
              </a:xfrm>
              <a:prstGeom prst="rect">
                <a:avLst/>
              </a:prstGeom>
              <a:blipFill>
                <a:blip r:embed="rId7"/>
                <a:stretch>
                  <a:fillRect l="-745" t="-6667" r="-186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803840B-B48E-372C-EA74-BB7333F6D52E}"/>
              </a:ext>
            </a:extLst>
          </p:cNvPr>
          <p:cNvSpPr txBox="1"/>
          <p:nvPr/>
        </p:nvSpPr>
        <p:spPr bwMode="auto">
          <a:xfrm>
            <a:off x="654055" y="1946587"/>
            <a:ext cx="7590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空間向量就是例子，但行向量不一定是空間向量，可以是彈簧組的位移</a:t>
            </a:r>
            <a:r>
              <a:rPr lang="en-US" sz="1800" dirty="0">
                <a:latin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98A059-4776-CD26-975C-DABBD8B01C10}"/>
                  </a:ext>
                </a:extLst>
              </p:cNvPr>
              <p:cNvSpPr txBox="1"/>
              <p:nvPr/>
            </p:nvSpPr>
            <p:spPr bwMode="auto">
              <a:xfrm>
                <a:off x="654055" y="2213663"/>
                <a:ext cx="8349511" cy="553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Space vectors are example, but columns need not be space vectors,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is not.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98A059-4776-CD26-975C-DABBD8B0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55" y="2213663"/>
                <a:ext cx="8349511" cy="553549"/>
              </a:xfrm>
              <a:prstGeom prst="rect">
                <a:avLst/>
              </a:prstGeom>
              <a:blipFill>
                <a:blip r:embed="rId8"/>
                <a:stretch>
                  <a:fillRect l="-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2F14E3-341A-C128-E970-BEF3307565E2}"/>
              </a:ext>
            </a:extLst>
          </p:cNvPr>
          <p:cNvSpPr txBox="1"/>
          <p:nvPr/>
        </p:nvSpPr>
        <p:spPr bwMode="auto">
          <a:xfrm>
            <a:off x="3774143" y="3655279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線性組合</a:t>
            </a:r>
            <a:r>
              <a:rPr lang="en-US" altLang="zh-TW" sz="1800" dirty="0">
                <a:solidFill>
                  <a:srgbClr val="FF0000"/>
                </a:solidFill>
              </a:rPr>
              <a:t> Linear combinations 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E62F0-1334-512B-E67B-4D0F7F95CAF8}"/>
                  </a:ext>
                </a:extLst>
              </p:cNvPr>
              <p:cNvSpPr txBox="1"/>
              <p:nvPr/>
            </p:nvSpPr>
            <p:spPr bwMode="auto">
              <a:xfrm>
                <a:off x="6146249" y="4170242"/>
                <a:ext cx="963662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E62F0-1334-512B-E67B-4D0F7F95C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249" y="4170242"/>
                <a:ext cx="963662" cy="461217"/>
              </a:xfrm>
              <a:prstGeom prst="rect">
                <a:avLst/>
              </a:prstGeom>
              <a:blipFill>
                <a:blip r:embed="rId9"/>
                <a:stretch>
                  <a:fillRect l="-2597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23ABA-74BB-DD25-ECC1-D0134DDC0991}"/>
                  </a:ext>
                </a:extLst>
              </p:cNvPr>
              <p:cNvSpPr txBox="1"/>
              <p:nvPr/>
            </p:nvSpPr>
            <p:spPr bwMode="auto">
              <a:xfrm>
                <a:off x="7370385" y="4143209"/>
                <a:ext cx="951734" cy="5240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23ABA-74BB-DD25-ECC1-D0134DDC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0385" y="4143209"/>
                <a:ext cx="951734" cy="524054"/>
              </a:xfrm>
              <a:prstGeom prst="rect">
                <a:avLst/>
              </a:prstGeom>
              <a:blipFill>
                <a:blip r:embed="rId10"/>
                <a:stretch>
                  <a:fillRect l="-5263" t="-4762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FB9EB-C1E9-F361-6675-8098610BC6E2}"/>
                  </a:ext>
                </a:extLst>
              </p:cNvPr>
              <p:cNvSpPr txBox="1"/>
              <p:nvPr/>
            </p:nvSpPr>
            <p:spPr bwMode="auto">
              <a:xfrm>
                <a:off x="673120" y="1565650"/>
                <a:ext cx="83529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Two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=1,2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) forms a mathematical quantity, called column vector。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FB9EB-C1E9-F361-6675-8098610BC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120" y="1565650"/>
                <a:ext cx="8352928" cy="369332"/>
              </a:xfrm>
              <a:prstGeom prst="rect">
                <a:avLst/>
              </a:prstGeom>
              <a:blipFill>
                <a:blip r:embed="rId11"/>
                <a:stretch>
                  <a:fillRect l="-607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  <p:bldP spid="13" grpId="0" animBg="1"/>
      <p:bldP spid="14" grpId="0" animBg="1"/>
      <p:bldP spid="12" grpId="0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E7DD9-F606-08E6-C39D-3263D46DEC56}"/>
                  </a:ext>
                </a:extLst>
              </p:cNvPr>
              <p:cNvSpPr txBox="1"/>
              <p:nvPr/>
            </p:nvSpPr>
            <p:spPr bwMode="auto">
              <a:xfrm>
                <a:off x="784020" y="2409856"/>
                <a:ext cx="66247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Theorem: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positive definite, all the eigenvalues are positive.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E7DD9-F606-08E6-C39D-3263D46D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020" y="2409856"/>
                <a:ext cx="6624736" cy="369332"/>
              </a:xfrm>
              <a:prstGeom prst="rect">
                <a:avLst/>
              </a:prstGeom>
              <a:blipFill>
                <a:blip r:embed="rId2"/>
                <a:stretch>
                  <a:fillRect l="-76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EF322A-A2BB-723A-356E-8BCBFB8CEA19}"/>
                  </a:ext>
                </a:extLst>
              </p:cNvPr>
              <p:cNvSpPr txBox="1"/>
              <p:nvPr/>
            </p:nvSpPr>
            <p:spPr bwMode="auto">
              <a:xfrm>
                <a:off x="755576" y="1558837"/>
                <a:ext cx="7593695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cs typeface="Times New Roman" pitchFamily="18" charset="0"/>
                  </a:rPr>
                  <a:t>若Quadratic</a:t>
                </a:r>
                <a:r>
                  <a:rPr lang="en-US" sz="1800" dirty="0">
                    <a:cs typeface="Times New Roman" pitchFamily="18" charset="0"/>
                  </a:rPr>
                  <a:t> form</a:t>
                </a:r>
                <a:r>
                  <a:rPr lang="zh-TW" altLang="en-US" sz="1800" dirty="0">
                    <a:cs typeface="Times New Roman" pitchFamily="18" charset="0"/>
                  </a:rPr>
                  <a:t> 二次型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 恆為正值，此矩陣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為正定矩陣。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EF322A-A2BB-723A-356E-8BCBFB8C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558837"/>
                <a:ext cx="7593695" cy="374270"/>
              </a:xfrm>
              <a:prstGeom prst="rect">
                <a:avLst/>
              </a:prstGeom>
              <a:blipFill>
                <a:blip r:embed="rId3"/>
                <a:stretch>
                  <a:fillRect l="-668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6A7404-0819-A96F-4C03-FF05D7829588}"/>
                  </a:ext>
                </a:extLst>
              </p:cNvPr>
              <p:cNvSpPr txBox="1"/>
              <p:nvPr/>
            </p:nvSpPr>
            <p:spPr bwMode="auto">
              <a:xfrm>
                <a:off x="755576" y="490557"/>
                <a:ext cx="6282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要</a:t>
                </a:r>
                <a:r>
                  <a:rPr lang="en-US" sz="1800" dirty="0" err="1"/>
                  <a:t>確定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 err="1"/>
                  <a:t>有兩個</a:t>
                </a:r>
                <a:r>
                  <a:rPr lang="en-US" sz="1800" dirty="0"/>
                  <a:t>實數</a:t>
                </a:r>
                <a:r>
                  <a:rPr lang="en-US" sz="1800" dirty="0" err="1"/>
                  <a:t>解</a:t>
                </a:r>
                <a:r>
                  <a:rPr lang="en-US" sz="1800" dirty="0"/>
                  <a:t>，本徵值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必須是正實數才行！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6A7404-0819-A96F-4C03-FF05D78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90557"/>
                <a:ext cx="6282713" cy="369332"/>
              </a:xfrm>
              <a:prstGeom prst="rect">
                <a:avLst/>
              </a:prstGeom>
              <a:blipFill>
                <a:blip r:embed="rId4"/>
                <a:stretch>
                  <a:fillRect l="-80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0D956-FB42-D64A-1EAC-F58F7A3BE26F}"/>
                  </a:ext>
                </a:extLst>
              </p:cNvPr>
              <p:cNvSpPr txBox="1"/>
              <p:nvPr/>
            </p:nvSpPr>
            <p:spPr bwMode="auto">
              <a:xfrm>
                <a:off x="903672" y="3219133"/>
                <a:ext cx="3040191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0D956-FB42-D64A-1EAC-F58F7A3B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672" y="3219133"/>
                <a:ext cx="3040191" cy="295594"/>
              </a:xfrm>
              <a:prstGeom prst="rect">
                <a:avLst/>
              </a:prstGeom>
              <a:blipFill>
                <a:blip r:embed="rId5"/>
                <a:stretch>
                  <a:fillRect l="-83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45AC9-B6AB-F391-18E1-F7C87F3AC4C4}"/>
                  </a:ext>
                </a:extLst>
              </p:cNvPr>
              <p:cNvSpPr txBox="1"/>
              <p:nvPr/>
            </p:nvSpPr>
            <p:spPr bwMode="auto">
              <a:xfrm>
                <a:off x="801625" y="2782382"/>
                <a:ext cx="5138529" cy="37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Pick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is known to be positive。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45AC9-B6AB-F391-18E1-F7C87F3A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625" y="2782382"/>
                <a:ext cx="5138529" cy="378309"/>
              </a:xfrm>
              <a:prstGeom prst="rect">
                <a:avLst/>
              </a:prstGeom>
              <a:blipFill>
                <a:blip r:embed="rId6"/>
                <a:stretch>
                  <a:fillRect l="-988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0759-F441-D846-80A5-919291753719}"/>
                  </a:ext>
                </a:extLst>
              </p:cNvPr>
              <p:cNvSpPr txBox="1"/>
              <p:nvPr/>
            </p:nvSpPr>
            <p:spPr bwMode="auto">
              <a:xfrm>
                <a:off x="868581" y="3594462"/>
                <a:ext cx="69127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 </a:t>
                </a:r>
                <a:r>
                  <a:rPr lang="en-US" sz="1800" dirty="0">
                    <a:latin typeface="+mj-lt"/>
                    <a:ea typeface="PMingLiU" panose="02020500000000000000" pitchFamily="18" charset="-120"/>
                  </a:rPr>
                  <a:t>is positive and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0759-F441-D846-80A5-919291753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581" y="3594462"/>
                <a:ext cx="6912769" cy="369332"/>
              </a:xfrm>
              <a:prstGeom prst="rect">
                <a:avLst/>
              </a:prstGeom>
              <a:blipFill>
                <a:blip r:embed="rId7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0878D4-8860-4224-87F1-7DBD500390B8}"/>
                  </a:ext>
                </a:extLst>
              </p:cNvPr>
              <p:cNvSpPr txBox="1"/>
              <p:nvPr/>
            </p:nvSpPr>
            <p:spPr bwMode="auto">
              <a:xfrm>
                <a:off x="903672" y="5055268"/>
                <a:ext cx="5203862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0878D4-8860-4224-87F1-7DBD5003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672" y="5055268"/>
                <a:ext cx="5203862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F6983D-6203-1D94-37A1-65FF5A502DD3}"/>
                  </a:ext>
                </a:extLst>
              </p:cNvPr>
              <p:cNvSpPr txBox="1"/>
              <p:nvPr/>
            </p:nvSpPr>
            <p:spPr bwMode="auto">
              <a:xfrm>
                <a:off x="832990" y="4294823"/>
                <a:ext cx="63196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cs typeface="Times New Roman" pitchFamily="18" charset="0"/>
                  </a:rPr>
                  <a:t>彈簧組位能恆為正，因此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>
                    <a:cs typeface="Times New Roman" pitchFamily="18" charset="0"/>
                  </a:rPr>
                  <a:t>為正定矩陣：</a:t>
                </a:r>
                <a:r>
                  <a:rPr lang="en-US" sz="1800" dirty="0" err="1"/>
                  <a:t>本徵值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 err="1"/>
                  <a:t>都是正數</a:t>
                </a:r>
                <a:r>
                  <a:rPr lang="en-US" sz="1800" dirty="0"/>
                  <a:t>。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F6983D-6203-1D94-37A1-65FF5A50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990" y="4294823"/>
                <a:ext cx="6319687" cy="369332"/>
              </a:xfrm>
              <a:prstGeom prst="rect">
                <a:avLst/>
              </a:prstGeom>
              <a:blipFill>
                <a:blip r:embed="rId9"/>
                <a:stretch>
                  <a:fillRect l="-802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30E200-08A8-95C5-4A29-0074F4100571}"/>
                  </a:ext>
                </a:extLst>
              </p:cNvPr>
              <p:cNvSpPr txBox="1"/>
              <p:nvPr/>
            </p:nvSpPr>
            <p:spPr bwMode="auto">
              <a:xfrm>
                <a:off x="868581" y="5979979"/>
                <a:ext cx="6319687" cy="408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itchFamily="18" charset="0"/>
                  </a:rPr>
                  <a:t>模式頻率：</a:t>
                </a:r>
                <a14:m>
                  <m:oMath xmlns:m="http://schemas.openxmlformats.org/officeDocument/2006/math">
                    <m: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zh-TW" altLang="en-US" sz="1800" dirty="0"/>
                  <a:t> </a:t>
                </a:r>
                <a:r>
                  <a:rPr lang="en-US" sz="1800" dirty="0"/>
                  <a:t>都是實數。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30E200-08A8-95C5-4A29-0074F4100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581" y="5979979"/>
                <a:ext cx="6319687" cy="408253"/>
              </a:xfrm>
              <a:prstGeom prst="rect">
                <a:avLst/>
              </a:prstGeom>
              <a:blipFill>
                <a:blip r:embed="rId10"/>
                <a:stretch>
                  <a:fillRect l="-803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600317-6445-9705-BEA0-7F6495965B1F}"/>
                  </a:ext>
                </a:extLst>
              </p:cNvPr>
              <p:cNvSpPr txBox="1"/>
              <p:nvPr/>
            </p:nvSpPr>
            <p:spPr bwMode="auto">
              <a:xfrm>
                <a:off x="772489" y="846808"/>
                <a:ext cx="720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/>
                  <a:t>To be sure that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has two real solutions, eigenvalue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must be positive.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600317-6445-9705-BEA0-7F649596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89" y="846808"/>
                <a:ext cx="7200802" cy="369332"/>
              </a:xfrm>
              <a:prstGeom prst="rect">
                <a:avLst/>
              </a:prstGeom>
              <a:blipFill>
                <a:blip r:embed="rId11"/>
                <a:stretch>
                  <a:fillRect l="-70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16F49-96CE-372F-DCA2-BD3D2D9DF4C6}"/>
                  </a:ext>
                </a:extLst>
              </p:cNvPr>
              <p:cNvSpPr txBox="1"/>
              <p:nvPr/>
            </p:nvSpPr>
            <p:spPr bwMode="auto">
              <a:xfrm>
                <a:off x="772489" y="1901394"/>
                <a:ext cx="7828933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itchFamily="18" charset="0"/>
                  </a:rPr>
                  <a:t>If Quadratic form</a:t>
                </a:r>
                <a:r>
                  <a:rPr lang="zh-TW" altLang="en-US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 </a:t>
                </a:r>
                <a:r>
                  <a:rPr lang="en-US" altLang="zh-TW" sz="1800" dirty="0">
                    <a:cs typeface="Times New Roman" pitchFamily="18" charset="0"/>
                  </a:rPr>
                  <a:t>is always positive, the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TW" sz="1800" dirty="0">
                    <a:cs typeface="Times New Roman" pitchFamily="18" charset="0"/>
                  </a:rPr>
                  <a:t> is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Positive Definite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正定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16F49-96CE-372F-DCA2-BD3D2D9DF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89" y="1901394"/>
                <a:ext cx="7828933" cy="374270"/>
              </a:xfrm>
              <a:prstGeom prst="rect">
                <a:avLst/>
              </a:prstGeom>
              <a:blipFill>
                <a:blip r:embed="rId12"/>
                <a:stretch>
                  <a:fillRect l="-647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9EF9CF-F3F6-C4D9-1A59-0F2A5E2A4BC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9221" t="30880" r="21183" b="45307"/>
          <a:stretch>
            <a:fillRect/>
          </a:stretch>
        </p:blipFill>
        <p:spPr>
          <a:xfrm>
            <a:off x="5349572" y="3455720"/>
            <a:ext cx="3244985" cy="72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C8ED4F-ECC2-E1AC-0A04-1D90C3BF524D}"/>
                  </a:ext>
                </a:extLst>
              </p:cNvPr>
              <p:cNvSpPr txBox="1"/>
              <p:nvPr/>
            </p:nvSpPr>
            <p:spPr bwMode="auto">
              <a:xfrm>
                <a:off x="868580" y="4664155"/>
                <a:ext cx="7843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coupled oscillation, potential is </a:t>
                </a:r>
                <a:r>
                  <a:rPr lang="en-US" sz="1800" dirty="0" err="1"/>
                  <a:t>alwayspositive</a:t>
                </a:r>
                <a:r>
                  <a:rPr lang="en-US" sz="1800" dirty="0"/>
                  <a:t> and hence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positive definite.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C8ED4F-ECC2-E1AC-0A04-1D90C3BF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580" y="4664155"/>
                <a:ext cx="7843373" cy="369332"/>
              </a:xfrm>
              <a:prstGeom prst="rect">
                <a:avLst/>
              </a:prstGeom>
              <a:blipFill>
                <a:blip r:embed="rId14"/>
                <a:stretch>
                  <a:fillRect l="-647" t="-6667" r="-16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39A82B-77E7-AB64-67A0-72F93ED74BF7}"/>
                  </a:ext>
                </a:extLst>
              </p:cNvPr>
              <p:cNvSpPr txBox="1"/>
              <p:nvPr/>
            </p:nvSpPr>
            <p:spPr bwMode="auto">
              <a:xfrm>
                <a:off x="878534" y="5663400"/>
                <a:ext cx="5493667" cy="398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Both eigenvalues are positive.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are both real.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39A82B-77E7-AB64-67A0-72F93ED7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34" y="5663400"/>
                <a:ext cx="5493667" cy="398186"/>
              </a:xfrm>
              <a:prstGeom prst="rect">
                <a:avLst/>
              </a:prstGeom>
              <a:blipFill>
                <a:blip r:embed="rId15"/>
                <a:stretch>
                  <a:fillRect l="-924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9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2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1A9755-F681-4973-3CE4-2AB65615BC92}"/>
                  </a:ext>
                </a:extLst>
              </p:cNvPr>
              <p:cNvSpPr txBox="1"/>
              <p:nvPr/>
            </p:nvSpPr>
            <p:spPr bwMode="auto">
              <a:xfrm>
                <a:off x="1142315" y="767798"/>
                <a:ext cx="7894179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itchFamily="18" charset="0"/>
                  </a:rPr>
                  <a:t>Theorem: </a:t>
                </a:r>
                <a:r>
                  <a:rPr lang="en-US" sz="1800" dirty="0">
                    <a:solidFill>
                      <a:srgbClr val="FF0000"/>
                    </a:solidFill>
                  </a:rPr>
                  <a:t>If all the eigenvalues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are positive,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positive definite.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1A9755-F681-4973-3CE4-2AB65615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315" y="767798"/>
                <a:ext cx="7894179" cy="374270"/>
              </a:xfrm>
              <a:prstGeom prst="rect">
                <a:avLst/>
              </a:prstGeom>
              <a:blipFill>
                <a:blip r:embed="rId2"/>
                <a:stretch>
                  <a:fillRect l="-642" t="-3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BDAE2F-0A53-D056-554D-11D52E44B6D0}"/>
                  </a:ext>
                </a:extLst>
              </p:cNvPr>
              <p:cNvSpPr txBox="1"/>
              <p:nvPr/>
            </p:nvSpPr>
            <p:spPr bwMode="auto">
              <a:xfrm>
                <a:off x="1142316" y="1636045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Any vector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/>
                  <a:t> can be expanded as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BDAE2F-0A53-D056-554D-11D52E44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316" y="1636045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6B0EB7-30DC-37AE-5D70-9AAB65134D66}"/>
                  </a:ext>
                </a:extLst>
              </p:cNvPr>
              <p:cNvSpPr txBox="1"/>
              <p:nvPr/>
            </p:nvSpPr>
            <p:spPr bwMode="auto">
              <a:xfrm>
                <a:off x="1259632" y="2476751"/>
                <a:ext cx="4896544" cy="4706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6B0EB7-30DC-37AE-5D70-9AAB65134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476751"/>
                <a:ext cx="4896544" cy="4706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161BA-464F-7B65-BD8B-A0E4B2ACC57C}"/>
                  </a:ext>
                </a:extLst>
              </p:cNvPr>
              <p:cNvSpPr txBox="1"/>
              <p:nvPr/>
            </p:nvSpPr>
            <p:spPr bwMode="auto">
              <a:xfrm>
                <a:off x="1259632" y="3135260"/>
                <a:ext cx="7056784" cy="4152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161BA-464F-7B65-BD8B-A0E4B2ACC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135260"/>
                <a:ext cx="7056784" cy="415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C8538-29E1-AA7D-1AE9-37BF095D2CA5}"/>
                  </a:ext>
                </a:extLst>
              </p:cNvPr>
              <p:cNvSpPr txBox="1"/>
              <p:nvPr/>
            </p:nvSpPr>
            <p:spPr bwMode="auto">
              <a:xfrm>
                <a:off x="1259631" y="3718569"/>
                <a:ext cx="7128793" cy="4101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C8538-29E1-AA7D-1AE9-37BF095D2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3718569"/>
                <a:ext cx="7128793" cy="410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723D6F3-22EF-8CCC-F7B6-9374F2B47C73}"/>
              </a:ext>
            </a:extLst>
          </p:cNvPr>
          <p:cNvSpPr txBox="1"/>
          <p:nvPr/>
        </p:nvSpPr>
        <p:spPr bwMode="auto">
          <a:xfrm>
            <a:off x="1161417" y="4324454"/>
            <a:ext cx="475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已知這兩個本徵向量是彼此正交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559A47-FE33-8BD9-4DF3-4FBE70599D0A}"/>
                  </a:ext>
                </a:extLst>
              </p:cNvPr>
              <p:cNvSpPr txBox="1"/>
              <p:nvPr/>
            </p:nvSpPr>
            <p:spPr bwMode="auto">
              <a:xfrm>
                <a:off x="1233074" y="4754202"/>
                <a:ext cx="5472608" cy="4003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559A47-FE33-8BD9-4DF3-4FBE70599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074" y="4754202"/>
                <a:ext cx="5472608" cy="4003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87E952-A547-2C80-4EC2-631F1F822E5E}"/>
                  </a:ext>
                </a:extLst>
              </p:cNvPr>
              <p:cNvSpPr txBox="1"/>
              <p:nvPr/>
            </p:nvSpPr>
            <p:spPr bwMode="auto">
              <a:xfrm>
                <a:off x="3428316" y="2070514"/>
                <a:ext cx="1970155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87E952-A547-2C80-4EC2-631F1F82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316" y="2070514"/>
                <a:ext cx="1970155" cy="295594"/>
              </a:xfrm>
              <a:prstGeom prst="rect">
                <a:avLst/>
              </a:prstGeom>
              <a:blipFill>
                <a:blip r:embed="rId12"/>
                <a:stretch>
                  <a:fillRect l="-637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5A49EA-7350-3F93-E4E8-FD566CFCDB8A}"/>
                  </a:ext>
                </a:extLst>
              </p:cNvPr>
              <p:cNvSpPr txBox="1"/>
              <p:nvPr/>
            </p:nvSpPr>
            <p:spPr bwMode="auto">
              <a:xfrm>
                <a:off x="1229166" y="1258578"/>
                <a:ext cx="3040191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5A49EA-7350-3F93-E4E8-FD566CFCD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166" y="1258578"/>
                <a:ext cx="3040191" cy="295594"/>
              </a:xfrm>
              <a:prstGeom prst="rect">
                <a:avLst/>
              </a:prstGeom>
              <a:blipFill>
                <a:blip r:embed="rId13"/>
                <a:stretch>
                  <a:fillRect l="-417" r="-417" b="-1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61F589-652B-95C2-5C94-069406A52E72}"/>
                  </a:ext>
                </a:extLst>
              </p:cNvPr>
              <p:cNvSpPr txBox="1"/>
              <p:nvPr/>
            </p:nvSpPr>
            <p:spPr bwMode="auto">
              <a:xfrm>
                <a:off x="4572000" y="1280035"/>
                <a:ext cx="1677703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61F589-652B-95C2-5C94-069406A5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280035"/>
                <a:ext cx="1677703" cy="295594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F44EE3-74B6-9CC4-4C36-1858B41F3D1D}"/>
                  </a:ext>
                </a:extLst>
              </p:cNvPr>
              <p:cNvSpPr txBox="1"/>
              <p:nvPr/>
            </p:nvSpPr>
            <p:spPr bwMode="auto">
              <a:xfrm>
                <a:off x="1185345" y="5298484"/>
                <a:ext cx="7488832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positive definite.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F44EE3-74B6-9CC4-4C36-1858B41F3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345" y="5298484"/>
                <a:ext cx="7488832" cy="374270"/>
              </a:xfrm>
              <a:prstGeom prst="rect">
                <a:avLst/>
              </a:prstGeom>
              <a:blipFill>
                <a:blip r:embed="rId15"/>
                <a:stretch>
                  <a:fillRect t="-3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7D546-536C-F2E4-989F-220D1FA5F620}"/>
                  </a:ext>
                </a:extLst>
              </p:cNvPr>
              <p:cNvSpPr txBox="1"/>
              <p:nvPr/>
            </p:nvSpPr>
            <p:spPr bwMode="auto">
              <a:xfrm>
                <a:off x="1159026" y="5903182"/>
                <a:ext cx="78774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That</a:t>
                </a:r>
                <a:r>
                  <a:rPr lang="en-US" sz="1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positive definite is equivalent to that all the eigenvalues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are positive.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7D546-536C-F2E4-989F-220D1FA5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026" y="5903182"/>
                <a:ext cx="7877469" cy="369332"/>
              </a:xfrm>
              <a:prstGeom prst="rect">
                <a:avLst/>
              </a:prstGeom>
              <a:blipFill>
                <a:blip r:embed="rId16"/>
                <a:stretch>
                  <a:fillRect l="-64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61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B33CC-4CCF-7FB9-880B-80C0B7F1590A}"/>
                  </a:ext>
                </a:extLst>
              </p:cNvPr>
              <p:cNvSpPr txBox="1"/>
              <p:nvPr/>
            </p:nvSpPr>
            <p:spPr bwMode="auto">
              <a:xfrm>
                <a:off x="1189771" y="1616364"/>
                <a:ext cx="2837315" cy="524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B33CC-4CCF-7FB9-880B-80C0B7F1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71" y="1616364"/>
                <a:ext cx="2837315" cy="524182"/>
              </a:xfrm>
              <a:prstGeom prst="rect">
                <a:avLst/>
              </a:prstGeom>
              <a:blipFill>
                <a:blip r:embed="rId2"/>
                <a:stretch>
                  <a:fillRect l="-1333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128A6-36E1-5B98-868C-4D51C6AB8875}"/>
                  </a:ext>
                </a:extLst>
              </p:cNvPr>
              <p:cNvSpPr txBox="1"/>
              <p:nvPr/>
            </p:nvSpPr>
            <p:spPr bwMode="auto">
              <a:xfrm>
                <a:off x="1189770" y="2324657"/>
                <a:ext cx="5614477" cy="7106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1128A6-36E1-5B98-868C-4D51C6AB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70" y="2324657"/>
                <a:ext cx="5614477" cy="710644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8CFC8B-74EB-F97E-FAE1-1729F07122DD}"/>
                  </a:ext>
                </a:extLst>
              </p:cNvPr>
              <p:cNvSpPr txBox="1"/>
              <p:nvPr/>
            </p:nvSpPr>
            <p:spPr bwMode="auto">
              <a:xfrm>
                <a:off x="1189771" y="3481503"/>
                <a:ext cx="4966405" cy="77110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</m:mr>
                              </m:m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8CFC8B-74EB-F97E-FAE1-1729F071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71" y="3481503"/>
                <a:ext cx="4966405" cy="771109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A4AC92-04B6-866E-E36B-413DB37E2EF3}"/>
              </a:ext>
            </a:extLst>
          </p:cNvPr>
          <p:cNvSpPr txBox="1"/>
          <p:nvPr/>
        </p:nvSpPr>
        <p:spPr bwMode="auto">
          <a:xfrm>
            <a:off x="1187624" y="4725144"/>
            <a:ext cx="5441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定理：正定對稱矩陣永遠可以寫成</a:t>
            </a:r>
            <a:r>
              <a:rPr lang="en-US" sz="1800" dirty="0">
                <a:solidFill>
                  <a:srgbClr val="FF0000"/>
                </a:solidFill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37A23-D0F6-550E-D7A8-25CE2C409FB0}"/>
                  </a:ext>
                </a:extLst>
              </p:cNvPr>
              <p:cNvSpPr txBox="1"/>
              <p:nvPr/>
            </p:nvSpPr>
            <p:spPr bwMode="auto">
              <a:xfrm>
                <a:off x="5079823" y="4742222"/>
                <a:ext cx="1150840" cy="281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37A23-D0F6-550E-D7A8-25CE2C40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9823" y="4742222"/>
                <a:ext cx="1150840" cy="281937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34EB17-8C4A-E5FA-9951-3CCA21F4341D}"/>
                  </a:ext>
                </a:extLst>
              </p:cNvPr>
              <p:cNvSpPr txBox="1"/>
              <p:nvPr/>
            </p:nvSpPr>
            <p:spPr bwMode="auto">
              <a:xfrm>
                <a:off x="1071636" y="1089551"/>
                <a:ext cx="6524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PMingLiU" panose="02020500000000000000" pitchFamily="18" charset="-120"/>
                    <a:ea typeface="PMingLiU" panose="02020500000000000000" pitchFamily="18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為正定對稱矩陣：If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is a positive definite symmetric matrix: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34EB17-8C4A-E5FA-9951-3CCA21F4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636" y="1089551"/>
                <a:ext cx="6524700" cy="369332"/>
              </a:xfrm>
              <a:prstGeom prst="rect">
                <a:avLst/>
              </a:prstGeom>
              <a:blipFill>
                <a:blip r:embed="rId6"/>
                <a:stretch>
                  <a:fillRect l="-77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BB238-6107-EFD8-F193-414A070D4087}"/>
              </a:ext>
            </a:extLst>
          </p:cNvPr>
          <p:cNvSpPr txBox="1"/>
          <p:nvPr/>
        </p:nvSpPr>
        <p:spPr bwMode="auto">
          <a:xfrm>
            <a:off x="1433577" y="554515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向量</a:t>
            </a:r>
            <a:r>
              <a:rPr lang="en-US" altLang="zh-TW" sz="1800" dirty="0" err="1"/>
              <a:t>vector</a:t>
            </a:r>
            <a:r>
              <a:rPr lang="zh-TW" altLang="en-US" sz="1800" dirty="0"/>
              <a:t>可以定義長度：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34808-4943-7392-1F39-0CBD4F09F7F3}"/>
                  </a:ext>
                </a:extLst>
              </p:cNvPr>
              <p:cNvSpPr txBox="1"/>
              <p:nvPr/>
            </p:nvSpPr>
            <p:spPr bwMode="auto">
              <a:xfrm>
                <a:off x="1510334" y="947405"/>
                <a:ext cx="1579214" cy="5636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34808-4943-7392-1F39-0CBD4F09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334" y="947405"/>
                <a:ext cx="1579214" cy="563680"/>
              </a:xfrm>
              <a:prstGeom prst="rect">
                <a:avLst/>
              </a:prstGeom>
              <a:blipFill>
                <a:blip r:embed="rId2"/>
                <a:stretch>
                  <a:fillRect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1AE667-ECA6-9698-3E38-E1004EB3C082}"/>
              </a:ext>
            </a:extLst>
          </p:cNvPr>
          <p:cNvSpPr txBox="1"/>
          <p:nvPr/>
        </p:nvSpPr>
        <p:spPr bwMode="auto">
          <a:xfrm>
            <a:off x="1433577" y="1570363"/>
            <a:ext cx="568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從此延伸，可以定義兩個向量的內積inner</a:t>
            </a:r>
            <a:r>
              <a:rPr lang="en-US" sz="1800" dirty="0"/>
              <a:t> product：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BEB46-BA64-1E78-2B56-7010E3291ED4}"/>
                  </a:ext>
                </a:extLst>
              </p:cNvPr>
              <p:cNvSpPr txBox="1"/>
              <p:nvPr/>
            </p:nvSpPr>
            <p:spPr bwMode="auto">
              <a:xfrm>
                <a:off x="1491027" y="2045832"/>
                <a:ext cx="2060885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BEB46-BA64-1E78-2B56-7010E329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027" y="2045832"/>
                <a:ext cx="2060885" cy="276999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89DE6-E10D-DF7B-B197-0E47FC1107AD}"/>
                  </a:ext>
                </a:extLst>
              </p:cNvPr>
              <p:cNvSpPr txBox="1"/>
              <p:nvPr/>
            </p:nvSpPr>
            <p:spPr bwMode="auto">
              <a:xfrm>
                <a:off x="4410901" y="491096"/>
                <a:ext cx="963662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89DE6-E10D-DF7B-B197-0E47FC11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0901" y="491096"/>
                <a:ext cx="963662" cy="461217"/>
              </a:xfrm>
              <a:prstGeom prst="rect">
                <a:avLst/>
              </a:prstGeom>
              <a:blipFill>
                <a:blip r:embed="rId4"/>
                <a:stretch>
                  <a:fillRect l="-2597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5A85-B10F-EC20-DA7A-C60D5EC2DBF8}"/>
                  </a:ext>
                </a:extLst>
              </p:cNvPr>
              <p:cNvSpPr txBox="1"/>
              <p:nvPr/>
            </p:nvSpPr>
            <p:spPr bwMode="auto">
              <a:xfrm>
                <a:off x="5583114" y="459677"/>
                <a:ext cx="951734" cy="5240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5A85-B10F-EC20-DA7A-C60D5EC2D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114" y="459677"/>
                <a:ext cx="951734" cy="524054"/>
              </a:xfrm>
              <a:prstGeom prst="rect">
                <a:avLst/>
              </a:prstGeom>
              <a:blipFill>
                <a:blip r:embed="rId5"/>
                <a:stretch>
                  <a:fillRect l="-5263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DC1075-668D-4B4C-4563-1C6E8AC1378E}"/>
              </a:ext>
            </a:extLst>
          </p:cNvPr>
          <p:cNvSpPr txBox="1"/>
          <p:nvPr/>
        </p:nvSpPr>
        <p:spPr bwMode="auto">
          <a:xfrm>
            <a:off x="1444252" y="3573620"/>
            <a:ext cx="6161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內積可以用行向量與列向量的</a:t>
            </a:r>
            <a:r>
              <a:rPr lang="en-US" sz="1800" dirty="0" err="1">
                <a:solidFill>
                  <a:srgbClr val="FF0000"/>
                </a:solidFill>
              </a:rPr>
              <a:t>矩陣乘積</a:t>
            </a:r>
            <a:r>
              <a:rPr lang="en-US" sz="1800" dirty="0" err="1"/>
              <a:t>來寫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83E33-CA8C-F4E6-75B6-EE14935BA8FA}"/>
                  </a:ext>
                </a:extLst>
              </p:cNvPr>
              <p:cNvSpPr txBox="1"/>
              <p:nvPr/>
            </p:nvSpPr>
            <p:spPr bwMode="auto">
              <a:xfrm>
                <a:off x="1475656" y="4044593"/>
                <a:ext cx="5752729" cy="5531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83E33-CA8C-F4E6-75B6-EE14935BA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4044593"/>
                <a:ext cx="5752729" cy="553100"/>
              </a:xfrm>
              <a:prstGeom prst="rect">
                <a:avLst/>
              </a:prstGeom>
              <a:blipFill>
                <a:blip r:embed="rId6"/>
                <a:stretch>
                  <a:fillRect l="-220" r="-441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C04F08A-F0AF-62A0-BE03-0CD3FC20CFDE}"/>
              </a:ext>
            </a:extLst>
          </p:cNvPr>
          <p:cNvSpPr txBox="1"/>
          <p:nvPr/>
        </p:nvSpPr>
        <p:spPr bwMode="auto">
          <a:xfrm>
            <a:off x="1475656" y="5168220"/>
            <a:ext cx="6594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兩個向量的內積為零，這兩個向量就彼此正交perpendicular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8EFA10-C146-35E3-2075-F1752B6E01BA}"/>
                  </a:ext>
                </a:extLst>
              </p:cNvPr>
              <p:cNvSpPr txBox="1"/>
              <p:nvPr/>
            </p:nvSpPr>
            <p:spPr bwMode="auto">
              <a:xfrm>
                <a:off x="1587963" y="5654533"/>
                <a:ext cx="897618" cy="281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8EFA10-C146-35E3-2075-F1752B6E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7963" y="5654533"/>
                <a:ext cx="897618" cy="281937"/>
              </a:xfrm>
              <a:prstGeom prst="rect">
                <a:avLst/>
              </a:prstGeom>
              <a:blipFill>
                <a:blip r:embed="rId7"/>
                <a:stretch>
                  <a:fillRect l="-1389" t="-4348" r="-5556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27EA02-EEA9-0EE1-DC76-45DE01635AB7}"/>
                  </a:ext>
                </a:extLst>
              </p:cNvPr>
              <p:cNvSpPr txBox="1"/>
              <p:nvPr/>
            </p:nvSpPr>
            <p:spPr bwMode="auto">
              <a:xfrm>
                <a:off x="3903403" y="2040766"/>
                <a:ext cx="1253035" cy="282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27EA02-EEA9-0EE1-DC76-45DE0163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3403" y="2040766"/>
                <a:ext cx="1253035" cy="282065"/>
              </a:xfrm>
              <a:prstGeom prst="rect">
                <a:avLst/>
              </a:prstGeom>
              <a:blipFill>
                <a:blip r:embed="rId8"/>
                <a:stretch>
                  <a:fillRect r="-200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F51FE6-8B14-991A-7BF2-64852100AA9E}"/>
              </a:ext>
            </a:extLst>
          </p:cNvPr>
          <p:cNvSpPr txBox="1"/>
          <p:nvPr/>
        </p:nvSpPr>
        <p:spPr bwMode="auto">
          <a:xfrm>
            <a:off x="1425028" y="2710362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行向量的transpose</a:t>
            </a:r>
            <a:r>
              <a:rPr lang="en-US" sz="1800" dirty="0"/>
              <a:t>(</a:t>
            </a:r>
            <a:r>
              <a:rPr lang="en-US" sz="1800" dirty="0" err="1"/>
              <a:t>轉置</a:t>
            </a:r>
            <a:r>
              <a:rPr lang="en-US" sz="1800" dirty="0"/>
              <a:t>)</a:t>
            </a:r>
            <a:r>
              <a:rPr lang="en-US" sz="1800" dirty="0" err="1"/>
              <a:t>稱為列row向量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DFB13-62BE-3E13-9373-F7636A4B6214}"/>
                  </a:ext>
                </a:extLst>
              </p:cNvPr>
              <p:cNvSpPr txBox="1"/>
              <p:nvPr/>
            </p:nvSpPr>
            <p:spPr bwMode="auto">
              <a:xfrm>
                <a:off x="5997028" y="2605629"/>
                <a:ext cx="2390398" cy="5216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DFB13-62BE-3E13-9373-F7636A4B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028" y="2605629"/>
                <a:ext cx="2390398" cy="521681"/>
              </a:xfrm>
              <a:prstGeom prst="rect">
                <a:avLst/>
              </a:prstGeom>
              <a:blipFill>
                <a:blip r:embed="rId9"/>
                <a:stretch>
                  <a:fillRect l="-1058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6BFFCE7-6FEF-6D69-EC36-3F6F738D87E0}"/>
              </a:ext>
            </a:extLst>
          </p:cNvPr>
          <p:cNvSpPr txBox="1"/>
          <p:nvPr/>
        </p:nvSpPr>
        <p:spPr bwMode="auto">
          <a:xfrm>
            <a:off x="1494114" y="4698290"/>
            <a:ext cx="5852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dirty="0"/>
              <a:t>A row times a column equals a number, the inner product.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F126D-BE77-0C46-734F-509063974D00}"/>
              </a:ext>
            </a:extLst>
          </p:cNvPr>
          <p:cNvSpPr txBox="1"/>
          <p:nvPr/>
        </p:nvSpPr>
        <p:spPr bwMode="auto">
          <a:xfrm>
            <a:off x="1447700" y="3145798"/>
            <a:ext cx="5087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The transpose of columns are called row vectors.</a:t>
            </a:r>
          </a:p>
        </p:txBody>
      </p:sp>
    </p:spTree>
    <p:extLst>
      <p:ext uri="{BB962C8B-B14F-4D97-AF65-F5344CB8AC3E}">
        <p14:creationId xmlns:p14="http://schemas.microsoft.com/office/powerpoint/2010/main" val="15547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 animBg="1"/>
      <p:bldP spid="12" grpId="0"/>
      <p:bldP spid="13" grpId="0" animBg="1"/>
      <p:bldP spid="2" grpId="0" animBg="1"/>
      <p:bldP spid="9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7E6E5-C709-3519-5D0D-D169DCA1EEE8}"/>
                  </a:ext>
                </a:extLst>
              </p:cNvPr>
              <p:cNvSpPr txBox="1"/>
              <p:nvPr/>
            </p:nvSpPr>
            <p:spPr bwMode="auto">
              <a:xfrm>
                <a:off x="931576" y="2316963"/>
                <a:ext cx="4130874" cy="5130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7E6E5-C709-3519-5D0D-D169DCA1E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576" y="2316963"/>
                <a:ext cx="4130874" cy="513026"/>
              </a:xfrm>
              <a:prstGeom prst="rect">
                <a:avLst/>
              </a:prstGeom>
              <a:blipFill>
                <a:blip r:embed="rId2"/>
                <a:stretch>
                  <a:fillRect l="-613" t="-2439"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3E3DC-2C28-458B-E4FB-BBB090B98820}"/>
                  </a:ext>
                </a:extLst>
              </p:cNvPr>
              <p:cNvSpPr txBox="1"/>
              <p:nvPr/>
            </p:nvSpPr>
            <p:spPr bwMode="auto">
              <a:xfrm>
                <a:off x="886788" y="860736"/>
                <a:ext cx="8136904" cy="39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1800" dirty="0"/>
                  <a:t> Matrix</a:t>
                </a:r>
                <a:r>
                  <a:rPr lang="zh-TW" altLang="en-US" sz="1800" dirty="0"/>
                  <a:t>矩陣是</a:t>
                </a:r>
                <a:r>
                  <a:rPr lang="en-US" sz="1800" dirty="0" err="1"/>
                  <a:t>兩組行向量</a:t>
                </a:r>
                <a:r>
                  <a:rPr lang="en-US" sz="1800" dirty="0"/>
                  <a:t>(4個實數或複數)：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組成的數學量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3E3DC-2C28-458B-E4FB-BBB090B9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788" y="860736"/>
                <a:ext cx="8136904" cy="391646"/>
              </a:xfrm>
              <a:prstGeom prst="rect">
                <a:avLst/>
              </a:prstGeom>
              <a:blipFill>
                <a:blip r:embed="rId3"/>
                <a:stretch>
                  <a:fillRect t="-625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6467A-246B-2778-4D58-931AFC3A8001}"/>
                  </a:ext>
                </a:extLst>
              </p:cNvPr>
              <p:cNvSpPr txBox="1"/>
              <p:nvPr/>
            </p:nvSpPr>
            <p:spPr bwMode="auto">
              <a:xfrm>
                <a:off x="942669" y="1342789"/>
                <a:ext cx="1583126" cy="5130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6467A-246B-2778-4D58-931AFC3A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669" y="1342789"/>
                <a:ext cx="1583126" cy="513026"/>
              </a:xfrm>
              <a:prstGeom prst="rect">
                <a:avLst/>
              </a:prstGeom>
              <a:blipFill>
                <a:blip r:embed="rId4"/>
                <a:stretch>
                  <a:fillRect l="-2400" t="-2439"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C7D588-C939-0180-3E78-44157C7DFE40}"/>
              </a:ext>
            </a:extLst>
          </p:cNvPr>
          <p:cNvSpPr txBox="1"/>
          <p:nvPr/>
        </p:nvSpPr>
        <p:spPr bwMode="auto">
          <a:xfrm>
            <a:off x="2525795" y="1370914"/>
            <a:ext cx="5790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800" dirty="0"/>
              <a:t>也可以看成是</a:t>
            </a:r>
            <a:r>
              <a:rPr lang="en-US" sz="1800" dirty="0" err="1"/>
              <a:t>兩組列向量。兩種看法都有用</a:t>
            </a:r>
            <a:r>
              <a:rPr lang="en-US" sz="1800" dirty="0"/>
              <a:t>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0DFAA-F55D-CF69-4433-A9E2BB390A8D}"/>
              </a:ext>
            </a:extLst>
          </p:cNvPr>
          <p:cNvSpPr txBox="1"/>
          <p:nvPr/>
        </p:nvSpPr>
        <p:spPr bwMode="auto">
          <a:xfrm>
            <a:off x="886788" y="1916621"/>
            <a:ext cx="676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矩陣乘行向量得一行向量：</a:t>
            </a:r>
            <a:r>
              <a:rPr lang="en-US" altLang="zh-TW" sz="1800" dirty="0"/>
              <a:t>A matrix times a column equals a column.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894FA-532B-E74A-1717-AC9AC3F6827A}"/>
                  </a:ext>
                </a:extLst>
              </p:cNvPr>
              <p:cNvSpPr txBox="1"/>
              <p:nvPr/>
            </p:nvSpPr>
            <p:spPr bwMode="auto">
              <a:xfrm>
                <a:off x="931576" y="4438872"/>
                <a:ext cx="6234592" cy="5130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894FA-532B-E74A-1717-AC9AC3F68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576" y="4438872"/>
                <a:ext cx="6234592" cy="513026"/>
              </a:xfrm>
              <a:prstGeom prst="rect">
                <a:avLst/>
              </a:prstGeom>
              <a:blipFill>
                <a:blip r:embed="rId5"/>
                <a:stretch>
                  <a:fillRect t="-2439"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EECDCF1-4BCF-F01A-E3AA-B486CD993391}"/>
              </a:ext>
            </a:extLst>
          </p:cNvPr>
          <p:cNvSpPr txBox="1"/>
          <p:nvPr/>
        </p:nvSpPr>
        <p:spPr bwMode="auto">
          <a:xfrm>
            <a:off x="848859" y="4034558"/>
            <a:ext cx="6899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列向量</a:t>
            </a:r>
            <a:r>
              <a:rPr lang="zh-TW" altLang="en-US" sz="1800" dirty="0"/>
              <a:t>乘矩陣得一列向量：</a:t>
            </a:r>
            <a:r>
              <a:rPr lang="en-US" altLang="zh-TW" sz="1800" dirty="0"/>
              <a:t> A row times a matrix equals a row.</a:t>
            </a: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5A49E-18EE-BBFA-8AB5-0D635ABAFDF0}"/>
              </a:ext>
            </a:extLst>
          </p:cNvPr>
          <p:cNvCxnSpPr/>
          <p:nvPr/>
        </p:nvCxnSpPr>
        <p:spPr>
          <a:xfrm>
            <a:off x="1507640" y="2460979"/>
            <a:ext cx="1163462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1B768-7E91-0301-7A4C-47CB0321D98F}"/>
              </a:ext>
            </a:extLst>
          </p:cNvPr>
          <p:cNvCxnSpPr>
            <a:cxnSpLocks/>
          </p:cNvCxnSpPr>
          <p:nvPr/>
        </p:nvCxnSpPr>
        <p:spPr>
          <a:xfrm>
            <a:off x="2875792" y="2285953"/>
            <a:ext cx="0" cy="544036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0994B-2C14-788D-46BE-C7ED4636D38E}"/>
              </a:ext>
            </a:extLst>
          </p:cNvPr>
          <p:cNvCxnSpPr>
            <a:cxnSpLocks/>
          </p:cNvCxnSpPr>
          <p:nvPr/>
        </p:nvCxnSpPr>
        <p:spPr>
          <a:xfrm>
            <a:off x="1651656" y="4695385"/>
            <a:ext cx="1019446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5FAD40-1426-1770-ECC6-D972C9D06726}"/>
              </a:ext>
            </a:extLst>
          </p:cNvPr>
          <p:cNvCxnSpPr>
            <a:cxnSpLocks/>
          </p:cNvCxnSpPr>
          <p:nvPr/>
        </p:nvCxnSpPr>
        <p:spPr>
          <a:xfrm>
            <a:off x="2869155" y="4403890"/>
            <a:ext cx="0" cy="638415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58BBC38-C3D5-35AC-6CE5-660D40D776E6}"/>
              </a:ext>
            </a:extLst>
          </p:cNvPr>
          <p:cNvSpPr/>
          <p:nvPr/>
        </p:nvSpPr>
        <p:spPr>
          <a:xfrm>
            <a:off x="3395925" y="2250543"/>
            <a:ext cx="1584176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9ED9E-47D3-9CEC-4C03-C2EB59FF38EA}"/>
              </a:ext>
            </a:extLst>
          </p:cNvPr>
          <p:cNvSpPr/>
          <p:nvPr/>
        </p:nvSpPr>
        <p:spPr>
          <a:xfrm>
            <a:off x="3883492" y="4527371"/>
            <a:ext cx="1681705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98A4DF-9B25-9B36-83CF-CF36B2B22D3B}"/>
                  </a:ext>
                </a:extLst>
              </p:cNvPr>
              <p:cNvSpPr txBox="1"/>
              <p:nvPr/>
            </p:nvSpPr>
            <p:spPr bwMode="auto">
              <a:xfrm>
                <a:off x="3818645" y="3288524"/>
                <a:ext cx="3305136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98A4DF-9B25-9B36-83CF-CF36B2B2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8645" y="3288524"/>
                <a:ext cx="3305136" cy="276999"/>
              </a:xfrm>
              <a:prstGeom prst="rect">
                <a:avLst/>
              </a:prstGeom>
              <a:blipFill>
                <a:blip r:embed="rId6"/>
                <a:stretch>
                  <a:fillRect l="-76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BADD37-9575-57A3-2C74-190445DEDF22}"/>
              </a:ext>
            </a:extLst>
          </p:cNvPr>
          <p:cNvSpPr txBox="1"/>
          <p:nvPr/>
        </p:nvSpPr>
        <p:spPr bwMode="auto">
          <a:xfrm>
            <a:off x="860452" y="3242358"/>
            <a:ext cx="3305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此規則保證此乘積是線性的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5B395-1309-86E2-E84A-C1313B7A233D}"/>
                  </a:ext>
                </a:extLst>
              </p:cNvPr>
              <p:cNvSpPr txBox="1"/>
              <p:nvPr/>
            </p:nvSpPr>
            <p:spPr bwMode="auto">
              <a:xfrm>
                <a:off x="5298891" y="2303278"/>
                <a:ext cx="2535822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5B395-1309-86E2-E84A-C1313B7A2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891" y="2303278"/>
                <a:ext cx="2535822" cy="810094"/>
              </a:xfrm>
              <a:prstGeom prst="rect">
                <a:avLst/>
              </a:prstGeom>
              <a:blipFill>
                <a:blip r:embed="rId7"/>
                <a:stretch>
                  <a:fillRect t="-106154" r="-1500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6DCE8-E154-90C0-6839-0E3F63B6EB5D}"/>
                  </a:ext>
                </a:extLst>
              </p:cNvPr>
              <p:cNvSpPr txBox="1"/>
              <p:nvPr/>
            </p:nvSpPr>
            <p:spPr bwMode="auto">
              <a:xfrm>
                <a:off x="5298891" y="5124531"/>
                <a:ext cx="2549609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6DCE8-E154-90C0-6839-0E3F63B6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891" y="5124531"/>
                <a:ext cx="2549609" cy="810094"/>
              </a:xfrm>
              <a:prstGeom prst="rect">
                <a:avLst/>
              </a:prstGeom>
              <a:blipFill>
                <a:blip r:embed="rId8"/>
                <a:stretch>
                  <a:fillRect t="-106154" r="-1990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7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3" grpId="0"/>
      <p:bldP spid="26" grpId="0" animBg="1"/>
      <p:bldP spid="27" grpId="0" animBg="1"/>
      <p:bldP spid="7" grpId="0" animBg="1"/>
      <p:bldP spid="8" grpId="0"/>
      <p:bldP spid="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AC260-7F20-3531-F3EF-E521A9776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2766B-2C83-6913-638B-2E23CB98E189}"/>
              </a:ext>
            </a:extLst>
          </p:cNvPr>
          <p:cNvSpPr txBox="1"/>
          <p:nvPr/>
        </p:nvSpPr>
        <p:spPr bwMode="auto">
          <a:xfrm>
            <a:off x="486213" y="845824"/>
            <a:ext cx="6768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矩陣乘矩陣還是矩陣：</a:t>
            </a:r>
            <a:r>
              <a:rPr lang="en-US" altLang="zh-TW" sz="1800" dirty="0"/>
              <a:t> A matrix times a matrix equals a matrix.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F1D7A3-6E58-14DA-4783-49D3BBB0F026}"/>
                  </a:ext>
                </a:extLst>
              </p:cNvPr>
              <p:cNvSpPr txBox="1"/>
              <p:nvPr/>
            </p:nvSpPr>
            <p:spPr bwMode="auto">
              <a:xfrm>
                <a:off x="528231" y="1395457"/>
                <a:ext cx="6907211" cy="5130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F1D7A3-6E58-14DA-4783-49D3BBB0F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231" y="1395457"/>
                <a:ext cx="6907211" cy="513026"/>
              </a:xfrm>
              <a:prstGeom prst="rect">
                <a:avLst/>
              </a:prstGeom>
              <a:blipFill>
                <a:blip r:embed="rId2"/>
                <a:stretch>
                  <a:fillRect l="-183" t="-2381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BB1E4B7-5277-67F0-3DE7-4B93B3A9C1D4}"/>
              </a:ext>
            </a:extLst>
          </p:cNvPr>
          <p:cNvSpPr txBox="1"/>
          <p:nvPr/>
        </p:nvSpPr>
        <p:spPr bwMode="auto">
          <a:xfrm>
            <a:off x="528231" y="4147986"/>
            <a:ext cx="7271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列向量</a:t>
            </a:r>
            <a:r>
              <a:rPr lang="zh-TW" altLang="en-US" sz="1800" dirty="0"/>
              <a:t>乘矩陣乘行向量，等於</a:t>
            </a:r>
            <a:r>
              <a:rPr lang="en-US" sz="1800" dirty="0" err="1"/>
              <a:t>列向量</a:t>
            </a:r>
            <a:r>
              <a:rPr lang="zh-TW" altLang="en-US" sz="1800" dirty="0"/>
              <a:t>乘行向量，得到一個數：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87DD2-05D8-BEDB-73D1-3A14CECA34FE}"/>
                  </a:ext>
                </a:extLst>
              </p:cNvPr>
              <p:cNvSpPr txBox="1"/>
              <p:nvPr/>
            </p:nvSpPr>
            <p:spPr bwMode="auto">
              <a:xfrm>
                <a:off x="579735" y="4586669"/>
                <a:ext cx="1992789" cy="8100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87DD2-05D8-BEDB-73D1-3A14CECA3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735" y="4586669"/>
                <a:ext cx="1992789" cy="810094"/>
              </a:xfrm>
              <a:prstGeom prst="rect">
                <a:avLst/>
              </a:prstGeom>
              <a:blipFill>
                <a:blip r:embed="rId3"/>
                <a:stretch>
                  <a:fillRect l="-2532" t="-106154" r="-1266" b="-16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74F9AA-5C36-7256-CD16-F25AE8CD0936}"/>
              </a:ext>
            </a:extLst>
          </p:cNvPr>
          <p:cNvSpPr txBox="1"/>
          <p:nvPr/>
        </p:nvSpPr>
        <p:spPr bwMode="auto">
          <a:xfrm>
            <a:off x="6354859" y="5775724"/>
            <a:ext cx="18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Arfken</a:t>
            </a:r>
            <a:r>
              <a:rPr lang="en-US" sz="1800" dirty="0"/>
              <a:t> p96-99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95C4D9-9D18-882E-1884-7DCCA3E9E53D}"/>
              </a:ext>
            </a:extLst>
          </p:cNvPr>
          <p:cNvCxnSpPr>
            <a:cxnSpLocks/>
          </p:cNvCxnSpPr>
          <p:nvPr/>
        </p:nvCxnSpPr>
        <p:spPr>
          <a:xfrm>
            <a:off x="1133234" y="1800504"/>
            <a:ext cx="1019446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4C177-2BF3-655C-9BCB-53ADFF323B0B}"/>
              </a:ext>
            </a:extLst>
          </p:cNvPr>
          <p:cNvCxnSpPr>
            <a:cxnSpLocks/>
          </p:cNvCxnSpPr>
          <p:nvPr/>
        </p:nvCxnSpPr>
        <p:spPr>
          <a:xfrm>
            <a:off x="2596801" y="1232811"/>
            <a:ext cx="0" cy="838318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ED218EA-E95C-F850-3A05-7691FE00FE62}"/>
              </a:ext>
            </a:extLst>
          </p:cNvPr>
          <p:cNvSpPr/>
          <p:nvPr/>
        </p:nvSpPr>
        <p:spPr>
          <a:xfrm>
            <a:off x="3779912" y="1640128"/>
            <a:ext cx="1584176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952805-387C-A1B8-D45A-3C8875CBD031}"/>
              </a:ext>
            </a:extLst>
          </p:cNvPr>
          <p:cNvSpPr txBox="1"/>
          <p:nvPr/>
        </p:nvSpPr>
        <p:spPr bwMode="auto">
          <a:xfrm>
            <a:off x="2639850" y="4792665"/>
            <a:ext cx="5852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dirty="0"/>
              <a:t>A row times a matrix times a column equals a number.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59A945-0480-E27E-03A7-DC1343577FB1}"/>
                  </a:ext>
                </a:extLst>
              </p:cNvPr>
              <p:cNvSpPr txBox="1"/>
              <p:nvPr/>
            </p:nvSpPr>
            <p:spPr bwMode="auto">
              <a:xfrm>
                <a:off x="503548" y="2013549"/>
                <a:ext cx="81369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21 element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1800" dirty="0"/>
                  <a:t> equals the inner product of the 2</a:t>
                </a:r>
                <a:r>
                  <a:rPr lang="en-US" sz="1800" baseline="30000" dirty="0"/>
                  <a:t>nd</a:t>
                </a:r>
                <a:r>
                  <a:rPr lang="en-US" sz="1800" dirty="0"/>
                  <a:t> row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and the 1</a:t>
                </a:r>
                <a:r>
                  <a:rPr lang="en-US" sz="1800" baseline="30000" dirty="0"/>
                  <a:t>st</a:t>
                </a:r>
                <a:r>
                  <a:rPr lang="en-US" sz="1800" dirty="0"/>
                  <a:t> column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59A945-0480-E27E-03A7-DC1343577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548" y="2013549"/>
                <a:ext cx="8136903" cy="369332"/>
              </a:xfrm>
              <a:prstGeom prst="rect">
                <a:avLst/>
              </a:prstGeom>
              <a:blipFill>
                <a:blip r:embed="rId4"/>
                <a:stretch>
                  <a:fillRect l="-623" t="-6667" r="-156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14A3E6-9D2A-3747-D1C0-6204F5ED45C5}"/>
                  </a:ext>
                </a:extLst>
              </p:cNvPr>
              <p:cNvSpPr txBox="1"/>
              <p:nvPr/>
            </p:nvSpPr>
            <p:spPr bwMode="auto">
              <a:xfrm>
                <a:off x="528231" y="2487947"/>
                <a:ext cx="3141245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14A3E6-9D2A-3747-D1C0-6204F5ED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231" y="2487947"/>
                <a:ext cx="3141245" cy="810094"/>
              </a:xfrm>
              <a:prstGeom prst="rect">
                <a:avLst/>
              </a:prstGeom>
              <a:blipFill>
                <a:blip r:embed="rId5"/>
                <a:stretch>
                  <a:fillRect t="-106154" r="-1210" b="-16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0765BA-44DD-9726-62A4-E59258109634}"/>
                  </a:ext>
                </a:extLst>
              </p:cNvPr>
              <p:cNvSpPr txBox="1"/>
              <p:nvPr/>
            </p:nvSpPr>
            <p:spPr bwMode="auto">
              <a:xfrm>
                <a:off x="503547" y="3403107"/>
                <a:ext cx="81369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𝑖𝑘</m:t>
                    </m:r>
                  </m:oMath>
                </a14:m>
                <a:r>
                  <a:rPr lang="en-US" sz="1800" dirty="0"/>
                  <a:t> element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1800" dirty="0"/>
                  <a:t> equals the inner product of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th row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/>
                  <a:t> and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th column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0765BA-44DD-9726-62A4-E5925810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547" y="3403107"/>
                <a:ext cx="8136903" cy="369332"/>
              </a:xfrm>
              <a:prstGeom prst="rect">
                <a:avLst/>
              </a:prstGeom>
              <a:blipFill>
                <a:blip r:embed="rId6"/>
                <a:stretch>
                  <a:fillRect t="-6452" r="-935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6DEE1A3-AC9E-C203-1DE4-EEFA4CD42423}"/>
              </a:ext>
            </a:extLst>
          </p:cNvPr>
          <p:cNvSpPr txBox="1"/>
          <p:nvPr/>
        </p:nvSpPr>
        <p:spPr bwMode="auto">
          <a:xfrm>
            <a:off x="2639849" y="5229200"/>
            <a:ext cx="3715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This is called </a:t>
            </a:r>
            <a:r>
              <a:rPr lang="en-US" sz="1800" dirty="0">
                <a:solidFill>
                  <a:srgbClr val="FF0000"/>
                </a:solidFill>
              </a:rPr>
              <a:t>quadratic form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4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8" grpId="0" animBg="1"/>
      <p:bldP spid="17" grpId="0"/>
      <p:bldP spid="20" grpId="0"/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C51BD-427D-FFE3-3C75-1ADB3DF0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19" y="0"/>
            <a:ext cx="475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499D7-2375-4F11-0B9B-15B09AD8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60" y="320284"/>
            <a:ext cx="5829762" cy="182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27D2E-0110-CDB2-5977-CF7F6FF6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61" y="2154445"/>
            <a:ext cx="5829761" cy="44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444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92D05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dirty="0">
            <a:latin typeface="Arial" charset="0"/>
          </a:defRPr>
        </a:defPPr>
      </a:lst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FontTx/>
          <a:buNone/>
          <a:defRPr sz="1800" dirty="0" smtClean="0"/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13284</TotalTime>
  <Words>3291</Words>
  <Application>Microsoft Macintosh PowerPoint</Application>
  <PresentationFormat>On-screen Show (4:3)</PresentationFormat>
  <Paragraphs>425</Paragraphs>
  <Slides>42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PMingLiU</vt:lpstr>
      <vt:lpstr>Arial</vt:lpstr>
      <vt:lpstr>Calibri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chvchang</dc:creator>
  <cp:lastModifiedBy>Chia-Hung Vincent Chang</cp:lastModifiedBy>
  <cp:revision>798</cp:revision>
  <dcterms:created xsi:type="dcterms:W3CDTF">1601-01-01T00:00:00Z</dcterms:created>
  <dcterms:modified xsi:type="dcterms:W3CDTF">2026-05-14T05:47:08Z</dcterms:modified>
</cp:coreProperties>
</file>