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039" r:id="rId2"/>
    <p:sldId id="2040" r:id="rId3"/>
    <p:sldId id="2043" r:id="rId4"/>
    <p:sldId id="2080" r:id="rId5"/>
    <p:sldId id="919" r:id="rId6"/>
    <p:sldId id="2081" r:id="rId7"/>
    <p:sldId id="926" r:id="rId8"/>
    <p:sldId id="2075" r:id="rId9"/>
    <p:sldId id="2046" r:id="rId10"/>
    <p:sldId id="931" r:id="rId11"/>
    <p:sldId id="932" r:id="rId12"/>
    <p:sldId id="929" r:id="rId13"/>
    <p:sldId id="930" r:id="rId14"/>
    <p:sldId id="2077" r:id="rId15"/>
    <p:sldId id="933" r:id="rId16"/>
    <p:sldId id="938" r:id="rId17"/>
    <p:sldId id="2089" r:id="rId18"/>
    <p:sldId id="2088" r:id="rId19"/>
    <p:sldId id="934" r:id="rId20"/>
    <p:sldId id="1997" r:id="rId21"/>
    <p:sldId id="2087" r:id="rId22"/>
    <p:sldId id="2086" r:id="rId23"/>
    <p:sldId id="942" r:id="rId24"/>
    <p:sldId id="2093" r:id="rId25"/>
    <p:sldId id="913" r:id="rId26"/>
    <p:sldId id="935" r:id="rId27"/>
    <p:sldId id="2047" r:id="rId28"/>
    <p:sldId id="1996" r:id="rId29"/>
    <p:sldId id="937" r:id="rId30"/>
    <p:sldId id="940" r:id="rId31"/>
    <p:sldId id="1995" r:id="rId32"/>
    <p:sldId id="2076" r:id="rId33"/>
    <p:sldId id="941" r:id="rId34"/>
    <p:sldId id="2082" r:id="rId35"/>
    <p:sldId id="2000" r:id="rId36"/>
    <p:sldId id="2078" r:id="rId37"/>
    <p:sldId id="2079" r:id="rId38"/>
    <p:sldId id="2083" r:id="rId39"/>
    <p:sldId id="2094" r:id="rId40"/>
    <p:sldId id="2090" r:id="rId41"/>
    <p:sldId id="2091" r:id="rId42"/>
    <p:sldId id="2049" r:id="rId43"/>
    <p:sldId id="2092" r:id="rId44"/>
    <p:sldId id="2048" r:id="rId45"/>
    <p:sldId id="1998" r:id="rId46"/>
    <p:sldId id="2027" r:id="rId47"/>
    <p:sldId id="2096" r:id="rId48"/>
    <p:sldId id="2085" r:id="rId49"/>
    <p:sldId id="2097" r:id="rId50"/>
    <p:sldId id="2032" r:id="rId51"/>
    <p:sldId id="2099" r:id="rId52"/>
    <p:sldId id="2098" r:id="rId53"/>
    <p:sldId id="2001" r:id="rId54"/>
    <p:sldId id="2033" r:id="rId55"/>
    <p:sldId id="939" r:id="rId56"/>
    <p:sldId id="2050" r:id="rId57"/>
    <p:sldId id="2051" r:id="rId58"/>
    <p:sldId id="2068" r:id="rId59"/>
    <p:sldId id="2069" r:id="rId60"/>
    <p:sldId id="2052" r:id="rId61"/>
    <p:sldId id="2054" r:id="rId62"/>
    <p:sldId id="1615" r:id="rId63"/>
    <p:sldId id="2053" r:id="rId64"/>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3504"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844FA"/>
    <a:srgbClr val="8137BA"/>
    <a:srgbClr val="9A40E3"/>
    <a:srgbClr val="FFFFCC"/>
    <a:srgbClr val="CCFF99"/>
    <a:srgbClr val="E8E98C"/>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06"/>
    <p:restoredTop sz="94660"/>
  </p:normalViewPr>
  <p:slideViewPr>
    <p:cSldViewPr>
      <p:cViewPr varScale="1">
        <p:scale>
          <a:sx n="127" d="100"/>
          <a:sy n="127" d="100"/>
        </p:scale>
        <p:origin x="944" y="192"/>
      </p:cViewPr>
      <p:guideLst>
        <p:guide orient="horz" pos="3504"/>
        <p:guide pos="2832"/>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D7D3C16E-C45A-F240-A40D-BDAA3505985D}" type="datetimeFigureOut">
              <a:rPr lang="en-US" smtClean="0"/>
              <a:pPr/>
              <a:t>5/6/26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6B43BF71-6352-FD44-B797-7BC407A86137}" type="slidenum">
              <a:rPr lang="en-US" smtClean="0"/>
              <a:pPr/>
              <a:t>‹#›</a:t>
            </a:fld>
            <a:endParaRPr lang="en-US" dirty="0"/>
          </a:p>
        </p:txBody>
      </p:sp>
    </p:spTree>
    <p:extLst>
      <p:ext uri="{BB962C8B-B14F-4D97-AF65-F5344CB8AC3E}">
        <p14:creationId xmlns:p14="http://schemas.microsoft.com/office/powerpoint/2010/main" val="357144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2CD22C1-858C-40F2-9CEF-97638D975926}" type="slidenum">
              <a:rPr lang="en-US" altLang="zh-TW"/>
              <a:pPr>
                <a:defRPr/>
              </a:pPr>
              <a:t>‹#›</a:t>
            </a:fld>
            <a:endParaRPr lang="en-US" altLang="zh-TW"/>
          </a:p>
        </p:txBody>
      </p:sp>
    </p:spTree>
    <p:extLst>
      <p:ext uri="{BB962C8B-B14F-4D97-AF65-F5344CB8AC3E}">
        <p14:creationId xmlns:p14="http://schemas.microsoft.com/office/powerpoint/2010/main" val="208717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139333F-DC5F-49A8-A27D-39D427AE7F32}" type="slidenum">
              <a:rPr lang="en-US" altLang="zh-TW"/>
              <a:pPr>
                <a:defRPr/>
              </a:pPr>
              <a:t>‹#›</a:t>
            </a:fld>
            <a:endParaRPr lang="en-US" altLang="zh-TW"/>
          </a:p>
        </p:txBody>
      </p:sp>
    </p:spTree>
    <p:extLst>
      <p:ext uri="{BB962C8B-B14F-4D97-AF65-F5344CB8AC3E}">
        <p14:creationId xmlns:p14="http://schemas.microsoft.com/office/powerpoint/2010/main" val="171627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716BD74-4370-4350-BF05-C16C365BF404}" type="slidenum">
              <a:rPr lang="en-US" altLang="zh-TW"/>
              <a:pPr>
                <a:defRPr/>
              </a:pPr>
              <a:t>‹#›</a:t>
            </a:fld>
            <a:endParaRPr lang="en-US" altLang="zh-TW"/>
          </a:p>
        </p:txBody>
      </p:sp>
    </p:spTree>
    <p:extLst>
      <p:ext uri="{BB962C8B-B14F-4D97-AF65-F5344CB8AC3E}">
        <p14:creationId xmlns:p14="http://schemas.microsoft.com/office/powerpoint/2010/main" val="351355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B918178-E5C6-425F-ABE2-C03B06F777C9}" type="slidenum">
              <a:rPr lang="en-US" altLang="zh-TW"/>
              <a:pPr>
                <a:defRPr/>
              </a:pPr>
              <a:t>‹#›</a:t>
            </a:fld>
            <a:endParaRPr lang="en-US" altLang="zh-TW"/>
          </a:p>
        </p:txBody>
      </p:sp>
    </p:spTree>
    <p:extLst>
      <p:ext uri="{BB962C8B-B14F-4D97-AF65-F5344CB8AC3E}">
        <p14:creationId xmlns:p14="http://schemas.microsoft.com/office/powerpoint/2010/main" val="182691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192B7B6-4B28-416C-B531-3F14524982D8}" type="slidenum">
              <a:rPr lang="en-US" altLang="zh-TW"/>
              <a:pPr>
                <a:defRPr/>
              </a:pPr>
              <a:t>‹#›</a:t>
            </a:fld>
            <a:endParaRPr lang="en-US" altLang="zh-TW"/>
          </a:p>
        </p:txBody>
      </p:sp>
    </p:spTree>
    <p:extLst>
      <p:ext uri="{BB962C8B-B14F-4D97-AF65-F5344CB8AC3E}">
        <p14:creationId xmlns:p14="http://schemas.microsoft.com/office/powerpoint/2010/main" val="75821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F355B47-38D7-443B-8E22-B68E29E645DF}" type="slidenum">
              <a:rPr lang="en-US" altLang="zh-TW"/>
              <a:pPr>
                <a:defRPr/>
              </a:pPr>
              <a:t>‹#›</a:t>
            </a:fld>
            <a:endParaRPr lang="en-US" altLang="zh-TW"/>
          </a:p>
        </p:txBody>
      </p:sp>
    </p:spTree>
    <p:extLst>
      <p:ext uri="{BB962C8B-B14F-4D97-AF65-F5344CB8AC3E}">
        <p14:creationId xmlns:p14="http://schemas.microsoft.com/office/powerpoint/2010/main" val="225615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E92DD4B-E796-4828-9B50-0763B70BA994}" type="slidenum">
              <a:rPr lang="en-US" altLang="zh-TW"/>
              <a:pPr>
                <a:defRPr/>
              </a:pPr>
              <a:t>‹#›</a:t>
            </a:fld>
            <a:endParaRPr lang="en-US" altLang="zh-TW"/>
          </a:p>
        </p:txBody>
      </p:sp>
    </p:spTree>
    <p:extLst>
      <p:ext uri="{BB962C8B-B14F-4D97-AF65-F5344CB8AC3E}">
        <p14:creationId xmlns:p14="http://schemas.microsoft.com/office/powerpoint/2010/main" val="75901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C959B896-6B21-468E-BFFE-6871CB089516}" type="slidenum">
              <a:rPr lang="en-US" altLang="zh-TW"/>
              <a:pPr>
                <a:defRPr/>
              </a:pPr>
              <a:t>‹#›</a:t>
            </a:fld>
            <a:endParaRPr lang="en-US" altLang="zh-TW"/>
          </a:p>
        </p:txBody>
      </p:sp>
    </p:spTree>
    <p:extLst>
      <p:ext uri="{BB962C8B-B14F-4D97-AF65-F5344CB8AC3E}">
        <p14:creationId xmlns:p14="http://schemas.microsoft.com/office/powerpoint/2010/main" val="360859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539F449-D3DB-4E48-96FC-673C1D460584}" type="slidenum">
              <a:rPr lang="en-US" altLang="zh-TW"/>
              <a:pPr>
                <a:defRPr/>
              </a:pPr>
              <a:t>‹#›</a:t>
            </a:fld>
            <a:endParaRPr lang="en-US" altLang="zh-TW"/>
          </a:p>
        </p:txBody>
      </p:sp>
    </p:spTree>
    <p:extLst>
      <p:ext uri="{BB962C8B-B14F-4D97-AF65-F5344CB8AC3E}">
        <p14:creationId xmlns:p14="http://schemas.microsoft.com/office/powerpoint/2010/main" val="338149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390728C-9714-4779-9A36-D8229DC316AC}" type="slidenum">
              <a:rPr lang="en-US" altLang="zh-TW"/>
              <a:pPr>
                <a:defRPr/>
              </a:pPr>
              <a:t>‹#›</a:t>
            </a:fld>
            <a:endParaRPr lang="en-US" altLang="zh-TW"/>
          </a:p>
        </p:txBody>
      </p:sp>
    </p:spTree>
    <p:extLst>
      <p:ext uri="{BB962C8B-B14F-4D97-AF65-F5344CB8AC3E}">
        <p14:creationId xmlns:p14="http://schemas.microsoft.com/office/powerpoint/2010/main" val="228463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8CF065F-69DE-4F9F-99E9-87C2C2861346}" type="slidenum">
              <a:rPr lang="en-US" altLang="zh-TW"/>
              <a:pPr>
                <a:defRPr/>
              </a:pPr>
              <a:t>‹#›</a:t>
            </a:fld>
            <a:endParaRPr lang="en-US" altLang="zh-TW"/>
          </a:p>
        </p:txBody>
      </p:sp>
    </p:spTree>
    <p:extLst>
      <p:ext uri="{BB962C8B-B14F-4D97-AF65-F5344CB8AC3E}">
        <p14:creationId xmlns:p14="http://schemas.microsoft.com/office/powerpoint/2010/main" val="70729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i="0" smtClean="0">
                <a:latin typeface="Times New Roman" panose="02020603050405020304" pitchFamily="18" charset="0"/>
              </a:defRPr>
            </a:lvl1pPr>
          </a:lstStyle>
          <a:p>
            <a:pPr>
              <a:defRPr/>
            </a:pPr>
            <a:fld id="{057863CF-9144-4DAD-A8A4-D2DFDFE307F3}" type="slidenum">
              <a:rPr lang="en-US" altLang="zh-TW"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b="0" i="0">
          <a:solidFill>
            <a:schemeClr val="tx2"/>
          </a:solidFill>
          <a:latin typeface="Times New Roman" panose="02020603050405020304" pitchFamily="18" charset="0"/>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b="0" i="0">
          <a:solidFill>
            <a:schemeClr val="tx1"/>
          </a:solidFill>
          <a:latin typeface="Times New Roman" panose="02020603050405020304" pitchFamily="18" charset="0"/>
          <a:ea typeface="+mn-ea"/>
          <a:cs typeface="新細明體" charset="0"/>
        </a:defRPr>
      </a:lvl1pPr>
      <a:lvl2pPr marL="742950" indent="-285750" algn="l" rtl="0" eaLnBrk="0" fontAlgn="base" hangingPunct="0">
        <a:spcBef>
          <a:spcPct val="20000"/>
        </a:spcBef>
        <a:spcAft>
          <a:spcPct val="0"/>
        </a:spcAft>
        <a:buChar char="–"/>
        <a:defRPr kumimoji="1" sz="2800" b="0" i="0">
          <a:solidFill>
            <a:schemeClr val="tx1"/>
          </a:solidFill>
          <a:latin typeface="Times New Roman" panose="02020603050405020304" pitchFamily="18" charset="0"/>
          <a:ea typeface="+mn-ea"/>
        </a:defRPr>
      </a:lvl2pPr>
      <a:lvl3pPr marL="1143000" indent="-228600" algn="l" rtl="0" eaLnBrk="0" fontAlgn="base" hangingPunct="0">
        <a:spcBef>
          <a:spcPct val="20000"/>
        </a:spcBef>
        <a:spcAft>
          <a:spcPct val="0"/>
        </a:spcAft>
        <a:buChar char="•"/>
        <a:defRPr kumimoji="1" sz="2400" b="0" i="0">
          <a:solidFill>
            <a:schemeClr val="tx1"/>
          </a:solidFill>
          <a:latin typeface="Times New Roman" panose="02020603050405020304" pitchFamily="18" charset="0"/>
          <a:ea typeface="+mn-ea"/>
        </a:defRPr>
      </a:lvl3pPr>
      <a:lvl4pPr marL="1600200" indent="-228600" algn="l" rtl="0" eaLnBrk="0" fontAlgn="base" hangingPunct="0">
        <a:spcBef>
          <a:spcPct val="20000"/>
        </a:spcBef>
        <a:spcAft>
          <a:spcPct val="0"/>
        </a:spcAft>
        <a:buChar char="–"/>
        <a:defRPr kumimoji="1" sz="2000" b="0" i="0">
          <a:solidFill>
            <a:schemeClr val="tx1"/>
          </a:solidFill>
          <a:latin typeface="Times New Roman" panose="02020603050405020304" pitchFamily="18" charset="0"/>
          <a:ea typeface="+mn-ea"/>
        </a:defRPr>
      </a:lvl4pPr>
      <a:lvl5pPr marL="2057400" indent="-228600" algn="l" rtl="0" eaLnBrk="0" fontAlgn="base" hangingPunct="0">
        <a:spcBef>
          <a:spcPct val="20000"/>
        </a:spcBef>
        <a:spcAft>
          <a:spcPct val="0"/>
        </a:spcAft>
        <a:buChar char="»"/>
        <a:defRPr kumimoji="1" sz="2000" b="0" i="0">
          <a:solidFill>
            <a:schemeClr val="tx1"/>
          </a:solidFill>
          <a:latin typeface="Times New Roman" panose="02020603050405020304" pitchFamily="18"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hwartz.scholars.harvard.edu/teaching"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414.png"/><Relationship Id="rId3" Type="http://schemas.openxmlformats.org/officeDocument/2006/relationships/image" Target="../media/image1510.png"/><Relationship Id="rId7" Type="http://schemas.openxmlformats.org/officeDocument/2006/relationships/image" Target="../media/image198.png"/><Relationship Id="rId12" Type="http://schemas.openxmlformats.org/officeDocument/2006/relationships/image" Target="../media/image231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10.png"/><Relationship Id="rId11" Type="http://schemas.openxmlformats.org/officeDocument/2006/relationships/image" Target="../media/image2210.png"/><Relationship Id="rId5" Type="http://schemas.openxmlformats.org/officeDocument/2006/relationships/image" Target="../media/image1710.png"/><Relationship Id="rId10" Type="http://schemas.openxmlformats.org/officeDocument/2006/relationships/image" Target="../media/image2110.png"/><Relationship Id="rId4" Type="http://schemas.openxmlformats.org/officeDocument/2006/relationships/image" Target="../media/image1610.png"/><Relationship Id="rId9" Type="http://schemas.openxmlformats.org/officeDocument/2006/relationships/image" Target="../media/image2010.png"/><Relationship Id="rId14" Type="http://schemas.openxmlformats.org/officeDocument/2006/relationships/image" Target="../media/image2511.png"/></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3.png"/><Relationship Id="rId18" Type="http://schemas.openxmlformats.org/officeDocument/2006/relationships/image" Target="../media/image19.png"/><Relationship Id="rId3" Type="http://schemas.openxmlformats.org/officeDocument/2006/relationships/image" Target="../media/image276.png"/><Relationship Id="rId12" Type="http://schemas.openxmlformats.org/officeDocument/2006/relationships/image" Target="../media/image329.png"/><Relationship Id="rId17" Type="http://schemas.openxmlformats.org/officeDocument/2006/relationships/image" Target="../media/image37.png"/><Relationship Id="rId2" Type="http://schemas.openxmlformats.org/officeDocument/2006/relationships/image" Target="../media/image2611.png"/><Relationship Id="rId16" Type="http://schemas.openxmlformats.org/officeDocument/2006/relationships/image" Target="../media/image36.png"/><Relationship Id="rId1" Type="http://schemas.openxmlformats.org/officeDocument/2006/relationships/slideLayout" Target="../slideLayouts/slideLayout7.xml"/><Relationship Id="rId11" Type="http://schemas.openxmlformats.org/officeDocument/2006/relationships/image" Target="../media/image3110.png"/><Relationship Id="rId15" Type="http://schemas.openxmlformats.org/officeDocument/2006/relationships/image" Target="../media/image35.png"/><Relationship Id="rId10" Type="http://schemas.openxmlformats.org/officeDocument/2006/relationships/image" Target="../media/image3011.png"/><Relationship Id="rId4" Type="http://schemas.openxmlformats.org/officeDocument/2006/relationships/image" Target="../media/image2811.png"/><Relationship Id="rId9" Type="http://schemas.openxmlformats.org/officeDocument/2006/relationships/image" Target="../media/image291.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2512.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2415.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slideLayout" Target="../slideLayouts/slideLayout7.xml"/><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video" Target="../media/media1.mov"/><Relationship Id="rId16" Type="http://schemas.openxmlformats.org/officeDocument/2006/relationships/image" Target="../media/image82.png"/><Relationship Id="rId20" Type="http://schemas.openxmlformats.org/officeDocument/2006/relationships/image" Target="../media/image86.png"/><Relationship Id="rId1" Type="http://schemas.microsoft.com/office/2007/relationships/media" Target="../media/media1.mov"/><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89.png"/><Relationship Id="rId7" Type="http://schemas.openxmlformats.org/officeDocument/2006/relationships/image" Target="../media/image770.png"/><Relationship Id="rId12" Type="http://schemas.openxmlformats.org/officeDocument/2006/relationships/image" Target="../media/image811.png"/><Relationship Id="rId2" Type="http://schemas.openxmlformats.org/officeDocument/2006/relationships/hyperlink" Target="https://mathlets.org/mathlets/coupled-oscillators/" TargetMode="External"/><Relationship Id="rId1" Type="http://schemas.openxmlformats.org/officeDocument/2006/relationships/slideLayout" Target="../slideLayouts/slideLayout7.xml"/><Relationship Id="rId6" Type="http://schemas.openxmlformats.org/officeDocument/2006/relationships/image" Target="../media/image760.png"/><Relationship Id="rId11" Type="http://schemas.openxmlformats.org/officeDocument/2006/relationships/image" Target="../media/image800.png"/><Relationship Id="rId5" Type="http://schemas.openxmlformats.org/officeDocument/2006/relationships/image" Target="../media/image750.png"/><Relationship Id="rId10" Type="http://schemas.openxmlformats.org/officeDocument/2006/relationships/image" Target="../media/image80.png"/><Relationship Id="rId4" Type="http://schemas.openxmlformats.org/officeDocument/2006/relationships/image" Target="../media/image90.png"/><Relationship Id="rId9" Type="http://schemas.openxmlformats.org/officeDocument/2006/relationships/image" Target="../media/image79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92.png"/><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94.pn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8" Type="http://schemas.openxmlformats.org/officeDocument/2006/relationships/image" Target="../media/image900.png"/><Relationship Id="rId13" Type="http://schemas.openxmlformats.org/officeDocument/2006/relationships/image" Target="../media/image1060.png"/><Relationship Id="rId18" Type="http://schemas.openxmlformats.org/officeDocument/2006/relationships/image" Target="../media/image950.png"/><Relationship Id="rId3" Type="http://schemas.openxmlformats.org/officeDocument/2006/relationships/slideLayout" Target="../slideLayouts/slideLayout7.xml"/><Relationship Id="rId7" Type="http://schemas.openxmlformats.org/officeDocument/2006/relationships/image" Target="../media/image1010.png"/><Relationship Id="rId12" Type="http://schemas.openxmlformats.org/officeDocument/2006/relationships/image" Target="../media/image106.png"/><Relationship Id="rId17" Type="http://schemas.openxmlformats.org/officeDocument/2006/relationships/image" Target="../media/image920.png"/><Relationship Id="rId2" Type="http://schemas.openxmlformats.org/officeDocument/2006/relationships/video" Target="../media/media4.mov"/><Relationship Id="rId16" Type="http://schemas.openxmlformats.org/officeDocument/2006/relationships/image" Target="../media/image109.png"/><Relationship Id="rId1" Type="http://schemas.microsoft.com/office/2007/relationships/media" Target="../media/media4.mov"/><Relationship Id="rId6" Type="http://schemas.openxmlformats.org/officeDocument/2006/relationships/image" Target="../media/image1000.png"/><Relationship Id="rId11" Type="http://schemas.openxmlformats.org/officeDocument/2006/relationships/image" Target="../media/image890.png"/><Relationship Id="rId5" Type="http://schemas.openxmlformats.org/officeDocument/2006/relationships/image" Target="../media/image103.png"/><Relationship Id="rId15" Type="http://schemas.openxmlformats.org/officeDocument/2006/relationships/image" Target="../media/image95.png"/><Relationship Id="rId10" Type="http://schemas.openxmlformats.org/officeDocument/2006/relationships/image" Target="../media/image104.png"/><Relationship Id="rId19" Type="http://schemas.openxmlformats.org/officeDocument/2006/relationships/image" Target="../media/image96.png"/><Relationship Id="rId4" Type="http://schemas.openxmlformats.org/officeDocument/2006/relationships/image" Target="../media/image102.png"/><Relationship Id="rId9" Type="http://schemas.openxmlformats.org/officeDocument/2006/relationships/image" Target="../media/image1030.png"/><Relationship Id="rId14" Type="http://schemas.openxmlformats.org/officeDocument/2006/relationships/image" Target="../media/image10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mathlets.org/mathlets/coupled-oscillators/" TargetMode="External"/><Relationship Id="rId7" Type="http://schemas.openxmlformats.org/officeDocument/2006/relationships/image" Target="../media/image114.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960.png"/><Relationship Id="rId11" Type="http://schemas.openxmlformats.org/officeDocument/2006/relationships/image" Target="../media/image80.png"/><Relationship Id="rId5" Type="http://schemas.openxmlformats.org/officeDocument/2006/relationships/image" Target="../media/image112.png"/><Relationship Id="rId10" Type="http://schemas.openxmlformats.org/officeDocument/2006/relationships/image" Target="../media/image101.png"/><Relationship Id="rId4" Type="http://schemas.openxmlformats.org/officeDocument/2006/relationships/image" Target="../media/image99.png"/><Relationship Id="rId9" Type="http://schemas.openxmlformats.org/officeDocument/2006/relationships/image" Target="../media/image1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108.pn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111.png"/><Relationship Id="rId4" Type="http://schemas.openxmlformats.org/officeDocument/2006/relationships/image" Target="../media/image110.png"/></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3.png"/><Relationship Id="rId7" Type="http://schemas.openxmlformats.org/officeDocument/2006/relationships/image" Target="../media/image120.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hyperlink" Target="http://upload.wikimedia.org/wikipedia/commons/3/3c/Drum_vibration_mode11.gif" TargetMode="External"/><Relationship Id="rId13" Type="http://schemas.openxmlformats.org/officeDocument/2006/relationships/image" Target="../media/image116.gif"/><Relationship Id="rId3" Type="http://schemas.openxmlformats.org/officeDocument/2006/relationships/image" Target="../media/image111.gif"/><Relationship Id="rId7" Type="http://schemas.openxmlformats.org/officeDocument/2006/relationships/image" Target="../media/image113.gif"/><Relationship Id="rId12" Type="http://schemas.openxmlformats.org/officeDocument/2006/relationships/hyperlink" Target="http://upload.wikimedia.org/wikipedia/commons/1/1f/Drum_vibration_mode23.gif" TargetMode="External"/><Relationship Id="rId2" Type="http://schemas.openxmlformats.org/officeDocument/2006/relationships/hyperlink" Target="http://upload.wikimedia.org/wikipedia/commons/1/15/Drum_vibration_mode01.gif"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2/23/Drum_vibration_mode03.gif" TargetMode="External"/><Relationship Id="rId11" Type="http://schemas.openxmlformats.org/officeDocument/2006/relationships/image" Target="../media/image115.gif"/><Relationship Id="rId5" Type="http://schemas.openxmlformats.org/officeDocument/2006/relationships/image" Target="../media/image112.gif"/><Relationship Id="rId15" Type="http://schemas.openxmlformats.org/officeDocument/2006/relationships/image" Target="../media/image117.gif"/><Relationship Id="rId10" Type="http://schemas.openxmlformats.org/officeDocument/2006/relationships/hyperlink" Target="http://upload.wikimedia.org/wikipedia/commons/6/6e/Drum_vibration_mode21.gif" TargetMode="External"/><Relationship Id="rId4" Type="http://schemas.openxmlformats.org/officeDocument/2006/relationships/hyperlink" Target="http://upload.wikimedia.org/wikipedia/commons/7/7a/Drum_vibration_mode02.gif" TargetMode="External"/><Relationship Id="rId9" Type="http://schemas.openxmlformats.org/officeDocument/2006/relationships/image" Target="../media/image114.gif"/><Relationship Id="rId14" Type="http://schemas.openxmlformats.org/officeDocument/2006/relationships/hyperlink" Target="http://upload.wikimedia.org/wikipedia/commons/5/54/Taborroll.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30.png"/><Relationship Id="rId2" Type="http://schemas.openxmlformats.org/officeDocument/2006/relationships/image" Target="../media/image1220.png"/><Relationship Id="rId1" Type="http://schemas.openxmlformats.org/officeDocument/2006/relationships/slideLayout" Target="../slideLayouts/slideLayout7.xml"/><Relationship Id="rId5" Type="http://schemas.openxmlformats.org/officeDocument/2006/relationships/image" Target="../media/image1210.png"/><Relationship Id="rId4" Type="http://schemas.openxmlformats.org/officeDocument/2006/relationships/image" Target="../media/image1240.png"/></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mathlets.org/mathlets/coupled-oscillator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www.falstad.com/coupled/"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51.png"/><Relationship Id="rId2" Type="http://schemas.openxmlformats.org/officeDocument/2006/relationships/image" Target="../media/image1111.png"/><Relationship Id="rId1" Type="http://schemas.openxmlformats.org/officeDocument/2006/relationships/slideLayout" Target="../slideLayouts/slideLayout7.xml"/><Relationship Id="rId5" Type="http://schemas.openxmlformats.org/officeDocument/2006/relationships/image" Target="../media/image1261.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1250.png"/><Relationship Id="rId1" Type="http://schemas.openxmlformats.org/officeDocument/2006/relationships/slideLayout" Target="../slideLayouts/slideLayout7.xml"/><Relationship Id="rId4" Type="http://schemas.openxmlformats.org/officeDocument/2006/relationships/image" Target="../media/image1260.png"/></Relationships>
</file>

<file path=ppt/slides/_rels/slide32.xml.rels><?xml version="1.0" encoding="UTF-8" standalone="yes"?>
<Relationships xmlns="http://schemas.openxmlformats.org/package/2006/relationships"><Relationship Id="rId8" Type="http://schemas.openxmlformats.org/officeDocument/2006/relationships/image" Target="../media/image1330.png"/><Relationship Id="rId3" Type="http://schemas.openxmlformats.org/officeDocument/2006/relationships/image" Target="../media/image1280.png"/><Relationship Id="rId7" Type="http://schemas.openxmlformats.org/officeDocument/2006/relationships/image" Target="../media/image1310.png"/><Relationship Id="rId2" Type="http://schemas.openxmlformats.org/officeDocument/2006/relationships/image" Target="../media/image1112.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291.png"/><Relationship Id="rId10" Type="http://schemas.openxmlformats.org/officeDocument/2006/relationships/image" Target="../media/image135.png"/><Relationship Id="rId4" Type="http://schemas.openxmlformats.org/officeDocument/2006/relationships/image" Target="../media/image19.png"/><Relationship Id="rId9" Type="http://schemas.openxmlformats.org/officeDocument/2006/relationships/image" Target="../media/image134.png"/></Relationships>
</file>

<file path=ppt/slides/_rels/slide3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6.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5.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4.png"/><Relationship Id="rId5" Type="http://schemas.openxmlformats.org/officeDocument/2006/relationships/image" Target="../media/image139.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380.png"/><Relationship Id="rId14" Type="http://schemas.openxmlformats.org/officeDocument/2006/relationships/image" Target="../media/image147.png"/></Relationships>
</file>

<file path=ppt/slides/_rels/slide34.xml.rels><?xml version="1.0" encoding="UTF-8" standalone="yes"?>
<Relationships xmlns="http://schemas.openxmlformats.org/package/2006/relationships"><Relationship Id="rId8" Type="http://schemas.openxmlformats.org/officeDocument/2006/relationships/image" Target="../media/image1460.png"/><Relationship Id="rId13" Type="http://schemas.openxmlformats.org/officeDocument/2006/relationships/image" Target="../media/image1372.png"/><Relationship Id="rId3" Type="http://schemas.openxmlformats.org/officeDocument/2006/relationships/image" Target="../media/image1410.png"/><Relationship Id="rId7" Type="http://schemas.openxmlformats.org/officeDocument/2006/relationships/image" Target="../media/image1450.png"/><Relationship Id="rId12" Type="http://schemas.openxmlformats.org/officeDocument/2006/relationships/image" Target="../media/image150.png"/><Relationship Id="rId2" Type="http://schemas.openxmlformats.org/officeDocument/2006/relationships/image" Target="../media/image1400.png"/><Relationship Id="rId1" Type="http://schemas.openxmlformats.org/officeDocument/2006/relationships/slideLayout" Target="../slideLayouts/slideLayout7.xml"/><Relationship Id="rId6" Type="http://schemas.openxmlformats.org/officeDocument/2006/relationships/image" Target="../media/image1440.png"/><Relationship Id="rId11" Type="http://schemas.openxmlformats.org/officeDocument/2006/relationships/image" Target="../media/image149.png"/><Relationship Id="rId5" Type="http://schemas.openxmlformats.org/officeDocument/2006/relationships/image" Target="../media/image1430.png"/><Relationship Id="rId10" Type="http://schemas.openxmlformats.org/officeDocument/2006/relationships/image" Target="../media/image1480.png"/><Relationship Id="rId4" Type="http://schemas.openxmlformats.org/officeDocument/2006/relationships/image" Target="../media/image1420.png"/><Relationship Id="rId9" Type="http://schemas.openxmlformats.org/officeDocument/2006/relationships/image" Target="../media/image1470.png"/><Relationship Id="rId14" Type="http://schemas.openxmlformats.org/officeDocument/2006/relationships/image" Target="../media/image1382.png"/></Relationships>
</file>

<file path=ppt/slides/_rels/slide3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163.png"/><Relationship Id="rId3" Type="http://schemas.openxmlformats.org/officeDocument/2006/relationships/image" Target="../media/image1390.png"/><Relationship Id="rId7" Type="http://schemas.openxmlformats.org/officeDocument/2006/relationships/image" Target="../media/image1530.png"/><Relationship Id="rId12" Type="http://schemas.openxmlformats.org/officeDocument/2006/relationships/image" Target="../media/image1520.png"/><Relationship Id="rId17" Type="http://schemas.openxmlformats.org/officeDocument/2006/relationships/image" Target="../media/image158.png"/><Relationship Id="rId2" Type="http://schemas.openxmlformats.org/officeDocument/2006/relationships/image" Target="../media/image1371.png"/><Relationship Id="rId16" Type="http://schemas.openxmlformats.org/officeDocument/2006/relationships/image" Target="../media/image162.png"/><Relationship Id="rId1" Type="http://schemas.openxmlformats.org/officeDocument/2006/relationships/slideLayout" Target="../slideLayouts/slideLayout7.xml"/><Relationship Id="rId11" Type="http://schemas.openxmlformats.org/officeDocument/2006/relationships/image" Target="../media/image157.png"/><Relationship Id="rId5" Type="http://schemas.openxmlformats.org/officeDocument/2006/relationships/image" Target="../media/image153.png"/><Relationship Id="rId15" Type="http://schemas.openxmlformats.org/officeDocument/2006/relationships/image" Target="../media/image161.png"/><Relationship Id="rId10" Type="http://schemas.openxmlformats.org/officeDocument/2006/relationships/image" Target="../media/image156.png"/><Relationship Id="rId19" Type="http://schemas.openxmlformats.org/officeDocument/2006/relationships/image" Target="../media/image164.png"/><Relationship Id="rId4" Type="http://schemas.openxmlformats.org/officeDocument/2006/relationships/image" Target="../media/image152.png"/><Relationship Id="rId9" Type="http://schemas.openxmlformats.org/officeDocument/2006/relationships/image" Target="../media/image155.png"/><Relationship Id="rId14" Type="http://schemas.openxmlformats.org/officeDocument/2006/relationships/image" Target="../media/image160.png"/></Relationships>
</file>

<file path=ppt/slides/_rels/slide37.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image" Target="../media/image1641.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6.png"/></Relationships>
</file>

<file path=ppt/slides/_rels/slide38.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402.png"/><Relationship Id="rId3" Type="http://schemas.openxmlformats.org/officeDocument/2006/relationships/image" Target="../media/image98.png"/><Relationship Id="rId7" Type="http://schemas.openxmlformats.org/officeDocument/2006/relationships/image" Target="../media/image1762.png"/><Relationship Id="rId12" Type="http://schemas.openxmlformats.org/officeDocument/2006/relationships/image" Target="../media/image13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1751.png"/><Relationship Id="rId11" Type="http://schemas.openxmlformats.org/officeDocument/2006/relationships/image" Target="../media/image1381.png"/><Relationship Id="rId5" Type="http://schemas.openxmlformats.org/officeDocument/2006/relationships/image" Target="../media/image1740.png"/><Relationship Id="rId10" Type="http://schemas.openxmlformats.org/officeDocument/2006/relationships/image" Target="../media/image1370.png"/><Relationship Id="rId4" Type="http://schemas.openxmlformats.org/officeDocument/2006/relationships/image" Target="../media/image1701.png"/><Relationship Id="rId9" Type="http://schemas.openxmlformats.org/officeDocument/2006/relationships/image" Target="../media/image178.png"/><Relationship Id="rId14" Type="http://schemas.openxmlformats.org/officeDocument/2006/relationships/image" Target="../media/image183.png"/></Relationships>
</file>

<file path=ppt/slides/_rels/slide39.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7.png"/><Relationship Id="rId3" Type="http://schemas.microsoft.com/office/2007/relationships/media" Target="../media/media4.mov"/><Relationship Id="rId7" Type="http://schemas.openxmlformats.org/officeDocument/2006/relationships/image" Target="../media/image98.png"/><Relationship Id="rId12" Type="http://schemas.openxmlformats.org/officeDocument/2006/relationships/image" Target="../media/image18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0.png"/><Relationship Id="rId11" Type="http://schemas.openxmlformats.org/officeDocument/2006/relationships/image" Target="../media/image96.png"/><Relationship Id="rId5" Type="http://schemas.openxmlformats.org/officeDocument/2006/relationships/slideLayout" Target="../slideLayouts/slideLayout7.xml"/><Relationship Id="rId15" Type="http://schemas.openxmlformats.org/officeDocument/2006/relationships/image" Target="../media/image189.png"/><Relationship Id="rId10" Type="http://schemas.openxmlformats.org/officeDocument/2006/relationships/image" Target="../media/image88.png"/><Relationship Id="rId4" Type="http://schemas.openxmlformats.org/officeDocument/2006/relationships/video" Target="../media/media4.mov"/><Relationship Id="rId9" Type="http://schemas.openxmlformats.org/officeDocument/2006/relationships/image" Target="../media/image185.png"/><Relationship Id="rId14" Type="http://schemas.openxmlformats.org/officeDocument/2006/relationships/image" Target="../media/image18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6.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ov"/><Relationship Id="rId1" Type="http://schemas.microsoft.com/office/2007/relationships/media" Target="../media/media7.mov"/><Relationship Id="rId5" Type="http://schemas.openxmlformats.org/officeDocument/2006/relationships/image" Target="../media/image1793.png"/><Relationship Id="rId4" Type="http://schemas.openxmlformats.org/officeDocument/2006/relationships/image" Target="../media/image17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ov"/><Relationship Id="rId1" Type="http://schemas.microsoft.com/office/2007/relationships/media" Target="../media/media8.mov"/><Relationship Id="rId5" Type="http://schemas.openxmlformats.org/officeDocument/2006/relationships/image" Target="../media/image1814.png"/><Relationship Id="rId4" Type="http://schemas.openxmlformats.org/officeDocument/2006/relationships/image" Target="../media/image180.png"/></Relationships>
</file>

<file path=ppt/slides/_rels/slide42.xml.rels><?xml version="1.0" encoding="UTF-8" standalone="yes"?>
<Relationships xmlns="http://schemas.openxmlformats.org/package/2006/relationships"><Relationship Id="rId8" Type="http://schemas.openxmlformats.org/officeDocument/2006/relationships/image" Target="../media/image1831.png"/><Relationship Id="rId3" Type="http://schemas.openxmlformats.org/officeDocument/2006/relationships/image" Target="../media/image1792.png"/><Relationship Id="rId7" Type="http://schemas.openxmlformats.org/officeDocument/2006/relationships/image" Target="../media/image181.png"/><Relationship Id="rId12" Type="http://schemas.openxmlformats.org/officeDocument/2006/relationships/image" Target="../media/image192.png"/><Relationship Id="rId2" Type="http://schemas.openxmlformats.org/officeDocument/2006/relationships/image" Target="../media/image1780.png"/><Relationship Id="rId1" Type="http://schemas.openxmlformats.org/officeDocument/2006/relationships/slideLayout" Target="../slideLayouts/slideLayout7.xml"/><Relationship Id="rId6" Type="http://schemas.openxmlformats.org/officeDocument/2006/relationships/image" Target="../media/image1821.png"/><Relationship Id="rId11" Type="http://schemas.openxmlformats.org/officeDocument/2006/relationships/image" Target="../media/image191.png"/><Relationship Id="rId5" Type="http://schemas.openxmlformats.org/officeDocument/2006/relationships/image" Target="../media/image1813.png"/><Relationship Id="rId10" Type="http://schemas.openxmlformats.org/officeDocument/2006/relationships/image" Target="../media/image190.png"/><Relationship Id="rId4" Type="http://schemas.openxmlformats.org/officeDocument/2006/relationships/image" Target="../media/image1822.png"/><Relationship Id="rId9" Type="http://schemas.openxmlformats.org/officeDocument/2006/relationships/image" Target="../media/image182.png"/></Relationships>
</file>

<file path=ppt/slides/_rels/slide43.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2.png"/><Relationship Id="rId3" Type="http://schemas.openxmlformats.org/officeDocument/2006/relationships/slideLayout" Target="../slideLayouts/slideLayout7.xml"/><Relationship Id="rId7" Type="http://schemas.openxmlformats.org/officeDocument/2006/relationships/image" Target="../media/image195.png"/><Relationship Id="rId12" Type="http://schemas.openxmlformats.org/officeDocument/2006/relationships/image" Target="../media/image201.png"/><Relationship Id="rId2" Type="http://schemas.openxmlformats.org/officeDocument/2006/relationships/video" Target="../media/media8.mov"/><Relationship Id="rId1" Type="http://schemas.microsoft.com/office/2007/relationships/media" Target="../media/media8.mov"/><Relationship Id="rId6" Type="http://schemas.openxmlformats.org/officeDocument/2006/relationships/image" Target="../media/image194.png"/><Relationship Id="rId11" Type="http://schemas.openxmlformats.org/officeDocument/2006/relationships/image" Target="../media/image200.png"/><Relationship Id="rId5" Type="http://schemas.openxmlformats.org/officeDocument/2006/relationships/image" Target="../media/image193.png"/><Relationship Id="rId10" Type="http://schemas.openxmlformats.org/officeDocument/2006/relationships/image" Target="../media/image199.png"/><Relationship Id="rId4" Type="http://schemas.openxmlformats.org/officeDocument/2006/relationships/image" Target="../media/image180.png"/><Relationship Id="rId9" Type="http://schemas.openxmlformats.org/officeDocument/2006/relationships/image" Target="../media/image197.png"/></Relationships>
</file>

<file path=ppt/slides/_rels/slide4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s>
</file>

<file path=ppt/slides/_rels/slide45.xml.rels><?xml version="1.0" encoding="UTF-8" standalone="yes"?>
<Relationships xmlns="http://schemas.openxmlformats.org/package/2006/relationships"><Relationship Id="rId3" Type="http://schemas.openxmlformats.org/officeDocument/2006/relationships/image" Target="../media/image1290.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320.png"/><Relationship Id="rId5" Type="http://schemas.openxmlformats.org/officeDocument/2006/relationships/image" Target="../media/image1321.png"/><Relationship Id="rId4" Type="http://schemas.openxmlformats.org/officeDocument/2006/relationships/image" Target="../media/image1300.png"/></Relationships>
</file>

<file path=ppt/slides/_rels/slide46.xml.rels><?xml version="1.0" encoding="UTF-8" standalone="yes"?>
<Relationships xmlns="http://schemas.openxmlformats.org/package/2006/relationships"><Relationship Id="rId8" Type="http://schemas.openxmlformats.org/officeDocument/2006/relationships/image" Target="../media/image1970.png"/><Relationship Id="rId3" Type="http://schemas.openxmlformats.org/officeDocument/2006/relationships/image" Target="../media/image1921.png"/><Relationship Id="rId7" Type="http://schemas.openxmlformats.org/officeDocument/2006/relationships/image" Target="../media/image196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951.png"/><Relationship Id="rId5" Type="http://schemas.openxmlformats.org/officeDocument/2006/relationships/image" Target="../media/image1941.png"/><Relationship Id="rId10" Type="http://schemas.openxmlformats.org/officeDocument/2006/relationships/image" Target="../media/image1823.png"/><Relationship Id="rId4" Type="http://schemas.openxmlformats.org/officeDocument/2006/relationships/image" Target="../media/image1932.png"/><Relationship Id="rId9" Type="http://schemas.openxmlformats.org/officeDocument/2006/relationships/image" Target="../media/image1990.png"/></Relationships>
</file>

<file path=ppt/slides/_rels/slide47.xml.rels><?xml version="1.0" encoding="UTF-8" standalone="yes"?>
<Relationships xmlns="http://schemas.openxmlformats.org/package/2006/relationships"><Relationship Id="rId8" Type="http://schemas.openxmlformats.org/officeDocument/2006/relationships/image" Target="../media/image1801.png"/><Relationship Id="rId13" Type="http://schemas.openxmlformats.org/officeDocument/2006/relationships/image" Target="../media/image204.png"/><Relationship Id="rId3" Type="http://schemas.openxmlformats.org/officeDocument/2006/relationships/image" Target="../media/image1910.png"/><Relationship Id="rId7" Type="http://schemas.openxmlformats.org/officeDocument/2006/relationships/image" Target="../media/image203.png"/><Relationship Id="rId12" Type="http://schemas.openxmlformats.org/officeDocument/2006/relationships/image" Target="../media/image208.png"/><Relationship Id="rId2" Type="http://schemas.openxmlformats.org/officeDocument/2006/relationships/image" Target="../media/image1901.png"/><Relationship Id="rId1" Type="http://schemas.openxmlformats.org/officeDocument/2006/relationships/slideLayout" Target="../slideLayouts/slideLayout7.xml"/><Relationship Id="rId6" Type="http://schemas.openxmlformats.org/officeDocument/2006/relationships/image" Target="../media/image2020.png"/><Relationship Id="rId11" Type="http://schemas.openxmlformats.org/officeDocument/2006/relationships/image" Target="../media/image207.png"/><Relationship Id="rId5" Type="http://schemas.openxmlformats.org/officeDocument/2006/relationships/image" Target="../media/image2011.png"/><Relationship Id="rId10" Type="http://schemas.openxmlformats.org/officeDocument/2006/relationships/image" Target="../media/image206.png"/><Relationship Id="rId4" Type="http://schemas.openxmlformats.org/officeDocument/2006/relationships/image" Target="../media/image2000.png"/><Relationship Id="rId9" Type="http://schemas.openxmlformats.org/officeDocument/2006/relationships/image" Target="../media/image205.png"/></Relationships>
</file>

<file path=ppt/slides/_rels/slide48.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png"/><Relationship Id="rId3" Type="http://schemas.openxmlformats.org/officeDocument/2006/relationships/image" Target="../media/image210.png"/><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 Id="rId14" Type="http://schemas.openxmlformats.org/officeDocument/2006/relationships/image" Target="../media/image19.png"/></Relationships>
</file>

<file path=ppt/slides/_rels/slide49.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3.png"/><Relationship Id="rId3" Type="http://schemas.openxmlformats.org/officeDocument/2006/relationships/image" Target="../media/image233.png"/><Relationship Id="rId7" Type="http://schemas.openxmlformats.org/officeDocument/2006/relationships/image" Target="../media/image237.png"/><Relationship Id="rId12" Type="http://schemas.openxmlformats.org/officeDocument/2006/relationships/image" Target="../media/image242.png"/><Relationship Id="rId2" Type="http://schemas.openxmlformats.org/officeDocument/2006/relationships/image" Target="../media/image2320.png"/><Relationship Id="rId1" Type="http://schemas.openxmlformats.org/officeDocument/2006/relationships/slideLayout" Target="../slideLayouts/slideLayout7.xml"/><Relationship Id="rId6" Type="http://schemas.openxmlformats.org/officeDocument/2006/relationships/image" Target="../media/image236.png"/><Relationship Id="rId11" Type="http://schemas.openxmlformats.org/officeDocument/2006/relationships/image" Target="../media/image241.png"/><Relationship Id="rId5" Type="http://schemas.openxmlformats.org/officeDocument/2006/relationships/image" Target="../media/image235.png"/><Relationship Id="rId10" Type="http://schemas.openxmlformats.org/officeDocument/2006/relationships/image" Target="../media/image240.png"/><Relationship Id="rId4" Type="http://schemas.openxmlformats.org/officeDocument/2006/relationships/image" Target="../media/image234.png"/><Relationship Id="rId9" Type="http://schemas.openxmlformats.org/officeDocument/2006/relationships/image" Target="../media/image239.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png"/><Relationship Id="rId7" Type="http://schemas.openxmlformats.org/officeDocument/2006/relationships/image" Target="../media/image259.png"/><Relationship Id="rId2" Type="http://schemas.openxmlformats.org/officeDocument/2006/relationships/image" Target="../media/image263.png"/><Relationship Id="rId1" Type="http://schemas.openxmlformats.org/officeDocument/2006/relationships/slideLayout" Target="../slideLayouts/slideLayout7.xml"/><Relationship Id="rId6" Type="http://schemas.openxmlformats.org/officeDocument/2006/relationships/image" Target="../media/image267.png"/><Relationship Id="rId5" Type="http://schemas.openxmlformats.org/officeDocument/2006/relationships/image" Target="../media/image266.png"/><Relationship Id="rId10" Type="http://schemas.openxmlformats.org/officeDocument/2006/relationships/image" Target="../media/image271.png"/><Relationship Id="rId4" Type="http://schemas.openxmlformats.org/officeDocument/2006/relationships/image" Target="../media/image265.png"/><Relationship Id="rId9" Type="http://schemas.openxmlformats.org/officeDocument/2006/relationships/image" Target="../media/image270.png"/></Relationships>
</file>

<file path=ppt/slides/_rels/slide51.xml.rels><?xml version="1.0" encoding="UTF-8" standalone="yes"?>
<Relationships xmlns="http://schemas.openxmlformats.org/package/2006/relationships"><Relationship Id="rId8" Type="http://schemas.openxmlformats.org/officeDocument/2006/relationships/image" Target="../media/image1831.png"/><Relationship Id="rId13" Type="http://schemas.openxmlformats.org/officeDocument/2006/relationships/image" Target="../media/image227.png"/><Relationship Id="rId12" Type="http://schemas.openxmlformats.org/officeDocument/2006/relationships/image" Target="../media/image226.png"/><Relationship Id="rId2" Type="http://schemas.openxmlformats.org/officeDocument/2006/relationships/image" Target="../media/image221.png"/><Relationship Id="rId1" Type="http://schemas.openxmlformats.org/officeDocument/2006/relationships/slideLayout" Target="../slideLayouts/slideLayout7.xml"/><Relationship Id="rId6" Type="http://schemas.openxmlformats.org/officeDocument/2006/relationships/image" Target="../media/image1821.png"/><Relationship Id="rId11" Type="http://schemas.openxmlformats.org/officeDocument/2006/relationships/image" Target="../media/image225.png"/><Relationship Id="rId5" Type="http://schemas.openxmlformats.org/officeDocument/2006/relationships/image" Target="../media/image222.png"/><Relationship Id="rId10" Type="http://schemas.openxmlformats.org/officeDocument/2006/relationships/image" Target="../media/image224.png"/><Relationship Id="rId4" Type="http://schemas.openxmlformats.org/officeDocument/2006/relationships/image" Target="../media/image1822.png"/><Relationship Id="rId9" Type="http://schemas.openxmlformats.org/officeDocument/2006/relationships/image" Target="../media/image223.png"/></Relationships>
</file>

<file path=ppt/slides/_rels/slide5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53.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78.png"/><Relationship Id="rId7" Type="http://schemas.openxmlformats.org/officeDocument/2006/relationships/image" Target="../media/image282.png"/><Relationship Id="rId2" Type="http://schemas.openxmlformats.org/officeDocument/2006/relationships/image" Target="../media/image277.png"/><Relationship Id="rId1" Type="http://schemas.openxmlformats.org/officeDocument/2006/relationships/slideLayout" Target="../slideLayouts/slideLayout7.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54.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85.png"/><Relationship Id="rId7" Type="http://schemas.openxmlformats.org/officeDocument/2006/relationships/image" Target="../media/image289.png"/><Relationship Id="rId2" Type="http://schemas.openxmlformats.org/officeDocument/2006/relationships/image" Target="../media/image284.png"/><Relationship Id="rId1" Type="http://schemas.openxmlformats.org/officeDocument/2006/relationships/slideLayout" Target="../slideLayouts/slideLayout7.xml"/><Relationship Id="rId6" Type="http://schemas.openxmlformats.org/officeDocument/2006/relationships/image" Target="../media/image288.png"/><Relationship Id="rId5" Type="http://schemas.openxmlformats.org/officeDocument/2006/relationships/image" Target="../media/image287.png"/><Relationship Id="rId10" Type="http://schemas.openxmlformats.org/officeDocument/2006/relationships/image" Target="../media/image293.png"/><Relationship Id="rId4" Type="http://schemas.openxmlformats.org/officeDocument/2006/relationships/image" Target="../media/image286.png"/><Relationship Id="rId9" Type="http://schemas.openxmlformats.org/officeDocument/2006/relationships/image" Target="../media/image292.png"/></Relationships>
</file>

<file path=ppt/slides/_rels/slide5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7.xml"/><Relationship Id="rId6" Type="http://schemas.openxmlformats.org/officeDocument/2006/relationships/image" Target="../media/image1570.png"/><Relationship Id="rId5" Type="http://schemas.openxmlformats.org/officeDocument/2006/relationships/image" Target="../media/image1560.png"/><Relationship Id="rId4" Type="http://schemas.openxmlformats.org/officeDocument/2006/relationships/image" Target="../media/image1550.png"/></Relationships>
</file>

<file path=ppt/slides/_rels/slide5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5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7.xml"/><Relationship Id="rId6" Type="http://schemas.openxmlformats.org/officeDocument/2006/relationships/image" Target="../media/image1600.png"/><Relationship Id="rId5" Type="http://schemas.openxmlformats.org/officeDocument/2006/relationships/image" Target="../media/image1590.png"/><Relationship Id="rId4" Type="http://schemas.openxmlformats.org/officeDocument/2006/relationships/image" Target="../media/image1580.png"/></Relationships>
</file>

<file path=ppt/slides/_rels/slide58.xml.rels><?xml version="1.0" encoding="UTF-8" standalone="yes"?>
<Relationships xmlns="http://schemas.openxmlformats.org/package/2006/relationships"><Relationship Id="rId8" Type="http://schemas.openxmlformats.org/officeDocument/2006/relationships/image" Target="../media/image1680.png"/><Relationship Id="rId13" Type="http://schemas.openxmlformats.org/officeDocument/2006/relationships/image" Target="../media/image2340.png"/><Relationship Id="rId3" Type="http://schemas.openxmlformats.org/officeDocument/2006/relationships/image" Target="../media/image249.png"/><Relationship Id="rId7" Type="http://schemas.openxmlformats.org/officeDocument/2006/relationships/image" Target="../media/image1670.png"/><Relationship Id="rId12" Type="http://schemas.openxmlformats.org/officeDocument/2006/relationships/image" Target="../media/image2330.png"/><Relationship Id="rId2" Type="http://schemas.openxmlformats.org/officeDocument/2006/relationships/image" Target="../media/image248.png"/><Relationship Id="rId1" Type="http://schemas.openxmlformats.org/officeDocument/2006/relationships/slideLayout" Target="../slideLayouts/slideLayout7.xml"/><Relationship Id="rId6" Type="http://schemas.openxmlformats.org/officeDocument/2006/relationships/image" Target="../media/image1630.png"/><Relationship Id="rId11" Type="http://schemas.openxmlformats.org/officeDocument/2006/relationships/image" Target="../media/image1711.png"/><Relationship Id="rId5" Type="http://schemas.openxmlformats.org/officeDocument/2006/relationships/image" Target="../media/image1761.png"/><Relationship Id="rId10" Type="http://schemas.openxmlformats.org/officeDocument/2006/relationships/image" Target="../media/image1700.png"/><Relationship Id="rId4" Type="http://schemas.openxmlformats.org/officeDocument/2006/relationships/image" Target="../media/image1640.png"/><Relationship Id="rId9" Type="http://schemas.openxmlformats.org/officeDocument/2006/relationships/image" Target="../media/image1690.png"/><Relationship Id="rId14" Type="http://schemas.openxmlformats.org/officeDocument/2006/relationships/image" Target="../media/image2350.png"/></Relationships>
</file>

<file path=ppt/slides/_rels/slide59.xml.rels><?xml version="1.0" encoding="UTF-8" standalone="yes"?>
<Relationships xmlns="http://schemas.openxmlformats.org/package/2006/relationships"><Relationship Id="rId8" Type="http://schemas.openxmlformats.org/officeDocument/2006/relationships/image" Target="../media/image1770.png"/><Relationship Id="rId3" Type="http://schemas.openxmlformats.org/officeDocument/2006/relationships/image" Target="../media/image251.png"/><Relationship Id="rId7" Type="http://schemas.openxmlformats.org/officeDocument/2006/relationships/image" Target="../media/image1760.png"/><Relationship Id="rId2"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1791.png"/><Relationship Id="rId11" Type="http://schemas.openxmlformats.org/officeDocument/2006/relationships/image" Target="../media/image2400.png"/><Relationship Id="rId5" Type="http://schemas.openxmlformats.org/officeDocument/2006/relationships/image" Target="../media/image1750.png"/><Relationship Id="rId10" Type="http://schemas.openxmlformats.org/officeDocument/2006/relationships/image" Target="../media/image2390.png"/><Relationship Id="rId4" Type="http://schemas.openxmlformats.org/officeDocument/2006/relationships/image" Target="../media/image1730.png"/><Relationship Id="rId9" Type="http://schemas.openxmlformats.org/officeDocument/2006/relationships/image" Target="../media/image2380.png"/></Relationships>
</file>

<file path=ppt/slides/_rels/slide6.xml.rels><?xml version="1.0" encoding="UTF-8" standalone="yes"?>
<Relationships xmlns="http://schemas.openxmlformats.org/package/2006/relationships"><Relationship Id="rId3" Type="http://schemas.openxmlformats.org/officeDocument/2006/relationships/hyperlink" Target="https://schwartz.scholars.harvard.edu/teaching"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image" Target="../media/image2420.png"/><Relationship Id="rId3" Type="http://schemas.openxmlformats.org/officeDocument/2006/relationships/image" Target="../media/image252.png"/><Relationship Id="rId7" Type="http://schemas.openxmlformats.org/officeDocument/2006/relationships/image" Target="../media/image1812.png"/><Relationship Id="rId2"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1820.png"/><Relationship Id="rId5" Type="http://schemas.openxmlformats.org/officeDocument/2006/relationships/image" Target="../media/image1800.png"/><Relationship Id="rId10" Type="http://schemas.openxmlformats.org/officeDocument/2006/relationships/image" Target="../media/image2440.png"/><Relationship Id="rId4" Type="http://schemas.openxmlformats.org/officeDocument/2006/relationships/image" Target="../media/image1790.png"/><Relationship Id="rId9" Type="http://schemas.openxmlformats.org/officeDocument/2006/relationships/image" Target="../media/image2430.png"/></Relationships>
</file>

<file path=ppt/slides/_rels/slide61.xml.rels><?xml version="1.0" encoding="UTF-8" standalone="yes"?>
<Relationships xmlns="http://schemas.openxmlformats.org/package/2006/relationships"><Relationship Id="rId8" Type="http://schemas.openxmlformats.org/officeDocument/2006/relationships/image" Target="../media/image1880.png"/><Relationship Id="rId13" Type="http://schemas.openxmlformats.org/officeDocument/2006/relationships/image" Target="../media/image1940.png"/><Relationship Id="rId3" Type="http://schemas.openxmlformats.org/officeDocument/2006/relationships/image" Target="../media/image1840.png"/><Relationship Id="rId7" Type="http://schemas.openxmlformats.org/officeDocument/2006/relationships/image" Target="../media/image1870.png"/><Relationship Id="rId12" Type="http://schemas.openxmlformats.org/officeDocument/2006/relationships/image" Target="../media/image1931.png"/><Relationship Id="rId2" Type="http://schemas.openxmlformats.org/officeDocument/2006/relationships/image" Target="../media/image1811.png"/><Relationship Id="rId1" Type="http://schemas.openxmlformats.org/officeDocument/2006/relationships/slideLayout" Target="../slideLayouts/slideLayout7.xml"/><Relationship Id="rId6" Type="http://schemas.openxmlformats.org/officeDocument/2006/relationships/image" Target="../media/image1830.png"/><Relationship Id="rId11" Type="http://schemas.openxmlformats.org/officeDocument/2006/relationships/image" Target="../media/image1920.png"/><Relationship Id="rId5" Type="http://schemas.openxmlformats.org/officeDocument/2006/relationships/image" Target="../media/image1860.png"/><Relationship Id="rId10" Type="http://schemas.openxmlformats.org/officeDocument/2006/relationships/image" Target="../media/image1900.png"/><Relationship Id="rId4" Type="http://schemas.openxmlformats.org/officeDocument/2006/relationships/image" Target="../media/image1850.png"/><Relationship Id="rId9" Type="http://schemas.openxmlformats.org/officeDocument/2006/relationships/image" Target="../media/image1890.png"/></Relationships>
</file>

<file path=ppt/slides/_rels/slide62.xml.rels><?xml version="1.0" encoding="UTF-8" standalone="yes"?>
<Relationships xmlns="http://schemas.openxmlformats.org/package/2006/relationships"><Relationship Id="rId8" Type="http://schemas.openxmlformats.org/officeDocument/2006/relationships/image" Target="../media/image254.jp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53.jp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1961.png"/><Relationship Id="rId5" Type="http://schemas.openxmlformats.org/officeDocument/2006/relationships/image" Target="NULL"/><Relationship Id="rId10" Type="http://schemas.openxmlformats.org/officeDocument/2006/relationships/image" Target="../media/image1950.png"/><Relationship Id="rId4" Type="http://schemas.openxmlformats.org/officeDocument/2006/relationships/image" Target="NULL"/><Relationship Id="rId9" Type="http://schemas.openxmlformats.org/officeDocument/2006/relationships/image" Target="../media/image255.jpg"/></Relationships>
</file>

<file path=ppt/slides/_rels/slide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56.png"/><Relationship Id="rId1" Type="http://schemas.openxmlformats.org/officeDocument/2006/relationships/slideLayout" Target="../slideLayouts/slideLayout7.xml"/><Relationship Id="rId6" Type="http://schemas.openxmlformats.org/officeDocument/2006/relationships/image" Target="../media/image1930.png"/><Relationship Id="rId5" Type="http://schemas.openxmlformats.org/officeDocument/2006/relationships/image" Target="NULL"/><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711.png"/><Relationship Id="rId3" Type="http://schemas.openxmlformats.org/officeDocument/2006/relationships/image" Target="../media/image272.png"/><Relationship Id="rId7" Type="http://schemas.openxmlformats.org/officeDocument/2006/relationships/image" Target="../media/image61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410.png"/><Relationship Id="rId10" Type="http://schemas.openxmlformats.org/officeDocument/2006/relationships/image" Target="../media/image97.png"/><Relationship Id="rId4" Type="http://schemas.openxmlformats.org/officeDocument/2006/relationships/image" Target="../media/image326.png"/><Relationship Id="rId9" Type="http://schemas.openxmlformats.org/officeDocument/2006/relationships/image" Target="../media/image810.png"/></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1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5823F916-2E68-AAB2-D450-60E5E9D5F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3384578"/>
            <a:ext cx="7772400" cy="3046087"/>
          </a:xfrm>
          <a:prstGeom prst="rect">
            <a:avLst/>
          </a:prstGeom>
        </p:spPr>
      </p:pic>
      <p:pic>
        <p:nvPicPr>
          <p:cNvPr id="5" name="Picture 4" descr="A red line on a white background&#10;&#10;AI-generated content may be incorrect.">
            <a:hlinkClick r:id="rId3"/>
            <a:extLst>
              <a:ext uri="{FF2B5EF4-FFF2-40B4-BE49-F238E27FC236}">
                <a16:creationId xmlns:a16="http://schemas.microsoft.com/office/drawing/2014/main" id="{8C6E46F3-B447-C74E-9758-468789B41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697109"/>
            <a:ext cx="7772400" cy="2715461"/>
          </a:xfrm>
          <a:prstGeom prst="rect">
            <a:avLst/>
          </a:prstGeom>
        </p:spPr>
      </p:pic>
    </p:spTree>
    <p:extLst>
      <p:ext uri="{BB962C8B-B14F-4D97-AF65-F5344CB8AC3E}">
        <p14:creationId xmlns:p14="http://schemas.microsoft.com/office/powerpoint/2010/main" val="2571097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B273C7-8361-99CB-F312-F4721662FD1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1142A37-F02A-8E5C-080C-BFE1E877B669}"/>
              </a:ext>
            </a:extLst>
          </p:cNvPr>
          <p:cNvPicPr>
            <a:picLocks noChangeAspect="1"/>
          </p:cNvPicPr>
          <p:nvPr/>
        </p:nvPicPr>
        <p:blipFill>
          <a:blip r:embed="rId2"/>
          <a:srcRect l="15275" t="20549" r="15151" b="36771"/>
          <a:stretch>
            <a:fillRect/>
          </a:stretch>
        </p:blipFill>
        <p:spPr>
          <a:xfrm>
            <a:off x="1259632" y="360513"/>
            <a:ext cx="4707393" cy="1614632"/>
          </a:xfrm>
          <a:prstGeom prst="rect">
            <a:avLst/>
          </a:prstGeom>
        </p:spPr>
      </p:pic>
      <mc:AlternateContent xmlns:mc="http://schemas.openxmlformats.org/markup-compatibility/2006" xmlns:a14="http://schemas.microsoft.com/office/drawing/2010/main">
        <mc:Choice Requires="a14">
          <p:sp>
            <p:nvSpPr>
              <p:cNvPr id="4" name="文字方塊 13">
                <a:extLst>
                  <a:ext uri="{FF2B5EF4-FFF2-40B4-BE49-F238E27FC236}">
                    <a16:creationId xmlns:a16="http://schemas.microsoft.com/office/drawing/2014/main" id="{C943D427-4419-7C99-B1EF-F6000919FC21}"/>
                  </a:ext>
                </a:extLst>
              </p:cNvPr>
              <p:cNvSpPr txBox="1"/>
              <p:nvPr/>
            </p:nvSpPr>
            <p:spPr bwMode="auto">
              <a:xfrm>
                <a:off x="1267616" y="2169081"/>
                <a:ext cx="3228896"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𝑚</m:t>
                          </m:r>
                        </m:e>
                        <m:sub>
                          <m:r>
                            <a:rPr kumimoji="1" lang="en-US" altLang="zh-TW" sz="1800" b="0" i="1" smtClean="0">
                              <a:latin typeface="Cambria Math" panose="02040503050406030204" pitchFamily="18" charset="0"/>
                            </a:rPr>
                            <m:t>1</m:t>
                          </m:r>
                        </m:sub>
                      </m:sSub>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d>
                        <m:dPr>
                          <m:ctrlPr>
                            <a:rPr kumimoji="1" lang="en-US" altLang="zh-TW" sz="1800" b="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4" name="文字方塊 13">
                <a:extLst>
                  <a:ext uri="{FF2B5EF4-FFF2-40B4-BE49-F238E27FC236}">
                    <a16:creationId xmlns:a16="http://schemas.microsoft.com/office/drawing/2014/main" id="{C943D427-4419-7C99-B1EF-F6000919FC21}"/>
                  </a:ext>
                </a:extLst>
              </p:cNvPr>
              <p:cNvSpPr txBox="1">
                <a:spLocks noRot="1" noChangeAspect="1" noMove="1" noResize="1" noEditPoints="1" noAdjustHandles="1" noChangeArrowheads="1" noChangeShapeType="1" noTextEdit="1"/>
              </p:cNvSpPr>
              <p:nvPr/>
            </p:nvSpPr>
            <p:spPr bwMode="auto">
              <a:xfrm>
                <a:off x="1267616" y="2169081"/>
                <a:ext cx="3228896" cy="555793"/>
              </a:xfrm>
              <a:prstGeom prst="rect">
                <a:avLst/>
              </a:prstGeom>
              <a:blipFill>
                <a:blip r:embed="rId3"/>
                <a:stretch>
                  <a:fillRect l="-391"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7F409EDB-81F0-876E-5D59-C2812F54009B}"/>
                  </a:ext>
                </a:extLst>
              </p:cNvPr>
              <p:cNvSpPr txBox="1"/>
              <p:nvPr/>
            </p:nvSpPr>
            <p:spPr bwMode="auto">
              <a:xfrm>
                <a:off x="1259632" y="2928724"/>
                <a:ext cx="3071738"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𝑚</m:t>
                          </m:r>
                        </m:e>
                        <m:sub>
                          <m:r>
                            <a:rPr kumimoji="1" lang="en-US" altLang="zh-TW" sz="1800" b="0" i="1" smtClean="0">
                              <a:latin typeface="Cambria Math" panose="02040503050406030204" pitchFamily="18" charset="0"/>
                            </a:rPr>
                            <m:t>2</m:t>
                          </m:r>
                        </m:sub>
                      </m:sSub>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e>
                          </m:d>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7F409EDB-81F0-876E-5D59-C2812F54009B}"/>
                  </a:ext>
                </a:extLst>
              </p:cNvPr>
              <p:cNvSpPr txBox="1">
                <a:spLocks noRot="1" noChangeAspect="1" noMove="1" noResize="1" noEditPoints="1" noAdjustHandles="1" noChangeArrowheads="1" noChangeShapeType="1" noTextEdit="1"/>
              </p:cNvSpPr>
              <p:nvPr/>
            </p:nvSpPr>
            <p:spPr bwMode="auto">
              <a:xfrm>
                <a:off x="1259632" y="2928724"/>
                <a:ext cx="3071738" cy="555793"/>
              </a:xfrm>
              <a:prstGeom prst="rect">
                <a:avLst/>
              </a:prstGeom>
              <a:blipFill>
                <a:blip r:embed="rId4"/>
                <a:stretch>
                  <a:fillRect l="-823"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4">
                <a:extLst>
                  <a:ext uri="{FF2B5EF4-FFF2-40B4-BE49-F238E27FC236}">
                    <a16:creationId xmlns:a16="http://schemas.microsoft.com/office/drawing/2014/main" id="{9D62779A-5B29-D589-1A00-B345D648BBED}"/>
                  </a:ext>
                </a:extLst>
              </p:cNvPr>
              <p:cNvSpPr txBox="1"/>
              <p:nvPr/>
            </p:nvSpPr>
            <p:spPr bwMode="auto">
              <a:xfrm>
                <a:off x="1267511" y="4531035"/>
                <a:ext cx="1575047" cy="3782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panose="02040503050406030204" pitchFamily="18" charset="0"/>
                            </a:rPr>
                            <m:t>1</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8" name="文字方塊 4">
                <a:extLst>
                  <a:ext uri="{FF2B5EF4-FFF2-40B4-BE49-F238E27FC236}">
                    <a16:creationId xmlns:a16="http://schemas.microsoft.com/office/drawing/2014/main" id="{9D62779A-5B29-D589-1A00-B345D648BBED}"/>
                  </a:ext>
                </a:extLst>
              </p:cNvPr>
              <p:cNvSpPr txBox="1">
                <a:spLocks noRot="1" noChangeAspect="1" noMove="1" noResize="1" noEditPoints="1" noAdjustHandles="1" noChangeArrowheads="1" noChangeShapeType="1" noTextEdit="1"/>
              </p:cNvSpPr>
              <p:nvPr/>
            </p:nvSpPr>
            <p:spPr bwMode="auto">
              <a:xfrm>
                <a:off x="1267511" y="4531035"/>
                <a:ext cx="1575047" cy="378245"/>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4">
                <a:extLst>
                  <a:ext uri="{FF2B5EF4-FFF2-40B4-BE49-F238E27FC236}">
                    <a16:creationId xmlns:a16="http://schemas.microsoft.com/office/drawing/2014/main" id="{B3D6137F-5356-6CAB-2F63-4C023ED0CD3F}"/>
                  </a:ext>
                </a:extLst>
              </p:cNvPr>
              <p:cNvSpPr txBox="1"/>
              <p:nvPr/>
            </p:nvSpPr>
            <p:spPr bwMode="auto">
              <a:xfrm>
                <a:off x="2931679" y="4531035"/>
                <a:ext cx="1640321" cy="3782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panose="02040503050406030204" pitchFamily="18" charset="0"/>
                            </a:rPr>
                            <m:t>2</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9" name="文字方塊 4">
                <a:extLst>
                  <a:ext uri="{FF2B5EF4-FFF2-40B4-BE49-F238E27FC236}">
                    <a16:creationId xmlns:a16="http://schemas.microsoft.com/office/drawing/2014/main" id="{B3D6137F-5356-6CAB-2F63-4C023ED0CD3F}"/>
                  </a:ext>
                </a:extLst>
              </p:cNvPr>
              <p:cNvSpPr txBox="1">
                <a:spLocks noRot="1" noChangeAspect="1" noMove="1" noResize="1" noEditPoints="1" noAdjustHandles="1" noChangeArrowheads="1" noChangeShapeType="1" noTextEdit="1"/>
              </p:cNvSpPr>
              <p:nvPr/>
            </p:nvSpPr>
            <p:spPr bwMode="auto">
              <a:xfrm>
                <a:off x="2931679" y="4531035"/>
                <a:ext cx="1640321" cy="378245"/>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5CFC837-4C9C-EDAD-41E0-8E4E0882A159}"/>
                  </a:ext>
                </a:extLst>
              </p:cNvPr>
              <p:cNvSpPr txBox="1"/>
              <p:nvPr/>
            </p:nvSpPr>
            <p:spPr bwMode="auto">
              <a:xfrm>
                <a:off x="1259632" y="3645024"/>
                <a:ext cx="59126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All terms are linear in </a:t>
                </a:r>
                <a14:m>
                  <m:oMath xmlns:m="http://schemas.openxmlformats.org/officeDocument/2006/math">
                    <m:r>
                      <a:rPr lang="en-US" sz="1800" i="1" dirty="0" smtClean="0">
                        <a:latin typeface="Cambria Math" panose="02040503050406030204" pitchFamily="18" charset="0"/>
                      </a:rPr>
                      <m:t>𝑥</m:t>
                    </m:r>
                  </m:oMath>
                </a14:m>
                <a:r>
                  <a:rPr lang="en-US" sz="1800" dirty="0">
                    <a:latin typeface="Times New Roman" panose="02020603050405020304" pitchFamily="18" charset="0"/>
                  </a:rPr>
                  <a:t>’s. Systems of 2</a:t>
                </a:r>
                <a:r>
                  <a:rPr lang="en-US" sz="1800" baseline="30000" dirty="0">
                    <a:latin typeface="Times New Roman" panose="02020603050405020304" pitchFamily="18" charset="0"/>
                  </a:rPr>
                  <a:t>nd</a:t>
                </a:r>
                <a:r>
                  <a:rPr lang="en-US" sz="1800" dirty="0">
                    <a:latin typeface="Times New Roman" panose="02020603050405020304" pitchFamily="18" charset="0"/>
                  </a:rPr>
                  <a:t> order linear ODE.</a:t>
                </a:r>
              </a:p>
            </p:txBody>
          </p:sp>
        </mc:Choice>
        <mc:Fallback xmlns="">
          <p:sp>
            <p:nvSpPr>
              <p:cNvPr id="3" name="TextBox 2">
                <a:extLst>
                  <a:ext uri="{FF2B5EF4-FFF2-40B4-BE49-F238E27FC236}">
                    <a16:creationId xmlns:a16="http://schemas.microsoft.com/office/drawing/2014/main" id="{95CFC837-4C9C-EDAD-41E0-8E4E0882A159}"/>
                  </a:ext>
                </a:extLst>
              </p:cNvPr>
              <p:cNvSpPr txBox="1">
                <a:spLocks noRot="1" noChangeAspect="1" noMove="1" noResize="1" noEditPoints="1" noAdjustHandles="1" noChangeArrowheads="1" noChangeShapeType="1" noTextEdit="1"/>
              </p:cNvSpPr>
              <p:nvPr/>
            </p:nvSpPr>
            <p:spPr bwMode="auto">
              <a:xfrm>
                <a:off x="1259632" y="3645024"/>
                <a:ext cx="5912640" cy="369332"/>
              </a:xfrm>
              <a:prstGeom prst="rect">
                <a:avLst/>
              </a:prstGeom>
              <a:blipFill>
                <a:blip r:embed="rId7"/>
                <a:stretch>
                  <a:fillRect l="-858"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4">
                <a:extLst>
                  <a:ext uri="{FF2B5EF4-FFF2-40B4-BE49-F238E27FC236}">
                    <a16:creationId xmlns:a16="http://schemas.microsoft.com/office/drawing/2014/main" id="{7233D1F6-4268-12E8-5E79-74E833DFD161}"/>
                  </a:ext>
                </a:extLst>
              </p:cNvPr>
              <p:cNvSpPr>
                <a:spLocks noChangeArrowheads="1"/>
              </p:cNvSpPr>
              <p:nvPr/>
            </p:nvSpPr>
            <p:spPr bwMode="auto">
              <a:xfrm>
                <a:off x="1273528" y="4003858"/>
                <a:ext cx="2387577"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先設</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1,</m:t>
                        </m:r>
                        <m:r>
                          <a:rPr lang="en-US" altLang="zh-TW" sz="1800" i="1">
                            <a:latin typeface="Cambria Math" panose="02040503050406030204" pitchFamily="18" charset="0"/>
                          </a:rPr>
                          <m:t>2</m:t>
                        </m:r>
                      </m:sub>
                    </m:sSub>
                  </m:oMath>
                </a14:m>
                <a:r>
                  <a:rPr lang="zh-TW" altLang="en-US" sz="1800" dirty="0"/>
                  <a:t>推廣為複數：</a:t>
                </a:r>
              </a:p>
            </p:txBody>
          </p:sp>
        </mc:Choice>
        <mc:Fallback xmlns="">
          <p:sp>
            <p:nvSpPr>
              <p:cNvPr id="6" name="矩形 4">
                <a:extLst>
                  <a:ext uri="{FF2B5EF4-FFF2-40B4-BE49-F238E27FC236}">
                    <a16:creationId xmlns:a16="http://schemas.microsoft.com/office/drawing/2014/main" id="{7233D1F6-4268-12E8-5E79-74E833DFD161}"/>
                  </a:ext>
                </a:extLst>
              </p:cNvPr>
              <p:cNvSpPr>
                <a:spLocks noRot="1" noChangeAspect="1" noMove="1" noResize="1" noEditPoints="1" noAdjustHandles="1" noChangeArrowheads="1" noChangeShapeType="1" noTextEdit="1"/>
              </p:cNvSpPr>
              <p:nvPr/>
            </p:nvSpPr>
            <p:spPr bwMode="auto">
              <a:xfrm>
                <a:off x="1273528" y="4003858"/>
                <a:ext cx="2387577" cy="381515"/>
              </a:xfrm>
              <a:prstGeom prst="rect">
                <a:avLst/>
              </a:prstGeom>
              <a:blipFill>
                <a:blip r:embed="rId8"/>
                <a:stretch>
                  <a:fillRect l="-2116" t="-9677" r="-1058" b="-161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文字方塊 9">
            <a:extLst>
              <a:ext uri="{FF2B5EF4-FFF2-40B4-BE49-F238E27FC236}">
                <a16:creationId xmlns:a16="http://schemas.microsoft.com/office/drawing/2014/main" id="{66DD03EC-1DDE-B5A1-98D8-3926A30239BC}"/>
              </a:ext>
            </a:extLst>
          </p:cNvPr>
          <p:cNvSpPr txBox="1">
            <a:spLocks noChangeArrowheads="1"/>
          </p:cNvSpPr>
          <p:nvPr/>
        </p:nvSpPr>
        <p:spPr bwMode="auto">
          <a:xfrm>
            <a:off x="3545025" y="4010465"/>
            <a:ext cx="1871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猜解並代入</a:t>
            </a:r>
          </a:p>
        </p:txBody>
      </p:sp>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36A3A643-80C2-F73A-7EE0-EF6FA4F28126}"/>
                  </a:ext>
                </a:extLst>
              </p:cNvPr>
              <p:cNvSpPr txBox="1"/>
              <p:nvPr/>
            </p:nvSpPr>
            <p:spPr bwMode="auto">
              <a:xfrm>
                <a:off x="4940024" y="2169081"/>
                <a:ext cx="2880276" cy="60112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1" name="文字方塊 13">
                <a:extLst>
                  <a:ext uri="{FF2B5EF4-FFF2-40B4-BE49-F238E27FC236}">
                    <a16:creationId xmlns:a16="http://schemas.microsoft.com/office/drawing/2014/main" id="{36A3A643-80C2-F73A-7EE0-EF6FA4F28126}"/>
                  </a:ext>
                </a:extLst>
              </p:cNvPr>
              <p:cNvSpPr txBox="1">
                <a:spLocks noRot="1" noChangeAspect="1" noMove="1" noResize="1" noEditPoints="1" noAdjustHandles="1" noChangeArrowheads="1" noChangeShapeType="1" noTextEdit="1"/>
              </p:cNvSpPr>
              <p:nvPr/>
            </p:nvSpPr>
            <p:spPr bwMode="auto">
              <a:xfrm>
                <a:off x="4940024" y="2169081"/>
                <a:ext cx="2880276" cy="601127"/>
              </a:xfrm>
              <a:prstGeom prst="rect">
                <a:avLst/>
              </a:prstGeom>
              <a:blipFill>
                <a:blip r:embed="rId9"/>
                <a:stretch>
                  <a:fillRect l="-1316" b="-8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3">
                <a:extLst>
                  <a:ext uri="{FF2B5EF4-FFF2-40B4-BE49-F238E27FC236}">
                    <a16:creationId xmlns:a16="http://schemas.microsoft.com/office/drawing/2014/main" id="{6CEF40CC-3D05-7EF4-8127-E287E5D96309}"/>
                  </a:ext>
                </a:extLst>
              </p:cNvPr>
              <p:cNvSpPr txBox="1"/>
              <p:nvPr/>
            </p:nvSpPr>
            <p:spPr bwMode="auto">
              <a:xfrm>
                <a:off x="4932040" y="2928724"/>
                <a:ext cx="2684646" cy="60112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2" name="文字方塊 13">
                <a:extLst>
                  <a:ext uri="{FF2B5EF4-FFF2-40B4-BE49-F238E27FC236}">
                    <a16:creationId xmlns:a16="http://schemas.microsoft.com/office/drawing/2014/main" id="{6CEF40CC-3D05-7EF4-8127-E287E5D96309}"/>
                  </a:ext>
                </a:extLst>
              </p:cNvPr>
              <p:cNvSpPr txBox="1">
                <a:spLocks noRot="1" noChangeAspect="1" noMove="1" noResize="1" noEditPoints="1" noAdjustHandles="1" noChangeArrowheads="1" noChangeShapeType="1" noTextEdit="1"/>
              </p:cNvSpPr>
              <p:nvPr/>
            </p:nvSpPr>
            <p:spPr bwMode="auto">
              <a:xfrm>
                <a:off x="4932040" y="2928724"/>
                <a:ext cx="2684646" cy="601127"/>
              </a:xfrm>
              <a:prstGeom prst="rect">
                <a:avLst/>
              </a:prstGeom>
              <a:blipFill>
                <a:blip r:embed="rId10"/>
                <a:stretch>
                  <a:fillRect l="-1887" b="-8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3">
                <a:extLst>
                  <a:ext uri="{FF2B5EF4-FFF2-40B4-BE49-F238E27FC236}">
                    <a16:creationId xmlns:a16="http://schemas.microsoft.com/office/drawing/2014/main" id="{12FE6716-3E25-613D-F779-399B4DA053E4}"/>
                  </a:ext>
                </a:extLst>
              </p:cNvPr>
              <p:cNvSpPr txBox="1"/>
              <p:nvPr/>
            </p:nvSpPr>
            <p:spPr bwMode="auto">
              <a:xfrm>
                <a:off x="1275495" y="5152971"/>
                <a:ext cx="3949864"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3" name="文字方塊 13">
                <a:extLst>
                  <a:ext uri="{FF2B5EF4-FFF2-40B4-BE49-F238E27FC236}">
                    <a16:creationId xmlns:a16="http://schemas.microsoft.com/office/drawing/2014/main" id="{12FE6716-3E25-613D-F779-399B4DA053E4}"/>
                  </a:ext>
                </a:extLst>
              </p:cNvPr>
              <p:cNvSpPr txBox="1">
                <a:spLocks noRot="1" noChangeAspect="1" noMove="1" noResize="1" noEditPoints="1" noAdjustHandles="1" noChangeArrowheads="1" noChangeShapeType="1" noTextEdit="1"/>
              </p:cNvSpPr>
              <p:nvPr/>
            </p:nvSpPr>
            <p:spPr bwMode="auto">
              <a:xfrm>
                <a:off x="1275495" y="5152971"/>
                <a:ext cx="3949864" cy="571247"/>
              </a:xfrm>
              <a:prstGeom prst="rect">
                <a:avLst/>
              </a:prstGeom>
              <a:blipFill>
                <a:blip r:embed="rId11"/>
                <a:stretch>
                  <a:fillRect l="-321" t="-2174" b="-869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3E0756A7-13B6-5C75-0D23-AEA77462010A}"/>
                  </a:ext>
                </a:extLst>
              </p:cNvPr>
              <p:cNvSpPr txBox="1"/>
              <p:nvPr/>
            </p:nvSpPr>
            <p:spPr bwMode="auto">
              <a:xfrm>
                <a:off x="1275495" y="5887695"/>
                <a:ext cx="4177426"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4" name="文字方塊 13">
                <a:extLst>
                  <a:ext uri="{FF2B5EF4-FFF2-40B4-BE49-F238E27FC236}">
                    <a16:creationId xmlns:a16="http://schemas.microsoft.com/office/drawing/2014/main" id="{3E0756A7-13B6-5C75-0D23-AEA77462010A}"/>
                  </a:ext>
                </a:extLst>
              </p:cNvPr>
              <p:cNvSpPr txBox="1">
                <a:spLocks noRot="1" noChangeAspect="1" noMove="1" noResize="1" noEditPoints="1" noAdjustHandles="1" noChangeArrowheads="1" noChangeShapeType="1" noTextEdit="1"/>
              </p:cNvSpPr>
              <p:nvPr/>
            </p:nvSpPr>
            <p:spPr bwMode="auto">
              <a:xfrm>
                <a:off x="1275495" y="5887695"/>
                <a:ext cx="4177426" cy="571247"/>
              </a:xfrm>
              <a:prstGeom prst="rect">
                <a:avLst/>
              </a:prstGeom>
              <a:blipFill>
                <a:blip r:embed="rId12"/>
                <a:stretch>
                  <a:fillRect l="-303" t="-2174" b="-869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3">
                <a:extLst>
                  <a:ext uri="{FF2B5EF4-FFF2-40B4-BE49-F238E27FC236}">
                    <a16:creationId xmlns:a16="http://schemas.microsoft.com/office/drawing/2014/main" id="{DE7A87C6-E16C-A277-30DF-F760570E1DAF}"/>
                  </a:ext>
                </a:extLst>
              </p:cNvPr>
              <p:cNvSpPr txBox="1"/>
              <p:nvPr/>
            </p:nvSpPr>
            <p:spPr bwMode="auto">
              <a:xfrm>
                <a:off x="5652120" y="5142927"/>
                <a:ext cx="2721258"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oMath>
                  </m:oMathPara>
                </a14:m>
                <a:endParaRPr kumimoji="1" lang="zh-TW" altLang="en-US" sz="1800" dirty="0">
                  <a:latin typeface="Times New Roman" panose="02020603050405020304" pitchFamily="18" charset="0"/>
                </a:endParaRPr>
              </a:p>
            </p:txBody>
          </p:sp>
        </mc:Choice>
        <mc:Fallback xmlns="">
          <p:sp>
            <p:nvSpPr>
              <p:cNvPr id="15" name="文字方塊 13">
                <a:extLst>
                  <a:ext uri="{FF2B5EF4-FFF2-40B4-BE49-F238E27FC236}">
                    <a16:creationId xmlns:a16="http://schemas.microsoft.com/office/drawing/2014/main" id="{DE7A87C6-E16C-A277-30DF-F760570E1DAF}"/>
                  </a:ext>
                </a:extLst>
              </p:cNvPr>
              <p:cNvSpPr txBox="1">
                <a:spLocks noRot="1" noChangeAspect="1" noMove="1" noResize="1" noEditPoints="1" noAdjustHandles="1" noChangeArrowheads="1" noChangeShapeType="1" noTextEdit="1"/>
              </p:cNvSpPr>
              <p:nvPr/>
            </p:nvSpPr>
            <p:spPr bwMode="auto">
              <a:xfrm>
                <a:off x="5652120" y="5142927"/>
                <a:ext cx="2721258" cy="571247"/>
              </a:xfrm>
              <a:prstGeom prst="rect">
                <a:avLst/>
              </a:prstGeom>
              <a:blipFill>
                <a:blip r:embed="rId13"/>
                <a:stretch>
                  <a:fillRect l="-1389" t="-4444" b="-1111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3">
                <a:extLst>
                  <a:ext uri="{FF2B5EF4-FFF2-40B4-BE49-F238E27FC236}">
                    <a16:creationId xmlns:a16="http://schemas.microsoft.com/office/drawing/2014/main" id="{3CB23029-492E-C233-7699-ACD6F470F735}"/>
                  </a:ext>
                </a:extLst>
              </p:cNvPr>
              <p:cNvSpPr txBox="1"/>
              <p:nvPr/>
            </p:nvSpPr>
            <p:spPr bwMode="auto">
              <a:xfrm>
                <a:off x="5652120" y="5887546"/>
                <a:ext cx="2948821"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6" name="文字方塊 13">
                <a:extLst>
                  <a:ext uri="{FF2B5EF4-FFF2-40B4-BE49-F238E27FC236}">
                    <a16:creationId xmlns:a16="http://schemas.microsoft.com/office/drawing/2014/main" id="{3CB23029-492E-C233-7699-ACD6F470F735}"/>
                  </a:ext>
                </a:extLst>
              </p:cNvPr>
              <p:cNvSpPr txBox="1">
                <a:spLocks noRot="1" noChangeAspect="1" noMove="1" noResize="1" noEditPoints="1" noAdjustHandles="1" noChangeArrowheads="1" noChangeShapeType="1" noTextEdit="1"/>
              </p:cNvSpPr>
              <p:nvPr/>
            </p:nvSpPr>
            <p:spPr bwMode="auto">
              <a:xfrm>
                <a:off x="5652120" y="5887546"/>
                <a:ext cx="2948821" cy="571247"/>
              </a:xfrm>
              <a:prstGeom prst="rect">
                <a:avLst/>
              </a:prstGeom>
              <a:blipFill>
                <a:blip r:embed="rId14"/>
                <a:stretch>
                  <a:fillRect t="-2174" b="-8696"/>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49380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exit"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1" presetClass="exit" presetSubtype="0" fill="hold" grpId="1"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1" presetClass="exit"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1" presetClass="exit" presetSubtype="0" fill="hold" grpId="1" nodeType="withEffect">
                                  <p:stCondLst>
                                    <p:cond delay="0"/>
                                  </p:stCondLst>
                                  <p:childTnLst>
                                    <p:set>
                                      <p:cBhvr>
                                        <p:cTn id="62" dur="1" fill="hold">
                                          <p:stCondLst>
                                            <p:cond delay="0"/>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1" presetClass="exit" presetSubtype="0" fill="hold" grpId="1" nodeType="withEffect">
                                  <p:stCondLst>
                                    <p:cond delay="0"/>
                                  </p:stCondLst>
                                  <p:childTnLst>
                                    <p:set>
                                      <p:cBhvr>
                                        <p:cTn id="70" dur="1" fill="hold">
                                          <p:stCondLst>
                                            <p:cond delay="0"/>
                                          </p:stCondLst>
                                        </p:cTn>
                                        <p:tgtEl>
                                          <p:spTgt spid="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ppt_x"/>
                                          </p:val>
                                        </p:tav>
                                        <p:tav tm="100000">
                                          <p:val>
                                            <p:strVal val="#ppt_x"/>
                                          </p:val>
                                        </p:tav>
                                      </p:tavLst>
                                    </p:anim>
                                    <p:anim calcmode="lin" valueType="num">
                                      <p:cBhvr additive="base">
                                        <p:cTn id="76" dur="500" fill="hold"/>
                                        <p:tgtEl>
                                          <p:spTgt spid="16"/>
                                        </p:tgtEl>
                                        <p:attrNameLst>
                                          <p:attrName>ppt_y</p:attrName>
                                        </p:attrNameLst>
                                      </p:cBhvr>
                                      <p:tavLst>
                                        <p:tav tm="0">
                                          <p:val>
                                            <p:strVal val="1+#ppt_h/2"/>
                                          </p:val>
                                        </p:tav>
                                        <p:tav tm="100000">
                                          <p:val>
                                            <p:strVal val="#ppt_y"/>
                                          </p:val>
                                        </p:tav>
                                      </p:tavLst>
                                    </p:anim>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p:bldP spid="10"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EA9459-8434-3255-B998-AB91CDCC05B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文字方塊 4">
                <a:extLst>
                  <a:ext uri="{FF2B5EF4-FFF2-40B4-BE49-F238E27FC236}">
                    <a16:creationId xmlns:a16="http://schemas.microsoft.com/office/drawing/2014/main" id="{19F1DE0E-2575-42EA-A5E8-1500F5EEA164}"/>
                  </a:ext>
                </a:extLst>
              </p:cNvPr>
              <p:cNvSpPr txBox="1"/>
              <p:nvPr/>
            </p:nvSpPr>
            <p:spPr bwMode="auto">
              <a:xfrm>
                <a:off x="619439" y="4473292"/>
                <a:ext cx="1575047" cy="3782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panose="02040503050406030204" pitchFamily="18" charset="0"/>
                            </a:rPr>
                            <m:t>1</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8" name="文字方塊 4">
                <a:extLst>
                  <a:ext uri="{FF2B5EF4-FFF2-40B4-BE49-F238E27FC236}">
                    <a16:creationId xmlns:a16="http://schemas.microsoft.com/office/drawing/2014/main" id="{19F1DE0E-2575-42EA-A5E8-1500F5EEA164}"/>
                  </a:ext>
                </a:extLst>
              </p:cNvPr>
              <p:cNvSpPr txBox="1">
                <a:spLocks noRot="1" noChangeAspect="1" noMove="1" noResize="1" noEditPoints="1" noAdjustHandles="1" noChangeArrowheads="1" noChangeShapeType="1" noTextEdit="1"/>
              </p:cNvSpPr>
              <p:nvPr/>
            </p:nvSpPr>
            <p:spPr bwMode="auto">
              <a:xfrm>
                <a:off x="619439" y="4473292"/>
                <a:ext cx="1575047" cy="378245"/>
              </a:xfrm>
              <a:prstGeom prst="rect">
                <a:avLst/>
              </a:prstGeom>
              <a:blipFill>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4">
                <a:extLst>
                  <a:ext uri="{FF2B5EF4-FFF2-40B4-BE49-F238E27FC236}">
                    <a16:creationId xmlns:a16="http://schemas.microsoft.com/office/drawing/2014/main" id="{ADCA782C-F27C-D215-9102-A4BEB9491942}"/>
                  </a:ext>
                </a:extLst>
              </p:cNvPr>
              <p:cNvSpPr txBox="1"/>
              <p:nvPr/>
            </p:nvSpPr>
            <p:spPr bwMode="auto">
              <a:xfrm>
                <a:off x="2283607" y="4473292"/>
                <a:ext cx="1640321" cy="3782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panose="02040503050406030204" pitchFamily="18" charset="0"/>
                            </a:rPr>
                            <m:t>2</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9" name="文字方塊 4">
                <a:extLst>
                  <a:ext uri="{FF2B5EF4-FFF2-40B4-BE49-F238E27FC236}">
                    <a16:creationId xmlns:a16="http://schemas.microsoft.com/office/drawing/2014/main" id="{ADCA782C-F27C-D215-9102-A4BEB9491942}"/>
                  </a:ext>
                </a:extLst>
              </p:cNvPr>
              <p:cNvSpPr txBox="1">
                <a:spLocks noRot="1" noChangeAspect="1" noMove="1" noResize="1" noEditPoints="1" noAdjustHandles="1" noChangeArrowheads="1" noChangeShapeType="1" noTextEdit="1"/>
              </p:cNvSpPr>
              <p:nvPr/>
            </p:nvSpPr>
            <p:spPr bwMode="auto">
              <a:xfrm>
                <a:off x="2283607" y="4473292"/>
                <a:ext cx="1640321" cy="378245"/>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64047CA-DAEF-AD49-A7F8-48DBE83B2FC9}"/>
                  </a:ext>
                </a:extLst>
              </p:cNvPr>
              <p:cNvSpPr txBox="1"/>
              <p:nvPr/>
            </p:nvSpPr>
            <p:spPr bwMode="auto">
              <a:xfrm>
                <a:off x="611560" y="3587281"/>
                <a:ext cx="59126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All terms are linear in </a:t>
                </a:r>
                <a14:m>
                  <m:oMath xmlns:m="http://schemas.openxmlformats.org/officeDocument/2006/math">
                    <m:r>
                      <a:rPr lang="en-US" sz="1800" i="1" dirty="0" smtClean="0">
                        <a:latin typeface="Cambria Math" panose="02040503050406030204" pitchFamily="18" charset="0"/>
                      </a:rPr>
                      <m:t>𝑥</m:t>
                    </m:r>
                  </m:oMath>
                </a14:m>
                <a:r>
                  <a:rPr lang="en-US" sz="1800" dirty="0">
                    <a:latin typeface="Times New Roman" panose="02020603050405020304" pitchFamily="18" charset="0"/>
                  </a:rPr>
                  <a:t>’s. Systems of 2</a:t>
                </a:r>
                <a:r>
                  <a:rPr lang="en-US" sz="1800" baseline="30000" dirty="0">
                    <a:latin typeface="Times New Roman" panose="02020603050405020304" pitchFamily="18" charset="0"/>
                  </a:rPr>
                  <a:t>nd</a:t>
                </a:r>
                <a:r>
                  <a:rPr lang="en-US" sz="1800" dirty="0">
                    <a:latin typeface="Times New Roman" panose="02020603050405020304" pitchFamily="18" charset="0"/>
                  </a:rPr>
                  <a:t> order linear ODE.</a:t>
                </a:r>
              </a:p>
            </p:txBody>
          </p:sp>
        </mc:Choice>
        <mc:Fallback xmlns="">
          <p:sp>
            <p:nvSpPr>
              <p:cNvPr id="3" name="TextBox 2">
                <a:extLst>
                  <a:ext uri="{FF2B5EF4-FFF2-40B4-BE49-F238E27FC236}">
                    <a16:creationId xmlns:a16="http://schemas.microsoft.com/office/drawing/2014/main" id="{F64047CA-DAEF-AD49-A7F8-48DBE83B2FC9}"/>
                  </a:ext>
                </a:extLst>
              </p:cNvPr>
              <p:cNvSpPr txBox="1">
                <a:spLocks noRot="1" noChangeAspect="1" noMove="1" noResize="1" noEditPoints="1" noAdjustHandles="1" noChangeArrowheads="1" noChangeShapeType="1" noTextEdit="1"/>
              </p:cNvSpPr>
              <p:nvPr/>
            </p:nvSpPr>
            <p:spPr bwMode="auto">
              <a:xfrm>
                <a:off x="611560" y="3587281"/>
                <a:ext cx="5912640" cy="369332"/>
              </a:xfrm>
              <a:prstGeom prst="rect">
                <a:avLst/>
              </a:prstGeom>
              <a:blipFill>
                <a:blip r:embed="rId4"/>
                <a:stretch>
                  <a:fillRect l="-85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4">
                <a:extLst>
                  <a:ext uri="{FF2B5EF4-FFF2-40B4-BE49-F238E27FC236}">
                    <a16:creationId xmlns:a16="http://schemas.microsoft.com/office/drawing/2014/main" id="{8E0CBCA5-57A0-6FA6-32F3-4B9D020D6748}"/>
                  </a:ext>
                </a:extLst>
              </p:cNvPr>
              <p:cNvSpPr>
                <a:spLocks noChangeArrowheads="1"/>
              </p:cNvSpPr>
              <p:nvPr/>
            </p:nvSpPr>
            <p:spPr bwMode="auto">
              <a:xfrm>
                <a:off x="625456" y="3946115"/>
                <a:ext cx="2387577"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先設</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1,</m:t>
                        </m:r>
                        <m:r>
                          <a:rPr lang="en-US" altLang="zh-TW" sz="1800" i="1">
                            <a:latin typeface="Cambria Math" panose="02040503050406030204" pitchFamily="18" charset="0"/>
                          </a:rPr>
                          <m:t>2</m:t>
                        </m:r>
                      </m:sub>
                    </m:sSub>
                  </m:oMath>
                </a14:m>
                <a:r>
                  <a:rPr lang="zh-TW" altLang="en-US" sz="1800" dirty="0"/>
                  <a:t>推廣為複數：</a:t>
                </a:r>
              </a:p>
            </p:txBody>
          </p:sp>
        </mc:Choice>
        <mc:Fallback xmlns="">
          <p:sp>
            <p:nvSpPr>
              <p:cNvPr id="6" name="矩形 4">
                <a:extLst>
                  <a:ext uri="{FF2B5EF4-FFF2-40B4-BE49-F238E27FC236}">
                    <a16:creationId xmlns:a16="http://schemas.microsoft.com/office/drawing/2014/main" id="{8E0CBCA5-57A0-6FA6-32F3-4B9D020D6748}"/>
                  </a:ext>
                </a:extLst>
              </p:cNvPr>
              <p:cNvSpPr>
                <a:spLocks noRot="1" noChangeAspect="1" noMove="1" noResize="1" noEditPoints="1" noAdjustHandles="1" noChangeArrowheads="1" noChangeShapeType="1" noTextEdit="1"/>
              </p:cNvSpPr>
              <p:nvPr/>
            </p:nvSpPr>
            <p:spPr bwMode="auto">
              <a:xfrm>
                <a:off x="625456" y="3946115"/>
                <a:ext cx="2387577" cy="381515"/>
              </a:xfrm>
              <a:prstGeom prst="rect">
                <a:avLst/>
              </a:prstGeom>
              <a:blipFill>
                <a:blip r:embed="rId8"/>
                <a:stretch>
                  <a:fillRect l="-2116" t="-6452" r="-1058"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文字方塊 9">
            <a:extLst>
              <a:ext uri="{FF2B5EF4-FFF2-40B4-BE49-F238E27FC236}">
                <a16:creationId xmlns:a16="http://schemas.microsoft.com/office/drawing/2014/main" id="{969A6381-4518-2B69-488A-8E4C22B2B28E}"/>
              </a:ext>
            </a:extLst>
          </p:cNvPr>
          <p:cNvSpPr txBox="1">
            <a:spLocks noChangeArrowheads="1"/>
          </p:cNvSpPr>
          <p:nvPr/>
        </p:nvSpPr>
        <p:spPr bwMode="auto">
          <a:xfrm>
            <a:off x="2896953" y="3952722"/>
            <a:ext cx="1871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猜解並代入</a:t>
            </a:r>
          </a:p>
        </p:txBody>
      </p:sp>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D54B36F8-94D6-D2B8-9558-45D08EFAE4D1}"/>
                  </a:ext>
                </a:extLst>
              </p:cNvPr>
              <p:cNvSpPr txBox="1"/>
              <p:nvPr/>
            </p:nvSpPr>
            <p:spPr bwMode="auto">
              <a:xfrm>
                <a:off x="684900" y="1615965"/>
                <a:ext cx="2880276" cy="60112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1" name="文字方塊 13">
                <a:extLst>
                  <a:ext uri="{FF2B5EF4-FFF2-40B4-BE49-F238E27FC236}">
                    <a16:creationId xmlns:a16="http://schemas.microsoft.com/office/drawing/2014/main" id="{D54B36F8-94D6-D2B8-9558-45D08EFAE4D1}"/>
                  </a:ext>
                </a:extLst>
              </p:cNvPr>
              <p:cNvSpPr txBox="1">
                <a:spLocks noRot="1" noChangeAspect="1" noMove="1" noResize="1" noEditPoints="1" noAdjustHandles="1" noChangeArrowheads="1" noChangeShapeType="1" noTextEdit="1"/>
              </p:cNvSpPr>
              <p:nvPr/>
            </p:nvSpPr>
            <p:spPr bwMode="auto">
              <a:xfrm>
                <a:off x="684900" y="1615965"/>
                <a:ext cx="2880276" cy="601127"/>
              </a:xfrm>
              <a:prstGeom prst="rect">
                <a:avLst/>
              </a:prstGeom>
              <a:blipFill>
                <a:blip r:embed="rId9"/>
                <a:stretch>
                  <a:fillRect l="-1316" b="-8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3">
                <a:extLst>
                  <a:ext uri="{FF2B5EF4-FFF2-40B4-BE49-F238E27FC236}">
                    <a16:creationId xmlns:a16="http://schemas.microsoft.com/office/drawing/2014/main" id="{F29B7D80-9B87-42F1-EACF-FA1EDFAE37D2}"/>
                  </a:ext>
                </a:extLst>
              </p:cNvPr>
              <p:cNvSpPr txBox="1"/>
              <p:nvPr/>
            </p:nvSpPr>
            <p:spPr bwMode="auto">
              <a:xfrm>
                <a:off x="684900" y="2330705"/>
                <a:ext cx="2684646" cy="60112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2" name="文字方塊 13">
                <a:extLst>
                  <a:ext uri="{FF2B5EF4-FFF2-40B4-BE49-F238E27FC236}">
                    <a16:creationId xmlns:a16="http://schemas.microsoft.com/office/drawing/2014/main" id="{F29B7D80-9B87-42F1-EACF-FA1EDFAE37D2}"/>
                  </a:ext>
                </a:extLst>
              </p:cNvPr>
              <p:cNvSpPr txBox="1">
                <a:spLocks noRot="1" noChangeAspect="1" noMove="1" noResize="1" noEditPoints="1" noAdjustHandles="1" noChangeArrowheads="1" noChangeShapeType="1" noTextEdit="1"/>
              </p:cNvSpPr>
              <p:nvPr/>
            </p:nvSpPr>
            <p:spPr bwMode="auto">
              <a:xfrm>
                <a:off x="684900" y="2330705"/>
                <a:ext cx="2684646" cy="601127"/>
              </a:xfrm>
              <a:prstGeom prst="rect">
                <a:avLst/>
              </a:prstGeom>
              <a:blipFill>
                <a:blip r:embed="rId10"/>
                <a:stretch>
                  <a:fillRect l="-1408" b="-8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3">
                <a:extLst>
                  <a:ext uri="{FF2B5EF4-FFF2-40B4-BE49-F238E27FC236}">
                    <a16:creationId xmlns:a16="http://schemas.microsoft.com/office/drawing/2014/main" id="{81A30455-D1DB-0C8A-A1F8-53C15225230E}"/>
                  </a:ext>
                </a:extLst>
              </p:cNvPr>
              <p:cNvSpPr txBox="1"/>
              <p:nvPr/>
            </p:nvSpPr>
            <p:spPr bwMode="auto">
              <a:xfrm>
                <a:off x="627423" y="5095228"/>
                <a:ext cx="3949864"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3" name="文字方塊 13">
                <a:extLst>
                  <a:ext uri="{FF2B5EF4-FFF2-40B4-BE49-F238E27FC236}">
                    <a16:creationId xmlns:a16="http://schemas.microsoft.com/office/drawing/2014/main" id="{81A30455-D1DB-0C8A-A1F8-53C15225230E}"/>
                  </a:ext>
                </a:extLst>
              </p:cNvPr>
              <p:cNvSpPr txBox="1">
                <a:spLocks noRot="1" noChangeAspect="1" noMove="1" noResize="1" noEditPoints="1" noAdjustHandles="1" noChangeArrowheads="1" noChangeShapeType="1" noTextEdit="1"/>
              </p:cNvSpPr>
              <p:nvPr/>
            </p:nvSpPr>
            <p:spPr bwMode="auto">
              <a:xfrm>
                <a:off x="627423" y="5095228"/>
                <a:ext cx="3949864" cy="571247"/>
              </a:xfrm>
              <a:prstGeom prst="rect">
                <a:avLst/>
              </a:prstGeom>
              <a:blipFill>
                <a:blip r:embed="rId11"/>
                <a:stretch>
                  <a:fillRect l="-321" t="-2174" b="-869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C674E527-8937-435C-F56B-BCD19F2BF32E}"/>
                  </a:ext>
                </a:extLst>
              </p:cNvPr>
              <p:cNvSpPr txBox="1"/>
              <p:nvPr/>
            </p:nvSpPr>
            <p:spPr bwMode="auto">
              <a:xfrm>
                <a:off x="627423" y="5829952"/>
                <a:ext cx="4177426"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4" name="文字方塊 13">
                <a:extLst>
                  <a:ext uri="{FF2B5EF4-FFF2-40B4-BE49-F238E27FC236}">
                    <a16:creationId xmlns:a16="http://schemas.microsoft.com/office/drawing/2014/main" id="{C674E527-8937-435C-F56B-BCD19F2BF32E}"/>
                  </a:ext>
                </a:extLst>
              </p:cNvPr>
              <p:cNvSpPr txBox="1">
                <a:spLocks noRot="1" noChangeAspect="1" noMove="1" noResize="1" noEditPoints="1" noAdjustHandles="1" noChangeArrowheads="1" noChangeShapeType="1" noTextEdit="1"/>
              </p:cNvSpPr>
              <p:nvPr/>
            </p:nvSpPr>
            <p:spPr bwMode="auto">
              <a:xfrm>
                <a:off x="627423" y="5829952"/>
                <a:ext cx="4177426" cy="571247"/>
              </a:xfrm>
              <a:prstGeom prst="rect">
                <a:avLst/>
              </a:prstGeom>
              <a:blipFill>
                <a:blip r:embed="rId12"/>
                <a:stretch>
                  <a:fillRect l="-303" t="-2128" b="-638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3">
                <a:extLst>
                  <a:ext uri="{FF2B5EF4-FFF2-40B4-BE49-F238E27FC236}">
                    <a16:creationId xmlns:a16="http://schemas.microsoft.com/office/drawing/2014/main" id="{EF2990AC-5FE1-CA71-A9F9-34101E45E985}"/>
                  </a:ext>
                </a:extLst>
              </p:cNvPr>
              <p:cNvSpPr txBox="1"/>
              <p:nvPr/>
            </p:nvSpPr>
            <p:spPr bwMode="auto">
              <a:xfrm>
                <a:off x="5004048" y="5085184"/>
                <a:ext cx="2721258"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oMath>
                  </m:oMathPara>
                </a14:m>
                <a:endParaRPr kumimoji="1" lang="zh-TW" altLang="en-US" sz="1800" dirty="0">
                  <a:latin typeface="Times New Roman" panose="02020603050405020304" pitchFamily="18" charset="0"/>
                </a:endParaRPr>
              </a:p>
            </p:txBody>
          </p:sp>
        </mc:Choice>
        <mc:Fallback xmlns="">
          <p:sp>
            <p:nvSpPr>
              <p:cNvPr id="15" name="文字方塊 13">
                <a:extLst>
                  <a:ext uri="{FF2B5EF4-FFF2-40B4-BE49-F238E27FC236}">
                    <a16:creationId xmlns:a16="http://schemas.microsoft.com/office/drawing/2014/main" id="{EF2990AC-5FE1-CA71-A9F9-34101E45E985}"/>
                  </a:ext>
                </a:extLst>
              </p:cNvPr>
              <p:cNvSpPr txBox="1">
                <a:spLocks noRot="1" noChangeAspect="1" noMove="1" noResize="1" noEditPoints="1" noAdjustHandles="1" noChangeArrowheads="1" noChangeShapeType="1" noTextEdit="1"/>
              </p:cNvSpPr>
              <p:nvPr/>
            </p:nvSpPr>
            <p:spPr bwMode="auto">
              <a:xfrm>
                <a:off x="5004048" y="5085184"/>
                <a:ext cx="2721258" cy="571247"/>
              </a:xfrm>
              <a:prstGeom prst="rect">
                <a:avLst/>
              </a:prstGeom>
              <a:blipFill>
                <a:blip r:embed="rId13"/>
                <a:stretch>
                  <a:fillRect l="-1860" t="-2174" b="-869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3">
                <a:extLst>
                  <a:ext uri="{FF2B5EF4-FFF2-40B4-BE49-F238E27FC236}">
                    <a16:creationId xmlns:a16="http://schemas.microsoft.com/office/drawing/2014/main" id="{873C1E83-AA7F-D913-7D0A-DFF10C8C4E45}"/>
                  </a:ext>
                </a:extLst>
              </p:cNvPr>
              <p:cNvSpPr txBox="1"/>
              <p:nvPr/>
            </p:nvSpPr>
            <p:spPr bwMode="auto">
              <a:xfrm>
                <a:off x="5004048" y="5829803"/>
                <a:ext cx="2948821"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6" name="文字方塊 13">
                <a:extLst>
                  <a:ext uri="{FF2B5EF4-FFF2-40B4-BE49-F238E27FC236}">
                    <a16:creationId xmlns:a16="http://schemas.microsoft.com/office/drawing/2014/main" id="{873C1E83-AA7F-D913-7D0A-DFF10C8C4E45}"/>
                  </a:ext>
                </a:extLst>
              </p:cNvPr>
              <p:cNvSpPr txBox="1">
                <a:spLocks noRot="1" noChangeAspect="1" noMove="1" noResize="1" noEditPoints="1" noAdjustHandles="1" noChangeArrowheads="1" noChangeShapeType="1" noTextEdit="1"/>
              </p:cNvSpPr>
              <p:nvPr/>
            </p:nvSpPr>
            <p:spPr bwMode="auto">
              <a:xfrm>
                <a:off x="5004048" y="5829803"/>
                <a:ext cx="2948821" cy="571247"/>
              </a:xfrm>
              <a:prstGeom prst="rect">
                <a:avLst/>
              </a:prstGeom>
              <a:blipFill>
                <a:blip r:embed="rId14"/>
                <a:stretch>
                  <a:fillRect t="-2128" b="-638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E09782-9646-5933-45BB-98837A22769B}"/>
                  </a:ext>
                </a:extLst>
              </p:cNvPr>
              <p:cNvSpPr txBox="1"/>
              <p:nvPr/>
            </p:nvSpPr>
            <p:spPr bwMode="auto">
              <a:xfrm>
                <a:off x="7203519" y="2036990"/>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r>
                        <a:rPr lang="en-US"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5E09782-9646-5933-45BB-98837A22769B}"/>
                  </a:ext>
                </a:extLst>
              </p:cNvPr>
              <p:cNvSpPr txBox="1">
                <a:spLocks noRot="1" noChangeAspect="1" noMove="1" noResize="1" noEditPoints="1" noAdjustHandles="1" noChangeArrowheads="1" noChangeShapeType="1" noTextEdit="1"/>
              </p:cNvSpPr>
              <p:nvPr/>
            </p:nvSpPr>
            <p:spPr bwMode="auto">
              <a:xfrm>
                <a:off x="7203519" y="2036990"/>
                <a:ext cx="1509388" cy="555793"/>
              </a:xfrm>
              <a:prstGeom prst="rect">
                <a:avLst/>
              </a:prstGeom>
              <a:blipFill>
                <a:blip r:embed="rId15"/>
                <a:stretch>
                  <a:fillRect l="-840" r="-1681" b="-1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049937E-EA56-AE9D-0D02-DA810864BF03}"/>
                  </a:ext>
                </a:extLst>
              </p:cNvPr>
              <p:cNvSpPr txBox="1"/>
              <p:nvPr/>
            </p:nvSpPr>
            <p:spPr bwMode="auto">
              <a:xfrm>
                <a:off x="6821679" y="2755582"/>
                <a:ext cx="2721258" cy="1407373"/>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e>
                              <m:e>
                                <m:r>
                                  <a:rPr lang="en-US" altLang="zh-TW" sz="1800" b="0" i="1" smtClean="0">
                                    <a:latin typeface="Cambria Math" panose="02040503050406030204" pitchFamily="18" charset="0"/>
                                    <a:ea typeface="Cambria Math"/>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e>
                            </m:mr>
                            <m:m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e>
                            </m:mr>
                          </m:m>
                        </m:e>
                      </m:d>
                    </m:oMath>
                  </m:oMathPara>
                </a14:m>
                <a:endParaRPr lang="en-US" sz="1800" dirty="0">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A049937E-EA56-AE9D-0D02-DA810864BF03}"/>
                  </a:ext>
                </a:extLst>
              </p:cNvPr>
              <p:cNvSpPr txBox="1">
                <a:spLocks noRot="1" noChangeAspect="1" noMove="1" noResize="1" noEditPoints="1" noAdjustHandles="1" noChangeArrowheads="1" noChangeShapeType="1" noTextEdit="1"/>
              </p:cNvSpPr>
              <p:nvPr/>
            </p:nvSpPr>
            <p:spPr bwMode="auto">
              <a:xfrm>
                <a:off x="6821679" y="2755582"/>
                <a:ext cx="2721258" cy="1407373"/>
              </a:xfrm>
              <a:prstGeom prst="rect">
                <a:avLst/>
              </a:prstGeom>
              <a:blipFill>
                <a:blip r:embed="rId1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17C85C-0FD0-A473-DDF5-3942F57DA1A3}"/>
                  </a:ext>
                </a:extLst>
              </p:cNvPr>
              <p:cNvSpPr txBox="1"/>
              <p:nvPr/>
            </p:nvSpPr>
            <p:spPr bwMode="auto">
              <a:xfrm>
                <a:off x="7380312" y="4276220"/>
                <a:ext cx="946991"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117C85C-0FD0-A473-DDF5-3942F57DA1A3}"/>
                  </a:ext>
                </a:extLst>
              </p:cNvPr>
              <p:cNvSpPr txBox="1">
                <a:spLocks noRot="1" noChangeAspect="1" noMove="1" noResize="1" noEditPoints="1" noAdjustHandles="1" noChangeArrowheads="1" noChangeShapeType="1" noTextEdit="1"/>
              </p:cNvSpPr>
              <p:nvPr/>
            </p:nvSpPr>
            <p:spPr bwMode="auto">
              <a:xfrm>
                <a:off x="7380312" y="4276220"/>
                <a:ext cx="946991" cy="461217"/>
              </a:xfrm>
              <a:prstGeom prst="rect">
                <a:avLst/>
              </a:prstGeom>
              <a:blipFill>
                <a:blip r:embed="rId17"/>
                <a:stretch>
                  <a:fillRect l="-4000" b="-10811"/>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18D6DB4D-17A7-BE13-9719-E3A2DB3B3AE5}"/>
              </a:ext>
            </a:extLst>
          </p:cNvPr>
          <p:cNvPicPr>
            <a:picLocks noChangeAspect="1"/>
          </p:cNvPicPr>
          <p:nvPr/>
        </p:nvPicPr>
        <p:blipFill>
          <a:blip r:embed="rId18"/>
          <a:srcRect l="15275" t="30880" r="15223" b="45307"/>
          <a:stretch>
            <a:fillRect/>
          </a:stretch>
        </p:blipFill>
        <p:spPr>
          <a:xfrm>
            <a:off x="593951" y="592876"/>
            <a:ext cx="4698130" cy="900010"/>
          </a:xfrm>
          <a:prstGeom prst="rect">
            <a:avLst/>
          </a:prstGeom>
        </p:spPr>
      </p:pic>
    </p:spTree>
    <p:extLst>
      <p:ext uri="{BB962C8B-B14F-4D97-AF65-F5344CB8AC3E}">
        <p14:creationId xmlns:p14="http://schemas.microsoft.com/office/powerpoint/2010/main" val="101318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1" presetClass="exit"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1" presetClass="exit" presetSubtype="0" fill="hold" grpId="1"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3">
                <a:extLst>
                  <a:ext uri="{FF2B5EF4-FFF2-40B4-BE49-F238E27FC236}">
                    <a16:creationId xmlns:a16="http://schemas.microsoft.com/office/drawing/2014/main" id="{4D608135-60F9-1912-57FA-B1D8355E5D96}"/>
                  </a:ext>
                </a:extLst>
              </p:cNvPr>
              <p:cNvSpPr txBox="1"/>
              <p:nvPr/>
            </p:nvSpPr>
            <p:spPr bwMode="auto">
              <a:xfrm>
                <a:off x="1315388" y="604302"/>
                <a:ext cx="2721258"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oMath>
                  </m:oMathPara>
                </a14:m>
                <a:endParaRPr kumimoji="1" lang="zh-TW" altLang="en-US" sz="1800" dirty="0">
                  <a:latin typeface="Times New Roman" panose="02020603050405020304" pitchFamily="18" charset="0"/>
                </a:endParaRPr>
              </a:p>
            </p:txBody>
          </p:sp>
        </mc:Choice>
        <mc:Fallback xmlns="">
          <p:sp>
            <p:nvSpPr>
              <p:cNvPr id="2" name="文字方塊 13">
                <a:extLst>
                  <a:ext uri="{FF2B5EF4-FFF2-40B4-BE49-F238E27FC236}">
                    <a16:creationId xmlns:a16="http://schemas.microsoft.com/office/drawing/2014/main" id="{4D608135-60F9-1912-57FA-B1D8355E5D96}"/>
                  </a:ext>
                </a:extLst>
              </p:cNvPr>
              <p:cNvSpPr txBox="1">
                <a:spLocks noRot="1" noChangeAspect="1" noMove="1" noResize="1" noEditPoints="1" noAdjustHandles="1" noChangeArrowheads="1" noChangeShapeType="1" noTextEdit="1"/>
              </p:cNvSpPr>
              <p:nvPr/>
            </p:nvSpPr>
            <p:spPr bwMode="auto">
              <a:xfrm>
                <a:off x="1315388" y="604302"/>
                <a:ext cx="2721258" cy="571247"/>
              </a:xfrm>
              <a:prstGeom prst="rect">
                <a:avLst/>
              </a:prstGeom>
              <a:blipFill>
                <a:blip r:embed="rId2"/>
                <a:stretch>
                  <a:fillRect l="-1395" t="-2174" r="-465" b="-869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EC0AE221-A515-4A35-F691-E5570C894129}"/>
                  </a:ext>
                </a:extLst>
              </p:cNvPr>
              <p:cNvSpPr txBox="1"/>
              <p:nvPr/>
            </p:nvSpPr>
            <p:spPr bwMode="auto">
              <a:xfrm>
                <a:off x="1307405" y="1301548"/>
                <a:ext cx="2948821"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3" name="文字方塊 13">
                <a:extLst>
                  <a:ext uri="{FF2B5EF4-FFF2-40B4-BE49-F238E27FC236}">
                    <a16:creationId xmlns:a16="http://schemas.microsoft.com/office/drawing/2014/main" id="{EC0AE221-A515-4A35-F691-E5570C894129}"/>
                  </a:ext>
                </a:extLst>
              </p:cNvPr>
              <p:cNvSpPr txBox="1">
                <a:spLocks noRot="1" noChangeAspect="1" noMove="1" noResize="1" noEditPoints="1" noAdjustHandles="1" noChangeArrowheads="1" noChangeShapeType="1" noTextEdit="1"/>
              </p:cNvSpPr>
              <p:nvPr/>
            </p:nvSpPr>
            <p:spPr bwMode="auto">
              <a:xfrm>
                <a:off x="1307405" y="1301548"/>
                <a:ext cx="2948821" cy="571247"/>
              </a:xfrm>
              <a:prstGeom prst="rect">
                <a:avLst/>
              </a:prstGeom>
              <a:blipFill>
                <a:blip r:embed="rId3"/>
                <a:stretch>
                  <a:fillRect t="-2174" b="-869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FE7AB845-35E0-5ACE-9349-6980B83DC9BA}"/>
                  </a:ext>
                </a:extLst>
              </p:cNvPr>
              <p:cNvSpPr>
                <a:spLocks noChangeArrowheads="1"/>
              </p:cNvSpPr>
              <p:nvPr/>
            </p:nvSpPr>
            <p:spPr bwMode="auto">
              <a:xfrm>
                <a:off x="1259632" y="1998795"/>
                <a:ext cx="667964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微分方程組被轉化為</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zh-TW" altLang="en-US" sz="1800" dirty="0">
                    <a:solidFill>
                      <a:srgbClr val="FF0000"/>
                    </a:solidFill>
                  </a:rPr>
                  <a:t>的一次代數方程組以及一個未知數</a:t>
                </a:r>
                <a14:m>
                  <m:oMath xmlns:m="http://schemas.openxmlformats.org/officeDocument/2006/math">
                    <m:r>
                      <a:rPr lang="zh-TW" altLang="en-US" sz="1800" i="1" smtClean="0">
                        <a:solidFill>
                          <a:srgbClr val="FF0000"/>
                        </a:solidFill>
                        <a:latin typeface="Cambria Math" panose="02040503050406030204" pitchFamily="18" charset="0"/>
                      </a:rPr>
                      <m:t>𝜔</m:t>
                    </m:r>
                  </m:oMath>
                </a14:m>
                <a:r>
                  <a:rPr lang="zh-TW" altLang="en-US" sz="1800" dirty="0">
                    <a:solidFill>
                      <a:srgbClr val="FF0000"/>
                    </a:solidFill>
                  </a:rPr>
                  <a:t>。</a:t>
                </a:r>
              </a:p>
            </p:txBody>
          </p:sp>
        </mc:Choice>
        <mc:Fallback xmlns="">
          <p:sp>
            <p:nvSpPr>
              <p:cNvPr id="4" name="矩形 14">
                <a:extLst>
                  <a:ext uri="{FF2B5EF4-FFF2-40B4-BE49-F238E27FC236}">
                    <a16:creationId xmlns:a16="http://schemas.microsoft.com/office/drawing/2014/main" id="{FE7AB845-35E0-5ACE-9349-6980B83DC9BA}"/>
                  </a:ext>
                </a:extLst>
              </p:cNvPr>
              <p:cNvSpPr>
                <a:spLocks noRot="1" noChangeAspect="1" noMove="1" noResize="1" noEditPoints="1" noAdjustHandles="1" noChangeArrowheads="1" noChangeShapeType="1" noTextEdit="1"/>
              </p:cNvSpPr>
              <p:nvPr/>
            </p:nvSpPr>
            <p:spPr bwMode="auto">
              <a:xfrm>
                <a:off x="1259632" y="1998795"/>
                <a:ext cx="6679649" cy="369332"/>
              </a:xfrm>
              <a:prstGeom prst="rect">
                <a:avLst/>
              </a:prstGeom>
              <a:blipFill>
                <a:blip r:embed="rId4"/>
                <a:stretch>
                  <a:fillRect l="-76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57DF9907-D765-57DC-FAF1-42A96EAD26E4}"/>
              </a:ext>
            </a:extLst>
          </p:cNvPr>
          <p:cNvSpPr txBox="1"/>
          <p:nvPr/>
        </p:nvSpPr>
        <p:spPr bwMode="auto">
          <a:xfrm>
            <a:off x="1259632" y="3861048"/>
            <a:ext cx="7306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因為右式為零，此方程組只有在行列式為零時才有解</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F7B358DD-870A-DEA1-F3E4-363B325D0038}"/>
                  </a:ext>
                </a:extLst>
              </p:cNvPr>
              <p:cNvSpPr txBox="1"/>
              <p:nvPr/>
            </p:nvSpPr>
            <p:spPr bwMode="auto">
              <a:xfrm>
                <a:off x="1336669" y="2480341"/>
                <a:ext cx="3123099"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F7B358DD-870A-DEA1-F3E4-363B325D0038}"/>
                  </a:ext>
                </a:extLst>
              </p:cNvPr>
              <p:cNvSpPr txBox="1">
                <a:spLocks noRot="1" noChangeAspect="1" noMove="1" noResize="1" noEditPoints="1" noAdjustHandles="1" noChangeArrowheads="1" noChangeShapeType="1" noTextEdit="1"/>
              </p:cNvSpPr>
              <p:nvPr/>
            </p:nvSpPr>
            <p:spPr bwMode="auto">
              <a:xfrm>
                <a:off x="1336669" y="2480341"/>
                <a:ext cx="3123099" cy="571247"/>
              </a:xfrm>
              <a:prstGeom prst="rect">
                <a:avLst/>
              </a:prstGeom>
              <a:blipFill>
                <a:blip r:embed="rId5"/>
                <a:stretch>
                  <a:fillRect t="-2174" r="-810" b="-869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3">
                <a:extLst>
                  <a:ext uri="{FF2B5EF4-FFF2-40B4-BE49-F238E27FC236}">
                    <a16:creationId xmlns:a16="http://schemas.microsoft.com/office/drawing/2014/main" id="{1C104995-083E-5757-F4E8-3CC494633CA9}"/>
                  </a:ext>
                </a:extLst>
              </p:cNvPr>
              <p:cNvSpPr txBox="1"/>
              <p:nvPr/>
            </p:nvSpPr>
            <p:spPr bwMode="auto">
              <a:xfrm>
                <a:off x="1328686" y="3177587"/>
                <a:ext cx="3345339" cy="57124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7" name="文字方塊 13">
                <a:extLst>
                  <a:ext uri="{FF2B5EF4-FFF2-40B4-BE49-F238E27FC236}">
                    <a16:creationId xmlns:a16="http://schemas.microsoft.com/office/drawing/2014/main" id="{1C104995-083E-5757-F4E8-3CC494633CA9}"/>
                  </a:ext>
                </a:extLst>
              </p:cNvPr>
              <p:cNvSpPr txBox="1">
                <a:spLocks noRot="1" noChangeAspect="1" noMove="1" noResize="1" noEditPoints="1" noAdjustHandles="1" noChangeArrowheads="1" noChangeShapeType="1" noTextEdit="1"/>
              </p:cNvSpPr>
              <p:nvPr/>
            </p:nvSpPr>
            <p:spPr bwMode="auto">
              <a:xfrm>
                <a:off x="1328686" y="3177587"/>
                <a:ext cx="3345339" cy="571247"/>
              </a:xfrm>
              <a:prstGeom prst="rect">
                <a:avLst/>
              </a:prstGeom>
              <a:blipFill>
                <a:blip r:embed="rId6"/>
                <a:stretch>
                  <a:fillRect t="-2174" r="-755" b="-869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3">
                <a:extLst>
                  <a:ext uri="{FF2B5EF4-FFF2-40B4-BE49-F238E27FC236}">
                    <a16:creationId xmlns:a16="http://schemas.microsoft.com/office/drawing/2014/main" id="{5675B9A2-9D65-9991-16F4-0A9405873AF7}"/>
                  </a:ext>
                </a:extLst>
              </p:cNvPr>
              <p:cNvSpPr txBox="1"/>
              <p:nvPr/>
            </p:nvSpPr>
            <p:spPr bwMode="auto">
              <a:xfrm>
                <a:off x="1336669" y="4387327"/>
                <a:ext cx="3469604" cy="1182311"/>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m>
                            <m:mPr>
                              <m:mcs>
                                <m:mc>
                                  <m:mcPr>
                                    <m:count m:val="2"/>
                                    <m:mcJc m:val="center"/>
                                  </m:mcPr>
                                </m:mc>
                              </m:mcs>
                              <m:ctrlPr>
                                <a:rPr lang="en-US" altLang="zh-TW" sz="1800" i="1" smtClean="0">
                                  <a:latin typeface="Cambria Math" panose="02040503050406030204" pitchFamily="18" charset="0"/>
                                </a:rPr>
                              </m:ctrlPr>
                            </m:mPr>
                            <m:m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e>
                            </m:mr>
                            <m:mr>
                              <m:e>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e>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2</m:t>
                                        </m:r>
                                      </m:sub>
                                    </m:sSub>
                                  </m:den>
                                </m:f>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mr>
                          </m:m>
                        </m:e>
                      </m:d>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10" name="文字方塊 13">
                <a:extLst>
                  <a:ext uri="{FF2B5EF4-FFF2-40B4-BE49-F238E27FC236}">
                    <a16:creationId xmlns:a16="http://schemas.microsoft.com/office/drawing/2014/main" id="{5675B9A2-9D65-9991-16F4-0A9405873AF7}"/>
                  </a:ext>
                </a:extLst>
              </p:cNvPr>
              <p:cNvSpPr txBox="1">
                <a:spLocks noRot="1" noChangeAspect="1" noMove="1" noResize="1" noEditPoints="1" noAdjustHandles="1" noChangeArrowheads="1" noChangeShapeType="1" noTextEdit="1"/>
              </p:cNvSpPr>
              <p:nvPr/>
            </p:nvSpPr>
            <p:spPr bwMode="auto">
              <a:xfrm>
                <a:off x="1336669" y="4387327"/>
                <a:ext cx="3469604" cy="1182311"/>
              </a:xfrm>
              <a:prstGeom prst="rect">
                <a:avLst/>
              </a:prstGeom>
              <a:blipFill>
                <a:blip r:embed="rId7"/>
                <a:stretch>
                  <a:fillRect r="-1095" b="-42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B8D0D67-E81F-CAED-744E-97BDD41D5225}"/>
                  </a:ext>
                </a:extLst>
              </p:cNvPr>
              <p:cNvSpPr txBox="1"/>
              <p:nvPr/>
            </p:nvSpPr>
            <p:spPr bwMode="auto">
              <a:xfrm>
                <a:off x="1336669" y="5723301"/>
                <a:ext cx="66026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zh-TW" altLang="en-US" sz="1800" dirty="0">
                    <a:solidFill>
                      <a:srgbClr val="FF0000"/>
                    </a:solidFill>
                    <a:latin typeface="Times New Roman" panose="02020603050405020304" pitchFamily="18" charset="0"/>
                  </a:rPr>
                  <a:t>未知數</a:t>
                </a:r>
                <a14:m>
                  <m:oMath xmlns:m="http://schemas.openxmlformats.org/officeDocument/2006/math">
                    <m:sSup>
                      <m:sSupPr>
                        <m:ctrlPr>
                          <a:rPr lang="en-US" altLang="zh-TW" sz="1800" i="1" smtClean="0">
                            <a:solidFill>
                              <a:srgbClr val="FF0000"/>
                            </a:solidFill>
                            <a:latin typeface="Cambria Math" panose="02040503050406030204" pitchFamily="18" charset="0"/>
                            <a:ea typeface="Cambria Math"/>
                          </a:rPr>
                        </m:ctrlPr>
                      </m:sSupPr>
                      <m:e>
                        <m:r>
                          <a:rPr lang="en-US" altLang="zh-TW" sz="1800" i="1">
                            <a:solidFill>
                              <a:srgbClr val="FF0000"/>
                            </a:solidFill>
                            <a:latin typeface="Cambria Math" panose="02040503050406030204" pitchFamily="18" charset="0"/>
                            <a:ea typeface="Cambria Math" panose="02040503050406030204" pitchFamily="18" charset="0"/>
                          </a:rPr>
                          <m:t>𝜔</m:t>
                        </m:r>
                      </m:e>
                      <m:sup>
                        <m:r>
                          <a:rPr lang="en-US" altLang="zh-TW" sz="1800" i="1">
                            <a:solidFill>
                              <a:srgbClr val="FF0000"/>
                            </a:solidFill>
                            <a:latin typeface="Cambria Math" panose="02040503050406030204" pitchFamily="18" charset="0"/>
                            <a:ea typeface="Cambria Math"/>
                          </a:rPr>
                          <m:t>2</m:t>
                        </m:r>
                      </m:sup>
                    </m:sSup>
                    <m:r>
                      <a:rPr lang="zh-TW" altLang="en-US" sz="1800" i="1">
                        <a:solidFill>
                          <a:srgbClr val="FF0000"/>
                        </a:solidFill>
                        <a:latin typeface="Cambria Math" panose="02040503050406030204" pitchFamily="18" charset="0"/>
                      </a:rPr>
                      <m:t>應該只有</m:t>
                    </m:r>
                  </m:oMath>
                </a14:m>
                <a:r>
                  <a:rPr lang="en-US" sz="1800" dirty="0" err="1">
                    <a:solidFill>
                      <a:srgbClr val="FF0000"/>
                    </a:solidFill>
                    <a:latin typeface="Times New Roman" panose="02020603050405020304" pitchFamily="18" charset="0"/>
                  </a:rPr>
                  <a:t>兩個解！這其實就是本徵值</a:t>
                </a:r>
                <a:r>
                  <a:rPr lang="en-US" sz="1800" dirty="0">
                    <a:solidFill>
                      <a:srgbClr val="FF0000"/>
                    </a:solidFill>
                    <a:latin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1B8D0D67-E81F-CAED-744E-97BDD41D5225}"/>
                  </a:ext>
                </a:extLst>
              </p:cNvPr>
              <p:cNvSpPr txBox="1">
                <a:spLocks noRot="1" noChangeAspect="1" noMove="1" noResize="1" noEditPoints="1" noAdjustHandles="1" noChangeArrowheads="1" noChangeShapeType="1" noTextEdit="1"/>
              </p:cNvSpPr>
              <p:nvPr/>
            </p:nvSpPr>
            <p:spPr bwMode="auto">
              <a:xfrm>
                <a:off x="1336669" y="5723301"/>
                <a:ext cx="6602612" cy="369332"/>
              </a:xfrm>
              <a:prstGeom prst="rect">
                <a:avLst/>
              </a:prstGeom>
              <a:blipFill>
                <a:blip r:embed="rId8"/>
                <a:stretch>
                  <a:fillRect l="-769"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8745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exit" presetSubtype="0" fill="hold" grpId="1"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1" presetClass="exit" presetSubtype="0" fill="hold" grpId="1" nodeType="withEffect">
                                  <p:stCondLst>
                                    <p:cond delay="0"/>
                                  </p:stCondLst>
                                  <p:childTnLst>
                                    <p:set>
                                      <p:cBhvr>
                                        <p:cTn id="31" dur="1" fill="hold">
                                          <p:stCondLst>
                                            <p:cond delay="0"/>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1" presetClass="exit" presetSubtype="0" fill="hold" grpId="1" nodeType="withEffect">
                                  <p:stCondLst>
                                    <p:cond delay="0"/>
                                  </p:stCondLst>
                                  <p:childTnLst>
                                    <p:set>
                                      <p:cBhvr>
                                        <p:cTn id="39" dur="1" fill="hold">
                                          <p:stCondLst>
                                            <p:cond delay="0"/>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par>
                                <p:cTn id="46" presetID="1" presetClass="exit" presetSubtype="0" fill="hold" grpId="1" nodeType="withEffect">
                                  <p:stCondLst>
                                    <p:cond delay="0"/>
                                  </p:stCondLst>
                                  <p:childTnLst>
                                    <p:set>
                                      <p:cBhvr>
                                        <p:cTn id="4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6" grpId="0" animBg="1"/>
      <p:bldP spid="6" grpId="1" animBg="1"/>
      <p:bldP spid="7" grpId="0" animBg="1"/>
      <p:bldP spid="7"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D4CF-A4B3-8695-9F0D-E839F39A3EF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文字方塊 4">
                <a:extLst>
                  <a:ext uri="{FF2B5EF4-FFF2-40B4-BE49-F238E27FC236}">
                    <a16:creationId xmlns:a16="http://schemas.microsoft.com/office/drawing/2014/main" id="{19466C2C-CAC2-CED4-3A51-ECBA435EEB62}"/>
                  </a:ext>
                </a:extLst>
              </p:cNvPr>
              <p:cNvSpPr txBox="1"/>
              <p:nvPr/>
            </p:nvSpPr>
            <p:spPr bwMode="auto">
              <a:xfrm>
                <a:off x="866958" y="2707543"/>
                <a:ext cx="1575047" cy="378245"/>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panose="02040503050406030204" pitchFamily="18" charset="0"/>
                            </a:rPr>
                            <m:t>1</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19" name="文字方塊 4">
                <a:extLst>
                  <a:ext uri="{FF2B5EF4-FFF2-40B4-BE49-F238E27FC236}">
                    <a16:creationId xmlns:a16="http://schemas.microsoft.com/office/drawing/2014/main" id="{19466C2C-CAC2-CED4-3A51-ECBA435EEB62}"/>
                  </a:ext>
                </a:extLst>
              </p:cNvPr>
              <p:cNvSpPr txBox="1">
                <a:spLocks noRot="1" noChangeAspect="1" noMove="1" noResize="1" noEditPoints="1" noAdjustHandles="1" noChangeArrowheads="1" noChangeShapeType="1" noTextEdit="1"/>
              </p:cNvSpPr>
              <p:nvPr/>
            </p:nvSpPr>
            <p:spPr bwMode="auto">
              <a:xfrm>
                <a:off x="866958" y="2707543"/>
                <a:ext cx="1575047" cy="378245"/>
              </a:xfrm>
              <a:prstGeom prst="rect">
                <a:avLst/>
              </a:prstGeom>
              <a:blipFill>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4">
                <a:extLst>
                  <a:ext uri="{FF2B5EF4-FFF2-40B4-BE49-F238E27FC236}">
                    <a16:creationId xmlns:a16="http://schemas.microsoft.com/office/drawing/2014/main" id="{3D49C574-E51B-9F40-E25F-3F659311A33C}"/>
                  </a:ext>
                </a:extLst>
              </p:cNvPr>
              <p:cNvSpPr txBox="1"/>
              <p:nvPr/>
            </p:nvSpPr>
            <p:spPr bwMode="auto">
              <a:xfrm>
                <a:off x="2612619" y="2712388"/>
                <a:ext cx="1640321" cy="378245"/>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panose="02040503050406030204" pitchFamily="18" charset="0"/>
                            </a:rPr>
                            <m:t>2</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20" name="文字方塊 4">
                <a:extLst>
                  <a:ext uri="{FF2B5EF4-FFF2-40B4-BE49-F238E27FC236}">
                    <a16:creationId xmlns:a16="http://schemas.microsoft.com/office/drawing/2014/main" id="{3D49C574-E51B-9F40-E25F-3F659311A33C}"/>
                  </a:ext>
                </a:extLst>
              </p:cNvPr>
              <p:cNvSpPr txBox="1">
                <a:spLocks noRot="1" noChangeAspect="1" noMove="1" noResize="1" noEditPoints="1" noAdjustHandles="1" noChangeArrowheads="1" noChangeShapeType="1" noTextEdit="1"/>
              </p:cNvSpPr>
              <p:nvPr/>
            </p:nvSpPr>
            <p:spPr bwMode="auto">
              <a:xfrm>
                <a:off x="2612619" y="2712388"/>
                <a:ext cx="1640321" cy="378245"/>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4">
                <a:extLst>
                  <a:ext uri="{FF2B5EF4-FFF2-40B4-BE49-F238E27FC236}">
                    <a16:creationId xmlns:a16="http://schemas.microsoft.com/office/drawing/2014/main" id="{86B6BF1A-1F1A-B58C-B556-D70F16C9F686}"/>
                  </a:ext>
                </a:extLst>
              </p:cNvPr>
              <p:cNvSpPr>
                <a:spLocks noChangeArrowheads="1"/>
              </p:cNvSpPr>
              <p:nvPr/>
            </p:nvSpPr>
            <p:spPr bwMode="auto">
              <a:xfrm>
                <a:off x="815457" y="1244691"/>
                <a:ext cx="7644040"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zh-TW" altLang="en-US" sz="1800" dirty="0"/>
                  <a:t>先設</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1,</m:t>
                        </m:r>
                        <m:r>
                          <a:rPr lang="en-US" altLang="zh-TW" sz="1800" i="1">
                            <a:latin typeface="Cambria Math" panose="02040503050406030204" pitchFamily="18" charset="0"/>
                          </a:rPr>
                          <m:t>2</m:t>
                        </m:r>
                      </m:sub>
                    </m:sSub>
                  </m:oMath>
                </a14:m>
                <a:r>
                  <a:rPr lang="zh-TW" altLang="en-US" sz="1800" dirty="0"/>
                  <a:t>為複數，猜想其解如簡諧運動也可以寫成虛數的指數函數：</a:t>
                </a:r>
              </a:p>
            </p:txBody>
          </p:sp>
        </mc:Choice>
        <mc:Fallback xmlns="">
          <p:sp>
            <p:nvSpPr>
              <p:cNvPr id="21" name="矩形 4">
                <a:extLst>
                  <a:ext uri="{FF2B5EF4-FFF2-40B4-BE49-F238E27FC236}">
                    <a16:creationId xmlns:a16="http://schemas.microsoft.com/office/drawing/2014/main" id="{86B6BF1A-1F1A-B58C-B556-D70F16C9F686}"/>
                  </a:ext>
                </a:extLst>
              </p:cNvPr>
              <p:cNvSpPr>
                <a:spLocks noRot="1" noChangeAspect="1" noMove="1" noResize="1" noEditPoints="1" noAdjustHandles="1" noChangeArrowheads="1" noChangeShapeType="1" noTextEdit="1"/>
              </p:cNvSpPr>
              <p:nvPr/>
            </p:nvSpPr>
            <p:spPr bwMode="auto">
              <a:xfrm>
                <a:off x="815457" y="1244691"/>
                <a:ext cx="7644040" cy="381515"/>
              </a:xfrm>
              <a:prstGeom prst="rect">
                <a:avLst/>
              </a:prstGeom>
              <a:blipFill>
                <a:blip r:embed="rId4"/>
                <a:stretch>
                  <a:fillRect l="-663" t="-3125" b="-156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D2B02F29-5DAC-DBF9-EA0B-4C0D8EB3FEFF}"/>
                  </a:ext>
                </a:extLst>
              </p:cNvPr>
              <p:cNvSpPr txBox="1"/>
              <p:nvPr/>
            </p:nvSpPr>
            <p:spPr bwMode="auto">
              <a:xfrm>
                <a:off x="905874" y="4454123"/>
                <a:ext cx="3653308" cy="287836"/>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D2B02F29-5DAC-DBF9-EA0B-4C0D8EB3FEFF}"/>
                  </a:ext>
                </a:extLst>
              </p:cNvPr>
              <p:cNvSpPr txBox="1">
                <a:spLocks noRot="1" noChangeAspect="1" noMove="1" noResize="1" noEditPoints="1" noAdjustHandles="1" noChangeArrowheads="1" noChangeShapeType="1" noTextEdit="1"/>
              </p:cNvSpPr>
              <p:nvPr/>
            </p:nvSpPr>
            <p:spPr bwMode="auto">
              <a:xfrm>
                <a:off x="905874" y="4454123"/>
                <a:ext cx="3653308" cy="287836"/>
              </a:xfrm>
              <a:prstGeom prst="rect">
                <a:avLst/>
              </a:prstGeom>
              <a:blipFill>
                <a:blip r:embed="rId5"/>
                <a:stretch>
                  <a:fillRect b="-1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13">
                <a:extLst>
                  <a:ext uri="{FF2B5EF4-FFF2-40B4-BE49-F238E27FC236}">
                    <a16:creationId xmlns:a16="http://schemas.microsoft.com/office/drawing/2014/main" id="{1A1F0F9B-89A1-C314-4A6E-6400DF336648}"/>
                  </a:ext>
                </a:extLst>
              </p:cNvPr>
              <p:cNvSpPr txBox="1"/>
              <p:nvPr/>
            </p:nvSpPr>
            <p:spPr bwMode="auto">
              <a:xfrm>
                <a:off x="903420" y="4897737"/>
                <a:ext cx="3703513" cy="287836"/>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3" name="文字方塊 13">
                <a:extLst>
                  <a:ext uri="{FF2B5EF4-FFF2-40B4-BE49-F238E27FC236}">
                    <a16:creationId xmlns:a16="http://schemas.microsoft.com/office/drawing/2014/main" id="{1A1F0F9B-89A1-C314-4A6E-6400DF336648}"/>
                  </a:ext>
                </a:extLst>
              </p:cNvPr>
              <p:cNvSpPr txBox="1">
                <a:spLocks noRot="1" noChangeAspect="1" noMove="1" noResize="1" noEditPoints="1" noAdjustHandles="1" noChangeArrowheads="1" noChangeShapeType="1" noTextEdit="1"/>
              </p:cNvSpPr>
              <p:nvPr/>
            </p:nvSpPr>
            <p:spPr bwMode="auto">
              <a:xfrm>
                <a:off x="903420" y="4897737"/>
                <a:ext cx="3703513" cy="287836"/>
              </a:xfrm>
              <a:prstGeom prst="rect">
                <a:avLst/>
              </a:prstGeom>
              <a:blipFill>
                <a:blip r:embed="rId6"/>
                <a:stretch>
                  <a:fillRect l="-342" b="-1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13">
                <a:extLst>
                  <a:ext uri="{FF2B5EF4-FFF2-40B4-BE49-F238E27FC236}">
                    <a16:creationId xmlns:a16="http://schemas.microsoft.com/office/drawing/2014/main" id="{BCA824BE-ADB2-DB01-434A-FCF5F55DD4A9}"/>
                  </a:ext>
                </a:extLst>
              </p:cNvPr>
              <p:cNvSpPr txBox="1"/>
              <p:nvPr/>
            </p:nvSpPr>
            <p:spPr bwMode="auto">
              <a:xfrm>
                <a:off x="5334000" y="4467611"/>
                <a:ext cx="2296463" cy="28245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oMath>
                  </m:oMathPara>
                </a14:m>
                <a:endParaRPr kumimoji="1" lang="zh-TW" altLang="en-US" sz="1800" dirty="0">
                  <a:latin typeface="Times New Roman" panose="02020603050405020304" pitchFamily="18" charset="0"/>
                </a:endParaRPr>
              </a:p>
            </p:txBody>
          </p:sp>
        </mc:Choice>
        <mc:Fallback xmlns="">
          <p:sp>
            <p:nvSpPr>
              <p:cNvPr id="24" name="文字方塊 13">
                <a:extLst>
                  <a:ext uri="{FF2B5EF4-FFF2-40B4-BE49-F238E27FC236}">
                    <a16:creationId xmlns:a16="http://schemas.microsoft.com/office/drawing/2014/main" id="{BCA824BE-ADB2-DB01-434A-FCF5F55DD4A9}"/>
                  </a:ext>
                </a:extLst>
              </p:cNvPr>
              <p:cNvSpPr txBox="1">
                <a:spLocks noRot="1" noChangeAspect="1" noMove="1" noResize="1" noEditPoints="1" noAdjustHandles="1" noChangeArrowheads="1" noChangeShapeType="1" noTextEdit="1"/>
              </p:cNvSpPr>
              <p:nvPr/>
            </p:nvSpPr>
            <p:spPr bwMode="auto">
              <a:xfrm>
                <a:off x="5334000" y="4467611"/>
                <a:ext cx="2296463" cy="282450"/>
              </a:xfrm>
              <a:prstGeom prst="rect">
                <a:avLst/>
              </a:prstGeom>
              <a:blipFill>
                <a:blip r:embed="rId7"/>
                <a:stretch>
                  <a:fillRect l="-2210" b="-2173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13">
                <a:extLst>
                  <a:ext uri="{FF2B5EF4-FFF2-40B4-BE49-F238E27FC236}">
                    <a16:creationId xmlns:a16="http://schemas.microsoft.com/office/drawing/2014/main" id="{BEB3353A-4061-D937-E000-41B2EF2FDBC3}"/>
                  </a:ext>
                </a:extLst>
              </p:cNvPr>
              <p:cNvSpPr txBox="1"/>
              <p:nvPr/>
            </p:nvSpPr>
            <p:spPr bwMode="auto">
              <a:xfrm>
                <a:off x="5334000" y="4905604"/>
                <a:ext cx="2474908" cy="28245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5" name="文字方塊 13">
                <a:extLst>
                  <a:ext uri="{FF2B5EF4-FFF2-40B4-BE49-F238E27FC236}">
                    <a16:creationId xmlns:a16="http://schemas.microsoft.com/office/drawing/2014/main" id="{BEB3353A-4061-D937-E000-41B2EF2FDBC3}"/>
                  </a:ext>
                </a:extLst>
              </p:cNvPr>
              <p:cNvSpPr txBox="1">
                <a:spLocks noRot="1" noChangeAspect="1" noMove="1" noResize="1" noEditPoints="1" noAdjustHandles="1" noChangeArrowheads="1" noChangeShapeType="1" noTextEdit="1"/>
              </p:cNvSpPr>
              <p:nvPr/>
            </p:nvSpPr>
            <p:spPr bwMode="auto">
              <a:xfrm>
                <a:off x="5334000" y="4905604"/>
                <a:ext cx="2474908" cy="282450"/>
              </a:xfrm>
              <a:prstGeom prst="rect">
                <a:avLst/>
              </a:prstGeom>
              <a:blipFill>
                <a:blip r:embed="rId8"/>
                <a:stretch>
                  <a:fillRect b="-17391"/>
                </a:stretch>
              </a:blipFill>
              <a:ln w="9525">
                <a:noFill/>
                <a:miter lim="800000"/>
                <a:headEnd/>
                <a:tailEnd/>
              </a:ln>
            </p:spPr>
            <p:txBody>
              <a:bodyPr/>
              <a:lstStyle/>
              <a:p>
                <a:r>
                  <a:rPr lang="en-US">
                    <a:noFill/>
                  </a:rPr>
                  <a:t> </a:t>
                </a:r>
              </a:p>
            </p:txBody>
          </p:sp>
        </mc:Fallback>
      </mc:AlternateContent>
      <p:sp>
        <p:nvSpPr>
          <p:cNvPr id="29" name="Right Arrow 28">
            <a:extLst>
              <a:ext uri="{FF2B5EF4-FFF2-40B4-BE49-F238E27FC236}">
                <a16:creationId xmlns:a16="http://schemas.microsoft.com/office/drawing/2014/main" id="{DED3F7B3-41C3-579E-FA43-8B56035C7ED7}"/>
              </a:ext>
            </a:extLst>
          </p:cNvPr>
          <p:cNvSpPr/>
          <p:nvPr/>
        </p:nvSpPr>
        <p:spPr>
          <a:xfrm>
            <a:off x="4842865" y="4549522"/>
            <a:ext cx="294511" cy="401079"/>
          </a:xfrm>
          <a:prstGeom prst="rightArrow">
            <a:avLst/>
          </a:prstGeom>
          <a:solidFill>
            <a:srgbClr val="00B050"/>
          </a:solidFill>
          <a:ln>
            <a:noFill/>
          </a:ln>
        </p:spPr>
        <p:txBody>
          <a:bodyPr wrap="squar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矩形 14">
                <a:extLst>
                  <a:ext uri="{FF2B5EF4-FFF2-40B4-BE49-F238E27FC236}">
                    <a16:creationId xmlns:a16="http://schemas.microsoft.com/office/drawing/2014/main" id="{570A6F03-0155-F917-8855-7B6D4923FFF8}"/>
                  </a:ext>
                </a:extLst>
              </p:cNvPr>
              <p:cNvSpPr>
                <a:spLocks noChangeArrowheads="1"/>
              </p:cNvSpPr>
              <p:nvPr/>
            </p:nvSpPr>
            <p:spPr bwMode="auto">
              <a:xfrm>
                <a:off x="843228" y="5398973"/>
                <a:ext cx="489204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微分方程組被轉化為</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zh-TW" altLang="en-US" sz="1800" dirty="0">
                    <a:solidFill>
                      <a:srgbClr val="FF0000"/>
                    </a:solidFill>
                  </a:rPr>
                  <a:t>的一次代數方程組。</a:t>
                </a:r>
              </a:p>
            </p:txBody>
          </p:sp>
        </mc:Choice>
        <mc:Fallback xmlns="">
          <p:sp>
            <p:nvSpPr>
              <p:cNvPr id="30" name="矩形 14">
                <a:extLst>
                  <a:ext uri="{FF2B5EF4-FFF2-40B4-BE49-F238E27FC236}">
                    <a16:creationId xmlns:a16="http://schemas.microsoft.com/office/drawing/2014/main" id="{570A6F03-0155-F917-8855-7B6D4923FFF8}"/>
                  </a:ext>
                </a:extLst>
              </p:cNvPr>
              <p:cNvSpPr>
                <a:spLocks noRot="1" noChangeAspect="1" noMove="1" noResize="1" noEditPoints="1" noAdjustHandles="1" noChangeArrowheads="1" noChangeShapeType="1" noTextEdit="1"/>
              </p:cNvSpPr>
              <p:nvPr/>
            </p:nvSpPr>
            <p:spPr bwMode="auto">
              <a:xfrm>
                <a:off x="843228" y="5398973"/>
                <a:ext cx="4892045" cy="369332"/>
              </a:xfrm>
              <a:prstGeom prst="rect">
                <a:avLst/>
              </a:prstGeom>
              <a:blipFill>
                <a:blip r:embed="rId9"/>
                <a:stretch>
                  <a:fillRect l="-1036"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54DA9160-68FF-02AA-1D51-8E563121F3C9}"/>
                  </a:ext>
                </a:extLst>
              </p:cNvPr>
              <p:cNvSpPr>
                <a:spLocks noChangeArrowheads="1"/>
              </p:cNvSpPr>
              <p:nvPr/>
            </p:nvSpPr>
            <p:spPr bwMode="auto">
              <a:xfrm>
                <a:off x="830172" y="3141330"/>
                <a:ext cx="7644040"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zh-TW" altLang="en-US" sz="1800" dirty="0"/>
                  <a:t>注意此猜想中，</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1,</m:t>
                        </m:r>
                        <m:r>
                          <a:rPr lang="en-US" altLang="zh-TW" sz="1800" i="1">
                            <a:latin typeface="Cambria Math" panose="02040503050406030204" pitchFamily="18" charset="0"/>
                          </a:rPr>
                          <m:t>2</m:t>
                        </m:r>
                      </m:sub>
                    </m:sSub>
                  </m:oMath>
                </a14:m>
                <a:r>
                  <a:rPr lang="zh-TW" altLang="en-US" sz="1800" dirty="0"/>
                  <a:t>是以同樣的方式一起隨時間振盪：</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𝑖</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sup>
                    </m:sSup>
                  </m:oMath>
                </a14:m>
                <a:r>
                  <a:rPr lang="zh-TW" altLang="en-US" sz="1800" dirty="0"/>
                  <a:t>。</a:t>
                </a:r>
              </a:p>
            </p:txBody>
          </p:sp>
        </mc:Choice>
        <mc:Fallback xmlns="">
          <p:sp>
            <p:nvSpPr>
              <p:cNvPr id="5" name="矩形 4">
                <a:extLst>
                  <a:ext uri="{FF2B5EF4-FFF2-40B4-BE49-F238E27FC236}">
                    <a16:creationId xmlns:a16="http://schemas.microsoft.com/office/drawing/2014/main" id="{54DA9160-68FF-02AA-1D51-8E563121F3C9}"/>
                  </a:ext>
                </a:extLst>
              </p:cNvPr>
              <p:cNvSpPr>
                <a:spLocks noRot="1" noChangeAspect="1" noMove="1" noResize="1" noEditPoints="1" noAdjustHandles="1" noChangeArrowheads="1" noChangeShapeType="1" noTextEdit="1"/>
              </p:cNvSpPr>
              <p:nvPr/>
            </p:nvSpPr>
            <p:spPr bwMode="auto">
              <a:xfrm>
                <a:off x="830172" y="3141330"/>
                <a:ext cx="7644040" cy="381515"/>
              </a:xfrm>
              <a:prstGeom prst="rect">
                <a:avLst/>
              </a:prstGeom>
              <a:blipFill>
                <a:blip r:embed="rId10"/>
                <a:stretch>
                  <a:fillRect l="-66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3">
                <a:extLst>
                  <a:ext uri="{FF2B5EF4-FFF2-40B4-BE49-F238E27FC236}">
                    <a16:creationId xmlns:a16="http://schemas.microsoft.com/office/drawing/2014/main" id="{45AD70B7-A5C6-0BE9-3950-C3AC51CDBE4F}"/>
                  </a:ext>
                </a:extLst>
              </p:cNvPr>
              <p:cNvSpPr txBox="1"/>
              <p:nvPr/>
            </p:nvSpPr>
            <p:spPr bwMode="auto">
              <a:xfrm>
                <a:off x="892124" y="613168"/>
                <a:ext cx="2417008"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7" name="文字方塊 13">
                <a:extLst>
                  <a:ext uri="{FF2B5EF4-FFF2-40B4-BE49-F238E27FC236}">
                    <a16:creationId xmlns:a16="http://schemas.microsoft.com/office/drawing/2014/main" id="{45AD70B7-A5C6-0BE9-3950-C3AC51CDBE4F}"/>
                  </a:ext>
                </a:extLst>
              </p:cNvPr>
              <p:cNvSpPr txBox="1">
                <a:spLocks noRot="1" noChangeAspect="1" noMove="1" noResize="1" noEditPoints="1" noAdjustHandles="1" noChangeArrowheads="1" noChangeShapeType="1" noTextEdit="1"/>
              </p:cNvSpPr>
              <p:nvPr/>
            </p:nvSpPr>
            <p:spPr bwMode="auto">
              <a:xfrm>
                <a:off x="892124" y="613168"/>
                <a:ext cx="2417008" cy="555793"/>
              </a:xfrm>
              <a:prstGeom prst="rect">
                <a:avLst/>
              </a:prstGeom>
              <a:blipFill>
                <a:blip r:embed="rId11"/>
                <a:stretch>
                  <a:fillRect l="-2094" b="-1111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F2949AC9-C8A4-CEB5-69D7-BCDC52028F27}"/>
                  </a:ext>
                </a:extLst>
              </p:cNvPr>
              <p:cNvSpPr txBox="1"/>
              <p:nvPr/>
            </p:nvSpPr>
            <p:spPr bwMode="auto">
              <a:xfrm>
                <a:off x="3432780" y="613167"/>
                <a:ext cx="224920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F2949AC9-C8A4-CEB5-69D7-BCDC52028F27}"/>
                  </a:ext>
                </a:extLst>
              </p:cNvPr>
              <p:cNvSpPr txBox="1">
                <a:spLocks noRot="1" noChangeAspect="1" noMove="1" noResize="1" noEditPoints="1" noAdjustHandles="1" noChangeArrowheads="1" noChangeShapeType="1" noTextEdit="1"/>
              </p:cNvSpPr>
              <p:nvPr/>
            </p:nvSpPr>
            <p:spPr bwMode="auto">
              <a:xfrm>
                <a:off x="3432780" y="613167"/>
                <a:ext cx="2249205" cy="555793"/>
              </a:xfrm>
              <a:prstGeom prst="rect">
                <a:avLst/>
              </a:prstGeom>
              <a:blipFill>
                <a:blip r:embed="rId12"/>
                <a:stretch>
                  <a:fillRect l="-2247" b="-11111"/>
                </a:stretch>
              </a:blipFill>
              <a:ln w="9525">
                <a:noFill/>
                <a:miter lim="800000"/>
                <a:headEnd/>
                <a:tailEnd/>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3893053F-21D9-D851-1596-69B661F9B6FC}"/>
              </a:ext>
            </a:extLst>
          </p:cNvPr>
          <p:cNvSpPr txBox="1"/>
          <p:nvPr/>
        </p:nvSpPr>
        <p:spPr bwMode="auto">
          <a:xfrm>
            <a:off x="6189053" y="594962"/>
            <a:ext cx="1080120" cy="369332"/>
          </a:xfrm>
          <a:prstGeom prst="rect">
            <a:avLst/>
          </a:prstGeom>
          <a:noFill/>
          <a:ln w="9525">
            <a:noFill/>
            <a:miter lim="800000"/>
            <a:headEnd/>
            <a:tailEnd/>
          </a:ln>
        </p:spPr>
        <p:txBody>
          <a:bodyPr wrap="square" rtlCol="0">
            <a:spAutoFit/>
          </a:bodyPr>
          <a:lstStyle/>
          <a:p>
            <a:pPr algn="l"/>
            <a:r>
              <a:rPr lang="en-US" sz="1800" dirty="0">
                <a:latin typeface="Times New Roman" pitchFamily="18" charset="0"/>
                <a:cs typeface="Times New Roman" pitchFamily="18" charset="0"/>
              </a:rPr>
              <a:t>Method 0</a:t>
            </a:r>
          </a:p>
        </p:txBody>
      </p:sp>
      <mc:AlternateContent xmlns:mc="http://schemas.openxmlformats.org/markup-compatibility/2006" xmlns:a14="http://schemas.microsoft.com/office/drawing/2010/main">
        <mc:Choice Requires="a14">
          <p:sp>
            <p:nvSpPr>
              <p:cNvPr id="11" name="矩形 3">
                <a:extLst>
                  <a:ext uri="{FF2B5EF4-FFF2-40B4-BE49-F238E27FC236}">
                    <a16:creationId xmlns:a16="http://schemas.microsoft.com/office/drawing/2014/main" id="{2994D3FD-8528-E934-0EC3-7B356F6DAE4B}"/>
                  </a:ext>
                </a:extLst>
              </p:cNvPr>
              <p:cNvSpPr>
                <a:spLocks noChangeArrowheads="1"/>
              </p:cNvSpPr>
              <p:nvPr/>
            </p:nvSpPr>
            <p:spPr bwMode="auto">
              <a:xfrm>
                <a:off x="815457" y="1613222"/>
                <a:ext cx="67578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800" dirty="0"/>
                  <a:t>First elevate the real </a:t>
                </a:r>
                <a14:m>
                  <m:oMath xmlns:m="http://schemas.openxmlformats.org/officeDocument/2006/math">
                    <m:sSup>
                      <m:sSupPr>
                        <m:ctrlPr>
                          <a:rPr lang="en-US" altLang="zh-TW" sz="1800" b="0" i="1" dirty="0" smtClean="0">
                            <a:latin typeface="Cambria Math" panose="02040503050406030204" pitchFamily="18" charset="0"/>
                          </a:rPr>
                        </m:ctrlPr>
                      </m:sSupPr>
                      <m:e>
                        <m:r>
                          <a:rPr lang="en-US" altLang="zh-TW" sz="1800" i="1" dirty="0" smtClean="0">
                            <a:latin typeface="Cambria Math" panose="02040503050406030204" pitchFamily="18" charset="0"/>
                          </a:rPr>
                          <m:t>𝑥</m:t>
                        </m:r>
                      </m:e>
                      <m:sup>
                        <m:r>
                          <a:rPr lang="en-US" altLang="zh-TW" sz="1800" b="0" i="1" dirty="0" smtClean="0">
                            <a:latin typeface="Cambria Math" panose="02040503050406030204" pitchFamily="18" charset="0"/>
                          </a:rPr>
                          <m:t>′</m:t>
                        </m:r>
                      </m:sup>
                    </m:sSup>
                    <m:r>
                      <a:rPr lang="en-US" altLang="zh-TW" sz="1800" b="0" i="1" dirty="0" smtClean="0">
                        <a:latin typeface="Cambria Math" panose="02040503050406030204" pitchFamily="18" charset="0"/>
                      </a:rPr>
                      <m:t>𝑠</m:t>
                    </m:r>
                  </m:oMath>
                </a14:m>
                <a:r>
                  <a:rPr lang="en-US" altLang="zh-TW" sz="1800" dirty="0"/>
                  <a:t> into complex function.</a:t>
                </a:r>
                <a:endParaRPr lang="zh-TW" altLang="en-US" sz="1800" dirty="0"/>
              </a:p>
            </p:txBody>
          </p:sp>
        </mc:Choice>
        <mc:Fallback xmlns="">
          <p:sp>
            <p:nvSpPr>
              <p:cNvPr id="11" name="矩形 3">
                <a:extLst>
                  <a:ext uri="{FF2B5EF4-FFF2-40B4-BE49-F238E27FC236}">
                    <a16:creationId xmlns:a16="http://schemas.microsoft.com/office/drawing/2014/main" id="{2994D3FD-8528-E934-0EC3-7B356F6DAE4B}"/>
                  </a:ext>
                </a:extLst>
              </p:cNvPr>
              <p:cNvSpPr>
                <a:spLocks noRot="1" noChangeAspect="1" noMove="1" noResize="1" noEditPoints="1" noAdjustHandles="1" noChangeArrowheads="1" noChangeShapeType="1" noTextEdit="1"/>
              </p:cNvSpPr>
              <p:nvPr/>
            </p:nvSpPr>
            <p:spPr bwMode="auto">
              <a:xfrm>
                <a:off x="815457" y="1613222"/>
                <a:ext cx="6757840" cy="369332"/>
              </a:xfrm>
              <a:prstGeom prst="rect">
                <a:avLst/>
              </a:prstGeom>
              <a:blipFill>
                <a:blip r:embed="rId13"/>
                <a:stretch>
                  <a:fillRect l="-750"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0110537E-97FD-3339-4120-14DB738E5B53}"/>
              </a:ext>
            </a:extLst>
          </p:cNvPr>
          <p:cNvSpPr txBox="1"/>
          <p:nvPr/>
        </p:nvSpPr>
        <p:spPr>
          <a:xfrm>
            <a:off x="815457" y="1963481"/>
            <a:ext cx="6426896"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A</a:t>
            </a:r>
            <a:r>
              <a:rPr lang="en-US" altLang="zh-TW" sz="1800" dirty="0">
                <a:latin typeface="Times New Roman" panose="02020603050405020304" pitchFamily="18" charset="0"/>
                <a:cs typeface="Times New Roman" panose="02020603050405020304" pitchFamily="18" charset="0"/>
              </a:rPr>
              <a:t>nd guess the solution is a complex number exponential function</a:t>
            </a:r>
            <a:r>
              <a:rPr lang="en-US" altLang="zh-TW"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435A3D4-822D-AAD6-14CA-FB6D619C549C}"/>
              </a:ext>
            </a:extLst>
          </p:cNvPr>
          <p:cNvSpPr txBox="1"/>
          <p:nvPr/>
        </p:nvSpPr>
        <p:spPr>
          <a:xfrm>
            <a:off x="807574" y="2320646"/>
            <a:ext cx="797385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will prove in the future that exponential functions of imaginary number work:</a:t>
            </a:r>
          </a:p>
        </p:txBody>
      </p:sp>
      <mc:AlternateContent xmlns:mc="http://schemas.openxmlformats.org/markup-compatibility/2006" xmlns:a14="http://schemas.microsoft.com/office/drawing/2010/main">
        <mc:Choice Requires="a14">
          <p:sp>
            <p:nvSpPr>
              <p:cNvPr id="17" name="矩形 4">
                <a:extLst>
                  <a:ext uri="{FF2B5EF4-FFF2-40B4-BE49-F238E27FC236}">
                    <a16:creationId xmlns:a16="http://schemas.microsoft.com/office/drawing/2014/main" id="{FE4269C6-F235-22E4-49B9-7E04EA4A3EB8}"/>
                  </a:ext>
                </a:extLst>
              </p:cNvPr>
              <p:cNvSpPr>
                <a:spLocks noChangeArrowheads="1"/>
              </p:cNvSpPr>
              <p:nvPr/>
            </p:nvSpPr>
            <p:spPr bwMode="auto">
              <a:xfrm>
                <a:off x="836478" y="3516807"/>
                <a:ext cx="7644040"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en-US" altLang="zh-TW" sz="1800" dirty="0">
                    <a:solidFill>
                      <a:srgbClr val="FF0000"/>
                    </a:solidFill>
                  </a:rPr>
                  <a:t>Note that in this guess, </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a:rPr>
                          <m:t>𝑥</m:t>
                        </m:r>
                      </m:e>
                      <m:sub>
                        <m:r>
                          <a:rPr lang="en-US" altLang="zh-TW" sz="1800" b="0" i="1" smtClean="0">
                            <a:solidFill>
                              <a:srgbClr val="FF0000"/>
                            </a:solidFill>
                            <a:latin typeface="Cambria Math" panose="02040503050406030204" pitchFamily="18" charset="0"/>
                          </a:rPr>
                          <m:t>1,</m:t>
                        </m:r>
                        <m:r>
                          <a:rPr lang="en-US" altLang="zh-TW" sz="1800" i="1">
                            <a:solidFill>
                              <a:srgbClr val="FF0000"/>
                            </a:solidFill>
                            <a:latin typeface="Cambria Math" panose="02040503050406030204" pitchFamily="18" charset="0"/>
                          </a:rPr>
                          <m:t>2</m:t>
                        </m:r>
                      </m:sub>
                    </m:sSub>
                  </m:oMath>
                </a14:m>
                <a:r>
                  <a:rPr lang="en-US" altLang="zh-TW" sz="1800" dirty="0">
                    <a:solidFill>
                      <a:srgbClr val="FF0000"/>
                    </a:solidFill>
                  </a:rPr>
                  <a:t> oscillate with time in identical manner:</a:t>
                </a:r>
                <a14:m>
                  <m:oMath xmlns:m="http://schemas.openxmlformats.org/officeDocument/2006/math">
                    <m:r>
                      <a:rPr lang="en-US" sz="1800" b="0" i="0" smtClean="0">
                        <a:solidFill>
                          <a:srgbClr val="FF0000"/>
                        </a:solidFill>
                        <a:latin typeface="Cambria Math" panose="02040503050406030204" pitchFamily="18" charset="0"/>
                      </a:rPr>
                      <m:t> </m:t>
                    </m:r>
                    <m:sSup>
                      <m:sSupPr>
                        <m:ctrlPr>
                          <a:rPr lang="en-US" sz="1800" i="1">
                            <a:solidFill>
                              <a:srgbClr val="FF0000"/>
                            </a:solidFill>
                            <a:latin typeface="Cambria Math" panose="02040503050406030204" pitchFamily="18" charset="0"/>
                          </a:rPr>
                        </m:ctrlPr>
                      </m:sSupPr>
                      <m:e>
                        <m:r>
                          <a:rPr lang="en-US" sz="1800" i="1">
                            <a:solidFill>
                              <a:srgbClr val="FF0000"/>
                            </a:solidFill>
                            <a:latin typeface="Cambria Math" panose="02040503050406030204" pitchFamily="18" charset="0"/>
                          </a:rPr>
                          <m:t>𝑒</m:t>
                        </m:r>
                      </m:e>
                      <m:sup>
                        <m:r>
                          <a:rPr lang="en-US" sz="1800" i="1">
                            <a:solidFill>
                              <a:srgbClr val="FF0000"/>
                            </a:solidFill>
                            <a:latin typeface="Cambria Math" panose="02040503050406030204" pitchFamily="18" charset="0"/>
                          </a:rPr>
                          <m:t>𝑖</m:t>
                        </m:r>
                        <m:r>
                          <a:rPr lang="en-US" sz="1800" i="1">
                            <a:solidFill>
                              <a:srgbClr val="FF0000"/>
                            </a:solidFill>
                            <a:latin typeface="Cambria Math" panose="02040503050406030204" pitchFamily="18" charset="0"/>
                            <a:ea typeface="Cambria Math" panose="02040503050406030204" pitchFamily="18" charset="0"/>
                          </a:rPr>
                          <m:t>𝜔</m:t>
                        </m:r>
                        <m:r>
                          <a:rPr lang="en-US" sz="1800" i="1">
                            <a:solidFill>
                              <a:srgbClr val="FF0000"/>
                            </a:solidFill>
                            <a:latin typeface="Cambria Math" panose="02040503050406030204" pitchFamily="18" charset="0"/>
                            <a:ea typeface="Cambria Math" panose="02040503050406030204" pitchFamily="18" charset="0"/>
                          </a:rPr>
                          <m:t>𝑡</m:t>
                        </m:r>
                      </m:sup>
                    </m:sSup>
                  </m:oMath>
                </a14:m>
                <a:r>
                  <a:rPr lang="en-US" altLang="zh-TW" sz="1800" dirty="0">
                    <a:solidFill>
                      <a:srgbClr val="FF0000"/>
                    </a:solidFill>
                  </a:rPr>
                  <a:t>.</a:t>
                </a:r>
                <a:endParaRPr lang="zh-TW" altLang="en-US" sz="1800" dirty="0">
                  <a:solidFill>
                    <a:srgbClr val="FF0000"/>
                  </a:solidFill>
                </a:endParaRPr>
              </a:p>
            </p:txBody>
          </p:sp>
        </mc:Choice>
        <mc:Fallback xmlns="">
          <p:sp>
            <p:nvSpPr>
              <p:cNvPr id="17" name="矩形 4">
                <a:extLst>
                  <a:ext uri="{FF2B5EF4-FFF2-40B4-BE49-F238E27FC236}">
                    <a16:creationId xmlns:a16="http://schemas.microsoft.com/office/drawing/2014/main" id="{FE4269C6-F235-22E4-49B9-7E04EA4A3EB8}"/>
                  </a:ext>
                </a:extLst>
              </p:cNvPr>
              <p:cNvSpPr>
                <a:spLocks noRot="1" noChangeAspect="1" noMove="1" noResize="1" noEditPoints="1" noAdjustHandles="1" noChangeArrowheads="1" noChangeShapeType="1" noTextEdit="1"/>
              </p:cNvSpPr>
              <p:nvPr/>
            </p:nvSpPr>
            <p:spPr bwMode="auto">
              <a:xfrm>
                <a:off x="836478" y="3516807"/>
                <a:ext cx="7644040" cy="381515"/>
              </a:xfrm>
              <a:prstGeom prst="rect">
                <a:avLst/>
              </a:prstGeom>
              <a:blipFill>
                <a:blip r:embed="rId14"/>
                <a:stretch>
                  <a:fillRect l="-66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矩形 14">
                <a:extLst>
                  <a:ext uri="{FF2B5EF4-FFF2-40B4-BE49-F238E27FC236}">
                    <a16:creationId xmlns:a16="http://schemas.microsoft.com/office/drawing/2014/main" id="{28339586-57BD-3ABB-0AE4-C74E6E4588DE}"/>
                  </a:ext>
                </a:extLst>
              </p:cNvPr>
              <p:cNvSpPr>
                <a:spLocks noChangeArrowheads="1"/>
              </p:cNvSpPr>
              <p:nvPr/>
            </p:nvSpPr>
            <p:spPr bwMode="auto">
              <a:xfrm>
                <a:off x="843228" y="5751117"/>
                <a:ext cx="779027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800" dirty="0">
                    <a:solidFill>
                      <a:srgbClr val="FF0000"/>
                    </a:solidFill>
                  </a:rPr>
                  <a:t>The original system of ODE is transformed into a system of algebraic Eq of </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en-US" altLang="zh-TW" sz="1800" dirty="0">
                    <a:solidFill>
                      <a:srgbClr val="FF0000"/>
                    </a:solidFill>
                  </a:rPr>
                  <a:t>.</a:t>
                </a:r>
                <a:endParaRPr lang="zh-TW" altLang="en-US" sz="1800" dirty="0">
                  <a:solidFill>
                    <a:srgbClr val="FF0000"/>
                  </a:solidFill>
                </a:endParaRPr>
              </a:p>
            </p:txBody>
          </p:sp>
        </mc:Choice>
        <mc:Fallback xmlns="">
          <p:sp>
            <p:nvSpPr>
              <p:cNvPr id="31" name="矩形 14">
                <a:extLst>
                  <a:ext uri="{FF2B5EF4-FFF2-40B4-BE49-F238E27FC236}">
                    <a16:creationId xmlns:a16="http://schemas.microsoft.com/office/drawing/2014/main" id="{28339586-57BD-3ABB-0AE4-C74E6E4588DE}"/>
                  </a:ext>
                </a:extLst>
              </p:cNvPr>
              <p:cNvSpPr>
                <a:spLocks noRot="1" noChangeAspect="1" noMove="1" noResize="1" noEditPoints="1" noAdjustHandles="1" noChangeArrowheads="1" noChangeShapeType="1" noTextEdit="1"/>
              </p:cNvSpPr>
              <p:nvPr/>
            </p:nvSpPr>
            <p:spPr bwMode="auto">
              <a:xfrm>
                <a:off x="843228" y="5751117"/>
                <a:ext cx="7790274" cy="369332"/>
              </a:xfrm>
              <a:prstGeom prst="rect">
                <a:avLst/>
              </a:prstGeom>
              <a:blipFill>
                <a:blip r:embed="rId15"/>
                <a:stretch>
                  <a:fillRect l="-651" t="-6667" r="-489"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2" name="TextBox 31">
            <a:extLst>
              <a:ext uri="{FF2B5EF4-FFF2-40B4-BE49-F238E27FC236}">
                <a16:creationId xmlns:a16="http://schemas.microsoft.com/office/drawing/2014/main" id="{89E3FC12-F077-2C8F-9E99-84F4FCFA51E3}"/>
              </a:ext>
            </a:extLst>
          </p:cNvPr>
          <p:cNvSpPr txBox="1"/>
          <p:nvPr/>
        </p:nvSpPr>
        <p:spPr>
          <a:xfrm>
            <a:off x="830172" y="3951787"/>
            <a:ext cx="694479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將解代入方程式</a:t>
            </a:r>
            <a:r>
              <a:rPr lang="en-US" dirty="0">
                <a:latin typeface="Times New Roman" panose="02020603050405020304" pitchFamily="18" charset="0"/>
                <a:cs typeface="Times New Roman" panose="02020603050405020304" pitchFamily="18" charset="0"/>
              </a:rPr>
              <a:t> Plug the above formula into the equation: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1B4509E-43C2-483D-DD16-41C6DBF19B8C}"/>
                  </a:ext>
                </a:extLst>
              </p:cNvPr>
              <p:cNvSpPr txBox="1"/>
              <p:nvPr/>
            </p:nvSpPr>
            <p:spPr>
              <a:xfrm>
                <a:off x="4347672" y="2718712"/>
                <a:ext cx="3461236" cy="369332"/>
              </a:xfrm>
              <a:prstGeom prst="rect">
                <a:avLst/>
              </a:prstGeom>
              <a:noFill/>
            </p:spPr>
            <p:txBody>
              <a:bodyPr wrap="square">
                <a:spAutoFit/>
              </a:bodyPr>
              <a:lstStyle/>
              <a:p>
                <a14:m>
                  <m:oMath xmlns:m="http://schemas.openxmlformats.org/officeDocument/2006/math">
                    <m:r>
                      <a:rPr lang="en-US" altLang="zh-TW" sz="1800" i="1" smtClean="0">
                        <a:solidFill>
                          <a:srgbClr val="FF0000"/>
                        </a:solidFill>
                        <a:latin typeface="Cambria Math" panose="02040503050406030204" pitchFamily="18" charset="0"/>
                        <a:ea typeface="Cambria Math" panose="02040503050406030204" pitchFamily="18" charset="0"/>
                      </a:rPr>
                      <m:t>𝜔</m:t>
                    </m:r>
                  </m:oMath>
                </a14:m>
                <a:r>
                  <a:rPr lang="en-US" dirty="0">
                    <a:solidFill>
                      <a:srgbClr val="FF0000"/>
                    </a:solidFill>
                    <a:latin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is a real unknown to be solved.</a:t>
                </a:r>
              </a:p>
            </p:txBody>
          </p:sp>
        </mc:Choice>
        <mc:Fallback xmlns="">
          <p:sp>
            <p:nvSpPr>
              <p:cNvPr id="3" name="TextBox 2">
                <a:extLst>
                  <a:ext uri="{FF2B5EF4-FFF2-40B4-BE49-F238E27FC236}">
                    <a16:creationId xmlns:a16="http://schemas.microsoft.com/office/drawing/2014/main" id="{71B4509E-43C2-483D-DD16-41C6DBF19B8C}"/>
                  </a:ext>
                </a:extLst>
              </p:cNvPr>
              <p:cNvSpPr txBox="1">
                <a:spLocks noRot="1" noChangeAspect="1" noMove="1" noResize="1" noEditPoints="1" noAdjustHandles="1" noChangeArrowheads="1" noChangeShapeType="1" noTextEdit="1"/>
              </p:cNvSpPr>
              <p:nvPr/>
            </p:nvSpPr>
            <p:spPr>
              <a:xfrm>
                <a:off x="4347672" y="2718712"/>
                <a:ext cx="3461236" cy="369332"/>
              </a:xfrm>
              <a:prstGeom prst="rect">
                <a:avLst/>
              </a:prstGeom>
              <a:blipFill>
                <a:blip r:embed="rId16"/>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4783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animBg="1"/>
      <p:bldP spid="23" grpId="0" animBg="1"/>
      <p:bldP spid="24" grpId="0" animBg="1"/>
      <p:bldP spid="25" grpId="0" animBg="1"/>
      <p:bldP spid="29" grpId="0" animBg="1"/>
      <p:bldP spid="30" grpId="0"/>
      <p:bldP spid="5" grpId="0"/>
      <p:bldP spid="11" grpId="0"/>
      <p:bldP spid="13" grpId="0"/>
      <p:bldP spid="14" grpId="0"/>
      <p:bldP spid="17" grpId="0"/>
      <p:bldP spid="31" grpId="0"/>
      <p:bldP spid="3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FF2AF-5483-15B4-44C1-961464420BF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文字方塊 13">
                <a:extLst>
                  <a:ext uri="{FF2B5EF4-FFF2-40B4-BE49-F238E27FC236}">
                    <a16:creationId xmlns:a16="http://schemas.microsoft.com/office/drawing/2014/main" id="{84417C3A-C3B8-1E52-CDD0-F51DF6E78720}"/>
                  </a:ext>
                </a:extLst>
              </p:cNvPr>
              <p:cNvSpPr txBox="1"/>
              <p:nvPr/>
            </p:nvSpPr>
            <p:spPr bwMode="auto">
              <a:xfrm>
                <a:off x="914753" y="392391"/>
                <a:ext cx="2296463"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oMath>
                  </m:oMathPara>
                </a14:m>
                <a:endParaRPr kumimoji="1" lang="zh-TW" altLang="en-US" sz="1800" dirty="0">
                  <a:latin typeface="Times New Roman" panose="02020603050405020304" pitchFamily="18" charset="0"/>
                </a:endParaRPr>
              </a:p>
            </p:txBody>
          </p:sp>
        </mc:Choice>
        <mc:Fallback xmlns="">
          <p:sp>
            <p:nvSpPr>
              <p:cNvPr id="24" name="文字方塊 13">
                <a:extLst>
                  <a:ext uri="{FF2B5EF4-FFF2-40B4-BE49-F238E27FC236}">
                    <a16:creationId xmlns:a16="http://schemas.microsoft.com/office/drawing/2014/main" id="{84417C3A-C3B8-1E52-CDD0-F51DF6E78720}"/>
                  </a:ext>
                </a:extLst>
              </p:cNvPr>
              <p:cNvSpPr txBox="1">
                <a:spLocks noRot="1" noChangeAspect="1" noMove="1" noResize="1" noEditPoints="1" noAdjustHandles="1" noChangeArrowheads="1" noChangeShapeType="1" noTextEdit="1"/>
              </p:cNvSpPr>
              <p:nvPr/>
            </p:nvSpPr>
            <p:spPr bwMode="auto">
              <a:xfrm>
                <a:off x="914753" y="392391"/>
                <a:ext cx="2296463" cy="282450"/>
              </a:xfrm>
              <a:prstGeom prst="rect">
                <a:avLst/>
              </a:prstGeom>
              <a:blipFill>
                <a:blip r:embed="rId2"/>
                <a:stretch>
                  <a:fillRect l="-2210"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13">
                <a:extLst>
                  <a:ext uri="{FF2B5EF4-FFF2-40B4-BE49-F238E27FC236}">
                    <a16:creationId xmlns:a16="http://schemas.microsoft.com/office/drawing/2014/main" id="{4238CCA8-A042-0E62-802A-8CB31772244E}"/>
                  </a:ext>
                </a:extLst>
              </p:cNvPr>
              <p:cNvSpPr txBox="1"/>
              <p:nvPr/>
            </p:nvSpPr>
            <p:spPr bwMode="auto">
              <a:xfrm>
                <a:off x="920615" y="810610"/>
                <a:ext cx="2474908"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5" name="文字方塊 13">
                <a:extLst>
                  <a:ext uri="{FF2B5EF4-FFF2-40B4-BE49-F238E27FC236}">
                    <a16:creationId xmlns:a16="http://schemas.microsoft.com/office/drawing/2014/main" id="{4238CCA8-A042-0E62-802A-8CB31772244E}"/>
                  </a:ext>
                </a:extLst>
              </p:cNvPr>
              <p:cNvSpPr txBox="1">
                <a:spLocks noRot="1" noChangeAspect="1" noMove="1" noResize="1" noEditPoints="1" noAdjustHandles="1" noChangeArrowheads="1" noChangeShapeType="1" noTextEdit="1"/>
              </p:cNvSpPr>
              <p:nvPr/>
            </p:nvSpPr>
            <p:spPr bwMode="auto">
              <a:xfrm>
                <a:off x="920615" y="810610"/>
                <a:ext cx="2474908" cy="282450"/>
              </a:xfrm>
              <a:prstGeom prst="rect">
                <a:avLst/>
              </a:prstGeom>
              <a:blipFill>
                <a:blip r:embed="rId3"/>
                <a:stretch>
                  <a:fillRect b="-2173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3">
                <a:extLst>
                  <a:ext uri="{FF2B5EF4-FFF2-40B4-BE49-F238E27FC236}">
                    <a16:creationId xmlns:a16="http://schemas.microsoft.com/office/drawing/2014/main" id="{014C1A3F-F1BE-3DB3-BAC6-9C3193F9A6F1}"/>
                  </a:ext>
                </a:extLst>
              </p:cNvPr>
              <p:cNvSpPr txBox="1"/>
              <p:nvPr/>
            </p:nvSpPr>
            <p:spPr bwMode="auto">
              <a:xfrm>
                <a:off x="920757" y="1642947"/>
                <a:ext cx="2661754"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13" name="文字方塊 13">
                <a:extLst>
                  <a:ext uri="{FF2B5EF4-FFF2-40B4-BE49-F238E27FC236}">
                    <a16:creationId xmlns:a16="http://schemas.microsoft.com/office/drawing/2014/main" id="{014C1A3F-F1BE-3DB3-BAC6-9C3193F9A6F1}"/>
                  </a:ext>
                </a:extLst>
              </p:cNvPr>
              <p:cNvSpPr txBox="1">
                <a:spLocks noRot="1" noChangeAspect="1" noMove="1" noResize="1" noEditPoints="1" noAdjustHandles="1" noChangeArrowheads="1" noChangeShapeType="1" noTextEdit="1"/>
              </p:cNvSpPr>
              <p:nvPr/>
            </p:nvSpPr>
            <p:spPr bwMode="auto">
              <a:xfrm>
                <a:off x="920757" y="1642947"/>
                <a:ext cx="2661754" cy="282450"/>
              </a:xfrm>
              <a:prstGeom prst="rect">
                <a:avLst/>
              </a:prstGeom>
              <a:blipFill>
                <a:blip r:embed="rId4"/>
                <a:stretch>
                  <a:fillRect r="-1422"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06AB1AF-B45C-2495-4BE2-7473878288D9}"/>
                  </a:ext>
                </a:extLst>
              </p:cNvPr>
              <p:cNvSpPr txBox="1"/>
              <p:nvPr/>
            </p:nvSpPr>
            <p:spPr bwMode="auto">
              <a:xfrm>
                <a:off x="914753" y="2027778"/>
                <a:ext cx="283487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14" name="文字方塊 13">
                <a:extLst>
                  <a:ext uri="{FF2B5EF4-FFF2-40B4-BE49-F238E27FC236}">
                    <a16:creationId xmlns:a16="http://schemas.microsoft.com/office/drawing/2014/main" id="{E06AB1AF-B45C-2495-4BE2-7473878288D9}"/>
                  </a:ext>
                </a:extLst>
              </p:cNvPr>
              <p:cNvSpPr txBox="1">
                <a:spLocks noRot="1" noChangeAspect="1" noMove="1" noResize="1" noEditPoints="1" noAdjustHandles="1" noChangeArrowheads="1" noChangeShapeType="1" noTextEdit="1"/>
              </p:cNvSpPr>
              <p:nvPr/>
            </p:nvSpPr>
            <p:spPr bwMode="auto">
              <a:xfrm>
                <a:off x="914753" y="2027778"/>
                <a:ext cx="2834879" cy="282450"/>
              </a:xfrm>
              <a:prstGeom prst="rect">
                <a:avLst/>
              </a:prstGeom>
              <a:blipFill>
                <a:blip r:embed="rId5"/>
                <a:stretch>
                  <a:fillRect r="-1339" b="-17391"/>
                </a:stretch>
              </a:blipFill>
              <a:ln w="9525">
                <a:noFill/>
                <a:miter lim="800000"/>
                <a:headEnd/>
                <a:tailEnd/>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8812314A-2366-7401-9790-B86DEF5C66F0}"/>
              </a:ext>
            </a:extLst>
          </p:cNvPr>
          <p:cNvSpPr txBox="1"/>
          <p:nvPr/>
        </p:nvSpPr>
        <p:spPr>
          <a:xfrm>
            <a:off x="877150" y="1174150"/>
            <a:ext cx="59436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Move all the terms to the left-hand side.</a:t>
            </a:r>
          </a:p>
        </p:txBody>
      </p:sp>
      <mc:AlternateContent xmlns:mc="http://schemas.openxmlformats.org/markup-compatibility/2006" xmlns:a14="http://schemas.microsoft.com/office/drawing/2010/main">
        <mc:Choice Requires="a14">
          <p:sp>
            <p:nvSpPr>
              <p:cNvPr id="27" name="文字方塊 13">
                <a:extLst>
                  <a:ext uri="{FF2B5EF4-FFF2-40B4-BE49-F238E27FC236}">
                    <a16:creationId xmlns:a16="http://schemas.microsoft.com/office/drawing/2014/main" id="{847D01F1-B69A-AE54-0333-9BC841A445C4}"/>
                  </a:ext>
                </a:extLst>
              </p:cNvPr>
              <p:cNvSpPr txBox="1"/>
              <p:nvPr/>
            </p:nvSpPr>
            <p:spPr bwMode="auto">
              <a:xfrm>
                <a:off x="908038" y="3618103"/>
                <a:ext cx="2794483" cy="61625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m>
                            <m:mPr>
                              <m:mcs>
                                <m:mc>
                                  <m:mcPr>
                                    <m:count m:val="2"/>
                                    <m:mcJc m:val="center"/>
                                  </m:mcPr>
                                </m:mc>
                              </m:mcs>
                              <m:ctrlPr>
                                <a:rPr lang="en-US" altLang="zh-TW" sz="1800" i="1" smtClean="0">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mr>
                          </m:m>
                        </m:e>
                      </m:d>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7" name="文字方塊 13">
                <a:extLst>
                  <a:ext uri="{FF2B5EF4-FFF2-40B4-BE49-F238E27FC236}">
                    <a16:creationId xmlns:a16="http://schemas.microsoft.com/office/drawing/2014/main" id="{847D01F1-B69A-AE54-0333-9BC841A445C4}"/>
                  </a:ext>
                </a:extLst>
              </p:cNvPr>
              <p:cNvSpPr txBox="1">
                <a:spLocks noRot="1" noChangeAspect="1" noMove="1" noResize="1" noEditPoints="1" noAdjustHandles="1" noChangeArrowheads="1" noChangeShapeType="1" noTextEdit="1"/>
              </p:cNvSpPr>
              <p:nvPr/>
            </p:nvSpPr>
            <p:spPr bwMode="auto">
              <a:xfrm>
                <a:off x="908038" y="3618103"/>
                <a:ext cx="2794483" cy="616259"/>
              </a:xfrm>
              <a:prstGeom prst="rect">
                <a:avLst/>
              </a:prstGeom>
              <a:blipFill>
                <a:blip r:embed="rId6"/>
                <a:stretch>
                  <a:fillRect t="-2041" r="-1357" b="-40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822D856-9542-6DB6-4E83-5A710F8206FA}"/>
                  </a:ext>
                </a:extLst>
              </p:cNvPr>
              <p:cNvSpPr txBox="1"/>
              <p:nvPr/>
            </p:nvSpPr>
            <p:spPr bwMode="auto">
              <a:xfrm>
                <a:off x="883663" y="4724158"/>
                <a:ext cx="73840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zh-TW" altLang="en-US" sz="1800" dirty="0">
                    <a:solidFill>
                      <a:srgbClr val="FF0000"/>
                    </a:solidFill>
                    <a:latin typeface="Times New Roman" panose="02020603050405020304" pitchFamily="18" charset="0"/>
                  </a:rPr>
                  <a:t>未知數</a:t>
                </a:r>
                <a14:m>
                  <m:oMath xmlns:m="http://schemas.openxmlformats.org/officeDocument/2006/math">
                    <m:sSup>
                      <m:sSupPr>
                        <m:ctrlPr>
                          <a:rPr lang="en-US" altLang="zh-TW" sz="1800" i="1" smtClean="0">
                            <a:solidFill>
                              <a:srgbClr val="FF0000"/>
                            </a:solidFill>
                            <a:latin typeface="Cambria Math" panose="02040503050406030204" pitchFamily="18" charset="0"/>
                            <a:ea typeface="Cambria Math"/>
                          </a:rPr>
                        </m:ctrlPr>
                      </m:sSupPr>
                      <m:e>
                        <m:r>
                          <a:rPr lang="en-US" altLang="zh-TW" sz="1800" i="1">
                            <a:solidFill>
                              <a:srgbClr val="FF0000"/>
                            </a:solidFill>
                            <a:latin typeface="Cambria Math" panose="02040503050406030204" pitchFamily="18" charset="0"/>
                            <a:ea typeface="Cambria Math" panose="02040503050406030204" pitchFamily="18" charset="0"/>
                          </a:rPr>
                          <m:t>𝜔</m:t>
                        </m:r>
                      </m:e>
                      <m:sup>
                        <m:r>
                          <a:rPr lang="en-US" altLang="zh-TW" sz="1800" i="1">
                            <a:solidFill>
                              <a:srgbClr val="FF0000"/>
                            </a:solidFill>
                            <a:latin typeface="Cambria Math" panose="02040503050406030204" pitchFamily="18" charset="0"/>
                            <a:ea typeface="Cambria Math"/>
                          </a:rPr>
                          <m:t>2</m:t>
                        </m:r>
                      </m:sup>
                    </m:sSup>
                    <m:r>
                      <a:rPr lang="zh-TW" altLang="en-US" sz="1800" i="1">
                        <a:solidFill>
                          <a:srgbClr val="FF0000"/>
                        </a:solidFill>
                        <a:latin typeface="Cambria Math" panose="02040503050406030204" pitchFamily="18" charset="0"/>
                      </a:rPr>
                      <m:t>應該只有</m:t>
                    </m:r>
                  </m:oMath>
                </a14:m>
                <a:r>
                  <a:rPr lang="en-US" sz="1800" dirty="0" err="1">
                    <a:solidFill>
                      <a:srgbClr val="FF0000"/>
                    </a:solidFill>
                    <a:latin typeface="Times New Roman" panose="02020603050405020304" pitchFamily="18" charset="0"/>
                  </a:rPr>
                  <a:t>兩個可能！The</a:t>
                </a:r>
                <a:r>
                  <a:rPr lang="en-US" sz="1800" dirty="0">
                    <a:solidFill>
                      <a:srgbClr val="FF0000"/>
                    </a:solidFill>
                    <a:latin typeface="Times New Roman" panose="02020603050405020304" pitchFamily="18" charset="0"/>
                  </a:rPr>
                  <a:t> unknown </a:t>
                </a:r>
                <a14:m>
                  <m:oMath xmlns:m="http://schemas.openxmlformats.org/officeDocument/2006/math">
                    <m:sSup>
                      <m:sSupPr>
                        <m:ctrlPr>
                          <a:rPr lang="en-US" altLang="zh-TW" i="1" smtClean="0">
                            <a:solidFill>
                              <a:srgbClr val="FF0000"/>
                            </a:solidFill>
                            <a:latin typeface="Cambria Math" panose="02040503050406030204" pitchFamily="18" charset="0"/>
                            <a:ea typeface="Cambria Math"/>
                          </a:rPr>
                        </m:ctrlPr>
                      </m:sSupPr>
                      <m:e>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oMath>
                </a14:m>
                <a:r>
                  <a:rPr lang="en-US" sz="1800" dirty="0">
                    <a:solidFill>
                      <a:srgbClr val="FF0000"/>
                    </a:solidFill>
                    <a:latin typeface="Times New Roman" panose="02020603050405020304" pitchFamily="18" charset="0"/>
                  </a:rPr>
                  <a:t> has only two options!</a:t>
                </a:r>
              </a:p>
            </p:txBody>
          </p:sp>
        </mc:Choice>
        <mc:Fallback xmlns="">
          <p:sp>
            <p:nvSpPr>
              <p:cNvPr id="28" name="TextBox 27">
                <a:extLst>
                  <a:ext uri="{FF2B5EF4-FFF2-40B4-BE49-F238E27FC236}">
                    <a16:creationId xmlns:a16="http://schemas.microsoft.com/office/drawing/2014/main" id="{0822D856-9542-6DB6-4E83-5A710F8206FA}"/>
                  </a:ext>
                </a:extLst>
              </p:cNvPr>
              <p:cNvSpPr txBox="1">
                <a:spLocks noRot="1" noChangeAspect="1" noMove="1" noResize="1" noEditPoints="1" noAdjustHandles="1" noChangeArrowheads="1" noChangeShapeType="1" noTextEdit="1"/>
              </p:cNvSpPr>
              <p:nvPr/>
            </p:nvSpPr>
            <p:spPr bwMode="auto">
              <a:xfrm>
                <a:off x="883663" y="4724158"/>
                <a:ext cx="7384050" cy="369332"/>
              </a:xfrm>
              <a:prstGeom prst="rect">
                <a:avLst/>
              </a:prstGeom>
              <a:blipFill>
                <a:blip r:embed="rId7"/>
                <a:stretch>
                  <a:fillRect l="-6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13">
                <a:extLst>
                  <a:ext uri="{FF2B5EF4-FFF2-40B4-BE49-F238E27FC236}">
                    <a16:creationId xmlns:a16="http://schemas.microsoft.com/office/drawing/2014/main" id="{BB7CD51C-F37E-5BDB-E475-F31210436052}"/>
                  </a:ext>
                </a:extLst>
              </p:cNvPr>
              <p:cNvSpPr txBox="1"/>
              <p:nvPr/>
            </p:nvSpPr>
            <p:spPr bwMode="auto">
              <a:xfrm>
                <a:off x="3970866" y="3787815"/>
                <a:ext cx="260218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d>
                            <m:dPr>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0" i="1" smtClean="0">
                                  <a:latin typeface="Cambria Math" panose="02040503050406030204" pitchFamily="18" charset="0"/>
                                  <a:ea typeface="Cambria Math"/>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d>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rPr>
                          </m:ctrlPr>
                        </m:sSupPr>
                        <m:e>
                          <m:d>
                            <m:dPr>
                              <m:ctrlPr>
                                <a:rPr lang="en-US" altLang="zh-TW" sz="1800" i="1" smtClean="0">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d>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31" name="文字方塊 13">
                <a:extLst>
                  <a:ext uri="{FF2B5EF4-FFF2-40B4-BE49-F238E27FC236}">
                    <a16:creationId xmlns:a16="http://schemas.microsoft.com/office/drawing/2014/main" id="{BB7CD51C-F37E-5BDB-E475-F31210436052}"/>
                  </a:ext>
                </a:extLst>
              </p:cNvPr>
              <p:cNvSpPr txBox="1">
                <a:spLocks noRot="1" noChangeAspect="1" noMove="1" noResize="1" noEditPoints="1" noAdjustHandles="1" noChangeArrowheads="1" noChangeShapeType="1" noTextEdit="1"/>
              </p:cNvSpPr>
              <p:nvPr/>
            </p:nvSpPr>
            <p:spPr bwMode="auto">
              <a:xfrm>
                <a:off x="3970866" y="3787815"/>
                <a:ext cx="2602187" cy="282450"/>
              </a:xfrm>
              <a:prstGeom prst="rect">
                <a:avLst/>
              </a:prstGeom>
              <a:blipFill>
                <a:blip r:embed="rId8"/>
                <a:stretch>
                  <a:fillRect r="-1456"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10241AB-C34D-C09C-4C43-95F36D7DD51C}"/>
                  </a:ext>
                </a:extLst>
              </p:cNvPr>
              <p:cNvSpPr txBox="1"/>
              <p:nvPr/>
            </p:nvSpPr>
            <p:spPr bwMode="auto">
              <a:xfrm>
                <a:off x="914753" y="4322754"/>
                <a:ext cx="1557766" cy="374783"/>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0" i="1" smtClean="0">
                          <a:latin typeface="Cambria Math" panose="02040503050406030204" pitchFamily="18" charset="0"/>
                          <a:ea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,3</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oMath>
                  </m:oMathPara>
                </a14:m>
                <a:endParaRPr lang="en-US" sz="1800" dirty="0">
                  <a:latin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D10241AB-C34D-C09C-4C43-95F36D7DD51C}"/>
                  </a:ext>
                </a:extLst>
              </p:cNvPr>
              <p:cNvSpPr txBox="1">
                <a:spLocks noRot="1" noChangeAspect="1" noMove="1" noResize="1" noEditPoints="1" noAdjustHandles="1" noChangeArrowheads="1" noChangeShapeType="1" noTextEdit="1"/>
              </p:cNvSpPr>
              <p:nvPr/>
            </p:nvSpPr>
            <p:spPr bwMode="auto">
              <a:xfrm>
                <a:off x="914753" y="4322754"/>
                <a:ext cx="1557766" cy="374783"/>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E04ECAA-2B09-2F2B-A1A1-4892E59ECD38}"/>
                  </a:ext>
                </a:extLst>
              </p:cNvPr>
              <p:cNvSpPr txBox="1"/>
              <p:nvPr/>
            </p:nvSpPr>
            <p:spPr bwMode="auto">
              <a:xfrm>
                <a:off x="920008" y="5127550"/>
                <a:ext cx="1514166"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8E04ECAA-2B09-2F2B-A1A1-4892E59ECD38}"/>
                  </a:ext>
                </a:extLst>
              </p:cNvPr>
              <p:cNvSpPr txBox="1">
                <a:spLocks noRot="1" noChangeAspect="1" noMove="1" noResize="1" noEditPoints="1" noAdjustHandles="1" noChangeArrowheads="1" noChangeShapeType="1" noTextEdit="1"/>
              </p:cNvSpPr>
              <p:nvPr/>
            </p:nvSpPr>
            <p:spPr bwMode="auto">
              <a:xfrm>
                <a:off x="920008" y="5127550"/>
                <a:ext cx="1514166" cy="369332"/>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6214C3C-6980-9630-C30B-42A40EFF776D}"/>
                  </a:ext>
                </a:extLst>
              </p:cNvPr>
              <p:cNvSpPr txBox="1"/>
              <p:nvPr/>
            </p:nvSpPr>
            <p:spPr bwMode="auto">
              <a:xfrm>
                <a:off x="2976909" y="5120111"/>
                <a:ext cx="2166603"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i="1">
                          <a:latin typeface="Cambria Math" panose="02040503050406030204" pitchFamily="18" charset="0"/>
                          <a:ea typeface="Cambria Math"/>
                        </a:rPr>
                        <m:t>≡</m:t>
                      </m:r>
                      <m:rad>
                        <m:radPr>
                          <m:degHide m:val="on"/>
                          <m:ctrlPr>
                            <a:rPr lang="en-US" altLang="zh-TW" sz="1800" b="0" i="1" smtClean="0">
                              <a:latin typeface="Cambria Math" panose="02040503050406030204" pitchFamily="18" charset="0"/>
                              <a:ea typeface="Cambria Math"/>
                            </a:rPr>
                          </m:ctrlPr>
                        </m:radPr>
                        <m:deg/>
                        <m:e>
                          <m:r>
                            <a:rPr lang="en-US" altLang="zh-TW" sz="1800" b="0" i="1" smtClean="0">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D6214C3C-6980-9630-C30B-42A40EFF776D}"/>
                  </a:ext>
                </a:extLst>
              </p:cNvPr>
              <p:cNvSpPr txBox="1">
                <a:spLocks noRot="1" noChangeAspect="1" noMove="1" noResize="1" noEditPoints="1" noAdjustHandles="1" noChangeArrowheads="1" noChangeShapeType="1" noTextEdit="1"/>
              </p:cNvSpPr>
              <p:nvPr/>
            </p:nvSpPr>
            <p:spPr bwMode="auto">
              <a:xfrm>
                <a:off x="2976909" y="5120111"/>
                <a:ext cx="2166603" cy="401970"/>
              </a:xfrm>
              <a:prstGeom prst="rect">
                <a:avLst/>
              </a:prstGeom>
              <a:blipFill>
                <a:blip r:embed="rId11"/>
                <a:stretch>
                  <a:fillRect/>
                </a:stretch>
              </a:blipFill>
              <a:ln>
                <a:no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6E8015A3-019E-AF45-4C88-9107FB255F8E}"/>
              </a:ext>
            </a:extLst>
          </p:cNvPr>
          <p:cNvSpPr txBox="1"/>
          <p:nvPr/>
        </p:nvSpPr>
        <p:spPr>
          <a:xfrm>
            <a:off x="877149" y="5880080"/>
            <a:ext cx="797385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When the determinant is zero, the two equations are linearly dependent.</a:t>
            </a:r>
          </a:p>
        </p:txBody>
      </p:sp>
      <p:sp>
        <p:nvSpPr>
          <p:cNvPr id="38" name="TextBox 37">
            <a:extLst>
              <a:ext uri="{FF2B5EF4-FFF2-40B4-BE49-F238E27FC236}">
                <a16:creationId xmlns:a16="http://schemas.microsoft.com/office/drawing/2014/main" id="{B34CEE87-B161-4ECA-00C2-0DBD05C395FF}"/>
              </a:ext>
            </a:extLst>
          </p:cNvPr>
          <p:cNvSpPr txBox="1"/>
          <p:nvPr/>
        </p:nvSpPr>
        <p:spPr>
          <a:xfrm>
            <a:off x="877149" y="6280943"/>
            <a:ext cx="788636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They are essentially the same since one can be written as a multiple of the other.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521B62E-559C-CB3A-87F9-3463257BFBB3}"/>
                  </a:ext>
                </a:extLst>
              </p:cNvPr>
              <p:cNvSpPr txBox="1"/>
              <p:nvPr/>
            </p:nvSpPr>
            <p:spPr>
              <a:xfrm>
                <a:off x="857492" y="2438400"/>
                <a:ext cx="6673875"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This is a homogeneous system of algebraic equation</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of </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1</m:t>
                        </m:r>
                      </m:sub>
                    </m:sSub>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2</m:t>
                        </m:r>
                      </m:sub>
                    </m:sSub>
                  </m:oMath>
                </a14:m>
                <a:r>
                  <a:rPr lang="en-US" dirty="0">
                    <a:latin typeface="Times New Roman" panose="02020603050405020304" pitchFamily="18" charset="0"/>
                    <a:cs typeface="Times New Roman" panose="02020603050405020304" pitchFamily="18" charset="0"/>
                  </a:rPr>
                  <a:t>.</a:t>
                </a:r>
              </a:p>
            </p:txBody>
          </p:sp>
        </mc:Choice>
        <mc:Fallback xmlns="">
          <p:sp>
            <p:nvSpPr>
              <p:cNvPr id="40" name="TextBox 39">
                <a:extLst>
                  <a:ext uri="{FF2B5EF4-FFF2-40B4-BE49-F238E27FC236}">
                    <a16:creationId xmlns:a16="http://schemas.microsoft.com/office/drawing/2014/main" id="{B521B62E-559C-CB3A-87F9-3463257BFBB3}"/>
                  </a:ext>
                </a:extLst>
              </p:cNvPr>
              <p:cNvSpPr txBox="1">
                <a:spLocks noRot="1" noChangeAspect="1" noMove="1" noResize="1" noEditPoints="1" noAdjustHandles="1" noChangeArrowheads="1" noChangeShapeType="1" noTextEdit="1"/>
              </p:cNvSpPr>
              <p:nvPr/>
            </p:nvSpPr>
            <p:spPr>
              <a:xfrm>
                <a:off x="857492" y="2438400"/>
                <a:ext cx="6673875" cy="369332"/>
              </a:xfrm>
              <a:prstGeom prst="rect">
                <a:avLst/>
              </a:prstGeom>
              <a:blipFill>
                <a:blip r:embed="rId12"/>
                <a:stretch>
                  <a:fillRect l="-760"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31CE6D5-CC4D-4241-ECC4-DD729EACF17D}"/>
                  </a:ext>
                </a:extLst>
              </p:cNvPr>
              <p:cNvSpPr txBox="1"/>
              <p:nvPr/>
            </p:nvSpPr>
            <p:spPr>
              <a:xfrm>
                <a:off x="877149" y="2789190"/>
                <a:ext cx="6285651" cy="369332"/>
              </a:xfrm>
              <a:prstGeom prst="rect">
                <a:avLst/>
              </a:prstGeom>
              <a:no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b="0" i="1" smtClean="0">
                            <a:latin typeface="Cambria Math" panose="02040503050406030204" pitchFamily="18" charset="0"/>
                          </a:rPr>
                          <m:t>2</m:t>
                        </m:r>
                      </m:sub>
                    </m:sSub>
                    <m:r>
                      <a:rPr lang="en-US" altLang="zh-TW" b="0" i="1" smtClean="0">
                        <a:latin typeface="Cambria Math" panose="02040503050406030204" pitchFamily="18" charset="0"/>
                      </a:rPr>
                      <m:t>=0</m:t>
                    </m:r>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a solution, but we want non-zero </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1</m:t>
                        </m:r>
                      </m:sub>
                    </m:sSub>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2</m:t>
                        </m:r>
                      </m:sub>
                    </m:sSub>
                  </m:oMath>
                </a14:m>
                <a:r>
                  <a:rPr lang="en-US" dirty="0">
                    <a:latin typeface="Times New Roman" panose="02020603050405020304" pitchFamily="18" charset="0"/>
                    <a:cs typeface="Times New Roman" panose="02020603050405020304" pitchFamily="18" charset="0"/>
                  </a:rPr>
                  <a:t> solution </a:t>
                </a:r>
              </a:p>
            </p:txBody>
          </p:sp>
        </mc:Choice>
        <mc:Fallback xmlns="">
          <p:sp>
            <p:nvSpPr>
              <p:cNvPr id="42" name="TextBox 41">
                <a:extLst>
                  <a:ext uri="{FF2B5EF4-FFF2-40B4-BE49-F238E27FC236}">
                    <a16:creationId xmlns:a16="http://schemas.microsoft.com/office/drawing/2014/main" id="{431CE6D5-CC4D-4241-ECC4-DD729EACF17D}"/>
                  </a:ext>
                </a:extLst>
              </p:cNvPr>
              <p:cNvSpPr txBox="1">
                <a:spLocks noRot="1" noChangeAspect="1" noMove="1" noResize="1" noEditPoints="1" noAdjustHandles="1" noChangeArrowheads="1" noChangeShapeType="1" noTextEdit="1"/>
              </p:cNvSpPr>
              <p:nvPr/>
            </p:nvSpPr>
            <p:spPr>
              <a:xfrm>
                <a:off x="877149" y="2789190"/>
                <a:ext cx="6285651" cy="369332"/>
              </a:xfrm>
              <a:prstGeom prst="rect">
                <a:avLst/>
              </a:prstGeom>
              <a:blipFill>
                <a:blip r:embed="rId13"/>
                <a:stretch>
                  <a:fillRect t="-6667" b="-23333"/>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2ECA47F1-04D7-8298-AA53-2A2E936FA8CA}"/>
              </a:ext>
            </a:extLst>
          </p:cNvPr>
          <p:cNvSpPr txBox="1"/>
          <p:nvPr/>
        </p:nvSpPr>
        <p:spPr>
          <a:xfrm>
            <a:off x="857492" y="3209023"/>
            <a:ext cx="819787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According to Crammer’s Rule, it has non-zero solution only if </a:t>
            </a:r>
            <a:r>
              <a:rPr lang="en-US" dirty="0">
                <a:solidFill>
                  <a:srgbClr val="FF0000"/>
                </a:solidFill>
                <a:latin typeface="Times New Roman" panose="02020603050405020304" pitchFamily="18" charset="0"/>
                <a:cs typeface="Times New Roman" panose="02020603050405020304" pitchFamily="18" charset="0"/>
              </a:rPr>
              <a:t>the determinant is zero</a:t>
            </a:r>
            <a:r>
              <a:rPr lang="en-US"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1ECDFA90-B5E2-88B8-7AB9-A64C08CBA959}"/>
              </a:ext>
            </a:extLst>
          </p:cNvPr>
          <p:cNvSpPr txBox="1"/>
          <p:nvPr/>
        </p:nvSpPr>
        <p:spPr>
          <a:xfrm>
            <a:off x="6633653" y="3741566"/>
            <a:ext cx="2286000" cy="369332"/>
          </a:xfrm>
          <a:prstGeom prst="rect">
            <a:avLst/>
          </a:prstGeom>
          <a:noFill/>
        </p:spPr>
        <p:txBody>
          <a:bodyPr wrap="square" rtlCol="0">
            <a:spAutoFit/>
          </a:bodyPr>
          <a:lstStyle/>
          <a:p>
            <a:r>
              <a:rPr lang="en-US" dirty="0" err="1">
                <a:solidFill>
                  <a:schemeClr val="accent2">
                    <a:lumMod val="75000"/>
                  </a:schemeClr>
                </a:solidFill>
                <a:latin typeface="Times New Roman" panose="02020603050405020304" pitchFamily="18" charset="0"/>
                <a:cs typeface="Times New Roman" panose="02020603050405020304" pitchFamily="18" charset="0"/>
              </a:rPr>
              <a:t>Arfken</a:t>
            </a:r>
            <a:r>
              <a:rPr lang="en-US" dirty="0">
                <a:solidFill>
                  <a:schemeClr val="accent2">
                    <a:lumMod val="75000"/>
                  </a:schemeClr>
                </a:solidFill>
                <a:latin typeface="Times New Roman" panose="02020603050405020304" pitchFamily="18" charset="0"/>
                <a:cs typeface="Times New Roman" panose="02020603050405020304" pitchFamily="18" charset="0"/>
              </a:rPr>
              <a:t> p83-85, 88</a:t>
            </a:r>
          </a:p>
        </p:txBody>
      </p:sp>
      <p:sp>
        <p:nvSpPr>
          <p:cNvPr id="3" name="TextBox 2">
            <a:extLst>
              <a:ext uri="{FF2B5EF4-FFF2-40B4-BE49-F238E27FC236}">
                <a16:creationId xmlns:a16="http://schemas.microsoft.com/office/drawing/2014/main" id="{01DFFB8C-B6C1-D4B0-1CBD-2C4E74234797}"/>
              </a:ext>
            </a:extLst>
          </p:cNvPr>
          <p:cNvSpPr txBox="1"/>
          <p:nvPr/>
        </p:nvSpPr>
        <p:spPr>
          <a:xfrm>
            <a:off x="7620509" y="5869961"/>
            <a:ext cx="2286000" cy="369332"/>
          </a:xfrm>
          <a:prstGeom prst="rect">
            <a:avLst/>
          </a:prstGeom>
          <a:noFill/>
        </p:spPr>
        <p:txBody>
          <a:bodyPr wrap="square" rtlCol="0">
            <a:spAutoFit/>
          </a:bodyPr>
          <a:lstStyle/>
          <a:p>
            <a:r>
              <a:rPr lang="en-US" dirty="0" err="1">
                <a:solidFill>
                  <a:schemeClr val="accent2">
                    <a:lumMod val="75000"/>
                  </a:schemeClr>
                </a:solidFill>
                <a:latin typeface="Times New Roman" panose="02020603050405020304" pitchFamily="18" charset="0"/>
                <a:cs typeface="Times New Roman" panose="02020603050405020304" pitchFamily="18" charset="0"/>
              </a:rPr>
              <a:t>Arfken</a:t>
            </a:r>
            <a:r>
              <a:rPr lang="en-US" dirty="0">
                <a:solidFill>
                  <a:schemeClr val="accent2">
                    <a:lumMod val="75000"/>
                  </a:schemeClr>
                </a:solidFill>
                <a:latin typeface="Times New Roman" panose="02020603050405020304" pitchFamily="18" charset="0"/>
                <a:cs typeface="Times New Roman" panose="02020603050405020304" pitchFamily="18" charset="0"/>
              </a:rPr>
              <a:t> p88-91</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A3DCB22-0A61-5539-D2A7-044385B1EA4F}"/>
                  </a:ext>
                </a:extLst>
              </p:cNvPr>
              <p:cNvSpPr txBox="1"/>
              <p:nvPr/>
            </p:nvSpPr>
            <p:spPr>
              <a:xfrm>
                <a:off x="877148" y="5516415"/>
                <a:ext cx="6057051"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Only in these two cases is there non-zero </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1</m:t>
                        </m:r>
                      </m:sub>
                    </m:sSub>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2</m:t>
                        </m:r>
                      </m:sub>
                    </m:sSub>
                  </m:oMath>
                </a14:m>
                <a:r>
                  <a:rPr lang="en-US" dirty="0">
                    <a:latin typeface="Times New Roman" panose="02020603050405020304" pitchFamily="18" charset="0"/>
                    <a:cs typeface="Times New Roman" panose="02020603050405020304" pitchFamily="18" charset="0"/>
                  </a:rPr>
                  <a:t> solution. </a:t>
                </a:r>
                <a:endParaRPr lang="en-US"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AA3DCB22-0A61-5539-D2A7-044385B1EA4F}"/>
                  </a:ext>
                </a:extLst>
              </p:cNvPr>
              <p:cNvSpPr txBox="1">
                <a:spLocks noRot="1" noChangeAspect="1" noMove="1" noResize="1" noEditPoints="1" noAdjustHandles="1" noChangeArrowheads="1" noChangeShapeType="1" noTextEdit="1"/>
              </p:cNvSpPr>
              <p:nvPr/>
            </p:nvSpPr>
            <p:spPr>
              <a:xfrm>
                <a:off x="877148" y="5516415"/>
                <a:ext cx="6057051" cy="369332"/>
              </a:xfrm>
              <a:prstGeom prst="rect">
                <a:avLst/>
              </a:prstGeom>
              <a:blipFill>
                <a:blip r:embed="rId14"/>
                <a:stretch>
                  <a:fillRect l="-1048"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220458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7" grpId="0" animBg="1"/>
      <p:bldP spid="28" grpId="0"/>
      <p:bldP spid="31" grpId="0" animBg="1"/>
      <p:bldP spid="32" grpId="0" animBg="1"/>
      <p:bldP spid="33" grpId="0" animBg="1"/>
      <p:bldP spid="34" grpId="0" animBg="1"/>
      <p:bldP spid="37" grpId="0"/>
      <p:bldP spid="38" grpId="0"/>
      <p:bldP spid="40" grpId="0"/>
      <p:bldP spid="42" grpId="0"/>
      <p:bldP spid="43" grpId="0"/>
      <p:bldP spid="2"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4">
                <a:extLst>
                  <a:ext uri="{FF2B5EF4-FFF2-40B4-BE49-F238E27FC236}">
                    <a16:creationId xmlns:a16="http://schemas.microsoft.com/office/drawing/2014/main" id="{627A80D1-2EA3-7622-ABC4-E047E4289B43}"/>
                  </a:ext>
                </a:extLst>
              </p:cNvPr>
              <p:cNvSpPr txBox="1"/>
              <p:nvPr/>
            </p:nvSpPr>
            <p:spPr bwMode="auto">
              <a:xfrm>
                <a:off x="645253" y="2937914"/>
                <a:ext cx="4450737" cy="387927"/>
              </a:xfrm>
              <a:prstGeom prst="rect">
                <a:avLst/>
              </a:prstGeom>
              <a:solidFill>
                <a:srgbClr val="FFFF00"/>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i="1">
                              <a:latin typeface="Cambria Math" panose="02040503050406030204" pitchFamily="18" charset="0"/>
                            </a:rPr>
                            <m:t>1</m:t>
                          </m:r>
                        </m:sub>
                      </m:sSub>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a:rPr>
                                <m:t>1</m:t>
                              </m:r>
                            </m:sub>
                          </m:sSub>
                          <m:r>
                            <a:rPr lang="en-US" altLang="zh-TW" i="1">
                              <a:latin typeface="Cambria Math"/>
                            </a:rPr>
                            <m:t>𝑡</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𝐶</m:t>
                          </m:r>
                        </m:e>
                        <m:sub>
                          <m:r>
                            <a:rPr lang="en-US" altLang="zh-TW" i="1">
                              <a:latin typeface="Cambria Math" panose="02040503050406030204" pitchFamily="18" charset="0"/>
                            </a:rPr>
                            <m:t>1</m:t>
                          </m:r>
                        </m:sub>
                      </m:sSub>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0</m:t>
                              </m:r>
                            </m:sub>
                          </m:sSub>
                          <m:r>
                            <a:rPr lang="en-US" altLang="zh-TW" i="1">
                              <a:latin typeface="Cambria Math"/>
                            </a:rPr>
                            <m:t>𝑡</m:t>
                          </m:r>
                        </m:sup>
                      </m:sSup>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1</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𝑖</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1</m:t>
                                  </m:r>
                                </m:sub>
                              </m:sSub>
                            </m:e>
                          </m:d>
                        </m:sup>
                      </m:sSup>
                    </m:oMath>
                  </m:oMathPara>
                </a14:m>
                <a:endParaRPr lang="zh-TW" altLang="en-US" sz="1800" dirty="0">
                  <a:latin typeface="Times New Roman" panose="02020603050405020304" pitchFamily="18" charset="0"/>
                </a:endParaRPr>
              </a:p>
            </p:txBody>
          </p:sp>
        </mc:Choice>
        <mc:Fallback xmlns="">
          <p:sp>
            <p:nvSpPr>
              <p:cNvPr id="2" name="文字方塊 4">
                <a:extLst>
                  <a:ext uri="{FF2B5EF4-FFF2-40B4-BE49-F238E27FC236}">
                    <a16:creationId xmlns:a16="http://schemas.microsoft.com/office/drawing/2014/main" id="{627A80D1-2EA3-7622-ABC4-E047E4289B43}"/>
                  </a:ext>
                </a:extLst>
              </p:cNvPr>
              <p:cNvSpPr txBox="1">
                <a:spLocks noRot="1" noChangeAspect="1" noMove="1" noResize="1" noEditPoints="1" noAdjustHandles="1" noChangeArrowheads="1" noChangeShapeType="1" noTextEdit="1"/>
              </p:cNvSpPr>
              <p:nvPr/>
            </p:nvSpPr>
            <p:spPr bwMode="auto">
              <a:xfrm>
                <a:off x="645253" y="2937914"/>
                <a:ext cx="4450737" cy="387927"/>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3B982C0E-5B8A-86D5-FCC4-89786244AEA8}"/>
                  </a:ext>
                </a:extLst>
              </p:cNvPr>
              <p:cNvSpPr>
                <a:spLocks noChangeArrowheads="1"/>
              </p:cNvSpPr>
              <p:nvPr/>
            </p:nvSpPr>
            <p:spPr bwMode="auto">
              <a:xfrm>
                <a:off x="568518" y="82209"/>
                <a:ext cx="708969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對特定的</a:t>
                </a:r>
                <a14:m>
                  <m:oMath xmlns:m="http://schemas.openxmlformats.org/officeDocument/2006/math">
                    <m:r>
                      <a:rPr lang="zh-TW" altLang="en-US" sz="1800" i="1">
                        <a:solidFill>
                          <a:srgbClr val="FF0000"/>
                        </a:solidFill>
                        <a:latin typeface="Cambria Math" panose="02040503050406030204" pitchFamily="18" charset="0"/>
                      </a:rPr>
                      <m:t>𝜔</m:t>
                    </m:r>
                  </m:oMath>
                </a14:m>
                <a:r>
                  <a:rPr lang="zh-TW" altLang="en-US" sz="1800" dirty="0">
                    <a:solidFill>
                      <a:srgbClr val="FF0000"/>
                    </a:solidFill>
                  </a:rPr>
                  <a:t>，我們可以解出對應的</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en-US" altLang="zh-TW" sz="1800" dirty="0">
                    <a:solidFill>
                      <a:srgbClr val="FF0000"/>
                    </a:solidFill>
                  </a:rPr>
                  <a:t> Let’s find </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en-US" altLang="zh-TW" sz="1800" dirty="0">
                    <a:solidFill>
                      <a:srgbClr val="FF0000"/>
                    </a:solidFill>
                  </a:rPr>
                  <a:t> for specific </a:t>
                </a:r>
                <a14:m>
                  <m:oMath xmlns:m="http://schemas.openxmlformats.org/officeDocument/2006/math">
                    <m:r>
                      <a:rPr lang="zh-TW" altLang="en-US" sz="1800" i="1">
                        <a:solidFill>
                          <a:srgbClr val="FF0000"/>
                        </a:solidFill>
                        <a:latin typeface="Cambria Math" panose="02040503050406030204" pitchFamily="18" charset="0"/>
                      </a:rPr>
                      <m:t>𝜔</m:t>
                    </m:r>
                  </m:oMath>
                </a14:m>
                <a:r>
                  <a:rPr lang="en-US" altLang="zh-TW" sz="1800" dirty="0">
                    <a:solidFill>
                      <a:srgbClr val="FF0000"/>
                    </a:solidFill>
                  </a:rPr>
                  <a:t>.</a:t>
                </a:r>
                <a:endParaRPr lang="zh-TW" altLang="en-US" sz="1800" dirty="0">
                  <a:solidFill>
                    <a:srgbClr val="FF0000"/>
                  </a:solidFill>
                </a:endParaRPr>
              </a:p>
            </p:txBody>
          </p:sp>
        </mc:Choice>
        <mc:Fallback xmlns="">
          <p:sp>
            <p:nvSpPr>
              <p:cNvPr id="4" name="矩形 14">
                <a:extLst>
                  <a:ext uri="{FF2B5EF4-FFF2-40B4-BE49-F238E27FC236}">
                    <a16:creationId xmlns:a16="http://schemas.microsoft.com/office/drawing/2014/main" id="{3B982C0E-5B8A-86D5-FCC4-89786244AEA8}"/>
                  </a:ext>
                </a:extLst>
              </p:cNvPr>
              <p:cNvSpPr>
                <a:spLocks noRot="1" noChangeAspect="1" noMove="1" noResize="1" noEditPoints="1" noAdjustHandles="1" noChangeArrowheads="1" noChangeShapeType="1" noTextEdit="1"/>
              </p:cNvSpPr>
              <p:nvPr/>
            </p:nvSpPr>
            <p:spPr bwMode="auto">
              <a:xfrm>
                <a:off x="568518" y="82209"/>
                <a:ext cx="7089698" cy="369332"/>
              </a:xfrm>
              <a:prstGeom prst="rect">
                <a:avLst/>
              </a:prstGeom>
              <a:blipFill>
                <a:blip r:embed="rId5"/>
                <a:stretch>
                  <a:fillRect l="-71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06F18DCE-1771-1526-4908-47DF81FD02A7}"/>
                  </a:ext>
                </a:extLst>
              </p:cNvPr>
              <p:cNvSpPr txBox="1"/>
              <p:nvPr/>
            </p:nvSpPr>
            <p:spPr bwMode="auto">
              <a:xfrm>
                <a:off x="2938909" y="975744"/>
                <a:ext cx="2661754"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up>
                              <m:r>
                                <a:rPr lang="en-US" altLang="zh-TW" sz="1800" b="0" i="1" smtClean="0">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06F18DCE-1771-1526-4908-47DF81FD02A7}"/>
                  </a:ext>
                </a:extLst>
              </p:cNvPr>
              <p:cNvSpPr txBox="1">
                <a:spLocks noRot="1" noChangeAspect="1" noMove="1" noResize="1" noEditPoints="1" noAdjustHandles="1" noChangeArrowheads="1" noChangeShapeType="1" noTextEdit="1"/>
              </p:cNvSpPr>
              <p:nvPr/>
            </p:nvSpPr>
            <p:spPr bwMode="auto">
              <a:xfrm>
                <a:off x="2938909" y="975744"/>
                <a:ext cx="2661754" cy="282450"/>
              </a:xfrm>
              <a:prstGeom prst="rect">
                <a:avLst/>
              </a:prstGeom>
              <a:blipFill>
                <a:blip r:embed="rId6"/>
                <a:stretch>
                  <a:fillRect r="-1422" b="-2173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AF77AFF2-6055-AF7E-41DE-F2CA6E4B42E9}"/>
                  </a:ext>
                </a:extLst>
              </p:cNvPr>
              <p:cNvSpPr txBox="1"/>
              <p:nvPr/>
            </p:nvSpPr>
            <p:spPr bwMode="auto">
              <a:xfrm>
                <a:off x="2870711" y="1412426"/>
                <a:ext cx="283487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up>
                              <m:r>
                                <a:rPr lang="en-US" altLang="zh-TW" sz="1800" i="1">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AF77AFF2-6055-AF7E-41DE-F2CA6E4B42E9}"/>
                  </a:ext>
                </a:extLst>
              </p:cNvPr>
              <p:cNvSpPr txBox="1">
                <a:spLocks noRot="1" noChangeAspect="1" noMove="1" noResize="1" noEditPoints="1" noAdjustHandles="1" noChangeArrowheads="1" noChangeShapeType="1" noTextEdit="1"/>
              </p:cNvSpPr>
              <p:nvPr/>
            </p:nvSpPr>
            <p:spPr bwMode="auto">
              <a:xfrm>
                <a:off x="2870711" y="1412426"/>
                <a:ext cx="2834879" cy="282450"/>
              </a:xfrm>
              <a:prstGeom prst="rect">
                <a:avLst/>
              </a:prstGeom>
              <a:blipFill>
                <a:blip r:embed="rId7"/>
                <a:stretch>
                  <a:fillRect r="-1339"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B51E06-21B6-CEB5-8186-1F1710A8A451}"/>
                  </a:ext>
                </a:extLst>
              </p:cNvPr>
              <p:cNvSpPr txBox="1"/>
              <p:nvPr/>
            </p:nvSpPr>
            <p:spPr bwMode="auto">
              <a:xfrm>
                <a:off x="645253" y="488839"/>
                <a:ext cx="1672664"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BB51E06-21B6-CEB5-8186-1F1710A8A451}"/>
                  </a:ext>
                </a:extLst>
              </p:cNvPr>
              <p:cNvSpPr txBox="1">
                <a:spLocks noRot="1" noChangeAspect="1" noMove="1" noResize="1" noEditPoints="1" noAdjustHandles="1" noChangeArrowheads="1" noChangeShapeType="1" noTextEdit="1"/>
              </p:cNvSpPr>
              <p:nvPr/>
            </p:nvSpPr>
            <p:spPr bwMode="auto">
              <a:xfrm>
                <a:off x="645253" y="488839"/>
                <a:ext cx="1672664" cy="36933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F3A2EC38-7C41-4143-B191-EA29F75CCCBC}"/>
                  </a:ext>
                </a:extLst>
              </p:cNvPr>
              <p:cNvSpPr txBox="1"/>
              <p:nvPr/>
            </p:nvSpPr>
            <p:spPr bwMode="auto">
              <a:xfrm>
                <a:off x="5901164" y="956915"/>
                <a:ext cx="1787091"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F3A2EC38-7C41-4143-B191-EA29F75CCCBC}"/>
                  </a:ext>
                </a:extLst>
              </p:cNvPr>
              <p:cNvSpPr txBox="1">
                <a:spLocks noRot="1" noChangeAspect="1" noMove="1" noResize="1" noEditPoints="1" noAdjustHandles="1" noChangeArrowheads="1" noChangeShapeType="1" noTextEdit="1"/>
              </p:cNvSpPr>
              <p:nvPr/>
            </p:nvSpPr>
            <p:spPr bwMode="auto">
              <a:xfrm>
                <a:off x="5901164" y="956915"/>
                <a:ext cx="1787091" cy="282450"/>
              </a:xfrm>
              <a:prstGeom prst="rect">
                <a:avLst/>
              </a:prstGeom>
              <a:blipFill>
                <a:blip r:embed="rId9"/>
                <a:stretch>
                  <a:fillRect l="-1408" r="-211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8A6476DF-4F72-FE5B-C060-9C87A1EBD331}"/>
                  </a:ext>
                </a:extLst>
              </p:cNvPr>
              <p:cNvSpPr txBox="1"/>
              <p:nvPr/>
            </p:nvSpPr>
            <p:spPr bwMode="auto">
              <a:xfrm>
                <a:off x="5759202" y="1412454"/>
                <a:ext cx="196021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8A6476DF-4F72-FE5B-C060-9C87A1EBD331}"/>
                  </a:ext>
                </a:extLst>
              </p:cNvPr>
              <p:cNvSpPr txBox="1">
                <a:spLocks noRot="1" noChangeAspect="1" noMove="1" noResize="1" noEditPoints="1" noAdjustHandles="1" noChangeArrowheads="1" noChangeShapeType="1" noTextEdit="1"/>
              </p:cNvSpPr>
              <p:nvPr/>
            </p:nvSpPr>
            <p:spPr bwMode="auto">
              <a:xfrm>
                <a:off x="5759202" y="1412454"/>
                <a:ext cx="1960217" cy="282450"/>
              </a:xfrm>
              <a:prstGeom prst="rect">
                <a:avLst/>
              </a:prstGeom>
              <a:blipFill>
                <a:blip r:embed="rId10"/>
                <a:stretch>
                  <a:fillRect r="-2581"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3">
                <a:extLst>
                  <a:ext uri="{FF2B5EF4-FFF2-40B4-BE49-F238E27FC236}">
                    <a16:creationId xmlns:a16="http://schemas.microsoft.com/office/drawing/2014/main" id="{91D69C81-4DE2-4377-FB92-304C35BE570A}"/>
                  </a:ext>
                </a:extLst>
              </p:cNvPr>
              <p:cNvSpPr txBox="1"/>
              <p:nvPr/>
            </p:nvSpPr>
            <p:spPr bwMode="auto">
              <a:xfrm>
                <a:off x="637370" y="2196309"/>
                <a:ext cx="2364558" cy="28764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𝐴</m:t>
                          </m:r>
                        </m:e>
                        <m:sub>
                          <m:r>
                            <a:rPr lang="en-US" altLang="zh-TW" sz="1800" i="1">
                              <a:latin typeface="Cambria Math" panose="02040503050406030204" pitchFamily="18" charset="0"/>
                            </a:rPr>
                            <m:t>1</m:t>
                          </m:r>
                        </m:sub>
                      </m:sSub>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𝑖</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rPr>
                                <m:t>1</m:t>
                              </m:r>
                            </m:sub>
                          </m:sSub>
                        </m:sup>
                      </m:sSup>
                    </m:oMath>
                  </m:oMathPara>
                </a14:m>
                <a:endParaRPr kumimoji="1" lang="zh-TW" altLang="en-US" sz="1800" dirty="0">
                  <a:latin typeface="Times New Roman" panose="02020603050405020304" pitchFamily="18" charset="0"/>
                </a:endParaRPr>
              </a:p>
            </p:txBody>
          </p:sp>
        </mc:Choice>
        <mc:Fallback xmlns="">
          <p:sp>
            <p:nvSpPr>
              <p:cNvPr id="10" name="文字方塊 13">
                <a:extLst>
                  <a:ext uri="{FF2B5EF4-FFF2-40B4-BE49-F238E27FC236}">
                    <a16:creationId xmlns:a16="http://schemas.microsoft.com/office/drawing/2014/main" id="{91D69C81-4DE2-4377-FB92-304C35BE570A}"/>
                  </a:ext>
                </a:extLst>
              </p:cNvPr>
              <p:cNvSpPr txBox="1">
                <a:spLocks noRot="1" noChangeAspect="1" noMove="1" noResize="1" noEditPoints="1" noAdjustHandles="1" noChangeArrowheads="1" noChangeShapeType="1" noTextEdit="1"/>
              </p:cNvSpPr>
              <p:nvPr/>
            </p:nvSpPr>
            <p:spPr bwMode="auto">
              <a:xfrm>
                <a:off x="637370" y="2196309"/>
                <a:ext cx="2364558" cy="287643"/>
              </a:xfrm>
              <a:prstGeom prst="rect">
                <a:avLst/>
              </a:prstGeom>
              <a:blipFill>
                <a:blip r:embed="rId11"/>
                <a:stretch>
                  <a:fillRect t="-8333" b="-12500"/>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B8D39427-CB6C-49A4-BE34-D8C39B43DC68}"/>
              </a:ext>
            </a:extLst>
          </p:cNvPr>
          <p:cNvSpPr txBox="1"/>
          <p:nvPr/>
        </p:nvSpPr>
        <p:spPr bwMode="auto">
          <a:xfrm>
            <a:off x="622248" y="2568582"/>
            <a:ext cx="40165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Therefore, we find that the solution is: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9DB49EB-7DA0-54C9-18D8-A8FE06C83E86}"/>
                  </a:ext>
                </a:extLst>
              </p:cNvPr>
              <p:cNvSpPr txBox="1"/>
              <p:nvPr/>
            </p:nvSpPr>
            <p:spPr bwMode="auto">
              <a:xfrm>
                <a:off x="600193" y="4869608"/>
                <a:ext cx="489557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The two move and </a:t>
                </a:r>
                <a:r>
                  <a:rPr lang="en-US" sz="1800" dirty="0" err="1">
                    <a:solidFill>
                      <a:srgbClr val="FF0000"/>
                    </a:solidFill>
                    <a:latin typeface="Times New Roman" panose="02020603050405020304" pitchFamily="18" charset="0"/>
                  </a:rPr>
                  <a:t>oscillatetogether</a:t>
                </a:r>
                <a:r>
                  <a:rPr lang="en-US" sz="1800" dirty="0">
                    <a:solidFill>
                      <a:srgbClr val="FF0000"/>
                    </a:solidFill>
                    <a:latin typeface="Times New Roman" panose="02020603050405020304" pitchFamily="18" charset="0"/>
                  </a:rPr>
                  <a:t>! </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a:rPr>
                          <m:t>𝑥</m:t>
                        </m:r>
                      </m:e>
                      <m:sub>
                        <m:r>
                          <a:rPr lang="en-US" altLang="zh-TW" i="1">
                            <a:solidFill>
                              <a:srgbClr val="FF0000"/>
                            </a:solidFill>
                            <a:latin typeface="Cambria Math" panose="02040503050406030204" pitchFamily="18" charset="0"/>
                          </a:rPr>
                          <m:t>1</m:t>
                        </m:r>
                      </m:sub>
                    </m:sSub>
                    <m:r>
                      <a:rPr lang="en-US" altLang="zh-TW" i="1">
                        <a:solidFill>
                          <a:srgbClr val="FF0000"/>
                        </a:solidFill>
                        <a:latin typeface="Cambria Math"/>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a:rPr>
                          <m:t>𝑥</m:t>
                        </m:r>
                      </m:e>
                      <m:sub>
                        <m:r>
                          <a:rPr lang="en-US" altLang="zh-TW" i="1">
                            <a:solidFill>
                              <a:srgbClr val="FF0000"/>
                            </a:solidFill>
                            <a:latin typeface="Cambria Math" panose="02040503050406030204" pitchFamily="18" charset="0"/>
                          </a:rPr>
                          <m:t>2</m:t>
                        </m:r>
                      </m:sub>
                    </m:sSub>
                  </m:oMath>
                </a14:m>
                <a:r>
                  <a:rPr lang="en-US" sz="1800" dirty="0">
                    <a:solidFill>
                      <a:srgbClr val="FF0000"/>
                    </a:solidFill>
                    <a:latin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59DB49EB-7DA0-54C9-18D8-A8FE06C83E86}"/>
                  </a:ext>
                </a:extLst>
              </p:cNvPr>
              <p:cNvSpPr txBox="1">
                <a:spLocks noRot="1" noChangeAspect="1" noMove="1" noResize="1" noEditPoints="1" noAdjustHandles="1" noChangeArrowheads="1" noChangeShapeType="1" noTextEdit="1"/>
              </p:cNvSpPr>
              <p:nvPr/>
            </p:nvSpPr>
            <p:spPr bwMode="auto">
              <a:xfrm>
                <a:off x="600193" y="4869608"/>
                <a:ext cx="4895570" cy="369332"/>
              </a:xfrm>
              <a:prstGeom prst="rect">
                <a:avLst/>
              </a:prstGeom>
              <a:blipFill>
                <a:blip r:embed="rId12"/>
                <a:stretch>
                  <a:fillRect l="-10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DA16CD72-EF5E-D576-81DE-D49DFF36EC94}"/>
              </a:ext>
            </a:extLst>
          </p:cNvPr>
          <p:cNvSpPr txBox="1"/>
          <p:nvPr/>
        </p:nvSpPr>
        <p:spPr bwMode="auto">
          <a:xfrm>
            <a:off x="645253" y="3427756"/>
            <a:ext cx="5545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dirty="0" err="1">
                <a:latin typeface="Times New Roman" panose="02020603050405020304" pitchFamily="18" charset="0"/>
              </a:rPr>
              <a:t>取實數部，就得到原方程組的解：Take</a:t>
            </a:r>
            <a:r>
              <a:rPr lang="en-US" dirty="0">
                <a:latin typeface="Times New Roman" panose="02020603050405020304" pitchFamily="18" charset="0"/>
              </a:rPr>
              <a:t> the real part:</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文字方塊 4">
                <a:extLst>
                  <a:ext uri="{FF2B5EF4-FFF2-40B4-BE49-F238E27FC236}">
                    <a16:creationId xmlns:a16="http://schemas.microsoft.com/office/drawing/2014/main" id="{068CE5E2-131B-F9A1-9DE4-A29E01A12D32}"/>
                  </a:ext>
                </a:extLst>
              </p:cNvPr>
              <p:cNvSpPr txBox="1"/>
              <p:nvPr/>
            </p:nvSpPr>
            <p:spPr bwMode="auto">
              <a:xfrm>
                <a:off x="663619" y="3903240"/>
                <a:ext cx="4895571" cy="387927"/>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m:rPr>
                          <m:sty m:val="p"/>
                        </m:rPr>
                        <a:rPr lang="en-US" altLang="zh-TW" sz="1800" b="0" i="0" smtClean="0">
                          <a:latin typeface="Cambria Math" panose="02040503050406030204" pitchFamily="18" charset="0"/>
                        </a:rPr>
                        <m:t>Re</m:t>
                      </m:r>
                      <m:r>
                        <a:rPr lang="en-US" altLang="zh-TW" sz="1800" b="0" i="1" smtClean="0">
                          <a:latin typeface="Cambria Math" panose="02040503050406030204" pitchFamily="18" charset="0"/>
                        </a:rPr>
                        <m:t> </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4" name="文字方塊 4">
                <a:extLst>
                  <a:ext uri="{FF2B5EF4-FFF2-40B4-BE49-F238E27FC236}">
                    <a16:creationId xmlns:a16="http://schemas.microsoft.com/office/drawing/2014/main" id="{068CE5E2-131B-F9A1-9DE4-A29E01A12D32}"/>
                  </a:ext>
                </a:extLst>
              </p:cNvPr>
              <p:cNvSpPr txBox="1">
                <a:spLocks noRot="1" noChangeAspect="1" noMove="1" noResize="1" noEditPoints="1" noAdjustHandles="1" noChangeArrowheads="1" noChangeShapeType="1" noTextEdit="1"/>
              </p:cNvSpPr>
              <p:nvPr/>
            </p:nvSpPr>
            <p:spPr bwMode="auto">
              <a:xfrm>
                <a:off x="663619" y="3903240"/>
                <a:ext cx="4895571" cy="387927"/>
              </a:xfrm>
              <a:prstGeom prst="rect">
                <a:avLst/>
              </a:prstGeom>
              <a:blipFill>
                <a:blip r:embed="rId13"/>
                <a:stretch>
                  <a:fillRect b="-19355"/>
                </a:stretch>
              </a:blipFill>
              <a:ln w="9525">
                <a:noFill/>
                <a:miter lim="800000"/>
                <a:headEnd/>
                <a:tailEnd/>
              </a:ln>
            </p:spPr>
            <p:txBody>
              <a:bodyPr/>
              <a:lstStyle/>
              <a:p>
                <a:r>
                  <a:rPr lang="en-US">
                    <a:noFill/>
                  </a:rPr>
                  <a:t> </a:t>
                </a:r>
              </a:p>
            </p:txBody>
          </p:sp>
        </mc:Fallback>
      </mc:AlternateContent>
      <p:sp>
        <p:nvSpPr>
          <p:cNvPr id="16" name="Right Arrow 15">
            <a:extLst>
              <a:ext uri="{FF2B5EF4-FFF2-40B4-BE49-F238E27FC236}">
                <a16:creationId xmlns:a16="http://schemas.microsoft.com/office/drawing/2014/main" id="{72CEF00B-FFB0-FDE7-795C-8511754ABC88}"/>
              </a:ext>
            </a:extLst>
          </p:cNvPr>
          <p:cNvSpPr/>
          <p:nvPr/>
        </p:nvSpPr>
        <p:spPr>
          <a:xfrm>
            <a:off x="5668861" y="1126257"/>
            <a:ext cx="240324" cy="292003"/>
          </a:xfrm>
          <a:prstGeom prst="rightArrow">
            <a:avLst/>
          </a:prstGeom>
          <a:solidFill>
            <a:srgbClr val="008000"/>
          </a:solidFill>
          <a:ln>
            <a:noFill/>
          </a:ln>
        </p:spPr>
        <p:txBody>
          <a:bodyPr wrap="square" rtlCol="0" anchor="ctr">
            <a:spAutoFit/>
          </a:bodyPr>
          <a:lstStyle/>
          <a:p>
            <a:pPr algn="ctr"/>
            <a:endParaRPr lang="en-US" sz="1800" dirty="0">
              <a:latin typeface="Times New Roman" panose="02020603050405020304" pitchFamily="18" charset="0"/>
            </a:endParaRPr>
          </a:p>
        </p:txBody>
      </p:sp>
      <p:pic>
        <p:nvPicPr>
          <p:cNvPr id="17" name="Picture 16">
            <a:extLst>
              <a:ext uri="{FF2B5EF4-FFF2-40B4-BE49-F238E27FC236}">
                <a16:creationId xmlns:a16="http://schemas.microsoft.com/office/drawing/2014/main" id="{8B9962DA-450F-5AE4-1323-527F32599202}"/>
              </a:ext>
            </a:extLst>
          </p:cNvPr>
          <p:cNvPicPr>
            <a:picLocks noChangeAspect="1"/>
          </p:cNvPicPr>
          <p:nvPr/>
        </p:nvPicPr>
        <p:blipFill>
          <a:blip r:embed="rId14"/>
          <a:srcRect l="50740" t="16307"/>
          <a:stretch>
            <a:fillRect/>
          </a:stretch>
        </p:blipFill>
        <p:spPr>
          <a:xfrm>
            <a:off x="5705590" y="3886200"/>
            <a:ext cx="3278340" cy="1747698"/>
          </a:xfrm>
          <a:prstGeom prst="rect">
            <a:avLst/>
          </a:prstGeom>
        </p:spPr>
      </p:pic>
      <mc:AlternateContent xmlns:mc="http://schemas.openxmlformats.org/markup-compatibility/2006" xmlns:a14="http://schemas.microsoft.com/office/drawing/2010/main">
        <mc:Choice Requires="a14">
          <p:sp>
            <p:nvSpPr>
              <p:cNvPr id="18" name="文字方塊 4">
                <a:extLst>
                  <a:ext uri="{FF2B5EF4-FFF2-40B4-BE49-F238E27FC236}">
                    <a16:creationId xmlns:a16="http://schemas.microsoft.com/office/drawing/2014/main" id="{F3A51C56-0763-8244-1D99-01960842F667}"/>
                  </a:ext>
                </a:extLst>
              </p:cNvPr>
              <p:cNvSpPr txBox="1"/>
              <p:nvPr/>
            </p:nvSpPr>
            <p:spPr bwMode="auto">
              <a:xfrm>
                <a:off x="665139" y="4402492"/>
                <a:ext cx="3471976"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r>
                        <a:rPr lang="en-US" altLang="zh-TW" sz="1800" b="0" i="1" smtClean="0">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sin</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8" name="文字方塊 4">
                <a:extLst>
                  <a:ext uri="{FF2B5EF4-FFF2-40B4-BE49-F238E27FC236}">
                    <a16:creationId xmlns:a16="http://schemas.microsoft.com/office/drawing/2014/main" id="{F3A51C56-0763-8244-1D99-01960842F667}"/>
                  </a:ext>
                </a:extLst>
              </p:cNvPr>
              <p:cNvSpPr txBox="1">
                <a:spLocks noRot="1" noChangeAspect="1" noMove="1" noResize="1" noEditPoints="1" noAdjustHandles="1" noChangeArrowheads="1" noChangeShapeType="1" noTextEdit="1"/>
              </p:cNvSpPr>
              <p:nvPr/>
            </p:nvSpPr>
            <p:spPr bwMode="auto">
              <a:xfrm>
                <a:off x="665139" y="4402492"/>
                <a:ext cx="3471976" cy="369332"/>
              </a:xfrm>
              <a:prstGeom prst="rect">
                <a:avLst/>
              </a:prstGeom>
              <a:blipFill>
                <a:blip r:embed="rId15"/>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C8EFA84-93B0-7147-FF3E-12E425222313}"/>
                  </a:ext>
                </a:extLst>
              </p:cNvPr>
              <p:cNvSpPr txBox="1"/>
              <p:nvPr/>
            </p:nvSpPr>
            <p:spPr bwMode="auto">
              <a:xfrm flipH="1">
                <a:off x="633525" y="6011232"/>
                <a:ext cx="8612636" cy="369332"/>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itchFamily="18" charset="0"/>
                  </a:rPr>
                  <a:t>If initial condition is symmetric：</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a:t>
                </a:r>
              </a:p>
            </p:txBody>
          </p:sp>
        </mc:Choice>
        <mc:Fallback xmlns="">
          <p:sp>
            <p:nvSpPr>
              <p:cNvPr id="19" name="TextBox 18">
                <a:extLst>
                  <a:ext uri="{FF2B5EF4-FFF2-40B4-BE49-F238E27FC236}">
                    <a16:creationId xmlns:a16="http://schemas.microsoft.com/office/drawing/2014/main" id="{1C8EFA84-93B0-7147-FF3E-12E425222313}"/>
                  </a:ext>
                </a:extLst>
              </p:cNvPr>
              <p:cNvSpPr txBox="1">
                <a:spLocks noRot="1" noChangeAspect="1" noMove="1" noResize="1" noEditPoints="1" noAdjustHandles="1" noChangeArrowheads="1" noChangeShapeType="1" noTextEdit="1"/>
              </p:cNvSpPr>
              <p:nvPr/>
            </p:nvSpPr>
            <p:spPr bwMode="auto">
              <a:xfrm flipH="1">
                <a:off x="633525" y="6011232"/>
                <a:ext cx="8612636" cy="369332"/>
              </a:xfrm>
              <a:prstGeom prst="rect">
                <a:avLst/>
              </a:prstGeom>
              <a:blipFill>
                <a:blip r:embed="rId16"/>
                <a:stretch>
                  <a:fillRect l="-441" t="-6667" b="-23333"/>
                </a:stretch>
              </a:blipFill>
              <a:ln w="9525">
                <a:noFill/>
                <a:miter lim="800000"/>
                <a:headEnd/>
                <a:tailEnd/>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67F3E7E7-DE4A-6F6F-B8A3-7672EB696957}"/>
              </a:ext>
            </a:extLst>
          </p:cNvPr>
          <p:cNvSpPr txBox="1"/>
          <p:nvPr/>
        </p:nvSpPr>
        <p:spPr bwMode="auto">
          <a:xfrm>
            <a:off x="600193" y="5237657"/>
            <a:ext cx="4339650" cy="369332"/>
          </a:xfrm>
          <a:prstGeom prst="rect">
            <a:avLst/>
          </a:prstGeom>
          <a:noFill/>
          <a:ln w="9525">
            <a:noFill/>
            <a:miter lim="800000"/>
            <a:headEnd/>
            <a:tailEnd/>
          </a:ln>
        </p:spPr>
        <p:txBody>
          <a:bodyPr wrap="none" rtlCol="0">
            <a:spAutoFit/>
          </a:bodyPr>
          <a:lstStyle/>
          <a:p>
            <a:r>
              <a:rPr lang="en-US" sz="1800" dirty="0" err="1">
                <a:solidFill>
                  <a:srgbClr val="FF0000"/>
                </a:solidFill>
                <a:latin typeface="Times New Roman" panose="02020603050405020304" pitchFamily="18" charset="0"/>
                <a:cs typeface="Times New Roman" pitchFamily="18" charset="0"/>
              </a:rPr>
              <a:t>這樣的運動就稱為一個模式，對稱模式</a:t>
            </a:r>
            <a:r>
              <a:rPr lang="en-US" sz="1800" dirty="0">
                <a:solidFill>
                  <a:srgbClr val="FF0000"/>
                </a:solidFill>
                <a:latin typeface="Times New Roman" pitchFamily="18" charset="0"/>
                <a:cs typeface="Times New Roman" pitchFamily="18" charset="0"/>
              </a:rPr>
              <a:t>。</a:t>
            </a:r>
          </a:p>
        </p:txBody>
      </p:sp>
      <p:sp>
        <p:nvSpPr>
          <p:cNvPr id="20" name="TextBox 19">
            <a:extLst>
              <a:ext uri="{FF2B5EF4-FFF2-40B4-BE49-F238E27FC236}">
                <a16:creationId xmlns:a16="http://schemas.microsoft.com/office/drawing/2014/main" id="{C3114419-DFE2-D6BA-77A4-53F2B02B6682}"/>
              </a:ext>
            </a:extLst>
          </p:cNvPr>
          <p:cNvSpPr txBox="1"/>
          <p:nvPr/>
        </p:nvSpPr>
        <p:spPr>
          <a:xfrm>
            <a:off x="600193" y="1768611"/>
            <a:ext cx="788636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second equation is minus the first one.</a:t>
            </a:r>
          </a:p>
        </p:txBody>
      </p:sp>
      <mc:AlternateContent xmlns:mc="http://schemas.openxmlformats.org/markup-compatibility/2006" xmlns:a14="http://schemas.microsoft.com/office/drawing/2010/main">
        <mc:Choice Requires="a14">
          <p:sp>
            <p:nvSpPr>
              <p:cNvPr id="21" name="文字方塊 13">
                <a:extLst>
                  <a:ext uri="{FF2B5EF4-FFF2-40B4-BE49-F238E27FC236}">
                    <a16:creationId xmlns:a16="http://schemas.microsoft.com/office/drawing/2014/main" id="{2B7B967F-CFCD-E306-B4A5-AFCBD655F77F}"/>
                  </a:ext>
                </a:extLst>
              </p:cNvPr>
              <p:cNvSpPr txBox="1"/>
              <p:nvPr/>
            </p:nvSpPr>
            <p:spPr bwMode="auto">
              <a:xfrm>
                <a:off x="7784381" y="967049"/>
                <a:ext cx="1228863"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1" name="文字方塊 13">
                <a:extLst>
                  <a:ext uri="{FF2B5EF4-FFF2-40B4-BE49-F238E27FC236}">
                    <a16:creationId xmlns:a16="http://schemas.microsoft.com/office/drawing/2014/main" id="{2B7B967F-CFCD-E306-B4A5-AFCBD655F77F}"/>
                  </a:ext>
                </a:extLst>
              </p:cNvPr>
              <p:cNvSpPr txBox="1">
                <a:spLocks noRot="1" noChangeAspect="1" noMove="1" noResize="1" noEditPoints="1" noAdjustHandles="1" noChangeArrowheads="1" noChangeShapeType="1" noTextEdit="1"/>
              </p:cNvSpPr>
              <p:nvPr/>
            </p:nvSpPr>
            <p:spPr bwMode="auto">
              <a:xfrm>
                <a:off x="7784381" y="967049"/>
                <a:ext cx="1228863" cy="276999"/>
              </a:xfrm>
              <a:prstGeom prst="rect">
                <a:avLst/>
              </a:prstGeom>
              <a:blipFill>
                <a:blip r:embed="rId17"/>
                <a:stretch>
                  <a:fillRect l="-1020" r="-4082" b="-181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774BEC07-2011-FF31-650B-DA2CD9661E3C}"/>
                  </a:ext>
                </a:extLst>
              </p:cNvPr>
              <p:cNvSpPr txBox="1"/>
              <p:nvPr/>
            </p:nvSpPr>
            <p:spPr bwMode="auto">
              <a:xfrm>
                <a:off x="7749522" y="1406895"/>
                <a:ext cx="1401987"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774BEC07-2011-FF31-650B-DA2CD9661E3C}"/>
                  </a:ext>
                </a:extLst>
              </p:cNvPr>
              <p:cNvSpPr txBox="1">
                <a:spLocks noRot="1" noChangeAspect="1" noMove="1" noResize="1" noEditPoints="1" noAdjustHandles="1" noChangeArrowheads="1" noChangeShapeType="1" noTextEdit="1"/>
              </p:cNvSpPr>
              <p:nvPr/>
            </p:nvSpPr>
            <p:spPr bwMode="auto">
              <a:xfrm>
                <a:off x="7749522" y="1406895"/>
                <a:ext cx="1401987" cy="276999"/>
              </a:xfrm>
              <a:prstGeom prst="rect">
                <a:avLst/>
              </a:prstGeom>
              <a:blipFill>
                <a:blip r:embed="rId18"/>
                <a:stretch>
                  <a:fillRect l="-901" r="-2703" b="-13043"/>
                </a:stretch>
              </a:blipFill>
              <a:ln w="9525">
                <a:noFill/>
                <a:miter lim="800000"/>
                <a:headEnd/>
                <a:tailEnd/>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7C2B159C-12C1-6166-8B8A-F552E70FF275}"/>
              </a:ext>
            </a:extLst>
          </p:cNvPr>
          <p:cNvSpPr txBox="1"/>
          <p:nvPr/>
        </p:nvSpPr>
        <p:spPr>
          <a:xfrm>
            <a:off x="3048021" y="2161952"/>
            <a:ext cx="46110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satisfies both equation. </a:t>
            </a:r>
          </a:p>
        </p:txBody>
      </p:sp>
      <p:sp>
        <p:nvSpPr>
          <p:cNvPr id="3" name="TextBox 2">
            <a:extLst>
              <a:ext uri="{FF2B5EF4-FFF2-40B4-BE49-F238E27FC236}">
                <a16:creationId xmlns:a16="http://schemas.microsoft.com/office/drawing/2014/main" id="{8F2A5360-4946-9CF1-E1CB-203C8C4FF675}"/>
              </a:ext>
            </a:extLst>
          </p:cNvPr>
          <p:cNvSpPr txBox="1"/>
          <p:nvPr/>
        </p:nvSpPr>
        <p:spPr>
          <a:xfrm>
            <a:off x="600193" y="5641900"/>
            <a:ext cx="5545046"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This is called a mode: in this case Symmetric mode.</a:t>
            </a:r>
          </a:p>
        </p:txBody>
      </p:sp>
      <mc:AlternateContent xmlns:mc="http://schemas.openxmlformats.org/markup-compatibility/2006" xmlns:a14="http://schemas.microsoft.com/office/drawing/2010/main">
        <mc:Choice Requires="a14">
          <p:sp>
            <p:nvSpPr>
              <p:cNvPr id="24" name="文字方塊 4">
                <a:extLst>
                  <a:ext uri="{FF2B5EF4-FFF2-40B4-BE49-F238E27FC236}">
                    <a16:creationId xmlns:a16="http://schemas.microsoft.com/office/drawing/2014/main" id="{0F5FE0DF-1ABA-8A3F-AA0E-66D36CBAB7E4}"/>
                  </a:ext>
                </a:extLst>
              </p:cNvPr>
              <p:cNvSpPr txBox="1"/>
              <p:nvPr/>
            </p:nvSpPr>
            <p:spPr bwMode="auto">
              <a:xfrm>
                <a:off x="5495763" y="2962013"/>
                <a:ext cx="3202992" cy="387927"/>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1</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a:rPr>
                            <m:t>𝑡</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sup>
                      </m:sSup>
                    </m:oMath>
                  </m:oMathPara>
                </a14:m>
                <a:endParaRPr lang="zh-TW" altLang="en-US" sz="1800" dirty="0">
                  <a:latin typeface="Times New Roman" panose="02020603050405020304" pitchFamily="18" charset="0"/>
                </a:endParaRPr>
              </a:p>
            </p:txBody>
          </p:sp>
        </mc:Choice>
        <mc:Fallback xmlns="">
          <p:sp>
            <p:nvSpPr>
              <p:cNvPr id="24" name="文字方塊 4">
                <a:extLst>
                  <a:ext uri="{FF2B5EF4-FFF2-40B4-BE49-F238E27FC236}">
                    <a16:creationId xmlns:a16="http://schemas.microsoft.com/office/drawing/2014/main" id="{0F5FE0DF-1ABA-8A3F-AA0E-66D36CBAB7E4}"/>
                  </a:ext>
                </a:extLst>
              </p:cNvPr>
              <p:cNvSpPr txBox="1">
                <a:spLocks noRot="1" noChangeAspect="1" noMove="1" noResize="1" noEditPoints="1" noAdjustHandles="1" noChangeArrowheads="1" noChangeShapeType="1" noTextEdit="1"/>
              </p:cNvSpPr>
              <p:nvPr/>
            </p:nvSpPr>
            <p:spPr bwMode="auto">
              <a:xfrm>
                <a:off x="5495763" y="2962013"/>
                <a:ext cx="3202992" cy="387927"/>
              </a:xfrm>
              <a:prstGeom prst="rect">
                <a:avLst/>
              </a:prstGeom>
              <a:blipFill>
                <a:blip r:embed="rId1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13">
                <a:extLst>
                  <a:ext uri="{FF2B5EF4-FFF2-40B4-BE49-F238E27FC236}">
                    <a16:creationId xmlns:a16="http://schemas.microsoft.com/office/drawing/2014/main" id="{810C6B1A-B690-A994-A70B-F236C7D2973B}"/>
                  </a:ext>
                </a:extLst>
              </p:cNvPr>
              <p:cNvSpPr txBox="1"/>
              <p:nvPr/>
            </p:nvSpPr>
            <p:spPr bwMode="auto">
              <a:xfrm>
                <a:off x="-4155" y="969496"/>
                <a:ext cx="2661754"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5" name="文字方塊 13">
                <a:extLst>
                  <a:ext uri="{FF2B5EF4-FFF2-40B4-BE49-F238E27FC236}">
                    <a16:creationId xmlns:a16="http://schemas.microsoft.com/office/drawing/2014/main" id="{810C6B1A-B690-A994-A70B-F236C7D2973B}"/>
                  </a:ext>
                </a:extLst>
              </p:cNvPr>
              <p:cNvSpPr txBox="1">
                <a:spLocks noRot="1" noChangeAspect="1" noMove="1" noResize="1" noEditPoints="1" noAdjustHandles="1" noChangeArrowheads="1" noChangeShapeType="1" noTextEdit="1"/>
              </p:cNvSpPr>
              <p:nvPr/>
            </p:nvSpPr>
            <p:spPr bwMode="auto">
              <a:xfrm>
                <a:off x="-4155" y="969496"/>
                <a:ext cx="2661754" cy="282450"/>
              </a:xfrm>
              <a:prstGeom prst="rect">
                <a:avLst/>
              </a:prstGeom>
              <a:blipFill>
                <a:blip r:embed="rId20"/>
                <a:stretch>
                  <a:fillRect r="-1422"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13">
                <a:extLst>
                  <a:ext uri="{FF2B5EF4-FFF2-40B4-BE49-F238E27FC236}">
                    <a16:creationId xmlns:a16="http://schemas.microsoft.com/office/drawing/2014/main" id="{4973ACAE-2816-D926-8A2F-DE6C835224C5}"/>
                  </a:ext>
                </a:extLst>
              </p:cNvPr>
              <p:cNvSpPr txBox="1"/>
              <p:nvPr/>
            </p:nvSpPr>
            <p:spPr bwMode="auto">
              <a:xfrm>
                <a:off x="-5862" y="1424855"/>
                <a:ext cx="283487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6" name="文字方塊 13">
                <a:extLst>
                  <a:ext uri="{FF2B5EF4-FFF2-40B4-BE49-F238E27FC236}">
                    <a16:creationId xmlns:a16="http://schemas.microsoft.com/office/drawing/2014/main" id="{4973ACAE-2816-D926-8A2F-DE6C835224C5}"/>
                  </a:ext>
                </a:extLst>
              </p:cNvPr>
              <p:cNvSpPr txBox="1">
                <a:spLocks noRot="1" noChangeAspect="1" noMove="1" noResize="1" noEditPoints="1" noAdjustHandles="1" noChangeArrowheads="1" noChangeShapeType="1" noTextEdit="1"/>
              </p:cNvSpPr>
              <p:nvPr/>
            </p:nvSpPr>
            <p:spPr bwMode="auto">
              <a:xfrm>
                <a:off x="-5862" y="1424855"/>
                <a:ext cx="2834879" cy="282450"/>
              </a:xfrm>
              <a:prstGeom prst="rect">
                <a:avLst/>
              </a:prstGeom>
              <a:blipFill>
                <a:blip r:embed="rId21"/>
                <a:stretch>
                  <a:fillRect r="-1339" b="-17391"/>
                </a:stretch>
              </a:blipFill>
              <a:ln w="9525">
                <a:noFill/>
                <a:miter lim="800000"/>
                <a:headEnd/>
                <a:tailEnd/>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61E97953-9F7B-95C0-A0C1-794B88E0B258}"/>
              </a:ext>
            </a:extLst>
          </p:cNvPr>
          <p:cNvSpPr txBox="1"/>
          <p:nvPr/>
        </p:nvSpPr>
        <p:spPr>
          <a:xfrm>
            <a:off x="2401127" y="488839"/>
            <a:ext cx="155186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Plug in</a:t>
            </a:r>
          </a:p>
        </p:txBody>
      </p:sp>
      <p:sp>
        <p:nvSpPr>
          <p:cNvPr id="28" name="TextBox 27">
            <a:extLst>
              <a:ext uri="{FF2B5EF4-FFF2-40B4-BE49-F238E27FC236}">
                <a16:creationId xmlns:a16="http://schemas.microsoft.com/office/drawing/2014/main" id="{D895F6B0-A08D-6580-D34C-76E1A82DEA70}"/>
              </a:ext>
            </a:extLst>
          </p:cNvPr>
          <p:cNvSpPr txBox="1"/>
          <p:nvPr/>
        </p:nvSpPr>
        <p:spPr>
          <a:xfrm>
            <a:off x="623639" y="6369161"/>
            <a:ext cx="604198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symmetric mode will ensue and continue.</a:t>
            </a:r>
          </a:p>
        </p:txBody>
      </p:sp>
      <p:pic>
        <p:nvPicPr>
          <p:cNvPr id="31" name="Screen Recording 2026-04-23 at 9.31.54 pm">
            <a:hlinkClick r:id="" action="ppaction://media"/>
            <a:extLst>
              <a:ext uri="{FF2B5EF4-FFF2-40B4-BE49-F238E27FC236}">
                <a16:creationId xmlns:a16="http://schemas.microsoft.com/office/drawing/2014/main" id="{ADAB5F5B-BC2A-66F1-A4C6-DAEDF5870800}"/>
              </a:ext>
            </a:extLst>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rot="5400000">
            <a:off x="6293912" y="3224309"/>
            <a:ext cx="2140004" cy="3390106"/>
          </a:xfrm>
          <a:prstGeom prst="rect">
            <a:avLst/>
          </a:prstGeom>
        </p:spPr>
      </p:pic>
    </p:spTree>
    <p:extLst>
      <p:ext uri="{BB962C8B-B14F-4D97-AF65-F5344CB8AC3E}">
        <p14:creationId xmlns:p14="http://schemas.microsoft.com/office/powerpoint/2010/main" val="70180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ppt_x"/>
                                          </p:val>
                                        </p:tav>
                                        <p:tav tm="100000">
                                          <p:val>
                                            <p:strVal val="#ppt_x"/>
                                          </p:val>
                                        </p:tav>
                                      </p:tavLst>
                                    </p:anim>
                                    <p:anim calcmode="lin" valueType="num">
                                      <p:cBhvr additive="base">
                                        <p:cTn id="78" dur="500" fill="hold"/>
                                        <p:tgtEl>
                                          <p:spTgt spid="1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additive="base">
                                        <p:cTn id="89" dur="500" fill="hold"/>
                                        <p:tgtEl>
                                          <p:spTgt spid="18"/>
                                        </p:tgtEl>
                                        <p:attrNameLst>
                                          <p:attrName>ppt_x</p:attrName>
                                        </p:attrNameLst>
                                      </p:cBhvr>
                                      <p:tavLst>
                                        <p:tav tm="0">
                                          <p:val>
                                            <p:strVal val="#ppt_x"/>
                                          </p:val>
                                        </p:tav>
                                        <p:tav tm="100000">
                                          <p:val>
                                            <p:strVal val="#ppt_x"/>
                                          </p:val>
                                        </p:tav>
                                      </p:tavLst>
                                    </p:anim>
                                    <p:anim calcmode="lin" valueType="num">
                                      <p:cBhvr additive="base">
                                        <p:cTn id="90" dur="500" fill="hold"/>
                                        <p:tgtEl>
                                          <p:spTgt spid="18"/>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additive="base">
                                        <p:cTn id="99" dur="500" fill="hold"/>
                                        <p:tgtEl>
                                          <p:spTgt spid="12"/>
                                        </p:tgtEl>
                                        <p:attrNameLst>
                                          <p:attrName>ppt_x</p:attrName>
                                        </p:attrNameLst>
                                      </p:cBhvr>
                                      <p:tavLst>
                                        <p:tav tm="0">
                                          <p:val>
                                            <p:strVal val="#ppt_x"/>
                                          </p:val>
                                        </p:tav>
                                        <p:tav tm="100000">
                                          <p:val>
                                            <p:strVal val="#ppt_x"/>
                                          </p:val>
                                        </p:tav>
                                      </p:tavLst>
                                    </p:anim>
                                    <p:anim calcmode="lin" valueType="num">
                                      <p:cBhvr additive="base">
                                        <p:cTn id="100" dur="500" fill="hold"/>
                                        <p:tgtEl>
                                          <p:spTgt spid="12"/>
                                        </p:tgtEl>
                                        <p:attrNameLst>
                                          <p:attrName>ppt_y</p:attrName>
                                        </p:attrNameLst>
                                      </p:cBhvr>
                                      <p:tavLst>
                                        <p:tav tm="0">
                                          <p:val>
                                            <p:strVal val="1+#ppt_h/2"/>
                                          </p:val>
                                        </p:tav>
                                        <p:tav tm="100000">
                                          <p:val>
                                            <p:strVal val="#ppt_y"/>
                                          </p:val>
                                        </p:tav>
                                      </p:tavLst>
                                    </p:anim>
                                  </p:childTnLst>
                                </p:cTn>
                              </p:par>
                              <p:par>
                                <p:cTn id="101" presetID="1" presetClass="mediacall" presetSubtype="0" fill="hold" nodeType="withEffect">
                                  <p:stCondLst>
                                    <p:cond delay="0"/>
                                  </p:stCondLst>
                                  <p:childTnLst>
                                    <p:cmd type="call" cmd="playFrom(0.0)">
                                      <p:cBhvr>
                                        <p:cTn id="102" dur="12175" fill="hold"/>
                                        <p:tgtEl>
                                          <p:spTgt spid="31"/>
                                        </p:tgtEl>
                                      </p:cBhvr>
                                    </p:cmd>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anim calcmode="lin" valueType="num">
                                      <p:cBhvr additive="base">
                                        <p:cTn id="107" dur="500" fill="hold"/>
                                        <p:tgtEl>
                                          <p:spTgt spid="3"/>
                                        </p:tgtEl>
                                        <p:attrNameLst>
                                          <p:attrName>ppt_x</p:attrName>
                                        </p:attrNameLst>
                                      </p:cBhvr>
                                      <p:tavLst>
                                        <p:tav tm="0">
                                          <p:val>
                                            <p:strVal val="#ppt_x"/>
                                          </p:val>
                                        </p:tav>
                                        <p:tav tm="100000">
                                          <p:val>
                                            <p:strVal val="#ppt_x"/>
                                          </p:val>
                                        </p:tav>
                                      </p:tavLst>
                                    </p:anim>
                                    <p:anim calcmode="lin" valueType="num">
                                      <p:cBhvr additive="base">
                                        <p:cTn id="108" dur="500" fill="hold"/>
                                        <p:tgtEl>
                                          <p:spTgt spid="3"/>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anim calcmode="lin" valueType="num">
                                      <p:cBhvr additive="base">
                                        <p:cTn id="111" dur="500" fill="hold"/>
                                        <p:tgtEl>
                                          <p:spTgt spid="15"/>
                                        </p:tgtEl>
                                        <p:attrNameLst>
                                          <p:attrName>ppt_x</p:attrName>
                                        </p:attrNameLst>
                                      </p:cBhvr>
                                      <p:tavLst>
                                        <p:tav tm="0">
                                          <p:val>
                                            <p:strVal val="#ppt_x"/>
                                          </p:val>
                                        </p:tav>
                                        <p:tav tm="100000">
                                          <p:val>
                                            <p:strVal val="#ppt_x"/>
                                          </p:val>
                                        </p:tav>
                                      </p:tavLst>
                                    </p:anim>
                                    <p:anim calcmode="lin" valueType="num">
                                      <p:cBhvr additive="base">
                                        <p:cTn id="1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19"/>
                                        </p:tgtEl>
                                        <p:attrNameLst>
                                          <p:attrName>style.visibility</p:attrName>
                                        </p:attrNameLst>
                                      </p:cBhvr>
                                      <p:to>
                                        <p:strVal val="visible"/>
                                      </p:to>
                                    </p:set>
                                    <p:anim calcmode="lin" valueType="num">
                                      <p:cBhvr additive="base">
                                        <p:cTn id="117" dur="500" fill="hold"/>
                                        <p:tgtEl>
                                          <p:spTgt spid="19"/>
                                        </p:tgtEl>
                                        <p:attrNameLst>
                                          <p:attrName>ppt_x</p:attrName>
                                        </p:attrNameLst>
                                      </p:cBhvr>
                                      <p:tavLst>
                                        <p:tav tm="0">
                                          <p:val>
                                            <p:strVal val="#ppt_x"/>
                                          </p:val>
                                        </p:tav>
                                        <p:tav tm="100000">
                                          <p:val>
                                            <p:strVal val="#ppt_x"/>
                                          </p:val>
                                        </p:tav>
                                      </p:tavLst>
                                    </p:anim>
                                    <p:anim calcmode="lin" valueType="num">
                                      <p:cBhvr additive="base">
                                        <p:cTn id="118" dur="500" fill="hold"/>
                                        <p:tgtEl>
                                          <p:spTgt spid="19"/>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8"/>
                                        </p:tgtEl>
                                        <p:attrNameLst>
                                          <p:attrName>style.visibility</p:attrName>
                                        </p:attrNameLst>
                                      </p:cBhvr>
                                      <p:to>
                                        <p:strVal val="visible"/>
                                      </p:to>
                                    </p:set>
                                    <p:anim calcmode="lin" valueType="num">
                                      <p:cBhvr additive="base">
                                        <p:cTn id="121" dur="500" fill="hold"/>
                                        <p:tgtEl>
                                          <p:spTgt spid="28"/>
                                        </p:tgtEl>
                                        <p:attrNameLst>
                                          <p:attrName>ppt_x</p:attrName>
                                        </p:attrNameLst>
                                      </p:cBhvr>
                                      <p:tavLst>
                                        <p:tav tm="0">
                                          <p:val>
                                            <p:strVal val="#ppt_x"/>
                                          </p:val>
                                        </p:tav>
                                        <p:tav tm="100000">
                                          <p:val>
                                            <p:strVal val="#ppt_x"/>
                                          </p:val>
                                        </p:tav>
                                      </p:tavLst>
                                    </p:anim>
                                    <p:anim calcmode="lin" valueType="num">
                                      <p:cBhvr additive="base">
                                        <p:cTn id="1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3" fill="hold" display="0">
                  <p:stCondLst>
                    <p:cond delay="indefinite"/>
                  </p:stCondLst>
                </p:cTn>
                <p:tgtEl>
                  <p:spTgt spid="31"/>
                </p:tgtEl>
              </p:cMediaNode>
            </p:video>
            <p:seq concurrent="1" nextAc="seek">
              <p:cTn id="124" restart="whenNotActive" fill="hold" evtFilter="cancelBubble" nodeType="interactiveSeq">
                <p:stCondLst>
                  <p:cond evt="onClick" delay="0">
                    <p:tgtEl>
                      <p:spTgt spid="31"/>
                    </p:tgtEl>
                  </p:cond>
                </p:stCondLst>
                <p:endSync evt="end" delay="0">
                  <p:rtn val="all"/>
                </p:endSync>
                <p:childTnLst>
                  <p:par>
                    <p:cTn id="125" fill="hold">
                      <p:stCondLst>
                        <p:cond delay="0"/>
                      </p:stCondLst>
                      <p:childTnLst>
                        <p:par>
                          <p:cTn id="126" fill="hold">
                            <p:stCondLst>
                              <p:cond delay="0"/>
                            </p:stCondLst>
                            <p:childTnLst>
                              <p:par>
                                <p:cTn id="127" presetID="2" presetClass="mediacall" presetSubtype="0" fill="hold" nodeType="clickEffect">
                                  <p:stCondLst>
                                    <p:cond delay="0"/>
                                  </p:stCondLst>
                                  <p:childTnLst>
                                    <p:cmd type="call" cmd="togglePause">
                                      <p:cBhvr>
                                        <p:cTn id="128" dur="1" fill="hold"/>
                                        <p:tgtEl>
                                          <p:spTgt spid="31"/>
                                        </p:tgtEl>
                                      </p:cBhvr>
                                    </p:cmd>
                                  </p:childTnLst>
                                </p:cTn>
                              </p:par>
                            </p:childTnLst>
                          </p:cTn>
                        </p:par>
                      </p:childTnLst>
                    </p:cTn>
                  </p:par>
                </p:childTnLst>
              </p:cTn>
              <p:nextCondLst>
                <p:cond evt="onClick" delay="0">
                  <p:tgtEl>
                    <p:spTgt spid="31"/>
                  </p:tgtEl>
                </p:cond>
              </p:nextCondLst>
            </p:seq>
          </p:childTnLst>
        </p:cTn>
      </p:par>
    </p:tnLst>
    <p:bldLst>
      <p:bldP spid="2" grpId="0" animBg="1"/>
      <p:bldP spid="5" grpId="0" animBg="1"/>
      <p:bldP spid="6" grpId="0" animBg="1"/>
      <p:bldP spid="8" grpId="0" animBg="1"/>
      <p:bldP spid="9" grpId="0" animBg="1"/>
      <p:bldP spid="10" grpId="0" animBg="1"/>
      <p:bldP spid="11" grpId="0"/>
      <p:bldP spid="12" grpId="0"/>
      <p:bldP spid="13" grpId="0"/>
      <p:bldP spid="14" grpId="0" animBg="1"/>
      <p:bldP spid="16" grpId="0" animBg="1"/>
      <p:bldP spid="18" grpId="0" animBg="1"/>
      <p:bldP spid="19" grpId="0"/>
      <p:bldP spid="15" grpId="0"/>
      <p:bldP spid="20" grpId="0"/>
      <p:bldP spid="21" grpId="0" animBg="1"/>
      <p:bldP spid="22" grpId="0" animBg="1"/>
      <p:bldP spid="23" grpId="0"/>
      <p:bldP spid="3" grpId="0"/>
      <p:bldP spid="24" grpId="0" animBg="1"/>
      <p:bldP spid="25" grpId="0" animBg="1"/>
      <p:bldP spid="26"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hlinkClick r:id="rId2"/>
            <a:extLst>
              <a:ext uri="{FF2B5EF4-FFF2-40B4-BE49-F238E27FC236}">
                <a16:creationId xmlns:a16="http://schemas.microsoft.com/office/drawing/2014/main" id="{4C46D2BB-D8EA-E266-496E-CB0D32C1B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11" y="352426"/>
            <a:ext cx="4061178" cy="2855670"/>
          </a:xfrm>
          <a:prstGeom prst="rect">
            <a:avLst/>
          </a:prstGeom>
        </p:spPr>
      </p:pic>
      <p:pic>
        <p:nvPicPr>
          <p:cNvPr id="2" name="Picture 1">
            <a:extLst>
              <a:ext uri="{FF2B5EF4-FFF2-40B4-BE49-F238E27FC236}">
                <a16:creationId xmlns:a16="http://schemas.microsoft.com/office/drawing/2014/main" id="{540DAB89-B671-213F-566D-1C0D78D4868C}"/>
              </a:ext>
            </a:extLst>
          </p:cNvPr>
          <p:cNvPicPr>
            <a:picLocks noChangeAspect="1"/>
          </p:cNvPicPr>
          <p:nvPr/>
        </p:nvPicPr>
        <p:blipFill>
          <a:blip r:embed="rId4"/>
          <a:stretch>
            <a:fillRect/>
          </a:stretch>
        </p:blipFill>
        <p:spPr>
          <a:xfrm>
            <a:off x="929237" y="4561609"/>
            <a:ext cx="2821496" cy="197504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BAC339D-CACE-FFC3-9578-BCF23AD73582}"/>
                  </a:ext>
                </a:extLst>
              </p:cNvPr>
              <p:cNvSpPr txBox="1"/>
              <p:nvPr/>
            </p:nvSpPr>
            <p:spPr bwMode="auto">
              <a:xfrm>
                <a:off x="942489" y="3199904"/>
                <a:ext cx="5958408" cy="369332"/>
              </a:xfrm>
              <a:prstGeom prst="rect">
                <a:avLst/>
              </a:prstGeom>
              <a:noFill/>
              <a:ln w="9525">
                <a:noFill/>
                <a:miter lim="800000"/>
                <a:headEnd/>
                <a:tailEnd/>
              </a:ln>
            </p:spPr>
            <p:txBody>
              <a:bodyPr wrap="square">
                <a:spAutoFit/>
              </a:bodyPr>
              <a:lstStyle/>
              <a:p>
                <a:r>
                  <a:rPr lang="zh-TW" altLang="en-US" sz="1800" dirty="0">
                    <a:latin typeface="Times New Roman" panose="02020603050405020304" pitchFamily="18" charset="0"/>
                  </a:rPr>
                  <a:t>此模式是由</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a14:m>
                <a:r>
                  <a:rPr lang="en-US" sz="1800" dirty="0" err="1">
                    <a:latin typeface="Times New Roman" panose="02020603050405020304" pitchFamily="18" charset="0"/>
                  </a:rPr>
                  <a:t>標定，畫出</a:t>
                </a:r>
                <a:r>
                  <a:rPr lang="en-US" altLang="zh-TW" sz="1800" dirty="0">
                    <a:latin typeface="Times New Roman" panose="02020603050405020304" pitchFamily="18" charset="0"/>
                  </a:rPr>
                  <a:t>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a14:m>
                <a:r>
                  <a:rPr lang="en-US" sz="1800" dirty="0">
                    <a:latin typeface="Times New Roman" panose="02020603050405020304" pitchFamily="18" charset="0"/>
                  </a:rPr>
                  <a:t>可以代表此模式。</a:t>
                </a:r>
              </a:p>
            </p:txBody>
          </p:sp>
        </mc:Choice>
        <mc:Fallback xmlns="">
          <p:sp>
            <p:nvSpPr>
              <p:cNvPr id="5" name="TextBox 4">
                <a:extLst>
                  <a:ext uri="{FF2B5EF4-FFF2-40B4-BE49-F238E27FC236}">
                    <a16:creationId xmlns:a16="http://schemas.microsoft.com/office/drawing/2014/main" id="{2BAC339D-CACE-FFC3-9578-BCF23AD73582}"/>
                  </a:ext>
                </a:extLst>
              </p:cNvPr>
              <p:cNvSpPr txBox="1">
                <a:spLocks noRot="1" noChangeAspect="1" noMove="1" noResize="1" noEditPoints="1" noAdjustHandles="1" noChangeArrowheads="1" noChangeShapeType="1" noTextEdit="1"/>
              </p:cNvSpPr>
              <p:nvPr/>
            </p:nvSpPr>
            <p:spPr bwMode="auto">
              <a:xfrm>
                <a:off x="942489" y="3199904"/>
                <a:ext cx="5958408" cy="369332"/>
              </a:xfrm>
              <a:prstGeom prst="rect">
                <a:avLst/>
              </a:prstGeom>
              <a:blipFill>
                <a:blip r:embed="rId5"/>
                <a:stretch>
                  <a:fillRect l="-851" t="-10000" b="-20000"/>
                </a:stretch>
              </a:blipFill>
              <a:ln w="9525">
                <a:noFill/>
                <a:miter lim="800000"/>
                <a:headEnd/>
                <a:tailEnd/>
              </a:ln>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B19C53ED-A383-5B4E-38E7-D5CE1A02D433}"/>
              </a:ext>
            </a:extLst>
          </p:cNvPr>
          <p:cNvCxnSpPr/>
          <p:nvPr/>
        </p:nvCxnSpPr>
        <p:spPr>
          <a:xfrm>
            <a:off x="2022541" y="5040202"/>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B1E3B0-754C-39AC-2F09-799057DAB47C}"/>
              </a:ext>
            </a:extLst>
          </p:cNvPr>
          <p:cNvCxnSpPr/>
          <p:nvPr/>
        </p:nvCxnSpPr>
        <p:spPr>
          <a:xfrm>
            <a:off x="2814629" y="5040202"/>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77F6945-F777-963F-A406-08A2B5FDB48A}"/>
                  </a:ext>
                </a:extLst>
              </p:cNvPr>
              <p:cNvSpPr txBox="1"/>
              <p:nvPr/>
            </p:nvSpPr>
            <p:spPr>
              <a:xfrm>
                <a:off x="942489" y="3881364"/>
                <a:ext cx="6859488" cy="369332"/>
              </a:xfrm>
              <a:prstGeom prst="rect">
                <a:avLst/>
              </a:prstGeom>
              <a:noFill/>
            </p:spPr>
            <p:txBody>
              <a:bodyPr wrap="square" rtlCol="0">
                <a:spAutoFit/>
              </a:bodyPr>
              <a:lstStyle/>
              <a:p>
                <a:r>
                  <a:rPr lang="en-US" dirty="0" err="1">
                    <a:latin typeface="Times New Roman" panose="02020603050405020304" pitchFamily="18" charset="0"/>
                  </a:rPr>
                  <a:t>兩個粒子</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oMath>
                </a14:m>
                <a:r>
                  <a:rPr lang="en-US" dirty="0">
                    <a:latin typeface="Times New Roman" panose="02020603050405020304" pitchFamily="18" charset="0"/>
                  </a:rPr>
                  <a:t>是以</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oMath>
                </a14:m>
                <a:r>
                  <a:rPr lang="en-US" dirty="0">
                    <a:latin typeface="Times New Roman" panose="02020603050405020304" pitchFamily="18" charset="0"/>
                  </a:rPr>
                  <a:t>為振幅一起作同步(</a:t>
                </a:r>
                <a:r>
                  <a:rPr lang="en-US" dirty="0" err="1">
                    <a:latin typeface="Times New Roman" panose="02020603050405020304" pitchFamily="18" charset="0"/>
                  </a:rPr>
                  <a:t>同</a:t>
                </a:r>
                <a14:m>
                  <m:oMath xmlns:m="http://schemas.openxmlformats.org/officeDocument/2006/math">
                    <m:r>
                      <a:rPr lang="en-US" i="1">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)的簡諧運動。</a:t>
                </a:r>
              </a:p>
            </p:txBody>
          </p:sp>
        </mc:Choice>
        <mc:Fallback xmlns="">
          <p:sp>
            <p:nvSpPr>
              <p:cNvPr id="3" name="TextBox 2">
                <a:extLst>
                  <a:ext uri="{FF2B5EF4-FFF2-40B4-BE49-F238E27FC236}">
                    <a16:creationId xmlns:a16="http://schemas.microsoft.com/office/drawing/2014/main" id="{877F6945-F777-963F-A406-08A2B5FDB48A}"/>
                  </a:ext>
                </a:extLst>
              </p:cNvPr>
              <p:cNvSpPr txBox="1">
                <a:spLocks noRot="1" noChangeAspect="1" noMove="1" noResize="1" noEditPoints="1" noAdjustHandles="1" noChangeArrowheads="1" noChangeShapeType="1" noTextEdit="1"/>
              </p:cNvSpPr>
              <p:nvPr/>
            </p:nvSpPr>
            <p:spPr>
              <a:xfrm>
                <a:off x="942489" y="3881364"/>
                <a:ext cx="6859488" cy="369332"/>
              </a:xfrm>
              <a:prstGeom prst="rect">
                <a:avLst/>
              </a:prstGeom>
              <a:blipFill>
                <a:blip r:embed="rId6"/>
                <a:stretch>
                  <a:fillRect l="-73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4">
                <a:extLst>
                  <a:ext uri="{FF2B5EF4-FFF2-40B4-BE49-F238E27FC236}">
                    <a16:creationId xmlns:a16="http://schemas.microsoft.com/office/drawing/2014/main" id="{1AFA66DC-467C-65E9-60A5-223F04106309}"/>
                  </a:ext>
                </a:extLst>
              </p:cNvPr>
              <p:cNvSpPr txBox="1"/>
              <p:nvPr/>
            </p:nvSpPr>
            <p:spPr bwMode="auto">
              <a:xfrm>
                <a:off x="3967722" y="5245394"/>
                <a:ext cx="2934585"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panose="02040503050406030204" pitchFamily="18" charset="0"/>
                            </a:rPr>
                            <m:t>1</m:t>
                          </m:r>
                        </m:sub>
                      </m:sSub>
                      <m:r>
                        <a:rPr lang="en-US" altLang="zh-TW" i="1">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1</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6" name="文字方塊 4">
                <a:extLst>
                  <a:ext uri="{FF2B5EF4-FFF2-40B4-BE49-F238E27FC236}">
                    <a16:creationId xmlns:a16="http://schemas.microsoft.com/office/drawing/2014/main" id="{1AFA66DC-467C-65E9-60A5-223F04106309}"/>
                  </a:ext>
                </a:extLst>
              </p:cNvPr>
              <p:cNvSpPr txBox="1">
                <a:spLocks noRot="1" noChangeAspect="1" noMove="1" noResize="1" noEditPoints="1" noAdjustHandles="1" noChangeArrowheads="1" noChangeShapeType="1" noTextEdit="1"/>
              </p:cNvSpPr>
              <p:nvPr/>
            </p:nvSpPr>
            <p:spPr bwMode="auto">
              <a:xfrm>
                <a:off x="3967722" y="5245394"/>
                <a:ext cx="2934585" cy="369332"/>
              </a:xfrm>
              <a:prstGeom prst="rect">
                <a:avLst/>
              </a:prstGeom>
              <a:blipFill>
                <a:blip r:embed="rId7"/>
                <a:stretch>
                  <a:fillRect b="-967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3">
                <a:extLst>
                  <a:ext uri="{FF2B5EF4-FFF2-40B4-BE49-F238E27FC236}">
                    <a16:creationId xmlns:a16="http://schemas.microsoft.com/office/drawing/2014/main" id="{88B78609-DD01-408B-2611-6070A810692A}"/>
                  </a:ext>
                </a:extLst>
              </p:cNvPr>
              <p:cNvSpPr txBox="1"/>
              <p:nvPr/>
            </p:nvSpPr>
            <p:spPr bwMode="auto">
              <a:xfrm>
                <a:off x="3962400" y="4752559"/>
                <a:ext cx="824906"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7" name="文字方塊 13">
                <a:extLst>
                  <a:ext uri="{FF2B5EF4-FFF2-40B4-BE49-F238E27FC236}">
                    <a16:creationId xmlns:a16="http://schemas.microsoft.com/office/drawing/2014/main" id="{88B78609-DD01-408B-2611-6070A810692A}"/>
                  </a:ext>
                </a:extLst>
              </p:cNvPr>
              <p:cNvSpPr txBox="1">
                <a:spLocks noRot="1" noChangeAspect="1" noMove="1" noResize="1" noEditPoints="1" noAdjustHandles="1" noChangeArrowheads="1" noChangeShapeType="1" noTextEdit="1"/>
              </p:cNvSpPr>
              <p:nvPr/>
            </p:nvSpPr>
            <p:spPr bwMode="auto">
              <a:xfrm>
                <a:off x="3962400" y="4752559"/>
                <a:ext cx="824906" cy="276999"/>
              </a:xfrm>
              <a:prstGeom prst="rect">
                <a:avLst/>
              </a:prstGeom>
              <a:blipFill>
                <a:blip r:embed="rId8"/>
                <a:stretch>
                  <a:fillRect l="-4615" r="-1538" b="-181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4">
                <a:extLst>
                  <a:ext uri="{FF2B5EF4-FFF2-40B4-BE49-F238E27FC236}">
                    <a16:creationId xmlns:a16="http://schemas.microsoft.com/office/drawing/2014/main" id="{8ED096C7-F6E0-8C92-DF87-FFCB561179E0}"/>
                  </a:ext>
                </a:extLst>
              </p:cNvPr>
              <p:cNvSpPr txBox="1"/>
              <p:nvPr/>
            </p:nvSpPr>
            <p:spPr bwMode="auto">
              <a:xfrm>
                <a:off x="3962400" y="5791200"/>
                <a:ext cx="2939907"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b="0" i="1" smtClean="0">
                              <a:latin typeface="Cambria Math" panose="02040503050406030204" pitchFamily="18" charset="0"/>
                            </a:rPr>
                            <m:t>2</m:t>
                          </m:r>
                        </m:sub>
                      </m:sSub>
                      <m:r>
                        <a:rPr lang="en-US" altLang="zh-TW" i="1">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1</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0" name="文字方塊 4">
                <a:extLst>
                  <a:ext uri="{FF2B5EF4-FFF2-40B4-BE49-F238E27FC236}">
                    <a16:creationId xmlns:a16="http://schemas.microsoft.com/office/drawing/2014/main" id="{8ED096C7-F6E0-8C92-DF87-FFCB561179E0}"/>
                  </a:ext>
                </a:extLst>
              </p:cNvPr>
              <p:cNvSpPr txBox="1">
                <a:spLocks noRot="1" noChangeAspect="1" noMove="1" noResize="1" noEditPoints="1" noAdjustHandles="1" noChangeArrowheads="1" noChangeShapeType="1" noTextEdit="1"/>
              </p:cNvSpPr>
              <p:nvPr/>
            </p:nvSpPr>
            <p:spPr bwMode="auto">
              <a:xfrm>
                <a:off x="3962400" y="5791200"/>
                <a:ext cx="2939907" cy="369332"/>
              </a:xfrm>
              <a:prstGeom prst="rect">
                <a:avLst/>
              </a:prstGeom>
              <a:blipFill>
                <a:blip r:embed="rId9"/>
                <a:stretch>
                  <a:fillRect b="-10000"/>
                </a:stretch>
              </a:blipFill>
              <a:ln w="9525">
                <a:noFill/>
                <a:miter lim="800000"/>
                <a:headEnd/>
                <a:tailEnd/>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F91A95B-7865-4DF8-01BB-7291B816F160}"/>
              </a:ext>
            </a:extLst>
          </p:cNvPr>
          <p:cNvPicPr>
            <a:picLocks noChangeAspect="1"/>
          </p:cNvPicPr>
          <p:nvPr/>
        </p:nvPicPr>
        <p:blipFill>
          <a:blip r:embed="rId10"/>
          <a:srcRect l="50740" t="16307"/>
          <a:stretch>
            <a:fillRect/>
          </a:stretch>
        </p:blipFill>
        <p:spPr>
          <a:xfrm>
            <a:off x="5230653" y="1736617"/>
            <a:ext cx="2746428" cy="146413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87079A2-A4C3-0A59-2697-8E12008AA140}"/>
                  </a:ext>
                </a:extLst>
              </p:cNvPr>
              <p:cNvSpPr txBox="1"/>
              <p:nvPr/>
            </p:nvSpPr>
            <p:spPr bwMode="auto">
              <a:xfrm>
                <a:off x="926229" y="3540634"/>
                <a:ext cx="7483860" cy="369332"/>
              </a:xfrm>
              <a:prstGeom prst="rect">
                <a:avLst/>
              </a:prstGeom>
              <a:noFill/>
              <a:ln w="9525">
                <a:noFill/>
                <a:miter lim="800000"/>
                <a:headEnd/>
                <a:tailEnd/>
              </a:ln>
            </p:spPr>
            <p:txBody>
              <a:bodyPr wrap="square">
                <a:spAutoFit/>
              </a:bodyPr>
              <a:lstStyle/>
              <a:p>
                <a:r>
                  <a:rPr lang="en-US" altLang="zh-TW" dirty="0">
                    <a:latin typeface="Times New Roman" panose="02020603050405020304" pitchFamily="18" charset="0"/>
                  </a:rPr>
                  <a:t>This mode is designated by </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a14:m>
                <a:r>
                  <a:rPr lang="en-US" sz="1800" dirty="0">
                    <a:latin typeface="Times New Roman" panose="02020603050405020304" pitchFamily="18" charset="0"/>
                  </a:rPr>
                  <a:t>. You can draw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a14:m>
                <a:r>
                  <a:rPr lang="en-US" sz="1800" dirty="0">
                    <a:latin typeface="Times New Roman" panose="02020603050405020304" pitchFamily="18" charset="0"/>
                  </a:rPr>
                  <a:t> to represent the mode.</a:t>
                </a:r>
              </a:p>
            </p:txBody>
          </p:sp>
        </mc:Choice>
        <mc:Fallback xmlns="">
          <p:sp>
            <p:nvSpPr>
              <p:cNvPr id="12" name="TextBox 11">
                <a:extLst>
                  <a:ext uri="{FF2B5EF4-FFF2-40B4-BE49-F238E27FC236}">
                    <a16:creationId xmlns:a16="http://schemas.microsoft.com/office/drawing/2014/main" id="{C87079A2-A4C3-0A59-2697-8E12008AA140}"/>
                  </a:ext>
                </a:extLst>
              </p:cNvPr>
              <p:cNvSpPr txBox="1">
                <a:spLocks noRot="1" noChangeAspect="1" noMove="1" noResize="1" noEditPoints="1" noAdjustHandles="1" noChangeArrowheads="1" noChangeShapeType="1" noTextEdit="1"/>
              </p:cNvSpPr>
              <p:nvPr/>
            </p:nvSpPr>
            <p:spPr bwMode="auto">
              <a:xfrm>
                <a:off x="926229" y="3540634"/>
                <a:ext cx="7483860" cy="369332"/>
              </a:xfrm>
              <a:prstGeom prst="rect">
                <a:avLst/>
              </a:prstGeom>
              <a:blipFill>
                <a:blip r:embed="rId11"/>
                <a:stretch>
                  <a:fillRect l="-508"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3B328EE-2C70-543A-C62A-529EA0C30182}"/>
                  </a:ext>
                </a:extLst>
              </p:cNvPr>
              <p:cNvSpPr txBox="1"/>
              <p:nvPr/>
            </p:nvSpPr>
            <p:spPr>
              <a:xfrm>
                <a:off x="942487" y="4213778"/>
                <a:ext cx="8049109"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In the mode, the two particles </a:t>
                </a:r>
                <a:r>
                  <a:rPr lang="en-US" dirty="0">
                    <a:latin typeface="Times New Roman" panose="02020603050405020304" pitchFamily="18" charset="0"/>
                  </a:rPr>
                  <a:t>take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oMath>
                </a14:m>
                <a:r>
                  <a:rPr lang="en-US" dirty="0">
                    <a:latin typeface="Times New Roman" panose="02020603050405020304" pitchFamily="18" charset="0"/>
                  </a:rPr>
                  <a:t> as amplitudes, oscillate together (</a:t>
                </a:r>
                <a:r>
                  <a:rPr lang="en-US" dirty="0">
                    <a:latin typeface="Times New Roman" panose="02020603050405020304" pitchFamily="18" charset="0"/>
                    <a:cs typeface="Times New Roman" panose="02020603050405020304" pitchFamily="18" charset="0"/>
                  </a:rPr>
                  <a:t>same</a:t>
                </a:r>
                <a:r>
                  <a:rPr lang="en-US" dirty="0">
                    <a:latin typeface="Times New Roman" panose="020206030504050203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63B328EE-2C70-543A-C62A-529EA0C30182}"/>
                  </a:ext>
                </a:extLst>
              </p:cNvPr>
              <p:cNvSpPr txBox="1">
                <a:spLocks noRot="1" noChangeAspect="1" noMove="1" noResize="1" noEditPoints="1" noAdjustHandles="1" noChangeArrowheads="1" noChangeShapeType="1" noTextEdit="1"/>
              </p:cNvSpPr>
              <p:nvPr/>
            </p:nvSpPr>
            <p:spPr>
              <a:xfrm>
                <a:off x="942487" y="4213778"/>
                <a:ext cx="8049109" cy="369332"/>
              </a:xfrm>
              <a:prstGeom prst="rect">
                <a:avLst/>
              </a:prstGeom>
              <a:blipFill>
                <a:blip r:embed="rId12"/>
                <a:stretch>
                  <a:fillRect l="-631"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41794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2026-04-23 at 9.26.40 pm">
            <a:hlinkClick r:id="" action="ppaction://media"/>
            <a:extLst>
              <a:ext uri="{FF2B5EF4-FFF2-40B4-BE49-F238E27FC236}">
                <a16:creationId xmlns:a16="http://schemas.microsoft.com/office/drawing/2014/main" id="{374A7FFB-73DC-1537-CFD4-392DA7F6E5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524000"/>
            <a:ext cx="6624637" cy="328011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B741FAD-AA19-A05F-0394-F59EC6CA4D0A}"/>
                  </a:ext>
                </a:extLst>
              </p:cNvPr>
              <p:cNvSpPr txBox="1"/>
              <p:nvPr/>
            </p:nvSpPr>
            <p:spPr>
              <a:xfrm>
                <a:off x="2438400" y="5334000"/>
                <a:ext cx="4746170"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𝐴</m:t>
                    </m:r>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=0</m:t>
                    </m:r>
                  </m:oMath>
                </a14:m>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B741FAD-AA19-A05F-0394-F59EC6CA4D0A}"/>
                  </a:ext>
                </a:extLst>
              </p:cNvPr>
              <p:cNvSpPr txBox="1">
                <a:spLocks noRot="1" noChangeAspect="1" noMove="1" noResize="1" noEditPoints="1" noAdjustHandles="1" noChangeArrowheads="1" noChangeShapeType="1" noTextEdit="1"/>
              </p:cNvSpPr>
              <p:nvPr/>
            </p:nvSpPr>
            <p:spPr>
              <a:xfrm>
                <a:off x="2438400" y="5334000"/>
                <a:ext cx="4746170" cy="369332"/>
              </a:xfrm>
              <a:prstGeom prst="rect">
                <a:avLst/>
              </a:prstGeom>
              <a:blipFill>
                <a:blip r:embed="rId5"/>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2404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2026-04-23 at 9.28.19 pm">
            <a:hlinkClick r:id="" action="ppaction://media"/>
            <a:extLst>
              <a:ext uri="{FF2B5EF4-FFF2-40B4-BE49-F238E27FC236}">
                <a16:creationId xmlns:a16="http://schemas.microsoft.com/office/drawing/2014/main" id="{B0A82DC2-AF41-EC7F-4AAE-D0F2E3E5C0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1295400"/>
            <a:ext cx="7758934" cy="384175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85BA601-A206-A842-5E28-9D33B52D06CB}"/>
                  </a:ext>
                </a:extLst>
              </p:cNvPr>
              <p:cNvSpPr txBox="1"/>
              <p:nvPr/>
            </p:nvSpPr>
            <p:spPr>
              <a:xfrm>
                <a:off x="2438400" y="5791200"/>
                <a:ext cx="4746170"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=0</m:t>
                    </m:r>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𝐵</m:t>
                    </m:r>
                  </m:oMath>
                </a14:m>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D85BA601-A206-A842-5E28-9D33B52D06CB}"/>
                  </a:ext>
                </a:extLst>
              </p:cNvPr>
              <p:cNvSpPr txBox="1">
                <a:spLocks noRot="1" noChangeAspect="1" noMove="1" noResize="1" noEditPoints="1" noAdjustHandles="1" noChangeArrowheads="1" noChangeShapeType="1" noTextEdit="1"/>
              </p:cNvSpPr>
              <p:nvPr/>
            </p:nvSpPr>
            <p:spPr>
              <a:xfrm>
                <a:off x="2438400" y="5791200"/>
                <a:ext cx="4746170" cy="369332"/>
              </a:xfrm>
              <a:prstGeom prst="rect">
                <a:avLst/>
              </a:prstGeom>
              <a:blipFill>
                <a:blip r:embed="rId5"/>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00261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2708F-AC4C-3031-531B-4FA51698072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4">
                <a:extLst>
                  <a:ext uri="{FF2B5EF4-FFF2-40B4-BE49-F238E27FC236}">
                    <a16:creationId xmlns:a16="http://schemas.microsoft.com/office/drawing/2014/main" id="{C4EF5852-69C4-A57A-B82B-628A56204991}"/>
                  </a:ext>
                </a:extLst>
              </p:cNvPr>
              <p:cNvSpPr txBox="1"/>
              <p:nvPr/>
            </p:nvSpPr>
            <p:spPr bwMode="auto">
              <a:xfrm>
                <a:off x="1041375" y="2734845"/>
                <a:ext cx="4521225" cy="417358"/>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panose="02040503050406030204" pitchFamily="18" charset="0"/>
                            </a:rPr>
                            <m:t>1</m:t>
                          </m:r>
                        </m:sub>
                      </m:sSub>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2</m:t>
                              </m:r>
                            </m:sub>
                          </m:sSub>
                          <m:r>
                            <a:rPr lang="en-US" altLang="zh-TW" i="1">
                              <a:latin typeface="Cambria Math"/>
                            </a:rPr>
                            <m:t>𝑡</m:t>
                          </m:r>
                        </m:sup>
                      </m:sSup>
                      <m:r>
                        <a:rPr lang="en-US" altLang="zh-TW"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2</m:t>
                          </m:r>
                        </m:sub>
                      </m:sSub>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rPr>
                            <m:t>𝑡</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sup>
                      </m:sSup>
                    </m:oMath>
                  </m:oMathPara>
                </a14:m>
                <a:endParaRPr lang="zh-TW" altLang="en-US" sz="1800" dirty="0">
                  <a:latin typeface="Times New Roman" panose="02020603050405020304" pitchFamily="18" charset="0"/>
                </a:endParaRPr>
              </a:p>
            </p:txBody>
          </p:sp>
        </mc:Choice>
        <mc:Fallback xmlns="">
          <p:sp>
            <p:nvSpPr>
              <p:cNvPr id="2" name="文字方塊 4">
                <a:extLst>
                  <a:ext uri="{FF2B5EF4-FFF2-40B4-BE49-F238E27FC236}">
                    <a16:creationId xmlns:a16="http://schemas.microsoft.com/office/drawing/2014/main" id="{C4EF5852-69C4-A57A-B82B-628A56204991}"/>
                  </a:ext>
                </a:extLst>
              </p:cNvPr>
              <p:cNvSpPr txBox="1">
                <a:spLocks noRot="1" noChangeAspect="1" noMove="1" noResize="1" noEditPoints="1" noAdjustHandles="1" noChangeArrowheads="1" noChangeShapeType="1" noTextEdit="1"/>
              </p:cNvSpPr>
              <p:nvPr/>
            </p:nvSpPr>
            <p:spPr bwMode="auto">
              <a:xfrm>
                <a:off x="1041375" y="2734845"/>
                <a:ext cx="4521225" cy="417358"/>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AFD09EA4-1AE4-4B05-B9C5-33524F6CFBA3}"/>
                  </a:ext>
                </a:extLst>
              </p:cNvPr>
              <p:cNvSpPr txBox="1"/>
              <p:nvPr/>
            </p:nvSpPr>
            <p:spPr bwMode="auto">
              <a:xfrm>
                <a:off x="5638800" y="2746442"/>
                <a:ext cx="2925929" cy="417358"/>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sup>
                      </m:sSup>
                    </m:oMath>
                  </m:oMathPara>
                </a14:m>
                <a:endParaRPr lang="zh-TW" altLang="en-US" sz="1800" dirty="0">
                  <a:latin typeface="Times New Roman" panose="02020603050405020304" pitchFamily="18" charset="0"/>
                </a:endParaRPr>
              </a:p>
            </p:txBody>
          </p:sp>
        </mc:Choice>
        <mc:Fallback xmlns="">
          <p:sp>
            <p:nvSpPr>
              <p:cNvPr id="3" name="文字方塊 4">
                <a:extLst>
                  <a:ext uri="{FF2B5EF4-FFF2-40B4-BE49-F238E27FC236}">
                    <a16:creationId xmlns:a16="http://schemas.microsoft.com/office/drawing/2014/main" id="{AFD09EA4-1AE4-4B05-B9C5-33524F6CFBA3}"/>
                  </a:ext>
                </a:extLst>
              </p:cNvPr>
              <p:cNvSpPr txBox="1">
                <a:spLocks noRot="1" noChangeAspect="1" noMove="1" noResize="1" noEditPoints="1" noAdjustHandles="1" noChangeArrowheads="1" noChangeShapeType="1" noTextEdit="1"/>
              </p:cNvSpPr>
              <p:nvPr/>
            </p:nvSpPr>
            <p:spPr bwMode="auto">
              <a:xfrm>
                <a:off x="5638800" y="2746442"/>
                <a:ext cx="2925929" cy="417358"/>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6372BC3C-FE78-7079-B431-DE18699921C1}"/>
                  </a:ext>
                </a:extLst>
              </p:cNvPr>
              <p:cNvSpPr txBox="1"/>
              <p:nvPr/>
            </p:nvSpPr>
            <p:spPr bwMode="auto">
              <a:xfrm>
                <a:off x="1032185" y="1007899"/>
                <a:ext cx="2789995"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−3</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up>
                              <m:r>
                                <a:rPr lang="en-US" altLang="zh-TW" sz="1800" i="1">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6372BC3C-FE78-7079-B431-DE18699921C1}"/>
                  </a:ext>
                </a:extLst>
              </p:cNvPr>
              <p:cNvSpPr txBox="1">
                <a:spLocks noRot="1" noChangeAspect="1" noMove="1" noResize="1" noEditPoints="1" noAdjustHandles="1" noChangeArrowheads="1" noChangeShapeType="1" noTextEdit="1"/>
              </p:cNvSpPr>
              <p:nvPr/>
            </p:nvSpPr>
            <p:spPr bwMode="auto">
              <a:xfrm>
                <a:off x="1032185" y="1007899"/>
                <a:ext cx="2789995" cy="282450"/>
              </a:xfrm>
              <a:prstGeom prst="rect">
                <a:avLst/>
              </a:prstGeom>
              <a:blipFill>
                <a:blip r:embed="rId6"/>
                <a:stretch>
                  <a:fillRect r="-1364"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E5D13EC9-CC19-DCF5-68D4-35878571BACF}"/>
                  </a:ext>
                </a:extLst>
              </p:cNvPr>
              <p:cNvSpPr txBox="1"/>
              <p:nvPr/>
            </p:nvSpPr>
            <p:spPr bwMode="auto">
              <a:xfrm>
                <a:off x="1038227" y="1411614"/>
                <a:ext cx="296311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r>
                            <a:rPr lang="en-US" altLang="zh-TW" sz="1800" i="1">
                              <a:latin typeface="Cambria Math" panose="02040503050406030204" pitchFamily="18" charset="0"/>
                            </a:rPr>
                            <m:t>3</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up>
                              <m:r>
                                <a:rPr lang="en-US" altLang="zh-TW" sz="1800" i="1">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E5D13EC9-CC19-DCF5-68D4-35878571BACF}"/>
                  </a:ext>
                </a:extLst>
              </p:cNvPr>
              <p:cNvSpPr txBox="1">
                <a:spLocks noRot="1" noChangeAspect="1" noMove="1" noResize="1" noEditPoints="1" noAdjustHandles="1" noChangeArrowheads="1" noChangeShapeType="1" noTextEdit="1"/>
              </p:cNvSpPr>
              <p:nvPr/>
            </p:nvSpPr>
            <p:spPr bwMode="auto">
              <a:xfrm>
                <a:off x="1038227" y="1411614"/>
                <a:ext cx="2963119" cy="282450"/>
              </a:xfrm>
              <a:prstGeom prst="rect">
                <a:avLst/>
              </a:prstGeom>
              <a:blipFill>
                <a:blip r:embed="rId7"/>
                <a:stretch>
                  <a:fillRect r="-1282"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D10615-B122-849F-B68E-B61815599929}"/>
                  </a:ext>
                </a:extLst>
              </p:cNvPr>
              <p:cNvSpPr txBox="1"/>
              <p:nvPr/>
            </p:nvSpPr>
            <p:spPr bwMode="auto">
              <a:xfrm>
                <a:off x="1041374" y="486753"/>
                <a:ext cx="2115460"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b="0" i="1" smtClean="0">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ED10615-B122-849F-B68E-B61815599929}"/>
                  </a:ext>
                </a:extLst>
              </p:cNvPr>
              <p:cNvSpPr txBox="1">
                <a:spLocks noRot="1" noChangeAspect="1" noMove="1" noResize="1" noEditPoints="1" noAdjustHandles="1" noChangeArrowheads="1" noChangeShapeType="1" noTextEdit="1"/>
              </p:cNvSpPr>
              <p:nvPr/>
            </p:nvSpPr>
            <p:spPr bwMode="auto">
              <a:xfrm>
                <a:off x="1041374" y="486753"/>
                <a:ext cx="2115460" cy="401970"/>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5586E1E6-F690-46AC-35D3-5199799C769B}"/>
                  </a:ext>
                </a:extLst>
              </p:cNvPr>
              <p:cNvSpPr txBox="1"/>
              <p:nvPr/>
            </p:nvSpPr>
            <p:spPr bwMode="auto">
              <a:xfrm>
                <a:off x="4440775" y="1007899"/>
                <a:ext cx="196021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5586E1E6-F690-46AC-35D3-5199799C769B}"/>
                  </a:ext>
                </a:extLst>
              </p:cNvPr>
              <p:cNvSpPr txBox="1">
                <a:spLocks noRot="1" noChangeAspect="1" noMove="1" noResize="1" noEditPoints="1" noAdjustHandles="1" noChangeArrowheads="1" noChangeShapeType="1" noTextEdit="1"/>
              </p:cNvSpPr>
              <p:nvPr/>
            </p:nvSpPr>
            <p:spPr bwMode="auto">
              <a:xfrm>
                <a:off x="4440775" y="1007899"/>
                <a:ext cx="1960217" cy="282450"/>
              </a:xfrm>
              <a:prstGeom prst="rect">
                <a:avLst/>
              </a:prstGeom>
              <a:blipFill>
                <a:blip r:embed="rId9"/>
                <a:stretch>
                  <a:fillRect r="-192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26B939A2-3E0A-0217-E028-1050C19A491A}"/>
                  </a:ext>
                </a:extLst>
              </p:cNvPr>
              <p:cNvSpPr txBox="1"/>
              <p:nvPr/>
            </p:nvSpPr>
            <p:spPr bwMode="auto">
              <a:xfrm>
                <a:off x="4440775" y="1417513"/>
                <a:ext cx="196021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26B939A2-3E0A-0217-E028-1050C19A491A}"/>
                  </a:ext>
                </a:extLst>
              </p:cNvPr>
              <p:cNvSpPr txBox="1">
                <a:spLocks noRot="1" noChangeAspect="1" noMove="1" noResize="1" noEditPoints="1" noAdjustHandles="1" noChangeArrowheads="1" noChangeShapeType="1" noTextEdit="1"/>
              </p:cNvSpPr>
              <p:nvPr/>
            </p:nvSpPr>
            <p:spPr bwMode="auto">
              <a:xfrm>
                <a:off x="4440775" y="1417513"/>
                <a:ext cx="1960217" cy="282450"/>
              </a:xfrm>
              <a:prstGeom prst="rect">
                <a:avLst/>
              </a:prstGeom>
              <a:blipFill>
                <a:blip r:embed="rId10"/>
                <a:stretch>
                  <a:fillRect r="-192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3">
                <a:extLst>
                  <a:ext uri="{FF2B5EF4-FFF2-40B4-BE49-F238E27FC236}">
                    <a16:creationId xmlns:a16="http://schemas.microsoft.com/office/drawing/2014/main" id="{E33DCC2C-BD0A-2616-FAC4-B9D777E08608}"/>
                  </a:ext>
                </a:extLst>
              </p:cNvPr>
              <p:cNvSpPr txBox="1"/>
              <p:nvPr/>
            </p:nvSpPr>
            <p:spPr bwMode="auto">
              <a:xfrm>
                <a:off x="1041374" y="2074268"/>
                <a:ext cx="2569357" cy="28764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𝑖</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rPr>
                                <m:t>2</m:t>
                              </m:r>
                            </m:sub>
                          </m:sSub>
                        </m:sup>
                      </m:sSup>
                    </m:oMath>
                  </m:oMathPara>
                </a14:m>
                <a:endParaRPr kumimoji="1" lang="zh-TW" altLang="en-US" sz="1800" dirty="0">
                  <a:latin typeface="Times New Roman" panose="02020603050405020304" pitchFamily="18" charset="0"/>
                </a:endParaRPr>
              </a:p>
            </p:txBody>
          </p:sp>
        </mc:Choice>
        <mc:Fallback xmlns="">
          <p:sp>
            <p:nvSpPr>
              <p:cNvPr id="10" name="文字方塊 13">
                <a:extLst>
                  <a:ext uri="{FF2B5EF4-FFF2-40B4-BE49-F238E27FC236}">
                    <a16:creationId xmlns:a16="http://schemas.microsoft.com/office/drawing/2014/main" id="{E33DCC2C-BD0A-2616-FAC4-B9D777E08608}"/>
                  </a:ext>
                </a:extLst>
              </p:cNvPr>
              <p:cNvSpPr txBox="1">
                <a:spLocks noRot="1" noChangeAspect="1" noMove="1" noResize="1" noEditPoints="1" noAdjustHandles="1" noChangeArrowheads="1" noChangeShapeType="1" noTextEdit="1"/>
              </p:cNvSpPr>
              <p:nvPr/>
            </p:nvSpPr>
            <p:spPr bwMode="auto">
              <a:xfrm>
                <a:off x="1041374" y="2074268"/>
                <a:ext cx="2569357" cy="287643"/>
              </a:xfrm>
              <a:prstGeom prst="rect">
                <a:avLst/>
              </a:prstGeom>
              <a:blipFill>
                <a:blip r:embed="rId11"/>
                <a:stretch>
                  <a:fillRect t="-8696" b="-17391"/>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0D060353-840C-A32B-C273-B551389347D6}"/>
              </a:ext>
            </a:extLst>
          </p:cNvPr>
          <p:cNvSpPr txBox="1"/>
          <p:nvPr/>
        </p:nvSpPr>
        <p:spPr bwMode="auto">
          <a:xfrm>
            <a:off x="981142" y="2377080"/>
            <a:ext cx="21756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The solution is: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3483B0-62A2-C5D8-F51F-83BD825600C2}"/>
                  </a:ext>
                </a:extLst>
              </p:cNvPr>
              <p:cNvSpPr txBox="1"/>
              <p:nvPr/>
            </p:nvSpPr>
            <p:spPr bwMode="auto">
              <a:xfrm>
                <a:off x="1032185" y="5159688"/>
                <a:ext cx="40326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 two move opposite!</a:t>
                </a:r>
                <a:r>
                  <a:rPr lang="zh-TW" altLang="en-US" sz="1800"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panose="02040503050406030204" pitchFamily="18" charset="0"/>
                          </a:rPr>
                          <m:t>2</m:t>
                        </m:r>
                      </m:sub>
                    </m:sSub>
                    <m:r>
                      <a:rPr lang="en-US" altLang="zh-TW" i="1">
                        <a:latin typeface="Cambria Math"/>
                      </a:rPr>
                      <m:t>=</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panose="02040503050406030204" pitchFamily="18" charset="0"/>
                          </a:rPr>
                          <m:t>1</m:t>
                        </m:r>
                      </m:sub>
                    </m:sSub>
                  </m:oMath>
                </a14:m>
                <a:r>
                  <a:rPr lang="en-US" sz="1800" dirty="0">
                    <a:latin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253483B0-62A2-C5D8-F51F-83BD825600C2}"/>
                  </a:ext>
                </a:extLst>
              </p:cNvPr>
              <p:cNvSpPr txBox="1">
                <a:spLocks noRot="1" noChangeAspect="1" noMove="1" noResize="1" noEditPoints="1" noAdjustHandles="1" noChangeArrowheads="1" noChangeShapeType="1" noTextEdit="1"/>
              </p:cNvSpPr>
              <p:nvPr/>
            </p:nvSpPr>
            <p:spPr bwMode="auto">
              <a:xfrm>
                <a:off x="1032185" y="5159688"/>
                <a:ext cx="4032601" cy="369332"/>
              </a:xfrm>
              <a:prstGeom prst="rect">
                <a:avLst/>
              </a:prstGeom>
              <a:blipFill>
                <a:blip r:embed="rId12"/>
                <a:stretch>
                  <a:fillRect l="-125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1173A945-723B-EC08-3A58-515EF9945CC0}"/>
              </a:ext>
            </a:extLst>
          </p:cNvPr>
          <p:cNvSpPr txBox="1"/>
          <p:nvPr/>
        </p:nvSpPr>
        <p:spPr bwMode="auto">
          <a:xfrm>
            <a:off x="961826" y="3212784"/>
            <a:ext cx="5545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Now taking the real part would give us the solution.</a:t>
            </a:r>
          </a:p>
        </p:txBody>
      </p:sp>
      <mc:AlternateContent xmlns:mc="http://schemas.openxmlformats.org/markup-compatibility/2006" xmlns:a14="http://schemas.microsoft.com/office/drawing/2010/main">
        <mc:Choice Requires="a14">
          <p:sp>
            <p:nvSpPr>
              <p:cNvPr id="14" name="文字方塊 4">
                <a:extLst>
                  <a:ext uri="{FF2B5EF4-FFF2-40B4-BE49-F238E27FC236}">
                    <a16:creationId xmlns:a16="http://schemas.microsoft.com/office/drawing/2014/main" id="{78E22751-D066-8A60-85B2-2565AAA8139E}"/>
                  </a:ext>
                </a:extLst>
              </p:cNvPr>
              <p:cNvSpPr txBox="1"/>
              <p:nvPr/>
            </p:nvSpPr>
            <p:spPr bwMode="auto">
              <a:xfrm>
                <a:off x="1042324" y="3624011"/>
                <a:ext cx="4839530" cy="439608"/>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r>
                        <m:rPr>
                          <m:sty m:val="p"/>
                        </m:rPr>
                        <a:rPr lang="en-US" altLang="zh-TW" sz="1800" b="0" i="0" smtClean="0">
                          <a:latin typeface="Cambria Math" panose="02040503050406030204" pitchFamily="18" charset="0"/>
                        </a:rPr>
                        <m:t>Re</m:t>
                      </m:r>
                      <m:r>
                        <a:rPr lang="en-US" altLang="zh-TW" sz="1800" b="0" i="1" smtClean="0">
                          <a:latin typeface="Cambria Math" panose="02040503050406030204" pitchFamily="18" charset="0"/>
                        </a:rPr>
                        <m:t> </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14" name="文字方塊 4">
                <a:extLst>
                  <a:ext uri="{FF2B5EF4-FFF2-40B4-BE49-F238E27FC236}">
                    <a16:creationId xmlns:a16="http://schemas.microsoft.com/office/drawing/2014/main" id="{78E22751-D066-8A60-85B2-2565AAA8139E}"/>
                  </a:ext>
                </a:extLst>
              </p:cNvPr>
              <p:cNvSpPr txBox="1">
                <a:spLocks noRot="1" noChangeAspect="1" noMove="1" noResize="1" noEditPoints="1" noAdjustHandles="1" noChangeArrowheads="1" noChangeShapeType="1" noTextEdit="1"/>
              </p:cNvSpPr>
              <p:nvPr/>
            </p:nvSpPr>
            <p:spPr bwMode="auto">
              <a:xfrm>
                <a:off x="1042324" y="3624011"/>
                <a:ext cx="4839530" cy="439608"/>
              </a:xfrm>
              <a:prstGeom prst="rect">
                <a:avLst/>
              </a:prstGeom>
              <a:blipFill>
                <a:blip r:embed="rId13"/>
                <a:stretch>
                  <a:fillRect b="-8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4">
                <a:extLst>
                  <a:ext uri="{FF2B5EF4-FFF2-40B4-BE49-F238E27FC236}">
                    <a16:creationId xmlns:a16="http://schemas.microsoft.com/office/drawing/2014/main" id="{46CC8422-F7C8-F46F-E236-2BE99A57476F}"/>
                  </a:ext>
                </a:extLst>
              </p:cNvPr>
              <p:cNvSpPr txBox="1"/>
              <p:nvPr/>
            </p:nvSpPr>
            <p:spPr bwMode="auto">
              <a:xfrm>
                <a:off x="1064460" y="4154709"/>
                <a:ext cx="3655360"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15" name="文字方塊 4">
                <a:extLst>
                  <a:ext uri="{FF2B5EF4-FFF2-40B4-BE49-F238E27FC236}">
                    <a16:creationId xmlns:a16="http://schemas.microsoft.com/office/drawing/2014/main" id="{46CC8422-F7C8-F46F-E236-2BE99A57476F}"/>
                  </a:ext>
                </a:extLst>
              </p:cNvPr>
              <p:cNvSpPr txBox="1">
                <a:spLocks noRot="1" noChangeAspect="1" noMove="1" noResize="1" noEditPoints="1" noAdjustHandles="1" noChangeArrowheads="1" noChangeShapeType="1" noTextEdit="1"/>
              </p:cNvSpPr>
              <p:nvPr/>
            </p:nvSpPr>
            <p:spPr bwMode="auto">
              <a:xfrm>
                <a:off x="1064460" y="4154709"/>
                <a:ext cx="3655360" cy="424219"/>
              </a:xfrm>
              <a:prstGeom prst="rect">
                <a:avLst/>
              </a:prstGeom>
              <a:blipFill>
                <a:blip r:embed="rId14"/>
                <a:stretch>
                  <a:fillRect b="-5882"/>
                </a:stretch>
              </a:blipFill>
              <a:ln w="9525">
                <a:noFill/>
                <a:miter lim="800000"/>
                <a:headEnd/>
                <a:tailEnd/>
              </a:ln>
            </p:spPr>
            <p:txBody>
              <a:bodyPr/>
              <a:lstStyle/>
              <a:p>
                <a:r>
                  <a:rPr lang="en-US">
                    <a:noFill/>
                  </a:rPr>
                  <a:t> </a:t>
                </a:r>
              </a:p>
            </p:txBody>
          </p:sp>
        </mc:Fallback>
      </mc:AlternateContent>
      <p:sp>
        <p:nvSpPr>
          <p:cNvPr id="16" name="Right Arrow 15">
            <a:extLst>
              <a:ext uri="{FF2B5EF4-FFF2-40B4-BE49-F238E27FC236}">
                <a16:creationId xmlns:a16="http://schemas.microsoft.com/office/drawing/2014/main" id="{5432605C-A6A4-21FB-C69E-FFEB26F7A9DB}"/>
              </a:ext>
            </a:extLst>
          </p:cNvPr>
          <p:cNvSpPr/>
          <p:nvPr/>
        </p:nvSpPr>
        <p:spPr>
          <a:xfrm>
            <a:off x="4035591" y="1132945"/>
            <a:ext cx="395997" cy="439713"/>
          </a:xfrm>
          <a:prstGeom prst="rightArrow">
            <a:avLst/>
          </a:prstGeom>
          <a:solidFill>
            <a:srgbClr val="008000"/>
          </a:solidFill>
          <a:ln>
            <a:noFill/>
          </a:ln>
        </p:spPr>
        <p:txBody>
          <a:bodyPr wrap="squar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643793C-A468-BCC0-1F61-F248889809EA}"/>
                  </a:ext>
                </a:extLst>
              </p:cNvPr>
              <p:cNvSpPr txBox="1"/>
              <p:nvPr/>
            </p:nvSpPr>
            <p:spPr bwMode="auto">
              <a:xfrm flipH="1">
                <a:off x="1064460" y="6054914"/>
                <a:ext cx="7449260" cy="369332"/>
              </a:xfrm>
              <a:prstGeom prst="rect">
                <a:avLst/>
              </a:prstGeom>
              <a:noFill/>
              <a:ln w="9525">
                <a:noFill/>
                <a:miter lim="800000"/>
                <a:headEnd/>
                <a:tailEnd/>
              </a:ln>
            </p:spPr>
            <p:txBody>
              <a:bodyPr wrap="square" rtlCol="0">
                <a:spAutoFit/>
              </a:bodyPr>
              <a:lstStyle/>
              <a:p>
                <a:r>
                  <a:rPr lang="en-US" dirty="0">
                    <a:latin typeface="Times New Roman" panose="02020603050405020304" pitchFamily="18" charset="0"/>
                    <a:cs typeface="Times New Roman" pitchFamily="18" charset="0"/>
                  </a:rPr>
                  <a:t>If initial condition is symmetric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endParaRPr lang="en-US" sz="1800" dirty="0">
                  <a:latin typeface="Times New Roman" pitchFamily="18" charset="0"/>
                  <a:cs typeface="Times New Roman" pitchFamily="18" charset="0"/>
                </a:endParaRPr>
              </a:p>
            </p:txBody>
          </p:sp>
        </mc:Choice>
        <mc:Fallback xmlns="">
          <p:sp>
            <p:nvSpPr>
              <p:cNvPr id="19" name="TextBox 18">
                <a:extLst>
                  <a:ext uri="{FF2B5EF4-FFF2-40B4-BE49-F238E27FC236}">
                    <a16:creationId xmlns:a16="http://schemas.microsoft.com/office/drawing/2014/main" id="{E643793C-A468-BCC0-1F61-F248889809EA}"/>
                  </a:ext>
                </a:extLst>
              </p:cNvPr>
              <p:cNvSpPr txBox="1">
                <a:spLocks noRot="1" noChangeAspect="1" noMove="1" noResize="1" noEditPoints="1" noAdjustHandles="1" noChangeArrowheads="1" noChangeShapeType="1" noTextEdit="1"/>
              </p:cNvSpPr>
              <p:nvPr/>
            </p:nvSpPr>
            <p:spPr bwMode="auto">
              <a:xfrm flipH="1">
                <a:off x="1064460" y="6054914"/>
                <a:ext cx="7449260" cy="369332"/>
              </a:xfrm>
              <a:prstGeom prst="rect">
                <a:avLst/>
              </a:prstGeom>
              <a:blipFill>
                <a:blip r:embed="rId15"/>
                <a:stretch>
                  <a:fillRect l="-852"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4">
                <a:extLst>
                  <a:ext uri="{FF2B5EF4-FFF2-40B4-BE49-F238E27FC236}">
                    <a16:creationId xmlns:a16="http://schemas.microsoft.com/office/drawing/2014/main" id="{39BA613B-BCC9-996D-9EED-57CB86CA677A}"/>
                  </a:ext>
                </a:extLst>
              </p:cNvPr>
              <p:cNvSpPr txBox="1"/>
              <p:nvPr/>
            </p:nvSpPr>
            <p:spPr bwMode="auto">
              <a:xfrm>
                <a:off x="1064460" y="4705887"/>
                <a:ext cx="4000326"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r>
                        <a:rPr lang="en-US" altLang="zh-TW" sz="1800" b="0" i="1" smtClean="0">
                          <a:latin typeface="Cambria Math"/>
                        </a:rPr>
                        <m:t>=</m:t>
                      </m:r>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sin</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20" name="文字方塊 4">
                <a:extLst>
                  <a:ext uri="{FF2B5EF4-FFF2-40B4-BE49-F238E27FC236}">
                    <a16:creationId xmlns:a16="http://schemas.microsoft.com/office/drawing/2014/main" id="{39BA613B-BCC9-996D-9EED-57CB86CA677A}"/>
                  </a:ext>
                </a:extLst>
              </p:cNvPr>
              <p:cNvSpPr txBox="1">
                <a:spLocks noRot="1" noChangeAspect="1" noMove="1" noResize="1" noEditPoints="1" noAdjustHandles="1" noChangeArrowheads="1" noChangeShapeType="1" noTextEdit="1"/>
              </p:cNvSpPr>
              <p:nvPr/>
            </p:nvSpPr>
            <p:spPr bwMode="auto">
              <a:xfrm>
                <a:off x="1064460" y="4705887"/>
                <a:ext cx="4000326" cy="424219"/>
              </a:xfrm>
              <a:prstGeom prst="rect">
                <a:avLst/>
              </a:prstGeom>
              <a:blipFill>
                <a:blip r:embed="rId16"/>
                <a:stretch>
                  <a:fillRect b="-5714"/>
                </a:stretch>
              </a:blipFill>
              <a:ln w="9525">
                <a:noFill/>
                <a:miter lim="800000"/>
                <a:headEnd/>
                <a:tailEnd/>
              </a:ln>
            </p:spPr>
            <p:txBody>
              <a:bodyPr/>
              <a:lstStyle/>
              <a:p>
                <a:r>
                  <a:rPr lang="en-US">
                    <a:noFill/>
                  </a:rPr>
                  <a:t> </a:t>
                </a:r>
              </a:p>
            </p:txBody>
          </p:sp>
        </mc:Fallback>
      </mc:AlternateContent>
      <p:sp>
        <p:nvSpPr>
          <p:cNvPr id="4" name="TextBox 3">
            <a:extLst>
              <a:ext uri="{FF2B5EF4-FFF2-40B4-BE49-F238E27FC236}">
                <a16:creationId xmlns:a16="http://schemas.microsoft.com/office/drawing/2014/main" id="{D6D9F71B-704C-99CE-B530-CAE41E81115D}"/>
              </a:ext>
            </a:extLst>
          </p:cNvPr>
          <p:cNvSpPr txBox="1"/>
          <p:nvPr/>
        </p:nvSpPr>
        <p:spPr bwMode="auto">
          <a:xfrm>
            <a:off x="1064460" y="5632554"/>
            <a:ext cx="7610244" cy="369332"/>
          </a:xfrm>
          <a:prstGeom prst="rect">
            <a:avLst/>
          </a:prstGeom>
          <a:noFill/>
          <a:ln w="9525">
            <a:noFill/>
            <a:miter lim="800000"/>
            <a:headEnd/>
            <a:tailEnd/>
          </a:ln>
        </p:spPr>
        <p:txBody>
          <a:bodyPr wrap="square" rtlCol="0">
            <a:spAutoFit/>
          </a:bodyPr>
          <a:lstStyle/>
          <a:p>
            <a:r>
              <a:rPr lang="en-US" sz="1800" dirty="0" err="1">
                <a:solidFill>
                  <a:srgbClr val="FF0000"/>
                </a:solidFill>
                <a:latin typeface="Times New Roman" panose="02020603050405020304" pitchFamily="18" charset="0"/>
                <a:cs typeface="Times New Roman" pitchFamily="18" charset="0"/>
              </a:rPr>
              <a:t>這樣的運動就稱為反對稱模式。This</a:t>
            </a:r>
            <a:r>
              <a:rPr lang="en-US" sz="1800" dirty="0">
                <a:solidFill>
                  <a:srgbClr val="FF0000"/>
                </a:solidFill>
                <a:latin typeface="Times New Roman" pitchFamily="18" charset="0"/>
                <a:cs typeface="Times New Roman" pitchFamily="18" charset="0"/>
              </a:rPr>
              <a:t> is called </a:t>
            </a:r>
            <a:r>
              <a:rPr lang="en-US" sz="1800" dirty="0" err="1">
                <a:solidFill>
                  <a:srgbClr val="FF0000"/>
                </a:solidFill>
                <a:latin typeface="Times New Roman" pitchFamily="18" charset="0"/>
                <a:cs typeface="Times New Roman" pitchFamily="18" charset="0"/>
              </a:rPr>
              <a:t>Antisymetric</a:t>
            </a:r>
            <a:r>
              <a:rPr lang="en-US" sz="1800" dirty="0">
                <a:solidFill>
                  <a:srgbClr val="FF0000"/>
                </a:solidFill>
                <a:latin typeface="Times New Roman" pitchFamily="18" charset="0"/>
                <a:cs typeface="Times New Roman" pitchFamily="18" charset="0"/>
              </a:rPr>
              <a:t> Mode.</a:t>
            </a:r>
          </a:p>
        </p:txBody>
      </p:sp>
      <mc:AlternateContent xmlns:mc="http://schemas.openxmlformats.org/markup-compatibility/2006" xmlns:a14="http://schemas.microsoft.com/office/drawing/2010/main">
        <mc:Choice Requires="a14">
          <p:sp>
            <p:nvSpPr>
              <p:cNvPr id="18" name="文字方塊 13">
                <a:extLst>
                  <a:ext uri="{FF2B5EF4-FFF2-40B4-BE49-F238E27FC236}">
                    <a16:creationId xmlns:a16="http://schemas.microsoft.com/office/drawing/2014/main" id="{AFAE97EF-ADC9-2AF3-B451-102D9AC9CA77}"/>
                  </a:ext>
                </a:extLst>
              </p:cNvPr>
              <p:cNvSpPr txBox="1"/>
              <p:nvPr/>
            </p:nvSpPr>
            <p:spPr bwMode="auto">
              <a:xfrm>
                <a:off x="7010401" y="973298"/>
                <a:ext cx="1228863"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18" name="文字方塊 13">
                <a:extLst>
                  <a:ext uri="{FF2B5EF4-FFF2-40B4-BE49-F238E27FC236}">
                    <a16:creationId xmlns:a16="http://schemas.microsoft.com/office/drawing/2014/main" id="{AFAE97EF-ADC9-2AF3-B451-102D9AC9CA77}"/>
                  </a:ext>
                </a:extLst>
              </p:cNvPr>
              <p:cNvSpPr txBox="1">
                <a:spLocks noRot="1" noChangeAspect="1" noMove="1" noResize="1" noEditPoints="1" noAdjustHandles="1" noChangeArrowheads="1" noChangeShapeType="1" noTextEdit="1"/>
              </p:cNvSpPr>
              <p:nvPr/>
            </p:nvSpPr>
            <p:spPr bwMode="auto">
              <a:xfrm>
                <a:off x="7010401" y="973298"/>
                <a:ext cx="1228863" cy="276999"/>
              </a:xfrm>
              <a:prstGeom prst="rect">
                <a:avLst/>
              </a:prstGeom>
              <a:blipFill>
                <a:blip r:embed="rId17"/>
                <a:stretch>
                  <a:fillRect l="-2062" r="-4124"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13">
                <a:extLst>
                  <a:ext uri="{FF2B5EF4-FFF2-40B4-BE49-F238E27FC236}">
                    <a16:creationId xmlns:a16="http://schemas.microsoft.com/office/drawing/2014/main" id="{C3110E42-421A-8149-F982-A2BD7A84CD13}"/>
                  </a:ext>
                </a:extLst>
              </p:cNvPr>
              <p:cNvSpPr txBox="1"/>
              <p:nvPr/>
            </p:nvSpPr>
            <p:spPr bwMode="auto">
              <a:xfrm>
                <a:off x="7010400" y="1379017"/>
                <a:ext cx="1228862"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1" name="文字方塊 13">
                <a:extLst>
                  <a:ext uri="{FF2B5EF4-FFF2-40B4-BE49-F238E27FC236}">
                    <a16:creationId xmlns:a16="http://schemas.microsoft.com/office/drawing/2014/main" id="{C3110E42-421A-8149-F982-A2BD7A84CD13}"/>
                  </a:ext>
                </a:extLst>
              </p:cNvPr>
              <p:cNvSpPr txBox="1">
                <a:spLocks noRot="1" noChangeAspect="1" noMove="1" noResize="1" noEditPoints="1" noAdjustHandles="1" noChangeArrowheads="1" noChangeShapeType="1" noTextEdit="1"/>
              </p:cNvSpPr>
              <p:nvPr/>
            </p:nvSpPr>
            <p:spPr bwMode="auto">
              <a:xfrm>
                <a:off x="7010400" y="1379017"/>
                <a:ext cx="1228862" cy="276999"/>
              </a:xfrm>
              <a:prstGeom prst="rect">
                <a:avLst/>
              </a:prstGeom>
              <a:blipFill>
                <a:blip r:embed="rId18"/>
                <a:stretch>
                  <a:fillRect l="-2062" r="-4124" b="-13043"/>
                </a:stretch>
              </a:blipFill>
              <a:ln w="9525">
                <a:noFill/>
                <a:miter lim="800000"/>
                <a:headEnd/>
                <a:tailEnd/>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82761C19-B863-6A42-C0EF-3EA0A7A8336B}"/>
              </a:ext>
            </a:extLst>
          </p:cNvPr>
          <p:cNvSpPr txBox="1"/>
          <p:nvPr/>
        </p:nvSpPr>
        <p:spPr>
          <a:xfrm>
            <a:off x="981142" y="1693355"/>
            <a:ext cx="788636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second equation is the same as the first one.</a:t>
            </a:r>
          </a:p>
        </p:txBody>
      </p:sp>
      <p:sp>
        <p:nvSpPr>
          <p:cNvPr id="23" name="TextBox 22">
            <a:extLst>
              <a:ext uri="{FF2B5EF4-FFF2-40B4-BE49-F238E27FC236}">
                <a16:creationId xmlns:a16="http://schemas.microsoft.com/office/drawing/2014/main" id="{7F1B137F-D0AC-DF37-E6C7-3BABE2283A51}"/>
              </a:ext>
            </a:extLst>
          </p:cNvPr>
          <p:cNvSpPr txBox="1"/>
          <p:nvPr/>
        </p:nvSpPr>
        <p:spPr>
          <a:xfrm>
            <a:off x="1064460" y="6364335"/>
            <a:ext cx="604198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antisymmetric mode will ensue and continue.</a:t>
            </a:r>
          </a:p>
        </p:txBody>
      </p:sp>
      <p:pic>
        <p:nvPicPr>
          <p:cNvPr id="24" name="Screen Recording 2026-04-23 at 9.33.01 pm">
            <a:hlinkClick r:id="" action="ppaction://media"/>
            <a:extLst>
              <a:ext uri="{FF2B5EF4-FFF2-40B4-BE49-F238E27FC236}">
                <a16:creationId xmlns:a16="http://schemas.microsoft.com/office/drawing/2014/main" id="{EAA80F1D-174E-A67F-5D79-8D3A91335359}"/>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rot="5400000">
            <a:off x="6523994" y="3189293"/>
            <a:ext cx="1813749" cy="2873266"/>
          </a:xfrm>
          <a:prstGeom prst="rect">
            <a:avLst/>
          </a:prstGeom>
        </p:spPr>
      </p:pic>
    </p:spTree>
    <p:extLst>
      <p:ext uri="{BB962C8B-B14F-4D97-AF65-F5344CB8AC3E}">
        <p14:creationId xmlns:p14="http://schemas.microsoft.com/office/powerpoint/2010/main" val="6705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par>
                                <p:cTn id="53" presetID="1" presetClass="mediacall" presetSubtype="0" fill="hold" nodeType="withEffect">
                                  <p:stCondLst>
                                    <p:cond delay="0"/>
                                  </p:stCondLst>
                                  <p:childTnLst>
                                    <p:cmd type="call" cmd="playFrom(0.0)">
                                      <p:cBhvr>
                                        <p:cTn id="54" dur="11782" fill="hold"/>
                                        <p:tgtEl>
                                          <p:spTgt spid="24"/>
                                        </p:tgtEl>
                                      </p:cBhvr>
                                    </p:cmd>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clickEffect">
                                  <p:stCondLst>
                                    <p:cond delay="0"/>
                                  </p:stCondLst>
                                  <p:childTnLst>
                                    <p:cmd type="call" cmd="togglePause">
                                      <p:cBhvr>
                                        <p:cTn id="69" dur="1" fill="hold"/>
                                        <p:tgtEl>
                                          <p:spTgt spid="24"/>
                                        </p:tgtEl>
                                      </p:cBhvr>
                                    </p:cmd>
                                  </p:childTnLst>
                                </p:cTn>
                              </p:par>
                            </p:childTnLst>
                          </p:cTn>
                        </p:par>
                      </p:childTnLst>
                    </p:cTn>
                  </p:par>
                </p:childTnLst>
              </p:cTn>
              <p:nextCondLst>
                <p:cond evt="onClick" delay="0">
                  <p:tgtEl>
                    <p:spTgt spid="24"/>
                  </p:tgtEl>
                </p:cond>
              </p:nextCondLst>
            </p:seq>
            <p:video>
              <p:cMediaNode vol="80000">
                <p:cTn id="70" fill="hold" display="0">
                  <p:stCondLst>
                    <p:cond delay="indefinite"/>
                  </p:stCondLst>
                </p:cTn>
                <p:tgtEl>
                  <p:spTgt spid="24"/>
                </p:tgtEl>
              </p:cMediaNode>
            </p:video>
          </p:childTnLst>
        </p:cTn>
      </p:par>
    </p:tnLst>
    <p:bldLst>
      <p:bldP spid="2" grpId="0" animBg="1"/>
      <p:bldP spid="3" grpId="0" animBg="1"/>
      <p:bldP spid="10" grpId="0" animBg="1"/>
      <p:bldP spid="11" grpId="0"/>
      <p:bldP spid="12" grpId="0"/>
      <p:bldP spid="13" grpId="0"/>
      <p:bldP spid="14" grpId="0" animBg="1"/>
      <p:bldP spid="15" grpId="0" animBg="1"/>
      <p:bldP spid="19" grpId="0"/>
      <p:bldP spid="20" grpId="0" animBg="1"/>
      <p:bldP spid="4"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DADB1-1997-0509-D7AC-AA98E9490DA0}"/>
              </a:ext>
            </a:extLst>
          </p:cNvPr>
          <p:cNvPicPr>
            <a:picLocks noChangeAspect="1"/>
          </p:cNvPicPr>
          <p:nvPr/>
        </p:nvPicPr>
        <p:blipFill>
          <a:blip r:embed="rId2"/>
          <a:stretch>
            <a:fillRect/>
          </a:stretch>
        </p:blipFill>
        <p:spPr>
          <a:xfrm>
            <a:off x="1192410" y="980728"/>
            <a:ext cx="6759180" cy="4680520"/>
          </a:xfrm>
          <a:prstGeom prst="rect">
            <a:avLst/>
          </a:prstGeom>
        </p:spPr>
      </p:pic>
    </p:spTree>
    <p:extLst>
      <p:ext uri="{BB962C8B-B14F-4D97-AF65-F5344CB8AC3E}">
        <p14:creationId xmlns:p14="http://schemas.microsoft.com/office/powerpoint/2010/main" val="360463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847C3-DCF4-45FA-9B30-FA995B37891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D865A4A-7A28-4E0F-5E60-C24BA5271AEB}"/>
              </a:ext>
            </a:extLst>
          </p:cNvPr>
          <p:cNvPicPr>
            <a:picLocks noChangeAspect="1"/>
          </p:cNvPicPr>
          <p:nvPr/>
        </p:nvPicPr>
        <p:blipFill>
          <a:blip r:embed="rId2"/>
          <a:stretch>
            <a:fillRect/>
          </a:stretch>
        </p:blipFill>
        <p:spPr>
          <a:xfrm>
            <a:off x="1080408" y="4722421"/>
            <a:ext cx="2451100" cy="1879600"/>
          </a:xfrm>
          <a:prstGeom prst="rect">
            <a:avLst/>
          </a:prstGeom>
        </p:spPr>
      </p:pic>
      <p:pic>
        <p:nvPicPr>
          <p:cNvPr id="3" name="Picture 2" descr="A screenshot of a computer&#10;&#10;AI-generated content may be incorrect.">
            <a:hlinkClick r:id="rId3"/>
            <a:extLst>
              <a:ext uri="{FF2B5EF4-FFF2-40B4-BE49-F238E27FC236}">
                <a16:creationId xmlns:a16="http://schemas.microsoft.com/office/drawing/2014/main" id="{6454CA8D-52E6-0E99-DB38-AC254E679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08" y="533119"/>
            <a:ext cx="4518044" cy="3240360"/>
          </a:xfrm>
          <a:prstGeom prst="rect">
            <a:avLst/>
          </a:prstGeom>
        </p:spPr>
      </p:pic>
      <p:cxnSp>
        <p:nvCxnSpPr>
          <p:cNvPr id="7" name="Straight Arrow Connector 6">
            <a:extLst>
              <a:ext uri="{FF2B5EF4-FFF2-40B4-BE49-F238E27FC236}">
                <a16:creationId xmlns:a16="http://schemas.microsoft.com/office/drawing/2014/main" id="{F2D5AD66-BBC4-F2AD-85B7-EDF82D0C1838}"/>
              </a:ext>
            </a:extLst>
          </p:cNvPr>
          <p:cNvCxnSpPr/>
          <p:nvPr/>
        </p:nvCxnSpPr>
        <p:spPr>
          <a:xfrm>
            <a:off x="1944504" y="5228416"/>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87F2A13-DAF4-45AA-0F82-EBF71B0B3AE9}"/>
              </a:ext>
            </a:extLst>
          </p:cNvPr>
          <p:cNvCxnSpPr/>
          <p:nvPr/>
        </p:nvCxnSpPr>
        <p:spPr>
          <a:xfrm>
            <a:off x="2664584" y="5163452"/>
            <a:ext cx="0" cy="72008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AC571A6-2089-FFDA-F75A-7A5002BC4226}"/>
                  </a:ext>
                </a:extLst>
              </p:cNvPr>
              <p:cNvSpPr txBox="1"/>
              <p:nvPr/>
            </p:nvSpPr>
            <p:spPr bwMode="auto">
              <a:xfrm>
                <a:off x="1080408" y="4276519"/>
                <a:ext cx="5688633" cy="369332"/>
              </a:xfrm>
              <a:prstGeom prst="rect">
                <a:avLst/>
              </a:prstGeom>
              <a:noFill/>
              <a:ln w="9525">
                <a:noFill/>
                <a:miter lim="800000"/>
                <a:headEnd/>
                <a:tailEnd/>
              </a:ln>
            </p:spPr>
            <p:txBody>
              <a:bodyPr wrap="square">
                <a:spAutoFit/>
              </a:bodyPr>
              <a:lstStyle/>
              <a:p>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a14:m>
                <a:r>
                  <a:rPr lang="en-US" sz="1800" dirty="0" err="1">
                    <a:latin typeface="Times New Roman" panose="02020603050405020304" pitchFamily="18" charset="0"/>
                  </a:rPr>
                  <a:t>一正一負，因此</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a14:m>
                <a:r>
                  <a:rPr lang="en-US" sz="1800" dirty="0">
                    <a:latin typeface="Times New Roman" panose="02020603050405020304" pitchFamily="18" charset="0"/>
                  </a:rPr>
                  <a:t>的</a:t>
                </a:r>
                <a:r>
                  <a:rPr lang="en-US" sz="1800" dirty="0" err="1">
                    <a:latin typeface="Times New Roman" panose="02020603050405020304" pitchFamily="18" charset="0"/>
                  </a:rPr>
                  <a:t>振盪</a:t>
                </a:r>
                <a:r>
                  <a:rPr lang="en-US" sz="1800" dirty="0">
                    <a:latin typeface="Times New Roman" panose="02020603050405020304" pitchFamily="18" charset="0"/>
                  </a:rPr>
                  <a:t>有</a:t>
                </a:r>
                <a:r>
                  <a:rPr lang="en-US" sz="1800" dirty="0" err="1">
                    <a:latin typeface="Times New Roman" panose="02020603050405020304" pitchFamily="18" charset="0"/>
                  </a:rPr>
                  <a:t>相</a:t>
                </a:r>
                <a:r>
                  <a:rPr lang="en-US" sz="1800" dirty="0">
                    <a:latin typeface="Times New Roman" panose="02020603050405020304" pitchFamily="18" charset="0"/>
                  </a:rPr>
                  <a:t>角</a:t>
                </a:r>
                <a:r>
                  <a:rPr lang="en-US" sz="1800" dirty="0" err="1">
                    <a:latin typeface="Times New Roman" panose="02020603050405020304" pitchFamily="18" charset="0"/>
                  </a:rPr>
                  <a:t>差</a:t>
                </a:r>
                <a14:m>
                  <m:oMath xmlns:m="http://schemas.openxmlformats.org/officeDocument/2006/math">
                    <m:r>
                      <a:rPr lang="en-US" sz="1800" i="1" smtClean="0">
                        <a:latin typeface="Cambria Math" panose="02040503050406030204" pitchFamily="18" charset="0"/>
                        <a:ea typeface="Cambria Math" panose="02040503050406030204" pitchFamily="18" charset="0"/>
                      </a:rPr>
                      <m:t>𝜋</m:t>
                    </m:r>
                  </m:oMath>
                </a14:m>
                <a:r>
                  <a:rPr lang="en-US" sz="1800" dirty="0">
                    <a:latin typeface="Times New Roman" panose="02020603050405020304" pitchFamily="18" charset="0"/>
                  </a:rPr>
                  <a:t>。</a:t>
                </a:r>
              </a:p>
            </p:txBody>
          </p:sp>
        </mc:Choice>
        <mc:Fallback xmlns="">
          <p:sp>
            <p:nvSpPr>
              <p:cNvPr id="10" name="TextBox 9">
                <a:extLst>
                  <a:ext uri="{FF2B5EF4-FFF2-40B4-BE49-F238E27FC236}">
                    <a16:creationId xmlns:a16="http://schemas.microsoft.com/office/drawing/2014/main" id="{3AC571A6-2089-FFDA-F75A-7A5002BC4226}"/>
                  </a:ext>
                </a:extLst>
              </p:cNvPr>
              <p:cNvSpPr txBox="1">
                <a:spLocks noRot="1" noChangeAspect="1" noMove="1" noResize="1" noEditPoints="1" noAdjustHandles="1" noChangeArrowheads="1" noChangeShapeType="1" noTextEdit="1"/>
              </p:cNvSpPr>
              <p:nvPr/>
            </p:nvSpPr>
            <p:spPr bwMode="auto">
              <a:xfrm>
                <a:off x="1080408" y="4276519"/>
                <a:ext cx="5688633" cy="369332"/>
              </a:xfrm>
              <a:prstGeom prst="rect">
                <a:avLst/>
              </a:prstGeom>
              <a:blipFill>
                <a:blip r:embed="rId5"/>
                <a:stretch>
                  <a:fillRect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14D3F5C-94A4-1CB8-E66D-A092385807F1}"/>
                  </a:ext>
                </a:extLst>
              </p:cNvPr>
              <p:cNvSpPr txBox="1"/>
              <p:nvPr/>
            </p:nvSpPr>
            <p:spPr>
              <a:xfrm>
                <a:off x="1080408" y="3884230"/>
                <a:ext cx="6859488" cy="369332"/>
              </a:xfrm>
              <a:prstGeom prst="rect">
                <a:avLst/>
              </a:prstGeom>
              <a:noFill/>
            </p:spPr>
            <p:txBody>
              <a:bodyPr wrap="square" rtlCol="0">
                <a:spAutoFit/>
              </a:bodyPr>
              <a:lstStyle/>
              <a:p>
                <a:r>
                  <a:rPr lang="en-US" dirty="0" err="1">
                    <a:latin typeface="Times New Roman" panose="02020603050405020304" pitchFamily="18" charset="0"/>
                  </a:rPr>
                  <a:t>兩個粒子</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oMath>
                </a14:m>
                <a:r>
                  <a:rPr lang="en-US" dirty="0">
                    <a:latin typeface="Times New Roman" panose="02020603050405020304" pitchFamily="18" charset="0"/>
                  </a:rPr>
                  <a:t>是以</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oMath>
                </a14:m>
                <a:r>
                  <a:rPr lang="en-US" dirty="0" err="1">
                    <a:latin typeface="Times New Roman" panose="02020603050405020304" pitchFamily="18" charset="0"/>
                  </a:rPr>
                  <a:t>為振幅一起作同步</a:t>
                </a:r>
                <a:r>
                  <a:rPr lang="en-US" dirty="0">
                    <a:latin typeface="Times New Roman" panose="02020603050405020304" pitchFamily="18" charset="0"/>
                  </a:rPr>
                  <a:t>(</a:t>
                </a:r>
                <a:r>
                  <a:rPr lang="en-US" dirty="0" err="1">
                    <a:latin typeface="Times New Roman" panose="02020603050405020304" pitchFamily="18" charset="0"/>
                  </a:rPr>
                  <a:t>同</a:t>
                </a:r>
                <a14:m>
                  <m:oMath xmlns:m="http://schemas.openxmlformats.org/officeDocument/2006/math">
                    <m:r>
                      <a:rPr lang="en-US" i="1" smtClean="0">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a:t>
                </a:r>
                <a:r>
                  <a:rPr lang="en-US" dirty="0" err="1">
                    <a:latin typeface="Times New Roman" panose="02020603050405020304" pitchFamily="18" charset="0"/>
                  </a:rPr>
                  <a:t>的簡諧運動</a:t>
                </a:r>
                <a:r>
                  <a:rPr lang="en-US" dirty="0">
                    <a:latin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F14D3F5C-94A4-1CB8-E66D-A092385807F1}"/>
                  </a:ext>
                </a:extLst>
              </p:cNvPr>
              <p:cNvSpPr txBox="1">
                <a:spLocks noRot="1" noChangeAspect="1" noMove="1" noResize="1" noEditPoints="1" noAdjustHandles="1" noChangeArrowheads="1" noChangeShapeType="1" noTextEdit="1"/>
              </p:cNvSpPr>
              <p:nvPr/>
            </p:nvSpPr>
            <p:spPr>
              <a:xfrm>
                <a:off x="1080408" y="3884230"/>
                <a:ext cx="6859488" cy="369332"/>
              </a:xfrm>
              <a:prstGeom prst="rect">
                <a:avLst/>
              </a:prstGeom>
              <a:blipFill>
                <a:blip r:embed="rId6"/>
                <a:stretch>
                  <a:fillRect l="-555"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4">
                <a:extLst>
                  <a:ext uri="{FF2B5EF4-FFF2-40B4-BE49-F238E27FC236}">
                    <a16:creationId xmlns:a16="http://schemas.microsoft.com/office/drawing/2014/main" id="{A7D598E2-7081-951D-6809-F4424A37BE0F}"/>
                  </a:ext>
                </a:extLst>
              </p:cNvPr>
              <p:cNvSpPr txBox="1"/>
              <p:nvPr/>
            </p:nvSpPr>
            <p:spPr bwMode="auto">
              <a:xfrm>
                <a:off x="3805421" y="5148891"/>
                <a:ext cx="3177793" cy="424219"/>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panose="02040503050406030204" pitchFamily="18" charset="0"/>
                            </a:rPr>
                            <m:t>1</m:t>
                          </m:r>
                        </m:sub>
                      </m:sSub>
                      <m:r>
                        <a:rPr lang="en-US" altLang="zh-TW" i="1">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2</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4" name="文字方塊 4">
                <a:extLst>
                  <a:ext uri="{FF2B5EF4-FFF2-40B4-BE49-F238E27FC236}">
                    <a16:creationId xmlns:a16="http://schemas.microsoft.com/office/drawing/2014/main" id="{A7D598E2-7081-951D-6809-F4424A37BE0F}"/>
                  </a:ext>
                </a:extLst>
              </p:cNvPr>
              <p:cNvSpPr txBox="1">
                <a:spLocks noRot="1" noChangeAspect="1" noMove="1" noResize="1" noEditPoints="1" noAdjustHandles="1" noChangeArrowheads="1" noChangeShapeType="1" noTextEdit="1"/>
              </p:cNvSpPr>
              <p:nvPr/>
            </p:nvSpPr>
            <p:spPr bwMode="auto">
              <a:xfrm>
                <a:off x="3805421" y="5148891"/>
                <a:ext cx="3177793" cy="424219"/>
              </a:xfrm>
              <a:prstGeom prst="rect">
                <a:avLst/>
              </a:prstGeom>
              <a:blipFill>
                <a:blip r:embed="rId7"/>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7B2878B0-2D44-4068-8F70-8EBF750BE129}"/>
                  </a:ext>
                </a:extLst>
              </p:cNvPr>
              <p:cNvSpPr txBox="1"/>
              <p:nvPr/>
            </p:nvSpPr>
            <p:spPr bwMode="auto">
              <a:xfrm>
                <a:off x="3805421" y="4796563"/>
                <a:ext cx="998030"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m:t>
                          </m:r>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7B2878B0-2D44-4068-8F70-8EBF750BE129}"/>
                  </a:ext>
                </a:extLst>
              </p:cNvPr>
              <p:cNvSpPr txBox="1">
                <a:spLocks noRot="1" noChangeAspect="1" noMove="1" noResize="1" noEditPoints="1" noAdjustHandles="1" noChangeArrowheads="1" noChangeShapeType="1" noTextEdit="1"/>
              </p:cNvSpPr>
              <p:nvPr/>
            </p:nvSpPr>
            <p:spPr bwMode="auto">
              <a:xfrm>
                <a:off x="3805421" y="4796563"/>
                <a:ext cx="998030" cy="276999"/>
              </a:xfrm>
              <a:prstGeom prst="rect">
                <a:avLst/>
              </a:prstGeom>
              <a:blipFill>
                <a:blip r:embed="rId8"/>
                <a:stretch>
                  <a:fillRect l="-2500" r="-1250"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4">
                <a:extLst>
                  <a:ext uri="{FF2B5EF4-FFF2-40B4-BE49-F238E27FC236}">
                    <a16:creationId xmlns:a16="http://schemas.microsoft.com/office/drawing/2014/main" id="{5A11F8BA-8CBD-4012-2BC7-B7CFFBF35D79}"/>
                  </a:ext>
                </a:extLst>
              </p:cNvPr>
              <p:cNvSpPr txBox="1"/>
              <p:nvPr/>
            </p:nvSpPr>
            <p:spPr bwMode="auto">
              <a:xfrm>
                <a:off x="3800099" y="5694697"/>
                <a:ext cx="3177793" cy="424219"/>
              </a:xfrm>
              <a:prstGeom prst="rect">
                <a:avLst/>
              </a:prstGeom>
              <a:solidFill>
                <a:srgbClr val="FFFF00"/>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b="0" i="1" smtClean="0">
                              <a:latin typeface="Cambria Math" panose="02040503050406030204" pitchFamily="18" charset="0"/>
                            </a:rPr>
                            <m:t>2</m:t>
                          </m:r>
                        </m:sub>
                      </m:sSub>
                      <m:r>
                        <a:rPr lang="en-US" altLang="zh-TW" i="1">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2</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6" name="文字方塊 4">
                <a:extLst>
                  <a:ext uri="{FF2B5EF4-FFF2-40B4-BE49-F238E27FC236}">
                    <a16:creationId xmlns:a16="http://schemas.microsoft.com/office/drawing/2014/main" id="{5A11F8BA-8CBD-4012-2BC7-B7CFFBF35D79}"/>
                  </a:ext>
                </a:extLst>
              </p:cNvPr>
              <p:cNvSpPr txBox="1">
                <a:spLocks noRot="1" noChangeAspect="1" noMove="1" noResize="1" noEditPoints="1" noAdjustHandles="1" noChangeArrowheads="1" noChangeShapeType="1" noTextEdit="1"/>
              </p:cNvSpPr>
              <p:nvPr/>
            </p:nvSpPr>
            <p:spPr bwMode="auto">
              <a:xfrm>
                <a:off x="3800099" y="5694697"/>
                <a:ext cx="3177793" cy="424219"/>
              </a:xfrm>
              <a:prstGeom prst="rect">
                <a:avLst/>
              </a:prstGeom>
              <a:blipFill>
                <a:blip r:embed="rId9"/>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4">
                <a:extLst>
                  <a:ext uri="{FF2B5EF4-FFF2-40B4-BE49-F238E27FC236}">
                    <a16:creationId xmlns:a16="http://schemas.microsoft.com/office/drawing/2014/main" id="{5D378238-1CCA-86BC-23F1-92A3F82743B8}"/>
                  </a:ext>
                </a:extLst>
              </p:cNvPr>
              <p:cNvSpPr txBox="1"/>
              <p:nvPr/>
            </p:nvSpPr>
            <p:spPr bwMode="auto">
              <a:xfrm>
                <a:off x="3791632" y="6197737"/>
                <a:ext cx="3371168" cy="424219"/>
              </a:xfrm>
              <a:prstGeom prst="rect">
                <a:avLst/>
              </a:prstGeom>
              <a:solidFill>
                <a:srgbClr val="FFFF00"/>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    </m:t>
                      </m:r>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b="0" i="1" smtClean="0">
                              <a:latin typeface="Cambria Math" panose="02040503050406030204" pitchFamily="18" charset="0"/>
                            </a:rPr>
                            <m:t>1</m:t>
                          </m:r>
                        </m:sub>
                      </m:sSub>
                      <m:r>
                        <a:rPr lang="en-US" altLang="zh-TW" i="1">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2</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11" name="文字方塊 4">
                <a:extLst>
                  <a:ext uri="{FF2B5EF4-FFF2-40B4-BE49-F238E27FC236}">
                    <a16:creationId xmlns:a16="http://schemas.microsoft.com/office/drawing/2014/main" id="{5D378238-1CCA-86BC-23F1-92A3F82743B8}"/>
                  </a:ext>
                </a:extLst>
              </p:cNvPr>
              <p:cNvSpPr txBox="1">
                <a:spLocks noRot="1" noChangeAspect="1" noMove="1" noResize="1" noEditPoints="1" noAdjustHandles="1" noChangeArrowheads="1" noChangeShapeType="1" noTextEdit="1"/>
              </p:cNvSpPr>
              <p:nvPr/>
            </p:nvSpPr>
            <p:spPr bwMode="auto">
              <a:xfrm>
                <a:off x="3791632" y="6197737"/>
                <a:ext cx="3371168" cy="424219"/>
              </a:xfrm>
              <a:prstGeom prst="rect">
                <a:avLst/>
              </a:prstGeom>
              <a:blipFill>
                <a:blip r:embed="rId10"/>
                <a:stretch>
                  <a:fillRect b="-8824"/>
                </a:stretch>
              </a:blipFill>
              <a:ln w="9525">
                <a:noFill/>
                <a:miter lim="800000"/>
                <a:headEnd/>
                <a:tailEnd/>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F42002F-9FA5-5EB2-2FC3-8C3D639F55EC}"/>
              </a:ext>
            </a:extLst>
          </p:cNvPr>
          <p:cNvPicPr>
            <a:picLocks noChangeAspect="1"/>
          </p:cNvPicPr>
          <p:nvPr/>
        </p:nvPicPr>
        <p:blipFill>
          <a:blip r:embed="rId11"/>
          <a:srcRect l="518" t="14740" r="50222" b="1567"/>
          <a:stretch>
            <a:fillRect/>
          </a:stretch>
        </p:blipFill>
        <p:spPr>
          <a:xfrm>
            <a:off x="5804571" y="2025781"/>
            <a:ext cx="3278340" cy="1747698"/>
          </a:xfrm>
          <a:prstGeom prst="rect">
            <a:avLst/>
          </a:prstGeom>
        </p:spPr>
      </p:pic>
    </p:spTree>
    <p:extLst>
      <p:ext uri="{BB962C8B-B14F-4D97-AF65-F5344CB8AC3E}">
        <p14:creationId xmlns:p14="http://schemas.microsoft.com/office/powerpoint/2010/main" val="2661204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2026-04-23 at 9.14.21 pm">
            <a:hlinkClick r:id="" action="ppaction://media"/>
            <a:extLst>
              <a:ext uri="{FF2B5EF4-FFF2-40B4-BE49-F238E27FC236}">
                <a16:creationId xmlns:a16="http://schemas.microsoft.com/office/drawing/2014/main" id="{170FFDD7-C01F-3A6B-055D-602CA36D8A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95400"/>
            <a:ext cx="9144000" cy="414496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EC67303-A216-1124-CF8A-53C0F1ABEA97}"/>
                  </a:ext>
                </a:extLst>
              </p:cNvPr>
              <p:cNvSpPr txBox="1"/>
              <p:nvPr/>
            </p:nvSpPr>
            <p:spPr>
              <a:xfrm>
                <a:off x="2514600" y="5943600"/>
                <a:ext cx="4746170"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𝐴</m:t>
                    </m:r>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=0</m:t>
                    </m:r>
                  </m:oMath>
                </a14:m>
                <a:endParaRPr lang="en-US"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5EC67303-A216-1124-CF8A-53C0F1ABEA97}"/>
                  </a:ext>
                </a:extLst>
              </p:cNvPr>
              <p:cNvSpPr txBox="1">
                <a:spLocks noRot="1" noChangeAspect="1" noMove="1" noResize="1" noEditPoints="1" noAdjustHandles="1" noChangeArrowheads="1" noChangeShapeType="1" noTextEdit="1"/>
              </p:cNvSpPr>
              <p:nvPr/>
            </p:nvSpPr>
            <p:spPr>
              <a:xfrm>
                <a:off x="2514600" y="5943600"/>
                <a:ext cx="4746170" cy="369332"/>
              </a:xfrm>
              <a:prstGeom prst="rect">
                <a:avLst/>
              </a:prstGeom>
              <a:blipFill>
                <a:blip r:embed="rId5"/>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216287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Recording 2026-04-23 at 9.16.31 pm">
            <a:hlinkClick r:id="" action="ppaction://media"/>
            <a:extLst>
              <a:ext uri="{FF2B5EF4-FFF2-40B4-BE49-F238E27FC236}">
                <a16:creationId xmlns:a16="http://schemas.microsoft.com/office/drawing/2014/main" id="{F2D73E00-0B52-0EC8-00EE-1739F40FFC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86" y="990600"/>
            <a:ext cx="9144000" cy="414496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26E183E-D98C-DA9C-BCB1-E8D72FA8D5CC}"/>
                  </a:ext>
                </a:extLst>
              </p:cNvPr>
              <p:cNvSpPr txBox="1"/>
              <p:nvPr/>
            </p:nvSpPr>
            <p:spPr>
              <a:xfrm>
                <a:off x="2743200" y="5844846"/>
                <a:ext cx="4746170"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0" smtClean="0">
                        <a:latin typeface="Cambria Math" panose="02040503050406030204" pitchFamily="18" charset="0"/>
                      </a:rPr>
                      <m:t>=0</m:t>
                    </m:r>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𝐵</m:t>
                    </m:r>
                  </m:oMath>
                </a14:m>
                <a:endParaRPr lang="en-US"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426E183E-D98C-DA9C-BCB1-E8D72FA8D5CC}"/>
                  </a:ext>
                </a:extLst>
              </p:cNvPr>
              <p:cNvSpPr txBox="1">
                <a:spLocks noRot="1" noChangeAspect="1" noMove="1" noResize="1" noEditPoints="1" noAdjustHandles="1" noChangeArrowheads="1" noChangeShapeType="1" noTextEdit="1"/>
              </p:cNvSpPr>
              <p:nvPr/>
            </p:nvSpPr>
            <p:spPr>
              <a:xfrm>
                <a:off x="2743200" y="5844846"/>
                <a:ext cx="4746170" cy="369332"/>
              </a:xfrm>
              <a:prstGeom prst="rect">
                <a:avLst/>
              </a:prstGeom>
              <a:blipFill>
                <a:blip r:embed="rId5"/>
                <a:stretch>
                  <a:fillRect t="-10000" b="-20000"/>
                </a:stretch>
              </a:blipFill>
            </p:spPr>
            <p:txBody>
              <a:bodyPr/>
              <a:lstStyle/>
              <a:p>
                <a:r>
                  <a:rPr lang="en-US">
                    <a:noFill/>
                  </a:rPr>
                  <a:t> </a:t>
                </a:r>
              </a:p>
            </p:txBody>
          </p:sp>
        </mc:Fallback>
      </mc:AlternateContent>
    </p:spTree>
    <p:extLst>
      <p:ext uri="{BB962C8B-B14F-4D97-AF65-F5344CB8AC3E}">
        <p14:creationId xmlns:p14="http://schemas.microsoft.com/office/powerpoint/2010/main" val="156134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72085B-D1AF-532C-E5BD-5263BF3BEF2C}"/>
              </a:ext>
            </a:extLst>
          </p:cNvPr>
          <p:cNvPicPr>
            <a:picLocks noChangeAspect="1"/>
          </p:cNvPicPr>
          <p:nvPr/>
        </p:nvPicPr>
        <p:blipFill>
          <a:blip r:embed="rId2"/>
          <a:srcRect t="15517"/>
          <a:stretch>
            <a:fillRect/>
          </a:stretch>
        </p:blipFill>
        <p:spPr>
          <a:xfrm>
            <a:off x="1733882" y="2546832"/>
            <a:ext cx="5537389" cy="146788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91DCED2-B591-9A84-14DD-9E016EED63B9}"/>
                  </a:ext>
                </a:extLst>
              </p:cNvPr>
              <p:cNvSpPr txBox="1"/>
              <p:nvPr/>
            </p:nvSpPr>
            <p:spPr bwMode="auto">
              <a:xfrm>
                <a:off x="1753138" y="2029986"/>
                <a:ext cx="1648631"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b="0" i="1" smtClean="0">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A91DCED2-B591-9A84-14DD-9E016EED63B9}"/>
                  </a:ext>
                </a:extLst>
              </p:cNvPr>
              <p:cNvSpPr txBox="1">
                <a:spLocks noRot="1" noChangeAspect="1" noMove="1" noResize="1" noEditPoints="1" noAdjustHandles="1" noChangeArrowheads="1" noChangeShapeType="1" noTextEdit="1"/>
              </p:cNvSpPr>
              <p:nvPr/>
            </p:nvSpPr>
            <p:spPr bwMode="auto">
              <a:xfrm>
                <a:off x="1753138" y="2029986"/>
                <a:ext cx="1648631" cy="401970"/>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88B635D-0A73-FBA9-6AC4-0A451F8D95EE}"/>
                  </a:ext>
                </a:extLst>
              </p:cNvPr>
              <p:cNvSpPr txBox="1"/>
              <p:nvPr/>
            </p:nvSpPr>
            <p:spPr bwMode="auto">
              <a:xfrm>
                <a:off x="5811665" y="2029986"/>
                <a:ext cx="1296144"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88B635D-0A73-FBA9-6AC4-0A451F8D95EE}"/>
                  </a:ext>
                </a:extLst>
              </p:cNvPr>
              <p:cNvSpPr txBox="1">
                <a:spLocks noRot="1" noChangeAspect="1" noMove="1" noResize="1" noEditPoints="1" noAdjustHandles="1" noChangeArrowheads="1" noChangeShapeType="1" noTextEdit="1"/>
              </p:cNvSpPr>
              <p:nvPr/>
            </p:nvSpPr>
            <p:spPr bwMode="auto">
              <a:xfrm>
                <a:off x="5811665" y="2029986"/>
                <a:ext cx="1296144" cy="369332"/>
              </a:xfrm>
              <a:prstGeom prst="rect">
                <a:avLst/>
              </a:prstGeom>
              <a:blipFill>
                <a:blip r:embed="rId4"/>
                <a:stretch>
                  <a:fillRect/>
                </a:stretch>
              </a:blipFill>
              <a:ln>
                <a:noFill/>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0833D7FD-647D-B7D6-84A7-A9A5658EDF39}"/>
              </a:ext>
            </a:extLst>
          </p:cNvPr>
          <p:cNvSpPr txBox="1"/>
          <p:nvPr/>
        </p:nvSpPr>
        <p:spPr>
          <a:xfrm>
            <a:off x="1676404" y="624972"/>
            <a:ext cx="6015199"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We have found two oscillating solutions for Coupled system.</a:t>
            </a:r>
          </a:p>
        </p:txBody>
      </p:sp>
      <mc:AlternateContent xmlns:mc="http://schemas.openxmlformats.org/markup-compatibility/2006" xmlns:a14="http://schemas.microsoft.com/office/drawing/2010/main">
        <mc:Choice Requires="a14">
          <p:sp>
            <p:nvSpPr>
              <p:cNvPr id="19" name="文字方塊 4">
                <a:extLst>
                  <a:ext uri="{FF2B5EF4-FFF2-40B4-BE49-F238E27FC236}">
                    <a16:creationId xmlns:a16="http://schemas.microsoft.com/office/drawing/2014/main" id="{23AE17C1-4393-0E31-EF13-47BAF7017C59}"/>
                  </a:ext>
                </a:extLst>
              </p:cNvPr>
              <p:cNvSpPr txBox="1"/>
              <p:nvPr/>
            </p:nvSpPr>
            <p:spPr bwMode="auto">
              <a:xfrm>
                <a:off x="4989296" y="1536594"/>
                <a:ext cx="3048000"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9" name="文字方塊 4">
                <a:extLst>
                  <a:ext uri="{FF2B5EF4-FFF2-40B4-BE49-F238E27FC236}">
                    <a16:creationId xmlns:a16="http://schemas.microsoft.com/office/drawing/2014/main" id="{23AE17C1-4393-0E31-EF13-47BAF7017C59}"/>
                  </a:ext>
                </a:extLst>
              </p:cNvPr>
              <p:cNvSpPr txBox="1">
                <a:spLocks noRot="1" noChangeAspect="1" noMove="1" noResize="1" noEditPoints="1" noAdjustHandles="1" noChangeArrowheads="1" noChangeShapeType="1" noTextEdit="1"/>
              </p:cNvSpPr>
              <p:nvPr/>
            </p:nvSpPr>
            <p:spPr bwMode="auto">
              <a:xfrm>
                <a:off x="4989296" y="1536594"/>
                <a:ext cx="3048000" cy="369332"/>
              </a:xfrm>
              <a:prstGeom prst="rect">
                <a:avLst/>
              </a:prstGeom>
              <a:blipFill>
                <a:blip r:embed="rId5"/>
                <a:stretch>
                  <a:fillRect b="-967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4">
                <a:extLst>
                  <a:ext uri="{FF2B5EF4-FFF2-40B4-BE49-F238E27FC236}">
                    <a16:creationId xmlns:a16="http://schemas.microsoft.com/office/drawing/2014/main" id="{1FFCE518-099C-F2B2-798E-034DE20E0D1A}"/>
                  </a:ext>
                </a:extLst>
              </p:cNvPr>
              <p:cNvSpPr txBox="1"/>
              <p:nvPr/>
            </p:nvSpPr>
            <p:spPr bwMode="auto">
              <a:xfrm>
                <a:off x="1239665" y="1536594"/>
                <a:ext cx="3148361"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20" name="文字方塊 4">
                <a:extLst>
                  <a:ext uri="{FF2B5EF4-FFF2-40B4-BE49-F238E27FC236}">
                    <a16:creationId xmlns:a16="http://schemas.microsoft.com/office/drawing/2014/main" id="{1FFCE518-099C-F2B2-798E-034DE20E0D1A}"/>
                  </a:ext>
                </a:extLst>
              </p:cNvPr>
              <p:cNvSpPr txBox="1">
                <a:spLocks noRot="1" noChangeAspect="1" noMove="1" noResize="1" noEditPoints="1" noAdjustHandles="1" noChangeArrowheads="1" noChangeShapeType="1" noTextEdit="1"/>
              </p:cNvSpPr>
              <p:nvPr/>
            </p:nvSpPr>
            <p:spPr bwMode="auto">
              <a:xfrm>
                <a:off x="1239665" y="1536594"/>
                <a:ext cx="3148361" cy="369332"/>
              </a:xfrm>
              <a:prstGeom prst="rect">
                <a:avLst/>
              </a:prstGeom>
              <a:blipFill>
                <a:blip r:embed="rId6"/>
                <a:stretch>
                  <a:fillRect b="-9677"/>
                </a:stretch>
              </a:blipFill>
              <a:ln w="9525">
                <a:noFill/>
                <a:miter lim="800000"/>
                <a:headEnd/>
                <a:tailEnd/>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12EDBFB3-A873-77D6-B02B-9D5E1A8CCF94}"/>
              </a:ext>
            </a:extLst>
          </p:cNvPr>
          <p:cNvSpPr txBox="1"/>
          <p:nvPr/>
        </p:nvSpPr>
        <p:spPr bwMode="auto">
          <a:xfrm flipH="1">
            <a:off x="1392044" y="4108326"/>
            <a:ext cx="5241678" cy="369332"/>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itchFamily="18" charset="0"/>
              </a:rPr>
              <a:t>If initial conditions follow the condition of the mode,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FAB9E96-FA9C-3A84-8645-CCC56017DFFA}"/>
                  </a:ext>
                </a:extLst>
              </p:cNvPr>
              <p:cNvSpPr txBox="1"/>
              <p:nvPr/>
            </p:nvSpPr>
            <p:spPr>
              <a:xfrm>
                <a:off x="4904984" y="4538667"/>
                <a:ext cx="3091424"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endParaRPr lang="en-US"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1FAB9E96-FA9C-3A84-8645-CCC56017DFFA}"/>
                  </a:ext>
                </a:extLst>
              </p:cNvPr>
              <p:cNvSpPr txBox="1">
                <a:spLocks noRot="1" noChangeAspect="1" noMove="1" noResize="1" noEditPoints="1" noAdjustHandles="1" noChangeArrowheads="1" noChangeShapeType="1" noTextEdit="1"/>
              </p:cNvSpPr>
              <p:nvPr/>
            </p:nvSpPr>
            <p:spPr>
              <a:xfrm>
                <a:off x="4904984" y="4538667"/>
                <a:ext cx="3091424" cy="369332"/>
              </a:xfrm>
              <a:prstGeom prst="rect">
                <a:avLst/>
              </a:prstGeom>
              <a:blipFill>
                <a:blip r:embed="rId7"/>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BFCEF77-AC23-1FC1-F417-A4CF3C747642}"/>
                  </a:ext>
                </a:extLst>
              </p:cNvPr>
              <p:cNvSpPr txBox="1"/>
              <p:nvPr/>
            </p:nvSpPr>
            <p:spPr>
              <a:xfrm>
                <a:off x="979470" y="4538667"/>
                <a:ext cx="3429000"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endParaRPr lang="en-US" dirty="0">
                  <a:latin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8BFCEF77-AC23-1FC1-F417-A4CF3C747642}"/>
                  </a:ext>
                </a:extLst>
              </p:cNvPr>
              <p:cNvSpPr txBox="1">
                <a:spLocks noRot="1" noChangeAspect="1" noMove="1" noResize="1" noEditPoints="1" noAdjustHandles="1" noChangeArrowheads="1" noChangeShapeType="1" noTextEdit="1"/>
              </p:cNvSpPr>
              <p:nvPr/>
            </p:nvSpPr>
            <p:spPr>
              <a:xfrm>
                <a:off x="979470" y="4538667"/>
                <a:ext cx="3429000" cy="369332"/>
              </a:xfrm>
              <a:prstGeom prst="rect">
                <a:avLst/>
              </a:prstGeom>
              <a:blipFill>
                <a:blip r:embed="rId8"/>
                <a:stretch>
                  <a:fillRect t="-6667" b="-2333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86161E5F-00E0-50E2-BF81-2079B0B0A24A}"/>
              </a:ext>
            </a:extLst>
          </p:cNvPr>
          <p:cNvSpPr txBox="1"/>
          <p:nvPr/>
        </p:nvSpPr>
        <p:spPr>
          <a:xfrm>
            <a:off x="1371600" y="5029200"/>
            <a:ext cx="662480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system will continue oscillating as SHM according to the mode!</a:t>
            </a:r>
          </a:p>
        </p:txBody>
      </p:sp>
    </p:spTree>
    <p:extLst>
      <p:ext uri="{BB962C8B-B14F-4D97-AF65-F5344CB8AC3E}">
        <p14:creationId xmlns:p14="http://schemas.microsoft.com/office/powerpoint/2010/main" val="3584491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AA785-3C4B-373D-7763-C655F74DB6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380AFA5-D788-9E92-3A22-24CD9F9BBBB5}"/>
              </a:ext>
            </a:extLst>
          </p:cNvPr>
          <p:cNvPicPr>
            <a:picLocks noChangeAspect="1"/>
          </p:cNvPicPr>
          <p:nvPr/>
        </p:nvPicPr>
        <p:blipFill>
          <a:blip r:embed="rId2"/>
          <a:srcRect t="15517"/>
          <a:stretch>
            <a:fillRect/>
          </a:stretch>
        </p:blipFill>
        <p:spPr>
          <a:xfrm>
            <a:off x="1789617" y="1925462"/>
            <a:ext cx="5537389" cy="146788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47B60AE-0CC5-9712-41C6-7FC0B372F8B5}"/>
                  </a:ext>
                </a:extLst>
              </p:cNvPr>
              <p:cNvSpPr txBox="1"/>
              <p:nvPr/>
            </p:nvSpPr>
            <p:spPr bwMode="auto">
              <a:xfrm>
                <a:off x="1808873" y="1408616"/>
                <a:ext cx="1648631"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b="0" i="1" smtClean="0">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B47B60AE-0CC5-9712-41C6-7FC0B372F8B5}"/>
                  </a:ext>
                </a:extLst>
              </p:cNvPr>
              <p:cNvSpPr txBox="1">
                <a:spLocks noRot="1" noChangeAspect="1" noMove="1" noResize="1" noEditPoints="1" noAdjustHandles="1" noChangeArrowheads="1" noChangeShapeType="1" noTextEdit="1"/>
              </p:cNvSpPr>
              <p:nvPr/>
            </p:nvSpPr>
            <p:spPr bwMode="auto">
              <a:xfrm>
                <a:off x="1808873" y="1408616"/>
                <a:ext cx="1648631" cy="401970"/>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20592A-F02B-CA38-0E8F-B8F220AD2D14}"/>
                  </a:ext>
                </a:extLst>
              </p:cNvPr>
              <p:cNvSpPr txBox="1"/>
              <p:nvPr/>
            </p:nvSpPr>
            <p:spPr bwMode="auto">
              <a:xfrm>
                <a:off x="5867400" y="1408616"/>
                <a:ext cx="1296144"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620592A-F02B-CA38-0E8F-B8F220AD2D14}"/>
                  </a:ext>
                </a:extLst>
              </p:cNvPr>
              <p:cNvSpPr txBox="1">
                <a:spLocks noRot="1" noChangeAspect="1" noMove="1" noResize="1" noEditPoints="1" noAdjustHandles="1" noChangeArrowheads="1" noChangeShapeType="1" noTextEdit="1"/>
              </p:cNvSpPr>
              <p:nvPr/>
            </p:nvSpPr>
            <p:spPr bwMode="auto">
              <a:xfrm>
                <a:off x="5867400" y="1408616"/>
                <a:ext cx="1296144" cy="369332"/>
              </a:xfrm>
              <a:prstGeom prst="rect">
                <a:avLst/>
              </a:prstGeom>
              <a:blipFill>
                <a:blip r:embed="rId4"/>
                <a:stretch>
                  <a:fillRect/>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7E706876-7568-DF52-4B5B-08DAE60216DD}"/>
              </a:ext>
            </a:extLst>
          </p:cNvPr>
          <p:cNvSpPr txBox="1"/>
          <p:nvPr/>
        </p:nvSpPr>
        <p:spPr>
          <a:xfrm>
            <a:off x="4942160" y="4575335"/>
            <a:ext cx="4059560" cy="369332"/>
          </a:xfrm>
          <a:prstGeom prst="rect">
            <a:avLst/>
          </a:prstGeom>
          <a:noFill/>
        </p:spPr>
        <p:txBody>
          <a:bodyPr wrap="square" rtlCol="0">
            <a:spAutoFit/>
          </a:bodyPr>
          <a:lstStyle/>
          <a:p>
            <a:r>
              <a:rPr lang="en-US" dirty="0" err="1">
                <a:latin typeface="Times New Roman" panose="02020603050405020304" pitchFamily="18" charset="0"/>
              </a:rPr>
              <a:t>中間的彈簧並沒有長度的變化</a:t>
            </a:r>
            <a:r>
              <a:rPr lang="en-US" dirty="0">
                <a:latin typeface="Times New Roman" panose="02020603050405020304" pitchFamily="18" charset="0"/>
              </a:rPr>
              <a:t>。</a:t>
            </a:r>
          </a:p>
        </p:txBody>
      </p:sp>
      <p:sp>
        <p:nvSpPr>
          <p:cNvPr id="13" name="TextBox 12">
            <a:extLst>
              <a:ext uri="{FF2B5EF4-FFF2-40B4-BE49-F238E27FC236}">
                <a16:creationId xmlns:a16="http://schemas.microsoft.com/office/drawing/2014/main" id="{41824A52-38BA-ECA1-9712-ED4BAECEB965}"/>
              </a:ext>
            </a:extLst>
          </p:cNvPr>
          <p:cNvSpPr txBox="1"/>
          <p:nvPr/>
        </p:nvSpPr>
        <p:spPr>
          <a:xfrm>
            <a:off x="4917685" y="4972190"/>
            <a:ext cx="3918449" cy="369332"/>
          </a:xfrm>
          <a:prstGeom prst="rect">
            <a:avLst/>
          </a:prstGeom>
          <a:noFill/>
        </p:spPr>
        <p:txBody>
          <a:bodyPr wrap="square" rtlCol="0">
            <a:spAutoFit/>
          </a:bodyPr>
          <a:lstStyle/>
          <a:p>
            <a:r>
              <a:rPr lang="en-US" dirty="0" err="1">
                <a:latin typeface="Times New Roman" panose="02020603050405020304" pitchFamily="18" charset="0"/>
              </a:rPr>
              <a:t>所以兩個粒子都只受一條彈簧的力</a:t>
            </a:r>
            <a:r>
              <a:rPr lang="en-US"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B16A6B6-463B-9E6D-FD5E-56E87BE9DEE0}"/>
                  </a:ext>
                </a:extLst>
              </p:cNvPr>
              <p:cNvSpPr txBox="1"/>
              <p:nvPr/>
            </p:nvSpPr>
            <p:spPr bwMode="auto">
              <a:xfrm>
                <a:off x="4917685" y="5588864"/>
                <a:ext cx="2133833" cy="91069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rad>
                        <m:radPr>
                          <m:degHide m:val="on"/>
                          <m:ctrlPr>
                            <a:rPr lang="en-US" altLang="zh-TW" sz="1800" b="0" i="1" smtClean="0">
                              <a:latin typeface="Cambria Math" panose="02040503050406030204" pitchFamily="18" charset="0"/>
                              <a:ea typeface="Cambria Math"/>
                            </a:rPr>
                          </m:ctrlPr>
                        </m:radPr>
                        <m:deg/>
                        <m:e>
                          <m:f>
                            <m:fPr>
                              <m:ctrlPr>
                                <a:rPr lang="en-US" altLang="zh-TW" sz="1800" b="0" i="1" smtClean="0">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𝑘</m:t>
                              </m:r>
                            </m:num>
                            <m:den>
                              <m:r>
                                <a:rPr lang="en-US" altLang="zh-TW" sz="1800" b="0" i="1" smtClean="0">
                                  <a:latin typeface="Cambria Math" panose="02040503050406030204" pitchFamily="18" charset="0"/>
                                  <a:ea typeface="Cambria Math"/>
                                </a:rPr>
                                <m:t>𝑚</m:t>
                              </m:r>
                            </m:den>
                          </m:f>
                        </m:e>
                      </m:rad>
                      <m:r>
                        <a:rPr lang="en-US" altLang="zh-TW" sz="1800" b="0" i="1" smtClean="0">
                          <a:latin typeface="Cambria Math" panose="02040503050406030204" pitchFamily="18" charset="0"/>
                          <a:ea typeface="Cambria Math"/>
                        </a:rPr>
                        <m:t>=</m:t>
                      </m:r>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DB16A6B6-463B-9E6D-FD5E-56E87BE9DEE0}"/>
                  </a:ext>
                </a:extLst>
              </p:cNvPr>
              <p:cNvSpPr txBox="1">
                <a:spLocks noRot="1" noChangeAspect="1" noMove="1" noResize="1" noEditPoints="1" noAdjustHandles="1" noChangeArrowheads="1" noChangeShapeType="1" noTextEdit="1"/>
              </p:cNvSpPr>
              <p:nvPr/>
            </p:nvSpPr>
            <p:spPr bwMode="auto">
              <a:xfrm>
                <a:off x="4917685" y="5588864"/>
                <a:ext cx="2133833" cy="910699"/>
              </a:xfrm>
              <a:prstGeom prst="rect">
                <a:avLst/>
              </a:prstGeom>
              <a:blipFill>
                <a:blip r:embed="rId5"/>
                <a:stretch>
                  <a:fillRect/>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7B0097F3-DDF6-A48B-D047-0C9B13381756}"/>
              </a:ext>
            </a:extLst>
          </p:cNvPr>
          <p:cNvSpPr txBox="1"/>
          <p:nvPr/>
        </p:nvSpPr>
        <p:spPr>
          <a:xfrm>
            <a:off x="641256" y="4600036"/>
            <a:ext cx="4639130" cy="369332"/>
          </a:xfrm>
          <a:prstGeom prst="rect">
            <a:avLst/>
          </a:prstGeom>
          <a:noFill/>
        </p:spPr>
        <p:txBody>
          <a:bodyPr wrap="square" rtlCol="0">
            <a:spAutoFit/>
          </a:bodyPr>
          <a:lstStyle/>
          <a:p>
            <a:r>
              <a:rPr lang="en-US" dirty="0" err="1">
                <a:latin typeface="Times New Roman" panose="02020603050405020304" pitchFamily="18" charset="0"/>
              </a:rPr>
              <a:t>中間的彈簧的中點沒有移動，等同固定</a:t>
            </a:r>
            <a:r>
              <a:rPr lang="en-US" dirty="0">
                <a:latin typeface="Times New Roman" panose="02020603050405020304" pitchFamily="18" charset="0"/>
              </a:rPr>
              <a:t>。</a:t>
            </a:r>
          </a:p>
        </p:txBody>
      </p:sp>
      <p:sp>
        <p:nvSpPr>
          <p:cNvPr id="16" name="TextBox 15">
            <a:extLst>
              <a:ext uri="{FF2B5EF4-FFF2-40B4-BE49-F238E27FC236}">
                <a16:creationId xmlns:a16="http://schemas.microsoft.com/office/drawing/2014/main" id="{5F33E949-9A76-EA95-FD81-D3587533C5C5}"/>
              </a:ext>
            </a:extLst>
          </p:cNvPr>
          <p:cNvSpPr txBox="1"/>
          <p:nvPr/>
        </p:nvSpPr>
        <p:spPr>
          <a:xfrm>
            <a:off x="640142" y="4994069"/>
            <a:ext cx="3918449" cy="369332"/>
          </a:xfrm>
          <a:prstGeom prst="rect">
            <a:avLst/>
          </a:prstGeom>
          <a:noFill/>
        </p:spPr>
        <p:txBody>
          <a:bodyPr wrap="square" rtlCol="0">
            <a:spAutoFit/>
          </a:bodyPr>
          <a:lstStyle/>
          <a:p>
            <a:r>
              <a:rPr lang="en-US" dirty="0" err="1">
                <a:latin typeface="Times New Roman" panose="02020603050405020304" pitchFamily="18" charset="0"/>
              </a:rPr>
              <a:t>粒子都只受一條加上半條彈簧的力</a:t>
            </a:r>
            <a:r>
              <a:rPr lang="en-US"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C6D8834-909E-F92D-3CB1-DC8A973F1D89}"/>
                  </a:ext>
                </a:extLst>
              </p:cNvPr>
              <p:cNvSpPr txBox="1"/>
              <p:nvPr/>
            </p:nvSpPr>
            <p:spPr bwMode="auto">
              <a:xfrm>
                <a:off x="1784943" y="5588863"/>
                <a:ext cx="2773648" cy="91069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2</m:t>
                          </m:r>
                        </m:sub>
                      </m:sSub>
                      <m:r>
                        <a:rPr lang="en-US" altLang="zh-TW" sz="1800" b="0" i="1" smtClean="0">
                          <a:latin typeface="Cambria Math" panose="02040503050406030204" pitchFamily="18" charset="0"/>
                          <a:ea typeface="Cambria Math"/>
                        </a:rPr>
                        <m:t>=</m:t>
                      </m:r>
                      <m:rad>
                        <m:radPr>
                          <m:degHide m:val="on"/>
                          <m:ctrlPr>
                            <a:rPr lang="en-US" altLang="zh-TW" sz="1800" b="0" i="1" smtClean="0">
                              <a:latin typeface="Cambria Math" panose="02040503050406030204" pitchFamily="18" charset="0"/>
                              <a:ea typeface="Cambria Math"/>
                            </a:rPr>
                          </m:ctrlPr>
                        </m:radPr>
                        <m:deg/>
                        <m:e>
                          <m:f>
                            <m:fPr>
                              <m:ctrlPr>
                                <a:rPr lang="en-US" altLang="zh-TW" sz="1800" b="0" i="1" smtClean="0">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𝑘</m:t>
                              </m:r>
                              <m:r>
                                <a:rPr lang="en-US" altLang="zh-TW" sz="1800" b="0" i="1" smtClean="0">
                                  <a:latin typeface="Cambria Math" panose="02040503050406030204" pitchFamily="18" charset="0"/>
                                  <a:ea typeface="Cambria Math"/>
                                </a:rPr>
                                <m:t>+2</m:t>
                              </m:r>
                              <m:r>
                                <a:rPr lang="en-US" altLang="zh-TW" sz="1800" b="0" i="1" smtClean="0">
                                  <a:latin typeface="Cambria Math" panose="02040503050406030204" pitchFamily="18" charset="0"/>
                                  <a:ea typeface="Cambria Math"/>
                                </a:rPr>
                                <m:t>𝑘</m:t>
                              </m:r>
                            </m:num>
                            <m:den>
                              <m:r>
                                <a:rPr lang="en-US" altLang="zh-TW" sz="1800" b="0" i="1" smtClean="0">
                                  <a:latin typeface="Cambria Math" panose="02040503050406030204" pitchFamily="18" charset="0"/>
                                  <a:ea typeface="Cambria Math"/>
                                </a:rPr>
                                <m:t>𝑚</m:t>
                              </m:r>
                            </m:den>
                          </m:f>
                        </m:e>
                      </m:rad>
                      <m:r>
                        <a:rPr lang="en-US" altLang="zh-TW" sz="1800" b="0" i="1" smtClean="0">
                          <a:latin typeface="Cambria Math" panose="02040503050406030204" pitchFamily="18" charset="0"/>
                          <a:ea typeface="Cambria Math"/>
                        </a:rPr>
                        <m:t>=</m:t>
                      </m:r>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DC6D8834-909E-F92D-3CB1-DC8A973F1D89}"/>
                  </a:ext>
                </a:extLst>
              </p:cNvPr>
              <p:cNvSpPr txBox="1">
                <a:spLocks noRot="1" noChangeAspect="1" noMove="1" noResize="1" noEditPoints="1" noAdjustHandles="1" noChangeArrowheads="1" noChangeShapeType="1" noTextEdit="1"/>
              </p:cNvSpPr>
              <p:nvPr/>
            </p:nvSpPr>
            <p:spPr bwMode="auto">
              <a:xfrm>
                <a:off x="1784943" y="5588863"/>
                <a:ext cx="2773648" cy="910699"/>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4">
                <a:extLst>
                  <a:ext uri="{FF2B5EF4-FFF2-40B4-BE49-F238E27FC236}">
                    <a16:creationId xmlns:a16="http://schemas.microsoft.com/office/drawing/2014/main" id="{3CDDEA87-FC03-5C78-C278-C0519BED0D7E}"/>
                  </a:ext>
                </a:extLst>
              </p:cNvPr>
              <p:cNvSpPr txBox="1"/>
              <p:nvPr/>
            </p:nvSpPr>
            <p:spPr bwMode="auto">
              <a:xfrm>
                <a:off x="5045031" y="915224"/>
                <a:ext cx="3048000"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9" name="文字方塊 4">
                <a:extLst>
                  <a:ext uri="{FF2B5EF4-FFF2-40B4-BE49-F238E27FC236}">
                    <a16:creationId xmlns:a16="http://schemas.microsoft.com/office/drawing/2014/main" id="{3CDDEA87-FC03-5C78-C278-C0519BED0D7E}"/>
                  </a:ext>
                </a:extLst>
              </p:cNvPr>
              <p:cNvSpPr txBox="1">
                <a:spLocks noRot="1" noChangeAspect="1" noMove="1" noResize="1" noEditPoints="1" noAdjustHandles="1" noChangeArrowheads="1" noChangeShapeType="1" noTextEdit="1"/>
              </p:cNvSpPr>
              <p:nvPr/>
            </p:nvSpPr>
            <p:spPr bwMode="auto">
              <a:xfrm>
                <a:off x="5045031" y="915224"/>
                <a:ext cx="3048000" cy="369332"/>
              </a:xfrm>
              <a:prstGeom prst="rect">
                <a:avLst/>
              </a:prstGeom>
              <a:blipFill>
                <a:blip r:embed="rId7"/>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4">
                <a:extLst>
                  <a:ext uri="{FF2B5EF4-FFF2-40B4-BE49-F238E27FC236}">
                    <a16:creationId xmlns:a16="http://schemas.microsoft.com/office/drawing/2014/main" id="{E8BF23D3-497B-C2B5-DF09-83F60E99B958}"/>
                  </a:ext>
                </a:extLst>
              </p:cNvPr>
              <p:cNvSpPr txBox="1"/>
              <p:nvPr/>
            </p:nvSpPr>
            <p:spPr bwMode="auto">
              <a:xfrm>
                <a:off x="1295400" y="915224"/>
                <a:ext cx="3148361"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20" name="文字方塊 4">
                <a:extLst>
                  <a:ext uri="{FF2B5EF4-FFF2-40B4-BE49-F238E27FC236}">
                    <a16:creationId xmlns:a16="http://schemas.microsoft.com/office/drawing/2014/main" id="{E8BF23D3-497B-C2B5-DF09-83F60E99B958}"/>
                  </a:ext>
                </a:extLst>
              </p:cNvPr>
              <p:cNvSpPr txBox="1">
                <a:spLocks noRot="1" noChangeAspect="1" noMove="1" noResize="1" noEditPoints="1" noAdjustHandles="1" noChangeArrowheads="1" noChangeShapeType="1" noTextEdit="1"/>
              </p:cNvSpPr>
              <p:nvPr/>
            </p:nvSpPr>
            <p:spPr bwMode="auto">
              <a:xfrm>
                <a:off x="1295400" y="915224"/>
                <a:ext cx="3148361" cy="369332"/>
              </a:xfrm>
              <a:prstGeom prst="rect">
                <a:avLst/>
              </a:prstGeom>
              <a:blipFill>
                <a:blip r:embed="rId8"/>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6DC351F-0DE1-4A71-976C-6F639C02F16A}"/>
                  </a:ext>
                </a:extLst>
              </p:cNvPr>
              <p:cNvSpPr txBox="1"/>
              <p:nvPr/>
            </p:nvSpPr>
            <p:spPr>
              <a:xfrm>
                <a:off x="4964436" y="3748911"/>
                <a:ext cx="3091424"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endParaRPr lang="en-US"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6DC351F-0DE1-4A71-976C-6F639C02F16A}"/>
                  </a:ext>
                </a:extLst>
              </p:cNvPr>
              <p:cNvSpPr txBox="1">
                <a:spLocks noRot="1" noChangeAspect="1" noMove="1" noResize="1" noEditPoints="1" noAdjustHandles="1" noChangeArrowheads="1" noChangeShapeType="1" noTextEdit="1"/>
              </p:cNvSpPr>
              <p:nvPr/>
            </p:nvSpPr>
            <p:spPr>
              <a:xfrm>
                <a:off x="4964436" y="3748911"/>
                <a:ext cx="3091424" cy="369332"/>
              </a:xfrm>
              <a:prstGeom prst="rect">
                <a:avLst/>
              </a:prstGeom>
              <a:blipFill>
                <a:blip r:embed="rId9"/>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E7A639B-67C9-F3AF-ED66-A18CCE58BF8F}"/>
                  </a:ext>
                </a:extLst>
              </p:cNvPr>
              <p:cNvSpPr txBox="1"/>
              <p:nvPr/>
            </p:nvSpPr>
            <p:spPr>
              <a:xfrm>
                <a:off x="1038922" y="3748911"/>
                <a:ext cx="3429000"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endParaRPr lang="en-US" dirty="0">
                  <a:latin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6E7A639B-67C9-F3AF-ED66-A18CCE58BF8F}"/>
                  </a:ext>
                </a:extLst>
              </p:cNvPr>
              <p:cNvSpPr txBox="1">
                <a:spLocks noRot="1" noChangeAspect="1" noMove="1" noResize="1" noEditPoints="1" noAdjustHandles="1" noChangeArrowheads="1" noChangeShapeType="1" noTextEdit="1"/>
              </p:cNvSpPr>
              <p:nvPr/>
            </p:nvSpPr>
            <p:spPr>
              <a:xfrm>
                <a:off x="1038922" y="3748911"/>
                <a:ext cx="3429000" cy="369332"/>
              </a:xfrm>
              <a:prstGeom prst="rect">
                <a:avLst/>
              </a:prstGeom>
              <a:blipFill>
                <a:blip r:embed="rId10"/>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3292538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descr="File:Drum vibration mode0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563" y="489794"/>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File:Drum vibration mode02.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22625" y="489794"/>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File:Drum vibration mode03.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80125" y="561231"/>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File:Drum vibration mode11.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36563" y="2061419"/>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File:Drum vibration mode21.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94063" y="2132856"/>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File:Drum vibration mode23.gif">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51563" y="2132856"/>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文字方塊 8"/>
          <p:cNvSpPr txBox="1">
            <a:spLocks noChangeArrowheads="1"/>
          </p:cNvSpPr>
          <p:nvPr/>
        </p:nvSpPr>
        <p:spPr bwMode="auto">
          <a:xfrm>
            <a:off x="436563" y="5009198"/>
            <a:ext cx="6511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不同模式頻率不同。一般來說，頻率越高的模式，越難激發。</a:t>
            </a:r>
          </a:p>
        </p:txBody>
      </p:sp>
      <p:sp>
        <p:nvSpPr>
          <p:cNvPr id="13" name="文字方塊 16"/>
          <p:cNvSpPr txBox="1">
            <a:spLocks noChangeArrowheads="1"/>
          </p:cNvSpPr>
          <p:nvPr/>
        </p:nvSpPr>
        <p:spPr bwMode="auto">
          <a:xfrm>
            <a:off x="2094310" y="4413477"/>
            <a:ext cx="656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每一個模式，如同簡諧運動，對應一個內在的特定的振動頻率！</a:t>
            </a:r>
          </a:p>
        </p:txBody>
      </p:sp>
      <p:pic>
        <p:nvPicPr>
          <p:cNvPr id="45068" name="Picture 4" descr="File:Taborroll.gif">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36563" y="3554906"/>
            <a:ext cx="1444843" cy="11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094310" y="3473401"/>
            <a:ext cx="6408712" cy="369332"/>
          </a:xfrm>
          <a:prstGeom prst="rect">
            <a:avLst/>
          </a:prstGeom>
          <a:noFill/>
          <a:ln w="9525">
            <a:noFill/>
            <a:miter lim="800000"/>
            <a:headEnd/>
            <a:tailEnd/>
          </a:ln>
        </p:spPr>
        <p:txBody>
          <a:bodyPr wrap="square" rtlCol="0">
            <a:spAutoFit/>
          </a:bodyPr>
          <a:lstStyle/>
          <a:p>
            <a:r>
              <a:rPr lang="zh-TW" altLang="en-US" sz="1800" dirty="0">
                <a:latin typeface="Times New Roman" panose="02020603050405020304" pitchFamily="18" charset="0"/>
              </a:rPr>
              <a:t>原則上物體的變形模式有無限多個，但並不是連續分布。</a:t>
            </a:r>
          </a:p>
        </p:txBody>
      </p:sp>
      <p:sp>
        <p:nvSpPr>
          <p:cNvPr id="3" name="矩形 2"/>
          <p:cNvSpPr/>
          <p:nvPr/>
        </p:nvSpPr>
        <p:spPr>
          <a:xfrm>
            <a:off x="2126814" y="3945181"/>
            <a:ext cx="3416320" cy="369332"/>
          </a:xfrm>
          <a:prstGeom prst="rect">
            <a:avLst/>
          </a:prstGeom>
        </p:spPr>
        <p:txBody>
          <a:bodyPr wrap="none">
            <a:spAutoFit/>
          </a:bodyPr>
          <a:lstStyle/>
          <a:p>
            <a:r>
              <a:rPr lang="zh-TW" altLang="en-US" sz="1800" dirty="0">
                <a:latin typeface="Times New Roman" panose="02020603050405020304" pitchFamily="18" charset="0"/>
              </a:rPr>
              <a:t>因此可以分離地一個一個編號。</a:t>
            </a:r>
          </a:p>
        </p:txBody>
      </p:sp>
    </p:spTree>
    <p:extLst>
      <p:ext uri="{BB962C8B-B14F-4D97-AF65-F5344CB8AC3E}">
        <p14:creationId xmlns:p14="http://schemas.microsoft.com/office/powerpoint/2010/main" val="2156682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AA15FB-6005-5893-F4B8-78D84A4502DD}"/>
              </a:ext>
            </a:extLst>
          </p:cNvPr>
          <p:cNvSpPr txBox="1"/>
          <p:nvPr/>
        </p:nvSpPr>
        <p:spPr bwMode="auto">
          <a:xfrm>
            <a:off x="1619672" y="1000667"/>
            <a:ext cx="58326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A general solution is a sum of the two</a:t>
            </a:r>
            <a:r>
              <a:rPr lang="zh-TW" altLang="en-US" sz="1800" dirty="0">
                <a:latin typeface="Times New Roman" panose="02020603050405020304" pitchFamily="18" charset="0"/>
              </a:rPr>
              <a:t> </a:t>
            </a:r>
            <a:r>
              <a:rPr lang="en-US" altLang="zh-TW" sz="1800" dirty="0">
                <a:latin typeface="Times New Roman" panose="02020603050405020304" pitchFamily="18" charset="0"/>
              </a:rPr>
              <a:t>modes</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0BA4218-9918-820F-CDB5-EF6BE6EBD0DF}"/>
                  </a:ext>
                </a:extLst>
              </p:cNvPr>
              <p:cNvSpPr txBox="1"/>
              <p:nvPr/>
            </p:nvSpPr>
            <p:spPr bwMode="auto">
              <a:xfrm>
                <a:off x="1619672" y="1825084"/>
                <a:ext cx="5400600"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There are four undetermined constants</a:t>
                </a:r>
                <a:r>
                  <a:rPr lang="zh-TW" altLang="en-US" sz="1800" dirty="0">
                    <a:latin typeface="Times New Roman" panose="02020603050405020304" pitchFamily="18" charset="0"/>
                  </a:rPr>
                  <a:t>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oMath>
                </a14:m>
                <a:r>
                  <a:rPr lang="en-US" sz="1800" dirty="0">
                    <a:latin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id="{80BA4218-9918-820F-CDB5-EF6BE6EBD0DF}"/>
                  </a:ext>
                </a:extLst>
              </p:cNvPr>
              <p:cNvSpPr txBox="1">
                <a:spLocks noRot="1" noChangeAspect="1" noMove="1" noResize="1" noEditPoints="1" noAdjustHandles="1" noChangeArrowheads="1" noChangeShapeType="1" noTextEdit="1"/>
              </p:cNvSpPr>
              <p:nvPr/>
            </p:nvSpPr>
            <p:spPr bwMode="auto">
              <a:xfrm>
                <a:off x="1619672" y="1825084"/>
                <a:ext cx="5400600" cy="381515"/>
              </a:xfrm>
              <a:prstGeom prst="rect">
                <a:avLst/>
              </a:prstGeom>
              <a:blipFill>
                <a:blip r:embed="rId2"/>
                <a:stretch>
                  <a:fillRect l="-939"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4">
                <a:extLst>
                  <a:ext uri="{FF2B5EF4-FFF2-40B4-BE49-F238E27FC236}">
                    <a16:creationId xmlns:a16="http://schemas.microsoft.com/office/drawing/2014/main" id="{ADA290EB-9B47-E3F8-AF7D-2CC23F634BA5}"/>
                  </a:ext>
                </a:extLst>
              </p:cNvPr>
              <p:cNvSpPr txBox="1"/>
              <p:nvPr/>
            </p:nvSpPr>
            <p:spPr bwMode="auto">
              <a:xfrm>
                <a:off x="1650029" y="2337522"/>
                <a:ext cx="4766305" cy="424219"/>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4" name="文字方塊 4">
                <a:extLst>
                  <a:ext uri="{FF2B5EF4-FFF2-40B4-BE49-F238E27FC236}">
                    <a16:creationId xmlns:a16="http://schemas.microsoft.com/office/drawing/2014/main" id="{ADA290EB-9B47-E3F8-AF7D-2CC23F634BA5}"/>
                  </a:ext>
                </a:extLst>
              </p:cNvPr>
              <p:cNvSpPr txBox="1">
                <a:spLocks noRot="1" noChangeAspect="1" noMove="1" noResize="1" noEditPoints="1" noAdjustHandles="1" noChangeArrowheads="1" noChangeShapeType="1" noTextEdit="1"/>
              </p:cNvSpPr>
              <p:nvPr/>
            </p:nvSpPr>
            <p:spPr bwMode="auto">
              <a:xfrm>
                <a:off x="1650029" y="2337522"/>
                <a:ext cx="4766305" cy="424219"/>
              </a:xfrm>
              <a:prstGeom prst="rect">
                <a:avLst/>
              </a:prstGeom>
              <a:blipFill>
                <a:blip r:embed="rId3"/>
                <a:stretch>
                  <a:fillRect b="-571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E9AA6BCE-732F-87FB-989D-17021E4820F1}"/>
                  </a:ext>
                </a:extLst>
              </p:cNvPr>
              <p:cNvSpPr txBox="1"/>
              <p:nvPr/>
            </p:nvSpPr>
            <p:spPr bwMode="auto">
              <a:xfrm>
                <a:off x="1641376" y="2976175"/>
                <a:ext cx="4766305"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5" name="文字方塊 4">
                <a:extLst>
                  <a:ext uri="{FF2B5EF4-FFF2-40B4-BE49-F238E27FC236}">
                    <a16:creationId xmlns:a16="http://schemas.microsoft.com/office/drawing/2014/main" id="{E9AA6BCE-732F-87FB-989D-17021E4820F1}"/>
                  </a:ext>
                </a:extLst>
              </p:cNvPr>
              <p:cNvSpPr txBox="1">
                <a:spLocks noRot="1" noChangeAspect="1" noMove="1" noResize="1" noEditPoints="1" noAdjustHandles="1" noChangeArrowheads="1" noChangeShapeType="1" noTextEdit="1"/>
              </p:cNvSpPr>
              <p:nvPr/>
            </p:nvSpPr>
            <p:spPr bwMode="auto">
              <a:xfrm>
                <a:off x="1641376" y="2976175"/>
                <a:ext cx="4766305" cy="424219"/>
              </a:xfrm>
              <a:prstGeom prst="rect">
                <a:avLst/>
              </a:prstGeom>
              <a:blipFill>
                <a:blip r:embed="rId4"/>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A94C211-37A4-7BF5-66B1-0A37301A9ADD}"/>
                  </a:ext>
                </a:extLst>
              </p:cNvPr>
              <p:cNvSpPr txBox="1"/>
              <p:nvPr/>
            </p:nvSpPr>
            <p:spPr bwMode="auto">
              <a:xfrm>
                <a:off x="1650029" y="3604889"/>
                <a:ext cx="5400600" cy="3858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There are also four i</a:t>
                </a:r>
                <a14:m>
                  <m:oMath xmlns:m="http://schemas.openxmlformats.org/officeDocument/2006/math">
                    <m:r>
                      <m:rPr>
                        <m:sty m:val="p"/>
                      </m:rPr>
                      <a:rPr lang="en-US" altLang="zh-TW" sz="1800" b="0" i="0" smtClean="0">
                        <a:latin typeface="Cambria Math" panose="02040503050406030204" pitchFamily="18" charset="0"/>
                      </a:rPr>
                      <m:t>nitial</m:t>
                    </m:r>
                    <m:r>
                      <a:rPr lang="en-US" altLang="zh-TW" sz="1800" b="0" i="0" smtClean="0">
                        <a:latin typeface="Cambria Math" panose="02040503050406030204" pitchFamily="18" charset="0"/>
                      </a:rPr>
                      <m:t> </m:t>
                    </m:r>
                    <m:r>
                      <m:rPr>
                        <m:sty m:val="p"/>
                      </m:rPr>
                      <a:rPr lang="en-US" altLang="zh-TW" sz="1800" b="0" i="0" smtClean="0">
                        <a:latin typeface="Cambria Math" panose="02040503050406030204" pitchFamily="18" charset="0"/>
                      </a:rPr>
                      <m:t>conditions</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 </m:t>
                        </m:r>
                        <m:r>
                          <a:rPr lang="en-US" altLang="zh-TW" sz="1800" b="0" i="1" smtClean="0">
                            <a:latin typeface="Cambria Math" panose="02040503050406030204" pitchFamily="18" charset="0"/>
                          </a:rPr>
                          <m:t>𝑥</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1,2</m:t>
                        </m:r>
                      </m:sub>
                      <m:sup>
                        <m:r>
                          <a:rPr lang="en-US" altLang="zh-TW" sz="1800" b="0" i="1" smtClean="0">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e>
                    </m:d>
                  </m:oMath>
                </a14:m>
                <a:r>
                  <a:rPr lang="en-US" sz="1800" dirty="0">
                    <a:latin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BA94C211-37A4-7BF5-66B1-0A37301A9ADD}"/>
                  </a:ext>
                </a:extLst>
              </p:cNvPr>
              <p:cNvSpPr txBox="1">
                <a:spLocks noRot="1" noChangeAspect="1" noMove="1" noResize="1" noEditPoints="1" noAdjustHandles="1" noChangeArrowheads="1" noChangeShapeType="1" noTextEdit="1"/>
              </p:cNvSpPr>
              <p:nvPr/>
            </p:nvSpPr>
            <p:spPr bwMode="auto">
              <a:xfrm>
                <a:off x="1650029" y="3604889"/>
                <a:ext cx="5400600" cy="385875"/>
              </a:xfrm>
              <a:prstGeom prst="rect">
                <a:avLst/>
              </a:prstGeom>
              <a:blipFill>
                <a:blip r:embed="rId5"/>
                <a:stretch>
                  <a:fillRect l="-1174" t="-6250" b="-156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132C46C1-31A5-0D82-A864-696B01E0E827}"/>
              </a:ext>
            </a:extLst>
          </p:cNvPr>
          <p:cNvSpPr txBox="1"/>
          <p:nvPr/>
        </p:nvSpPr>
        <p:spPr bwMode="auto">
          <a:xfrm>
            <a:off x="1650029" y="4014945"/>
            <a:ext cx="3596284" cy="369332"/>
          </a:xfrm>
          <a:prstGeom prst="rect">
            <a:avLst/>
          </a:prstGeom>
          <a:noFill/>
          <a:ln w="9525">
            <a:noFill/>
            <a:miter lim="800000"/>
            <a:headEnd/>
            <a:tailEnd/>
          </a:ln>
        </p:spPr>
        <p:txBody>
          <a:bodyPr wrap="square" rtlCol="0">
            <a:spAutoFit/>
          </a:bodyPr>
          <a:lstStyle/>
          <a:p>
            <a:pPr algn="l"/>
            <a:r>
              <a:rPr lang="en-US" sz="1800" dirty="0">
                <a:solidFill>
                  <a:srgbClr val="FF0000"/>
                </a:solidFill>
                <a:latin typeface="Times New Roman" pitchFamily="18" charset="0"/>
                <a:cs typeface="Times New Roman" pitchFamily="18" charset="0"/>
              </a:rPr>
              <a:t>It would be the one unique solution. </a:t>
            </a:r>
          </a:p>
        </p:txBody>
      </p:sp>
      <p:sp>
        <p:nvSpPr>
          <p:cNvPr id="8" name="TextBox 7">
            <a:extLst>
              <a:ext uri="{FF2B5EF4-FFF2-40B4-BE49-F238E27FC236}">
                <a16:creationId xmlns:a16="http://schemas.microsoft.com/office/drawing/2014/main" id="{96C76680-06DE-C90E-101B-4032673132F4}"/>
              </a:ext>
            </a:extLst>
          </p:cNvPr>
          <p:cNvSpPr txBox="1"/>
          <p:nvPr/>
        </p:nvSpPr>
        <p:spPr bwMode="auto">
          <a:xfrm>
            <a:off x="1650029" y="1443662"/>
            <a:ext cx="5832648" cy="369332"/>
          </a:xfrm>
          <a:prstGeom prst="rect">
            <a:avLst/>
          </a:prstGeom>
          <a:noFill/>
          <a:ln w="9525">
            <a:noFill/>
            <a:miter lim="800000"/>
            <a:headEnd/>
            <a:tailEnd/>
          </a:ln>
        </p:spPr>
        <p:txBody>
          <a:bodyPr wrap="square" rtlCol="0">
            <a:spAutoFit/>
          </a:bodyPr>
          <a:lstStyle/>
          <a:p>
            <a:pPr algn="l"/>
            <a:r>
              <a:rPr lang="en-US" sz="1800" dirty="0" err="1">
                <a:latin typeface="Times New Roman" panose="02020603050405020304" pitchFamily="18" charset="0"/>
                <a:cs typeface="Times New Roman" pitchFamily="18" charset="0"/>
              </a:rPr>
              <a:t>一般起始條件下，彈簧組運動就是兩種模式的疊加</a:t>
            </a:r>
            <a:r>
              <a:rPr lang="en-US" sz="1800" dirty="0">
                <a:latin typeface="Times New Roman" pitchFamily="18" charset="0"/>
                <a:cs typeface="Times New Roman" pitchFamily="18" charset="0"/>
              </a:rPr>
              <a:t>！</a:t>
            </a:r>
          </a:p>
        </p:txBody>
      </p:sp>
    </p:spTree>
    <p:extLst>
      <p:ext uri="{BB962C8B-B14F-4D97-AF65-F5344CB8AC3E}">
        <p14:creationId xmlns:p14="http://schemas.microsoft.com/office/powerpoint/2010/main" val="1980106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hlinkClick r:id="rId2"/>
            <a:extLst>
              <a:ext uri="{FF2B5EF4-FFF2-40B4-BE49-F238E27FC236}">
                <a16:creationId xmlns:a16="http://schemas.microsoft.com/office/drawing/2014/main" id="{498C4D77-9D85-1CC8-499F-5621D17F7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548680"/>
            <a:ext cx="7772400" cy="5465264"/>
          </a:xfrm>
          <a:prstGeom prst="rect">
            <a:avLst/>
          </a:prstGeom>
        </p:spPr>
      </p:pic>
    </p:spTree>
    <p:extLst>
      <p:ext uri="{BB962C8B-B14F-4D97-AF65-F5344CB8AC3E}">
        <p14:creationId xmlns:p14="http://schemas.microsoft.com/office/powerpoint/2010/main" val="3078773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23485-031E-6B59-4DE0-EA4EA8172AD7}"/>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93508585-0515-D478-611D-56681E075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36712"/>
            <a:ext cx="7772400" cy="5465264"/>
          </a:xfrm>
          <a:prstGeom prst="rect">
            <a:avLst/>
          </a:prstGeom>
        </p:spPr>
      </p:pic>
    </p:spTree>
    <p:extLst>
      <p:ext uri="{BB962C8B-B14F-4D97-AF65-F5344CB8AC3E}">
        <p14:creationId xmlns:p14="http://schemas.microsoft.com/office/powerpoint/2010/main" val="1142571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hlinkClick r:id="rId2"/>
            <a:extLst>
              <a:ext uri="{FF2B5EF4-FFF2-40B4-BE49-F238E27FC236}">
                <a16:creationId xmlns:a16="http://schemas.microsoft.com/office/drawing/2014/main" id="{0DD30D78-0F0F-EB21-4ED2-A21840345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59444"/>
            <a:ext cx="7772400" cy="4939111"/>
          </a:xfrm>
          <a:prstGeom prst="rect">
            <a:avLst/>
          </a:prstGeom>
        </p:spPr>
      </p:pic>
    </p:spTree>
    <p:extLst>
      <p:ext uri="{BB962C8B-B14F-4D97-AF65-F5344CB8AC3E}">
        <p14:creationId xmlns:p14="http://schemas.microsoft.com/office/powerpoint/2010/main" val="379379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sign with white text&#10;&#10;AI-generated content may be incorrect.">
            <a:extLst>
              <a:ext uri="{FF2B5EF4-FFF2-40B4-BE49-F238E27FC236}">
                <a16:creationId xmlns:a16="http://schemas.microsoft.com/office/drawing/2014/main" id="{E633B73E-F929-A7BE-83C0-4E5334CA3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56063"/>
            <a:ext cx="6332240" cy="3241091"/>
          </a:xfrm>
          <a:prstGeom prst="rect">
            <a:avLst/>
          </a:prstGeom>
        </p:spPr>
      </p:pic>
      <p:pic>
        <p:nvPicPr>
          <p:cNvPr id="5" name="Picture 4" descr="A close-up of a text&#10;&#10;AI-generated content may be incorrect.">
            <a:extLst>
              <a:ext uri="{FF2B5EF4-FFF2-40B4-BE49-F238E27FC236}">
                <a16:creationId xmlns:a16="http://schemas.microsoft.com/office/drawing/2014/main" id="{2BCD503E-5A7B-0E7B-283C-FCF74370C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266" y="3284983"/>
            <a:ext cx="6332239" cy="3241091"/>
          </a:xfrm>
          <a:prstGeom prst="rect">
            <a:avLst/>
          </a:prstGeom>
        </p:spPr>
      </p:pic>
    </p:spTree>
    <p:extLst>
      <p:ext uri="{BB962C8B-B14F-4D97-AF65-F5344CB8AC3E}">
        <p14:creationId xmlns:p14="http://schemas.microsoft.com/office/powerpoint/2010/main" val="1324882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AE988-1140-E6AC-1971-9EE8F68D049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C9B5101B-1E69-8799-0DF6-29AECE2D0588}"/>
                  </a:ext>
                </a:extLst>
              </p:cNvPr>
              <p:cNvSpPr txBox="1"/>
              <p:nvPr/>
            </p:nvSpPr>
            <p:spPr bwMode="auto">
              <a:xfrm>
                <a:off x="843033" y="2564513"/>
                <a:ext cx="236917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1" name="文字方塊 13">
                <a:extLst>
                  <a:ext uri="{FF2B5EF4-FFF2-40B4-BE49-F238E27FC236}">
                    <a16:creationId xmlns:a16="http://schemas.microsoft.com/office/drawing/2014/main" id="{C9B5101B-1E69-8799-0DF6-29AECE2D0588}"/>
                  </a:ext>
                </a:extLst>
              </p:cNvPr>
              <p:cNvSpPr txBox="1">
                <a:spLocks noRot="1" noChangeAspect="1" noMove="1" noResize="1" noEditPoints="1" noAdjustHandles="1" noChangeArrowheads="1" noChangeShapeType="1" noTextEdit="1"/>
              </p:cNvSpPr>
              <p:nvPr/>
            </p:nvSpPr>
            <p:spPr bwMode="auto">
              <a:xfrm>
                <a:off x="843033" y="2564513"/>
                <a:ext cx="2369175" cy="555793"/>
              </a:xfrm>
              <a:prstGeom prst="rect">
                <a:avLst/>
              </a:prstGeom>
              <a:blipFill>
                <a:blip r:embed="rId2"/>
                <a:stretch>
                  <a:fillRect l="-535" b="-1363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3">
                <a:extLst>
                  <a:ext uri="{FF2B5EF4-FFF2-40B4-BE49-F238E27FC236}">
                    <a16:creationId xmlns:a16="http://schemas.microsoft.com/office/drawing/2014/main" id="{1A0CF952-86B7-C3E5-7F61-617DB051B174}"/>
                  </a:ext>
                </a:extLst>
              </p:cNvPr>
              <p:cNvSpPr txBox="1"/>
              <p:nvPr/>
            </p:nvSpPr>
            <p:spPr bwMode="auto">
              <a:xfrm>
                <a:off x="843033" y="3199281"/>
                <a:ext cx="2162900"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2" name="文字方塊 13">
                <a:extLst>
                  <a:ext uri="{FF2B5EF4-FFF2-40B4-BE49-F238E27FC236}">
                    <a16:creationId xmlns:a16="http://schemas.microsoft.com/office/drawing/2014/main" id="{1A0CF952-86B7-C3E5-7F61-617DB051B174}"/>
                  </a:ext>
                </a:extLst>
              </p:cNvPr>
              <p:cNvSpPr txBox="1">
                <a:spLocks noRot="1" noChangeAspect="1" noMove="1" noResize="1" noEditPoints="1" noAdjustHandles="1" noChangeArrowheads="1" noChangeShapeType="1" noTextEdit="1"/>
              </p:cNvSpPr>
              <p:nvPr/>
            </p:nvSpPr>
            <p:spPr bwMode="auto">
              <a:xfrm>
                <a:off x="843033" y="3199281"/>
                <a:ext cx="2162900" cy="555793"/>
              </a:xfrm>
              <a:prstGeom prst="rect">
                <a:avLst/>
              </a:prstGeom>
              <a:blipFill>
                <a:blip r:embed="rId3"/>
                <a:stretch>
                  <a:fillRect l="-585" b="-13636"/>
                </a:stretch>
              </a:blipFill>
              <a:ln w="9525">
                <a:noFill/>
                <a:miter lim="800000"/>
                <a:headEnd/>
                <a:tailEnd/>
              </a:ln>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2DC0544-E929-FE49-0715-5A9507079944}"/>
              </a:ext>
            </a:extLst>
          </p:cNvPr>
          <p:cNvPicPr>
            <a:picLocks noChangeAspect="1"/>
          </p:cNvPicPr>
          <p:nvPr/>
        </p:nvPicPr>
        <p:blipFill>
          <a:blip r:embed="rId4"/>
          <a:srcRect l="15275" t="30880" r="15223" b="45307"/>
          <a:stretch>
            <a:fillRect/>
          </a:stretch>
        </p:blipFill>
        <p:spPr>
          <a:xfrm>
            <a:off x="2627025" y="1105783"/>
            <a:ext cx="3277867" cy="627933"/>
          </a:xfrm>
          <a:prstGeom prst="rect">
            <a:avLst/>
          </a:prstGeom>
        </p:spPr>
      </p:pic>
      <p:sp>
        <p:nvSpPr>
          <p:cNvPr id="20" name="Right Arrow 19">
            <a:extLst>
              <a:ext uri="{FF2B5EF4-FFF2-40B4-BE49-F238E27FC236}">
                <a16:creationId xmlns:a16="http://schemas.microsoft.com/office/drawing/2014/main" id="{FDD09E74-6564-5832-B4BB-D1310E1D87B3}"/>
              </a:ext>
            </a:extLst>
          </p:cNvPr>
          <p:cNvSpPr/>
          <p:nvPr/>
        </p:nvSpPr>
        <p:spPr>
          <a:xfrm>
            <a:off x="3365928" y="2889170"/>
            <a:ext cx="355536" cy="402100"/>
          </a:xfrm>
          <a:prstGeom prst="rightArrow">
            <a:avLst/>
          </a:prstGeom>
          <a:solidFill>
            <a:srgbClr val="00B050"/>
          </a:solidFill>
          <a:ln>
            <a:noFill/>
          </a:ln>
        </p:spPr>
        <p:txBody>
          <a:bodyPr wrap="square" rtlCol="0" anchor="ctr">
            <a:spAutoFit/>
          </a:bodyPr>
          <a:lstStyle/>
          <a:p>
            <a:pPr algn="ctr"/>
            <a:endParaRPr lang="en-US" sz="1800" dirty="0">
              <a:latin typeface="Times New Roman" panose="02020603050405020304" pitchFamily="18" charset="0"/>
            </a:endParaRPr>
          </a:p>
        </p:txBody>
      </p:sp>
      <p:sp>
        <p:nvSpPr>
          <p:cNvPr id="21" name="TextBox 20">
            <a:extLst>
              <a:ext uri="{FF2B5EF4-FFF2-40B4-BE49-F238E27FC236}">
                <a16:creationId xmlns:a16="http://schemas.microsoft.com/office/drawing/2014/main" id="{7E0B3E96-EFDD-F7A0-EBFD-80CFC4BFBA6A}"/>
              </a:ext>
            </a:extLst>
          </p:cNvPr>
          <p:cNvSpPr txBox="1"/>
          <p:nvPr/>
        </p:nvSpPr>
        <p:spPr bwMode="auto">
          <a:xfrm>
            <a:off x="811052" y="1777814"/>
            <a:ext cx="7226810" cy="369332"/>
          </a:xfrm>
          <a:prstGeom prst="rect">
            <a:avLst/>
          </a:prstGeom>
          <a:noFill/>
          <a:ln w="9525">
            <a:noFill/>
            <a:miter lim="800000"/>
            <a:headEnd/>
            <a:tailEnd/>
          </a:ln>
        </p:spPr>
        <p:txBody>
          <a:bodyPr wrap="square" rtlCol="0">
            <a:spAutoFit/>
          </a:bodyPr>
          <a:lstStyle/>
          <a:p>
            <a:pPr algn="l"/>
            <a:r>
              <a:rPr lang="en-US" sz="1800" dirty="0" err="1">
                <a:latin typeface="Times New Roman" panose="02020603050405020304" pitchFamily="18" charset="0"/>
                <a:cs typeface="Times New Roman" pitchFamily="18" charset="0"/>
              </a:rPr>
              <a:t>線性方程式組的右手邊可以以矩陣及行向量的乘積來簡化符號</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AC7AB617-E865-6803-9F41-5CCC8970DA58}"/>
                  </a:ext>
                </a:extLst>
              </p:cNvPr>
              <p:cNvSpPr txBox="1"/>
              <p:nvPr/>
            </p:nvSpPr>
            <p:spPr bwMode="auto">
              <a:xfrm>
                <a:off x="4085172" y="2590800"/>
                <a:ext cx="3278783" cy="1151405"/>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
                        </m:e>
                      </m:d>
                      <m:r>
                        <a:rPr kumimoji="1" lang="en-US" altLang="zh-TW" sz="1800" b="0" i="1" smtClean="0">
                          <a:latin typeface="Cambria Math" panose="02040503050406030204" pitchFamily="18" charset="0"/>
                        </a:rPr>
                        <m:t>=−</m:t>
                      </m:r>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AC7AB617-E865-6803-9F41-5CCC8970DA58}"/>
                  </a:ext>
                </a:extLst>
              </p:cNvPr>
              <p:cNvSpPr txBox="1">
                <a:spLocks noRot="1" noChangeAspect="1" noMove="1" noResize="1" noEditPoints="1" noAdjustHandles="1" noChangeArrowheads="1" noChangeShapeType="1" noTextEdit="1"/>
              </p:cNvSpPr>
              <p:nvPr/>
            </p:nvSpPr>
            <p:spPr bwMode="auto">
              <a:xfrm>
                <a:off x="4085172" y="2590800"/>
                <a:ext cx="3278783" cy="1151405"/>
              </a:xfrm>
              <a:prstGeom prst="rect">
                <a:avLst/>
              </a:prstGeom>
              <a:blipFill>
                <a:blip r:embed="rId5"/>
                <a:stretch>
                  <a:fillRect b="-5495"/>
                </a:stretch>
              </a:blipFill>
              <a:ln w="9525">
                <a:noFill/>
                <a:miter lim="800000"/>
                <a:headEnd/>
                <a:tailEnd/>
              </a:ln>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8DCDA1B0-E148-345E-B5BC-9F83A44B748B}"/>
              </a:ext>
            </a:extLst>
          </p:cNvPr>
          <p:cNvCxnSpPr/>
          <p:nvPr/>
        </p:nvCxnSpPr>
        <p:spPr>
          <a:xfrm>
            <a:off x="5345563" y="2816158"/>
            <a:ext cx="157233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2C6AA25-77A1-0D8E-C25B-A93CD845C56A}"/>
              </a:ext>
            </a:extLst>
          </p:cNvPr>
          <p:cNvCxnSpPr/>
          <p:nvPr/>
        </p:nvCxnSpPr>
        <p:spPr>
          <a:xfrm>
            <a:off x="7061771" y="2816158"/>
            <a:ext cx="0" cy="64807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DD8B94-3F8B-7359-EFE7-03BBD5DD324F}"/>
              </a:ext>
            </a:extLst>
          </p:cNvPr>
          <p:cNvSpPr txBox="1"/>
          <p:nvPr/>
        </p:nvSpPr>
        <p:spPr>
          <a:xfrm>
            <a:off x="811052" y="2146801"/>
            <a:ext cx="844180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right-hand side can be simplified as a multiplication of matrix and column.</a:t>
            </a:r>
          </a:p>
        </p:txBody>
      </p:sp>
      <p:sp>
        <p:nvSpPr>
          <p:cNvPr id="2" name="TextBox 1">
            <a:extLst>
              <a:ext uri="{FF2B5EF4-FFF2-40B4-BE49-F238E27FC236}">
                <a16:creationId xmlns:a16="http://schemas.microsoft.com/office/drawing/2014/main" id="{95C9468B-10EA-7397-2B1A-73EA0E6D30A1}"/>
              </a:ext>
            </a:extLst>
          </p:cNvPr>
          <p:cNvSpPr txBox="1"/>
          <p:nvPr/>
        </p:nvSpPr>
        <p:spPr bwMode="auto">
          <a:xfrm>
            <a:off x="6876323" y="366250"/>
            <a:ext cx="1235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Method I</a:t>
            </a:r>
          </a:p>
        </p:txBody>
      </p:sp>
    </p:spTree>
    <p:extLst>
      <p:ext uri="{BB962C8B-B14F-4D97-AF65-F5344CB8AC3E}">
        <p14:creationId xmlns:p14="http://schemas.microsoft.com/office/powerpoint/2010/main" val="185531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135244-1568-18E3-E0DA-DAD73E34CCA9}"/>
              </a:ext>
            </a:extLst>
          </p:cNvPr>
          <p:cNvSpPr txBox="1"/>
          <p:nvPr/>
        </p:nvSpPr>
        <p:spPr bwMode="auto">
          <a:xfrm>
            <a:off x="679661" y="3403296"/>
            <a:ext cx="7168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zh-TW" altLang="en-US" sz="1800" dirty="0">
                <a:latin typeface="Times New Roman" panose="02020603050405020304" pitchFamily="18" charset="0"/>
              </a:rPr>
              <a:t>矩陣乘矩陣還是矩陣：</a:t>
            </a:r>
            <a:r>
              <a:rPr lang="en-US" dirty="0">
                <a:latin typeface="Times New Roman" panose="02020603050405020304" pitchFamily="18" charset="0"/>
                <a:cs typeface="Times New Roman" panose="02020603050405020304" pitchFamily="18" charset="0"/>
              </a:rPr>
              <a:t> multiplication of two matrices and is a matrix.</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B57E6E5-C709-3519-5D0D-D169DCA1EEE8}"/>
                  </a:ext>
                </a:extLst>
              </p:cNvPr>
              <p:cNvSpPr txBox="1"/>
              <p:nvPr/>
            </p:nvSpPr>
            <p:spPr bwMode="auto">
              <a:xfrm>
                <a:off x="728356" y="1434329"/>
                <a:ext cx="5546582" cy="81009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latin typeface="Cambria Math" panose="02040503050406030204" pitchFamily="18" charset="0"/>
                            </a:rPr>
                          </m:ctrlPr>
                        </m:sSubPr>
                        <m:e>
                          <m:d>
                            <m:dPr>
                              <m:ctrlPr>
                                <a:rPr lang="en-US" sz="1800" b="1" i="1" smtClean="0">
                                  <a:latin typeface="Cambria Math" panose="02040503050406030204" pitchFamily="18" charset="0"/>
                                </a:rPr>
                              </m:ctrlPr>
                            </m:dPr>
                            <m:e>
                              <m:r>
                                <a:rPr lang="en-US" sz="1800" b="1" i="1">
                                  <a:latin typeface="Cambria Math" panose="02040503050406030204" pitchFamily="18" charset="0"/>
                                </a:rPr>
                                <m:t>𝑺</m:t>
                              </m:r>
                              <m:r>
                                <a:rPr lang="en-US" sz="1800" b="1" i="1" smtClean="0">
                                  <a:latin typeface="Cambria Math" panose="02040503050406030204" pitchFamily="18" charset="0"/>
                                </a:rPr>
                                <m:t>𝒂</m:t>
                              </m:r>
                            </m:e>
                          </m:d>
                        </m:e>
                        <m:sub>
                          <m:r>
                            <a:rPr lang="en-US" sz="1800" b="1" i="1" smtClean="0">
                              <a:latin typeface="Cambria Math" panose="02040503050406030204" pitchFamily="18" charset="0"/>
                            </a:rPr>
                            <m:t>𝒊</m:t>
                          </m:r>
                        </m:sub>
                      </m:sSub>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2</m:t>
                          </m:r>
                        </m:sup>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𝑖𝑗</m:t>
                              </m:r>
                            </m:sub>
                          </m:sSub>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𝑎</m:t>
                              </m:r>
                            </m:e>
                            <m:sub>
                              <m:r>
                                <a:rPr lang="en-US" sz="1800" b="0" i="1" smtClean="0">
                                  <a:latin typeface="Cambria Math" panose="02040503050406030204" pitchFamily="18" charset="0"/>
                                  <a:ea typeface="Cambria Math" panose="02040503050406030204" pitchFamily="18" charset="0"/>
                                </a:rPr>
                                <m:t>𝑗</m:t>
                              </m:r>
                            </m:sub>
                          </m:sSub>
                        </m:e>
                      </m:nary>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ea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22</m:t>
                                    </m:r>
                                  </m:sub>
                                </m:sSub>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d>
                        <m:dPr>
                          <m:ctrlPr>
                            <a:rPr lang="en-US" altLang="zh-TW" sz="1800" b="0" i="1" smtClean="0">
                              <a:latin typeface="Cambria Math" panose="02040503050406030204" pitchFamily="18" charset="0"/>
                            </a:rPr>
                          </m:ctrlPr>
                        </m:dPr>
                        <m:e>
                          <m:m>
                            <m:mPr>
                              <m:mcs>
                                <m:mc>
                                  <m:mcPr>
                                    <m:count m:val="1"/>
                                    <m:mcJc m:val="center"/>
                                  </m:mcPr>
                                </m:mc>
                              </m:mcs>
                              <m:ctrlPr>
                                <a:rPr lang="en-US" altLang="zh-TW" sz="1800" b="0" i="1" smtClean="0">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B57E6E5-C709-3519-5D0D-D169DCA1EEE8}"/>
                  </a:ext>
                </a:extLst>
              </p:cNvPr>
              <p:cNvSpPr txBox="1">
                <a:spLocks noRot="1" noChangeAspect="1" noMove="1" noResize="1" noEditPoints="1" noAdjustHandles="1" noChangeArrowheads="1" noChangeShapeType="1" noTextEdit="1"/>
              </p:cNvSpPr>
              <p:nvPr/>
            </p:nvSpPr>
            <p:spPr bwMode="auto">
              <a:xfrm>
                <a:off x="728356" y="1434329"/>
                <a:ext cx="5546582" cy="810094"/>
              </a:xfrm>
              <a:prstGeom prst="rect">
                <a:avLst/>
              </a:prstGeom>
              <a:blipFill>
                <a:blip r:embed="rId2"/>
                <a:stretch>
                  <a:fillRect t="-106154" b="-16307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4E84222-FDE7-80BF-1923-ED00D9FB6219}"/>
                  </a:ext>
                </a:extLst>
              </p:cNvPr>
              <p:cNvSpPr txBox="1"/>
              <p:nvPr/>
            </p:nvSpPr>
            <p:spPr bwMode="auto">
              <a:xfrm>
                <a:off x="219542" y="3844241"/>
                <a:ext cx="8696035" cy="81009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latin typeface="Cambria Math" panose="02040503050406030204" pitchFamily="18" charset="0"/>
                            </a:rPr>
                          </m:ctrlPr>
                        </m:sSubPr>
                        <m:e>
                          <m:d>
                            <m:dPr>
                              <m:ctrlPr>
                                <a:rPr lang="en-US" sz="1800" b="1" i="1" smtClean="0">
                                  <a:latin typeface="Cambria Math" panose="02040503050406030204" pitchFamily="18" charset="0"/>
                                </a:rPr>
                              </m:ctrlPr>
                            </m:dPr>
                            <m:e>
                              <m:r>
                                <a:rPr lang="en-US" sz="1800" b="1" i="1">
                                  <a:latin typeface="Cambria Math" panose="02040503050406030204" pitchFamily="18" charset="0"/>
                                </a:rPr>
                                <m:t>𝑺</m:t>
                              </m:r>
                              <m:r>
                                <a:rPr lang="en-US" sz="1800" b="1" i="1" smtClean="0">
                                  <a:latin typeface="Cambria Math" panose="02040503050406030204" pitchFamily="18" charset="0"/>
                                </a:rPr>
                                <m:t>𝑨</m:t>
                              </m:r>
                            </m:e>
                          </m:d>
                        </m:e>
                        <m:sub>
                          <m:r>
                            <a:rPr lang="en-US" sz="1800" b="1" i="1" smtClean="0">
                              <a:latin typeface="Cambria Math" panose="02040503050406030204" pitchFamily="18" charset="0"/>
                            </a:rPr>
                            <m:t>𝒎𝒏</m:t>
                          </m:r>
                        </m:sub>
                      </m:sSub>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2</m:t>
                          </m:r>
                        </m:sup>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𝑚𝑗</m:t>
                              </m:r>
                            </m:sub>
                          </m:sSub>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b="0" i="1" smtClean="0">
                                  <a:latin typeface="Cambria Math" panose="02040503050406030204" pitchFamily="18" charset="0"/>
                                  <a:ea typeface="Cambria Math" panose="02040503050406030204" pitchFamily="18" charset="0"/>
                                </a:rPr>
                                <m:t>𝑗𝑛</m:t>
                              </m:r>
                            </m:sub>
                          </m:sSub>
                        </m:e>
                      </m:nary>
                      <m:r>
                        <a:rPr lang="en-US" sz="1800" b="0" i="1" smtClean="0">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22</m:t>
                                    </m:r>
                                  </m:sub>
                                </m:sSub>
                              </m:e>
                            </m:mr>
                          </m:m>
                        </m:e>
                      </m:d>
                      <m:d>
                        <m:dPr>
                          <m:ctrlPr>
                            <a:rPr lang="en-US" sz="18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11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12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22</m:t>
                                    </m:r>
                                  </m:sub>
                                </m:sSub>
                              </m:e>
                            </m:mr>
                          </m:m>
                        </m:e>
                      </m:d>
                      <m:r>
                        <a:rPr lang="en-US" altLang="zh-TW" sz="1800" b="0" i="1" smtClean="0">
                          <a:latin typeface="Cambria Math" panose="02040503050406030204" pitchFamily="18" charset="0"/>
                        </a:rPr>
                        <m:t>=</m:t>
                      </m:r>
                      <m:d>
                        <m:dPr>
                          <m:ctrlPr>
                            <a:rPr lang="en-US" altLang="zh-TW" sz="1800" b="0" i="1" smtClean="0">
                              <a:latin typeface="Cambria Math" panose="02040503050406030204" pitchFamily="18" charset="0"/>
                            </a:rPr>
                          </m:ctrlPr>
                        </m:dPr>
                        <m:e>
                          <m:m>
                            <m:mPr>
                              <m:mcs>
                                <m:mc>
                                  <m:mcPr>
                                    <m:count m:val="2"/>
                                    <m:mcJc m:val="center"/>
                                  </m:mcPr>
                                </m:mc>
                              </m:mcs>
                              <m:ctrlPr>
                                <a:rPr lang="en-US" altLang="zh-TW" sz="1800" b="0" i="1" smtClean="0">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11</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m:t>
                                    </m:r>
                                    <m:r>
                                      <a:rPr lang="en-US" altLang="zh-TW" sz="1800" b="0" i="1" smtClean="0">
                                        <a:latin typeface="Cambria Math" panose="02040503050406030204" pitchFamily="18" charset="0"/>
                                      </a:rPr>
                                      <m:t>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11</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m:t>
                                    </m:r>
                                    <m:r>
                                      <a:rPr lang="en-US" altLang="zh-TW" sz="1800" b="0" i="1" smtClean="0">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4E84222-FDE7-80BF-1923-ED00D9FB6219}"/>
                  </a:ext>
                </a:extLst>
              </p:cNvPr>
              <p:cNvSpPr txBox="1">
                <a:spLocks noRot="1" noChangeAspect="1" noMove="1" noResize="1" noEditPoints="1" noAdjustHandles="1" noChangeArrowheads="1" noChangeShapeType="1" noTextEdit="1"/>
              </p:cNvSpPr>
              <p:nvPr/>
            </p:nvSpPr>
            <p:spPr bwMode="auto">
              <a:xfrm>
                <a:off x="219542" y="3844241"/>
                <a:ext cx="8696035" cy="810094"/>
              </a:xfrm>
              <a:prstGeom prst="rect">
                <a:avLst/>
              </a:prstGeom>
              <a:blipFill>
                <a:blip r:embed="rId3"/>
                <a:stretch>
                  <a:fillRect t="-106154" b="-161538"/>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07A0DFAA-F55D-CF69-4433-A9E2BB390A8D}"/>
              </a:ext>
            </a:extLst>
          </p:cNvPr>
          <p:cNvSpPr txBox="1"/>
          <p:nvPr/>
        </p:nvSpPr>
        <p:spPr bwMode="auto">
          <a:xfrm>
            <a:off x="617965" y="959483"/>
            <a:ext cx="82212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zh-TW" altLang="en-US" sz="1800" dirty="0">
                <a:latin typeface="Times New Roman" panose="02020603050405020304" pitchFamily="18" charset="0"/>
              </a:rPr>
              <a:t>矩陣乘行向量得一行向量：</a:t>
            </a:r>
            <a:r>
              <a:rPr lang="en-US" dirty="0">
                <a:latin typeface="Times New Roman" panose="02020603050405020304" pitchFamily="18" charset="0"/>
                <a:cs typeface="Times New Roman" panose="02020603050405020304" pitchFamily="18" charset="0"/>
              </a:rPr>
              <a:t> multiplication of a matrix and a column is a column.</a:t>
            </a:r>
            <a:endParaRPr lang="en-US" sz="1800" dirty="0">
              <a:latin typeface="Times New Roman" panose="02020603050405020304" pitchFamily="18" charset="0"/>
            </a:endParaRPr>
          </a:p>
        </p:txBody>
      </p:sp>
      <p:cxnSp>
        <p:nvCxnSpPr>
          <p:cNvPr id="15" name="Straight Connector 14">
            <a:extLst>
              <a:ext uri="{FF2B5EF4-FFF2-40B4-BE49-F238E27FC236}">
                <a16:creationId xmlns:a16="http://schemas.microsoft.com/office/drawing/2014/main" id="{A475A49E-18EE-BBFA-8AB5-0D635ABAFDF0}"/>
              </a:ext>
            </a:extLst>
          </p:cNvPr>
          <p:cNvCxnSpPr/>
          <p:nvPr/>
        </p:nvCxnSpPr>
        <p:spPr>
          <a:xfrm>
            <a:off x="2700729" y="1664965"/>
            <a:ext cx="1163462" cy="0"/>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D21B768-7E91-0301-7A4C-47CB0321D98F}"/>
              </a:ext>
            </a:extLst>
          </p:cNvPr>
          <p:cNvCxnSpPr>
            <a:cxnSpLocks/>
          </p:cNvCxnSpPr>
          <p:nvPr/>
        </p:nvCxnSpPr>
        <p:spPr>
          <a:xfrm>
            <a:off x="4008207" y="1448339"/>
            <a:ext cx="0" cy="838318"/>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CA5392F-7B2C-FF9B-0F8E-327C7095577D}"/>
              </a:ext>
            </a:extLst>
          </p:cNvPr>
          <p:cNvSpPr txBox="1"/>
          <p:nvPr/>
        </p:nvSpPr>
        <p:spPr bwMode="auto">
          <a:xfrm>
            <a:off x="679661" y="4926708"/>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Arfken</a:t>
            </a:r>
            <a:r>
              <a:rPr lang="en-US" sz="1800" dirty="0">
                <a:latin typeface="Times New Roman" panose="02020603050405020304" pitchFamily="18" charset="0"/>
              </a:rPr>
              <a:t> p96-99</a:t>
            </a:r>
          </a:p>
        </p:txBody>
      </p:sp>
      <p:cxnSp>
        <p:nvCxnSpPr>
          <p:cNvPr id="24" name="Straight Connector 23">
            <a:extLst>
              <a:ext uri="{FF2B5EF4-FFF2-40B4-BE49-F238E27FC236}">
                <a16:creationId xmlns:a16="http://schemas.microsoft.com/office/drawing/2014/main" id="{3A8ECCC9-3DA9-555C-FFC9-1FC2B8B0AA65}"/>
              </a:ext>
            </a:extLst>
          </p:cNvPr>
          <p:cNvCxnSpPr>
            <a:cxnSpLocks/>
          </p:cNvCxnSpPr>
          <p:nvPr/>
        </p:nvCxnSpPr>
        <p:spPr>
          <a:xfrm>
            <a:off x="2546202" y="4415512"/>
            <a:ext cx="1019446" cy="0"/>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2F787F9-33BA-D042-7E08-B7B3EFCA0A6F}"/>
              </a:ext>
            </a:extLst>
          </p:cNvPr>
          <p:cNvCxnSpPr>
            <a:cxnSpLocks/>
          </p:cNvCxnSpPr>
          <p:nvPr/>
        </p:nvCxnSpPr>
        <p:spPr>
          <a:xfrm>
            <a:off x="4057003" y="3758822"/>
            <a:ext cx="0" cy="838318"/>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431D55F3-2BF8-D506-CA15-E7ED6786BF20}"/>
              </a:ext>
            </a:extLst>
          </p:cNvPr>
          <p:cNvSpPr/>
          <p:nvPr/>
        </p:nvSpPr>
        <p:spPr>
          <a:xfrm>
            <a:off x="5334010" y="4178586"/>
            <a:ext cx="1676387" cy="519351"/>
          </a:xfrm>
          <a:prstGeom prst="ellipse">
            <a:avLst/>
          </a:prstGeom>
          <a:ln>
            <a:solidFill>
              <a:srgbClr val="FF0000"/>
            </a:solidFill>
          </a:ln>
        </p:spPr>
        <p:txBody>
          <a:bodyPr wrap="squar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98A4DF-9B25-9B36-83CF-CF36B2B22D3B}"/>
                  </a:ext>
                </a:extLst>
              </p:cNvPr>
              <p:cNvSpPr txBox="1"/>
              <p:nvPr/>
            </p:nvSpPr>
            <p:spPr bwMode="auto">
              <a:xfrm>
                <a:off x="3565648" y="2513295"/>
                <a:ext cx="3305136"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𝑺</m:t>
                      </m:r>
                      <m:d>
                        <m:dPr>
                          <m:ctrlPr>
                            <a:rPr lang="en-US" sz="1800" b="1"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1</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2</m:t>
                              </m:r>
                            </m:sub>
                          </m:sSub>
                        </m:e>
                      </m:d>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r>
                        <a:rPr lang="en-US" sz="1800" b="1" i="1" smtClean="0">
                          <a:latin typeface="Cambria Math" panose="02040503050406030204" pitchFamily="18" charset="0"/>
                        </a:rPr>
                        <m:t>𝑺</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r>
                        <a:rPr lang="en-US" sz="1800" b="1" i="1" smtClean="0">
                          <a:latin typeface="Cambria Math" panose="02040503050406030204" pitchFamily="18" charset="0"/>
                        </a:rPr>
                        <m:t>𝑺</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3A98A4DF-9B25-9B36-83CF-CF36B2B22D3B}"/>
                  </a:ext>
                </a:extLst>
              </p:cNvPr>
              <p:cNvSpPr txBox="1">
                <a:spLocks noRot="1" noChangeAspect="1" noMove="1" noResize="1" noEditPoints="1" noAdjustHandles="1" noChangeArrowheads="1" noChangeShapeType="1" noTextEdit="1"/>
              </p:cNvSpPr>
              <p:nvPr/>
            </p:nvSpPr>
            <p:spPr bwMode="auto">
              <a:xfrm>
                <a:off x="3565648" y="2513295"/>
                <a:ext cx="3305136" cy="276999"/>
              </a:xfrm>
              <a:prstGeom prst="rect">
                <a:avLst/>
              </a:prstGeom>
              <a:blipFill>
                <a:blip r:embed="rId4"/>
                <a:stretch>
                  <a:fillRect l="-1149" b="-13043"/>
                </a:stretch>
              </a:blipFill>
              <a:ln>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D3BADD37-9575-57A3-2C74-190445DEDF22}"/>
              </a:ext>
            </a:extLst>
          </p:cNvPr>
          <p:cNvSpPr txBox="1"/>
          <p:nvPr/>
        </p:nvSpPr>
        <p:spPr bwMode="auto">
          <a:xfrm>
            <a:off x="607455" y="2467129"/>
            <a:ext cx="3305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此規則保證此乘積是線性的</a:t>
            </a:r>
            <a:endParaRPr lang="en-US" sz="1800" dirty="0">
              <a:latin typeface="Times New Roman" panose="02020603050405020304" pitchFamily="18" charset="0"/>
            </a:endParaRPr>
          </a:p>
        </p:txBody>
      </p:sp>
      <p:sp>
        <p:nvSpPr>
          <p:cNvPr id="3" name="Oval 2">
            <a:extLst>
              <a:ext uri="{FF2B5EF4-FFF2-40B4-BE49-F238E27FC236}">
                <a16:creationId xmlns:a16="http://schemas.microsoft.com/office/drawing/2014/main" id="{4C6872E6-1744-FE65-1E63-4CC2D48ACC4D}"/>
              </a:ext>
            </a:extLst>
          </p:cNvPr>
          <p:cNvSpPr/>
          <p:nvPr/>
        </p:nvSpPr>
        <p:spPr>
          <a:xfrm>
            <a:off x="4495816" y="1407830"/>
            <a:ext cx="1676387" cy="519351"/>
          </a:xfrm>
          <a:prstGeom prst="ellipse">
            <a:avLst/>
          </a:prstGeom>
          <a:ln>
            <a:solidFill>
              <a:srgbClr val="FF0000"/>
            </a:solidFill>
          </a:ln>
        </p:spPr>
        <p:txBody>
          <a:bodyPr wrap="square" rtlCol="0" anchor="ctr">
            <a:spAutoFit/>
          </a:bodyPr>
          <a:lstStyle/>
          <a:p>
            <a:pPr algn="ctr"/>
            <a:endParaRPr lang="en-US" sz="1800" dirty="0">
              <a:latin typeface="Times New Roman" panose="02020603050405020304" pitchFamily="18" charset="0"/>
            </a:endParaRPr>
          </a:p>
        </p:txBody>
      </p:sp>
    </p:spTree>
    <p:extLst>
      <p:ext uri="{BB962C8B-B14F-4D97-AF65-F5344CB8AC3E}">
        <p14:creationId xmlns:p14="http://schemas.microsoft.com/office/powerpoint/2010/main" val="322896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8" grpId="0" animBg="1"/>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5A4C0-2C17-44F3-D865-2F0FD70058E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A429BDA-D056-6103-C0AA-35369BB4D2C6}"/>
                  </a:ext>
                </a:extLst>
              </p:cNvPr>
              <p:cNvSpPr txBox="1"/>
              <p:nvPr/>
            </p:nvSpPr>
            <p:spPr bwMode="auto">
              <a:xfrm>
                <a:off x="763079" y="4861401"/>
                <a:ext cx="1708929" cy="1151405"/>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r>
                        <a:rPr lang="en-US" sz="1800" b="1"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
                        </m:e>
                      </m: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A429BDA-D056-6103-C0AA-35369BB4D2C6}"/>
                  </a:ext>
                </a:extLst>
              </p:cNvPr>
              <p:cNvSpPr txBox="1">
                <a:spLocks noRot="1" noChangeAspect="1" noMove="1" noResize="1" noEditPoints="1" noAdjustHandles="1" noChangeArrowheads="1" noChangeShapeType="1" noTextEdit="1"/>
              </p:cNvSpPr>
              <p:nvPr/>
            </p:nvSpPr>
            <p:spPr bwMode="auto">
              <a:xfrm>
                <a:off x="763079" y="4861401"/>
                <a:ext cx="1708929" cy="1151405"/>
              </a:xfrm>
              <a:prstGeom prst="rect">
                <a:avLst/>
              </a:prstGeom>
              <a:blipFill>
                <a:blip r:embed="rId2"/>
                <a:stretch>
                  <a:fillRect l="-2963" b="-65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A7C4C08-530E-2150-4865-436121FF1F2E}"/>
                  </a:ext>
                </a:extLst>
              </p:cNvPr>
              <p:cNvSpPr txBox="1"/>
              <p:nvPr/>
            </p:nvSpPr>
            <p:spPr bwMode="auto">
              <a:xfrm>
                <a:off x="4015009" y="4847109"/>
                <a:ext cx="3223991"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rPr>
                                      <m:t>𝑘</m:t>
                                    </m:r>
                                  </m:num>
                                  <m:den>
                                    <m:r>
                                      <a:rPr lang="en-US" altLang="zh-TW" i="1">
                                        <a:latin typeface="Cambria Math" panose="02040503050406030204" pitchFamily="18" charset="0"/>
                                      </a:rPr>
                                      <m:t>𝑚</m:t>
                                    </m:r>
                                  </m:den>
                                </m:f>
                              </m:e>
                              <m:e>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𝑘</m:t>
                                    </m:r>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𝑘</m:t>
                                    </m:r>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rPr>
                                      <m:t>𝑘</m:t>
                                    </m:r>
                                  </m:num>
                                  <m:den>
                                    <m:r>
                                      <a:rPr lang="en-US" altLang="zh-TW" i="1">
                                        <a:latin typeface="Cambria Math" panose="02040503050406030204" pitchFamily="18" charset="0"/>
                                      </a:rPr>
                                      <m:t>𝑚</m:t>
                                    </m:r>
                                  </m:den>
                                </m:f>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e>
                            </m:mr>
                          </m:m>
                        </m:e>
                      </m:d>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i="1">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6A7C4C08-530E-2150-4865-436121FF1F2E}"/>
                  </a:ext>
                </a:extLst>
              </p:cNvPr>
              <p:cNvSpPr txBox="1">
                <a:spLocks noRot="1" noChangeAspect="1" noMove="1" noResize="1" noEditPoints="1" noAdjustHandles="1" noChangeArrowheads="1" noChangeShapeType="1" noTextEdit="1"/>
              </p:cNvSpPr>
              <p:nvPr/>
            </p:nvSpPr>
            <p:spPr bwMode="auto">
              <a:xfrm>
                <a:off x="4015009" y="4847109"/>
                <a:ext cx="3223991" cy="1183978"/>
              </a:xfrm>
              <a:prstGeom prst="rect">
                <a:avLst/>
              </a:prstGeom>
              <a:blipFill>
                <a:blip r:embed="rId3"/>
                <a:stretch>
                  <a:fillRect b="-1064"/>
                </a:stretch>
              </a:blipFill>
              <a:ln>
                <a:noFill/>
              </a:ln>
            </p:spPr>
            <p:txBody>
              <a:bodyPr/>
              <a:lstStyle/>
              <a:p>
                <a:r>
                  <a:rPr lang="en-US">
                    <a:noFill/>
                  </a:rPr>
                  <a:t> </a:t>
                </a:r>
              </a:p>
            </p:txBody>
          </p:sp>
        </mc:Fallback>
      </mc:AlternateContent>
      <p:pic>
        <p:nvPicPr>
          <p:cNvPr id="18" name="Picture 17">
            <a:extLst>
              <a:ext uri="{FF2B5EF4-FFF2-40B4-BE49-F238E27FC236}">
                <a16:creationId xmlns:a16="http://schemas.microsoft.com/office/drawing/2014/main" id="{E2301743-20FD-328E-E711-EA8BD9E86B8E}"/>
              </a:ext>
            </a:extLst>
          </p:cNvPr>
          <p:cNvPicPr>
            <a:picLocks noChangeAspect="1"/>
          </p:cNvPicPr>
          <p:nvPr/>
        </p:nvPicPr>
        <p:blipFill>
          <a:blip r:embed="rId4"/>
          <a:srcRect l="15275" t="30880" r="15223" b="45307"/>
          <a:stretch>
            <a:fillRect/>
          </a:stretch>
        </p:blipFill>
        <p:spPr>
          <a:xfrm>
            <a:off x="3352800" y="739270"/>
            <a:ext cx="3277867" cy="627933"/>
          </a:xfrm>
          <a:prstGeom prst="rect">
            <a:avLst/>
          </a:prstGeom>
        </p:spPr>
      </p:pic>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54672AFE-95A1-50E9-B2B5-8AD7EE3FCBC8}"/>
                  </a:ext>
                </a:extLst>
              </p:cNvPr>
              <p:cNvSpPr txBox="1"/>
              <p:nvPr/>
            </p:nvSpPr>
            <p:spPr bwMode="auto">
              <a:xfrm>
                <a:off x="759874" y="1521103"/>
                <a:ext cx="3278783" cy="1151405"/>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
                        </m:e>
                      </m:d>
                      <m:r>
                        <a:rPr kumimoji="1" lang="en-US" altLang="zh-TW" sz="1800" b="0" i="1" smtClean="0">
                          <a:latin typeface="Cambria Math" panose="02040503050406030204" pitchFamily="18" charset="0"/>
                        </a:rPr>
                        <m:t>=−</m:t>
                      </m:r>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54672AFE-95A1-50E9-B2B5-8AD7EE3FCBC8}"/>
                  </a:ext>
                </a:extLst>
              </p:cNvPr>
              <p:cNvSpPr txBox="1">
                <a:spLocks noRot="1" noChangeAspect="1" noMove="1" noResize="1" noEditPoints="1" noAdjustHandles="1" noChangeArrowheads="1" noChangeShapeType="1" noTextEdit="1"/>
              </p:cNvSpPr>
              <p:nvPr/>
            </p:nvSpPr>
            <p:spPr bwMode="auto">
              <a:xfrm>
                <a:off x="759874" y="1521103"/>
                <a:ext cx="3278783" cy="1151405"/>
              </a:xfrm>
              <a:prstGeom prst="rect">
                <a:avLst/>
              </a:prstGeom>
              <a:blipFill>
                <a:blip r:embed="rId5"/>
                <a:stretch>
                  <a:fillRect b="-6593"/>
                </a:stretch>
              </a:blipFill>
              <a:ln w="9525">
                <a:noFill/>
                <a:miter lim="800000"/>
                <a:headEnd/>
                <a:tailEnd/>
              </a:ln>
            </p:spPr>
            <p:txBody>
              <a:bodyPr/>
              <a:lstStyle/>
              <a:p>
                <a:r>
                  <a:rPr lang="en-US">
                    <a:noFill/>
                  </a:rPr>
                  <a:t> </a:t>
                </a:r>
              </a:p>
            </p:txBody>
          </p:sp>
        </mc:Fallback>
      </mc:AlternateContent>
      <p:pic>
        <p:nvPicPr>
          <p:cNvPr id="1026" name="Picture 2" descr="The characters of the film (Cypher, Morpheus, Thomas Anderson/Neo, and Trinity) in an alleyway holding guns and weapons, with bullets on the ground. Lines of computer code (known as digital rain) can be seen scattered around the poster. The tagline on the bottom reads &quot;ON MARCH 31ST THE FIGHT FOR THE FUTURE BEGINS.&quot;">
            <a:extLst>
              <a:ext uri="{FF2B5EF4-FFF2-40B4-BE49-F238E27FC236}">
                <a16:creationId xmlns:a16="http://schemas.microsoft.com/office/drawing/2014/main" id="{9BC62223-AC27-0727-FAD6-021BA40AC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4878" y="720758"/>
            <a:ext cx="1574888" cy="23308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F2043CE-E73E-8A82-B10E-949C9F720A41}"/>
                  </a:ext>
                </a:extLst>
              </p:cNvPr>
              <p:cNvSpPr txBox="1"/>
              <p:nvPr/>
            </p:nvSpPr>
            <p:spPr bwMode="auto">
              <a:xfrm>
                <a:off x="781472" y="6172200"/>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0F2043CE-E73E-8A82-B10E-949C9F720A41}"/>
                  </a:ext>
                </a:extLst>
              </p:cNvPr>
              <p:cNvSpPr txBox="1">
                <a:spLocks noRot="1" noChangeAspect="1" noMove="1" noResize="1" noEditPoints="1" noAdjustHandles="1" noChangeArrowheads="1" noChangeShapeType="1" noTextEdit="1"/>
              </p:cNvSpPr>
              <p:nvPr/>
            </p:nvSpPr>
            <p:spPr bwMode="auto">
              <a:xfrm>
                <a:off x="781472" y="6172200"/>
                <a:ext cx="1509388" cy="555793"/>
              </a:xfrm>
              <a:prstGeom prst="rect">
                <a:avLst/>
              </a:prstGeom>
              <a:blipFill>
                <a:blip r:embed="rId7"/>
                <a:stretch>
                  <a:fillRect l="-3333" r="-1667" b="-1363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FCC0F9C-0B1F-DE84-E751-E692FFDB5168}"/>
                  </a:ext>
                </a:extLst>
              </p:cNvPr>
              <p:cNvSpPr txBox="1"/>
              <p:nvPr/>
            </p:nvSpPr>
            <p:spPr bwMode="auto">
              <a:xfrm>
                <a:off x="781472" y="3577573"/>
                <a:ext cx="1106132" cy="55354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𝒙</m:t>
                      </m:r>
                      <m:r>
                        <a:rPr lang="en-US" sz="1800" b="1"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1FCC0F9C-0B1F-DE84-E751-E692FFDB5168}"/>
                  </a:ext>
                </a:extLst>
              </p:cNvPr>
              <p:cNvSpPr txBox="1">
                <a:spLocks noRot="1" noChangeAspect="1" noMove="1" noResize="1" noEditPoints="1" noAdjustHandles="1" noChangeArrowheads="1" noChangeShapeType="1" noTextEdit="1"/>
              </p:cNvSpPr>
              <p:nvPr/>
            </p:nvSpPr>
            <p:spPr bwMode="auto">
              <a:xfrm>
                <a:off x="781472" y="3577573"/>
                <a:ext cx="1106132" cy="553549"/>
              </a:xfrm>
              <a:prstGeom prst="rect">
                <a:avLst/>
              </a:prstGeom>
              <a:blipFill>
                <a:blip r:embed="rId8"/>
                <a:stretch>
                  <a:fillRect/>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DB92D579-9286-8A46-959B-819846A950BC}"/>
              </a:ext>
            </a:extLst>
          </p:cNvPr>
          <p:cNvSpPr txBox="1"/>
          <p:nvPr/>
        </p:nvSpPr>
        <p:spPr bwMode="auto">
          <a:xfrm>
            <a:off x="731547" y="3135339"/>
            <a:ext cx="2697453" cy="369332"/>
          </a:xfrm>
          <a:prstGeom prst="rect">
            <a:avLst/>
          </a:prstGeom>
          <a:noFill/>
          <a:ln w="9525">
            <a:noFill/>
            <a:miter lim="800000"/>
            <a:headEnd/>
            <a:tailEnd/>
          </a:ln>
        </p:spPr>
        <p:txBody>
          <a:bodyPr wrap="square" rtlCol="0">
            <a:spAutoFit/>
          </a:bodyPr>
          <a:lstStyle/>
          <a:p>
            <a:pPr algn="l"/>
            <a:r>
              <a:rPr lang="en-US" sz="1800" dirty="0" err="1">
                <a:latin typeface="Times New Roman" panose="02020603050405020304" pitchFamily="18" charset="0"/>
                <a:cs typeface="Times New Roman" pitchFamily="18" charset="0"/>
              </a:rPr>
              <a:t>行向量</a:t>
            </a:r>
            <a:r>
              <a:rPr lang="en-US" sz="1800" dirty="0">
                <a:latin typeface="Times New Roman" panose="02020603050405020304" pitchFamily="18" charset="0"/>
                <a:cs typeface="Times New Roman" pitchFamily="18" charset="0"/>
              </a:rPr>
              <a:t> Column vector</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26A52F-05AD-247D-1243-6E816F5B843D}"/>
                  </a:ext>
                </a:extLst>
              </p:cNvPr>
              <p:cNvSpPr txBox="1"/>
              <p:nvPr/>
            </p:nvSpPr>
            <p:spPr bwMode="auto">
              <a:xfrm>
                <a:off x="4015009" y="3577573"/>
                <a:ext cx="3757391"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
                        </m:e>
                      </m:d>
                      <m:r>
                        <a:rPr lang="en-US" b="1" i="1">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2</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e>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mr>
                            <m:mr>
                              <m:e>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e>
                                <m:r>
                                  <a:rPr lang="en-US" altLang="zh-TW" i="1">
                                    <a:latin typeface="Cambria Math" panose="02040503050406030204" pitchFamily="18" charset="0"/>
                                  </a:rPr>
                                  <m:t>2</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mr>
                          </m:m>
                        </m:e>
                      </m:d>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E26A52F-05AD-247D-1243-6E816F5B843D}"/>
                  </a:ext>
                </a:extLst>
              </p:cNvPr>
              <p:cNvSpPr txBox="1">
                <a:spLocks noRot="1" noChangeAspect="1" noMove="1" noResize="1" noEditPoints="1" noAdjustHandles="1" noChangeArrowheads="1" noChangeShapeType="1" noTextEdit="1"/>
              </p:cNvSpPr>
              <p:nvPr/>
            </p:nvSpPr>
            <p:spPr bwMode="auto">
              <a:xfrm>
                <a:off x="4015009" y="3577573"/>
                <a:ext cx="3757391" cy="1183978"/>
              </a:xfrm>
              <a:prstGeom prst="rect">
                <a:avLst/>
              </a:prstGeom>
              <a:blipFill>
                <a:blip r:embed="rId9"/>
                <a:stretch>
                  <a:fillRect/>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185922DE-957E-AFE8-8EC3-574DA37806DB}"/>
              </a:ext>
            </a:extLst>
          </p:cNvPr>
          <p:cNvSpPr txBox="1"/>
          <p:nvPr/>
        </p:nvSpPr>
        <p:spPr bwMode="auto">
          <a:xfrm>
            <a:off x="3942070" y="3165462"/>
            <a:ext cx="2289102" cy="369332"/>
          </a:xfrm>
          <a:prstGeom prst="rect">
            <a:avLst/>
          </a:prstGeom>
          <a:noFill/>
          <a:ln w="9525">
            <a:noFill/>
            <a:miter lim="800000"/>
            <a:headEnd/>
            <a:tailEnd/>
          </a:ln>
        </p:spPr>
        <p:txBody>
          <a:bodyPr wrap="square">
            <a:spAutoFit/>
          </a:bodyPr>
          <a:lstStyle/>
          <a:p>
            <a:r>
              <a:rPr lang="en-US" sz="1800" dirty="0" err="1">
                <a:latin typeface="Times New Roman" panose="02020603050405020304" pitchFamily="18" charset="0"/>
                <a:cs typeface="Times New Roman" pitchFamily="18" charset="0"/>
              </a:rPr>
              <a:t>矩陣</a:t>
            </a:r>
            <a:r>
              <a:rPr lang="en-US" sz="1800" dirty="0">
                <a:latin typeface="Times New Roman" panose="02020603050405020304" pitchFamily="18" charset="0"/>
                <a:cs typeface="Times New Roman" pitchFamily="18" charset="0"/>
              </a:rPr>
              <a:t> Matrix</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982145A-4AB4-F8BF-FF7C-C6E3508F7877}"/>
                  </a:ext>
                </a:extLst>
              </p:cNvPr>
              <p:cNvSpPr txBox="1"/>
              <p:nvPr/>
            </p:nvSpPr>
            <p:spPr bwMode="auto">
              <a:xfrm>
                <a:off x="7838864" y="3675313"/>
                <a:ext cx="1147178" cy="91069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0</m:t>
                          </m:r>
                        </m:sub>
                      </m:sSub>
                      <m:r>
                        <a:rPr lang="en-US" altLang="zh-TW" sz="1800" b="0" i="1" smtClean="0">
                          <a:latin typeface="Cambria Math" panose="02040503050406030204" pitchFamily="18" charset="0"/>
                          <a:ea typeface="Cambria Math" panose="02040503050406030204" pitchFamily="18" charset="0"/>
                        </a:rPr>
                        <m:t>≡</m:t>
                      </m:r>
                      <m:rad>
                        <m:radPr>
                          <m:degHide m:val="on"/>
                          <m:ctrlPr>
                            <a:rPr lang="en-US" altLang="zh-TW" sz="1800" b="0" i="1" smtClean="0">
                              <a:latin typeface="Cambria Math" panose="02040503050406030204" pitchFamily="18" charset="0"/>
                              <a:ea typeface="Cambria Math"/>
                            </a:rPr>
                          </m:ctrlPr>
                        </m:radPr>
                        <m:deg/>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ra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982145A-4AB4-F8BF-FF7C-C6E3508F7877}"/>
                  </a:ext>
                </a:extLst>
              </p:cNvPr>
              <p:cNvSpPr txBox="1">
                <a:spLocks noRot="1" noChangeAspect="1" noMove="1" noResize="1" noEditPoints="1" noAdjustHandles="1" noChangeArrowheads="1" noChangeShapeType="1" noTextEdit="1"/>
              </p:cNvSpPr>
              <p:nvPr/>
            </p:nvSpPr>
            <p:spPr bwMode="auto">
              <a:xfrm>
                <a:off x="7838864" y="3675313"/>
                <a:ext cx="1147178" cy="910699"/>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
        <p:nvSpPr>
          <p:cNvPr id="3" name="TextBox 2">
            <a:extLst>
              <a:ext uri="{FF2B5EF4-FFF2-40B4-BE49-F238E27FC236}">
                <a16:creationId xmlns:a16="http://schemas.microsoft.com/office/drawing/2014/main" id="{14F465D4-6951-A0F2-A1C6-1B795E0CEBCC}"/>
              </a:ext>
            </a:extLst>
          </p:cNvPr>
          <p:cNvSpPr txBox="1"/>
          <p:nvPr/>
        </p:nvSpPr>
        <p:spPr bwMode="auto">
          <a:xfrm>
            <a:off x="731547" y="4216680"/>
            <a:ext cx="3429081"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兩粒子位置自然組成一行向量</a:t>
            </a:r>
            <a:r>
              <a:rPr lang="en-US" sz="1800" dirty="0">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FA716809-7361-157C-A302-7FAE27CEBF53}"/>
              </a:ext>
            </a:extLst>
          </p:cNvPr>
          <p:cNvSpPr txBox="1"/>
          <p:nvPr/>
        </p:nvSpPr>
        <p:spPr>
          <a:xfrm>
            <a:off x="695827" y="2729676"/>
            <a:ext cx="61650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can use simplified notations to write the equation.</a:t>
            </a:r>
          </a:p>
        </p:txBody>
      </p:sp>
    </p:spTree>
    <p:extLst>
      <p:ext uri="{BB962C8B-B14F-4D97-AF65-F5344CB8AC3E}">
        <p14:creationId xmlns:p14="http://schemas.microsoft.com/office/powerpoint/2010/main" val="34734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2" grpId="0" animBg="1"/>
      <p:bldP spid="8" grpId="0" animBg="1"/>
      <p:bldP spid="9" grpId="0"/>
      <p:bldP spid="10" grpId="0" animBg="1"/>
      <p:bldP spid="14" grpId="0"/>
      <p:bldP spid="5"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6F2C22A-7A18-CD36-A874-23B65F1BCF9A}"/>
                  </a:ext>
                </a:extLst>
              </p:cNvPr>
              <p:cNvSpPr txBox="1"/>
              <p:nvPr/>
            </p:nvSpPr>
            <p:spPr bwMode="auto">
              <a:xfrm>
                <a:off x="578328" y="3706885"/>
                <a:ext cx="2409442" cy="28591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A6F2C22A-7A18-CD36-A874-23B65F1BCF9A}"/>
                  </a:ext>
                </a:extLst>
              </p:cNvPr>
              <p:cNvSpPr txBox="1">
                <a:spLocks noRot="1" noChangeAspect="1" noMove="1" noResize="1" noEditPoints="1" noAdjustHandles="1" noChangeArrowheads="1" noChangeShapeType="1" noTextEdit="1"/>
              </p:cNvSpPr>
              <p:nvPr/>
            </p:nvSpPr>
            <p:spPr bwMode="auto">
              <a:xfrm>
                <a:off x="578328" y="3706885"/>
                <a:ext cx="2409442" cy="285912"/>
              </a:xfrm>
              <a:prstGeom prst="rect">
                <a:avLst/>
              </a:prstGeom>
              <a:blipFill>
                <a:blip r:embed="rId2"/>
                <a:stretch>
                  <a:fillRect b="-8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C62C4E9-FD70-D40F-534E-C9AAA1B2A99F}"/>
                  </a:ext>
                </a:extLst>
              </p:cNvPr>
              <p:cNvSpPr txBox="1"/>
              <p:nvPr/>
            </p:nvSpPr>
            <p:spPr bwMode="auto">
              <a:xfrm>
                <a:off x="3733800" y="4233798"/>
                <a:ext cx="3297872"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C62C4E9-FD70-D40F-534E-C9AAA1B2A99F}"/>
                  </a:ext>
                </a:extLst>
              </p:cNvPr>
              <p:cNvSpPr txBox="1">
                <a:spLocks noRot="1" noChangeAspect="1" noMove="1" noResize="1" noEditPoints="1" noAdjustHandles="1" noChangeArrowheads="1" noChangeShapeType="1" noTextEdit="1"/>
              </p:cNvSpPr>
              <p:nvPr/>
            </p:nvSpPr>
            <p:spPr bwMode="auto">
              <a:xfrm>
                <a:off x="3733800" y="4233798"/>
                <a:ext cx="3297872" cy="71468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28DF6D-51E5-B271-03A9-4C5336397A46}"/>
                  </a:ext>
                </a:extLst>
              </p:cNvPr>
              <p:cNvSpPr txBox="1"/>
              <p:nvPr/>
            </p:nvSpPr>
            <p:spPr bwMode="auto">
              <a:xfrm>
                <a:off x="2492871" y="2267806"/>
                <a:ext cx="96366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C728DF6D-51E5-B271-03A9-4C5336397A46}"/>
                  </a:ext>
                </a:extLst>
              </p:cNvPr>
              <p:cNvSpPr txBox="1">
                <a:spLocks noRot="1" noChangeAspect="1" noMove="1" noResize="1" noEditPoints="1" noAdjustHandles="1" noChangeArrowheads="1" noChangeShapeType="1" noTextEdit="1"/>
              </p:cNvSpPr>
              <p:nvPr/>
            </p:nvSpPr>
            <p:spPr bwMode="auto">
              <a:xfrm>
                <a:off x="2492871" y="2267806"/>
                <a:ext cx="963662" cy="461217"/>
              </a:xfrm>
              <a:prstGeom prst="rect">
                <a:avLst/>
              </a:prstGeom>
              <a:blipFill>
                <a:blip r:embed="rId4"/>
                <a:stretch>
                  <a:fillRect l="-2597" b="-78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AA54CE7-D2C0-2D89-4919-D20735201180}"/>
                  </a:ext>
                </a:extLst>
              </p:cNvPr>
              <p:cNvSpPr txBox="1"/>
              <p:nvPr/>
            </p:nvSpPr>
            <p:spPr bwMode="auto">
              <a:xfrm>
                <a:off x="565260" y="433142"/>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r>
                        <a:rPr lang="en-US"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AA54CE7-D2C0-2D89-4919-D20735201180}"/>
                  </a:ext>
                </a:extLst>
              </p:cNvPr>
              <p:cNvSpPr txBox="1">
                <a:spLocks noRot="1" noChangeAspect="1" noMove="1" noResize="1" noEditPoints="1" noAdjustHandles="1" noChangeArrowheads="1" noChangeShapeType="1" noTextEdit="1"/>
              </p:cNvSpPr>
              <p:nvPr/>
            </p:nvSpPr>
            <p:spPr bwMode="auto">
              <a:xfrm>
                <a:off x="565260" y="433142"/>
                <a:ext cx="1509388" cy="555793"/>
              </a:xfrm>
              <a:prstGeom prst="rect">
                <a:avLst/>
              </a:prstGeom>
              <a:blipFill>
                <a:blip r:embed="rId5"/>
                <a:stretch>
                  <a:fillRect r="-1667" b="-1363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473270-445A-8C74-30CA-69D2C79ACF24}"/>
                  </a:ext>
                </a:extLst>
              </p:cNvPr>
              <p:cNvSpPr txBox="1"/>
              <p:nvPr/>
            </p:nvSpPr>
            <p:spPr bwMode="auto">
              <a:xfrm>
                <a:off x="565260" y="2260984"/>
                <a:ext cx="1794915"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r>
                        <a:rPr lang="en-US" sz="1800" b="1" i="1">
                          <a:latin typeface="Cambria Math" panose="02040503050406030204" pitchFamily="18" charset="0"/>
                        </a:rPr>
                        <m:t>𝒂</m:t>
                      </m:r>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5473270-445A-8C74-30CA-69D2C79ACF24}"/>
                  </a:ext>
                </a:extLst>
              </p:cNvPr>
              <p:cNvSpPr txBox="1">
                <a:spLocks noRot="1" noChangeAspect="1" noMove="1" noResize="1" noEditPoints="1" noAdjustHandles="1" noChangeArrowheads="1" noChangeShapeType="1" noTextEdit="1"/>
              </p:cNvSpPr>
              <p:nvPr/>
            </p:nvSpPr>
            <p:spPr bwMode="auto">
              <a:xfrm>
                <a:off x="565260" y="2260984"/>
                <a:ext cx="1794915" cy="461217"/>
              </a:xfrm>
              <a:prstGeom prst="rect">
                <a:avLst/>
              </a:prstGeom>
              <a:blipFill>
                <a:blip r:embed="rId6"/>
                <a:stretch>
                  <a:fillRect l="-1408" r="-704" b="-81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1AF92748-0C93-2042-5D04-D129B73EC131}"/>
                  </a:ext>
                </a:extLst>
              </p:cNvPr>
              <p:cNvSpPr>
                <a:spLocks noChangeArrowheads="1"/>
              </p:cNvSpPr>
              <p:nvPr/>
            </p:nvSpPr>
            <p:spPr bwMode="auto">
              <a:xfrm>
                <a:off x="457826" y="6022869"/>
                <a:ext cx="67107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微分方程組被轉化為</a:t>
                </a:r>
                <a:r>
                  <a:rPr lang="en-US" sz="1800" dirty="0">
                    <a:solidFill>
                      <a:srgbClr val="FF0000"/>
                    </a:solidFill>
                  </a:rPr>
                  <a:t>矩陣</a:t>
                </a:r>
                <a14:m>
                  <m:oMath xmlns:m="http://schemas.openxmlformats.org/officeDocument/2006/math">
                    <m:r>
                      <a:rPr lang="en-US" sz="1800" b="1" i="1">
                        <a:solidFill>
                          <a:srgbClr val="FF0000"/>
                        </a:solidFill>
                        <a:latin typeface="Cambria Math" panose="02040503050406030204" pitchFamily="18" charset="0"/>
                      </a:rPr>
                      <m:t>𝑨</m:t>
                    </m:r>
                  </m:oMath>
                </a14:m>
                <a:r>
                  <a:rPr lang="en-US" sz="1800" dirty="0" err="1">
                    <a:solidFill>
                      <a:srgbClr val="FF0000"/>
                    </a:solidFill>
                  </a:rPr>
                  <a:t>的本徵值</a:t>
                </a:r>
                <a14:m>
                  <m:oMath xmlns:m="http://schemas.openxmlformats.org/officeDocument/2006/math">
                    <m:r>
                      <a:rPr lang="en-US" sz="1800" i="1" dirty="0">
                        <a:solidFill>
                          <a:srgbClr val="FF0000"/>
                        </a:solidFill>
                        <a:latin typeface="Cambria Math" panose="02040503050406030204" pitchFamily="18" charset="0"/>
                        <a:ea typeface="Cambria Math" panose="02040503050406030204" pitchFamily="18" charset="0"/>
                      </a:rPr>
                      <m:t>𝜔</m:t>
                    </m:r>
                  </m:oMath>
                </a14:m>
                <a:r>
                  <a:rPr lang="en-US" sz="1800" dirty="0" err="1">
                    <a:solidFill>
                      <a:srgbClr val="FF0000"/>
                    </a:solidFill>
                  </a:rPr>
                  <a:t>問題</a:t>
                </a:r>
                <a:r>
                  <a:rPr lang="en-US" sz="1800" dirty="0">
                    <a:solidFill>
                      <a:srgbClr val="FF0000"/>
                    </a:solidFill>
                  </a:rPr>
                  <a:t>，</a:t>
                </a:r>
                <a14:m>
                  <m:oMath xmlns:m="http://schemas.openxmlformats.org/officeDocument/2006/math">
                    <m:r>
                      <a:rPr lang="en-US" sz="1800" b="1" i="1">
                        <a:solidFill>
                          <a:srgbClr val="FF0000"/>
                        </a:solidFill>
                        <a:latin typeface="Cambria Math" panose="02040503050406030204" pitchFamily="18" charset="0"/>
                      </a:rPr>
                      <m:t>𝒂</m:t>
                    </m:r>
                  </m:oMath>
                </a14:m>
                <a:r>
                  <a:rPr lang="en-US" sz="1800" dirty="0" err="1">
                    <a:solidFill>
                      <a:srgbClr val="FF0000"/>
                    </a:solidFill>
                  </a:rPr>
                  <a:t>稱為本徵向量 </a:t>
                </a:r>
                <a:r>
                  <a:rPr lang="zh-TW" altLang="en-US" sz="1800" dirty="0">
                    <a:solidFill>
                      <a:srgbClr val="FF0000"/>
                    </a:solidFill>
                  </a:rPr>
                  <a:t>。</a:t>
                </a:r>
              </a:p>
            </p:txBody>
          </p:sp>
        </mc:Choice>
        <mc:Fallback xmlns="">
          <p:sp>
            <p:nvSpPr>
              <p:cNvPr id="4" name="矩形 14">
                <a:extLst>
                  <a:ext uri="{FF2B5EF4-FFF2-40B4-BE49-F238E27FC236}">
                    <a16:creationId xmlns:a16="http://schemas.microsoft.com/office/drawing/2014/main" id="{1AF92748-0C93-2042-5D04-D129B73EC131}"/>
                  </a:ext>
                </a:extLst>
              </p:cNvPr>
              <p:cNvSpPr>
                <a:spLocks noRot="1" noChangeAspect="1" noMove="1" noResize="1" noEditPoints="1" noAdjustHandles="1" noChangeArrowheads="1" noChangeShapeType="1" noTextEdit="1"/>
              </p:cNvSpPr>
              <p:nvPr/>
            </p:nvSpPr>
            <p:spPr bwMode="auto">
              <a:xfrm>
                <a:off x="457826" y="6022869"/>
                <a:ext cx="6710748" cy="369332"/>
              </a:xfrm>
              <a:prstGeom prst="rect">
                <a:avLst/>
              </a:prstGeom>
              <a:blipFill>
                <a:blip r:embed="rId7"/>
                <a:stretch>
                  <a:fillRect l="-75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37EB9B-88AC-7712-7345-D1F0A3ADCC45}"/>
                  </a:ext>
                </a:extLst>
              </p:cNvPr>
              <p:cNvSpPr txBox="1"/>
              <p:nvPr/>
            </p:nvSpPr>
            <p:spPr bwMode="auto">
              <a:xfrm>
                <a:off x="457826" y="5590349"/>
                <a:ext cx="858589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This is the eigenvalue problem of Matrix </a:t>
                </a:r>
                <a14:m>
                  <m:oMath xmlns:m="http://schemas.openxmlformats.org/officeDocument/2006/math">
                    <m:r>
                      <a:rPr lang="en-US" sz="1800" b="1" i="1">
                        <a:solidFill>
                          <a:srgbClr val="FF0000"/>
                        </a:solidFill>
                        <a:latin typeface="Cambria Math" panose="02040503050406030204" pitchFamily="18" charset="0"/>
                      </a:rPr>
                      <m:t>𝑨</m:t>
                    </m:r>
                  </m:oMath>
                </a14:m>
                <a:r>
                  <a:rPr lang="en-US" sz="1800" dirty="0">
                    <a:solidFill>
                      <a:srgbClr val="FF0000"/>
                    </a:solidFill>
                    <a:latin typeface="Times New Roman" panose="02020603050405020304" pitchFamily="18" charset="0"/>
                  </a:rPr>
                  <a:t>.</a:t>
                </a:r>
                <a14:m>
                  <m:oMath xmlns:m="http://schemas.openxmlformats.org/officeDocument/2006/math">
                    <m:sSup>
                      <m:sSupPr>
                        <m:ctrlPr>
                          <a:rPr lang="en-US" altLang="zh-TW" i="1">
                            <a:solidFill>
                              <a:srgbClr val="FF0000"/>
                            </a:solidFill>
                            <a:latin typeface="Cambria Math" panose="02040503050406030204" pitchFamily="18" charset="0"/>
                            <a:ea typeface="Cambria Math"/>
                          </a:rPr>
                        </m:ctrlPr>
                      </m:sSupPr>
                      <m:e>
                        <m:r>
                          <a:rPr lang="en-US" altLang="zh-TW" i="1">
                            <a:solidFill>
                              <a:srgbClr val="FF0000"/>
                            </a:solidFill>
                            <a:latin typeface="Cambria Math" panose="02040503050406030204" pitchFamily="18" charset="0"/>
                            <a:ea typeface="Cambria Math"/>
                          </a:rPr>
                          <m:t> </m:t>
                        </m:r>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oMath>
                </a14:m>
                <a:r>
                  <a:rPr lang="en-US" sz="1800" dirty="0">
                    <a:solidFill>
                      <a:srgbClr val="FF0000"/>
                    </a:solidFill>
                    <a:latin typeface="Times New Roman" panose="02020603050405020304" pitchFamily="18" charset="0"/>
                  </a:rPr>
                  <a:t> is the eigenvalue while </a:t>
                </a:r>
                <a14:m>
                  <m:oMath xmlns:m="http://schemas.openxmlformats.org/officeDocument/2006/math">
                    <m:r>
                      <a:rPr lang="en-US" b="1" i="1">
                        <a:solidFill>
                          <a:srgbClr val="FF0000"/>
                        </a:solidFill>
                        <a:latin typeface="Cambria Math" panose="02040503050406030204" pitchFamily="18" charset="0"/>
                      </a:rPr>
                      <m:t>𝒂</m:t>
                    </m:r>
                  </m:oMath>
                </a14:m>
                <a:r>
                  <a:rPr lang="en-US" sz="1800" dirty="0">
                    <a:solidFill>
                      <a:srgbClr val="FF0000"/>
                    </a:solidFill>
                    <a:latin typeface="Times New Roman" panose="02020603050405020304" pitchFamily="18" charset="0"/>
                  </a:rPr>
                  <a:t> the eigenvector. </a:t>
                </a:r>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A137EB9B-88AC-7712-7345-D1F0A3ADCC45}"/>
                  </a:ext>
                </a:extLst>
              </p:cNvPr>
              <p:cNvSpPr txBox="1">
                <a:spLocks noRot="1" noChangeAspect="1" noMove="1" noResize="1" noEditPoints="1" noAdjustHandles="1" noChangeArrowheads="1" noChangeShapeType="1" noTextEdit="1"/>
              </p:cNvSpPr>
              <p:nvPr/>
            </p:nvSpPr>
            <p:spPr bwMode="auto">
              <a:xfrm>
                <a:off x="457826" y="5590349"/>
                <a:ext cx="8585897" cy="369332"/>
              </a:xfrm>
              <a:prstGeom prst="rect">
                <a:avLst/>
              </a:prstGeom>
              <a:blipFill>
                <a:blip r:embed="rId8"/>
                <a:stretch>
                  <a:fillRect l="-59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77A67DD-45FB-7572-E1D7-3B6FCA90BD84}"/>
                  </a:ext>
                </a:extLst>
              </p:cNvPr>
              <p:cNvSpPr txBox="1"/>
              <p:nvPr/>
            </p:nvSpPr>
            <p:spPr bwMode="auto">
              <a:xfrm>
                <a:off x="578328" y="4459884"/>
                <a:ext cx="1244122"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677A67DD-45FB-7572-E1D7-3B6FCA90BD84}"/>
                  </a:ext>
                </a:extLst>
              </p:cNvPr>
              <p:cNvSpPr txBox="1">
                <a:spLocks noRot="1" noChangeAspect="1" noMove="1" noResize="1" noEditPoints="1" noAdjustHandles="1" noChangeArrowheads="1" noChangeShapeType="1" noTextEdit="1"/>
              </p:cNvSpPr>
              <p:nvPr/>
            </p:nvSpPr>
            <p:spPr bwMode="auto">
              <a:xfrm>
                <a:off x="578328" y="4459884"/>
                <a:ext cx="1244122" cy="276999"/>
              </a:xfrm>
              <a:prstGeom prst="rect">
                <a:avLst/>
              </a:prstGeom>
              <a:blipFill>
                <a:blip r:embed="rId9"/>
                <a:stretch>
                  <a:fillRect l="-4040" t="-9091" r="-2020"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3">
                <a:extLst>
                  <a:ext uri="{FF2B5EF4-FFF2-40B4-BE49-F238E27FC236}">
                    <a16:creationId xmlns:a16="http://schemas.microsoft.com/office/drawing/2014/main" id="{894071A5-8BF6-0481-02BF-6F9ACFED15CC}"/>
                  </a:ext>
                </a:extLst>
              </p:cNvPr>
              <p:cNvSpPr>
                <a:spLocks noChangeArrowheads="1"/>
              </p:cNvSpPr>
              <p:nvPr/>
            </p:nvSpPr>
            <p:spPr bwMode="auto">
              <a:xfrm>
                <a:off x="499663" y="1102986"/>
                <a:ext cx="86443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en-US" altLang="zh-TW" sz="1800" dirty="0"/>
                  <a:t>Elevate the real </a:t>
                </a:r>
                <a14:m>
                  <m:oMath xmlns:m="http://schemas.openxmlformats.org/officeDocument/2006/math">
                    <m:sSup>
                      <m:sSupPr>
                        <m:ctrlPr>
                          <a:rPr lang="en-US" altLang="zh-TW" sz="1800" b="0" i="1" dirty="0" smtClean="0">
                            <a:latin typeface="Cambria Math" panose="02040503050406030204" pitchFamily="18" charset="0"/>
                          </a:rPr>
                        </m:ctrlPr>
                      </m:sSupPr>
                      <m:e>
                        <m:r>
                          <a:rPr lang="en-US" altLang="zh-TW" sz="1800" i="1" dirty="0" smtClean="0">
                            <a:latin typeface="Cambria Math" panose="02040503050406030204" pitchFamily="18" charset="0"/>
                          </a:rPr>
                          <m:t>𝑥</m:t>
                        </m:r>
                      </m:e>
                      <m:sup>
                        <m:r>
                          <a:rPr lang="en-US" altLang="zh-TW" sz="1800" b="0" i="1" dirty="0" smtClean="0">
                            <a:latin typeface="Cambria Math" panose="02040503050406030204" pitchFamily="18" charset="0"/>
                          </a:rPr>
                          <m:t>′</m:t>
                        </m:r>
                      </m:sup>
                    </m:sSup>
                    <m:r>
                      <a:rPr lang="en-US" altLang="zh-TW" sz="1800" b="0" i="1" dirty="0" smtClean="0">
                        <a:latin typeface="Cambria Math" panose="02040503050406030204" pitchFamily="18" charset="0"/>
                      </a:rPr>
                      <m:t>𝑠</m:t>
                    </m:r>
                  </m:oMath>
                </a14:m>
                <a:r>
                  <a:rPr lang="en-US" altLang="zh-TW" sz="1800" dirty="0"/>
                  <a:t> into complex function. </a:t>
                </a:r>
                <a:r>
                  <a:rPr lang="en-US" altLang="zh-TW" sz="1800" dirty="0">
                    <a:cs typeface="Times New Roman" panose="02020603050405020304" pitchFamily="18" charset="0"/>
                  </a:rPr>
                  <a:t>Guess the solutions are the same exponential:</a:t>
                </a:r>
                <a:endParaRPr lang="en-US" sz="1800" dirty="0">
                  <a:cs typeface="Times New Roman" panose="02020603050405020304" pitchFamily="18" charset="0"/>
                </a:endParaRPr>
              </a:p>
            </p:txBody>
          </p:sp>
        </mc:Choice>
        <mc:Fallback xmlns="">
          <p:sp>
            <p:nvSpPr>
              <p:cNvPr id="11" name="矩形 3">
                <a:extLst>
                  <a:ext uri="{FF2B5EF4-FFF2-40B4-BE49-F238E27FC236}">
                    <a16:creationId xmlns:a16="http://schemas.microsoft.com/office/drawing/2014/main" id="{894071A5-8BF6-0481-02BF-6F9ACFED15CC}"/>
                  </a:ext>
                </a:extLst>
              </p:cNvPr>
              <p:cNvSpPr>
                <a:spLocks noRot="1" noChangeAspect="1" noMove="1" noResize="1" noEditPoints="1" noAdjustHandles="1" noChangeArrowheads="1" noChangeShapeType="1" noTextEdit="1"/>
              </p:cNvSpPr>
              <p:nvPr/>
            </p:nvSpPr>
            <p:spPr bwMode="auto">
              <a:xfrm>
                <a:off x="499663" y="1102986"/>
                <a:ext cx="8644337" cy="369332"/>
              </a:xfrm>
              <a:prstGeom prst="rect">
                <a:avLst/>
              </a:prstGeom>
              <a:blipFill>
                <a:blip r:embed="rId10"/>
                <a:stretch>
                  <a:fillRect l="-587"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TextBox 13">
            <a:extLst>
              <a:ext uri="{FF2B5EF4-FFF2-40B4-BE49-F238E27FC236}">
                <a16:creationId xmlns:a16="http://schemas.microsoft.com/office/drawing/2014/main" id="{CDC6A8BE-CF9D-3FA5-30BB-4A7A8EDE73C3}"/>
              </a:ext>
            </a:extLst>
          </p:cNvPr>
          <p:cNvSpPr txBox="1"/>
          <p:nvPr/>
        </p:nvSpPr>
        <p:spPr>
          <a:xfrm>
            <a:off x="544169" y="3257384"/>
            <a:ext cx="359228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Plug the guess into Eq.</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E82861E-B6EC-3562-ABAC-9A3811A6BA6E}"/>
                  </a:ext>
                </a:extLst>
              </p:cNvPr>
              <p:cNvSpPr txBox="1"/>
              <p:nvPr/>
            </p:nvSpPr>
            <p:spPr>
              <a:xfrm>
                <a:off x="494408" y="1463834"/>
                <a:ext cx="7969048" cy="37824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solution can be written as a constant column vector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times the usual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r>
                      <a:rPr lang="en-US" b="0" i="1" smtClean="0">
                        <a:latin typeface="Cambria Math" panose="02040503050406030204" pitchFamily="18" charset="0"/>
                        <a:ea typeface="Cambria Math" panose="02040503050406030204" pitchFamily="18" charset="0"/>
                      </a:rPr>
                      <m:t>.</m:t>
                    </m:r>
                  </m:oMath>
                </a14:m>
                <a:endParaRPr lang="en-US"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0E82861E-B6EC-3562-ABAC-9A3811A6BA6E}"/>
                  </a:ext>
                </a:extLst>
              </p:cNvPr>
              <p:cNvSpPr txBox="1">
                <a:spLocks noRot="1" noChangeAspect="1" noMove="1" noResize="1" noEditPoints="1" noAdjustHandles="1" noChangeArrowheads="1" noChangeShapeType="1" noTextEdit="1"/>
              </p:cNvSpPr>
              <p:nvPr/>
            </p:nvSpPr>
            <p:spPr>
              <a:xfrm>
                <a:off x="494408" y="1463834"/>
                <a:ext cx="7969048" cy="378245"/>
              </a:xfrm>
              <a:prstGeom prst="rect">
                <a:avLst/>
              </a:prstGeom>
              <a:blipFill>
                <a:blip r:embed="rId11"/>
                <a:stretch>
                  <a:fillRect l="-477" t="-333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F7D14B8-8DEE-106D-1847-4DBF3BC5A633}"/>
                  </a:ext>
                </a:extLst>
              </p:cNvPr>
              <p:cNvSpPr txBox="1"/>
              <p:nvPr/>
            </p:nvSpPr>
            <p:spPr>
              <a:xfrm>
                <a:off x="518056" y="1835846"/>
                <a:ext cx="4572000" cy="369332"/>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are to be determined.</a:t>
                </a:r>
              </a:p>
            </p:txBody>
          </p:sp>
        </mc:Choice>
        <mc:Fallback xmlns="">
          <p:sp>
            <p:nvSpPr>
              <p:cNvPr id="17" name="TextBox 16">
                <a:extLst>
                  <a:ext uri="{FF2B5EF4-FFF2-40B4-BE49-F238E27FC236}">
                    <a16:creationId xmlns:a16="http://schemas.microsoft.com/office/drawing/2014/main" id="{EF7D14B8-8DEE-106D-1847-4DBF3BC5A633}"/>
                  </a:ext>
                </a:extLst>
              </p:cNvPr>
              <p:cNvSpPr txBox="1">
                <a:spLocks noRot="1" noChangeAspect="1" noMove="1" noResize="1" noEditPoints="1" noAdjustHandles="1" noChangeArrowheads="1" noChangeShapeType="1" noTextEdit="1"/>
              </p:cNvSpPr>
              <p:nvPr/>
            </p:nvSpPr>
            <p:spPr>
              <a:xfrm>
                <a:off x="518056" y="1835846"/>
                <a:ext cx="4572000" cy="369332"/>
              </a:xfrm>
              <a:prstGeom prst="rect">
                <a:avLst/>
              </a:prstGeom>
              <a:blipFill>
                <a:blip r:embed="rId12"/>
                <a:stretch>
                  <a:fillRect t="-6667" b="-2333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4657569-1403-5ED2-126A-5621A8A69FC3}"/>
              </a:ext>
            </a:extLst>
          </p:cNvPr>
          <p:cNvSpPr txBox="1"/>
          <p:nvPr/>
        </p:nvSpPr>
        <p:spPr>
          <a:xfrm>
            <a:off x="3456533" y="2812260"/>
            <a:ext cx="5445799"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Key idea is the two particle oscillate with one frequency.</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AF0F51E-C5BB-A077-8C1B-39183B834923}"/>
                  </a:ext>
                </a:extLst>
              </p:cNvPr>
              <p:cNvSpPr txBox="1"/>
              <p:nvPr/>
            </p:nvSpPr>
            <p:spPr bwMode="auto">
              <a:xfrm>
                <a:off x="578328" y="2852873"/>
                <a:ext cx="1222066" cy="28591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DAF0F51E-C5BB-A077-8C1B-39183B834923}"/>
                  </a:ext>
                </a:extLst>
              </p:cNvPr>
              <p:cNvSpPr txBox="1">
                <a:spLocks noRot="1" noChangeAspect="1" noMove="1" noResize="1" noEditPoints="1" noAdjustHandles="1" noChangeArrowheads="1" noChangeShapeType="1" noTextEdit="1"/>
              </p:cNvSpPr>
              <p:nvPr/>
            </p:nvSpPr>
            <p:spPr bwMode="auto">
              <a:xfrm>
                <a:off x="578328" y="2852873"/>
                <a:ext cx="1222066" cy="285912"/>
              </a:xfrm>
              <a:prstGeom prst="rect">
                <a:avLst/>
              </a:prstGeom>
              <a:blipFill>
                <a:blip r:embed="rId13"/>
                <a:stretch>
                  <a:fillRect l="-2062" r="-1031"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5FE80D3-394A-24B7-0B13-2B3F6D7D649A}"/>
                  </a:ext>
                </a:extLst>
              </p:cNvPr>
              <p:cNvSpPr txBox="1"/>
              <p:nvPr/>
            </p:nvSpPr>
            <p:spPr bwMode="auto">
              <a:xfrm>
                <a:off x="2193023" y="2852873"/>
                <a:ext cx="1232709" cy="28591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𝑥</m:t>
                          </m:r>
                        </m:e>
                        <m:sub>
                          <m:r>
                            <a:rPr lang="en-US" altLang="zh-TW" b="0" i="1" smtClean="0">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b="0" i="1" smtClean="0">
                              <a:latin typeface="Cambria Math" panose="02040503050406030204" pitchFamily="18" charset="0"/>
                            </a:rPr>
                            <m:t>2</m:t>
                          </m:r>
                        </m:sub>
                      </m:sSub>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5FE80D3-394A-24B7-0B13-2B3F6D7D649A}"/>
                  </a:ext>
                </a:extLst>
              </p:cNvPr>
              <p:cNvSpPr txBox="1">
                <a:spLocks noRot="1" noChangeAspect="1" noMove="1" noResize="1" noEditPoints="1" noAdjustHandles="1" noChangeArrowheads="1" noChangeShapeType="1" noTextEdit="1"/>
              </p:cNvSpPr>
              <p:nvPr/>
            </p:nvSpPr>
            <p:spPr bwMode="auto">
              <a:xfrm>
                <a:off x="2193023" y="2852873"/>
                <a:ext cx="1232709" cy="285912"/>
              </a:xfrm>
              <a:prstGeom prst="rect">
                <a:avLst/>
              </a:prstGeom>
              <a:blipFill>
                <a:blip r:embed="rId14"/>
                <a:stretch>
                  <a:fillRect l="-2041" r="-1020"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2A18AB5-BD97-079B-495C-07A50251CD2B}"/>
                  </a:ext>
                </a:extLst>
              </p:cNvPr>
              <p:cNvSpPr txBox="1"/>
              <p:nvPr/>
            </p:nvSpPr>
            <p:spPr>
              <a:xfrm>
                <a:off x="457826" y="5113304"/>
                <a:ext cx="8168744"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The differential Equation of </a:t>
                </a:r>
                <a14:m>
                  <m:oMath xmlns:m="http://schemas.openxmlformats.org/officeDocument/2006/math">
                    <m:r>
                      <a:rPr lang="en-US" b="1" i="1">
                        <a:solidFill>
                          <a:srgbClr val="FF0000"/>
                        </a:solidFill>
                        <a:latin typeface="Cambria Math" panose="02040503050406030204" pitchFamily="18" charset="0"/>
                      </a:rPr>
                      <m:t>𝒙</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r>
                      <a:rPr lang="en-US" b="0" i="1" smtClean="0">
                        <a:solidFill>
                          <a:srgbClr val="FF0000"/>
                        </a:solidFill>
                        <a:latin typeface="Cambria Math" panose="02040503050406030204" pitchFamily="18" charset="0"/>
                      </a:rPr>
                      <m:t>)</m:t>
                    </m:r>
                  </m:oMath>
                </a14:m>
                <a:r>
                  <a:rPr lang="en-US" dirty="0">
                    <a:solidFill>
                      <a:srgbClr val="FF0000"/>
                    </a:solidFill>
                    <a:latin typeface="Times New Roman" panose="02020603050405020304" pitchFamily="18" charset="0"/>
                    <a:cs typeface="Times New Roman" panose="02020603050405020304" pitchFamily="18" charset="0"/>
                  </a:rPr>
                  <a:t> is transformed into algebraic equation of </a:t>
                </a:r>
                <a14:m>
                  <m:oMath xmlns:m="http://schemas.openxmlformats.org/officeDocument/2006/math">
                    <m:r>
                      <a:rPr lang="en-US" altLang="zh-TW" b="1" i="1">
                        <a:solidFill>
                          <a:srgbClr val="FF0000"/>
                        </a:solidFill>
                        <a:latin typeface="Cambria Math" panose="02040503050406030204" pitchFamily="18" charset="0"/>
                        <a:ea typeface="Cambria Math"/>
                      </a:rPr>
                      <m:t>𝒂</m:t>
                    </m:r>
                  </m:oMath>
                </a14:m>
                <a:r>
                  <a:rPr lang="en-US" dirty="0">
                    <a:solidFill>
                      <a:srgbClr val="FF0000"/>
                    </a:solidFill>
                    <a:latin typeface="Times New Roman" panose="02020603050405020304" pitchFamily="18" charset="0"/>
                    <a:cs typeface="Times New Roman" panose="02020603050405020304" pitchFamily="18" charset="0"/>
                  </a:rPr>
                  <a:t>. </a:t>
                </a:r>
              </a:p>
            </p:txBody>
          </p:sp>
        </mc:Choice>
        <mc:Fallback xmlns="">
          <p:sp>
            <p:nvSpPr>
              <p:cNvPr id="16" name="TextBox 15">
                <a:extLst>
                  <a:ext uri="{FF2B5EF4-FFF2-40B4-BE49-F238E27FC236}">
                    <a16:creationId xmlns:a16="http://schemas.microsoft.com/office/drawing/2014/main" id="{C2A18AB5-BD97-079B-495C-07A50251CD2B}"/>
                  </a:ext>
                </a:extLst>
              </p:cNvPr>
              <p:cNvSpPr txBox="1">
                <a:spLocks noRot="1" noChangeAspect="1" noMove="1" noResize="1" noEditPoints="1" noAdjustHandles="1" noChangeArrowheads="1" noChangeShapeType="1" noTextEdit="1"/>
              </p:cNvSpPr>
              <p:nvPr/>
            </p:nvSpPr>
            <p:spPr>
              <a:xfrm>
                <a:off x="457826" y="5113304"/>
                <a:ext cx="8168744" cy="369332"/>
              </a:xfrm>
              <a:prstGeom prst="rect">
                <a:avLst/>
              </a:prstGeom>
              <a:blipFill>
                <a:blip r:embed="rId15"/>
                <a:stretch>
                  <a:fillRect l="-621"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1633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 calcmode="lin" valueType="num">
                                      <p:cBhvr additive="base">
                                        <p:cTn id="4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4" grpId="0"/>
      <p:bldP spid="10" grpId="0"/>
      <p:bldP spid="8" grpId="0" animBg="1"/>
      <p:bldP spid="11" grpId="0"/>
      <p:bldP spid="15" grpId="0"/>
      <p:bldP spid="17" grpId="0"/>
      <p:bldP spid="9" grpId="0"/>
      <p:bldP spid="12" grpId="0" animBg="1"/>
      <p:bldP spid="13"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85A28-ED54-BD0D-D6F8-C1C5DAF161A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79A2B69-04AC-AEB0-5BC0-658849F1AD85}"/>
                  </a:ext>
                </a:extLst>
              </p:cNvPr>
              <p:cNvSpPr txBox="1"/>
              <p:nvPr/>
            </p:nvSpPr>
            <p:spPr bwMode="auto">
              <a:xfrm>
                <a:off x="891617" y="1426290"/>
                <a:ext cx="1235338"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779A2B69-04AC-AEB0-5BC0-658849F1AD85}"/>
                  </a:ext>
                </a:extLst>
              </p:cNvPr>
              <p:cNvSpPr txBox="1">
                <a:spLocks noRot="1" noChangeAspect="1" noMove="1" noResize="1" noEditPoints="1" noAdjustHandles="1" noChangeArrowheads="1" noChangeShapeType="1" noTextEdit="1"/>
              </p:cNvSpPr>
              <p:nvPr/>
            </p:nvSpPr>
            <p:spPr bwMode="auto">
              <a:xfrm>
                <a:off x="891617" y="1426290"/>
                <a:ext cx="1235338" cy="276999"/>
              </a:xfrm>
              <a:prstGeom prst="rect">
                <a:avLst/>
              </a:prstGeom>
              <a:blipFill>
                <a:blip r:embed="rId2"/>
                <a:stretch>
                  <a:fillRect l="-4082" t="-4545" r="-2041"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56A9BA7-65BB-F100-2D41-D042407AD09D}"/>
                  </a:ext>
                </a:extLst>
              </p:cNvPr>
              <p:cNvSpPr txBox="1"/>
              <p:nvPr/>
            </p:nvSpPr>
            <p:spPr bwMode="auto">
              <a:xfrm>
                <a:off x="3124200" y="1143000"/>
                <a:ext cx="3297872"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56A9BA7-65BB-F100-2D41-D042407AD09D}"/>
                  </a:ext>
                </a:extLst>
              </p:cNvPr>
              <p:cNvSpPr txBox="1">
                <a:spLocks noRot="1" noChangeAspect="1" noMove="1" noResize="1" noEditPoints="1" noAdjustHandles="1" noChangeArrowheads="1" noChangeShapeType="1" noTextEdit="1"/>
              </p:cNvSpPr>
              <p:nvPr/>
            </p:nvSpPr>
            <p:spPr bwMode="auto">
              <a:xfrm>
                <a:off x="3124200" y="1143000"/>
                <a:ext cx="3297872" cy="71468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A11F1C9-4D8A-138A-F2FF-8F528C491D56}"/>
                  </a:ext>
                </a:extLst>
              </p:cNvPr>
              <p:cNvSpPr txBox="1"/>
              <p:nvPr/>
            </p:nvSpPr>
            <p:spPr bwMode="auto">
              <a:xfrm>
                <a:off x="880731" y="2270980"/>
                <a:ext cx="179799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b="1" i="1">
                              <a:latin typeface="Cambria Math" panose="02040503050406030204" pitchFamily="18" charset="0"/>
                            </a:rPr>
                            <m:t>𝑨</m:t>
                          </m:r>
                          <m:r>
                            <a:rPr lang="en-US" b="1"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1" i="1" smtClean="0">
                              <a:latin typeface="Cambria Math" panose="02040503050406030204" pitchFamily="18" charset="0"/>
                              <a:ea typeface="Cambria Math"/>
                            </a:rPr>
                            <m:t>𝑰</m:t>
                          </m:r>
                        </m:e>
                      </m:d>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b="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7A11F1C9-4D8A-138A-F2FF-8F528C491D56}"/>
                  </a:ext>
                </a:extLst>
              </p:cNvPr>
              <p:cNvSpPr txBox="1">
                <a:spLocks noRot="1" noChangeAspect="1" noMove="1" noResize="1" noEditPoints="1" noAdjustHandles="1" noChangeArrowheads="1" noChangeShapeType="1" noTextEdit="1"/>
              </p:cNvSpPr>
              <p:nvPr/>
            </p:nvSpPr>
            <p:spPr bwMode="auto">
              <a:xfrm>
                <a:off x="880731" y="2270980"/>
                <a:ext cx="1797993" cy="276999"/>
              </a:xfrm>
              <a:prstGeom prst="rect">
                <a:avLst/>
              </a:prstGeom>
              <a:blipFill>
                <a:blip r:embed="rId4"/>
                <a:stretch>
                  <a:fillRect t="-9091" r="-2817"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72E5A0C-64CB-5EBC-03BB-B682BF8F80D9}"/>
                  </a:ext>
                </a:extLst>
              </p:cNvPr>
              <p:cNvSpPr txBox="1"/>
              <p:nvPr/>
            </p:nvSpPr>
            <p:spPr bwMode="auto">
              <a:xfrm>
                <a:off x="3124200" y="2049805"/>
                <a:ext cx="3735864"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C72E5A0C-64CB-5EBC-03BB-B682BF8F80D9}"/>
                  </a:ext>
                </a:extLst>
              </p:cNvPr>
              <p:cNvSpPr txBox="1">
                <a:spLocks noRot="1" noChangeAspect="1" noMove="1" noResize="1" noEditPoints="1" noAdjustHandles="1" noChangeArrowheads="1" noChangeShapeType="1" noTextEdit="1"/>
              </p:cNvSpPr>
              <p:nvPr/>
            </p:nvSpPr>
            <p:spPr bwMode="auto">
              <a:xfrm>
                <a:off x="3124200" y="2049805"/>
                <a:ext cx="3735864" cy="714683"/>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CF0CF46-DD60-BED0-131C-73FE012592EB}"/>
                  </a:ext>
                </a:extLst>
              </p:cNvPr>
              <p:cNvSpPr txBox="1"/>
              <p:nvPr/>
            </p:nvSpPr>
            <p:spPr>
              <a:xfrm>
                <a:off x="838946" y="2928465"/>
                <a:ext cx="8377588"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If the matrix </a:t>
                </a:r>
                <a14:m>
                  <m:oMath xmlns:m="http://schemas.openxmlformats.org/officeDocument/2006/math">
                    <m:d>
                      <m:dPr>
                        <m:ctrlPr>
                          <a:rPr lang="en-US" sz="1800" b="1" i="1" smtClean="0">
                            <a:latin typeface="Cambria Math" panose="02040503050406030204" pitchFamily="18" charset="0"/>
                          </a:rPr>
                        </m:ctrlPr>
                      </m:dPr>
                      <m:e>
                        <m:r>
                          <a:rPr lang="en-US" b="1" i="1">
                            <a:latin typeface="Cambria Math" panose="02040503050406030204" pitchFamily="18" charset="0"/>
                          </a:rPr>
                          <m:t>𝑨</m:t>
                        </m:r>
                        <m:r>
                          <a:rPr lang="en-US" b="1"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d>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an inverse matrix </a:t>
                </a:r>
                <a14:m>
                  <m:oMath xmlns:m="http://schemas.openxmlformats.org/officeDocument/2006/math">
                    <m:sSup>
                      <m:sSupPr>
                        <m:ctrlPr>
                          <a:rPr lang="en-US" altLang="zh-TW" b="1" i="1" smtClean="0">
                            <a:latin typeface="Cambria Math" panose="02040503050406030204" pitchFamily="18" charset="0"/>
                            <a:ea typeface="Cambria Math"/>
                          </a:rPr>
                        </m:ctrlPr>
                      </m:sSupPr>
                      <m:e>
                        <m:d>
                          <m:dPr>
                            <m:ctrlPr>
                              <a:rPr lang="en-US" b="1" i="1">
                                <a:latin typeface="Cambria Math" panose="02040503050406030204" pitchFamily="18" charset="0"/>
                              </a:rPr>
                            </m:ctrlPr>
                          </m:dPr>
                          <m:e>
                            <m:r>
                              <a:rPr lang="en-US" b="1" i="1">
                                <a:latin typeface="Cambria Math" panose="02040503050406030204" pitchFamily="18" charset="0"/>
                              </a:rPr>
                              <m:t>𝑨</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d>
                      </m:e>
                      <m:sup>
                        <m:r>
                          <a:rPr lang="en-US" altLang="zh-TW" b="0" i="1" smtClean="0">
                            <a:latin typeface="Cambria Math" panose="02040503050406030204" pitchFamily="18" charset="0"/>
                            <a:ea typeface="Cambria Math"/>
                          </a:rPr>
                          <m:t>−1</m:t>
                        </m:r>
                      </m:sup>
                    </m:sSup>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equals 0. </a:t>
                </a:r>
              </a:p>
            </p:txBody>
          </p:sp>
        </mc:Choice>
        <mc:Fallback xmlns="">
          <p:sp>
            <p:nvSpPr>
              <p:cNvPr id="24" name="TextBox 23">
                <a:extLst>
                  <a:ext uri="{FF2B5EF4-FFF2-40B4-BE49-F238E27FC236}">
                    <a16:creationId xmlns:a16="http://schemas.microsoft.com/office/drawing/2014/main" id="{4CF0CF46-DD60-BED0-131C-73FE012592EB}"/>
                  </a:ext>
                </a:extLst>
              </p:cNvPr>
              <p:cNvSpPr txBox="1">
                <a:spLocks noRot="1" noChangeAspect="1" noMove="1" noResize="1" noEditPoints="1" noAdjustHandles="1" noChangeArrowheads="1" noChangeShapeType="1" noTextEdit="1"/>
              </p:cNvSpPr>
              <p:nvPr/>
            </p:nvSpPr>
            <p:spPr>
              <a:xfrm>
                <a:off x="838946" y="2928465"/>
                <a:ext cx="8377588" cy="369332"/>
              </a:xfrm>
              <a:prstGeom prst="rect">
                <a:avLst/>
              </a:prstGeom>
              <a:blipFill>
                <a:blip r:embed="rId6"/>
                <a:stretch>
                  <a:fillRect l="-75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3B34D7C-057C-9AF1-CB63-C4EF8F65BCB0}"/>
                  </a:ext>
                </a:extLst>
              </p:cNvPr>
              <p:cNvSpPr txBox="1"/>
              <p:nvPr/>
            </p:nvSpPr>
            <p:spPr>
              <a:xfrm>
                <a:off x="820609" y="4233106"/>
                <a:ext cx="78571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Unless, </a:t>
                </a:r>
                <a:r>
                  <a:rPr lang="en-US" dirty="0">
                    <a:solidFill>
                      <a:srgbClr val="FF0000"/>
                    </a:solidFill>
                    <a:latin typeface="Times New Roman" panose="02020603050405020304" pitchFamily="18" charset="0"/>
                    <a:cs typeface="Times New Roman" panose="02020603050405020304" pitchFamily="18" charset="0"/>
                  </a:rPr>
                  <a:t>determinant </a:t>
                </a:r>
                <a14:m>
                  <m:oMath xmlns:m="http://schemas.openxmlformats.org/officeDocument/2006/math">
                    <m:d>
                      <m:dPr>
                        <m:begChr m:val="|"/>
                        <m:endChr m:val="|"/>
                        <m:ctrlPr>
                          <a:rPr lang="en-US" i="1" smtClean="0">
                            <a:solidFill>
                              <a:srgbClr val="FF0000"/>
                            </a:solidFill>
                            <a:latin typeface="Cambria Math" panose="02040503050406030204" pitchFamily="18" charset="0"/>
                            <a:cs typeface="Times New Roman" panose="02020603050405020304" pitchFamily="18" charset="0"/>
                          </a:rPr>
                        </m:ctrlPr>
                      </m:dPr>
                      <m:e>
                        <m:r>
                          <a:rPr lang="en-US" b="1" i="1">
                            <a:solidFill>
                              <a:srgbClr val="FF0000"/>
                            </a:solidFill>
                            <a:latin typeface="Cambria Math" panose="02040503050406030204" pitchFamily="18" charset="0"/>
                          </a:rPr>
                          <m:t>𝑨</m:t>
                        </m:r>
                        <m:r>
                          <a:rPr lang="en-US" b="1" i="1">
                            <a:solidFill>
                              <a:srgbClr val="FF0000"/>
                            </a:solidFill>
                            <a:latin typeface="Cambria Math" panose="02040503050406030204" pitchFamily="18" charset="0"/>
                          </a:rPr>
                          <m:t>−</m:t>
                        </m:r>
                        <m:sSup>
                          <m:sSupPr>
                            <m:ctrlPr>
                              <a:rPr lang="en-US" altLang="zh-TW" i="1">
                                <a:solidFill>
                                  <a:srgbClr val="FF0000"/>
                                </a:solidFill>
                                <a:latin typeface="Cambria Math" panose="02040503050406030204" pitchFamily="18" charset="0"/>
                                <a:ea typeface="Cambria Math"/>
                              </a:rPr>
                            </m:ctrlPr>
                          </m:sSupPr>
                          <m:e>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e>
                    </m:d>
                    <m:r>
                      <a:rPr lang="en-US" b="0" i="1" smtClean="0">
                        <a:solidFill>
                          <a:srgbClr val="FF0000"/>
                        </a:solidFill>
                        <a:latin typeface="Cambria Math" panose="02040503050406030204" pitchFamily="18" charset="0"/>
                        <a:cs typeface="Times New Roman" panose="02020603050405020304" pitchFamily="18" charset="0"/>
                      </a:rPr>
                      <m:t>=0.</m:t>
                    </m:r>
                  </m:oMath>
                </a14:m>
                <a:r>
                  <a:rPr lang="en-US" dirty="0">
                    <a:latin typeface="Times New Roman" panose="02020603050405020304" pitchFamily="18" charset="0"/>
                    <a:cs typeface="Times New Roman" panose="02020603050405020304" pitchFamily="18" charset="0"/>
                  </a:rPr>
                  <a:t> Then inverse matrix </a:t>
                </a:r>
                <a14:m>
                  <m:oMath xmlns:m="http://schemas.openxmlformats.org/officeDocument/2006/math">
                    <m:sSup>
                      <m:sSupPr>
                        <m:ctrlPr>
                          <a:rPr lang="en-US" altLang="zh-TW" b="1" i="1">
                            <a:latin typeface="Cambria Math" panose="02040503050406030204" pitchFamily="18" charset="0"/>
                            <a:ea typeface="Cambria Math"/>
                          </a:rPr>
                        </m:ctrlPr>
                      </m:sSupPr>
                      <m:e>
                        <m:d>
                          <m:dPr>
                            <m:ctrlPr>
                              <a:rPr lang="en-US" b="1" i="1">
                                <a:latin typeface="Cambria Math" panose="02040503050406030204" pitchFamily="18" charset="0"/>
                              </a:rPr>
                            </m:ctrlPr>
                          </m:dPr>
                          <m:e>
                            <m:r>
                              <a:rPr lang="en-US" b="1" i="1">
                                <a:latin typeface="Cambria Math" panose="02040503050406030204" pitchFamily="18" charset="0"/>
                              </a:rPr>
                              <m:t>𝑨</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d>
                      </m:e>
                      <m:sup>
                        <m:r>
                          <a:rPr lang="en-US" altLang="zh-TW" i="1">
                            <a:latin typeface="Cambria Math" panose="02040503050406030204" pitchFamily="18" charset="0"/>
                            <a:ea typeface="Cambria Math"/>
                          </a:rPr>
                          <m:t>−1</m:t>
                        </m:r>
                      </m:sup>
                    </m:sSup>
                  </m:oMath>
                </a14:m>
                <a:r>
                  <a:rPr lang="en-US" dirty="0">
                    <a:latin typeface="Times New Roman" panose="02020603050405020304" pitchFamily="18" charset="0"/>
                    <a:cs typeface="Times New Roman" panose="02020603050405020304" pitchFamily="18" charset="0"/>
                  </a:rPr>
                  <a:t> does not exist. </a:t>
                </a:r>
              </a:p>
            </p:txBody>
          </p:sp>
        </mc:Choice>
        <mc:Fallback xmlns="">
          <p:sp>
            <p:nvSpPr>
              <p:cNvPr id="25" name="TextBox 24">
                <a:extLst>
                  <a:ext uri="{FF2B5EF4-FFF2-40B4-BE49-F238E27FC236}">
                    <a16:creationId xmlns:a16="http://schemas.microsoft.com/office/drawing/2014/main" id="{F3B34D7C-057C-9AF1-CB63-C4EF8F65BCB0}"/>
                  </a:ext>
                </a:extLst>
              </p:cNvPr>
              <p:cNvSpPr txBox="1">
                <a:spLocks noRot="1" noChangeAspect="1" noMove="1" noResize="1" noEditPoints="1" noAdjustHandles="1" noChangeArrowheads="1" noChangeShapeType="1" noTextEdit="1"/>
              </p:cNvSpPr>
              <p:nvPr/>
            </p:nvSpPr>
            <p:spPr>
              <a:xfrm>
                <a:off x="820609" y="4233106"/>
                <a:ext cx="7857194" cy="369332"/>
              </a:xfrm>
              <a:prstGeom prst="rect">
                <a:avLst/>
              </a:prstGeom>
              <a:blipFill>
                <a:blip r:embed="rId7"/>
                <a:stretch>
                  <a:fillRect l="-645" t="-6667" r="-968"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F8F97C3-CB1E-3EA3-D6A3-DAC0BE8D04A5}"/>
                  </a:ext>
                </a:extLst>
              </p:cNvPr>
              <p:cNvSpPr txBox="1"/>
              <p:nvPr/>
            </p:nvSpPr>
            <p:spPr bwMode="auto">
              <a:xfrm>
                <a:off x="3135923" y="5024976"/>
                <a:ext cx="3020672" cy="708592"/>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2</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e>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mr>
                            <m:mr>
                              <m:e>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e>
                                <m:r>
                                  <a:rPr lang="en-US" altLang="zh-TW" i="1">
                                    <a:latin typeface="Cambria Math" panose="02040503050406030204" pitchFamily="18" charset="0"/>
                                  </a:rPr>
                                  <m:t>2</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FF8F97C3-CB1E-3EA3-D6A3-DAC0BE8D04A5}"/>
                  </a:ext>
                </a:extLst>
              </p:cNvPr>
              <p:cNvSpPr txBox="1">
                <a:spLocks noRot="1" noChangeAspect="1" noMove="1" noResize="1" noEditPoints="1" noAdjustHandles="1" noChangeArrowheads="1" noChangeShapeType="1" noTextEdit="1"/>
              </p:cNvSpPr>
              <p:nvPr/>
            </p:nvSpPr>
            <p:spPr bwMode="auto">
              <a:xfrm>
                <a:off x="3135923" y="5024976"/>
                <a:ext cx="3020672" cy="70859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文字方塊 13">
                <a:extLst>
                  <a:ext uri="{FF2B5EF4-FFF2-40B4-BE49-F238E27FC236}">
                    <a16:creationId xmlns:a16="http://schemas.microsoft.com/office/drawing/2014/main" id="{BB06D013-FD5F-96CF-1DA9-F1EB4A65167D}"/>
                  </a:ext>
                </a:extLst>
              </p:cNvPr>
              <p:cNvSpPr txBox="1"/>
              <p:nvPr/>
            </p:nvSpPr>
            <p:spPr bwMode="auto">
              <a:xfrm>
                <a:off x="3112470" y="5873656"/>
                <a:ext cx="260218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d>
                            <m:dPr>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0" i="1" smtClean="0">
                                  <a:latin typeface="Cambria Math" panose="02040503050406030204" pitchFamily="18" charset="0"/>
                                  <a:ea typeface="Cambria Math"/>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d>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rPr>
                          </m:ctrlPr>
                        </m:sSupPr>
                        <m:e>
                          <m:d>
                            <m:dPr>
                              <m:ctrlPr>
                                <a:rPr lang="en-US" altLang="zh-TW" sz="1800" i="1" smtClean="0">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d>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7" name="文字方塊 13">
                <a:extLst>
                  <a:ext uri="{FF2B5EF4-FFF2-40B4-BE49-F238E27FC236}">
                    <a16:creationId xmlns:a16="http://schemas.microsoft.com/office/drawing/2014/main" id="{BB06D013-FD5F-96CF-1DA9-F1EB4A65167D}"/>
                  </a:ext>
                </a:extLst>
              </p:cNvPr>
              <p:cNvSpPr txBox="1">
                <a:spLocks noRot="1" noChangeAspect="1" noMove="1" noResize="1" noEditPoints="1" noAdjustHandles="1" noChangeArrowheads="1" noChangeShapeType="1" noTextEdit="1"/>
              </p:cNvSpPr>
              <p:nvPr/>
            </p:nvSpPr>
            <p:spPr bwMode="auto">
              <a:xfrm>
                <a:off x="3112470" y="5873656"/>
                <a:ext cx="2602187" cy="282450"/>
              </a:xfrm>
              <a:prstGeom prst="rect">
                <a:avLst/>
              </a:prstGeom>
              <a:blipFill>
                <a:blip r:embed="rId9"/>
                <a:stretch>
                  <a:fillRect r="-1951" b="-17391"/>
                </a:stretch>
              </a:blipFill>
              <a:ln w="9525">
                <a:noFill/>
                <a:miter lim="800000"/>
                <a:headEnd/>
                <a:tailEnd/>
              </a:ln>
            </p:spPr>
            <p:txBody>
              <a:bodyPr/>
              <a:lstStyle/>
              <a:p>
                <a:r>
                  <a:rPr lang="en-US">
                    <a:noFill/>
                  </a:rPr>
                  <a:t> </a:t>
                </a:r>
              </a:p>
            </p:txBody>
          </p:sp>
        </mc:Fallback>
      </mc:AlternateContent>
      <p:sp>
        <p:nvSpPr>
          <p:cNvPr id="8" name="TextBox 7">
            <a:extLst>
              <a:ext uri="{FF2B5EF4-FFF2-40B4-BE49-F238E27FC236}">
                <a16:creationId xmlns:a16="http://schemas.microsoft.com/office/drawing/2014/main" id="{FD44D3BA-19EF-B2D1-E3D1-9066ECDF47B7}"/>
              </a:ext>
            </a:extLst>
          </p:cNvPr>
          <p:cNvSpPr txBox="1"/>
          <p:nvPr/>
        </p:nvSpPr>
        <p:spPr>
          <a:xfrm>
            <a:off x="880731" y="639738"/>
            <a:ext cx="412774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To solve eigenvalue problem:</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DBDCBC-2567-9841-01CF-5EDD03589728}"/>
                  </a:ext>
                </a:extLst>
              </p:cNvPr>
              <p:cNvSpPr txBox="1"/>
              <p:nvPr/>
            </p:nvSpPr>
            <p:spPr>
              <a:xfrm>
                <a:off x="2798680" y="3297797"/>
                <a:ext cx="3239692" cy="55425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𝒂</m:t>
                      </m:r>
                      <m:r>
                        <a:rPr lang="en-US" b="0" i="0" smtClean="0">
                          <a:latin typeface="Cambria Math" panose="02040503050406030204" pitchFamily="18" charset="0"/>
                        </a:rPr>
                        <m:t>=</m:t>
                      </m:r>
                      <m:sSup>
                        <m:sSupPr>
                          <m:ctrlPr>
                            <a:rPr lang="en-US" altLang="zh-TW" b="1" i="1">
                              <a:latin typeface="Cambria Math" panose="02040503050406030204" pitchFamily="18" charset="0"/>
                              <a:ea typeface="Cambria Math"/>
                            </a:rPr>
                          </m:ctrlPr>
                        </m:sSupPr>
                        <m:e>
                          <m:d>
                            <m:dPr>
                              <m:ctrlPr>
                                <a:rPr lang="en-US" b="1" i="1">
                                  <a:latin typeface="Cambria Math" panose="02040503050406030204" pitchFamily="18" charset="0"/>
                                </a:rPr>
                              </m:ctrlPr>
                            </m:dPr>
                            <m:e>
                              <m:r>
                                <a:rPr lang="en-US" b="1" i="1">
                                  <a:latin typeface="Cambria Math" panose="02040503050406030204" pitchFamily="18" charset="0"/>
                                </a:rPr>
                                <m:t>𝑨</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d>
                        </m:e>
                        <m:sup>
                          <m:r>
                            <a:rPr lang="en-US" altLang="zh-TW" i="1">
                              <a:latin typeface="Cambria Math" panose="02040503050406030204" pitchFamily="18" charset="0"/>
                              <a:ea typeface="Cambria Math"/>
                            </a:rPr>
                            <m:t>−1</m:t>
                          </m:r>
                        </m:sup>
                      </m:sSup>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altLang="zh-TW" b="0" i="1" smtClean="0">
                                    <a:latin typeface="Cambria Math" panose="02040503050406030204" pitchFamily="18" charset="0"/>
                                  </a:rPr>
                                  <m:t>0</m:t>
                                </m:r>
                              </m:e>
                            </m:mr>
                            <m:mr>
                              <m:e>
                                <m:r>
                                  <a:rPr lang="en-US" altLang="zh-TW" b="0" i="1" smtClean="0">
                                    <a:latin typeface="Cambria Math" panose="02040503050406030204" pitchFamily="18" charset="0"/>
                                  </a:rPr>
                                  <m:t>0</m:t>
                                </m:r>
                              </m:e>
                            </m:mr>
                          </m:m>
                        </m:e>
                      </m:d>
                      <m:r>
                        <a:rPr lang="en-US" altLang="zh-TW"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altLang="zh-TW" i="1">
                                    <a:latin typeface="Cambria Math" panose="02040503050406030204" pitchFamily="18" charset="0"/>
                                  </a:rPr>
                                  <m:t>0</m:t>
                                </m:r>
                              </m:e>
                            </m:mr>
                            <m:mr>
                              <m:e>
                                <m:r>
                                  <a:rPr lang="en-US" altLang="zh-TW" i="1">
                                    <a:latin typeface="Cambria Math" panose="02040503050406030204" pitchFamily="18" charset="0"/>
                                  </a:rPr>
                                  <m:t>0</m:t>
                                </m:r>
                              </m:e>
                            </m:mr>
                          </m:m>
                        </m:e>
                      </m:d>
                    </m:oMath>
                  </m:oMathPara>
                </a14:m>
                <a:endParaRPr lang="en-US"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8ADBDCBC-2567-9841-01CF-5EDD03589728}"/>
                  </a:ext>
                </a:extLst>
              </p:cNvPr>
              <p:cNvSpPr txBox="1">
                <a:spLocks noRot="1" noChangeAspect="1" noMove="1" noResize="1" noEditPoints="1" noAdjustHandles="1" noChangeArrowheads="1" noChangeShapeType="1" noTextEdit="1"/>
              </p:cNvSpPr>
              <p:nvPr/>
            </p:nvSpPr>
            <p:spPr>
              <a:xfrm>
                <a:off x="2798680" y="3297797"/>
                <a:ext cx="3239692" cy="554254"/>
              </a:xfrm>
              <a:prstGeom prst="rect">
                <a:avLst/>
              </a:prstGeom>
              <a:blipFill>
                <a:blip r:embed="rId10"/>
                <a:stretch>
                  <a:fillRect b="-444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1A55A03F-F26F-6A9F-1D85-AB2703267553}"/>
              </a:ext>
            </a:extLst>
          </p:cNvPr>
          <p:cNvSpPr txBox="1"/>
          <p:nvPr/>
        </p:nvSpPr>
        <p:spPr>
          <a:xfrm>
            <a:off x="808886" y="3852051"/>
            <a:ext cx="38815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not what we want.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82CF4BD-F883-AC13-4E7C-9371F1376D13}"/>
                  </a:ext>
                </a:extLst>
              </p:cNvPr>
              <p:cNvSpPr txBox="1"/>
              <p:nvPr/>
            </p:nvSpPr>
            <p:spPr>
              <a:xfrm>
                <a:off x="820608" y="4643944"/>
                <a:ext cx="6494591"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Only in this case would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have nontrivial solutions.</a:t>
                </a:r>
                <a:endParaRPr lang="en-US"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82CF4BD-F883-AC13-4E7C-9371F1376D13}"/>
                  </a:ext>
                </a:extLst>
              </p:cNvPr>
              <p:cNvSpPr txBox="1">
                <a:spLocks noRot="1" noChangeAspect="1" noMove="1" noResize="1" noEditPoints="1" noAdjustHandles="1" noChangeArrowheads="1" noChangeShapeType="1" noTextEdit="1"/>
              </p:cNvSpPr>
              <p:nvPr/>
            </p:nvSpPr>
            <p:spPr>
              <a:xfrm>
                <a:off x="820608" y="4643944"/>
                <a:ext cx="6494591" cy="369332"/>
              </a:xfrm>
              <a:prstGeom prst="rect">
                <a:avLst/>
              </a:prstGeom>
              <a:blipFill>
                <a:blip r:embed="rId11"/>
                <a:stretch>
                  <a:fillRect l="-78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FA97F25-0255-5F99-91C8-016BE8841EDF}"/>
                  </a:ext>
                </a:extLst>
              </p:cNvPr>
              <p:cNvSpPr txBox="1"/>
              <p:nvPr/>
            </p:nvSpPr>
            <p:spPr>
              <a:xfrm>
                <a:off x="838946" y="5168415"/>
                <a:ext cx="1839778"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tx1"/>
                              </a:solidFill>
                              <a:latin typeface="Cambria Math" panose="02040503050406030204" pitchFamily="18" charset="0"/>
                              <a:cs typeface="Times New Roman" panose="02020603050405020304" pitchFamily="18" charset="0"/>
                            </a:rPr>
                          </m:ctrlPr>
                        </m:dPr>
                        <m:e>
                          <m:r>
                            <a:rPr lang="en-US" b="1" i="1">
                              <a:solidFill>
                                <a:schemeClr val="tx1"/>
                              </a:solidFill>
                              <a:latin typeface="Cambria Math" panose="02040503050406030204" pitchFamily="18" charset="0"/>
                            </a:rPr>
                            <m:t>𝑨</m:t>
                          </m:r>
                          <m:r>
                            <a:rPr lang="en-US" b="1"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panose="02040503050406030204" pitchFamily="18" charset="0"/>
                                </a:rPr>
                                <m:t>𝜔</m:t>
                              </m:r>
                            </m:e>
                            <m:sup>
                              <m:r>
                                <a:rPr lang="en-US" altLang="zh-TW" i="1">
                                  <a:solidFill>
                                    <a:schemeClr val="tx1"/>
                                  </a:solidFill>
                                  <a:latin typeface="Cambria Math" panose="02040503050406030204" pitchFamily="18" charset="0"/>
                                  <a:ea typeface="Cambria Math"/>
                                </a:rPr>
                                <m:t>2</m:t>
                              </m:r>
                            </m:sup>
                          </m:sSup>
                          <m:r>
                            <a:rPr lang="en-US" altLang="zh-TW" b="1" i="1" smtClean="0">
                              <a:solidFill>
                                <a:schemeClr val="tx1"/>
                              </a:solidFill>
                              <a:latin typeface="Cambria Math" panose="02040503050406030204" pitchFamily="18" charset="0"/>
                              <a:ea typeface="Cambria Math"/>
                            </a:rPr>
                            <m:t>𝑰</m:t>
                          </m:r>
                        </m:e>
                      </m:d>
                      <m:r>
                        <a:rPr lang="en-US" b="0" i="1" smtClean="0">
                          <a:solidFill>
                            <a:schemeClr val="tx1"/>
                          </a:solidFill>
                          <a:latin typeface="Cambria Math" panose="02040503050406030204" pitchFamily="18" charset="0"/>
                          <a:cs typeface="Times New Roman" panose="02020603050405020304" pitchFamily="18" charset="0"/>
                        </a:rPr>
                        <m:t>=0</m:t>
                      </m:r>
                    </m:oMath>
                  </m:oMathPara>
                </a14:m>
                <a:endParaRPr lang="en-US" dirty="0">
                  <a:solidFill>
                    <a:schemeClr val="tx1"/>
                  </a:solidFill>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FA97F25-0255-5F99-91C8-016BE8841EDF}"/>
                  </a:ext>
                </a:extLst>
              </p:cNvPr>
              <p:cNvSpPr txBox="1">
                <a:spLocks noRot="1" noChangeAspect="1" noMove="1" noResize="1" noEditPoints="1" noAdjustHandles="1" noChangeArrowheads="1" noChangeShapeType="1" noTextEdit="1"/>
              </p:cNvSpPr>
              <p:nvPr/>
            </p:nvSpPr>
            <p:spPr>
              <a:xfrm>
                <a:off x="838946" y="5168415"/>
                <a:ext cx="1839778" cy="369332"/>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13">
                <a:extLst>
                  <a:ext uri="{FF2B5EF4-FFF2-40B4-BE49-F238E27FC236}">
                    <a16:creationId xmlns:a16="http://schemas.microsoft.com/office/drawing/2014/main" id="{9172C7E5-270D-E408-6955-3675A42DEA08}"/>
                  </a:ext>
                </a:extLst>
              </p:cNvPr>
              <p:cNvSpPr txBox="1"/>
              <p:nvPr/>
            </p:nvSpPr>
            <p:spPr bwMode="auto">
              <a:xfrm>
                <a:off x="6038372" y="5873656"/>
                <a:ext cx="177349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i="1">
                          <a:latin typeface="Cambria Math" panose="02040503050406030204" pitchFamily="18" charset="0"/>
                          <a:ea typeface="Cambria Math"/>
                        </a:rPr>
                        <m:t>−</m:t>
                      </m:r>
                      <m:r>
                        <a:rPr lang="en-US" altLang="zh-TW" i="1">
                          <a:latin typeface="Cambria Math" panose="02040503050406030204" pitchFamily="18" charset="0"/>
                        </a:rPr>
                        <m:t>2</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oMath>
                  </m:oMathPara>
                </a14:m>
                <a:endParaRPr kumimoji="1" lang="zh-TW" altLang="en-US" sz="1800" dirty="0">
                  <a:latin typeface="Times New Roman" panose="02020603050405020304" pitchFamily="18" charset="0"/>
                </a:endParaRPr>
              </a:p>
            </p:txBody>
          </p:sp>
        </mc:Choice>
        <mc:Fallback xmlns="">
          <p:sp>
            <p:nvSpPr>
              <p:cNvPr id="4" name="文字方塊 13">
                <a:extLst>
                  <a:ext uri="{FF2B5EF4-FFF2-40B4-BE49-F238E27FC236}">
                    <a16:creationId xmlns:a16="http://schemas.microsoft.com/office/drawing/2014/main" id="{9172C7E5-270D-E408-6955-3675A42DEA08}"/>
                  </a:ext>
                </a:extLst>
              </p:cNvPr>
              <p:cNvSpPr txBox="1">
                <a:spLocks noRot="1" noChangeAspect="1" noMove="1" noResize="1" noEditPoints="1" noAdjustHandles="1" noChangeArrowheads="1" noChangeShapeType="1" noTextEdit="1"/>
              </p:cNvSpPr>
              <p:nvPr/>
            </p:nvSpPr>
            <p:spPr bwMode="auto">
              <a:xfrm>
                <a:off x="6038372" y="5873656"/>
                <a:ext cx="1773499" cy="282450"/>
              </a:xfrm>
              <a:prstGeom prst="rect">
                <a:avLst/>
              </a:prstGeom>
              <a:blipFill>
                <a:blip r:embed="rId13"/>
                <a:stretch>
                  <a:fillRect l="-1429" r="-714" b="-2173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5804857E-F857-00F0-ECC6-062E43C7F811}"/>
                  </a:ext>
                </a:extLst>
              </p:cNvPr>
              <p:cNvSpPr txBox="1"/>
              <p:nvPr/>
            </p:nvSpPr>
            <p:spPr bwMode="auto">
              <a:xfrm>
                <a:off x="3095297" y="6311498"/>
                <a:ext cx="1411220"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r>
                        <a:rPr lang="en-US" altLang="zh-TW" b="0" i="1" smtClean="0">
                          <a:latin typeface="Cambria Math" panose="02040503050406030204" pitchFamily="18" charset="0"/>
                        </a:rPr>
                        <m:t>,3</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5804857E-F857-00F0-ECC6-062E43C7F811}"/>
                  </a:ext>
                </a:extLst>
              </p:cNvPr>
              <p:cNvSpPr txBox="1">
                <a:spLocks noRot="1" noChangeAspect="1" noMove="1" noResize="1" noEditPoints="1" noAdjustHandles="1" noChangeArrowheads="1" noChangeShapeType="1" noTextEdit="1"/>
              </p:cNvSpPr>
              <p:nvPr/>
            </p:nvSpPr>
            <p:spPr bwMode="auto">
              <a:xfrm>
                <a:off x="3095297" y="6311498"/>
                <a:ext cx="1411220" cy="282450"/>
              </a:xfrm>
              <a:prstGeom prst="rect">
                <a:avLst/>
              </a:prstGeom>
              <a:blipFill>
                <a:blip r:embed="rId14"/>
                <a:stretch>
                  <a:fillRect l="-1786" r="-893" b="-16667"/>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40240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7" grpId="0" animBg="1"/>
      <p:bldP spid="12" grpId="0" animBg="1"/>
      <p:bldP spid="13" grpId="0"/>
      <p:bldP spid="15" grpId="0"/>
      <p:bldP spid="17" grpId="0" animBg="1"/>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64431-67F0-7997-67DE-3B66420FAEA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B15152-8CF1-2603-377F-23F15B4B3F1B}"/>
                  </a:ext>
                </a:extLst>
              </p:cNvPr>
              <p:cNvSpPr txBox="1"/>
              <p:nvPr/>
            </p:nvSpPr>
            <p:spPr bwMode="auto">
              <a:xfrm>
                <a:off x="1229498" y="1196592"/>
                <a:ext cx="2680606" cy="537904"/>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a:latin typeface="Cambria Math" panose="02040503050406030204" pitchFamily="18" charset="0"/>
                            </a:rPr>
                            <m:t>𝑺</m:t>
                          </m:r>
                        </m:e>
                        <m:sup>
                          <m:r>
                            <a:rPr lang="en-US" sz="1800" b="0" i="1" smtClean="0">
                              <a:latin typeface="Cambria Math" panose="02040503050406030204" pitchFamily="18" charset="0"/>
                            </a:rPr>
                            <m:t>−1</m:t>
                          </m:r>
                        </m:sup>
                      </m:s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det</m:t>
                              </m:r>
                            </m:fName>
                            <m:e>
                              <m:r>
                                <a:rPr lang="en-US" sz="1800" b="1" i="1" smtClean="0">
                                  <a:latin typeface="Cambria Math" panose="02040503050406030204" pitchFamily="18" charset="0"/>
                                </a:rPr>
                                <m:t>𝑺</m:t>
                              </m:r>
                            </m:e>
                          </m:func>
                        </m:den>
                      </m:f>
                      <m:d>
                        <m:dPr>
                          <m:ctrlPr>
                            <a:rPr lang="en-US" sz="1800" b="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22</m:t>
                                    </m:r>
                                  </m:sub>
                                </m:sSub>
                              </m:e>
                              <m:e>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e>
                            </m:mr>
                            <m:mr>
                              <m:e>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11</m:t>
                                    </m:r>
                                  </m:sub>
                                </m:sSub>
                              </m:e>
                            </m:mr>
                          </m:m>
                        </m:e>
                      </m:d>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8B15152-8CF1-2603-377F-23F15B4B3F1B}"/>
                  </a:ext>
                </a:extLst>
              </p:cNvPr>
              <p:cNvSpPr txBox="1">
                <a:spLocks noRot="1" noChangeAspect="1" noMove="1" noResize="1" noEditPoints="1" noAdjustHandles="1" noChangeArrowheads="1" noChangeShapeType="1" noTextEdit="1"/>
              </p:cNvSpPr>
              <p:nvPr/>
            </p:nvSpPr>
            <p:spPr bwMode="auto">
              <a:xfrm>
                <a:off x="1229498" y="1196592"/>
                <a:ext cx="2680606" cy="537904"/>
              </a:xfrm>
              <a:prstGeom prst="rect">
                <a:avLst/>
              </a:prstGeom>
              <a:blipFill>
                <a:blip r:embed="rId2"/>
                <a:stretch>
                  <a:fillRect l="-1415" t="-4651" b="-11628"/>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D58A8891-BC91-AAD2-FF3B-9380A0769E25}"/>
              </a:ext>
            </a:extLst>
          </p:cNvPr>
          <p:cNvSpPr txBox="1"/>
          <p:nvPr/>
        </p:nvSpPr>
        <p:spPr bwMode="auto">
          <a:xfrm>
            <a:off x="1211368" y="719751"/>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rPr>
              <a:t>Inverse matrix</a:t>
            </a:r>
          </a:p>
        </p:txBody>
      </p:sp>
    </p:spTree>
    <p:extLst>
      <p:ext uri="{BB962C8B-B14F-4D97-AF65-F5344CB8AC3E}">
        <p14:creationId xmlns:p14="http://schemas.microsoft.com/office/powerpoint/2010/main" val="1101402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4A050-3176-EBBC-943B-DCC2ADC9220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C0F7E92-418D-45B5-DE97-BD87E7C2BD3C}"/>
                  </a:ext>
                </a:extLst>
              </p:cNvPr>
              <p:cNvSpPr txBox="1"/>
              <p:nvPr/>
            </p:nvSpPr>
            <p:spPr bwMode="auto">
              <a:xfrm>
                <a:off x="345799" y="1479778"/>
                <a:ext cx="1564020"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C0F7E92-418D-45B5-DE97-BD87E7C2BD3C}"/>
                  </a:ext>
                </a:extLst>
              </p:cNvPr>
              <p:cNvSpPr txBox="1">
                <a:spLocks noRot="1" noChangeAspect="1" noMove="1" noResize="1" noEditPoints="1" noAdjustHandles="1" noChangeArrowheads="1" noChangeShapeType="1" noTextEdit="1"/>
              </p:cNvSpPr>
              <p:nvPr/>
            </p:nvSpPr>
            <p:spPr bwMode="auto">
              <a:xfrm>
                <a:off x="345799" y="1479778"/>
                <a:ext cx="1564020" cy="369332"/>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C24E8C5-5503-2DF5-D814-0CAE5D9DCD32}"/>
                  </a:ext>
                </a:extLst>
              </p:cNvPr>
              <p:cNvSpPr txBox="1"/>
              <p:nvPr/>
            </p:nvSpPr>
            <p:spPr bwMode="auto">
              <a:xfrm>
                <a:off x="1897269" y="335952"/>
                <a:ext cx="507981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rPr>
                  <a:t>本徵值</a:t>
                </a:r>
                <a14:m>
                  <m:oMath xmlns:m="http://schemas.openxmlformats.org/officeDocument/2006/math">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oMath>
                </a14:m>
                <a:r>
                  <a:rPr lang="en-US" sz="1800" dirty="0" err="1">
                    <a:latin typeface="Times New Roman" panose="02020603050405020304" pitchFamily="18" charset="0"/>
                  </a:rPr>
                  <a:t>有兩個，各自對應一本徵向量</a:t>
                </a:r>
                <a14:m>
                  <m:oMath xmlns:m="http://schemas.openxmlformats.org/officeDocument/2006/math">
                    <m:r>
                      <a:rPr lang="en-US" altLang="zh-TW" sz="1800" b="1" i="1">
                        <a:latin typeface="Cambria Math" panose="02040503050406030204" pitchFamily="18" charset="0"/>
                        <a:ea typeface="Cambria Math"/>
                      </a:rPr>
                      <m:t>𝒂</m:t>
                    </m:r>
                  </m:oMath>
                </a14:m>
                <a:r>
                  <a:rPr lang="en-US" sz="1800" dirty="0">
                    <a:latin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7C24E8C5-5503-2DF5-D814-0CAE5D9DCD32}"/>
                  </a:ext>
                </a:extLst>
              </p:cNvPr>
              <p:cNvSpPr txBox="1">
                <a:spLocks noRot="1" noChangeAspect="1" noMove="1" noResize="1" noEditPoints="1" noAdjustHandles="1" noChangeArrowheads="1" noChangeShapeType="1" noTextEdit="1"/>
              </p:cNvSpPr>
              <p:nvPr/>
            </p:nvSpPr>
            <p:spPr bwMode="auto">
              <a:xfrm>
                <a:off x="1897269" y="335952"/>
                <a:ext cx="5079817" cy="369332"/>
              </a:xfrm>
              <a:prstGeom prst="rect">
                <a:avLst/>
              </a:prstGeom>
              <a:blipFill>
                <a:blip r:embed="rId3"/>
                <a:stretch>
                  <a:fillRect l="-99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AEE41E2-D613-D5C0-BB0A-062EDE41333D}"/>
                  </a:ext>
                </a:extLst>
              </p:cNvPr>
              <p:cNvSpPr txBox="1"/>
              <p:nvPr/>
            </p:nvSpPr>
            <p:spPr bwMode="auto">
              <a:xfrm>
                <a:off x="357848" y="3006252"/>
                <a:ext cx="1402473" cy="460126"/>
              </a:xfrm>
              <a:prstGeom prst="rect">
                <a:avLst/>
              </a:prstGeom>
              <a:solidFill>
                <a:srgbClr val="FFFF00"/>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1" i="1" smtClean="0">
                              <a:latin typeface="Cambria Math" panose="02040503050406030204" pitchFamily="18" charset="0"/>
                            </a:rPr>
                            <m:t>𝒂</m:t>
                          </m:r>
                        </m:e>
                        <m:sup>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1</m:t>
                              </m:r>
                            </m:e>
                          </m:d>
                        </m:sup>
                      </m:sSup>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1</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1</m:t>
                                </m:r>
                              </m:e>
                            </m:mr>
                            <m:mr>
                              <m:e>
                                <m:r>
                                  <a:rPr lang="en-US" altLang="zh-TW" sz="1800" b="0" i="1" smtClean="0">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8AEE41E2-D613-D5C0-BB0A-062EDE41333D}"/>
                  </a:ext>
                </a:extLst>
              </p:cNvPr>
              <p:cNvSpPr txBox="1">
                <a:spLocks noRot="1" noChangeAspect="1" noMove="1" noResize="1" noEditPoints="1" noAdjustHandles="1" noChangeArrowheads="1" noChangeShapeType="1" noTextEdit="1"/>
              </p:cNvSpPr>
              <p:nvPr/>
            </p:nvSpPr>
            <p:spPr bwMode="auto">
              <a:xfrm>
                <a:off x="357848" y="3006252"/>
                <a:ext cx="1402473" cy="460126"/>
              </a:xfrm>
              <a:prstGeom prst="rect">
                <a:avLst/>
              </a:prstGeom>
              <a:blipFill>
                <a:blip r:embed="rId4"/>
                <a:stretch>
                  <a:fillRect l="-901" t="-5263" b="-131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B6D6E0-AF5E-1961-7333-A9643A6AA20C}"/>
                  </a:ext>
                </a:extLst>
              </p:cNvPr>
              <p:cNvSpPr txBox="1"/>
              <p:nvPr/>
            </p:nvSpPr>
            <p:spPr bwMode="auto">
              <a:xfrm>
                <a:off x="357848" y="3572153"/>
                <a:ext cx="4823243" cy="46012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b="0" i="1" smtClean="0">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a:rPr>
                                <m:t>1</m:t>
                              </m:r>
                            </m:sub>
                          </m:sSub>
                          <m:r>
                            <a:rPr lang="en-US" sz="1800" b="0" i="1" smtClean="0">
                              <a:latin typeface="Cambria Math" panose="02040503050406030204" pitchFamily="18" charset="0"/>
                              <a:ea typeface="Cambria Math" panose="02040503050406030204" pitchFamily="18" charset="0"/>
                            </a:rPr>
                            <m:t>𝑡</m:t>
                          </m:r>
                        </m:sup>
                      </m:sSup>
                      <m:r>
                        <a:rPr lang="en-US" sz="1800" b="0" i="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p>
                        <m:sSupPr>
                          <m:ctrlPr>
                            <a:rPr lang="en-US" sz="1800" i="1">
                              <a:latin typeface="Cambria Math" panose="02040503050406030204" pitchFamily="18" charset="0"/>
                            </a:rPr>
                          </m:ctrlPr>
                        </m:sSupP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1</m:t>
                              </m:r>
                            </m:sub>
                          </m:sSub>
                          <m:r>
                            <a:rPr lang="en-US" sz="1800" i="1">
                              <a:latin typeface="Cambria Math" panose="02040503050406030204" pitchFamily="18" charset="0"/>
                            </a:rPr>
                            <m:t>𝑒</m:t>
                          </m:r>
                        </m:e>
                        <m:sup>
                          <m:r>
                            <a:rPr lang="en-US" sz="1800" i="1">
                              <a:latin typeface="Cambria Math" panose="02040503050406030204" pitchFamily="18" charset="0"/>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1</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𝑖</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1</m:t>
                                  </m:r>
                                </m:sub>
                              </m:sSub>
                            </m:e>
                          </m:d>
                        </m:sup>
                      </m:sSup>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8B6D6E0-AF5E-1961-7333-A9643A6AA20C}"/>
                  </a:ext>
                </a:extLst>
              </p:cNvPr>
              <p:cNvSpPr txBox="1">
                <a:spLocks noRot="1" noChangeAspect="1" noMove="1" noResize="1" noEditPoints="1" noAdjustHandles="1" noChangeArrowheads="1" noChangeShapeType="1" noTextEdit="1"/>
              </p:cNvSpPr>
              <p:nvPr/>
            </p:nvSpPr>
            <p:spPr bwMode="auto">
              <a:xfrm>
                <a:off x="357848" y="3572153"/>
                <a:ext cx="4823243" cy="460126"/>
              </a:xfrm>
              <a:prstGeom prst="rect">
                <a:avLst/>
              </a:prstGeom>
              <a:blipFill>
                <a:blip r:embed="rId5"/>
                <a:stretch>
                  <a:fillRect t="-5405"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3FC836E-8F7B-9937-351B-DADBE3B64943}"/>
                  </a:ext>
                </a:extLst>
              </p:cNvPr>
              <p:cNvSpPr txBox="1"/>
              <p:nvPr/>
            </p:nvSpPr>
            <p:spPr bwMode="auto">
              <a:xfrm>
                <a:off x="345864" y="2227026"/>
                <a:ext cx="4955388"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1</m:t>
                                </m:r>
                              </m:e>
                              <m:e>
                                <m:r>
                                  <a:rPr lang="en-US" altLang="zh-TW" i="1">
                                    <a:latin typeface="Cambria Math" panose="02040503050406030204" pitchFamily="18" charset="0"/>
                                  </a:rPr>
                                  <m:t>−</m:t>
                                </m:r>
                                <m:r>
                                  <a:rPr lang="en-US" altLang="zh-TW" b="0" i="1" smtClean="0">
                                    <a:latin typeface="Cambria Math" panose="02040503050406030204" pitchFamily="18" charset="0"/>
                                  </a:rPr>
                                  <m:t>1</m:t>
                                </m:r>
                              </m:e>
                            </m:mr>
                            <m:mr>
                              <m:e>
                                <m:r>
                                  <a:rPr lang="en-US" altLang="zh-TW" i="1">
                                    <a:latin typeface="Cambria Math" panose="02040503050406030204" pitchFamily="18" charset="0"/>
                                  </a:rPr>
                                  <m:t>−</m:t>
                                </m:r>
                                <m:r>
                                  <a:rPr lang="en-US" altLang="zh-TW" b="0" i="1" smtClean="0">
                                    <a:latin typeface="Cambria Math" panose="02040503050406030204" pitchFamily="18" charset="0"/>
                                  </a:rPr>
                                  <m:t>1</m:t>
                                </m:r>
                              </m:e>
                              <m:e>
                                <m:r>
                                  <a:rPr lang="en-US" altLang="zh-TW" b="0" i="1" smtClean="0">
                                    <a:latin typeface="Cambria Math" panose="02040503050406030204" pitchFamily="18" charset="0"/>
                                  </a:rPr>
                                  <m:t>1</m:t>
                                </m:r>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C3FC836E-8F7B-9937-351B-DADBE3B64943}"/>
                  </a:ext>
                </a:extLst>
              </p:cNvPr>
              <p:cNvSpPr txBox="1">
                <a:spLocks noRot="1" noChangeAspect="1" noMove="1" noResize="1" noEditPoints="1" noAdjustHandles="1" noChangeArrowheads="1" noChangeShapeType="1" noTextEdit="1"/>
              </p:cNvSpPr>
              <p:nvPr/>
            </p:nvSpPr>
            <p:spPr bwMode="auto">
              <a:xfrm>
                <a:off x="345864" y="2227026"/>
                <a:ext cx="4955388" cy="714683"/>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D1561C7-607E-0065-CAF7-F60EE985DD66}"/>
                  </a:ext>
                </a:extLst>
              </p:cNvPr>
              <p:cNvSpPr txBox="1"/>
              <p:nvPr/>
            </p:nvSpPr>
            <p:spPr bwMode="auto">
              <a:xfrm>
                <a:off x="4729219" y="1447800"/>
                <a:ext cx="3735864"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1</m:t>
                                    </m:r>
                                  </m:sub>
                                  <m:sup>
                                    <m:r>
                                      <a:rPr lang="en-US"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1</m:t>
                                    </m:r>
                                  </m:sub>
                                  <m:sup>
                                    <m:r>
                                      <a:rPr lang="en-US"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0D1561C7-607E-0065-CAF7-F60EE985DD66}"/>
                  </a:ext>
                </a:extLst>
              </p:cNvPr>
              <p:cNvSpPr txBox="1">
                <a:spLocks noRot="1" noChangeAspect="1" noMove="1" noResize="1" noEditPoints="1" noAdjustHandles="1" noChangeArrowheads="1" noChangeShapeType="1" noTextEdit="1"/>
              </p:cNvSpPr>
              <p:nvPr/>
            </p:nvSpPr>
            <p:spPr bwMode="auto">
              <a:xfrm>
                <a:off x="4729219" y="1447800"/>
                <a:ext cx="3735864" cy="714683"/>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4">
                <a:extLst>
                  <a:ext uri="{FF2B5EF4-FFF2-40B4-BE49-F238E27FC236}">
                    <a16:creationId xmlns:a16="http://schemas.microsoft.com/office/drawing/2014/main" id="{1433C2AF-4816-4B21-6B1D-949EF5852C40}"/>
                  </a:ext>
                </a:extLst>
              </p:cNvPr>
              <p:cNvSpPr txBox="1"/>
              <p:nvPr/>
            </p:nvSpPr>
            <p:spPr bwMode="auto">
              <a:xfrm>
                <a:off x="336583" y="5209854"/>
                <a:ext cx="2666077"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4" name="文字方塊 4">
                <a:extLst>
                  <a:ext uri="{FF2B5EF4-FFF2-40B4-BE49-F238E27FC236}">
                    <a16:creationId xmlns:a16="http://schemas.microsoft.com/office/drawing/2014/main" id="{1433C2AF-4816-4B21-6B1D-949EF5852C40}"/>
                  </a:ext>
                </a:extLst>
              </p:cNvPr>
              <p:cNvSpPr txBox="1">
                <a:spLocks noRot="1" noChangeAspect="1" noMove="1" noResize="1" noEditPoints="1" noAdjustHandles="1" noChangeArrowheads="1" noChangeShapeType="1" noTextEdit="1"/>
              </p:cNvSpPr>
              <p:nvPr/>
            </p:nvSpPr>
            <p:spPr bwMode="auto">
              <a:xfrm>
                <a:off x="336583" y="5209854"/>
                <a:ext cx="2666077" cy="369332"/>
              </a:xfrm>
              <a:prstGeom prst="rect">
                <a:avLst/>
              </a:prstGeom>
              <a:blipFill>
                <a:blip r:embed="rId9"/>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B6347D4-1F68-22F7-16F9-A62683D36DBF}"/>
                  </a:ext>
                </a:extLst>
              </p:cNvPr>
              <p:cNvSpPr txBox="1"/>
              <p:nvPr/>
            </p:nvSpPr>
            <p:spPr>
              <a:xfrm>
                <a:off x="333250" y="5730308"/>
                <a:ext cx="1564019"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B6347D4-1F68-22F7-16F9-A62683D36DBF}"/>
                  </a:ext>
                </a:extLst>
              </p:cNvPr>
              <p:cNvSpPr txBox="1">
                <a:spLocks noRot="1" noChangeAspect="1" noMove="1" noResize="1" noEditPoints="1" noAdjustHandles="1" noChangeArrowheads="1" noChangeShapeType="1" noTextEdit="1"/>
              </p:cNvSpPr>
              <p:nvPr/>
            </p:nvSpPr>
            <p:spPr>
              <a:xfrm>
                <a:off x="333250" y="5730308"/>
                <a:ext cx="1564019" cy="83048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468D882-43A7-545A-A700-ECFB718ABB43}"/>
                  </a:ext>
                </a:extLst>
              </p:cNvPr>
              <p:cNvSpPr txBox="1"/>
              <p:nvPr/>
            </p:nvSpPr>
            <p:spPr bwMode="auto">
              <a:xfrm>
                <a:off x="1985929" y="5707756"/>
                <a:ext cx="3645771" cy="434671"/>
              </a:xfrm>
              <a:prstGeom prst="rect">
                <a:avLst/>
              </a:prstGeom>
              <a:noFill/>
              <a:ln w="9525">
                <a:noFill/>
                <a:miter lim="800000"/>
                <a:headEnd/>
                <a:tailEnd/>
              </a:ln>
            </p:spPr>
            <p:txBody>
              <a:bodyPr wrap="square">
                <a:spAutoFit/>
              </a:bodyPr>
              <a:lstStyle/>
              <a:p>
                <a:r>
                  <a:rPr lang="en-US" altLang="zh-TW" dirty="0">
                    <a:latin typeface="Times New Roman" panose="02020603050405020304" pitchFamily="18" charset="0"/>
                  </a:rPr>
                  <a:t>This mode is designated by</a:t>
                </a:r>
                <a14:m>
                  <m:oMath xmlns:m="http://schemas.openxmlformats.org/officeDocument/2006/math">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sz="18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oMath>
                </a14:m>
                <a:r>
                  <a:rPr lang="en-US" sz="1800" dirty="0">
                    <a:latin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F468D882-43A7-545A-A700-ECFB718ABB43}"/>
                  </a:ext>
                </a:extLst>
              </p:cNvPr>
              <p:cNvSpPr txBox="1">
                <a:spLocks noRot="1" noChangeAspect="1" noMove="1" noResize="1" noEditPoints="1" noAdjustHandles="1" noChangeArrowheads="1" noChangeShapeType="1" noTextEdit="1"/>
              </p:cNvSpPr>
              <p:nvPr/>
            </p:nvSpPr>
            <p:spPr bwMode="auto">
              <a:xfrm>
                <a:off x="1985929" y="5707756"/>
                <a:ext cx="3645771" cy="434671"/>
              </a:xfrm>
              <a:prstGeom prst="rect">
                <a:avLst/>
              </a:prstGeom>
              <a:blipFill>
                <a:blip r:embed="rId11"/>
                <a:stretch>
                  <a:fillRect l="-1389" r="-347" b="-2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CE7A040-DCB1-4604-DBA2-1D2EF45A7BA0}"/>
                  </a:ext>
                </a:extLst>
              </p:cNvPr>
              <p:cNvSpPr txBox="1"/>
              <p:nvPr/>
            </p:nvSpPr>
            <p:spPr bwMode="auto">
              <a:xfrm>
                <a:off x="294073" y="634433"/>
                <a:ext cx="853576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Two eigenvalues </a:t>
                </a:r>
                <a14:m>
                  <m:oMath xmlns:m="http://schemas.openxmlformats.org/officeDocument/2006/math">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oMath>
                </a14:m>
                <a:r>
                  <a:rPr lang="en-US" sz="1800" dirty="0">
                    <a:latin typeface="Times New Roman" panose="02020603050405020304" pitchFamily="18" charset="0"/>
                  </a:rPr>
                  <a:t>, each corresponding to one </a:t>
                </a:r>
                <a:r>
                  <a:rPr lang="en-US" sz="1800" dirty="0" err="1">
                    <a:latin typeface="Times New Roman" panose="02020603050405020304" pitchFamily="18" charset="0"/>
                  </a:rPr>
                  <a:t>eigenvetor</a:t>
                </a:r>
                <a:r>
                  <a:rPr lang="en-US" sz="1800" dirty="0">
                    <a:latin typeface="Times New Roman" panose="02020603050405020304" pitchFamily="18" charset="0"/>
                  </a:rPr>
                  <a:t> </a:t>
                </a:r>
                <a14:m>
                  <m:oMath xmlns:m="http://schemas.openxmlformats.org/officeDocument/2006/math">
                    <m:r>
                      <a:rPr lang="en-US" altLang="zh-TW" sz="1800" b="1" i="1">
                        <a:latin typeface="Cambria Math" panose="02040503050406030204" pitchFamily="18" charset="0"/>
                        <a:ea typeface="Cambria Math"/>
                      </a:rPr>
                      <m:t>𝒂</m:t>
                    </m:r>
                  </m:oMath>
                </a14:m>
                <a:r>
                  <a:rPr lang="en-US" sz="1800" dirty="0">
                    <a:latin typeface="Times New Roman" panose="02020603050405020304" pitchFamily="18" charset="0"/>
                  </a:rPr>
                  <a:t>, determined by this formula:</a:t>
                </a:r>
              </a:p>
            </p:txBody>
          </p:sp>
        </mc:Choice>
        <mc:Fallback xmlns="">
          <p:sp>
            <p:nvSpPr>
              <p:cNvPr id="2" name="TextBox 1">
                <a:extLst>
                  <a:ext uri="{FF2B5EF4-FFF2-40B4-BE49-F238E27FC236}">
                    <a16:creationId xmlns:a16="http://schemas.microsoft.com/office/drawing/2014/main" id="{CCE7A040-DCB1-4604-DBA2-1D2EF45A7BA0}"/>
                  </a:ext>
                </a:extLst>
              </p:cNvPr>
              <p:cNvSpPr txBox="1">
                <a:spLocks noRot="1" noChangeAspect="1" noMove="1" noResize="1" noEditPoints="1" noAdjustHandles="1" noChangeArrowheads="1" noChangeShapeType="1" noTextEdit="1"/>
              </p:cNvSpPr>
              <p:nvPr/>
            </p:nvSpPr>
            <p:spPr bwMode="auto">
              <a:xfrm>
                <a:off x="294073" y="634433"/>
                <a:ext cx="8535769" cy="369332"/>
              </a:xfrm>
              <a:prstGeom prst="rect">
                <a:avLst/>
              </a:prstGeom>
              <a:blipFill>
                <a:blip r:embed="rId12"/>
                <a:stretch>
                  <a:fillRect l="-594"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83CC3A3A-D231-B9FE-A6F9-1C7F50D90D97}"/>
              </a:ext>
            </a:extLst>
          </p:cNvPr>
          <p:cNvSpPr txBox="1"/>
          <p:nvPr/>
        </p:nvSpPr>
        <p:spPr>
          <a:xfrm>
            <a:off x="2062219" y="3066798"/>
            <a:ext cx="3505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Index to denote the first mode</a:t>
            </a:r>
          </a:p>
        </p:txBody>
      </p:sp>
      <p:cxnSp>
        <p:nvCxnSpPr>
          <p:cNvPr id="11" name="Straight Arrow Connector 10">
            <a:extLst>
              <a:ext uri="{FF2B5EF4-FFF2-40B4-BE49-F238E27FC236}">
                <a16:creationId xmlns:a16="http://schemas.microsoft.com/office/drawing/2014/main" id="{7579AFB6-8C64-4EA2-E52A-FBABD86C5BE7}"/>
              </a:ext>
            </a:extLst>
          </p:cNvPr>
          <p:cNvCxnSpPr>
            <a:stCxn id="6" idx="1"/>
          </p:cNvCxnSpPr>
          <p:nvPr/>
        </p:nvCxnSpPr>
        <p:spPr>
          <a:xfrm flipH="1" flipV="1">
            <a:off x="843019" y="3184856"/>
            <a:ext cx="1219200" cy="666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F1B1F8D-E89E-4594-3E43-516E9B228DB5}"/>
              </a:ext>
            </a:extLst>
          </p:cNvPr>
          <p:cNvCxnSpPr>
            <a:cxnSpLocks/>
            <a:stCxn id="6" idx="1"/>
            <a:endCxn id="8" idx="2"/>
          </p:cNvCxnSpPr>
          <p:nvPr/>
        </p:nvCxnSpPr>
        <p:spPr>
          <a:xfrm flipH="1" flipV="1">
            <a:off x="1127809" y="1849110"/>
            <a:ext cx="934410" cy="14023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DDF658F-40E7-7D0C-7EC3-BE9848F995CB}"/>
                  </a:ext>
                </a:extLst>
              </p:cNvPr>
              <p:cNvSpPr txBox="1"/>
              <p:nvPr/>
            </p:nvSpPr>
            <p:spPr>
              <a:xfrm>
                <a:off x="1985929" y="6044243"/>
                <a:ext cx="6885740" cy="66428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Note that in this mode,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1</m:t>
                            </m:r>
                          </m:sub>
                        </m:sSub>
                      </m:num>
                      <m:den>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2</m:t>
                            </m:r>
                          </m:sub>
                        </m:sSub>
                      </m:den>
                    </m:f>
                  </m:oMath>
                </a14:m>
                <a:r>
                  <a:rPr lang="en-US" dirty="0">
                    <a:solidFill>
                      <a:srgbClr val="FF0000"/>
                    </a:solidFill>
                    <a:latin typeface="Times New Roman" panose="02020603050405020304" pitchFamily="18" charset="0"/>
                    <a:cs typeface="Times New Roman" panose="02020603050405020304" pitchFamily="18" charset="0"/>
                  </a:rPr>
                  <a:t> at any time equals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1</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num>
                      <m:den>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2</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den>
                    </m:f>
                  </m:oMath>
                </a14:m>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DDDF658F-40E7-7D0C-7EC3-BE9848F995CB}"/>
                  </a:ext>
                </a:extLst>
              </p:cNvPr>
              <p:cNvSpPr txBox="1">
                <a:spLocks noRot="1" noChangeAspect="1" noMove="1" noResize="1" noEditPoints="1" noAdjustHandles="1" noChangeArrowheads="1" noChangeShapeType="1" noTextEdit="1"/>
              </p:cNvSpPr>
              <p:nvPr/>
            </p:nvSpPr>
            <p:spPr>
              <a:xfrm>
                <a:off x="1985929" y="6044243"/>
                <a:ext cx="6885740" cy="664284"/>
              </a:xfrm>
              <a:prstGeom prst="rect">
                <a:avLst/>
              </a:prstGeom>
              <a:blipFill>
                <a:blip r:embed="rId13"/>
                <a:stretch>
                  <a:fillRect l="-737"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90A26E2-E6DD-FBDE-1C64-F27181F4E9EC}"/>
                  </a:ext>
                </a:extLst>
              </p:cNvPr>
              <p:cNvSpPr txBox="1"/>
              <p:nvPr/>
            </p:nvSpPr>
            <p:spPr>
              <a:xfrm>
                <a:off x="336583" y="4506589"/>
                <a:ext cx="6754836" cy="553549"/>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mr>
                            <m:mr>
                              <m:e>
                                <m:r>
                                  <a:rPr lang="en-US" altLang="zh-TW" i="1">
                                    <a:latin typeface="Cambria Math" panose="02040503050406030204" pitchFamily="18" charset="0"/>
                                  </a:rPr>
                                  <m:t>1</m:t>
                                </m:r>
                              </m:e>
                            </m:mr>
                          </m:m>
                        </m:e>
                      </m:d>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1</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1</m:t>
                                  </m:r>
                                </m:sub>
                              </m:sSub>
                            </m:e>
                          </m:d>
                        </m:e>
                      </m:func>
                      <m:r>
                        <a:rPr lang="en-US" b="0" i="1" smtClean="0">
                          <a:latin typeface="Cambria Math" panose="02040503050406030204" pitchFamily="18" charset="0"/>
                          <a:ea typeface="Cambria Math" panose="02040503050406030204" pitchFamily="18" charset="0"/>
                        </a:rPr>
                        <m:t>=</m:t>
                      </m:r>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i="1">
                                  <a:latin typeface="Cambria Math" panose="02040503050406030204" pitchFamily="18" charset="0"/>
                                </a:rPr>
                                <m:t>1</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i="1">
                                  <a:latin typeface="Cambria Math" panose="02040503050406030204" pitchFamily="18" charset="0"/>
                                </a:rPr>
                                <m:t>1</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oMath>
                  </m:oMathPara>
                </a14:m>
                <a:endParaRPr lang="en-US" dirty="0">
                  <a:latin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90A26E2-E6DD-FBDE-1C64-F27181F4E9EC}"/>
                  </a:ext>
                </a:extLst>
              </p:cNvPr>
              <p:cNvSpPr txBox="1">
                <a:spLocks noRot="1" noChangeAspect="1" noMove="1" noResize="1" noEditPoints="1" noAdjustHandles="1" noChangeArrowheads="1" noChangeShapeType="1" noTextEdit="1"/>
              </p:cNvSpPr>
              <p:nvPr/>
            </p:nvSpPr>
            <p:spPr>
              <a:xfrm>
                <a:off x="336583" y="4506589"/>
                <a:ext cx="6754836" cy="553549"/>
              </a:xfrm>
              <a:prstGeom prst="rect">
                <a:avLst/>
              </a:prstGeom>
              <a:blipFill>
                <a:blip r:embed="rId14"/>
                <a:stretch>
                  <a:fillRect b="-444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59459AB-EDD2-488B-C059-132C1A91C3A2}"/>
              </a:ext>
            </a:extLst>
          </p:cNvPr>
          <p:cNvSpPr txBox="1"/>
          <p:nvPr/>
        </p:nvSpPr>
        <p:spPr>
          <a:xfrm>
            <a:off x="294073" y="4100929"/>
            <a:ext cx="32404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Take the real part:</a:t>
            </a:r>
          </a:p>
        </p:txBody>
      </p:sp>
      <mc:AlternateContent xmlns:mc="http://schemas.openxmlformats.org/markup-compatibility/2006" xmlns:a14="http://schemas.microsoft.com/office/drawing/2010/main">
        <mc:Choice Requires="a14">
          <p:sp>
            <p:nvSpPr>
              <p:cNvPr id="16" name="文字方塊 4">
                <a:extLst>
                  <a:ext uri="{FF2B5EF4-FFF2-40B4-BE49-F238E27FC236}">
                    <a16:creationId xmlns:a16="http://schemas.microsoft.com/office/drawing/2014/main" id="{50C603C7-B89B-1474-49A9-06E2319E2FFB}"/>
                  </a:ext>
                </a:extLst>
              </p:cNvPr>
              <p:cNvSpPr txBox="1"/>
              <p:nvPr/>
            </p:nvSpPr>
            <p:spPr bwMode="auto">
              <a:xfrm>
                <a:off x="3281419" y="5199281"/>
                <a:ext cx="3097236"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i="1">
                              <a:latin typeface="Cambria Math"/>
                            </a:rPr>
                            <m:t>=</m:t>
                          </m:r>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6" name="文字方塊 4">
                <a:extLst>
                  <a:ext uri="{FF2B5EF4-FFF2-40B4-BE49-F238E27FC236}">
                    <a16:creationId xmlns:a16="http://schemas.microsoft.com/office/drawing/2014/main" id="{50C603C7-B89B-1474-49A9-06E2319E2FFB}"/>
                  </a:ext>
                </a:extLst>
              </p:cNvPr>
              <p:cNvSpPr txBox="1">
                <a:spLocks noRot="1" noChangeAspect="1" noMove="1" noResize="1" noEditPoints="1" noAdjustHandles="1" noChangeArrowheads="1" noChangeShapeType="1" noTextEdit="1"/>
              </p:cNvSpPr>
              <p:nvPr/>
            </p:nvSpPr>
            <p:spPr bwMode="auto">
              <a:xfrm>
                <a:off x="3281419" y="5199281"/>
                <a:ext cx="3097236" cy="369332"/>
              </a:xfrm>
              <a:prstGeom prst="rect">
                <a:avLst/>
              </a:prstGeom>
              <a:blipFill>
                <a:blip r:embed="rId15"/>
                <a:stretch>
                  <a:fillRect b="-13333"/>
                </a:stretch>
              </a:blipFill>
              <a:ln w="9525">
                <a:noFill/>
                <a:miter lim="800000"/>
                <a:headEnd/>
                <a:tailEnd/>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65555B44-72AF-2905-41E3-C1D9C4171ECC}"/>
              </a:ext>
            </a:extLst>
          </p:cNvPr>
          <p:cNvSpPr txBox="1"/>
          <p:nvPr/>
        </p:nvSpPr>
        <p:spPr>
          <a:xfrm>
            <a:off x="333250" y="1067824"/>
            <a:ext cx="11145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5DB5D9-85D5-AD19-2AA2-709EE6FC1176}"/>
                  </a:ext>
                </a:extLst>
              </p:cNvPr>
              <p:cNvSpPr txBox="1"/>
              <p:nvPr/>
            </p:nvSpPr>
            <p:spPr>
              <a:xfrm>
                <a:off x="5470130" y="2406502"/>
                <a:ext cx="1450638"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r>
                        <a:rPr lang="en-US" altLang="zh-TW" b="0" i="1" smtClean="0">
                          <a:latin typeface="Cambria Math" panose="02040503050406030204" pitchFamily="18" charset="0"/>
                        </a:rPr>
                        <m:t>=0</m:t>
                      </m:r>
                    </m:oMath>
                  </m:oMathPara>
                </a14:m>
                <a:endParaRPr lang="en-US" dirty="0"/>
              </a:p>
            </p:txBody>
          </p:sp>
        </mc:Choice>
        <mc:Fallback xmlns="">
          <p:sp>
            <p:nvSpPr>
              <p:cNvPr id="5" name="TextBox 4">
                <a:extLst>
                  <a:ext uri="{FF2B5EF4-FFF2-40B4-BE49-F238E27FC236}">
                    <a16:creationId xmlns:a16="http://schemas.microsoft.com/office/drawing/2014/main" id="{A15DB5D9-85D5-AD19-2AA2-709EE6FC1176}"/>
                  </a:ext>
                </a:extLst>
              </p:cNvPr>
              <p:cNvSpPr txBox="1">
                <a:spLocks noRot="1" noChangeAspect="1" noMove="1" noResize="1" noEditPoints="1" noAdjustHandles="1" noChangeArrowheads="1" noChangeShapeType="1" noTextEdit="1"/>
              </p:cNvSpPr>
              <p:nvPr/>
            </p:nvSpPr>
            <p:spPr>
              <a:xfrm>
                <a:off x="5470130" y="2406502"/>
                <a:ext cx="1450638"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234B0826-527B-5472-CCAF-030DD1C53013}"/>
                  </a:ext>
                </a:extLst>
              </p:cNvPr>
              <p:cNvSpPr txBox="1"/>
              <p:nvPr/>
            </p:nvSpPr>
            <p:spPr bwMode="auto">
              <a:xfrm>
                <a:off x="843019" y="1108743"/>
                <a:ext cx="917302"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oMath>
                  </m:oMathPara>
                </a14:m>
                <a:endParaRPr kumimoji="1" lang="zh-TW" altLang="en-US" sz="1800" dirty="0">
                  <a:latin typeface="Times New Roman" panose="02020603050405020304" pitchFamily="18" charset="0"/>
                </a:endParaRPr>
              </a:p>
            </p:txBody>
          </p:sp>
        </mc:Choice>
        <mc:Fallback xmlns="">
          <p:sp>
            <p:nvSpPr>
              <p:cNvPr id="3" name="文字方塊 13">
                <a:extLst>
                  <a:ext uri="{FF2B5EF4-FFF2-40B4-BE49-F238E27FC236}">
                    <a16:creationId xmlns:a16="http://schemas.microsoft.com/office/drawing/2014/main" id="{234B0826-527B-5472-CCAF-030DD1C53013}"/>
                  </a:ext>
                </a:extLst>
              </p:cNvPr>
              <p:cNvSpPr txBox="1">
                <a:spLocks noRot="1" noChangeAspect="1" noMove="1" noResize="1" noEditPoints="1" noAdjustHandles="1" noChangeArrowheads="1" noChangeShapeType="1" noTextEdit="1"/>
              </p:cNvSpPr>
              <p:nvPr/>
            </p:nvSpPr>
            <p:spPr bwMode="auto">
              <a:xfrm>
                <a:off x="843019" y="1108743"/>
                <a:ext cx="917302" cy="282450"/>
              </a:xfrm>
              <a:prstGeom prst="rect">
                <a:avLst/>
              </a:prstGeom>
              <a:blipFill>
                <a:blip r:embed="rId17"/>
                <a:stretch>
                  <a:fillRect l="-2740" r="-1370"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3">
                <a:extLst>
                  <a:ext uri="{FF2B5EF4-FFF2-40B4-BE49-F238E27FC236}">
                    <a16:creationId xmlns:a16="http://schemas.microsoft.com/office/drawing/2014/main" id="{840E36ED-095D-05E5-E14B-1F33832C4158}"/>
                  </a:ext>
                </a:extLst>
              </p:cNvPr>
              <p:cNvSpPr txBox="1"/>
              <p:nvPr/>
            </p:nvSpPr>
            <p:spPr bwMode="auto">
              <a:xfrm>
                <a:off x="364192" y="363155"/>
                <a:ext cx="1411220"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r>
                        <a:rPr lang="en-US" altLang="zh-TW" b="0" i="1" smtClean="0">
                          <a:latin typeface="Cambria Math" panose="02040503050406030204" pitchFamily="18" charset="0"/>
                        </a:rPr>
                        <m:t>,3</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oMath>
                  </m:oMathPara>
                </a14:m>
                <a:endParaRPr kumimoji="1" lang="zh-TW" altLang="en-US" sz="1800" dirty="0">
                  <a:latin typeface="Times New Roman" panose="02020603050405020304" pitchFamily="18" charset="0"/>
                </a:endParaRPr>
              </a:p>
            </p:txBody>
          </p:sp>
        </mc:Choice>
        <mc:Fallback xmlns="">
          <p:sp>
            <p:nvSpPr>
              <p:cNvPr id="19" name="文字方塊 13">
                <a:extLst>
                  <a:ext uri="{FF2B5EF4-FFF2-40B4-BE49-F238E27FC236}">
                    <a16:creationId xmlns:a16="http://schemas.microsoft.com/office/drawing/2014/main" id="{840E36ED-095D-05E5-E14B-1F33832C4158}"/>
                  </a:ext>
                </a:extLst>
              </p:cNvPr>
              <p:cNvSpPr txBox="1">
                <a:spLocks noRot="1" noChangeAspect="1" noMove="1" noResize="1" noEditPoints="1" noAdjustHandles="1" noChangeArrowheads="1" noChangeShapeType="1" noTextEdit="1"/>
              </p:cNvSpPr>
              <p:nvPr/>
            </p:nvSpPr>
            <p:spPr bwMode="auto">
              <a:xfrm>
                <a:off x="364192" y="363155"/>
                <a:ext cx="1411220" cy="282450"/>
              </a:xfrm>
              <a:prstGeom prst="rect">
                <a:avLst/>
              </a:prstGeom>
              <a:blipFill>
                <a:blip r:embed="rId18"/>
                <a:stretch>
                  <a:fillRect l="-1786" r="-89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9CE019D-B867-B097-D2C6-836E12D0E52A}"/>
                  </a:ext>
                </a:extLst>
              </p:cNvPr>
              <p:cNvSpPr txBox="1"/>
              <p:nvPr/>
            </p:nvSpPr>
            <p:spPr bwMode="auto">
              <a:xfrm>
                <a:off x="5556533" y="3652846"/>
                <a:ext cx="1255024" cy="287643"/>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𝑎</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1</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𝑖</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1</m:t>
                              </m:r>
                            </m:sub>
                          </m:sSub>
                        </m:sup>
                      </m:sSup>
                    </m:oMath>
                  </m:oMathPara>
                </a14:m>
                <a:endParaRPr lang="en-US" sz="1800"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99CE019D-B867-B097-D2C6-836E12D0E52A}"/>
                  </a:ext>
                </a:extLst>
              </p:cNvPr>
              <p:cNvSpPr txBox="1">
                <a:spLocks noRot="1" noChangeAspect="1" noMove="1" noResize="1" noEditPoints="1" noAdjustHandles="1" noChangeArrowheads="1" noChangeShapeType="1" noTextEdit="1"/>
              </p:cNvSpPr>
              <p:nvPr/>
            </p:nvSpPr>
            <p:spPr bwMode="auto">
              <a:xfrm>
                <a:off x="5556533" y="3652846"/>
                <a:ext cx="1255024" cy="287643"/>
              </a:xfrm>
              <a:prstGeom prst="rect">
                <a:avLst/>
              </a:prstGeom>
              <a:blipFill>
                <a:blip r:embed="rId19"/>
                <a:stretch>
                  <a:fillRect l="-2000" t="-8333" b="-125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72213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fill="hold"/>
                                        <p:tgtEl>
                                          <p:spTgt spid="9"/>
                                        </p:tgtEl>
                                        <p:attrNameLst>
                                          <p:attrName>ppt_x</p:attrName>
                                        </p:attrNameLst>
                                      </p:cBhvr>
                                      <p:tavLst>
                                        <p:tav tm="0">
                                          <p:val>
                                            <p:strVal val="#ppt_x"/>
                                          </p:val>
                                        </p:tav>
                                        <p:tav tm="100000">
                                          <p:val>
                                            <p:strVal val="#ppt_x"/>
                                          </p:val>
                                        </p:tav>
                                      </p:tavLst>
                                    </p:anim>
                                    <p:anim calcmode="lin" valueType="num">
                                      <p:cBhvr additive="base">
                                        <p:cTn id="82" dur="500" fill="hold"/>
                                        <p:tgtEl>
                                          <p:spTgt spid="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2" grpId="0" animBg="1"/>
      <p:bldP spid="22" grpId="0" animBg="1"/>
      <p:bldP spid="23" grpId="0" animBg="1"/>
      <p:bldP spid="4" grpId="0" animBg="1"/>
      <p:bldP spid="7" grpId="0" animBg="1"/>
      <p:bldP spid="9" grpId="0"/>
      <p:bldP spid="6" grpId="0"/>
      <p:bldP spid="18" grpId="0"/>
      <p:bldP spid="21" grpId="0" animBg="1"/>
      <p:bldP spid="10" grpId="0"/>
      <p:bldP spid="16" grpId="0" animBg="1"/>
      <p:bldP spid="17" grpId="0"/>
      <p:bldP spid="5" grpId="0" animBg="1"/>
      <p:bldP spid="3"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EA8E91A-8F90-D6E8-A817-0965034B3FAC}"/>
                  </a:ext>
                </a:extLst>
              </p:cNvPr>
              <p:cNvSpPr txBox="1"/>
              <p:nvPr/>
            </p:nvSpPr>
            <p:spPr bwMode="auto">
              <a:xfrm>
                <a:off x="445328" y="875071"/>
                <a:ext cx="1810304"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i="1">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EA8E91A-8F90-D6E8-A817-0965034B3FAC}"/>
                  </a:ext>
                </a:extLst>
              </p:cNvPr>
              <p:cNvSpPr txBox="1">
                <a:spLocks noRot="1" noChangeAspect="1" noMove="1" noResize="1" noEditPoints="1" noAdjustHandles="1" noChangeArrowheads="1" noChangeShapeType="1" noTextEdit="1"/>
              </p:cNvSpPr>
              <p:nvPr/>
            </p:nvSpPr>
            <p:spPr bwMode="auto">
              <a:xfrm>
                <a:off x="445328" y="875071"/>
                <a:ext cx="1810304" cy="401970"/>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DCF0532-9CCD-CD6E-F376-9FF437A26500}"/>
                  </a:ext>
                </a:extLst>
              </p:cNvPr>
              <p:cNvSpPr txBox="1"/>
              <p:nvPr/>
            </p:nvSpPr>
            <p:spPr bwMode="auto">
              <a:xfrm>
                <a:off x="497388" y="3041636"/>
                <a:ext cx="1550746" cy="460126"/>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2</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1</m:t>
                                </m:r>
                              </m:e>
                            </m:mr>
                            <m:mr>
                              <m:e>
                                <m:r>
                                  <a:rPr lang="en-US" altLang="zh-TW" sz="1800" b="0" i="1" smtClean="0">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DCF0532-9CCD-CD6E-F376-9FF437A26500}"/>
                  </a:ext>
                </a:extLst>
              </p:cNvPr>
              <p:cNvSpPr txBox="1">
                <a:spLocks noRot="1" noChangeAspect="1" noMove="1" noResize="1" noEditPoints="1" noAdjustHandles="1" noChangeArrowheads="1" noChangeShapeType="1" noTextEdit="1"/>
              </p:cNvSpPr>
              <p:nvPr/>
            </p:nvSpPr>
            <p:spPr bwMode="auto">
              <a:xfrm>
                <a:off x="497388" y="3041636"/>
                <a:ext cx="1550746" cy="460126"/>
              </a:xfrm>
              <a:prstGeom prst="rect">
                <a:avLst/>
              </a:prstGeom>
              <a:blipFill>
                <a:blip r:embed="rId3"/>
                <a:stretch>
                  <a:fillRect l="-1626" t="-5405"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12E3D49-9D0D-CB0F-94BD-C7BB39BD449C}"/>
                  </a:ext>
                </a:extLst>
              </p:cNvPr>
              <p:cNvSpPr txBox="1"/>
              <p:nvPr/>
            </p:nvSpPr>
            <p:spPr bwMode="auto">
              <a:xfrm>
                <a:off x="503032" y="3641750"/>
                <a:ext cx="5480346" cy="46012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b="1" smtClean="0">
                          <a:latin typeface="Cambria Math" panose="02040503050406030204" pitchFamily="18" charset="0"/>
                        </a:rPr>
                        <m:t>𝒙</m:t>
                      </m:r>
                      <m:r>
                        <m:rPr>
                          <m:nor/>
                        </m:rPr>
                        <a:rPr lang="en-US" smtClean="0">
                          <a:latin typeface="Cambria Math" panose="02040503050406030204" pitchFamily="18" charset="0"/>
                        </a:rPr>
                        <m:t>=</m:t>
                      </m:r>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a:rPr>
                                <m:t>2</m:t>
                              </m:r>
                            </m:sub>
                          </m:sSub>
                          <m:r>
                            <a:rPr lang="en-US" sz="1800" b="0" i="1" smtClean="0">
                              <a:latin typeface="Cambria Math" panose="02040503050406030204" pitchFamily="18" charset="0"/>
                              <a:ea typeface="Cambria Math" panose="02040503050406030204" pitchFamily="18" charset="0"/>
                            </a:rPr>
                            <m:t>𝑡</m:t>
                          </m:r>
                        </m:sup>
                      </m:sSup>
                      <m:r>
                        <a:rPr lang="en-US" sz="1800" b="0" i="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sz="1800" b="0" i="1" smtClean="0">
                                    <a:latin typeface="Cambria Math" panose="02040503050406030204" pitchFamily="18" charset="0"/>
                                  </a:rPr>
                                  <m:t>−</m:t>
                                </m:r>
                                <m:r>
                                  <a:rPr lang="en-US" altLang="zh-TW" sz="1800" i="1">
                                    <a:latin typeface="Cambria Math" panose="02040503050406030204" pitchFamily="18" charset="0"/>
                                  </a:rPr>
                                  <m:t>1</m:t>
                                </m:r>
                              </m:e>
                            </m:mr>
                          </m:m>
                        </m:e>
                      </m:d>
                      <m:sSup>
                        <m:sSupPr>
                          <m:ctrlPr>
                            <a:rPr lang="en-US" sz="1800" i="1">
                              <a:latin typeface="Cambria Math" panose="02040503050406030204" pitchFamily="18" charset="0"/>
                            </a:rPr>
                          </m:ctrlPr>
                        </m:sSupP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1</m:t>
                              </m:r>
                            </m:sub>
                          </m:sSub>
                          <m:r>
                            <a:rPr lang="en-US" sz="1800" i="1">
                              <a:latin typeface="Cambria Math" panose="02040503050406030204" pitchFamily="18" charset="0"/>
                            </a:rPr>
                            <m:t>𝑒</m:t>
                          </m:r>
                        </m:e>
                        <m:sup>
                          <m:r>
                            <a:rPr lang="en-US" sz="1800" i="1">
                              <a:latin typeface="Cambria Math" panose="02040503050406030204" pitchFamily="18" charset="0"/>
                            </a:rPr>
                            <m:t>𝑖</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sz="1800" b="0" i="1" smtClean="0">
                                    <a:latin typeface="Cambria Math" panose="02040503050406030204" pitchFamily="18" charset="0"/>
                                  </a:rPr>
                                  <m:t>−</m:t>
                                </m:r>
                                <m:r>
                                  <a:rPr lang="en-US" altLang="zh-TW" sz="1800" i="1">
                                    <a:latin typeface="Cambria Math" panose="02040503050406030204" pitchFamily="18" charset="0"/>
                                  </a:rPr>
                                  <m:t>1</m:t>
                                </m:r>
                              </m:e>
                            </m:mr>
                          </m:m>
                        </m:e>
                      </m:d>
                      <m:sSup>
                        <m:sSupPr>
                          <m:ctrlPr>
                            <a:rPr lang="en-US" sz="1800" i="1">
                              <a:latin typeface="Cambria Math" panose="02040503050406030204" pitchFamily="18" charset="0"/>
                            </a:rPr>
                          </m:ctrlPr>
                        </m:sSupPr>
                        <m:e>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2</m:t>
                              </m:r>
                            </m:sub>
                          </m:sSub>
                          <m:r>
                            <a:rPr lang="en-US" sz="1800" i="1">
                              <a:latin typeface="Cambria Math" panose="02040503050406030204" pitchFamily="18" charset="0"/>
                            </a:rPr>
                            <m:t>𝑒</m:t>
                          </m:r>
                        </m:e>
                        <m:sup>
                          <m:r>
                            <a:rPr lang="en-US" sz="1800" i="1">
                              <a:latin typeface="Cambria Math" panose="02040503050406030204" pitchFamily="18" charset="0"/>
                            </a:rPr>
                            <m:t>𝑖</m:t>
                          </m:r>
                          <m:d>
                            <m:dPr>
                              <m:ctrlPr>
                                <a:rPr lang="en-US" sz="1800" i="1" smtClean="0">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𝜙</m:t>
                                  </m:r>
                                </m:e>
                                <m:sub>
                                  <m:r>
                                    <a:rPr lang="en-US" sz="1800" b="0" i="1" smtClean="0">
                                      <a:latin typeface="Cambria Math" panose="02040503050406030204" pitchFamily="18" charset="0"/>
                                      <a:ea typeface="Cambria Math" panose="02040503050406030204" pitchFamily="18" charset="0"/>
                                    </a:rPr>
                                    <m:t>2</m:t>
                                  </m:r>
                                </m:sub>
                              </m:sSub>
                            </m:e>
                          </m:d>
                        </m:sup>
                      </m:sSup>
                    </m:oMath>
                  </m:oMathPara>
                </a14:m>
                <a:endParaRPr lang="en-US" sz="1800" dirty="0">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12E3D49-9D0D-CB0F-94BD-C7BB39BD449C}"/>
                  </a:ext>
                </a:extLst>
              </p:cNvPr>
              <p:cNvSpPr txBox="1">
                <a:spLocks noRot="1" noChangeAspect="1" noMove="1" noResize="1" noEditPoints="1" noAdjustHandles="1" noChangeArrowheads="1" noChangeShapeType="1" noTextEdit="1"/>
              </p:cNvSpPr>
              <p:nvPr/>
            </p:nvSpPr>
            <p:spPr bwMode="auto">
              <a:xfrm>
                <a:off x="503032" y="3641750"/>
                <a:ext cx="5480346" cy="460126"/>
              </a:xfrm>
              <a:prstGeom prst="rect">
                <a:avLst/>
              </a:prstGeom>
              <a:blipFill>
                <a:blip r:embed="rId4"/>
                <a:stretch>
                  <a:fillRect t="-5263" b="-131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291CD95-472A-E058-EF4C-D6FD7032F687}"/>
                  </a:ext>
                </a:extLst>
              </p:cNvPr>
              <p:cNvSpPr txBox="1"/>
              <p:nvPr/>
            </p:nvSpPr>
            <p:spPr bwMode="auto">
              <a:xfrm>
                <a:off x="437639" y="2148784"/>
                <a:ext cx="4955388"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m:rPr>
                                    <m:brk m:alnAt="7"/>
                                  </m:rP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m:t>
                                </m:r>
                                <m:r>
                                  <a:rPr lang="en-US" altLang="zh-TW" b="0" i="1" smtClean="0">
                                    <a:latin typeface="Cambria Math" panose="02040503050406030204" pitchFamily="18" charset="0"/>
                                  </a:rPr>
                                  <m:t>1</m:t>
                                </m:r>
                              </m:e>
                              <m:e>
                                <m:r>
                                  <a:rPr lang="en-US" altLang="zh-TW" i="1">
                                    <a:latin typeface="Cambria Math" panose="02040503050406030204" pitchFamily="18" charset="0"/>
                                  </a:rPr>
                                  <m:t>−</m:t>
                                </m:r>
                                <m:r>
                                  <a:rPr lang="en-US" altLang="zh-TW" b="0" i="1" smtClean="0">
                                    <a:latin typeface="Cambria Math" panose="02040503050406030204" pitchFamily="18" charset="0"/>
                                  </a:rPr>
                                  <m:t>1</m:t>
                                </m:r>
                              </m:e>
                            </m:mr>
                            <m:mr>
                              <m:e>
                                <m:r>
                                  <a:rPr lang="en-US" altLang="zh-TW" i="1">
                                    <a:latin typeface="Cambria Math" panose="02040503050406030204" pitchFamily="18" charset="0"/>
                                  </a:rPr>
                                  <m:t>−</m:t>
                                </m:r>
                                <m:r>
                                  <a:rPr lang="en-US" altLang="zh-TW" b="0" i="1" smtClean="0">
                                    <a:latin typeface="Cambria Math" panose="02040503050406030204" pitchFamily="18" charset="0"/>
                                  </a:rPr>
                                  <m:t>1</m:t>
                                </m:r>
                              </m:e>
                              <m:e>
                                <m:r>
                                  <a:rPr lang="en-US" altLang="zh-TW" b="0" i="1" smtClean="0">
                                    <a:latin typeface="Cambria Math" panose="02040503050406030204" pitchFamily="18" charset="0"/>
                                  </a:rPr>
                                  <m:t>−1</m:t>
                                </m:r>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C291CD95-472A-E058-EF4C-D6FD7032F687}"/>
                  </a:ext>
                </a:extLst>
              </p:cNvPr>
              <p:cNvSpPr txBox="1">
                <a:spLocks noRot="1" noChangeAspect="1" noMove="1" noResize="1" noEditPoints="1" noAdjustHandles="1" noChangeArrowheads="1" noChangeShapeType="1" noTextEdit="1"/>
              </p:cNvSpPr>
              <p:nvPr/>
            </p:nvSpPr>
            <p:spPr bwMode="auto">
              <a:xfrm>
                <a:off x="437639" y="2148784"/>
                <a:ext cx="4955388" cy="714683"/>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0B0935-13EF-55D9-AA58-4FC9A1FB0C1B}"/>
                  </a:ext>
                </a:extLst>
              </p:cNvPr>
              <p:cNvSpPr txBox="1"/>
              <p:nvPr/>
            </p:nvSpPr>
            <p:spPr bwMode="auto">
              <a:xfrm>
                <a:off x="434817" y="1383796"/>
                <a:ext cx="3735864"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bSup>
                                  <m:sSubSupPr>
                                    <m:ctrlPr>
                                      <a:rPr lang="en-US"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rPr>
                                      <m:t>2</m:t>
                                    </m:r>
                                  </m:sub>
                                  <m:sup>
                                    <m:r>
                                      <a:rPr lang="en-US"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9C0B0935-13EF-55D9-AA58-4FC9A1FB0C1B}"/>
                  </a:ext>
                </a:extLst>
              </p:cNvPr>
              <p:cNvSpPr txBox="1">
                <a:spLocks noRot="1" noChangeAspect="1" noMove="1" noResize="1" noEditPoints="1" noAdjustHandles="1" noChangeArrowheads="1" noChangeShapeType="1" noTextEdit="1"/>
              </p:cNvSpPr>
              <p:nvPr/>
            </p:nvSpPr>
            <p:spPr bwMode="auto">
              <a:xfrm>
                <a:off x="434817" y="1383796"/>
                <a:ext cx="3735864" cy="714683"/>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2D081077-C590-7DC8-2B19-6A13D8B1578A}"/>
                  </a:ext>
                </a:extLst>
              </p:cNvPr>
              <p:cNvSpPr txBox="1"/>
              <p:nvPr/>
            </p:nvSpPr>
            <p:spPr bwMode="auto">
              <a:xfrm>
                <a:off x="3493896" y="5122992"/>
                <a:ext cx="3690986" cy="439608"/>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3" name="文字方塊 4">
                <a:extLst>
                  <a:ext uri="{FF2B5EF4-FFF2-40B4-BE49-F238E27FC236}">
                    <a16:creationId xmlns:a16="http://schemas.microsoft.com/office/drawing/2014/main" id="{2D081077-C590-7DC8-2B19-6A13D8B1578A}"/>
                  </a:ext>
                </a:extLst>
              </p:cNvPr>
              <p:cNvSpPr txBox="1">
                <a:spLocks noRot="1" noChangeAspect="1" noMove="1" noResize="1" noEditPoints="1" noAdjustHandles="1" noChangeArrowheads="1" noChangeShapeType="1" noTextEdit="1"/>
              </p:cNvSpPr>
              <p:nvPr/>
            </p:nvSpPr>
            <p:spPr bwMode="auto">
              <a:xfrm>
                <a:off x="3493896" y="5122992"/>
                <a:ext cx="3690986" cy="439608"/>
              </a:xfrm>
              <a:prstGeom prst="rect">
                <a:avLst/>
              </a:prstGeom>
              <a:blipFill>
                <a:blip r:embed="rId7"/>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0D10122-BD8B-B2B3-AAB3-D12ED4994A5E}"/>
                  </a:ext>
                </a:extLst>
              </p:cNvPr>
              <p:cNvSpPr txBox="1"/>
              <p:nvPr/>
            </p:nvSpPr>
            <p:spPr>
              <a:xfrm>
                <a:off x="479695" y="5786613"/>
                <a:ext cx="1775937"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00D10122-BD8B-B2B3-AAB3-D12ED4994A5E}"/>
                  </a:ext>
                </a:extLst>
              </p:cNvPr>
              <p:cNvSpPr txBox="1">
                <a:spLocks noRot="1" noChangeAspect="1" noMove="1" noResize="1" noEditPoints="1" noAdjustHandles="1" noChangeArrowheads="1" noChangeShapeType="1" noTextEdit="1"/>
              </p:cNvSpPr>
              <p:nvPr/>
            </p:nvSpPr>
            <p:spPr>
              <a:xfrm>
                <a:off x="479695" y="5786613"/>
                <a:ext cx="1775937" cy="830484"/>
              </a:xfrm>
              <a:prstGeom prst="rect">
                <a:avLst/>
              </a:prstGeom>
              <a:blipFill>
                <a:blip r:embed="rId8"/>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ABBE422-E5DB-2AAE-275A-AB402FD9F743}"/>
                  </a:ext>
                </a:extLst>
              </p:cNvPr>
              <p:cNvSpPr txBox="1"/>
              <p:nvPr/>
            </p:nvSpPr>
            <p:spPr>
              <a:xfrm>
                <a:off x="2255632" y="5889352"/>
                <a:ext cx="6885740" cy="66428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In this mode,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1</m:t>
                            </m:r>
                          </m:sub>
                        </m:sSub>
                      </m:num>
                      <m:den>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2</m:t>
                            </m:r>
                          </m:sub>
                        </m:sSub>
                      </m:den>
                    </m:f>
                  </m:oMath>
                </a14:m>
                <a:r>
                  <a:rPr lang="en-US" dirty="0">
                    <a:solidFill>
                      <a:srgbClr val="FF0000"/>
                    </a:solidFill>
                    <a:latin typeface="Times New Roman" panose="02020603050405020304" pitchFamily="18" charset="0"/>
                    <a:cs typeface="Times New Roman" panose="02020603050405020304" pitchFamily="18" charset="0"/>
                  </a:rPr>
                  <a:t> at any time equals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1</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num>
                      <m:den>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2</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den>
                    </m:f>
                    <m:r>
                      <a:rPr lang="en-US" altLang="zh-TW" b="0" i="1" smtClean="0">
                        <a:solidFill>
                          <a:srgbClr val="FF0000"/>
                        </a:solidFill>
                        <a:latin typeface="Cambria Math" panose="02040503050406030204" pitchFamily="18" charset="0"/>
                      </a:rPr>
                      <m:t>=−1</m:t>
                    </m:r>
                  </m:oMath>
                </a14:m>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3ABBE422-E5DB-2AAE-275A-AB402FD9F743}"/>
                  </a:ext>
                </a:extLst>
              </p:cNvPr>
              <p:cNvSpPr txBox="1">
                <a:spLocks noRot="1" noChangeAspect="1" noMove="1" noResize="1" noEditPoints="1" noAdjustHandles="1" noChangeArrowheads="1" noChangeShapeType="1" noTextEdit="1"/>
              </p:cNvSpPr>
              <p:nvPr/>
            </p:nvSpPr>
            <p:spPr>
              <a:xfrm>
                <a:off x="2255632" y="5889352"/>
                <a:ext cx="6885740" cy="664284"/>
              </a:xfrm>
              <a:prstGeom prst="rect">
                <a:avLst/>
              </a:prstGeom>
              <a:blipFill>
                <a:blip r:embed="rId9"/>
                <a:stretch>
                  <a:fillRect l="-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A31BDC-AF27-E589-792D-A3F3DB328F69}"/>
                  </a:ext>
                </a:extLst>
              </p:cNvPr>
              <p:cNvSpPr txBox="1"/>
              <p:nvPr/>
            </p:nvSpPr>
            <p:spPr>
              <a:xfrm>
                <a:off x="457547" y="428304"/>
                <a:ext cx="1362395" cy="37305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b="0" i="1" smtClean="0">
                          <a:latin typeface="Cambria Math" panose="02040503050406030204" pitchFamily="18" charset="0"/>
                        </a:rPr>
                        <m:t>=3</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oMath>
                  </m:oMathPara>
                </a14:m>
                <a:endParaRPr lang="en-US"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26A31BDC-AF27-E589-792D-A3F3DB328F69}"/>
                  </a:ext>
                </a:extLst>
              </p:cNvPr>
              <p:cNvSpPr txBox="1">
                <a:spLocks noRot="1" noChangeAspect="1" noMove="1" noResize="1" noEditPoints="1" noAdjustHandles="1" noChangeArrowheads="1" noChangeShapeType="1" noTextEdit="1"/>
              </p:cNvSpPr>
              <p:nvPr/>
            </p:nvSpPr>
            <p:spPr>
              <a:xfrm>
                <a:off x="457547" y="428304"/>
                <a:ext cx="1362395" cy="373051"/>
              </a:xfrm>
              <a:prstGeom prst="rect">
                <a:avLst/>
              </a:prstGeom>
              <a:blipFill>
                <a:blip r:embed="rId10"/>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C73BFAF-F0A3-EFDB-1280-58C610E1EF22}"/>
                  </a:ext>
                </a:extLst>
              </p:cNvPr>
              <p:cNvSpPr txBox="1"/>
              <p:nvPr/>
            </p:nvSpPr>
            <p:spPr bwMode="auto">
              <a:xfrm>
                <a:off x="491744" y="4548643"/>
                <a:ext cx="7903254"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i="1">
                          <a:latin typeface="Cambria Math" panose="02040503050406030204" pitchFamily="18" charset="0"/>
                        </a:rPr>
                        <m:t>=</m:t>
                      </m:r>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mr>
                            <m:mr>
                              <m:e>
                                <m:r>
                                  <a:rPr lang="en-US" altLang="zh-TW" i="1">
                                    <a:latin typeface="Cambria Math" panose="02040503050406030204" pitchFamily="18" charset="0"/>
                                  </a:rPr>
                                  <m:t>−1</m:t>
                                </m:r>
                              </m:e>
                            </m:mr>
                          </m:m>
                        </m:e>
                      </m:d>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2</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2</m:t>
                                  </m:r>
                                </m:sub>
                              </m:sSub>
                            </m:e>
                          </m:d>
                        </m:e>
                      </m:func>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C73BFAF-F0A3-EFDB-1280-58C610E1EF22}"/>
                  </a:ext>
                </a:extLst>
              </p:cNvPr>
              <p:cNvSpPr txBox="1">
                <a:spLocks noRot="1" noChangeAspect="1" noMove="1" noResize="1" noEditPoints="1" noAdjustHandles="1" noChangeArrowheads="1" noChangeShapeType="1" noTextEdit="1"/>
              </p:cNvSpPr>
              <p:nvPr/>
            </p:nvSpPr>
            <p:spPr bwMode="auto">
              <a:xfrm>
                <a:off x="491744" y="4548643"/>
                <a:ext cx="7903254" cy="461217"/>
              </a:xfrm>
              <a:prstGeom prst="rect">
                <a:avLst/>
              </a:prstGeom>
              <a:blipFill>
                <a:blip r:embed="rId11"/>
                <a:stretch>
                  <a:fillRect t="-5405" b="-16216"/>
                </a:stretch>
              </a:blipFill>
              <a:ln>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1CEAFD72-2FE3-D588-B32B-ACABB139A6CC}"/>
              </a:ext>
            </a:extLst>
          </p:cNvPr>
          <p:cNvSpPr txBox="1"/>
          <p:nvPr/>
        </p:nvSpPr>
        <p:spPr>
          <a:xfrm>
            <a:off x="2117839" y="3126328"/>
            <a:ext cx="3505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Index to denote the second mode</a:t>
            </a:r>
          </a:p>
        </p:txBody>
      </p:sp>
      <p:cxnSp>
        <p:nvCxnSpPr>
          <p:cNvPr id="9" name="Straight Arrow Connector 8">
            <a:extLst>
              <a:ext uri="{FF2B5EF4-FFF2-40B4-BE49-F238E27FC236}">
                <a16:creationId xmlns:a16="http://schemas.microsoft.com/office/drawing/2014/main" id="{DF26EDF6-41AE-7962-342C-D94699A62286}"/>
              </a:ext>
            </a:extLst>
          </p:cNvPr>
          <p:cNvCxnSpPr>
            <a:stCxn id="6" idx="1"/>
          </p:cNvCxnSpPr>
          <p:nvPr/>
        </p:nvCxnSpPr>
        <p:spPr>
          <a:xfrm flipH="1" flipV="1">
            <a:off x="898639" y="3244386"/>
            <a:ext cx="1219200" cy="666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23A7CCA-5AF6-337D-ABBF-106B4FBFC516}"/>
              </a:ext>
            </a:extLst>
          </p:cNvPr>
          <p:cNvCxnSpPr>
            <a:cxnSpLocks/>
            <a:stCxn id="6" idx="1"/>
          </p:cNvCxnSpPr>
          <p:nvPr/>
        </p:nvCxnSpPr>
        <p:spPr>
          <a:xfrm flipH="1" flipV="1">
            <a:off x="898639" y="1208211"/>
            <a:ext cx="1219200" cy="21027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90CEE55-CA40-36D0-D200-B81E370F1F3B}"/>
              </a:ext>
            </a:extLst>
          </p:cNvPr>
          <p:cNvSpPr txBox="1"/>
          <p:nvPr/>
        </p:nvSpPr>
        <p:spPr>
          <a:xfrm>
            <a:off x="457547" y="4140576"/>
            <a:ext cx="32404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Take the real part:</a:t>
            </a:r>
          </a:p>
        </p:txBody>
      </p:sp>
      <mc:AlternateContent xmlns:mc="http://schemas.openxmlformats.org/markup-compatibility/2006" xmlns:a14="http://schemas.microsoft.com/office/drawing/2010/main">
        <mc:Choice Requires="a14">
          <p:sp>
            <p:nvSpPr>
              <p:cNvPr id="16" name="文字方塊 4">
                <a:extLst>
                  <a:ext uri="{FF2B5EF4-FFF2-40B4-BE49-F238E27FC236}">
                    <a16:creationId xmlns:a16="http://schemas.microsoft.com/office/drawing/2014/main" id="{3245ED06-18A6-1FC5-9B43-1ED1075D3710}"/>
                  </a:ext>
                </a:extLst>
              </p:cNvPr>
              <p:cNvSpPr txBox="1"/>
              <p:nvPr/>
            </p:nvSpPr>
            <p:spPr bwMode="auto">
              <a:xfrm>
                <a:off x="479695" y="5145897"/>
                <a:ext cx="2737308" cy="439608"/>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16" name="文字方塊 4">
                <a:extLst>
                  <a:ext uri="{FF2B5EF4-FFF2-40B4-BE49-F238E27FC236}">
                    <a16:creationId xmlns:a16="http://schemas.microsoft.com/office/drawing/2014/main" id="{3245ED06-18A6-1FC5-9B43-1ED1075D3710}"/>
                  </a:ext>
                </a:extLst>
              </p:cNvPr>
              <p:cNvSpPr txBox="1">
                <a:spLocks noRot="1" noChangeAspect="1" noMove="1" noResize="1" noEditPoints="1" noAdjustHandles="1" noChangeArrowheads="1" noChangeShapeType="1" noTextEdit="1"/>
              </p:cNvSpPr>
              <p:nvPr/>
            </p:nvSpPr>
            <p:spPr bwMode="auto">
              <a:xfrm>
                <a:off x="479695" y="5145897"/>
                <a:ext cx="2737308" cy="439608"/>
              </a:xfrm>
              <a:prstGeom prst="rect">
                <a:avLst/>
              </a:prstGeom>
              <a:blipFill>
                <a:blip r:embed="rId12"/>
                <a:stretch>
                  <a:fillRect b="-571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C82074A-FFDC-4654-D96E-1CDC7DA7142F}"/>
                  </a:ext>
                </a:extLst>
              </p:cNvPr>
              <p:cNvSpPr txBox="1"/>
              <p:nvPr/>
            </p:nvSpPr>
            <p:spPr>
              <a:xfrm>
                <a:off x="5734244" y="2321459"/>
                <a:ext cx="1450638"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r>
                        <a:rPr lang="en-US" altLang="zh-TW" b="0" i="1" smtClean="0">
                          <a:latin typeface="Cambria Math" panose="02040503050406030204" pitchFamily="18" charset="0"/>
                        </a:rPr>
                        <m:t>=0</m:t>
                      </m:r>
                    </m:oMath>
                  </m:oMathPara>
                </a14:m>
                <a:endParaRPr lang="en-US" dirty="0"/>
              </a:p>
            </p:txBody>
          </p:sp>
        </mc:Choice>
        <mc:Fallback xmlns="">
          <p:sp>
            <p:nvSpPr>
              <p:cNvPr id="2" name="TextBox 1">
                <a:extLst>
                  <a:ext uri="{FF2B5EF4-FFF2-40B4-BE49-F238E27FC236}">
                    <a16:creationId xmlns:a16="http://schemas.microsoft.com/office/drawing/2014/main" id="{8C82074A-FFDC-4654-D96E-1CDC7DA7142F}"/>
                  </a:ext>
                </a:extLst>
              </p:cNvPr>
              <p:cNvSpPr txBox="1">
                <a:spLocks noRot="1" noChangeAspect="1" noMove="1" noResize="1" noEditPoints="1" noAdjustHandles="1" noChangeArrowheads="1" noChangeShapeType="1" noTextEdit="1"/>
              </p:cNvSpPr>
              <p:nvPr/>
            </p:nvSpPr>
            <p:spPr>
              <a:xfrm>
                <a:off x="5734244" y="2321459"/>
                <a:ext cx="1450638" cy="369332"/>
              </a:xfrm>
              <a:prstGeom prst="rect">
                <a:avLst/>
              </a:prstGeom>
              <a:blipFill>
                <a:blip r:embed="rId13"/>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4049CE-37EE-669A-DD29-94D5AE7A0A77}"/>
                  </a:ext>
                </a:extLst>
              </p:cNvPr>
              <p:cNvSpPr txBox="1"/>
              <p:nvPr/>
            </p:nvSpPr>
            <p:spPr bwMode="auto">
              <a:xfrm>
                <a:off x="6459563" y="3727991"/>
                <a:ext cx="1260345" cy="287643"/>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𝑎</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2</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𝑖</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2</m:t>
                              </m:r>
                            </m:sub>
                          </m:sSub>
                        </m:sup>
                      </m:sSup>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14049CE-37EE-669A-DD29-94D5AE7A0A77}"/>
                  </a:ext>
                </a:extLst>
              </p:cNvPr>
              <p:cNvSpPr txBox="1">
                <a:spLocks noRot="1" noChangeAspect="1" noMove="1" noResize="1" noEditPoints="1" noAdjustHandles="1" noChangeArrowheads="1" noChangeShapeType="1" noTextEdit="1"/>
              </p:cNvSpPr>
              <p:nvPr/>
            </p:nvSpPr>
            <p:spPr bwMode="auto">
              <a:xfrm>
                <a:off x="6459563" y="3727991"/>
                <a:ext cx="1260345" cy="287643"/>
              </a:xfrm>
              <a:prstGeom prst="rect">
                <a:avLst/>
              </a:prstGeom>
              <a:blipFill>
                <a:blip r:embed="rId14"/>
                <a:stretch>
                  <a:fillRect l="-2000" t="-8333" b="-125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41442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3" grpId="0" animBg="1"/>
      <p:bldP spid="5" grpId="0" animBg="1"/>
      <p:bldP spid="8" grpId="0"/>
      <p:bldP spid="12" grpId="0" animBg="1"/>
      <p:bldP spid="6" grpId="0"/>
      <p:bldP spid="7" grpId="0"/>
      <p:bldP spid="16" grpId="0" animBg="1"/>
      <p:bldP spid="2"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72D9-91F2-2593-5900-ECAB819960F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98B098C-1243-EB6B-8CC8-3FA79387F8DF}"/>
              </a:ext>
            </a:extLst>
          </p:cNvPr>
          <p:cNvPicPr>
            <a:picLocks noChangeAspect="1"/>
          </p:cNvPicPr>
          <p:nvPr/>
        </p:nvPicPr>
        <p:blipFill>
          <a:blip r:embed="rId2"/>
          <a:stretch>
            <a:fillRect/>
          </a:stretch>
        </p:blipFill>
        <p:spPr>
          <a:xfrm>
            <a:off x="5095764" y="2901115"/>
            <a:ext cx="2821496" cy="1975047"/>
          </a:xfrm>
          <a:prstGeom prst="rect">
            <a:avLst/>
          </a:prstGeom>
        </p:spPr>
      </p:pic>
      <p:cxnSp>
        <p:nvCxnSpPr>
          <p:cNvPr id="5" name="Straight Arrow Connector 4">
            <a:extLst>
              <a:ext uri="{FF2B5EF4-FFF2-40B4-BE49-F238E27FC236}">
                <a16:creationId xmlns:a16="http://schemas.microsoft.com/office/drawing/2014/main" id="{43773774-6ADD-D124-93FC-30D0947689AE}"/>
              </a:ext>
            </a:extLst>
          </p:cNvPr>
          <p:cNvCxnSpPr/>
          <p:nvPr/>
        </p:nvCxnSpPr>
        <p:spPr>
          <a:xfrm>
            <a:off x="6189068" y="3379708"/>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F019358-C009-5A8C-091C-D6C4BBBDDDA4}"/>
              </a:ext>
            </a:extLst>
          </p:cNvPr>
          <p:cNvCxnSpPr/>
          <p:nvPr/>
        </p:nvCxnSpPr>
        <p:spPr>
          <a:xfrm>
            <a:off x="6981156" y="3379708"/>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BCEC931-9ACF-9A9C-F5D3-2982C98A70DF}"/>
              </a:ext>
            </a:extLst>
          </p:cNvPr>
          <p:cNvPicPr>
            <a:picLocks noChangeAspect="1"/>
          </p:cNvPicPr>
          <p:nvPr/>
        </p:nvPicPr>
        <p:blipFill>
          <a:blip r:embed="rId3"/>
          <a:stretch>
            <a:fillRect/>
          </a:stretch>
        </p:blipFill>
        <p:spPr>
          <a:xfrm>
            <a:off x="1073498" y="2912539"/>
            <a:ext cx="2451100" cy="1879600"/>
          </a:xfrm>
          <a:prstGeom prst="rect">
            <a:avLst/>
          </a:prstGeom>
        </p:spPr>
      </p:pic>
      <p:cxnSp>
        <p:nvCxnSpPr>
          <p:cNvPr id="8" name="Straight Arrow Connector 7">
            <a:extLst>
              <a:ext uri="{FF2B5EF4-FFF2-40B4-BE49-F238E27FC236}">
                <a16:creationId xmlns:a16="http://schemas.microsoft.com/office/drawing/2014/main" id="{21BFE4DB-9E44-FA79-C85F-C82F8AB14780}"/>
              </a:ext>
            </a:extLst>
          </p:cNvPr>
          <p:cNvCxnSpPr/>
          <p:nvPr/>
        </p:nvCxnSpPr>
        <p:spPr>
          <a:xfrm>
            <a:off x="1937594" y="3418534"/>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4CDB76-C6DC-FA87-FE05-5FC9CD956192}"/>
              </a:ext>
            </a:extLst>
          </p:cNvPr>
          <p:cNvCxnSpPr/>
          <p:nvPr/>
        </p:nvCxnSpPr>
        <p:spPr>
          <a:xfrm>
            <a:off x="2657674" y="3353570"/>
            <a:ext cx="0" cy="72008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8AB7177-9BAD-AE6D-1F4D-74CFFD6C946A}"/>
                  </a:ext>
                </a:extLst>
              </p:cNvPr>
              <p:cNvSpPr txBox="1"/>
              <p:nvPr/>
            </p:nvSpPr>
            <p:spPr bwMode="auto">
              <a:xfrm>
                <a:off x="1534152" y="4749413"/>
                <a:ext cx="1648631"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b="0" i="1" smtClean="0">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8AB7177-9BAD-AE6D-1F4D-74CFFD6C946A}"/>
                  </a:ext>
                </a:extLst>
              </p:cNvPr>
              <p:cNvSpPr txBox="1">
                <a:spLocks noRot="1" noChangeAspect="1" noMove="1" noResize="1" noEditPoints="1" noAdjustHandles="1" noChangeArrowheads="1" noChangeShapeType="1" noTextEdit="1"/>
              </p:cNvSpPr>
              <p:nvPr/>
            </p:nvSpPr>
            <p:spPr bwMode="auto">
              <a:xfrm>
                <a:off x="1534152" y="4749413"/>
                <a:ext cx="1648631" cy="401970"/>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D7DDD9B-981D-935E-E6FF-6673D4BF3849}"/>
                  </a:ext>
                </a:extLst>
              </p:cNvPr>
              <p:cNvSpPr txBox="1"/>
              <p:nvPr/>
            </p:nvSpPr>
            <p:spPr bwMode="auto">
              <a:xfrm>
                <a:off x="5858631" y="4888429"/>
                <a:ext cx="1296144"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D7DDD9B-981D-935E-E6FF-6673D4BF3849}"/>
                  </a:ext>
                </a:extLst>
              </p:cNvPr>
              <p:cNvSpPr txBox="1">
                <a:spLocks noRot="1" noChangeAspect="1" noMove="1" noResize="1" noEditPoints="1" noAdjustHandles="1" noChangeArrowheads="1" noChangeShapeType="1" noTextEdit="1"/>
              </p:cNvSpPr>
              <p:nvPr/>
            </p:nvSpPr>
            <p:spPr bwMode="auto">
              <a:xfrm>
                <a:off x="5858631" y="4888429"/>
                <a:ext cx="1296144" cy="369332"/>
              </a:xfrm>
              <a:prstGeom prst="rect">
                <a:avLst/>
              </a:prstGeom>
              <a:blipFill>
                <a:blip r:embed="rId5"/>
                <a:stretch>
                  <a:fillRect/>
                </a:stretch>
              </a:blipFill>
              <a:ln>
                <a:noFill/>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7A18F346-8050-AD9F-C618-8881D9367B42}"/>
              </a:ext>
            </a:extLst>
          </p:cNvPr>
          <p:cNvSpPr txBox="1"/>
          <p:nvPr/>
        </p:nvSpPr>
        <p:spPr>
          <a:xfrm>
            <a:off x="1003766" y="1587972"/>
            <a:ext cx="60151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have found two oscillating solutions for Coupled system.</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8EE2AE1-55FD-1D02-04C4-AA8D8BD4C5AA}"/>
                  </a:ext>
                </a:extLst>
              </p:cNvPr>
              <p:cNvSpPr txBox="1"/>
              <p:nvPr/>
            </p:nvSpPr>
            <p:spPr>
              <a:xfrm>
                <a:off x="5858631" y="5369552"/>
                <a:ext cx="1524000"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8EE2AE1-55FD-1D02-04C4-AA8D8BD4C5AA}"/>
                  </a:ext>
                </a:extLst>
              </p:cNvPr>
              <p:cNvSpPr txBox="1">
                <a:spLocks noRot="1" noChangeAspect="1" noMove="1" noResize="1" noEditPoints="1" noAdjustHandles="1" noChangeArrowheads="1" noChangeShapeType="1" noTextEdit="1"/>
              </p:cNvSpPr>
              <p:nvPr/>
            </p:nvSpPr>
            <p:spPr>
              <a:xfrm>
                <a:off x="5858631" y="5369552"/>
                <a:ext cx="1524000" cy="8304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BC5FEE1-82C1-BAE6-8997-1CB3EA405DA0}"/>
                  </a:ext>
                </a:extLst>
              </p:cNvPr>
              <p:cNvSpPr txBox="1"/>
              <p:nvPr/>
            </p:nvSpPr>
            <p:spPr>
              <a:xfrm>
                <a:off x="1547481" y="5348710"/>
                <a:ext cx="1737889"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4BC5FEE1-82C1-BAE6-8997-1CB3EA405DA0}"/>
                  </a:ext>
                </a:extLst>
              </p:cNvPr>
              <p:cNvSpPr txBox="1">
                <a:spLocks noRot="1" noChangeAspect="1" noMove="1" noResize="1" noEditPoints="1" noAdjustHandles="1" noChangeArrowheads="1" noChangeShapeType="1" noTextEdit="1"/>
              </p:cNvSpPr>
              <p:nvPr/>
            </p:nvSpPr>
            <p:spPr>
              <a:xfrm>
                <a:off x="1547481" y="5348710"/>
                <a:ext cx="1737889" cy="830484"/>
              </a:xfrm>
              <a:prstGeom prst="rect">
                <a:avLst/>
              </a:prstGeom>
              <a:blipFill>
                <a:blip r:embed="rId7"/>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51409EBB-7BDC-1EAA-725D-68B3C338088C}"/>
              </a:ext>
            </a:extLst>
          </p:cNvPr>
          <p:cNvSpPr txBox="1"/>
          <p:nvPr/>
        </p:nvSpPr>
        <p:spPr bwMode="auto">
          <a:xfrm>
            <a:off x="982592" y="762000"/>
            <a:ext cx="6166772"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anose="02020603050405020304" pitchFamily="18" charset="0"/>
                <a:cs typeface="Times New Roman" pitchFamily="18" charset="0"/>
              </a:rPr>
              <a:t>一個本徵向量就對應一個可獨立振盪的模式</a:t>
            </a:r>
            <a:r>
              <a:rPr lang="en-US" sz="1800"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0EC5D6-6B2E-D71B-76E9-FB9AB3215F53}"/>
                  </a:ext>
                </a:extLst>
              </p:cNvPr>
              <p:cNvSpPr txBox="1"/>
              <p:nvPr/>
            </p:nvSpPr>
            <p:spPr>
              <a:xfrm>
                <a:off x="1003766" y="1207909"/>
                <a:ext cx="7661852"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One eigenvalue </a:t>
                </a:r>
                <a14:m>
                  <m:oMath xmlns:m="http://schemas.openxmlformats.org/officeDocument/2006/math">
                    <m:sSup>
                      <m:sSupPr>
                        <m:ctrlPr>
                          <a:rPr lang="en-US" altLang="zh-TW" i="1" smtClean="0">
                            <a:solidFill>
                              <a:srgbClr val="FF0000"/>
                            </a:solidFill>
                            <a:latin typeface="Cambria Math" panose="02040503050406030204" pitchFamily="18" charset="0"/>
                            <a:ea typeface="Cambria Math"/>
                          </a:rPr>
                        </m:ctrlPr>
                      </m:sSupPr>
                      <m:e>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oMath>
                </a14:m>
                <a:r>
                  <a:rPr lang="en-US" dirty="0">
                    <a:solidFill>
                      <a:srgbClr val="FF0000"/>
                    </a:solidFill>
                    <a:latin typeface="Times New Roman" panose="02020603050405020304" pitchFamily="18" charset="0"/>
                    <a:cs typeface="Times New Roman" panose="02020603050405020304" pitchFamily="18" charset="0"/>
                  </a:rPr>
                  <a:t> with one eigenvector </a:t>
                </a:r>
                <a14:m>
                  <m:oMath xmlns:m="http://schemas.openxmlformats.org/officeDocument/2006/math">
                    <m:r>
                      <a:rPr lang="en-US" altLang="zh-TW" b="1" i="1">
                        <a:solidFill>
                          <a:srgbClr val="FF0000"/>
                        </a:solidFill>
                        <a:latin typeface="Cambria Math" panose="02040503050406030204" pitchFamily="18" charset="0"/>
                        <a:ea typeface="Cambria Math"/>
                      </a:rPr>
                      <m:t>𝒂</m:t>
                    </m:r>
                  </m:oMath>
                </a14:m>
                <a:r>
                  <a:rPr lang="en-US" dirty="0">
                    <a:solidFill>
                      <a:srgbClr val="FF0000"/>
                    </a:solidFill>
                    <a:latin typeface="Times New Roman" panose="02020603050405020304" pitchFamily="18" charset="0"/>
                    <a:cs typeface="Times New Roman" panose="02020603050405020304" pitchFamily="18" charset="0"/>
                  </a:rPr>
                  <a:t> corresponds to one oscillating mode.</a:t>
                </a:r>
              </a:p>
            </p:txBody>
          </p:sp>
        </mc:Choice>
        <mc:Fallback xmlns="">
          <p:sp>
            <p:nvSpPr>
              <p:cNvPr id="26" name="TextBox 25">
                <a:extLst>
                  <a:ext uri="{FF2B5EF4-FFF2-40B4-BE49-F238E27FC236}">
                    <a16:creationId xmlns:a16="http://schemas.microsoft.com/office/drawing/2014/main" id="{160EC5D6-6B2E-D71B-76E9-FB9AB3215F53}"/>
                  </a:ext>
                </a:extLst>
              </p:cNvPr>
              <p:cNvSpPr txBox="1">
                <a:spLocks noRot="1" noChangeAspect="1" noMove="1" noResize="1" noEditPoints="1" noAdjustHandles="1" noChangeArrowheads="1" noChangeShapeType="1" noTextEdit="1"/>
              </p:cNvSpPr>
              <p:nvPr/>
            </p:nvSpPr>
            <p:spPr>
              <a:xfrm>
                <a:off x="1003766" y="1207909"/>
                <a:ext cx="7661852" cy="369332"/>
              </a:xfrm>
              <a:prstGeom prst="rect">
                <a:avLst/>
              </a:prstGeom>
              <a:blipFill>
                <a:blip r:embed="rId8"/>
                <a:stretch>
                  <a:fillRect l="-82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AA3C1D7-CFC9-C867-1152-83E09661B42F}"/>
                  </a:ext>
                </a:extLst>
              </p:cNvPr>
              <p:cNvSpPr txBox="1"/>
              <p:nvPr/>
            </p:nvSpPr>
            <p:spPr>
              <a:xfrm>
                <a:off x="1003766" y="1909824"/>
                <a:ext cx="6885740" cy="66428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In these modes,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1</m:t>
                            </m:r>
                          </m:sub>
                        </m:sSub>
                      </m:num>
                      <m:den>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2</m:t>
                            </m:r>
                          </m:sub>
                        </m:sSub>
                      </m:den>
                    </m:f>
                  </m:oMath>
                </a14:m>
                <a:r>
                  <a:rPr lang="en-US" dirty="0">
                    <a:solidFill>
                      <a:srgbClr val="FF0000"/>
                    </a:solidFill>
                    <a:latin typeface="Times New Roman" panose="02020603050405020304" pitchFamily="18" charset="0"/>
                    <a:cs typeface="Times New Roman" panose="02020603050405020304" pitchFamily="18" charset="0"/>
                  </a:rPr>
                  <a:t> at any time equals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1</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r>
                                  <a:rPr lang="en-US" altLang="zh-TW" b="0" i="1" smtClean="0">
                                    <a:solidFill>
                                      <a:srgbClr val="FF0000"/>
                                    </a:solidFill>
                                    <a:latin typeface="Cambria Math" panose="02040503050406030204" pitchFamily="18" charset="0"/>
                                  </a:rPr>
                                  <m:t>,2</m:t>
                                </m:r>
                              </m:e>
                            </m:d>
                          </m:sup>
                        </m:sSubSup>
                      </m:num>
                      <m:den>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2</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r>
                                  <a:rPr lang="en-US" altLang="zh-TW" b="0" i="1" smtClean="0">
                                    <a:solidFill>
                                      <a:srgbClr val="FF0000"/>
                                    </a:solidFill>
                                    <a:latin typeface="Cambria Math" panose="02040503050406030204" pitchFamily="18" charset="0"/>
                                  </a:rPr>
                                  <m:t>,2</m:t>
                                </m:r>
                              </m:e>
                            </m:d>
                          </m:sup>
                        </m:sSubSup>
                      </m:den>
                    </m:f>
                  </m:oMath>
                </a14:m>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27" name="TextBox 26">
                <a:extLst>
                  <a:ext uri="{FF2B5EF4-FFF2-40B4-BE49-F238E27FC236}">
                    <a16:creationId xmlns:a16="http://schemas.microsoft.com/office/drawing/2014/main" id="{AAA3C1D7-CFC9-C867-1152-83E09661B42F}"/>
                  </a:ext>
                </a:extLst>
              </p:cNvPr>
              <p:cNvSpPr txBox="1">
                <a:spLocks noRot="1" noChangeAspect="1" noMove="1" noResize="1" noEditPoints="1" noAdjustHandles="1" noChangeArrowheads="1" noChangeShapeType="1" noTextEdit="1"/>
              </p:cNvSpPr>
              <p:nvPr/>
            </p:nvSpPr>
            <p:spPr>
              <a:xfrm>
                <a:off x="1003766" y="1909824"/>
                <a:ext cx="6885740" cy="664284"/>
              </a:xfrm>
              <a:prstGeom prst="rect">
                <a:avLst/>
              </a:prstGeom>
              <a:blipFill>
                <a:blip r:embed="rId9"/>
                <a:stretch>
                  <a:fillRect l="-9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32FEC62-29DF-6F73-3B8E-BB7669F67D6E}"/>
                  </a:ext>
                </a:extLst>
              </p:cNvPr>
              <p:cNvSpPr txBox="1"/>
              <p:nvPr/>
            </p:nvSpPr>
            <p:spPr>
              <a:xfrm>
                <a:off x="6187210" y="3021148"/>
                <a:ext cx="424152" cy="358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i="1">
                              <a:solidFill>
                                <a:schemeClr val="tx1"/>
                              </a:solidFill>
                              <a:latin typeface="Cambria Math" panose="02040503050406030204" pitchFamily="18" charset="0"/>
                            </a:rPr>
                            <m:t>1</m:t>
                          </m:r>
                        </m:sub>
                        <m:sup>
                          <m:d>
                            <m:dPr>
                              <m:ctrlPr>
                                <a:rPr lang="en-US" altLang="zh-TW" sz="1400" i="1">
                                  <a:solidFill>
                                    <a:schemeClr val="tx1"/>
                                  </a:solidFill>
                                  <a:latin typeface="Cambria Math" panose="02040503050406030204" pitchFamily="18" charset="0"/>
                                </a:rPr>
                              </m:ctrlPr>
                            </m:dPr>
                            <m:e>
                              <m:r>
                                <a:rPr lang="en-US" altLang="zh-TW" sz="1400" i="1">
                                  <a:solidFill>
                                    <a:schemeClr val="tx1"/>
                                  </a:solidFill>
                                  <a:latin typeface="Cambria Math" panose="02040503050406030204" pitchFamily="18" charset="0"/>
                                </a:rPr>
                                <m:t>1</m:t>
                              </m:r>
                            </m:e>
                          </m:d>
                        </m:sup>
                      </m:sSubSup>
                    </m:oMath>
                  </m:oMathPara>
                </a14:m>
                <a:endParaRPr lang="en-US" sz="1400" dirty="0">
                  <a:latin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A32FEC62-29DF-6F73-3B8E-BB7669F67D6E}"/>
                  </a:ext>
                </a:extLst>
              </p:cNvPr>
              <p:cNvSpPr txBox="1">
                <a:spLocks noRot="1" noChangeAspect="1" noMove="1" noResize="1" noEditPoints="1" noAdjustHandles="1" noChangeArrowheads="1" noChangeShapeType="1" noTextEdit="1"/>
              </p:cNvSpPr>
              <p:nvPr/>
            </p:nvSpPr>
            <p:spPr>
              <a:xfrm>
                <a:off x="6187210" y="3021148"/>
                <a:ext cx="424152" cy="35856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1A5EB5C-D861-DC9E-32F1-88B79753F4A5}"/>
                  </a:ext>
                </a:extLst>
              </p:cNvPr>
              <p:cNvSpPr txBox="1"/>
              <p:nvPr/>
            </p:nvSpPr>
            <p:spPr>
              <a:xfrm>
                <a:off x="6946329" y="3021148"/>
                <a:ext cx="521274" cy="368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b="0" i="1" smtClean="0">
                              <a:solidFill>
                                <a:schemeClr val="tx1"/>
                              </a:solidFill>
                              <a:latin typeface="Cambria Math" panose="02040503050406030204" pitchFamily="18" charset="0"/>
                            </a:rPr>
                            <m:t>2</m:t>
                          </m:r>
                        </m:sub>
                        <m:sup>
                          <m:d>
                            <m:dPr>
                              <m:ctrlPr>
                                <a:rPr lang="en-US" altLang="zh-TW" sz="1400" i="1">
                                  <a:solidFill>
                                    <a:schemeClr val="tx1"/>
                                  </a:solidFill>
                                  <a:latin typeface="Cambria Math" panose="02040503050406030204" pitchFamily="18" charset="0"/>
                                </a:rPr>
                              </m:ctrlPr>
                            </m:dPr>
                            <m:e>
                              <m:r>
                                <a:rPr lang="en-US" altLang="zh-TW" sz="1400" i="1">
                                  <a:solidFill>
                                    <a:schemeClr val="tx1"/>
                                  </a:solidFill>
                                  <a:latin typeface="Cambria Math" panose="02040503050406030204" pitchFamily="18" charset="0"/>
                                </a:rPr>
                                <m:t>1</m:t>
                              </m:r>
                            </m:e>
                          </m:d>
                        </m:sup>
                      </m:sSubSup>
                    </m:oMath>
                  </m:oMathPara>
                </a14:m>
                <a:endParaRPr lang="en-US" sz="1400" dirty="0">
                  <a:latin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91A5EB5C-D861-DC9E-32F1-88B79753F4A5}"/>
                  </a:ext>
                </a:extLst>
              </p:cNvPr>
              <p:cNvSpPr txBox="1">
                <a:spLocks noRot="1" noChangeAspect="1" noMove="1" noResize="1" noEditPoints="1" noAdjustHandles="1" noChangeArrowheads="1" noChangeShapeType="1" noTextEdit="1"/>
              </p:cNvSpPr>
              <p:nvPr/>
            </p:nvSpPr>
            <p:spPr>
              <a:xfrm>
                <a:off x="6946329" y="3021148"/>
                <a:ext cx="521274" cy="36830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B581E3E-4B04-8635-95C5-D91A7D63D852}"/>
                  </a:ext>
                </a:extLst>
              </p:cNvPr>
              <p:cNvSpPr txBox="1"/>
              <p:nvPr/>
            </p:nvSpPr>
            <p:spPr>
              <a:xfrm>
                <a:off x="1934318" y="3149364"/>
                <a:ext cx="424152" cy="362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i="1">
                              <a:solidFill>
                                <a:schemeClr val="tx1"/>
                              </a:solidFill>
                              <a:latin typeface="Cambria Math" panose="02040503050406030204" pitchFamily="18" charset="0"/>
                            </a:rPr>
                            <m:t>1</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2</m:t>
                              </m:r>
                            </m:e>
                          </m:d>
                        </m:sup>
                      </m:sSubSup>
                    </m:oMath>
                  </m:oMathPara>
                </a14:m>
                <a:endParaRPr lang="en-US" sz="1400" dirty="0">
                  <a:latin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DB581E3E-4B04-8635-95C5-D91A7D63D852}"/>
                  </a:ext>
                </a:extLst>
              </p:cNvPr>
              <p:cNvSpPr txBox="1">
                <a:spLocks noRot="1" noChangeAspect="1" noMove="1" noResize="1" noEditPoints="1" noAdjustHandles="1" noChangeArrowheads="1" noChangeShapeType="1" noTextEdit="1"/>
              </p:cNvSpPr>
              <p:nvPr/>
            </p:nvSpPr>
            <p:spPr>
              <a:xfrm>
                <a:off x="1934318" y="3149364"/>
                <a:ext cx="424152" cy="36247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E8F35B0-0E95-EDBF-FD38-504CCF60EBFB}"/>
                  </a:ext>
                </a:extLst>
              </p:cNvPr>
              <p:cNvSpPr txBox="1"/>
              <p:nvPr/>
            </p:nvSpPr>
            <p:spPr>
              <a:xfrm>
                <a:off x="2692502" y="3906367"/>
                <a:ext cx="521274" cy="368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b="0" i="1" smtClean="0">
                              <a:solidFill>
                                <a:schemeClr val="tx1"/>
                              </a:solidFill>
                              <a:latin typeface="Cambria Math" panose="02040503050406030204" pitchFamily="18" charset="0"/>
                            </a:rPr>
                            <m:t>2</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2</m:t>
                              </m:r>
                            </m:e>
                          </m:d>
                        </m:sup>
                      </m:sSubSup>
                    </m:oMath>
                  </m:oMathPara>
                </a14:m>
                <a:endParaRPr lang="en-US" sz="1400" dirty="0">
                  <a:latin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2E8F35B0-0E95-EDBF-FD38-504CCF60EBFB}"/>
                  </a:ext>
                </a:extLst>
              </p:cNvPr>
              <p:cNvSpPr txBox="1">
                <a:spLocks noRot="1" noChangeAspect="1" noMove="1" noResize="1" noEditPoints="1" noAdjustHandles="1" noChangeArrowheads="1" noChangeShapeType="1" noTextEdit="1"/>
              </p:cNvSpPr>
              <p:nvPr/>
            </p:nvSpPr>
            <p:spPr>
              <a:xfrm>
                <a:off x="2692502" y="3906367"/>
                <a:ext cx="521274" cy="36830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E10793A-00E5-A9BD-6EC2-A369390E05AC}"/>
                  </a:ext>
                </a:extLst>
              </p:cNvPr>
              <p:cNvSpPr txBox="1"/>
              <p:nvPr/>
            </p:nvSpPr>
            <p:spPr>
              <a:xfrm>
                <a:off x="1028315" y="2473946"/>
                <a:ext cx="529627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can plot </a:t>
                </a:r>
                <a14:m>
                  <m:oMath xmlns:m="http://schemas.openxmlformats.org/officeDocument/2006/math">
                    <m:r>
                      <a:rPr lang="en-US" altLang="zh-TW" b="1" i="1" smtClean="0">
                        <a:solidFill>
                          <a:schemeClr val="tx1"/>
                        </a:solidFill>
                        <a:latin typeface="Cambria Math" panose="02040503050406030204" pitchFamily="18" charset="0"/>
                        <a:ea typeface="Cambria Math"/>
                      </a:rPr>
                      <m:t>𝒂</m:t>
                    </m:r>
                  </m:oMath>
                </a14:m>
                <a:r>
                  <a:rPr lang="en-US" dirty="0">
                    <a:latin typeface="Times New Roman" panose="02020603050405020304" pitchFamily="18" charset="0"/>
                    <a:cs typeface="Times New Roman" panose="02020603050405020304" pitchFamily="18" charset="0"/>
                  </a:rPr>
                  <a:t> as follows to represent a mode:</a:t>
                </a:r>
              </a:p>
            </p:txBody>
          </p:sp>
        </mc:Choice>
        <mc:Fallback xmlns="">
          <p:sp>
            <p:nvSpPr>
              <p:cNvPr id="33" name="TextBox 32">
                <a:extLst>
                  <a:ext uri="{FF2B5EF4-FFF2-40B4-BE49-F238E27FC236}">
                    <a16:creationId xmlns:a16="http://schemas.microsoft.com/office/drawing/2014/main" id="{6E10793A-00E5-A9BD-6EC2-A369390E05AC}"/>
                  </a:ext>
                </a:extLst>
              </p:cNvPr>
              <p:cNvSpPr txBox="1">
                <a:spLocks noRot="1" noChangeAspect="1" noMove="1" noResize="1" noEditPoints="1" noAdjustHandles="1" noChangeArrowheads="1" noChangeShapeType="1" noTextEdit="1"/>
              </p:cNvSpPr>
              <p:nvPr/>
            </p:nvSpPr>
            <p:spPr>
              <a:xfrm>
                <a:off x="1028315" y="2473946"/>
                <a:ext cx="5296279" cy="369332"/>
              </a:xfrm>
              <a:prstGeom prst="rect">
                <a:avLst/>
              </a:prstGeom>
              <a:blipFill>
                <a:blip r:embed="rId14"/>
                <a:stretch>
                  <a:fillRect l="-1199"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2864721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72D9-91F2-2593-5900-ECAB819960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9EFCD94-19A9-28F0-6B64-D4F76E4EC859}"/>
              </a:ext>
            </a:extLst>
          </p:cNvPr>
          <p:cNvSpPr txBox="1"/>
          <p:nvPr/>
        </p:nvSpPr>
        <p:spPr bwMode="auto">
          <a:xfrm>
            <a:off x="1802339" y="6434429"/>
            <a:ext cx="6745228" cy="369332"/>
          </a:xfrm>
          <a:prstGeom prst="rect">
            <a:avLst/>
          </a:prstGeom>
          <a:noFill/>
          <a:ln w="9525">
            <a:noFill/>
            <a:miter lim="800000"/>
            <a:headEnd/>
            <a:tailEnd/>
          </a:ln>
        </p:spPr>
        <p:txBody>
          <a:bodyPr wrap="square" rtlCol="0">
            <a:spAutoFit/>
          </a:bodyPr>
          <a:lstStyle/>
          <a:p>
            <a:pPr algn="l"/>
            <a:r>
              <a:rPr lang="en-US" sz="1800" dirty="0">
                <a:latin typeface="Times New Roman" pitchFamily="18" charset="0"/>
                <a:cs typeface="Times New Roman" pitchFamily="18" charset="0"/>
              </a:rPr>
              <a:t>Is it possible both modes are excited in the beginning? Of course.</a:t>
            </a:r>
          </a:p>
        </p:txBody>
      </p:sp>
      <p:pic>
        <p:nvPicPr>
          <p:cNvPr id="4" name="Picture 3">
            <a:extLst>
              <a:ext uri="{FF2B5EF4-FFF2-40B4-BE49-F238E27FC236}">
                <a16:creationId xmlns:a16="http://schemas.microsoft.com/office/drawing/2014/main" id="{598B098C-1243-EB6B-8CC8-3FA79387F8DF}"/>
              </a:ext>
            </a:extLst>
          </p:cNvPr>
          <p:cNvPicPr>
            <a:picLocks noChangeAspect="1"/>
          </p:cNvPicPr>
          <p:nvPr/>
        </p:nvPicPr>
        <p:blipFill>
          <a:blip r:embed="rId6"/>
          <a:stretch>
            <a:fillRect/>
          </a:stretch>
        </p:blipFill>
        <p:spPr>
          <a:xfrm>
            <a:off x="4931594" y="561495"/>
            <a:ext cx="2821496" cy="1975047"/>
          </a:xfrm>
          <a:prstGeom prst="rect">
            <a:avLst/>
          </a:prstGeom>
        </p:spPr>
      </p:pic>
      <p:cxnSp>
        <p:nvCxnSpPr>
          <p:cNvPr id="5" name="Straight Arrow Connector 4">
            <a:extLst>
              <a:ext uri="{FF2B5EF4-FFF2-40B4-BE49-F238E27FC236}">
                <a16:creationId xmlns:a16="http://schemas.microsoft.com/office/drawing/2014/main" id="{43773774-6ADD-D124-93FC-30D0947689AE}"/>
              </a:ext>
            </a:extLst>
          </p:cNvPr>
          <p:cNvCxnSpPr/>
          <p:nvPr/>
        </p:nvCxnSpPr>
        <p:spPr>
          <a:xfrm>
            <a:off x="6024898" y="1040088"/>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F019358-C009-5A8C-091C-D6C4BBBDDDA4}"/>
              </a:ext>
            </a:extLst>
          </p:cNvPr>
          <p:cNvCxnSpPr/>
          <p:nvPr/>
        </p:nvCxnSpPr>
        <p:spPr>
          <a:xfrm>
            <a:off x="6816986" y="1040088"/>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BCEC931-9ACF-9A9C-F5D3-2982C98A70DF}"/>
              </a:ext>
            </a:extLst>
          </p:cNvPr>
          <p:cNvPicPr>
            <a:picLocks noChangeAspect="1"/>
          </p:cNvPicPr>
          <p:nvPr/>
        </p:nvPicPr>
        <p:blipFill>
          <a:blip r:embed="rId7"/>
          <a:stretch>
            <a:fillRect/>
          </a:stretch>
        </p:blipFill>
        <p:spPr>
          <a:xfrm>
            <a:off x="1737890" y="561495"/>
            <a:ext cx="2451100" cy="1879600"/>
          </a:xfrm>
          <a:prstGeom prst="rect">
            <a:avLst/>
          </a:prstGeom>
        </p:spPr>
      </p:pic>
      <p:cxnSp>
        <p:nvCxnSpPr>
          <p:cNvPr id="8" name="Straight Arrow Connector 7">
            <a:extLst>
              <a:ext uri="{FF2B5EF4-FFF2-40B4-BE49-F238E27FC236}">
                <a16:creationId xmlns:a16="http://schemas.microsoft.com/office/drawing/2014/main" id="{21BFE4DB-9E44-FA79-C85F-C82F8AB14780}"/>
              </a:ext>
            </a:extLst>
          </p:cNvPr>
          <p:cNvCxnSpPr/>
          <p:nvPr/>
        </p:nvCxnSpPr>
        <p:spPr>
          <a:xfrm>
            <a:off x="2601986" y="1067490"/>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4CDB76-C6DC-FA87-FE05-5FC9CD956192}"/>
              </a:ext>
            </a:extLst>
          </p:cNvPr>
          <p:cNvCxnSpPr/>
          <p:nvPr/>
        </p:nvCxnSpPr>
        <p:spPr>
          <a:xfrm>
            <a:off x="3322066" y="1002526"/>
            <a:ext cx="0" cy="72008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8AB7177-9BAD-AE6D-1F4D-74CFFD6C946A}"/>
                  </a:ext>
                </a:extLst>
              </p:cNvPr>
              <p:cNvSpPr txBox="1"/>
              <p:nvPr/>
            </p:nvSpPr>
            <p:spPr bwMode="auto">
              <a:xfrm>
                <a:off x="2139124" y="2529047"/>
                <a:ext cx="1648631" cy="401970"/>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b="0" i="1" smtClean="0">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8AB7177-9BAD-AE6D-1F4D-74CFFD6C946A}"/>
                  </a:ext>
                </a:extLst>
              </p:cNvPr>
              <p:cNvSpPr txBox="1">
                <a:spLocks noRot="1" noChangeAspect="1" noMove="1" noResize="1" noEditPoints="1" noAdjustHandles="1" noChangeArrowheads="1" noChangeShapeType="1" noTextEdit="1"/>
              </p:cNvSpPr>
              <p:nvPr/>
            </p:nvSpPr>
            <p:spPr bwMode="auto">
              <a:xfrm>
                <a:off x="2139124" y="2529047"/>
                <a:ext cx="1648631" cy="401970"/>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D7DDD9B-981D-935E-E6FF-6673D4BF3849}"/>
                  </a:ext>
                </a:extLst>
              </p:cNvPr>
              <p:cNvSpPr txBox="1"/>
              <p:nvPr/>
            </p:nvSpPr>
            <p:spPr bwMode="auto">
              <a:xfrm>
                <a:off x="5866954" y="2599777"/>
                <a:ext cx="1296144" cy="369332"/>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D7DDD9B-981D-935E-E6FF-6673D4BF3849}"/>
                  </a:ext>
                </a:extLst>
              </p:cNvPr>
              <p:cNvSpPr txBox="1">
                <a:spLocks noRot="1" noChangeAspect="1" noMove="1" noResize="1" noEditPoints="1" noAdjustHandles="1" noChangeArrowheads="1" noChangeShapeType="1" noTextEdit="1"/>
              </p:cNvSpPr>
              <p:nvPr/>
            </p:nvSpPr>
            <p:spPr bwMode="auto">
              <a:xfrm>
                <a:off x="5866954" y="2599777"/>
                <a:ext cx="1296144" cy="369332"/>
              </a:xfrm>
              <a:prstGeom prst="rect">
                <a:avLst/>
              </a:prstGeom>
              <a:blipFill>
                <a:blip r:embed="rId9"/>
                <a:stretch>
                  <a:fillRect/>
                </a:stretch>
              </a:blipFill>
              <a:ln>
                <a:noFill/>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7A18F346-8050-AD9F-C618-8881D9367B42}"/>
              </a:ext>
            </a:extLst>
          </p:cNvPr>
          <p:cNvSpPr txBox="1"/>
          <p:nvPr/>
        </p:nvSpPr>
        <p:spPr>
          <a:xfrm>
            <a:off x="1737890" y="112590"/>
            <a:ext cx="60151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have found two oscillating solutions for Coupled system.</a:t>
            </a:r>
          </a:p>
        </p:txBody>
      </p:sp>
      <p:sp>
        <p:nvSpPr>
          <p:cNvPr id="19" name="TextBox 18">
            <a:extLst>
              <a:ext uri="{FF2B5EF4-FFF2-40B4-BE49-F238E27FC236}">
                <a16:creationId xmlns:a16="http://schemas.microsoft.com/office/drawing/2014/main" id="{3B5E674A-1A8F-C5F9-8853-737C945D2FE7}"/>
              </a:ext>
            </a:extLst>
          </p:cNvPr>
          <p:cNvSpPr txBox="1"/>
          <p:nvPr/>
        </p:nvSpPr>
        <p:spPr bwMode="auto">
          <a:xfrm flipH="1">
            <a:off x="1692358" y="4522901"/>
            <a:ext cx="5241678" cy="369332"/>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itchFamily="18" charset="0"/>
              </a:rPr>
              <a:t>If initial conditions follow the condition of the mode,</a:t>
            </a:r>
          </a:p>
        </p:txBody>
      </p:sp>
      <p:sp>
        <p:nvSpPr>
          <p:cNvPr id="23" name="TextBox 22">
            <a:extLst>
              <a:ext uri="{FF2B5EF4-FFF2-40B4-BE49-F238E27FC236}">
                <a16:creationId xmlns:a16="http://schemas.microsoft.com/office/drawing/2014/main" id="{13CFDB71-3DEE-C44B-7F2B-BDE30514D809}"/>
              </a:ext>
            </a:extLst>
          </p:cNvPr>
          <p:cNvSpPr txBox="1"/>
          <p:nvPr/>
        </p:nvSpPr>
        <p:spPr>
          <a:xfrm>
            <a:off x="1812849" y="5700826"/>
            <a:ext cx="662480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system will continue oscillating as SHM according to the mode!</a:t>
            </a:r>
          </a:p>
        </p:txBody>
      </p:sp>
      <p:sp>
        <p:nvSpPr>
          <p:cNvPr id="24" name="TextBox 23">
            <a:extLst>
              <a:ext uri="{FF2B5EF4-FFF2-40B4-BE49-F238E27FC236}">
                <a16:creationId xmlns:a16="http://schemas.microsoft.com/office/drawing/2014/main" id="{EC9D5F06-6F3F-C886-35E7-B2A654856705}"/>
              </a:ext>
            </a:extLst>
          </p:cNvPr>
          <p:cNvSpPr txBox="1"/>
          <p:nvPr/>
        </p:nvSpPr>
        <p:spPr>
          <a:xfrm>
            <a:off x="1794456" y="6067628"/>
            <a:ext cx="674522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usually say: one mode is excited while the other is not.</a:t>
            </a:r>
          </a:p>
        </p:txBody>
      </p:sp>
      <p:pic>
        <p:nvPicPr>
          <p:cNvPr id="12" name="Screen Recording 2026-04-23 at 9.31.54 pm">
            <a:hlinkClick r:id="" action="ppaction://media"/>
            <a:extLst>
              <a:ext uri="{FF2B5EF4-FFF2-40B4-BE49-F238E27FC236}">
                <a16:creationId xmlns:a16="http://schemas.microsoft.com/office/drawing/2014/main" id="{D37E9FE6-AE1A-293F-64F7-CD6108A08C9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rot="5400000">
            <a:off x="5365496" y="2590143"/>
            <a:ext cx="1485563" cy="2353367"/>
          </a:xfrm>
          <a:prstGeom prst="rect">
            <a:avLst/>
          </a:prstGeom>
        </p:spPr>
      </p:pic>
      <p:pic>
        <p:nvPicPr>
          <p:cNvPr id="13" name="Screen Recording 2026-04-23 at 9.33.01 pm">
            <a:hlinkClick r:id="" action="ppaction://media"/>
            <a:extLst>
              <a:ext uri="{FF2B5EF4-FFF2-40B4-BE49-F238E27FC236}">
                <a16:creationId xmlns:a16="http://schemas.microsoft.com/office/drawing/2014/main" id="{82987561-4258-5055-C692-598565BE67EA}"/>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rot="5400000">
            <a:off x="2264771" y="2529705"/>
            <a:ext cx="1547256" cy="2451099"/>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8EE2AE1-55FD-1D02-04C4-AA8D8BD4C5AA}"/>
                  </a:ext>
                </a:extLst>
              </p:cNvPr>
              <p:cNvSpPr txBox="1"/>
              <p:nvPr/>
            </p:nvSpPr>
            <p:spPr>
              <a:xfrm>
                <a:off x="7391400" y="2586269"/>
                <a:ext cx="1524000" cy="83048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8EE2AE1-55FD-1D02-04C4-AA8D8BD4C5AA}"/>
                  </a:ext>
                </a:extLst>
              </p:cNvPr>
              <p:cNvSpPr txBox="1">
                <a:spLocks noRot="1" noChangeAspect="1" noMove="1" noResize="1" noEditPoints="1" noAdjustHandles="1" noChangeArrowheads="1" noChangeShapeType="1" noTextEdit="1"/>
              </p:cNvSpPr>
              <p:nvPr/>
            </p:nvSpPr>
            <p:spPr>
              <a:xfrm>
                <a:off x="7391400" y="2586269"/>
                <a:ext cx="1524000" cy="830484"/>
              </a:xfrm>
              <a:prstGeom prst="rect">
                <a:avLst/>
              </a:prstGeom>
              <a:blipFill>
                <a:blip r:embed="rId12"/>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BC5FEE1-82C1-BAE6-8997-1CB3EA405DA0}"/>
                  </a:ext>
                </a:extLst>
              </p:cNvPr>
              <p:cNvSpPr txBox="1"/>
              <p:nvPr/>
            </p:nvSpPr>
            <p:spPr>
              <a:xfrm>
                <a:off x="56567" y="2536542"/>
                <a:ext cx="1737889" cy="83048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4BC5FEE1-82C1-BAE6-8997-1CB3EA405DA0}"/>
                  </a:ext>
                </a:extLst>
              </p:cNvPr>
              <p:cNvSpPr txBox="1">
                <a:spLocks noRot="1" noChangeAspect="1" noMove="1" noResize="1" noEditPoints="1" noAdjustHandles="1" noChangeArrowheads="1" noChangeShapeType="1" noTextEdit="1"/>
              </p:cNvSpPr>
              <p:nvPr/>
            </p:nvSpPr>
            <p:spPr>
              <a:xfrm>
                <a:off x="56567" y="2536542"/>
                <a:ext cx="1737889" cy="830484"/>
              </a:xfrm>
              <a:prstGeom prst="rect">
                <a:avLst/>
              </a:prstGeom>
              <a:blipFill>
                <a:blip r:embed="rId13"/>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6E81EB-990F-68B3-7392-175B73A8ED3A}"/>
                  </a:ext>
                </a:extLst>
              </p:cNvPr>
              <p:cNvSpPr txBox="1"/>
              <p:nvPr/>
            </p:nvSpPr>
            <p:spPr>
              <a:xfrm>
                <a:off x="5807201" y="4881288"/>
                <a:ext cx="1945888"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0</m:t>
                              </m:r>
                            </m:e>
                          </m:d>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
                            <m:dPr>
                              <m:ctrlPr>
                                <a:rPr lang="en-US" altLang="zh-TW" i="1">
                                  <a:latin typeface="Cambria Math" panose="02040503050406030204" pitchFamily="18" charset="0"/>
                                </a:rPr>
                              </m:ctrlPr>
                            </m:dPr>
                            <m:e>
                              <m:r>
                                <a:rPr lang="en-US" altLang="zh-TW" i="1">
                                  <a:latin typeface="Cambria Math" panose="02040503050406030204" pitchFamily="18" charset="0"/>
                                </a:rPr>
                                <m:t>0</m:t>
                              </m:r>
                            </m:e>
                          </m:d>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76E81EB-990F-68B3-7392-175B73A8ED3A}"/>
                  </a:ext>
                </a:extLst>
              </p:cNvPr>
              <p:cNvSpPr txBox="1">
                <a:spLocks noRot="1" noChangeAspect="1" noMove="1" noResize="1" noEditPoints="1" noAdjustHandles="1" noChangeArrowheads="1" noChangeShapeType="1" noTextEdit="1"/>
              </p:cNvSpPr>
              <p:nvPr/>
            </p:nvSpPr>
            <p:spPr>
              <a:xfrm>
                <a:off x="5807201" y="4881288"/>
                <a:ext cx="1945888" cy="830484"/>
              </a:xfrm>
              <a:prstGeom prst="rect">
                <a:avLst/>
              </a:prstGeom>
              <a:blipFill>
                <a:blip r:embed="rId14"/>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E16DFCE-761B-AE69-4319-1843A4337B89}"/>
                  </a:ext>
                </a:extLst>
              </p:cNvPr>
              <p:cNvSpPr txBox="1"/>
              <p:nvPr/>
            </p:nvSpPr>
            <p:spPr>
              <a:xfrm>
                <a:off x="1757285" y="4870342"/>
                <a:ext cx="2135255"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0</m:t>
                              </m:r>
                            </m:e>
                          </m:d>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
                            <m:dPr>
                              <m:ctrlPr>
                                <a:rPr lang="en-US" altLang="zh-TW" i="1">
                                  <a:latin typeface="Cambria Math" panose="02040503050406030204" pitchFamily="18" charset="0"/>
                                </a:rPr>
                              </m:ctrlPr>
                            </m:dPr>
                            <m:e>
                              <m:r>
                                <a:rPr lang="en-US" altLang="zh-TW" i="1">
                                  <a:latin typeface="Cambria Math" panose="02040503050406030204" pitchFamily="18" charset="0"/>
                                </a:rPr>
                                <m:t>0</m:t>
                              </m:r>
                            </m:e>
                          </m:d>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FE16DFCE-761B-AE69-4319-1843A4337B89}"/>
                  </a:ext>
                </a:extLst>
              </p:cNvPr>
              <p:cNvSpPr txBox="1">
                <a:spLocks noRot="1" noChangeAspect="1" noMove="1" noResize="1" noEditPoints="1" noAdjustHandles="1" noChangeArrowheads="1" noChangeShapeType="1" noTextEdit="1"/>
              </p:cNvSpPr>
              <p:nvPr/>
            </p:nvSpPr>
            <p:spPr>
              <a:xfrm>
                <a:off x="1757285" y="4870342"/>
                <a:ext cx="2135255" cy="830484"/>
              </a:xfrm>
              <a:prstGeom prst="rect">
                <a:avLst/>
              </a:prstGeom>
              <a:blipFill>
                <a:blip r:embed="rId15"/>
                <a:stretch>
                  <a:fillRect b="-1515"/>
                </a:stretch>
              </a:blipFill>
            </p:spPr>
            <p:txBody>
              <a:bodyPr/>
              <a:lstStyle/>
              <a:p>
                <a:r>
                  <a:rPr lang="en-US">
                    <a:noFill/>
                  </a:rPr>
                  <a:t> </a:t>
                </a:r>
              </a:p>
            </p:txBody>
          </p:sp>
        </mc:Fallback>
      </mc:AlternateContent>
    </p:spTree>
    <p:extLst>
      <p:ext uri="{BB962C8B-B14F-4D97-AF65-F5344CB8AC3E}">
        <p14:creationId xmlns:p14="http://schemas.microsoft.com/office/powerpoint/2010/main" val="18139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82"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2"/>
                                        </p:tgtEl>
                                      </p:cBhvr>
                                    </p:cmd>
                                  </p:childTnLst>
                                </p:cTn>
                              </p:par>
                            </p:childTnLst>
                          </p:cTn>
                        </p:par>
                      </p:childTnLst>
                    </p:cTn>
                  </p:par>
                </p:childTnLst>
              </p:cTn>
              <p:nextCondLst>
                <p:cond evt="onClick" delay="0">
                  <p:tgtEl>
                    <p:spTgt spid="12"/>
                  </p:tgtEl>
                </p:cond>
              </p:nextCondLst>
            </p:seq>
            <p:video>
              <p:cMediaNode vol="80000">
                <p:cTn id="28" fill="hold" display="0">
                  <p:stCondLst>
                    <p:cond delay="indefinite"/>
                  </p:stCondLst>
                </p:cTn>
                <p:tgtEl>
                  <p:spTgt spid="12"/>
                </p:tgtEl>
              </p:cMediaNode>
            </p:video>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3"/>
                                        </p:tgtEl>
                                      </p:cBhvr>
                                    </p:cmd>
                                  </p:childTnLst>
                                </p:cTn>
                              </p:par>
                            </p:childTnLst>
                          </p:cTn>
                        </p:par>
                      </p:childTnLst>
                    </p:cTn>
                  </p:par>
                </p:childTnLst>
              </p:cTn>
              <p:nextCondLst>
                <p:cond evt="onClick" delay="0">
                  <p:tgtEl>
                    <p:spTgt spid="13"/>
                  </p:tgtEl>
                </p:cond>
              </p:nextCondLst>
            </p:seq>
            <p:video>
              <p:cMediaNode vol="80000">
                <p:cTn id="34" fill="hold" display="0">
                  <p:stCondLst>
                    <p:cond delay="indefinite"/>
                  </p:stCondLst>
                </p:cTn>
                <p:tgtEl>
                  <p:spTgt spid="13"/>
                </p:tgtEl>
              </p:cMediaNode>
            </p:video>
          </p:childTnLst>
        </p:cTn>
      </p:par>
    </p:tnLst>
    <p:bldLst>
      <p:bldP spid="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A88E1-AC1A-D9EF-2EDC-A30B706A11A8}"/>
            </a:ext>
          </a:extLst>
        </p:cNvPr>
        <p:cNvGrpSpPr/>
        <p:nvPr/>
      </p:nvGrpSpPr>
      <p:grpSpPr>
        <a:xfrm>
          <a:off x="0" y="0"/>
          <a:ext cx="0" cy="0"/>
          <a:chOff x="0" y="0"/>
          <a:chExt cx="0" cy="0"/>
        </a:xfrm>
      </p:grpSpPr>
      <p:sp>
        <p:nvSpPr>
          <p:cNvPr id="132099" name="Rectangle 2">
            <a:extLst>
              <a:ext uri="{FF2B5EF4-FFF2-40B4-BE49-F238E27FC236}">
                <a16:creationId xmlns:a16="http://schemas.microsoft.com/office/drawing/2014/main" id="{240AF74F-B5FC-C14F-6CED-427937F6A16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02" name="Rectangle 4">
            <a:extLst>
              <a:ext uri="{FF2B5EF4-FFF2-40B4-BE49-F238E27FC236}">
                <a16:creationId xmlns:a16="http://schemas.microsoft.com/office/drawing/2014/main" id="{79A6AC9B-0134-83C6-5FC0-A4469D7BF81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04" name="Rectangle 6">
            <a:extLst>
              <a:ext uri="{FF2B5EF4-FFF2-40B4-BE49-F238E27FC236}">
                <a16:creationId xmlns:a16="http://schemas.microsoft.com/office/drawing/2014/main" id="{C34A6452-E3C7-3EE1-48E5-AD54C1818D9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132106" name="文字方塊 9">
                <a:extLst>
                  <a:ext uri="{FF2B5EF4-FFF2-40B4-BE49-F238E27FC236}">
                    <a16:creationId xmlns:a16="http://schemas.microsoft.com/office/drawing/2014/main" id="{277C5352-0924-617C-6F66-CE252B6F3DC0}"/>
                  </a:ext>
                </a:extLst>
              </p:cNvPr>
              <p:cNvSpPr txBox="1">
                <a:spLocks noChangeArrowheads="1"/>
              </p:cNvSpPr>
              <p:nvPr/>
            </p:nvSpPr>
            <p:spPr bwMode="auto">
              <a:xfrm>
                <a:off x="1024903" y="906192"/>
                <a:ext cx="32476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800" dirty="0"/>
                  <a:t>If </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𝛼</m:t>
                    </m:r>
                  </m:oMath>
                </a14:m>
                <a:r>
                  <a:rPr lang="en-US" altLang="zh-TW" sz="1800" dirty="0"/>
                  <a:t> is imaginary, </a:t>
                </a:r>
                <a:endParaRPr lang="zh-TW" altLang="en-US" sz="1800" dirty="0"/>
              </a:p>
            </p:txBody>
          </p:sp>
        </mc:Choice>
        <mc:Fallback xmlns="">
          <p:sp>
            <p:nvSpPr>
              <p:cNvPr id="132106" name="文字方塊 9">
                <a:extLst>
                  <a:ext uri="{FF2B5EF4-FFF2-40B4-BE49-F238E27FC236}">
                    <a16:creationId xmlns:a16="http://schemas.microsoft.com/office/drawing/2014/main" id="{277C5352-0924-617C-6F66-CE252B6F3DC0}"/>
                  </a:ext>
                </a:extLst>
              </p:cNvPr>
              <p:cNvSpPr txBox="1">
                <a:spLocks noRot="1" noChangeAspect="1" noMove="1" noResize="1" noEditPoints="1" noAdjustHandles="1" noChangeArrowheads="1" noChangeShapeType="1" noTextEdit="1"/>
              </p:cNvSpPr>
              <p:nvPr/>
            </p:nvSpPr>
            <p:spPr bwMode="auto">
              <a:xfrm>
                <a:off x="1024903" y="906192"/>
                <a:ext cx="3247696" cy="369332"/>
              </a:xfrm>
              <a:prstGeom prst="rect">
                <a:avLst/>
              </a:prstGeom>
              <a:blipFill>
                <a:blip r:embed="rId2"/>
                <a:stretch>
                  <a:fillRect l="-155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2107" name="Rectangle 8">
            <a:extLst>
              <a:ext uri="{FF2B5EF4-FFF2-40B4-BE49-F238E27FC236}">
                <a16:creationId xmlns:a16="http://schemas.microsoft.com/office/drawing/2014/main" id="{768BCA48-D3F9-6105-C378-25EE39FC0B7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09" name="Rectangle 10">
            <a:extLst>
              <a:ext uri="{FF2B5EF4-FFF2-40B4-BE49-F238E27FC236}">
                <a16:creationId xmlns:a16="http://schemas.microsoft.com/office/drawing/2014/main" id="{EF4454F4-EB88-0C22-592A-BDFCFCECF22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13" name="Rectangle 12">
            <a:extLst>
              <a:ext uri="{FF2B5EF4-FFF2-40B4-BE49-F238E27FC236}">
                <a16:creationId xmlns:a16="http://schemas.microsoft.com/office/drawing/2014/main" id="{25C73F2E-FABD-CDEC-AA3E-9D0082D1D8B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15" name="矩形 18">
            <a:extLst>
              <a:ext uri="{FF2B5EF4-FFF2-40B4-BE49-F238E27FC236}">
                <a16:creationId xmlns:a16="http://schemas.microsoft.com/office/drawing/2014/main" id="{D843174B-EC85-29E0-4EAD-89E09A818CD7}"/>
              </a:ext>
            </a:extLst>
          </p:cNvPr>
          <p:cNvSpPr>
            <a:spLocks noChangeArrowheads="1"/>
          </p:cNvSpPr>
          <p:nvPr/>
        </p:nvSpPr>
        <p:spPr bwMode="auto">
          <a:xfrm>
            <a:off x="1079239" y="5955646"/>
            <a:ext cx="4641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最後取實數部即可得實數解</a:t>
            </a:r>
            <a:r>
              <a:rPr lang="en-US" altLang="zh-TW" sz="1800" dirty="0"/>
              <a:t> Pick the real part </a:t>
            </a:r>
            <a:endParaRPr lang="zh-TW" altLang="en-US" sz="1800" dirty="0"/>
          </a:p>
        </p:txBody>
      </p:sp>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F77A3AF5-7F84-D370-B424-D698BBA37FE6}"/>
                  </a:ext>
                </a:extLst>
              </p:cNvPr>
              <p:cNvSpPr txBox="1"/>
              <p:nvPr/>
            </p:nvSpPr>
            <p:spPr bwMode="auto">
              <a:xfrm>
                <a:off x="1059311" y="521629"/>
                <a:ext cx="1200008"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23" name="文字方塊 22">
                <a:extLst>
                  <a:ext uri="{FF2B5EF4-FFF2-40B4-BE49-F238E27FC236}">
                    <a16:creationId xmlns:a16="http://schemas.microsoft.com/office/drawing/2014/main" id="{F77A3AF5-7F84-D370-B424-D698BBA37FE6}"/>
                  </a:ext>
                </a:extLst>
              </p:cNvPr>
              <p:cNvSpPr txBox="1">
                <a:spLocks noRot="1" noChangeAspect="1" noMove="1" noResize="1" noEditPoints="1" noAdjustHandles="1" noChangeArrowheads="1" noChangeShapeType="1" noTextEdit="1"/>
              </p:cNvSpPr>
              <p:nvPr/>
            </p:nvSpPr>
            <p:spPr bwMode="auto">
              <a:xfrm>
                <a:off x="1059311" y="521629"/>
                <a:ext cx="1200008" cy="369332"/>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32A66B22-1092-1F81-B88F-0A28909E433E}"/>
                  </a:ext>
                </a:extLst>
              </p:cNvPr>
              <p:cNvSpPr txBox="1"/>
              <p:nvPr/>
            </p:nvSpPr>
            <p:spPr bwMode="auto">
              <a:xfrm>
                <a:off x="5070066" y="5557057"/>
                <a:ext cx="3424464" cy="381964"/>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𝑐</m:t>
                          </m:r>
                        </m:e>
                        <m:sub>
                          <m:r>
                            <a:rPr lang="en-US" altLang="zh-TW" sz="1800" b="0" i="1" smtClean="0">
                              <a:latin typeface="Cambria Math" panose="02040503050406030204" pitchFamily="18" charset="0"/>
                            </a:rPr>
                            <m:t>1</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𝛼</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ea typeface="Cambria Math" panose="02040503050406030204" pitchFamily="18" charset="0"/>
                            </a:rPr>
                            <m:t>𝑡</m:t>
                          </m:r>
                        </m:sup>
                      </m:sSup>
                      <m:r>
                        <a:rPr lang="en-US" altLang="zh-TW" sz="1800" b="0" i="0"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b="0" i="1" smtClean="0">
                                  <a:latin typeface="Cambria Math" panose="02040503050406030204" pitchFamily="18" charset="0"/>
                                  <a:ea typeface="Cambria Math" panose="02040503050406030204" pitchFamily="18" charset="0"/>
                                </a:rPr>
                                <m:t>2</m:t>
                              </m:r>
                            </m:sub>
                          </m:sSub>
                          <m:r>
                            <a:rPr lang="en-US" altLang="zh-TW" sz="1800" i="1">
                              <a:latin typeface="Cambria Math" panose="02040503050406030204" pitchFamily="18" charset="0"/>
                              <a:ea typeface="Cambria Math" panose="02040503050406030204" pitchFamily="18" charset="0"/>
                            </a:rPr>
                            <m:t>𝑡</m:t>
                          </m:r>
                        </m:sup>
                      </m:sSup>
                      <m:r>
                        <a:rPr lang="en-US" altLang="zh-TW" sz="1800" b="0" i="0"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b="0" i="1" smtClean="0">
                              <a:latin typeface="Cambria Math" panose="02040503050406030204" pitchFamily="18" charset="0"/>
                            </a:rPr>
                            <m:t>𝑁</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b="0" i="1" smtClean="0">
                                  <a:latin typeface="Cambria Math" panose="02040503050406030204" pitchFamily="18" charset="0"/>
                                  <a:ea typeface="Cambria Math" panose="02040503050406030204" pitchFamily="18" charset="0"/>
                                </a:rPr>
                                <m:t>𝑁</m:t>
                              </m:r>
                            </m:sub>
                          </m:sSub>
                          <m:r>
                            <a:rPr lang="en-US" altLang="zh-TW" sz="1800" i="1">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27" name="文字方塊 26">
                <a:extLst>
                  <a:ext uri="{FF2B5EF4-FFF2-40B4-BE49-F238E27FC236}">
                    <a16:creationId xmlns:a16="http://schemas.microsoft.com/office/drawing/2014/main" id="{32A66B22-1092-1F81-B88F-0A28909E433E}"/>
                  </a:ext>
                </a:extLst>
              </p:cNvPr>
              <p:cNvSpPr txBox="1">
                <a:spLocks noRot="1" noChangeAspect="1" noMove="1" noResize="1" noEditPoints="1" noAdjustHandles="1" noChangeArrowheads="1" noChangeShapeType="1" noTextEdit="1"/>
              </p:cNvSpPr>
              <p:nvPr/>
            </p:nvSpPr>
            <p:spPr bwMode="auto">
              <a:xfrm>
                <a:off x="5070066" y="5557057"/>
                <a:ext cx="3424464" cy="381964"/>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6EEB8FEC-6BD4-C1D5-5AD7-5D1F30960E35}"/>
                  </a:ext>
                </a:extLst>
              </p:cNvPr>
              <p:cNvSpPr/>
              <p:nvPr/>
            </p:nvSpPr>
            <p:spPr>
              <a:xfrm>
                <a:off x="5632079" y="5973897"/>
                <a:ext cx="1093312"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𝑥</m:t>
                      </m:r>
                      <m:r>
                        <a:rPr lang="en-US" altLang="zh-TW" sz="1800" i="1">
                          <a:latin typeface="Cambria Math" panose="02040503050406030204" pitchFamily="18" charset="0"/>
                        </a:rPr>
                        <m:t>=</m:t>
                      </m:r>
                      <m:r>
                        <m:rPr>
                          <m:sty m:val="p"/>
                        </m:rPr>
                        <a:rPr lang="en-US" altLang="zh-TW" sz="1800">
                          <a:latin typeface="Cambria Math" panose="02040503050406030204" pitchFamily="18" charset="0"/>
                        </a:rPr>
                        <m:t>Re</m:t>
                      </m:r>
                      <m:r>
                        <a:rPr lang="en-US" altLang="zh-TW" sz="1800">
                          <a:latin typeface="Cambria Math" panose="02040503050406030204" pitchFamily="18" charset="0"/>
                        </a:rPr>
                        <m:t> </m:t>
                      </m:r>
                      <m:r>
                        <a:rPr lang="en-US" altLang="zh-TW" sz="1800" i="1">
                          <a:latin typeface="Cambria Math" panose="02040503050406030204" pitchFamily="18" charset="0"/>
                        </a:rPr>
                        <m:t>𝑧</m:t>
                      </m:r>
                    </m:oMath>
                  </m:oMathPara>
                </a14:m>
                <a:endParaRPr lang="zh-TW" altLang="en-US" sz="1800" dirty="0">
                  <a:latin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6EEB8FEC-6BD4-C1D5-5AD7-5D1F30960E35}"/>
                  </a:ext>
                </a:extLst>
              </p:cNvPr>
              <p:cNvSpPr>
                <a:spLocks noRot="1" noChangeAspect="1" noMove="1" noResize="1" noEditPoints="1" noAdjustHandles="1" noChangeArrowheads="1" noChangeShapeType="1" noTextEdit="1"/>
              </p:cNvSpPr>
              <p:nvPr/>
            </p:nvSpPr>
            <p:spPr>
              <a:xfrm>
                <a:off x="5632079" y="5973897"/>
                <a:ext cx="1093312"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22">
                <a:extLst>
                  <a:ext uri="{FF2B5EF4-FFF2-40B4-BE49-F238E27FC236}">
                    <a16:creationId xmlns:a16="http://schemas.microsoft.com/office/drawing/2014/main" id="{1C3CA569-16CB-98AC-3F98-E1A51BAAEB4C}"/>
                  </a:ext>
                </a:extLst>
              </p:cNvPr>
              <p:cNvSpPr txBox="1"/>
              <p:nvPr/>
            </p:nvSpPr>
            <p:spPr bwMode="auto">
              <a:xfrm>
                <a:off x="2817580" y="906192"/>
                <a:ext cx="1283365" cy="3782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𝑖</m:t>
                          </m:r>
                          <m:r>
                            <a:rPr lang="en-US" altLang="zh-TW" sz="1800" b="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9" name="文字方塊 22">
                <a:extLst>
                  <a:ext uri="{FF2B5EF4-FFF2-40B4-BE49-F238E27FC236}">
                    <a16:creationId xmlns:a16="http://schemas.microsoft.com/office/drawing/2014/main" id="{1C3CA569-16CB-98AC-3F98-E1A51BAAEB4C}"/>
                  </a:ext>
                </a:extLst>
              </p:cNvPr>
              <p:cNvSpPr txBox="1">
                <a:spLocks noRot="1" noChangeAspect="1" noMove="1" noResize="1" noEditPoints="1" noAdjustHandles="1" noChangeArrowheads="1" noChangeShapeType="1" noTextEdit="1"/>
              </p:cNvSpPr>
              <p:nvPr/>
            </p:nvSpPr>
            <p:spPr bwMode="auto">
              <a:xfrm>
                <a:off x="2817580" y="906192"/>
                <a:ext cx="1283365" cy="378245"/>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14">
                <a:extLst>
                  <a:ext uri="{FF2B5EF4-FFF2-40B4-BE49-F238E27FC236}">
                    <a16:creationId xmlns:a16="http://schemas.microsoft.com/office/drawing/2014/main" id="{5EC6DE7E-54D7-401A-C804-F30C346D56D0}"/>
                  </a:ext>
                </a:extLst>
              </p:cNvPr>
              <p:cNvSpPr/>
              <p:nvPr/>
            </p:nvSpPr>
            <p:spPr>
              <a:xfrm>
                <a:off x="1079239" y="1905442"/>
                <a:ext cx="247503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TW" sz="1800" smtClean="0">
                          <a:latin typeface="Cambria Math" panose="02040503050406030204" pitchFamily="18" charset="0"/>
                          <a:ea typeface="Cambria Math" panose="02040503050406030204" pitchFamily="18" charset="0"/>
                        </a:rPr>
                        <m:t>Re</m:t>
                      </m:r>
                      <m:d>
                        <m:dPr>
                          <m:begChr m:val="["/>
                          <m:endChr m:val="]"/>
                          <m:ctrlPr>
                            <a:rPr lang="en-US" altLang="zh-TW" sz="1800" i="1">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rPr>
                            <m:t>𝑧</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𝐴</m:t>
                      </m:r>
                      <m:func>
                        <m:funcPr>
                          <m:ctrlPr>
                            <a:rPr lang="en-US" altLang="zh-TW" sz="1800" i="1">
                              <a:latin typeface="Cambria Math" panose="02040503050406030204" pitchFamily="18" charset="0"/>
                            </a:rPr>
                          </m:ctrlPr>
                        </m:funcPr>
                        <m:fName>
                          <m:r>
                            <m:rPr>
                              <m:sty m:val="p"/>
                            </m:rPr>
                            <a:rPr lang="en-US" altLang="zh-TW" sz="1800">
                              <a:latin typeface="Cambria Math"/>
                            </a:rPr>
                            <m:t>cos</m:t>
                          </m:r>
                        </m:fName>
                        <m:e>
                          <m:d>
                            <m:dPr>
                              <m:ctrlPr>
                                <a:rPr lang="en-US" altLang="zh-TW" sz="1800" i="1" smtClean="0">
                                  <a:latin typeface="Cambria Math" panose="02040503050406030204" pitchFamily="18" charset="0"/>
                                </a:rPr>
                              </m:ctrlPr>
                            </m:dPr>
                            <m:e>
                              <m:r>
                                <a:rPr lang="en-US" altLang="zh-TW" sz="180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𝜙</m:t>
                              </m:r>
                            </m:e>
                          </m:d>
                        </m:e>
                      </m:func>
                    </m:oMath>
                  </m:oMathPara>
                </a14:m>
                <a:endParaRPr lang="zh-TW" altLang="en-US" sz="1800" dirty="0">
                  <a:latin typeface="Times New Roman" panose="02020603050405020304" pitchFamily="18" charset="0"/>
                </a:endParaRPr>
              </a:p>
            </p:txBody>
          </p:sp>
        </mc:Choice>
        <mc:Fallback xmlns="">
          <p:sp>
            <p:nvSpPr>
              <p:cNvPr id="10" name="矩形 14">
                <a:extLst>
                  <a:ext uri="{FF2B5EF4-FFF2-40B4-BE49-F238E27FC236}">
                    <a16:creationId xmlns:a16="http://schemas.microsoft.com/office/drawing/2014/main" id="{5EC6DE7E-54D7-401A-C804-F30C346D56D0}"/>
                  </a:ext>
                </a:extLst>
              </p:cNvPr>
              <p:cNvSpPr>
                <a:spLocks noRot="1" noChangeAspect="1" noMove="1" noResize="1" noEditPoints="1" noAdjustHandles="1" noChangeArrowheads="1" noChangeShapeType="1" noTextEdit="1"/>
              </p:cNvSpPr>
              <p:nvPr/>
            </p:nvSpPr>
            <p:spPr>
              <a:xfrm>
                <a:off x="1079239" y="1905442"/>
                <a:ext cx="2475037" cy="369332"/>
              </a:xfrm>
              <a:prstGeom prst="rect">
                <a:avLst/>
              </a:prstGeom>
              <a:blipFill>
                <a:blip r:embed="rId7"/>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23">
                <a:extLst>
                  <a:ext uri="{FF2B5EF4-FFF2-40B4-BE49-F238E27FC236}">
                    <a16:creationId xmlns:a16="http://schemas.microsoft.com/office/drawing/2014/main" id="{7E7CD34D-4AD3-E69A-98C1-3BCA4CBF76D7}"/>
                  </a:ext>
                </a:extLst>
              </p:cNvPr>
              <p:cNvSpPr txBox="1"/>
              <p:nvPr/>
            </p:nvSpPr>
            <p:spPr bwMode="auto">
              <a:xfrm>
                <a:off x="1053681" y="1400698"/>
                <a:ext cx="4854278" cy="387927"/>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sup>
                      </m:sSup>
                      <m:r>
                        <a:rPr lang="en-US" altLang="zh-TW" sz="1800" b="0" i="1" smtClean="0">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𝐴</m:t>
                      </m:r>
                      <m:func>
                        <m:funcPr>
                          <m:ctrlPr>
                            <a:rPr lang="en-US" altLang="zh-TW" sz="1800" i="1">
                              <a:latin typeface="Cambria Math" panose="02040503050406030204" pitchFamily="18" charset="0"/>
                            </a:rPr>
                          </m:ctrlPr>
                        </m:funcPr>
                        <m:fName>
                          <m:r>
                            <m:rPr>
                              <m:sty m:val="p"/>
                            </m:rPr>
                            <a:rPr lang="en-US" altLang="zh-TW" sz="1800">
                              <a:latin typeface="Cambria Math"/>
                            </a:rPr>
                            <m:t>cos</m:t>
                          </m:r>
                        </m:fName>
                        <m:e>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e>
                      </m:func>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𝑖𝐴</m:t>
                      </m:r>
                      <m:func>
                        <m:funcPr>
                          <m:ctrlPr>
                            <a:rPr lang="en-US" altLang="zh-TW" sz="1800" i="1">
                              <a:latin typeface="Cambria Math" panose="02040503050406030204" pitchFamily="18" charset="0"/>
                            </a:rPr>
                          </m:ctrlPr>
                        </m:funcPr>
                        <m:fName>
                          <m:r>
                            <m:rPr>
                              <m:sty m:val="p"/>
                            </m:rPr>
                            <a:rPr lang="en-US" altLang="zh-TW" sz="1800" b="0" i="0" smtClean="0">
                              <a:latin typeface="Cambria Math" panose="02040503050406030204" pitchFamily="18" charset="0"/>
                            </a:rPr>
                            <m:t>sin</m:t>
                          </m:r>
                        </m:fName>
                        <m:e>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e>
                      </m:func>
                    </m:oMath>
                  </m:oMathPara>
                </a14:m>
                <a:endParaRPr lang="zh-TW" altLang="en-US" sz="1800" dirty="0">
                  <a:latin typeface="Cambria Math" panose="02040503050406030204" pitchFamily="18" charset="0"/>
                </a:endParaRPr>
              </a:p>
            </p:txBody>
          </p:sp>
        </mc:Choice>
        <mc:Fallback xmlns="">
          <p:sp>
            <p:nvSpPr>
              <p:cNvPr id="11" name="文字方塊 23">
                <a:extLst>
                  <a:ext uri="{FF2B5EF4-FFF2-40B4-BE49-F238E27FC236}">
                    <a16:creationId xmlns:a16="http://schemas.microsoft.com/office/drawing/2014/main" id="{7E7CD34D-4AD3-E69A-98C1-3BCA4CBF76D7}"/>
                  </a:ext>
                </a:extLst>
              </p:cNvPr>
              <p:cNvSpPr txBox="1">
                <a:spLocks noRot="1" noChangeAspect="1" noMove="1" noResize="1" noEditPoints="1" noAdjustHandles="1" noChangeArrowheads="1" noChangeShapeType="1" noTextEdit="1"/>
              </p:cNvSpPr>
              <p:nvPr/>
            </p:nvSpPr>
            <p:spPr bwMode="auto">
              <a:xfrm>
                <a:off x="1053681" y="1400698"/>
                <a:ext cx="4854278" cy="387927"/>
              </a:xfrm>
              <a:prstGeom prst="rect">
                <a:avLst/>
              </a:prstGeom>
              <a:blipFill>
                <a:blip r:embed="rId8"/>
                <a:stretch>
                  <a:fillRect b="-9677"/>
                </a:stretch>
              </a:blipFill>
              <a:ln w="9525">
                <a:noFill/>
                <a:miter lim="800000"/>
                <a:headEnd/>
                <a:tailEnd/>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B35C64A1-4324-BE3C-CBCC-92FF532BA196}"/>
              </a:ext>
            </a:extLst>
          </p:cNvPr>
          <p:cNvSpPr txBox="1"/>
          <p:nvPr/>
        </p:nvSpPr>
        <p:spPr bwMode="auto">
          <a:xfrm>
            <a:off x="3682668" y="1905442"/>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The solution is oscillating SHM.</a:t>
            </a:r>
          </a:p>
        </p:txBody>
      </p:sp>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E6B0D5F-558B-27F8-3DFD-A17350416E8C}"/>
                  </a:ext>
                </a:extLst>
              </p:cNvPr>
              <p:cNvSpPr txBox="1">
                <a:spLocks noChangeArrowheads="1"/>
              </p:cNvSpPr>
              <p:nvPr/>
            </p:nvSpPr>
            <p:spPr bwMode="auto">
              <a:xfrm>
                <a:off x="1052761" y="2702853"/>
                <a:ext cx="138685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800" dirty="0"/>
                  <a:t>If </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𝛼</m:t>
                    </m:r>
                  </m:oMath>
                </a14:m>
                <a:r>
                  <a:rPr lang="en-US" altLang="zh-TW" sz="1800" dirty="0"/>
                  <a:t> is real, </a:t>
                </a:r>
                <a:endParaRPr lang="zh-TW" altLang="en-US" sz="1800" dirty="0"/>
              </a:p>
            </p:txBody>
          </p:sp>
        </mc:Choice>
        <mc:Fallback xmlns="">
          <p:sp>
            <p:nvSpPr>
              <p:cNvPr id="13" name="文字方塊 9">
                <a:extLst>
                  <a:ext uri="{FF2B5EF4-FFF2-40B4-BE49-F238E27FC236}">
                    <a16:creationId xmlns:a16="http://schemas.microsoft.com/office/drawing/2014/main" id="{EE6B0D5F-558B-27F8-3DFD-A17350416E8C}"/>
                  </a:ext>
                </a:extLst>
              </p:cNvPr>
              <p:cNvSpPr txBox="1">
                <a:spLocks noRot="1" noChangeAspect="1" noMove="1" noResize="1" noEditPoints="1" noAdjustHandles="1" noChangeArrowheads="1" noChangeShapeType="1" noTextEdit="1"/>
              </p:cNvSpPr>
              <p:nvPr/>
            </p:nvSpPr>
            <p:spPr bwMode="auto">
              <a:xfrm>
                <a:off x="1052761" y="2702853"/>
                <a:ext cx="1386857" cy="369332"/>
              </a:xfrm>
              <a:prstGeom prst="rect">
                <a:avLst/>
              </a:prstGeom>
              <a:blipFill>
                <a:blip r:embed="rId9"/>
                <a:stretch>
                  <a:fillRect l="-45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22">
                <a:extLst>
                  <a:ext uri="{FF2B5EF4-FFF2-40B4-BE49-F238E27FC236}">
                    <a16:creationId xmlns:a16="http://schemas.microsoft.com/office/drawing/2014/main" id="{8DDA570F-DF74-EB63-2BCB-F8D7662B3304}"/>
                  </a:ext>
                </a:extLst>
              </p:cNvPr>
              <p:cNvSpPr txBox="1"/>
              <p:nvPr/>
            </p:nvSpPr>
            <p:spPr bwMode="auto">
              <a:xfrm>
                <a:off x="2320037" y="2693171"/>
                <a:ext cx="1315425" cy="374270"/>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rPr>
                            <m:t>𝑏</m:t>
                          </m:r>
                          <m:r>
                            <a:rPr lang="en-US" altLang="zh-TW" sz="1800" b="0" i="1" smtClean="0">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14" name="文字方塊 22">
                <a:extLst>
                  <a:ext uri="{FF2B5EF4-FFF2-40B4-BE49-F238E27FC236}">
                    <a16:creationId xmlns:a16="http://schemas.microsoft.com/office/drawing/2014/main" id="{8DDA570F-DF74-EB63-2BCB-F8D7662B3304}"/>
                  </a:ext>
                </a:extLst>
              </p:cNvPr>
              <p:cNvSpPr txBox="1">
                <a:spLocks noRot="1" noChangeAspect="1" noMove="1" noResize="1" noEditPoints="1" noAdjustHandles="1" noChangeArrowheads="1" noChangeShapeType="1" noTextEdit="1"/>
              </p:cNvSpPr>
              <p:nvPr/>
            </p:nvSpPr>
            <p:spPr bwMode="auto">
              <a:xfrm>
                <a:off x="2320037" y="2693171"/>
                <a:ext cx="1315425" cy="374270"/>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B5965463-A8C5-FC8F-9271-BC5096FF292D}"/>
                  </a:ext>
                </a:extLst>
              </p:cNvPr>
              <p:cNvSpPr/>
              <p:nvPr/>
            </p:nvSpPr>
            <p:spPr>
              <a:xfrm>
                <a:off x="1108110" y="3154756"/>
                <a:ext cx="1662891" cy="37427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TW" sz="1800" b="0" i="0" smtClean="0">
                          <a:latin typeface="Cambria Math" panose="02040503050406030204" pitchFamily="18" charset="0"/>
                          <a:ea typeface="Cambria Math" panose="02040503050406030204" pitchFamily="18" charset="0"/>
                        </a:rPr>
                        <m:t>Re</m:t>
                      </m:r>
                      <m:d>
                        <m:dPr>
                          <m:begChr m:val="["/>
                          <m:endChr m:val="]"/>
                          <m:ctrlPr>
                            <a:rPr lang="en-US" altLang="zh-TW" sz="1800" b="0" i="1" smtClean="0">
                              <a:latin typeface="Cambria Math" panose="02040503050406030204" pitchFamily="18" charset="0"/>
                              <a:ea typeface="Cambria Math" panose="02040503050406030204" pitchFamily="18" charset="0"/>
                            </a:rPr>
                          </m:ctrlPr>
                        </m:dPr>
                        <m:e>
                          <m:r>
                            <a:rPr lang="en-US" altLang="zh-TW" sz="1800" b="0" i="1" smtClean="0">
                              <a:latin typeface="Cambria Math" panose="02040503050406030204" pitchFamily="18" charset="0"/>
                            </a:rPr>
                            <m:t>𝑧</m:t>
                          </m:r>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𝑏</m:t>
                          </m:r>
                          <m:r>
                            <a:rPr lang="en-US" altLang="zh-TW" sz="1800" i="1">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15" name="矩形 14">
                <a:extLst>
                  <a:ext uri="{FF2B5EF4-FFF2-40B4-BE49-F238E27FC236}">
                    <a16:creationId xmlns:a16="http://schemas.microsoft.com/office/drawing/2014/main" id="{B5965463-A8C5-FC8F-9271-BC5096FF292D}"/>
                  </a:ext>
                </a:extLst>
              </p:cNvPr>
              <p:cNvSpPr>
                <a:spLocks noRot="1" noChangeAspect="1" noMove="1" noResize="1" noEditPoints="1" noAdjustHandles="1" noChangeArrowheads="1" noChangeShapeType="1" noTextEdit="1"/>
              </p:cNvSpPr>
              <p:nvPr/>
            </p:nvSpPr>
            <p:spPr>
              <a:xfrm>
                <a:off x="1108110" y="3154756"/>
                <a:ext cx="1662891" cy="374270"/>
              </a:xfrm>
              <a:prstGeom prst="rect">
                <a:avLst/>
              </a:prstGeom>
              <a:blipFill>
                <a:blip r:embed="rId11"/>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95BC6D6-09F7-735D-EABC-9677A116DB73}"/>
              </a:ext>
            </a:extLst>
          </p:cNvPr>
          <p:cNvSpPr txBox="1"/>
          <p:nvPr/>
        </p:nvSpPr>
        <p:spPr bwMode="auto">
          <a:xfrm>
            <a:off x="2871802" y="3147025"/>
            <a:ext cx="5976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The solution is exponentially decreasing or increasing.</a:t>
            </a:r>
          </a:p>
        </p:txBody>
      </p:sp>
      <mc:AlternateContent xmlns:mc="http://schemas.openxmlformats.org/markup-compatibility/2006" xmlns:a14="http://schemas.microsoft.com/office/drawing/2010/main">
        <mc:Choice Requires="a14">
          <p:sp>
            <p:nvSpPr>
              <p:cNvPr id="18" name="文字方塊 9">
                <a:extLst>
                  <a:ext uri="{FF2B5EF4-FFF2-40B4-BE49-F238E27FC236}">
                    <a16:creationId xmlns:a16="http://schemas.microsoft.com/office/drawing/2014/main" id="{2711F4B8-60FE-4D59-7910-8C9939D60B96}"/>
                  </a:ext>
                </a:extLst>
              </p:cNvPr>
              <p:cNvSpPr txBox="1">
                <a:spLocks noChangeArrowheads="1"/>
              </p:cNvSpPr>
              <p:nvPr/>
            </p:nvSpPr>
            <p:spPr bwMode="auto">
              <a:xfrm>
                <a:off x="1029539" y="3949514"/>
                <a:ext cx="17182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800" dirty="0"/>
                  <a:t>If </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𝛼</m:t>
                    </m:r>
                  </m:oMath>
                </a14:m>
                <a:r>
                  <a:rPr lang="en-US" altLang="zh-TW" sz="1800" dirty="0"/>
                  <a:t> is complex, </a:t>
                </a:r>
                <a:endParaRPr lang="zh-TW" altLang="en-US" sz="1800" dirty="0"/>
              </a:p>
            </p:txBody>
          </p:sp>
        </mc:Choice>
        <mc:Fallback xmlns="">
          <p:sp>
            <p:nvSpPr>
              <p:cNvPr id="18" name="文字方塊 9">
                <a:extLst>
                  <a:ext uri="{FF2B5EF4-FFF2-40B4-BE49-F238E27FC236}">
                    <a16:creationId xmlns:a16="http://schemas.microsoft.com/office/drawing/2014/main" id="{2711F4B8-60FE-4D59-7910-8C9939D60B96}"/>
                  </a:ext>
                </a:extLst>
              </p:cNvPr>
              <p:cNvSpPr txBox="1">
                <a:spLocks noRot="1" noChangeAspect="1" noMove="1" noResize="1" noEditPoints="1" noAdjustHandles="1" noChangeArrowheads="1" noChangeShapeType="1" noTextEdit="1"/>
              </p:cNvSpPr>
              <p:nvPr/>
            </p:nvSpPr>
            <p:spPr bwMode="auto">
              <a:xfrm>
                <a:off x="1029539" y="3949514"/>
                <a:ext cx="1718240" cy="369332"/>
              </a:xfrm>
              <a:prstGeom prst="rect">
                <a:avLst/>
              </a:prstGeom>
              <a:blipFill>
                <a:blip r:embed="rId12"/>
                <a:stretch>
                  <a:fillRect l="-3676" t="-10345" r="-2206"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22">
                <a:extLst>
                  <a:ext uri="{FF2B5EF4-FFF2-40B4-BE49-F238E27FC236}">
                    <a16:creationId xmlns:a16="http://schemas.microsoft.com/office/drawing/2014/main" id="{A5B47C3F-FB77-01F6-B7A0-5CB32B4431C6}"/>
                  </a:ext>
                </a:extLst>
              </p:cNvPr>
              <p:cNvSpPr txBox="1"/>
              <p:nvPr/>
            </p:nvSpPr>
            <p:spPr bwMode="auto">
              <a:xfrm>
                <a:off x="2743143" y="3939126"/>
                <a:ext cx="3579313" cy="387927"/>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rPr>
                            <m:t>𝑏</m:t>
                          </m:r>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𝑖</m:t>
                          </m:r>
                          <m:r>
                            <a:rPr lang="en-US" altLang="zh-TW" sz="1800" b="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𝑡</m:t>
                          </m:r>
                        </m:sup>
                      </m:sSup>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rPr>
                        <m:t>𝐴</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𝑏</m:t>
                          </m:r>
                          <m:r>
                            <a:rPr lang="en-US" altLang="zh-TW" sz="1800" i="1">
                              <a:latin typeface="Cambria Math" panose="02040503050406030204" pitchFamily="18" charset="0"/>
                              <a:ea typeface="Cambria Math" panose="02040503050406030204" pitchFamily="18" charset="0"/>
                            </a:rPr>
                            <m:t>𝑡</m:t>
                          </m:r>
                        </m:sup>
                      </m:sSup>
                      <m:r>
                        <a:rPr lang="en-US" altLang="zh-TW" sz="1800" i="1" smtClean="0">
                          <a:latin typeface="Cambria Math" panose="02040503050406030204" pitchFamily="18" charset="0"/>
                          <a:ea typeface="Cambria Math" panose="02040503050406030204" pitchFamily="18" charset="0"/>
                        </a:rPr>
                        <m:t>∙</m:t>
                      </m:r>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sup>
                      </m:sSup>
                    </m:oMath>
                  </m:oMathPara>
                </a14:m>
                <a:endParaRPr lang="zh-TW" altLang="en-US" sz="1800" dirty="0">
                  <a:latin typeface="Times New Roman" panose="02020603050405020304" pitchFamily="18" charset="0"/>
                </a:endParaRPr>
              </a:p>
            </p:txBody>
          </p:sp>
        </mc:Choice>
        <mc:Fallback xmlns="">
          <p:sp>
            <p:nvSpPr>
              <p:cNvPr id="19" name="文字方塊 22">
                <a:extLst>
                  <a:ext uri="{FF2B5EF4-FFF2-40B4-BE49-F238E27FC236}">
                    <a16:creationId xmlns:a16="http://schemas.microsoft.com/office/drawing/2014/main" id="{A5B47C3F-FB77-01F6-B7A0-5CB32B4431C6}"/>
                  </a:ext>
                </a:extLst>
              </p:cNvPr>
              <p:cNvSpPr txBox="1">
                <a:spLocks noRot="1" noChangeAspect="1" noMove="1" noResize="1" noEditPoints="1" noAdjustHandles="1" noChangeArrowheads="1" noChangeShapeType="1" noTextEdit="1"/>
              </p:cNvSpPr>
              <p:nvPr/>
            </p:nvSpPr>
            <p:spPr bwMode="auto">
              <a:xfrm>
                <a:off x="2743143" y="3939126"/>
                <a:ext cx="3579313" cy="387927"/>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4">
                <a:extLst>
                  <a:ext uri="{FF2B5EF4-FFF2-40B4-BE49-F238E27FC236}">
                    <a16:creationId xmlns:a16="http://schemas.microsoft.com/office/drawing/2014/main" id="{780959E5-789E-D3B6-AE68-CE78BCE546FA}"/>
                  </a:ext>
                </a:extLst>
              </p:cNvPr>
              <p:cNvSpPr/>
              <p:nvPr/>
            </p:nvSpPr>
            <p:spPr>
              <a:xfrm>
                <a:off x="1084888" y="4401417"/>
                <a:ext cx="3046475" cy="37427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TW" sz="1800" b="0" i="0" smtClean="0">
                          <a:latin typeface="Cambria Math" panose="02040503050406030204" pitchFamily="18" charset="0"/>
                          <a:ea typeface="Cambria Math" panose="02040503050406030204" pitchFamily="18" charset="0"/>
                        </a:rPr>
                        <m:t>Re</m:t>
                      </m:r>
                      <m:d>
                        <m:dPr>
                          <m:begChr m:val="["/>
                          <m:endChr m:val="]"/>
                          <m:ctrlPr>
                            <a:rPr lang="en-US" altLang="zh-TW" sz="1800" b="0" i="1" smtClean="0">
                              <a:latin typeface="Cambria Math" panose="02040503050406030204" pitchFamily="18" charset="0"/>
                              <a:ea typeface="Cambria Math" panose="02040503050406030204" pitchFamily="18" charset="0"/>
                            </a:rPr>
                          </m:ctrlPr>
                        </m:dPr>
                        <m:e>
                          <m:r>
                            <a:rPr lang="en-US" altLang="zh-TW" sz="1800" b="0" i="1" smtClean="0">
                              <a:latin typeface="Cambria Math" panose="02040503050406030204" pitchFamily="18" charset="0"/>
                            </a:rPr>
                            <m:t>𝑧</m:t>
                          </m:r>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sSup>
                        <m:sSupPr>
                          <m:ctrlPr>
                            <a:rPr lang="en-US" altLang="zh-TW" sz="1800" i="1" smtClean="0">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𝑏</m:t>
                          </m:r>
                          <m:r>
                            <a:rPr lang="en-US" altLang="zh-TW" sz="1800" i="1">
                              <a:latin typeface="Cambria Math" panose="02040503050406030204" pitchFamily="18" charset="0"/>
                              <a:ea typeface="Cambria Math" panose="02040503050406030204" pitchFamily="18" charset="0"/>
                            </a:rPr>
                            <m:t>𝑡</m:t>
                          </m:r>
                        </m:sup>
                      </m:sSup>
                      <m:r>
                        <a:rPr lang="en-US" altLang="zh-TW" sz="1800" i="1" smtClean="0">
                          <a:latin typeface="Cambria Math" panose="02040503050406030204" pitchFamily="18" charset="0"/>
                          <a:ea typeface="Cambria Math" panose="02040503050406030204" pitchFamily="18" charset="0"/>
                        </a:rPr>
                        <m:t>∙</m:t>
                      </m:r>
                      <m:func>
                        <m:funcPr>
                          <m:ctrlPr>
                            <a:rPr lang="en-US" altLang="zh-TW" sz="1800" i="1">
                              <a:latin typeface="Cambria Math" panose="02040503050406030204" pitchFamily="18" charset="0"/>
                            </a:rPr>
                          </m:ctrlPr>
                        </m:funcPr>
                        <m:fName>
                          <m:r>
                            <m:rPr>
                              <m:sty m:val="p"/>
                            </m:rPr>
                            <a:rPr lang="en-US" altLang="zh-TW" sz="1800">
                              <a:latin typeface="Cambria Math"/>
                            </a:rPr>
                            <m:t>cos</m:t>
                          </m:r>
                        </m:fName>
                        <m:e>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e>
                      </m:func>
                    </m:oMath>
                  </m:oMathPara>
                </a14:m>
                <a:endParaRPr lang="zh-TW" altLang="en-US" sz="1800" dirty="0">
                  <a:latin typeface="Times New Roman" panose="02020603050405020304" pitchFamily="18" charset="0"/>
                </a:endParaRPr>
              </a:p>
            </p:txBody>
          </p:sp>
        </mc:Choice>
        <mc:Fallback xmlns="">
          <p:sp>
            <p:nvSpPr>
              <p:cNvPr id="20" name="矩形 14">
                <a:extLst>
                  <a:ext uri="{FF2B5EF4-FFF2-40B4-BE49-F238E27FC236}">
                    <a16:creationId xmlns:a16="http://schemas.microsoft.com/office/drawing/2014/main" id="{780959E5-789E-D3B6-AE68-CE78BCE546FA}"/>
                  </a:ext>
                </a:extLst>
              </p:cNvPr>
              <p:cNvSpPr>
                <a:spLocks noRot="1" noChangeAspect="1" noMove="1" noResize="1" noEditPoints="1" noAdjustHandles="1" noChangeArrowheads="1" noChangeShapeType="1" noTextEdit="1"/>
              </p:cNvSpPr>
              <p:nvPr/>
            </p:nvSpPr>
            <p:spPr>
              <a:xfrm>
                <a:off x="1084888" y="4401417"/>
                <a:ext cx="3046475" cy="374270"/>
              </a:xfrm>
              <a:prstGeom prst="rect">
                <a:avLst/>
              </a:prstGeom>
              <a:blipFill>
                <a:blip r:embed="rId14"/>
                <a:stretch>
                  <a:fillRect b="-16667"/>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F70796BC-BA31-1E1D-F64B-0F15A172BE9B}"/>
              </a:ext>
            </a:extLst>
          </p:cNvPr>
          <p:cNvSpPr txBox="1"/>
          <p:nvPr/>
        </p:nvSpPr>
        <p:spPr bwMode="auto">
          <a:xfrm>
            <a:off x="1053681" y="5087970"/>
            <a:ext cx="7209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The solution is a oscillation with exponentially decreasing amplitude.</a:t>
            </a:r>
          </a:p>
        </p:txBody>
      </p:sp>
      <p:sp>
        <p:nvSpPr>
          <p:cNvPr id="28" name="TextBox 27">
            <a:extLst>
              <a:ext uri="{FF2B5EF4-FFF2-40B4-BE49-F238E27FC236}">
                <a16:creationId xmlns:a16="http://schemas.microsoft.com/office/drawing/2014/main" id="{86966E1E-323C-B912-86A4-461C159F01CF}"/>
              </a:ext>
            </a:extLst>
          </p:cNvPr>
          <p:cNvSpPr txBox="1"/>
          <p:nvPr/>
        </p:nvSpPr>
        <p:spPr bwMode="auto">
          <a:xfrm>
            <a:off x="1079239" y="5549026"/>
            <a:ext cx="4140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General solutions are linear combinations</a:t>
            </a:r>
          </a:p>
        </p:txBody>
      </p:sp>
      <p:pic>
        <p:nvPicPr>
          <p:cNvPr id="29" name="Picture 2" descr="1523">
            <a:extLst>
              <a:ext uri="{FF2B5EF4-FFF2-40B4-BE49-F238E27FC236}">
                <a16:creationId xmlns:a16="http://schemas.microsoft.com/office/drawing/2014/main" id="{925C387E-066F-FEF3-1B6A-FAC300B27A4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28390" y="1183928"/>
            <a:ext cx="2120474" cy="173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C:\Users\Chia-Hung Chang\Downloads\Data\Knight\Media\Chapter14\Images\14_09Figure-F.jpg">
            <a:extLst>
              <a:ext uri="{FF2B5EF4-FFF2-40B4-BE49-F238E27FC236}">
                <a16:creationId xmlns:a16="http://schemas.microsoft.com/office/drawing/2014/main" id="{E09743EB-9DDB-E7EC-0A41-3698269E9B4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2603" r="64688" b="24198"/>
          <a:stretch/>
        </p:blipFill>
        <p:spPr bwMode="auto">
          <a:xfrm>
            <a:off x="4572001" y="179904"/>
            <a:ext cx="1872208" cy="116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78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2115"/>
                                        </p:tgtEl>
                                        <p:attrNameLst>
                                          <p:attrName>style.visibility</p:attrName>
                                        </p:attrNameLst>
                                      </p:cBhvr>
                                      <p:to>
                                        <p:strVal val="visible"/>
                                      </p:to>
                                    </p:set>
                                    <p:anim calcmode="lin" valueType="num">
                                      <p:cBhvr additive="base">
                                        <p:cTn id="47" dur="500" fill="hold"/>
                                        <p:tgtEl>
                                          <p:spTgt spid="132115"/>
                                        </p:tgtEl>
                                        <p:attrNameLst>
                                          <p:attrName>ppt_x</p:attrName>
                                        </p:attrNameLst>
                                      </p:cBhvr>
                                      <p:tavLst>
                                        <p:tav tm="0">
                                          <p:val>
                                            <p:strVal val="#ppt_x"/>
                                          </p:val>
                                        </p:tav>
                                        <p:tav tm="100000">
                                          <p:val>
                                            <p:strVal val="#ppt_x"/>
                                          </p:val>
                                        </p:tav>
                                      </p:tavLst>
                                    </p:anim>
                                    <p:anim calcmode="lin" valueType="num">
                                      <p:cBhvr additive="base">
                                        <p:cTn id="48" dur="500" fill="hold"/>
                                        <p:tgtEl>
                                          <p:spTgt spid="1321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5" grpId="0"/>
      <p:bldP spid="27" grpId="0" animBg="1"/>
      <p:bldP spid="3" grpId="0" animBg="1"/>
      <p:bldP spid="13" grpId="0"/>
      <p:bldP spid="14" grpId="0" animBg="1"/>
      <p:bldP spid="15" grpId="0" animBg="1"/>
      <p:bldP spid="17" grpId="0"/>
      <p:bldP spid="18" grpId="0"/>
      <p:bldP spid="19" grpId="0" animBg="1"/>
      <p:bldP spid="20" grpId="0" animBg="1"/>
      <p:bldP spid="26"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Recording 2026-04-23 at 9.46.17 pm">
            <a:hlinkClick r:id="" action="ppaction://media"/>
            <a:extLst>
              <a:ext uri="{FF2B5EF4-FFF2-40B4-BE49-F238E27FC236}">
                <a16:creationId xmlns:a16="http://schemas.microsoft.com/office/drawing/2014/main" id="{1104C121-CEEB-5E6C-EF2D-CB38E93EFC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533400"/>
            <a:ext cx="8610600" cy="491820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36EA11-7802-334F-49DF-30DA816EE60F}"/>
                  </a:ext>
                </a:extLst>
              </p:cNvPr>
              <p:cNvSpPr txBox="1"/>
              <p:nvPr/>
            </p:nvSpPr>
            <p:spPr>
              <a:xfrm>
                <a:off x="2607128" y="5791200"/>
                <a:ext cx="3929743"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=0</m:t>
                    </m:r>
                  </m:oMath>
                </a14:m>
                <a:endParaRPr lang="en-US"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636EA11-7802-334F-49DF-30DA816EE60F}"/>
                  </a:ext>
                </a:extLst>
              </p:cNvPr>
              <p:cNvSpPr txBox="1">
                <a:spLocks noRot="1" noChangeAspect="1" noMove="1" noResize="1" noEditPoints="1" noAdjustHandles="1" noChangeArrowheads="1" noChangeShapeType="1" noTextEdit="1"/>
              </p:cNvSpPr>
              <p:nvPr/>
            </p:nvSpPr>
            <p:spPr>
              <a:xfrm>
                <a:off x="2607128" y="5791200"/>
                <a:ext cx="3929743" cy="369332"/>
              </a:xfrm>
              <a:prstGeom prst="rect">
                <a:avLst/>
              </a:prstGeom>
              <a:blipFill>
                <a:blip r:embed="rId5"/>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392695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2026-04-23 at 9.49.53 pm">
            <a:hlinkClick r:id="" action="ppaction://media"/>
            <a:extLst>
              <a:ext uri="{FF2B5EF4-FFF2-40B4-BE49-F238E27FC236}">
                <a16:creationId xmlns:a16="http://schemas.microsoft.com/office/drawing/2014/main" id="{A47482BC-EB9F-E074-2C24-9FAFA1D85A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4381" y="914400"/>
            <a:ext cx="7615237" cy="434967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3A95C15-3667-E773-65B1-2694C7D8B032}"/>
                  </a:ext>
                </a:extLst>
              </p:cNvPr>
              <p:cNvSpPr txBox="1"/>
              <p:nvPr/>
            </p:nvSpPr>
            <p:spPr>
              <a:xfrm>
                <a:off x="2607128" y="5791200"/>
                <a:ext cx="5089072"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𝐴</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0" smtClean="0">
                        <a:latin typeface="Cambria Math" panose="02040503050406030204" pitchFamily="18" charset="0"/>
                      </a:rPr>
                      <m:t>=0</m:t>
                    </m:r>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=0</m:t>
                    </m:r>
                  </m:oMath>
                </a14:m>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33A95C15-3667-E773-65B1-2694C7D8B032}"/>
                  </a:ext>
                </a:extLst>
              </p:cNvPr>
              <p:cNvSpPr txBox="1">
                <a:spLocks noRot="1" noChangeAspect="1" noMove="1" noResize="1" noEditPoints="1" noAdjustHandles="1" noChangeArrowheads="1" noChangeShapeType="1" noTextEdit="1"/>
              </p:cNvSpPr>
              <p:nvPr/>
            </p:nvSpPr>
            <p:spPr>
              <a:xfrm>
                <a:off x="2607128" y="5791200"/>
                <a:ext cx="5089072" cy="369332"/>
              </a:xfrm>
              <a:prstGeom prst="rect">
                <a:avLst/>
              </a:prstGeom>
              <a:blipFill>
                <a:blip r:embed="rId5"/>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51936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BB3DA5-AB25-398C-D536-22B0451D795A}"/>
                  </a:ext>
                </a:extLst>
              </p:cNvPr>
              <p:cNvSpPr txBox="1"/>
              <p:nvPr/>
            </p:nvSpPr>
            <p:spPr bwMode="auto">
              <a:xfrm>
                <a:off x="722480" y="1546577"/>
                <a:ext cx="786215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i="1">
                                  <a:latin typeface="Cambria Math" panose="02040503050406030204" pitchFamily="18" charset="0"/>
                                </a:rPr>
                                <m:t>1</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i="1">
                                  <a:latin typeface="Cambria Math" panose="02040503050406030204" pitchFamily="18" charset="0"/>
                                </a:rPr>
                                <m:t>1</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95BB3DA5-AB25-398C-D536-22B0451D795A}"/>
                  </a:ext>
                </a:extLst>
              </p:cNvPr>
              <p:cNvSpPr txBox="1">
                <a:spLocks noRot="1" noChangeAspect="1" noMove="1" noResize="1" noEditPoints="1" noAdjustHandles="1" noChangeArrowheads="1" noChangeShapeType="1" noTextEdit="1"/>
              </p:cNvSpPr>
              <p:nvPr/>
            </p:nvSpPr>
            <p:spPr bwMode="auto">
              <a:xfrm>
                <a:off x="722480" y="1546577"/>
                <a:ext cx="7862152" cy="461217"/>
              </a:xfrm>
              <a:prstGeom prst="rect">
                <a:avLst/>
              </a:prstGeom>
              <a:blipFill>
                <a:blip r:embed="rId2"/>
                <a:stretch>
                  <a:fillRect t="-5405" b="-18919"/>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EEC21C2A-26EB-D9C0-3C1F-65242914D18D}"/>
              </a:ext>
            </a:extLst>
          </p:cNvPr>
          <p:cNvSpPr txBox="1"/>
          <p:nvPr/>
        </p:nvSpPr>
        <p:spPr bwMode="auto">
          <a:xfrm>
            <a:off x="703765" y="478171"/>
            <a:ext cx="6696744"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有了以上兩個模式的解，一般解將是兩者的線性組合</a:t>
            </a:r>
            <a:r>
              <a:rPr lang="en-US" sz="1800" dirty="0">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3A0A086E-228D-35A3-D360-C50BA4022AC1}"/>
              </a:ext>
            </a:extLst>
          </p:cNvPr>
          <p:cNvSpPr txBox="1"/>
          <p:nvPr/>
        </p:nvSpPr>
        <p:spPr bwMode="auto">
          <a:xfrm>
            <a:off x="698510" y="2039325"/>
            <a:ext cx="4958351"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四個未定常數將由四個起使條件決定。例如</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85ED0DD-C2F2-389E-4480-E3410C7C683F}"/>
                  </a:ext>
                </a:extLst>
              </p:cNvPr>
              <p:cNvSpPr txBox="1"/>
              <p:nvPr/>
            </p:nvSpPr>
            <p:spPr bwMode="auto">
              <a:xfrm>
                <a:off x="758328" y="2944786"/>
                <a:ext cx="2761076" cy="547266"/>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85ED0DD-C2F2-389E-4480-E3410C7C683F}"/>
                  </a:ext>
                </a:extLst>
              </p:cNvPr>
              <p:cNvSpPr txBox="1">
                <a:spLocks noRot="1" noChangeAspect="1" noMove="1" noResize="1" noEditPoints="1" noAdjustHandles="1" noChangeArrowheads="1" noChangeShapeType="1" noTextEdit="1"/>
              </p:cNvSpPr>
              <p:nvPr/>
            </p:nvSpPr>
            <p:spPr bwMode="auto">
              <a:xfrm>
                <a:off x="758328" y="2944786"/>
                <a:ext cx="2761076" cy="547266"/>
              </a:xfrm>
              <a:prstGeom prst="rect">
                <a:avLst/>
              </a:prstGeom>
              <a:blipFill>
                <a:blip r:embed="rId3"/>
                <a:stretch>
                  <a:fillRect r="-459"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B8DAD90-B0A0-CF41-D80C-A9C1A468F05C}"/>
                  </a:ext>
                </a:extLst>
              </p:cNvPr>
              <p:cNvSpPr txBox="1"/>
              <p:nvPr/>
            </p:nvSpPr>
            <p:spPr bwMode="auto">
              <a:xfrm>
                <a:off x="706713" y="3567170"/>
                <a:ext cx="7010743" cy="381515"/>
              </a:xfrm>
              <a:prstGeom prst="rect">
                <a:avLst/>
              </a:prstGeom>
              <a:noFill/>
              <a:ln w="9525">
                <a:noFill/>
                <a:miter lim="800000"/>
                <a:headEnd/>
                <a:tailEnd/>
              </a:ln>
            </p:spPr>
            <p:txBody>
              <a:bodyPr wrap="square">
                <a:spAutoFit/>
              </a:bodyPr>
              <a:lstStyle/>
              <a:p>
                <a:r>
                  <a:rPr lang="zh-TW" altLang="en-US" sz="1800" dirty="0">
                    <a:latin typeface="Times New Roman" panose="02020603050405020304" pitchFamily="18" charset="0"/>
                  </a:rPr>
                  <a:t>因此</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oMath>
                </a14:m>
                <a:r>
                  <a:rPr lang="en-US" sz="1800" dirty="0" err="1">
                    <a:latin typeface="Times New Roman" panose="02020603050405020304" pitchFamily="18" charset="0"/>
                  </a:rPr>
                  <a:t>可以唯一決定</a:t>
                </a:r>
                <a:r>
                  <a:rPr lang="en-US" sz="1800" dirty="0">
                    <a:latin typeface="Times New Roman" panose="02020603050405020304" pitchFamily="18" charset="0"/>
                  </a:rPr>
                  <a:t>。</a:t>
                </a:r>
                <a:r>
                  <a:rPr lang="en-US" altLang="zh-TW"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1,2</m:t>
                        </m:r>
                      </m:sub>
                    </m:sSub>
                  </m:oMath>
                </a14:m>
                <a:r>
                  <a:rPr lang="en-US" sz="1800" dirty="0">
                    <a:latin typeface="Times New Roman" panose="02020603050405020304" pitchFamily="18" charset="0"/>
                  </a:rPr>
                  <a:t> will now be uniquely specified.</a:t>
                </a:r>
              </a:p>
            </p:txBody>
          </p:sp>
        </mc:Choice>
        <mc:Fallback xmlns="">
          <p:sp>
            <p:nvSpPr>
              <p:cNvPr id="10" name="TextBox 9">
                <a:extLst>
                  <a:ext uri="{FF2B5EF4-FFF2-40B4-BE49-F238E27FC236}">
                    <a16:creationId xmlns:a16="http://schemas.microsoft.com/office/drawing/2014/main" id="{EB8DAD90-B0A0-CF41-D80C-A9C1A468F05C}"/>
                  </a:ext>
                </a:extLst>
              </p:cNvPr>
              <p:cNvSpPr txBox="1">
                <a:spLocks noRot="1" noChangeAspect="1" noMove="1" noResize="1" noEditPoints="1" noAdjustHandles="1" noChangeArrowheads="1" noChangeShapeType="1" noTextEdit="1"/>
              </p:cNvSpPr>
              <p:nvPr/>
            </p:nvSpPr>
            <p:spPr bwMode="auto">
              <a:xfrm>
                <a:off x="706713" y="3567170"/>
                <a:ext cx="7010743" cy="381515"/>
              </a:xfrm>
              <a:prstGeom prst="rect">
                <a:avLst/>
              </a:prstGeom>
              <a:blipFill>
                <a:blip r:embed="rId4"/>
                <a:stretch>
                  <a:fillRect l="-723" t="-6250" b="-1562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82F078E-B7CD-CD0A-E4AE-B054D80B6CBF}"/>
                  </a:ext>
                </a:extLst>
              </p:cNvPr>
              <p:cNvSpPr txBox="1"/>
              <p:nvPr/>
            </p:nvSpPr>
            <p:spPr bwMode="auto">
              <a:xfrm>
                <a:off x="769149" y="4088616"/>
                <a:ext cx="3674147" cy="56194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b="0" i="1" smtClean="0">
                              <a:latin typeface="Cambria Math" panose="02040503050406030204" pitchFamily="18" charset="0"/>
                            </a:rPr>
                            <m:t>2</m:t>
                          </m:r>
                        </m:sub>
                      </m:sSub>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82F078E-B7CD-CD0A-E4AE-B054D80B6CBF}"/>
                  </a:ext>
                </a:extLst>
              </p:cNvPr>
              <p:cNvSpPr txBox="1">
                <a:spLocks noRot="1" noChangeAspect="1" noMove="1" noResize="1" noEditPoints="1" noAdjustHandles="1" noChangeArrowheads="1" noChangeShapeType="1" noTextEdit="1"/>
              </p:cNvSpPr>
              <p:nvPr/>
            </p:nvSpPr>
            <p:spPr bwMode="auto">
              <a:xfrm>
                <a:off x="769149" y="4088616"/>
                <a:ext cx="3674147" cy="561949"/>
              </a:xfrm>
              <a:prstGeom prst="rect">
                <a:avLst/>
              </a:prstGeom>
              <a:blipFill>
                <a:blip r:embed="rId5"/>
                <a:stretch>
                  <a:fillRect b="-8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8B7AD5-4EAD-6066-3D4C-4CCD2C679838}"/>
                  </a:ext>
                </a:extLst>
              </p:cNvPr>
              <p:cNvSpPr txBox="1"/>
              <p:nvPr/>
            </p:nvSpPr>
            <p:spPr bwMode="auto">
              <a:xfrm>
                <a:off x="769149" y="4745241"/>
                <a:ext cx="6959129" cy="381515"/>
              </a:xfrm>
              <a:prstGeom prst="rect">
                <a:avLst/>
              </a:prstGeom>
              <a:noFill/>
              <a:ln w="9525">
                <a:noFill/>
                <a:miter lim="800000"/>
                <a:headEnd/>
                <a:tailEnd/>
              </a:ln>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oMath>
                </a14:m>
                <a:r>
                  <a:rPr lang="en-US" sz="1800" dirty="0" err="1">
                    <a:latin typeface="Times New Roman" panose="02020603050405020304" pitchFamily="18" charset="0"/>
                  </a:rPr>
                  <a:t>也可以唯一決定</a:t>
                </a:r>
                <a:r>
                  <a:rPr lang="en-US"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1,2</m:t>
                        </m:r>
                      </m:sub>
                    </m:sSub>
                  </m:oMath>
                </a14:m>
                <a:r>
                  <a:rPr lang="en-US" dirty="0">
                    <a:latin typeface="Times New Roman" panose="02020603050405020304" pitchFamily="18" charset="0"/>
                  </a:rPr>
                  <a:t> will also be uniquely specified.</a:t>
                </a:r>
              </a:p>
            </p:txBody>
          </p:sp>
        </mc:Choice>
        <mc:Fallback xmlns="">
          <p:sp>
            <p:nvSpPr>
              <p:cNvPr id="12" name="TextBox 11">
                <a:extLst>
                  <a:ext uri="{FF2B5EF4-FFF2-40B4-BE49-F238E27FC236}">
                    <a16:creationId xmlns:a16="http://schemas.microsoft.com/office/drawing/2014/main" id="{5D8B7AD5-4EAD-6066-3D4C-4CCD2C679838}"/>
                  </a:ext>
                </a:extLst>
              </p:cNvPr>
              <p:cNvSpPr txBox="1">
                <a:spLocks noRot="1" noChangeAspect="1" noMove="1" noResize="1" noEditPoints="1" noAdjustHandles="1" noChangeArrowheads="1" noChangeShapeType="1" noTextEdit="1"/>
              </p:cNvSpPr>
              <p:nvPr/>
            </p:nvSpPr>
            <p:spPr bwMode="auto">
              <a:xfrm>
                <a:off x="769149" y="4745241"/>
                <a:ext cx="6959129" cy="381515"/>
              </a:xfrm>
              <a:prstGeom prst="rect">
                <a:avLst/>
              </a:prstGeom>
              <a:blipFill>
                <a:blip r:embed="rId6"/>
                <a:stretch>
                  <a:fillRect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5886C3-9EF4-4E6F-C827-0161EA77C663}"/>
                  </a:ext>
                </a:extLst>
              </p:cNvPr>
              <p:cNvSpPr txBox="1"/>
              <p:nvPr/>
            </p:nvSpPr>
            <p:spPr>
              <a:xfrm>
                <a:off x="706714" y="837935"/>
                <a:ext cx="8075097" cy="65851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With two mode solutions, any linear combinations of the two modes are also solutions of the system of linear ODE. There are four unspecified constants </a:t>
                </a:r>
                <a14:m>
                  <m:oMath xmlns:m="http://schemas.openxmlformats.org/officeDocument/2006/math">
                    <m:sSub>
                      <m:sSubPr>
                        <m:ctrlPr>
                          <a:rPr lang="en-US" altLang="zh-TW" i="1" smtClean="0">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𝑓</m:t>
                        </m:r>
                      </m:e>
                      <m:sub>
                        <m:r>
                          <a:rPr lang="en-US" altLang="zh-TW" i="1">
                            <a:solidFill>
                              <a:srgbClr val="FF0000"/>
                            </a:solidFill>
                            <a:latin typeface="Cambria Math" panose="02040503050406030204" pitchFamily="18" charset="0"/>
                          </a:rPr>
                          <m:t>1,2</m:t>
                        </m:r>
                      </m:sub>
                    </m:sSub>
                    <m:r>
                      <a:rPr lang="en-US" altLang="zh-TW" b="0" i="1" smtClean="0">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𝑔</m:t>
                        </m:r>
                      </m:e>
                      <m:sub>
                        <m:r>
                          <a:rPr lang="en-US" altLang="zh-TW" i="1">
                            <a:solidFill>
                              <a:srgbClr val="FF0000"/>
                            </a:solidFill>
                            <a:latin typeface="Cambria Math" panose="02040503050406030204" pitchFamily="18" charset="0"/>
                          </a:rPr>
                          <m:t>1,2</m:t>
                        </m:r>
                      </m:sub>
                    </m:sSub>
                    <m:r>
                      <a:rPr lang="en-US" altLang="zh-TW" b="0" i="1" smtClean="0">
                        <a:solidFill>
                          <a:srgbClr val="FF0000"/>
                        </a:solidFill>
                        <a:latin typeface="Cambria Math" panose="02040503050406030204" pitchFamily="18" charset="0"/>
                      </a:rPr>
                      <m:t>.</m:t>
                    </m:r>
                  </m:oMath>
                </a14:m>
                <a:endParaRPr 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E5886C3-9EF4-4E6F-C827-0161EA77C663}"/>
                  </a:ext>
                </a:extLst>
              </p:cNvPr>
              <p:cNvSpPr txBox="1">
                <a:spLocks noRot="1" noChangeAspect="1" noMove="1" noResize="1" noEditPoints="1" noAdjustHandles="1" noChangeArrowheads="1" noChangeShapeType="1" noTextEdit="1"/>
              </p:cNvSpPr>
              <p:nvPr/>
            </p:nvSpPr>
            <p:spPr>
              <a:xfrm>
                <a:off x="706714" y="837935"/>
                <a:ext cx="8075097" cy="658514"/>
              </a:xfrm>
              <a:prstGeom prst="rect">
                <a:avLst/>
              </a:prstGeom>
              <a:blipFill>
                <a:blip r:embed="rId7"/>
                <a:stretch>
                  <a:fillRect l="-628" t="-3774" r="-1256" b="-113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87F9C65-C503-1DC2-D65F-1964E1B43BCA}"/>
              </a:ext>
            </a:extLst>
          </p:cNvPr>
          <p:cNvSpPr txBox="1"/>
          <p:nvPr/>
        </p:nvSpPr>
        <p:spPr>
          <a:xfrm>
            <a:off x="722480" y="2385262"/>
            <a:ext cx="744163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four unspecified constants will be determined by four initial conditions. </a:t>
            </a:r>
          </a:p>
        </p:txBody>
      </p:sp>
      <p:sp>
        <p:nvSpPr>
          <p:cNvPr id="14" name="TextBox 13">
            <a:extLst>
              <a:ext uri="{FF2B5EF4-FFF2-40B4-BE49-F238E27FC236}">
                <a16:creationId xmlns:a16="http://schemas.microsoft.com/office/drawing/2014/main" id="{2F7E2232-6256-066A-9803-DC8FFAC6E0A0}"/>
              </a:ext>
            </a:extLst>
          </p:cNvPr>
          <p:cNvSpPr txBox="1"/>
          <p:nvPr/>
        </p:nvSpPr>
        <p:spPr>
          <a:xfrm>
            <a:off x="730363" y="5871017"/>
            <a:ext cx="4572000" cy="369332"/>
          </a:xfrm>
          <a:prstGeom prst="rect">
            <a:avLst/>
          </a:prstGeom>
          <a:noFill/>
        </p:spPr>
        <p:txBody>
          <a:bodyPr wrap="square">
            <a:spAutoFit/>
          </a:bodyPr>
          <a:lstStyle/>
          <a:p>
            <a:r>
              <a:rPr lang="en-US" sz="1800" dirty="0" err="1">
                <a:latin typeface="Times New Roman" panose="02020603050405020304" pitchFamily="18" charset="0"/>
              </a:rPr>
              <a:t>於是微分方程組加起始條件，求解完成</a:t>
            </a:r>
            <a:r>
              <a:rPr lang="en-US" sz="1800" dirty="0">
                <a:latin typeface="Times New Roman" panose="02020603050405020304" pitchFamily="18" charset="0"/>
              </a:rPr>
              <a:t>。</a:t>
            </a:r>
            <a:endParaRPr lang="en-US" dirty="0">
              <a:latin typeface="Times New Roman" panose="02020603050405020304" pitchFamily="18" charset="0"/>
            </a:endParaRPr>
          </a:p>
        </p:txBody>
      </p:sp>
      <p:sp>
        <p:nvSpPr>
          <p:cNvPr id="15" name="TextBox 14">
            <a:extLst>
              <a:ext uri="{FF2B5EF4-FFF2-40B4-BE49-F238E27FC236}">
                <a16:creationId xmlns:a16="http://schemas.microsoft.com/office/drawing/2014/main" id="{8E3D5C4C-291A-A23F-055B-57B565DA801C}"/>
              </a:ext>
            </a:extLst>
          </p:cNvPr>
          <p:cNvSpPr txBox="1"/>
          <p:nvPr/>
        </p:nvSpPr>
        <p:spPr>
          <a:xfrm>
            <a:off x="741184" y="6240349"/>
            <a:ext cx="8374851"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Our result satisfy both system of ODE and initial condition. It is the unique solution.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80CE19-AF70-9148-812A-61B11FC54B8B}"/>
                  </a:ext>
                </a:extLst>
              </p:cNvPr>
              <p:cNvSpPr txBox="1"/>
              <p:nvPr/>
            </p:nvSpPr>
            <p:spPr>
              <a:xfrm>
                <a:off x="779659" y="5143479"/>
                <a:ext cx="7605702" cy="38561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Note that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𝑔</m:t>
                        </m:r>
                      </m:e>
                      <m:sub>
                        <m:r>
                          <a:rPr lang="en-US" altLang="zh-TW" i="1">
                            <a:latin typeface="Cambria Math" panose="02040503050406030204" pitchFamily="18" charset="0"/>
                          </a:rPr>
                          <m:t>1,2</m:t>
                        </m:r>
                      </m:sub>
                    </m:sSub>
                  </m:oMath>
                </a14:m>
                <a:r>
                  <a:rPr lang="en-US" dirty="0">
                    <a:latin typeface="Times New Roman" panose="02020603050405020304" pitchFamily="18" charset="0"/>
                    <a:cs typeface="Times New Roman" panose="02020603050405020304" pitchFamily="18" charset="0"/>
                  </a:rPr>
                  <a:t> will vanish if initial velocities </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1</m:t>
                        </m:r>
                        <m:r>
                          <a:rPr lang="en-US" altLang="zh-TW" b="0" i="1" smtClean="0">
                            <a:latin typeface="Cambria Math" panose="02040503050406030204" pitchFamily="18" charset="0"/>
                          </a:rPr>
                          <m:t>,2</m:t>
                        </m:r>
                      </m:sub>
                      <m:sup>
                        <m:r>
                          <a:rPr lang="en-US" altLang="zh-TW" i="1">
                            <a:latin typeface="Cambria Math" panose="02040503050406030204" pitchFamily="18" charset="0"/>
                          </a:rPr>
                          <m:t>′</m:t>
                        </m:r>
                      </m:sup>
                    </m:sSubSup>
                    <m:d>
                      <m:dPr>
                        <m:ctrlPr>
                          <a:rPr lang="en-US" altLang="zh-TW" i="1">
                            <a:latin typeface="Cambria Math" panose="02040503050406030204" pitchFamily="18" charset="0"/>
                          </a:rPr>
                        </m:ctrlPr>
                      </m:dPr>
                      <m:e>
                        <m:r>
                          <a:rPr lang="en-US" altLang="zh-TW" i="1">
                            <a:latin typeface="Cambria Math" panose="02040503050406030204" pitchFamily="18" charset="0"/>
                          </a:rPr>
                          <m:t>0</m:t>
                        </m:r>
                      </m:e>
                    </m:d>
                  </m:oMath>
                </a14:m>
                <a:r>
                  <a:rPr lang="en-US" dirty="0">
                    <a:latin typeface="Times New Roman" panose="02020603050405020304" pitchFamily="18" charset="0"/>
                    <a:cs typeface="Times New Roman" panose="02020603050405020304" pitchFamily="18" charset="0"/>
                  </a:rPr>
                  <a:t> are both zero.</a:t>
                </a:r>
              </a:p>
            </p:txBody>
          </p:sp>
        </mc:Choice>
        <mc:Fallback xmlns="">
          <p:sp>
            <p:nvSpPr>
              <p:cNvPr id="16" name="TextBox 15">
                <a:extLst>
                  <a:ext uri="{FF2B5EF4-FFF2-40B4-BE49-F238E27FC236}">
                    <a16:creationId xmlns:a16="http://schemas.microsoft.com/office/drawing/2014/main" id="{B980CE19-AF70-9148-812A-61B11FC54B8B}"/>
                  </a:ext>
                </a:extLst>
              </p:cNvPr>
              <p:cNvSpPr txBox="1">
                <a:spLocks noRot="1" noChangeAspect="1" noMove="1" noResize="1" noEditPoints="1" noAdjustHandles="1" noChangeArrowheads="1" noChangeShapeType="1" noTextEdit="1"/>
              </p:cNvSpPr>
              <p:nvPr/>
            </p:nvSpPr>
            <p:spPr>
              <a:xfrm>
                <a:off x="779659" y="5143479"/>
                <a:ext cx="7605702" cy="385618"/>
              </a:xfrm>
              <a:prstGeom prst="rect">
                <a:avLst/>
              </a:prstGeom>
              <a:blipFill>
                <a:blip r:embed="rId8"/>
                <a:stretch>
                  <a:fillRect l="-667" t="-9677"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D98A17-4E9D-E304-AAAA-DA448F94FB04}"/>
                  </a:ext>
                </a:extLst>
              </p:cNvPr>
              <p:cNvSpPr txBox="1"/>
              <p:nvPr/>
            </p:nvSpPr>
            <p:spPr>
              <a:xfrm>
                <a:off x="5624598" y="2815825"/>
                <a:ext cx="1731344"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oMath>
                  </m:oMathPara>
                </a14:m>
                <a:endParaRPr lang="en-US" dirty="0"/>
              </a:p>
            </p:txBody>
          </p:sp>
        </mc:Choice>
        <mc:Fallback xmlns="">
          <p:sp>
            <p:nvSpPr>
              <p:cNvPr id="8" name="TextBox 7">
                <a:extLst>
                  <a:ext uri="{FF2B5EF4-FFF2-40B4-BE49-F238E27FC236}">
                    <a16:creationId xmlns:a16="http://schemas.microsoft.com/office/drawing/2014/main" id="{ECD98A17-4E9D-E304-AAAA-DA448F94FB04}"/>
                  </a:ext>
                </a:extLst>
              </p:cNvPr>
              <p:cNvSpPr txBox="1">
                <a:spLocks noRot="1" noChangeAspect="1" noMove="1" noResize="1" noEditPoints="1" noAdjustHandles="1" noChangeArrowheads="1" noChangeShapeType="1" noTextEdit="1"/>
              </p:cNvSpPr>
              <p:nvPr/>
            </p:nvSpPr>
            <p:spPr>
              <a:xfrm>
                <a:off x="5624598" y="2815825"/>
                <a:ext cx="1731344" cy="369332"/>
              </a:xfrm>
              <a:prstGeom prst="rect">
                <a:avLst/>
              </a:prstGeom>
              <a:blipFill>
                <a:blip r:embed="rId9"/>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58D7D46-E1B7-F353-BDA6-06938F5DAAA4}"/>
                  </a:ext>
                </a:extLst>
              </p:cNvPr>
              <p:cNvSpPr txBox="1"/>
              <p:nvPr/>
            </p:nvSpPr>
            <p:spPr>
              <a:xfrm>
                <a:off x="5624598" y="3206304"/>
                <a:ext cx="1731344"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oMath>
                  </m:oMathPara>
                </a14:m>
                <a:endParaRPr lang="en-US" dirty="0"/>
              </a:p>
            </p:txBody>
          </p:sp>
        </mc:Choice>
        <mc:Fallback xmlns="">
          <p:sp>
            <p:nvSpPr>
              <p:cNvPr id="13" name="TextBox 12">
                <a:extLst>
                  <a:ext uri="{FF2B5EF4-FFF2-40B4-BE49-F238E27FC236}">
                    <a16:creationId xmlns:a16="http://schemas.microsoft.com/office/drawing/2014/main" id="{758D7D46-E1B7-F353-BDA6-06938F5DAAA4}"/>
                  </a:ext>
                </a:extLst>
              </p:cNvPr>
              <p:cNvSpPr txBox="1">
                <a:spLocks noRot="1" noChangeAspect="1" noMove="1" noResize="1" noEditPoints="1" noAdjustHandles="1" noChangeArrowheads="1" noChangeShapeType="1" noTextEdit="1"/>
              </p:cNvSpPr>
              <p:nvPr/>
            </p:nvSpPr>
            <p:spPr>
              <a:xfrm>
                <a:off x="5624598" y="3206304"/>
                <a:ext cx="1731344" cy="369332"/>
              </a:xfrm>
              <a:prstGeom prst="rect">
                <a:avLst/>
              </a:prstGeom>
              <a:blipFill>
                <a:blip r:embed="rId10"/>
                <a:stretch>
                  <a:fillRect b="-20000"/>
                </a:stretch>
              </a:blipFill>
            </p:spPr>
            <p:txBody>
              <a:bodyPr/>
              <a:lstStyle/>
              <a:p>
                <a:r>
                  <a:rPr lang="en-US">
                    <a:noFill/>
                  </a:rPr>
                  <a:t> </a:t>
                </a:r>
              </a:p>
            </p:txBody>
          </p:sp>
        </mc:Fallback>
      </mc:AlternateContent>
      <p:sp>
        <p:nvSpPr>
          <p:cNvPr id="17" name="Right Arrow 16">
            <a:extLst>
              <a:ext uri="{FF2B5EF4-FFF2-40B4-BE49-F238E27FC236}">
                <a16:creationId xmlns:a16="http://schemas.microsoft.com/office/drawing/2014/main" id="{D626259B-5D3F-8C1C-1938-95AA95E2DD6B}"/>
              </a:ext>
            </a:extLst>
          </p:cNvPr>
          <p:cNvSpPr/>
          <p:nvPr/>
        </p:nvSpPr>
        <p:spPr>
          <a:xfrm>
            <a:off x="4248713" y="3048000"/>
            <a:ext cx="495549" cy="24283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9BC4DCA-989D-92A8-704C-513129106B48}"/>
                  </a:ext>
                </a:extLst>
              </p:cNvPr>
              <p:cNvSpPr txBox="1"/>
              <p:nvPr/>
            </p:nvSpPr>
            <p:spPr>
              <a:xfrm>
                <a:off x="5624599" y="3967936"/>
                <a:ext cx="2667000" cy="40197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1</m:t>
                          </m:r>
                        </m:sub>
                        <m:sup>
                          <m:r>
                            <a:rPr lang="en-US" altLang="zh-TW"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m:t>
                          </m:r>
                        </m:sub>
                      </m:sSub>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2</m:t>
                          </m:r>
                        </m:sub>
                      </m:sSub>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oMath>
                  </m:oMathPara>
                </a14:m>
                <a:endParaRPr lang="en-US" dirty="0"/>
              </a:p>
            </p:txBody>
          </p:sp>
        </mc:Choice>
        <mc:Fallback xmlns="">
          <p:sp>
            <p:nvSpPr>
              <p:cNvPr id="18" name="TextBox 17">
                <a:extLst>
                  <a:ext uri="{FF2B5EF4-FFF2-40B4-BE49-F238E27FC236}">
                    <a16:creationId xmlns:a16="http://schemas.microsoft.com/office/drawing/2014/main" id="{79BC4DCA-989D-92A8-704C-513129106B48}"/>
                  </a:ext>
                </a:extLst>
              </p:cNvPr>
              <p:cNvSpPr txBox="1">
                <a:spLocks noRot="1" noChangeAspect="1" noMove="1" noResize="1" noEditPoints="1" noAdjustHandles="1" noChangeArrowheads="1" noChangeShapeType="1" noTextEdit="1"/>
              </p:cNvSpPr>
              <p:nvPr/>
            </p:nvSpPr>
            <p:spPr>
              <a:xfrm>
                <a:off x="5624599" y="3967936"/>
                <a:ext cx="2667000" cy="401970"/>
              </a:xfrm>
              <a:prstGeom prst="rect">
                <a:avLst/>
              </a:prstGeom>
              <a:blipFill>
                <a:blip r:embed="rId11"/>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0121304-5E6A-BE67-2547-3768D1A941BC}"/>
                  </a:ext>
                </a:extLst>
              </p:cNvPr>
              <p:cNvSpPr txBox="1"/>
              <p:nvPr/>
            </p:nvSpPr>
            <p:spPr>
              <a:xfrm>
                <a:off x="5624598" y="4358415"/>
                <a:ext cx="2666999" cy="40216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2</m:t>
                          </m:r>
                        </m:sub>
                        <m:sup>
                          <m:r>
                            <a:rPr lang="en-US" altLang="zh-TW"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m:t>
                          </m:r>
                        </m:sub>
                      </m:sSub>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2</m:t>
                          </m:r>
                        </m:sub>
                      </m:sSub>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oMath>
                  </m:oMathPara>
                </a14:m>
                <a:endParaRPr lang="en-US" dirty="0"/>
              </a:p>
            </p:txBody>
          </p:sp>
        </mc:Choice>
        <mc:Fallback xmlns="">
          <p:sp>
            <p:nvSpPr>
              <p:cNvPr id="19" name="TextBox 18">
                <a:extLst>
                  <a:ext uri="{FF2B5EF4-FFF2-40B4-BE49-F238E27FC236}">
                    <a16:creationId xmlns:a16="http://schemas.microsoft.com/office/drawing/2014/main" id="{E0121304-5E6A-BE67-2547-3768D1A941BC}"/>
                  </a:ext>
                </a:extLst>
              </p:cNvPr>
              <p:cNvSpPr txBox="1">
                <a:spLocks noRot="1" noChangeAspect="1" noMove="1" noResize="1" noEditPoints="1" noAdjustHandles="1" noChangeArrowheads="1" noChangeShapeType="1" noTextEdit="1"/>
              </p:cNvSpPr>
              <p:nvPr/>
            </p:nvSpPr>
            <p:spPr>
              <a:xfrm>
                <a:off x="5624598" y="4358415"/>
                <a:ext cx="2666999" cy="402161"/>
              </a:xfrm>
              <a:prstGeom prst="rect">
                <a:avLst/>
              </a:prstGeom>
              <a:blipFill>
                <a:blip r:embed="rId12"/>
                <a:stretch>
                  <a:fillRect b="-9375"/>
                </a:stretch>
              </a:blipFill>
            </p:spPr>
            <p:txBody>
              <a:bodyPr/>
              <a:lstStyle/>
              <a:p>
                <a:r>
                  <a:rPr lang="en-US">
                    <a:noFill/>
                  </a:rPr>
                  <a:t> </a:t>
                </a:r>
              </a:p>
            </p:txBody>
          </p:sp>
        </mc:Fallback>
      </mc:AlternateContent>
      <p:sp>
        <p:nvSpPr>
          <p:cNvPr id="20" name="Right Arrow 19">
            <a:extLst>
              <a:ext uri="{FF2B5EF4-FFF2-40B4-BE49-F238E27FC236}">
                <a16:creationId xmlns:a16="http://schemas.microsoft.com/office/drawing/2014/main" id="{31A61566-0664-4F7A-BCDC-13EC76CEF1C7}"/>
              </a:ext>
            </a:extLst>
          </p:cNvPr>
          <p:cNvSpPr/>
          <p:nvPr/>
        </p:nvSpPr>
        <p:spPr>
          <a:xfrm>
            <a:off x="4872515" y="4198670"/>
            <a:ext cx="495549" cy="24283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2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p:bldP spid="11" grpId="0" animBg="1"/>
      <p:bldP spid="12" grpId="0"/>
      <p:bldP spid="14" grpId="0"/>
      <p:bldP spid="15" grpId="0"/>
      <p:bldP spid="16" grpId="0"/>
      <p:bldP spid="8" grpId="0" animBg="1"/>
      <p:bldP spid="13" grpId="0" animBg="1"/>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2026-04-23 at 9.49.53 pm">
            <a:hlinkClick r:id="" action="ppaction://media"/>
            <a:extLst>
              <a:ext uri="{FF2B5EF4-FFF2-40B4-BE49-F238E27FC236}">
                <a16:creationId xmlns:a16="http://schemas.microsoft.com/office/drawing/2014/main" id="{24CAEC95-F53E-0AD7-F9BD-5A546284EC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8912" y="3429000"/>
            <a:ext cx="5407819" cy="308884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06D2163-2E29-D250-27C5-5F5BCBC90CCE}"/>
                  </a:ext>
                </a:extLst>
              </p:cNvPr>
              <p:cNvSpPr txBox="1"/>
              <p:nvPr/>
            </p:nvSpPr>
            <p:spPr>
              <a:xfrm>
                <a:off x="2020614" y="554167"/>
                <a:ext cx="4303986"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2</m:t>
                    </m:r>
                    <m:r>
                      <a:rPr lang="en-US" altLang="zh-TW" sz="1800" b="0" i="1" smtClean="0">
                        <a:latin typeface="Cambria Math" panose="02040503050406030204" pitchFamily="18" charset="0"/>
                      </a:rPr>
                      <m:t>𝐴</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0" smtClean="0">
                        <a:latin typeface="Cambria Math" panose="02040503050406030204" pitchFamily="18" charset="0"/>
                      </a:rPr>
                      <m:t>=0</m:t>
                    </m:r>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=0</m:t>
                    </m:r>
                  </m:oMath>
                </a14:m>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806D2163-2E29-D250-27C5-5F5BCBC90CCE}"/>
                  </a:ext>
                </a:extLst>
              </p:cNvPr>
              <p:cNvSpPr txBox="1">
                <a:spLocks noRot="1" noChangeAspect="1" noMove="1" noResize="1" noEditPoints="1" noAdjustHandles="1" noChangeArrowheads="1" noChangeShapeType="1" noTextEdit="1"/>
              </p:cNvSpPr>
              <p:nvPr/>
            </p:nvSpPr>
            <p:spPr>
              <a:xfrm>
                <a:off x="2020614" y="554167"/>
                <a:ext cx="4303986" cy="369332"/>
              </a:xfrm>
              <a:prstGeom prst="rect">
                <a:avLst/>
              </a:prstGeom>
              <a:blipFill>
                <a:blip r:embed="rId5"/>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3FB236F-2B63-00F0-7067-FD07BD2230BC}"/>
                  </a:ext>
                </a:extLst>
              </p:cNvPr>
              <p:cNvSpPr txBox="1"/>
              <p:nvPr/>
            </p:nvSpPr>
            <p:spPr bwMode="auto">
              <a:xfrm>
                <a:off x="1997528" y="1006868"/>
                <a:ext cx="3565142" cy="54726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
                        </m:e>
                      </m:d>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2</m:t>
                                </m:r>
                                <m:r>
                                  <a:rPr lang="en-US" altLang="zh-TW" b="0" i="1" smtClean="0">
                                    <a:latin typeface="Cambria Math" panose="02040503050406030204" pitchFamily="18" charset="0"/>
                                  </a:rPr>
                                  <m:t>𝐴</m:t>
                                </m:r>
                              </m:e>
                            </m:mr>
                            <m:mr>
                              <m:e>
                                <m:r>
                                  <a:rPr lang="en-US" altLang="zh-TW" b="0" i="1" smtClean="0">
                                    <a:latin typeface="Cambria Math" panose="02040503050406030204" pitchFamily="18" charset="0"/>
                                  </a:rPr>
                                  <m:t>0</m:t>
                                </m:r>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13FB236F-2B63-00F0-7067-FD07BD2230BC}"/>
                  </a:ext>
                </a:extLst>
              </p:cNvPr>
              <p:cNvSpPr txBox="1">
                <a:spLocks noRot="1" noChangeAspect="1" noMove="1" noResize="1" noEditPoints="1" noAdjustHandles="1" noChangeArrowheads="1" noChangeShapeType="1" noTextEdit="1"/>
              </p:cNvSpPr>
              <p:nvPr/>
            </p:nvSpPr>
            <p:spPr bwMode="auto">
              <a:xfrm>
                <a:off x="1997528" y="1006868"/>
                <a:ext cx="3565142" cy="547266"/>
              </a:xfrm>
              <a:prstGeom prst="rect">
                <a:avLst/>
              </a:prstGeom>
              <a:blipFill>
                <a:blip r:embed="rId6"/>
                <a:stretch>
                  <a:fillRect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3AEB134-5661-E174-06EF-74757E683966}"/>
                  </a:ext>
                </a:extLst>
              </p:cNvPr>
              <p:cNvSpPr txBox="1"/>
              <p:nvPr/>
            </p:nvSpPr>
            <p:spPr>
              <a:xfrm>
                <a:off x="1997528" y="1639523"/>
                <a:ext cx="1371600"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𝐴</m:t>
                      </m:r>
                    </m:oMath>
                  </m:oMathPara>
                </a14:m>
                <a:endParaRPr lang="en-US"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03AEB134-5661-E174-06EF-74757E683966}"/>
                  </a:ext>
                </a:extLst>
              </p:cNvPr>
              <p:cNvSpPr txBox="1">
                <a:spLocks noRot="1" noChangeAspect="1" noMove="1" noResize="1" noEditPoints="1" noAdjustHandles="1" noChangeArrowheads="1" noChangeShapeType="1" noTextEdit="1"/>
              </p:cNvSpPr>
              <p:nvPr/>
            </p:nvSpPr>
            <p:spPr>
              <a:xfrm>
                <a:off x="1997528" y="1639523"/>
                <a:ext cx="1371600" cy="369332"/>
              </a:xfrm>
              <a:prstGeom prst="rect">
                <a:avLst/>
              </a:prstGeom>
              <a:blipFill>
                <a:blip r:embed="rId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7DC275-5273-5FBC-A747-EC5B8BD201FA}"/>
                  </a:ext>
                </a:extLst>
              </p:cNvPr>
              <p:cNvSpPr txBox="1"/>
              <p:nvPr/>
            </p:nvSpPr>
            <p:spPr bwMode="auto">
              <a:xfrm>
                <a:off x="2010983" y="2113035"/>
                <a:ext cx="4731808"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𝐴</m:t>
                          </m:r>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𝐴</m:t>
                          </m:r>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A7DC275-5273-5FBC-A747-EC5B8BD201FA}"/>
                  </a:ext>
                </a:extLst>
              </p:cNvPr>
              <p:cNvSpPr txBox="1">
                <a:spLocks noRot="1" noChangeAspect="1" noMove="1" noResize="1" noEditPoints="1" noAdjustHandles="1" noChangeArrowheads="1" noChangeShapeType="1" noTextEdit="1"/>
              </p:cNvSpPr>
              <p:nvPr/>
            </p:nvSpPr>
            <p:spPr bwMode="auto">
              <a:xfrm>
                <a:off x="2010983" y="2113035"/>
                <a:ext cx="4731808" cy="461217"/>
              </a:xfrm>
              <a:prstGeom prst="rect">
                <a:avLst/>
              </a:prstGeom>
              <a:blipFill>
                <a:blip r:embed="rId8"/>
                <a:stretch>
                  <a:fillRect t="-5405"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3959A81-28AD-D2A7-A5B1-09E3B4EF52C2}"/>
                  </a:ext>
                </a:extLst>
              </p:cNvPr>
              <p:cNvSpPr txBox="1"/>
              <p:nvPr/>
            </p:nvSpPr>
            <p:spPr bwMode="auto">
              <a:xfrm>
                <a:off x="1995218" y="2828061"/>
                <a:ext cx="3235693" cy="331886"/>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𝐴</m:t>
                      </m:r>
                      <m:d>
                        <m:dPr>
                          <m:begChr m:val="["/>
                          <m:endChr m:val="]"/>
                          <m:ctrlPr>
                            <a:rPr lang="en-US" altLang="zh-TW" sz="1800" i="1">
                              <a:latin typeface="Cambria Math" panose="02040503050406030204" pitchFamily="18" charset="0"/>
                            </a:rPr>
                          </m:ctrlPr>
                        </m:dPr>
                        <m:e>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cos</m:t>
                          </m:r>
                          <m:d>
                            <m:dPr>
                              <m:ctrlPr>
                                <a:rPr lang="en-US"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63959A81-28AD-D2A7-A5B1-09E3B4EF52C2}"/>
                  </a:ext>
                </a:extLst>
              </p:cNvPr>
              <p:cNvSpPr txBox="1">
                <a:spLocks noRot="1" noChangeAspect="1" noMove="1" noResize="1" noEditPoints="1" noAdjustHandles="1" noChangeArrowheads="1" noChangeShapeType="1" noTextEdit="1"/>
              </p:cNvSpPr>
              <p:nvPr/>
            </p:nvSpPr>
            <p:spPr bwMode="auto">
              <a:xfrm>
                <a:off x="1995218" y="2828061"/>
                <a:ext cx="3235693" cy="331886"/>
              </a:xfrm>
              <a:prstGeom prst="rect">
                <a:avLst/>
              </a:prstGeom>
              <a:blipFill>
                <a:blip r:embed="rId9"/>
                <a:stretch>
                  <a:fillRect b="-740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E0E846E-F9BB-2DD4-2EAC-0AEEF52ABCA0}"/>
                  </a:ext>
                </a:extLst>
              </p:cNvPr>
              <p:cNvSpPr txBox="1"/>
              <p:nvPr/>
            </p:nvSpPr>
            <p:spPr bwMode="auto">
              <a:xfrm>
                <a:off x="5410200" y="2809335"/>
                <a:ext cx="3241015" cy="331886"/>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𝑥</m:t>
                          </m:r>
                        </m:e>
                        <m:sub>
                          <m:r>
                            <a:rPr lang="en-US" altLang="zh-TW" b="0" i="1" smtClean="0">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𝐴</m:t>
                      </m:r>
                      <m:d>
                        <m:dPr>
                          <m:begChr m:val="["/>
                          <m:endChr m:val="]"/>
                          <m:ctrlPr>
                            <a:rPr lang="en-US" altLang="zh-TW" sz="1800" i="1">
                              <a:latin typeface="Cambria Math" panose="02040503050406030204" pitchFamily="18" charset="0"/>
                            </a:rPr>
                          </m:ctrlPr>
                        </m:dPr>
                        <m:e>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cos</m:t>
                          </m:r>
                          <m:d>
                            <m:dPr>
                              <m:ctrlPr>
                                <a:rPr lang="en-US"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e>
                      </m:d>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BE0E846E-F9BB-2DD4-2EAC-0AEEF52ABCA0}"/>
                  </a:ext>
                </a:extLst>
              </p:cNvPr>
              <p:cNvSpPr txBox="1">
                <a:spLocks noRot="1" noChangeAspect="1" noMove="1" noResize="1" noEditPoints="1" noAdjustHandles="1" noChangeArrowheads="1" noChangeShapeType="1" noTextEdit="1"/>
              </p:cNvSpPr>
              <p:nvPr/>
            </p:nvSpPr>
            <p:spPr bwMode="auto">
              <a:xfrm>
                <a:off x="5410200" y="2809335"/>
                <a:ext cx="3241015" cy="331886"/>
              </a:xfrm>
              <a:prstGeom prst="rect">
                <a:avLst/>
              </a:prstGeom>
              <a:blipFill>
                <a:blip r:embed="rId10"/>
                <a:stretch>
                  <a:fillRect l="-781" b="-7407"/>
                </a:stretch>
              </a:blipFill>
              <a:ln>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0607BE77-5A0E-903F-82C1-2BA0CEC2841F}"/>
              </a:ext>
            </a:extLst>
          </p:cNvPr>
          <p:cNvSpPr txBox="1"/>
          <p:nvPr/>
        </p:nvSpPr>
        <p:spPr>
          <a:xfrm>
            <a:off x="1974197" y="184835"/>
            <a:ext cx="215537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example: if</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3D06959-0420-333C-38DA-C048A2BA3831}"/>
                  </a:ext>
                </a:extLst>
              </p:cNvPr>
              <p:cNvSpPr txBox="1"/>
              <p:nvPr/>
            </p:nvSpPr>
            <p:spPr>
              <a:xfrm>
                <a:off x="6553200" y="521529"/>
                <a:ext cx="1447800"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2</m:t>
                          </m:r>
                        </m:sub>
                      </m:sSub>
                      <m:r>
                        <a:rPr lang="en-US" altLang="zh-TW" b="0" i="1" smtClean="0">
                          <a:latin typeface="Cambria Math" panose="02040503050406030204" pitchFamily="18" charset="0"/>
                        </a:rPr>
                        <m:t>=0</m:t>
                      </m:r>
                    </m:oMath>
                  </m:oMathPara>
                </a14:m>
                <a:endParaRPr lang="en-US" dirty="0"/>
              </a:p>
            </p:txBody>
          </p:sp>
        </mc:Choice>
        <mc:Fallback xmlns="">
          <p:sp>
            <p:nvSpPr>
              <p:cNvPr id="10" name="TextBox 9">
                <a:extLst>
                  <a:ext uri="{FF2B5EF4-FFF2-40B4-BE49-F238E27FC236}">
                    <a16:creationId xmlns:a16="http://schemas.microsoft.com/office/drawing/2014/main" id="{53D06959-0420-333C-38DA-C048A2BA3831}"/>
                  </a:ext>
                </a:extLst>
              </p:cNvPr>
              <p:cNvSpPr txBox="1">
                <a:spLocks noRot="1" noChangeAspect="1" noMove="1" noResize="1" noEditPoints="1" noAdjustHandles="1" noChangeArrowheads="1" noChangeShapeType="1" noTextEdit="1"/>
              </p:cNvSpPr>
              <p:nvPr/>
            </p:nvSpPr>
            <p:spPr>
              <a:xfrm>
                <a:off x="6553200" y="521529"/>
                <a:ext cx="1447800" cy="369332"/>
              </a:xfrm>
              <a:prstGeom prst="rect">
                <a:avLst/>
              </a:prstGeom>
              <a:blipFill>
                <a:blip r:embed="rId11"/>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D0A48B-955C-0AD3-E908-3011BE2E4AE3}"/>
                  </a:ext>
                </a:extLst>
              </p:cNvPr>
              <p:cNvSpPr txBox="1"/>
              <p:nvPr/>
            </p:nvSpPr>
            <p:spPr>
              <a:xfrm>
                <a:off x="6006375" y="1033473"/>
                <a:ext cx="1522124"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r>
                        <a:rPr lang="en-US" altLang="zh-TW" b="0" i="1" smtClean="0">
                          <a:latin typeface="Cambria Math" panose="02040503050406030204" pitchFamily="18" charset="0"/>
                        </a:rPr>
                        <m:t>=2</m:t>
                      </m:r>
                      <m:r>
                        <a:rPr lang="en-US" altLang="zh-TW" b="0" i="1" smtClean="0">
                          <a:latin typeface="Cambria Math" panose="02040503050406030204" pitchFamily="18" charset="0"/>
                        </a:rPr>
                        <m:t>𝐴</m:t>
                      </m:r>
                    </m:oMath>
                  </m:oMathPara>
                </a14:m>
                <a:endParaRPr lang="en-US"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3FD0A48B-955C-0AD3-E908-3011BE2E4AE3}"/>
                  </a:ext>
                </a:extLst>
              </p:cNvPr>
              <p:cNvSpPr txBox="1">
                <a:spLocks noRot="1" noChangeAspect="1" noMove="1" noResize="1" noEditPoints="1" noAdjustHandles="1" noChangeArrowheads="1" noChangeShapeType="1" noTextEdit="1"/>
              </p:cNvSpPr>
              <p:nvPr/>
            </p:nvSpPr>
            <p:spPr>
              <a:xfrm>
                <a:off x="6006375" y="1033473"/>
                <a:ext cx="1522124" cy="369332"/>
              </a:xfrm>
              <a:prstGeom prst="rect">
                <a:avLst/>
              </a:prstGeom>
              <a:blipFill>
                <a:blip r:embed="rId1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D6E6AE7-BF18-B4E3-57A9-10485A134303}"/>
                  </a:ext>
                </a:extLst>
              </p:cNvPr>
              <p:cNvSpPr txBox="1"/>
              <p:nvPr/>
            </p:nvSpPr>
            <p:spPr>
              <a:xfrm>
                <a:off x="6006375" y="1507001"/>
                <a:ext cx="1452710"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r>
                        <a:rPr lang="en-US" altLang="zh-TW" b="0" i="1" smtClean="0">
                          <a:latin typeface="Cambria Math" panose="02040503050406030204" pitchFamily="18" charset="0"/>
                        </a:rPr>
                        <m:t>=0</m:t>
                      </m:r>
                    </m:oMath>
                  </m:oMathPara>
                </a14:m>
                <a:endParaRPr lang="en-US"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D6E6AE7-BF18-B4E3-57A9-10485A134303}"/>
                  </a:ext>
                </a:extLst>
              </p:cNvPr>
              <p:cNvSpPr txBox="1">
                <a:spLocks noRot="1" noChangeAspect="1" noMove="1" noResize="1" noEditPoints="1" noAdjustHandles="1" noChangeArrowheads="1" noChangeShapeType="1" noTextEdit="1"/>
              </p:cNvSpPr>
              <p:nvPr/>
            </p:nvSpPr>
            <p:spPr>
              <a:xfrm>
                <a:off x="6006375" y="1507001"/>
                <a:ext cx="1452710" cy="369332"/>
              </a:xfrm>
              <a:prstGeom prst="rect">
                <a:avLst/>
              </a:prstGeom>
              <a:blipFill>
                <a:blip r:embed="rId13"/>
                <a:stretch>
                  <a:fillRect b="-16667"/>
                </a:stretch>
              </a:blipFill>
            </p:spPr>
            <p:txBody>
              <a:bodyPr/>
              <a:lstStyle/>
              <a:p>
                <a:r>
                  <a:rPr lang="en-US">
                    <a:noFill/>
                  </a:rPr>
                  <a:t> </a:t>
                </a:r>
              </a:p>
            </p:txBody>
          </p:sp>
        </mc:Fallback>
      </mc:AlternateContent>
      <p:sp>
        <p:nvSpPr>
          <p:cNvPr id="13" name="Right Arrow 12">
            <a:extLst>
              <a:ext uri="{FF2B5EF4-FFF2-40B4-BE49-F238E27FC236}">
                <a16:creationId xmlns:a16="http://schemas.microsoft.com/office/drawing/2014/main" id="{F00E2563-9DD3-F1F2-9E4C-7F3BD237E027}"/>
              </a:ext>
            </a:extLst>
          </p:cNvPr>
          <p:cNvSpPr/>
          <p:nvPr/>
        </p:nvSpPr>
        <p:spPr>
          <a:xfrm>
            <a:off x="5638800" y="1143000"/>
            <a:ext cx="225221" cy="18346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14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2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2"/>
                                        </p:tgtEl>
                                      </p:cBhvr>
                                    </p:cmd>
                                  </p:childTnLst>
                                </p:cTn>
                              </p:par>
                            </p:childTnLst>
                          </p:cTn>
                        </p:par>
                      </p:childTnLst>
                    </p:cTn>
                  </p:par>
                </p:childTnLst>
              </p:cTn>
              <p:nextCondLst>
                <p:cond evt="onClick" delay="0">
                  <p:tgtEl>
                    <p:spTgt spid="2"/>
                  </p:tgtEl>
                </p:cond>
              </p:nextCondLst>
            </p:seq>
            <p:video>
              <p:cMediaNode vol="80000">
                <p:cTn id="58" fill="hold" display="0">
                  <p:stCondLst>
                    <p:cond delay="indefinite"/>
                  </p:stCondLst>
                </p:cTn>
                <p:tgtEl>
                  <p:spTgt spid="2"/>
                </p:tgtEl>
              </p:cMediaNode>
            </p:video>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2E099D-1A1B-4CEB-0C4B-E923D3ED64A5}"/>
                  </a:ext>
                </a:extLst>
              </p:cNvPr>
              <p:cNvSpPr txBox="1"/>
              <p:nvPr/>
            </p:nvSpPr>
            <p:spPr bwMode="auto">
              <a:xfrm>
                <a:off x="952994" y="4949554"/>
                <a:ext cx="515480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14:m>
                  <m:oMath xmlns:m="http://schemas.openxmlformats.org/officeDocument/2006/math">
                    <m:sSub>
                      <m:sSubPr>
                        <m:ctrlPr>
                          <a:rPr lang="en-US" altLang="zh-TW" sz="1800" i="1" smtClean="0">
                            <a:solidFill>
                              <a:schemeClr val="tx1"/>
                            </a:solidFill>
                            <a:latin typeface="Cambria Math" panose="02040503050406030204" pitchFamily="18" charset="0"/>
                          </a:rPr>
                        </m:ctrlPr>
                      </m:sSubPr>
                      <m:e>
                        <m:r>
                          <a:rPr lang="en-US" altLang="zh-TW" sz="1800" i="1">
                            <a:solidFill>
                              <a:schemeClr val="tx1"/>
                            </a:solidFill>
                            <a:latin typeface="Cambria Math"/>
                          </a:rPr>
                          <m:t>𝑥</m:t>
                        </m:r>
                      </m:e>
                      <m:sub>
                        <m:r>
                          <a:rPr lang="en-US" altLang="zh-TW" sz="1800" i="1">
                            <a:solidFill>
                              <a:schemeClr val="tx1"/>
                            </a:solidFill>
                            <a:latin typeface="Cambria Math" panose="02040503050406030204" pitchFamily="18" charset="0"/>
                          </a:rPr>
                          <m:t>+</m:t>
                        </m:r>
                      </m:sub>
                    </m:sSub>
                    <m:r>
                      <a:rPr lang="en-US" altLang="zh-TW" sz="1800" i="1">
                        <a:solidFill>
                          <a:schemeClr val="tx1"/>
                        </a:solidFill>
                        <a:latin typeface="Cambria Math" panose="02040503050406030204" pitchFamily="18" charset="0"/>
                      </a:rPr>
                      <m:t>,</m:t>
                    </m:r>
                    <m:sSub>
                      <m:sSubPr>
                        <m:ctrlPr>
                          <a:rPr lang="en-US" altLang="zh-TW" sz="1800" i="1">
                            <a:solidFill>
                              <a:schemeClr val="tx1"/>
                            </a:solidFill>
                            <a:latin typeface="Cambria Math" panose="02040503050406030204" pitchFamily="18" charset="0"/>
                          </a:rPr>
                        </m:ctrlPr>
                      </m:sSubPr>
                      <m:e>
                        <m:r>
                          <a:rPr lang="en-US" altLang="zh-TW" sz="1800" i="1">
                            <a:solidFill>
                              <a:schemeClr val="tx1"/>
                            </a:solidFill>
                            <a:latin typeface="Cambria Math"/>
                          </a:rPr>
                          <m:t>𝑥</m:t>
                        </m:r>
                      </m:e>
                      <m:sub>
                        <m:r>
                          <a:rPr lang="en-US" altLang="zh-TW" sz="1800" i="1">
                            <a:solidFill>
                              <a:schemeClr val="tx1"/>
                            </a:solidFill>
                            <a:latin typeface="Cambria Math" panose="02040503050406030204" pitchFamily="18" charset="0"/>
                          </a:rPr>
                          <m:t>−</m:t>
                        </m:r>
                      </m:sub>
                    </m:sSub>
                  </m:oMath>
                </a14:m>
                <a:r>
                  <a:rPr lang="en-US" sz="1800" dirty="0">
                    <a:solidFill>
                      <a:schemeClr val="tx1"/>
                    </a:solidFill>
                    <a:latin typeface="Times New Roman" panose="02020603050405020304" pitchFamily="18" charset="0"/>
                  </a:rPr>
                  <a:t> are called </a:t>
                </a:r>
                <a:r>
                  <a:rPr lang="en-US" sz="1800" dirty="0">
                    <a:solidFill>
                      <a:srgbClr val="FF0000"/>
                    </a:solidFill>
                    <a:latin typeface="Times New Roman" panose="02020603050405020304" pitchFamily="18" charset="0"/>
                    <a:cs typeface="Times New Roman" panose="02020603050405020304" pitchFamily="18" charset="0"/>
                  </a:rPr>
                  <a:t>Normal Coordinates</a:t>
                </a:r>
                <a:r>
                  <a:rPr lang="en-US" sz="1800" dirty="0">
                    <a:solidFill>
                      <a:srgbClr val="FF0000"/>
                    </a:solidFill>
                    <a:latin typeface="Times New Roman" panose="02020603050405020304" pitchFamily="18" charset="0"/>
                  </a:rPr>
                  <a:t>.</a:t>
                </a:r>
                <a:r>
                  <a:rPr lang="zh-TW" altLang="en-US" sz="1800" dirty="0">
                    <a:solidFill>
                      <a:srgbClr val="FF0000"/>
                    </a:solidFill>
                    <a:latin typeface="Times New Roman" panose="02020603050405020304" pitchFamily="18" charset="0"/>
                  </a:rPr>
                  <a:t> 模式座標</a:t>
                </a:r>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5C2E099D-1A1B-4CEB-0C4B-E923D3ED64A5}"/>
                  </a:ext>
                </a:extLst>
              </p:cNvPr>
              <p:cNvSpPr txBox="1">
                <a:spLocks noRot="1" noChangeAspect="1" noMove="1" noResize="1" noEditPoints="1" noAdjustHandles="1" noChangeArrowheads="1" noChangeShapeType="1" noTextEdit="1"/>
              </p:cNvSpPr>
              <p:nvPr/>
            </p:nvSpPr>
            <p:spPr bwMode="auto">
              <a:xfrm>
                <a:off x="952994" y="4949554"/>
                <a:ext cx="5154808" cy="369332"/>
              </a:xfrm>
              <a:prstGeom prst="rect">
                <a:avLst/>
              </a:prstGeom>
              <a:blipFill>
                <a:blip r:embed="rId2"/>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3354836B-7F81-C812-5015-FBAEC49BAD69}"/>
                  </a:ext>
                </a:extLst>
              </p:cNvPr>
              <p:cNvSpPr txBox="1"/>
              <p:nvPr/>
            </p:nvSpPr>
            <p:spPr bwMode="auto">
              <a:xfrm>
                <a:off x="946136" y="531014"/>
                <a:ext cx="4663594" cy="424219"/>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3" name="文字方塊 4">
                <a:extLst>
                  <a:ext uri="{FF2B5EF4-FFF2-40B4-BE49-F238E27FC236}">
                    <a16:creationId xmlns:a16="http://schemas.microsoft.com/office/drawing/2014/main" id="{3354836B-7F81-C812-5015-FBAEC49BAD69}"/>
                  </a:ext>
                </a:extLst>
              </p:cNvPr>
              <p:cNvSpPr txBox="1">
                <a:spLocks noRot="1" noChangeAspect="1" noMove="1" noResize="1" noEditPoints="1" noAdjustHandles="1" noChangeArrowheads="1" noChangeShapeType="1" noTextEdit="1"/>
              </p:cNvSpPr>
              <p:nvPr/>
            </p:nvSpPr>
            <p:spPr bwMode="auto">
              <a:xfrm>
                <a:off x="946136" y="531014"/>
                <a:ext cx="4663594" cy="424219"/>
              </a:xfrm>
              <a:prstGeom prst="rect">
                <a:avLst/>
              </a:prstGeom>
              <a:blipFill>
                <a:blip r:embed="rId3"/>
                <a:stretch>
                  <a:fillRect b="-571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4">
                <a:extLst>
                  <a:ext uri="{FF2B5EF4-FFF2-40B4-BE49-F238E27FC236}">
                    <a16:creationId xmlns:a16="http://schemas.microsoft.com/office/drawing/2014/main" id="{7806C06B-1885-B4E8-1FAD-8E41F2268F77}"/>
                  </a:ext>
                </a:extLst>
              </p:cNvPr>
              <p:cNvSpPr txBox="1"/>
              <p:nvPr/>
            </p:nvSpPr>
            <p:spPr bwMode="auto">
              <a:xfrm>
                <a:off x="925659" y="984492"/>
                <a:ext cx="4714408" cy="424219"/>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4" name="文字方塊 4">
                <a:extLst>
                  <a:ext uri="{FF2B5EF4-FFF2-40B4-BE49-F238E27FC236}">
                    <a16:creationId xmlns:a16="http://schemas.microsoft.com/office/drawing/2014/main" id="{7806C06B-1885-B4E8-1FAD-8E41F2268F77}"/>
                  </a:ext>
                </a:extLst>
              </p:cNvPr>
              <p:cNvSpPr txBox="1">
                <a:spLocks noRot="1" noChangeAspect="1" noMove="1" noResize="1" noEditPoints="1" noAdjustHandles="1" noChangeArrowheads="1" noChangeShapeType="1" noTextEdit="1"/>
              </p:cNvSpPr>
              <p:nvPr/>
            </p:nvSpPr>
            <p:spPr bwMode="auto">
              <a:xfrm>
                <a:off x="925659" y="984492"/>
                <a:ext cx="4714408" cy="424219"/>
              </a:xfrm>
              <a:prstGeom prst="rect">
                <a:avLst/>
              </a:prstGeom>
              <a:blipFill>
                <a:blip r:embed="rId4"/>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A4C3FCEF-8192-011E-9365-CDFD7231CD44}"/>
                  </a:ext>
                </a:extLst>
              </p:cNvPr>
              <p:cNvSpPr txBox="1"/>
              <p:nvPr/>
            </p:nvSpPr>
            <p:spPr bwMode="auto">
              <a:xfrm>
                <a:off x="952994" y="1458521"/>
                <a:ext cx="3659400"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m:t>
                          </m:r>
                        </m:sub>
                      </m:sSub>
                      <m:r>
                        <a:rPr lang="en-US" altLang="zh-TW" sz="1800" i="1" smtClean="0">
                          <a:latin typeface="Cambria Math" panose="02040503050406030204" pitchFamily="18" charset="0"/>
                          <a:ea typeface="Cambria Math" panose="02040503050406030204" pitchFamily="18" charset="0"/>
                        </a:rPr>
                        <m:t>≡</m:t>
                      </m:r>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5" name="文字方塊 4">
                <a:extLst>
                  <a:ext uri="{FF2B5EF4-FFF2-40B4-BE49-F238E27FC236}">
                    <a16:creationId xmlns:a16="http://schemas.microsoft.com/office/drawing/2014/main" id="{A4C3FCEF-8192-011E-9365-CDFD7231CD44}"/>
                  </a:ext>
                </a:extLst>
              </p:cNvPr>
              <p:cNvSpPr txBox="1">
                <a:spLocks noRot="1" noChangeAspect="1" noMove="1" noResize="1" noEditPoints="1" noAdjustHandles="1" noChangeArrowheads="1" noChangeShapeType="1" noTextEdit="1"/>
              </p:cNvSpPr>
              <p:nvPr/>
            </p:nvSpPr>
            <p:spPr bwMode="auto">
              <a:xfrm>
                <a:off x="952994" y="1458521"/>
                <a:ext cx="3659400" cy="369332"/>
              </a:xfrm>
              <a:prstGeom prst="rect">
                <a:avLst/>
              </a:prstGeom>
              <a:blipFill>
                <a:blip r:embed="rId5"/>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4">
                <a:extLst>
                  <a:ext uri="{FF2B5EF4-FFF2-40B4-BE49-F238E27FC236}">
                    <a16:creationId xmlns:a16="http://schemas.microsoft.com/office/drawing/2014/main" id="{ECB9FC74-EA7C-D5AC-8CA8-02B08E407A3E}"/>
                  </a:ext>
                </a:extLst>
              </p:cNvPr>
              <p:cNvSpPr txBox="1"/>
              <p:nvPr/>
            </p:nvSpPr>
            <p:spPr bwMode="auto">
              <a:xfrm>
                <a:off x="952994" y="1883558"/>
                <a:ext cx="3965637"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m:t>
                          </m:r>
                        </m:sub>
                      </m:sSub>
                      <m:r>
                        <a:rPr lang="en-US" altLang="zh-TW" sz="1800" i="1">
                          <a:latin typeface="Cambria Math" panose="02040503050406030204" pitchFamily="18" charset="0"/>
                          <a:ea typeface="Cambria Math" panose="02040503050406030204" pitchFamily="18" charset="0"/>
                        </a:rPr>
                        <m:t>≡</m:t>
                      </m:r>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6" name="文字方塊 4">
                <a:extLst>
                  <a:ext uri="{FF2B5EF4-FFF2-40B4-BE49-F238E27FC236}">
                    <a16:creationId xmlns:a16="http://schemas.microsoft.com/office/drawing/2014/main" id="{ECB9FC74-EA7C-D5AC-8CA8-02B08E407A3E}"/>
                  </a:ext>
                </a:extLst>
              </p:cNvPr>
              <p:cNvSpPr txBox="1">
                <a:spLocks noRot="1" noChangeAspect="1" noMove="1" noResize="1" noEditPoints="1" noAdjustHandles="1" noChangeArrowheads="1" noChangeShapeType="1" noTextEdit="1"/>
              </p:cNvSpPr>
              <p:nvPr/>
            </p:nvSpPr>
            <p:spPr bwMode="auto">
              <a:xfrm>
                <a:off x="952994" y="1883558"/>
                <a:ext cx="3965637" cy="424219"/>
              </a:xfrm>
              <a:prstGeom prst="rect">
                <a:avLst/>
              </a:prstGeom>
              <a:blipFill>
                <a:blip r:embed="rId6"/>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D1A1A7-7631-E386-6E7C-9397338BF428}"/>
                  </a:ext>
                </a:extLst>
              </p:cNvPr>
              <p:cNvSpPr txBox="1"/>
              <p:nvPr/>
            </p:nvSpPr>
            <p:spPr bwMode="auto">
              <a:xfrm>
                <a:off x="925659" y="2290641"/>
                <a:ext cx="761917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m:t>
                        </m:r>
                      </m:sub>
                    </m:sSub>
                  </m:oMath>
                </a14:m>
                <a:r>
                  <a:rPr lang="en-US" sz="1800" dirty="0">
                    <a:latin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are pure simple harmonic oscillators with respective angular frequencies.</a:t>
                </a:r>
              </a:p>
            </p:txBody>
          </p:sp>
        </mc:Choice>
        <mc:Fallback xmlns="">
          <p:sp>
            <p:nvSpPr>
              <p:cNvPr id="8" name="TextBox 7">
                <a:extLst>
                  <a:ext uri="{FF2B5EF4-FFF2-40B4-BE49-F238E27FC236}">
                    <a16:creationId xmlns:a16="http://schemas.microsoft.com/office/drawing/2014/main" id="{58D1A1A7-7631-E386-6E7C-9397338BF428}"/>
                  </a:ext>
                </a:extLst>
              </p:cNvPr>
              <p:cNvSpPr txBox="1">
                <a:spLocks noRot="1" noChangeAspect="1" noMove="1" noResize="1" noEditPoints="1" noAdjustHandles="1" noChangeArrowheads="1" noChangeShapeType="1" noTextEdit="1"/>
              </p:cNvSpPr>
              <p:nvPr/>
            </p:nvSpPr>
            <p:spPr bwMode="auto">
              <a:xfrm>
                <a:off x="925659" y="2290641"/>
                <a:ext cx="7619172" cy="369332"/>
              </a:xfrm>
              <a:prstGeom prst="rect">
                <a:avLst/>
              </a:prstGeom>
              <a:blipFill>
                <a:blip r:embed="rId7"/>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9AD69D87-45EF-C7F3-CBA5-14FE811FE34C}"/>
                  </a:ext>
                </a:extLst>
              </p:cNvPr>
              <p:cNvSpPr txBox="1"/>
              <p:nvPr/>
            </p:nvSpPr>
            <p:spPr bwMode="auto">
              <a:xfrm>
                <a:off x="284573" y="3111020"/>
                <a:ext cx="2417008"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9AD69D87-45EF-C7F3-CBA5-14FE811FE34C}"/>
                  </a:ext>
                </a:extLst>
              </p:cNvPr>
              <p:cNvSpPr txBox="1">
                <a:spLocks noRot="1" noChangeAspect="1" noMove="1" noResize="1" noEditPoints="1" noAdjustHandles="1" noChangeArrowheads="1" noChangeShapeType="1" noTextEdit="1"/>
              </p:cNvSpPr>
              <p:nvPr/>
            </p:nvSpPr>
            <p:spPr bwMode="auto">
              <a:xfrm>
                <a:off x="284573" y="3111020"/>
                <a:ext cx="2417008" cy="555793"/>
              </a:xfrm>
              <a:prstGeom prst="rect">
                <a:avLst/>
              </a:prstGeom>
              <a:blipFill>
                <a:blip r:embed="rId8"/>
                <a:stretch>
                  <a:fillRect l="-2094" r="-524"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3">
                <a:extLst>
                  <a:ext uri="{FF2B5EF4-FFF2-40B4-BE49-F238E27FC236}">
                    <a16:creationId xmlns:a16="http://schemas.microsoft.com/office/drawing/2014/main" id="{9B12BF5C-6341-51A7-ED6A-02E4E80EB790}"/>
                  </a:ext>
                </a:extLst>
              </p:cNvPr>
              <p:cNvSpPr txBox="1"/>
              <p:nvPr/>
            </p:nvSpPr>
            <p:spPr bwMode="auto">
              <a:xfrm>
                <a:off x="3048015" y="3111020"/>
                <a:ext cx="224920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0" name="文字方塊 13">
                <a:extLst>
                  <a:ext uri="{FF2B5EF4-FFF2-40B4-BE49-F238E27FC236}">
                    <a16:creationId xmlns:a16="http://schemas.microsoft.com/office/drawing/2014/main" id="{9B12BF5C-6341-51A7-ED6A-02E4E80EB790}"/>
                  </a:ext>
                </a:extLst>
              </p:cNvPr>
              <p:cNvSpPr txBox="1">
                <a:spLocks noRot="1" noChangeAspect="1" noMove="1" noResize="1" noEditPoints="1" noAdjustHandles="1" noChangeArrowheads="1" noChangeShapeType="1" noTextEdit="1"/>
              </p:cNvSpPr>
              <p:nvPr/>
            </p:nvSpPr>
            <p:spPr bwMode="auto">
              <a:xfrm>
                <a:off x="3048015" y="3111020"/>
                <a:ext cx="2249205" cy="555793"/>
              </a:xfrm>
              <a:prstGeom prst="rect">
                <a:avLst/>
              </a:prstGeom>
              <a:blipFill>
                <a:blip r:embed="rId9"/>
                <a:stretch>
                  <a:fillRect l="-2247"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1E431424-9009-2695-9449-EC2B06F3DA69}"/>
                  </a:ext>
                </a:extLst>
              </p:cNvPr>
              <p:cNvSpPr txBox="1"/>
              <p:nvPr/>
            </p:nvSpPr>
            <p:spPr bwMode="auto">
              <a:xfrm>
                <a:off x="2718823" y="3278942"/>
                <a:ext cx="230832"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oMath>
                  </m:oMathPara>
                </a14:m>
                <a:endParaRPr kumimoji="1" lang="zh-TW" altLang="en-US" sz="1800" dirty="0">
                  <a:latin typeface="Times New Roman" panose="02020603050405020304" pitchFamily="18" charset="0"/>
                </a:endParaRPr>
              </a:p>
            </p:txBody>
          </p:sp>
        </mc:Choice>
        <mc:Fallback xmlns="">
          <p:sp>
            <p:nvSpPr>
              <p:cNvPr id="11" name="文字方塊 13">
                <a:extLst>
                  <a:ext uri="{FF2B5EF4-FFF2-40B4-BE49-F238E27FC236}">
                    <a16:creationId xmlns:a16="http://schemas.microsoft.com/office/drawing/2014/main" id="{1E431424-9009-2695-9449-EC2B06F3DA69}"/>
                  </a:ext>
                </a:extLst>
              </p:cNvPr>
              <p:cNvSpPr txBox="1">
                <a:spLocks noRot="1" noChangeAspect="1" noMove="1" noResize="1" noEditPoints="1" noAdjustHandles="1" noChangeArrowheads="1" noChangeShapeType="1" noTextEdit="1"/>
              </p:cNvSpPr>
              <p:nvPr/>
            </p:nvSpPr>
            <p:spPr bwMode="auto">
              <a:xfrm>
                <a:off x="2718823" y="3278942"/>
                <a:ext cx="230832" cy="276999"/>
              </a:xfrm>
              <a:prstGeom prst="rect">
                <a:avLst/>
              </a:prstGeom>
              <a:blipFill>
                <a:blip r:embed="rId10"/>
                <a:stretch>
                  <a:fillRect l="-21053" r="-15789" b="-454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4F77E1D0-98FB-6073-CB93-7F3269B377B3}"/>
                  </a:ext>
                </a:extLst>
              </p:cNvPr>
              <p:cNvSpPr txBox="1"/>
              <p:nvPr/>
            </p:nvSpPr>
            <p:spPr bwMode="auto">
              <a:xfrm>
                <a:off x="5535829" y="3139546"/>
                <a:ext cx="3317363" cy="555793"/>
              </a:xfrm>
              <a:prstGeom prst="rect">
                <a:avLst/>
              </a:prstGeom>
              <a:solidFill>
                <a:srgbClr val="FFFF99"/>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d>
                            <m:dPr>
                              <m:ctrlPr>
                                <a:rPr kumimoji="1" lang="en-US" altLang="zh-TW" sz="1800" b="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d>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4" name="文字方塊 13">
                <a:extLst>
                  <a:ext uri="{FF2B5EF4-FFF2-40B4-BE49-F238E27FC236}">
                    <a16:creationId xmlns:a16="http://schemas.microsoft.com/office/drawing/2014/main" id="{4F77E1D0-98FB-6073-CB93-7F3269B377B3}"/>
                  </a:ext>
                </a:extLst>
              </p:cNvPr>
              <p:cNvSpPr txBox="1">
                <a:spLocks noRot="1" noChangeAspect="1" noMove="1" noResize="1" noEditPoints="1" noAdjustHandles="1" noChangeArrowheads="1" noChangeShapeType="1" noTextEdit="1"/>
              </p:cNvSpPr>
              <p:nvPr/>
            </p:nvSpPr>
            <p:spPr bwMode="auto">
              <a:xfrm>
                <a:off x="5535829" y="3139546"/>
                <a:ext cx="3317363" cy="555793"/>
              </a:xfrm>
              <a:prstGeom prst="rect">
                <a:avLst/>
              </a:prstGeom>
              <a:blipFill>
                <a:blip r:embed="rId11"/>
                <a:stretch>
                  <a:fillRect b="-15909"/>
                </a:stretch>
              </a:blipFill>
              <a:ln w="9525">
                <a:noFill/>
                <a:miter lim="800000"/>
                <a:headEnd/>
                <a:tailEnd/>
              </a:ln>
            </p:spPr>
            <p:txBody>
              <a:bodyPr/>
              <a:lstStyle/>
              <a:p>
                <a:r>
                  <a:rPr lang="en-US">
                    <a:noFill/>
                  </a:rPr>
                  <a:t> </a:t>
                </a:r>
              </a:p>
            </p:txBody>
          </p:sp>
        </mc:Fallback>
      </mc:AlternateContent>
      <p:sp>
        <p:nvSpPr>
          <p:cNvPr id="15" name="Right Arrow 14">
            <a:extLst>
              <a:ext uri="{FF2B5EF4-FFF2-40B4-BE49-F238E27FC236}">
                <a16:creationId xmlns:a16="http://schemas.microsoft.com/office/drawing/2014/main" id="{5EA08F06-9926-E376-0D0E-3D4C96994DCD}"/>
              </a:ext>
            </a:extLst>
          </p:cNvPr>
          <p:cNvSpPr/>
          <p:nvPr/>
        </p:nvSpPr>
        <p:spPr>
          <a:xfrm>
            <a:off x="5334622" y="3016655"/>
            <a:ext cx="245474" cy="733663"/>
          </a:xfrm>
          <a:prstGeom prst="rightArrow">
            <a:avLst>
              <a:gd name="adj1" fmla="val 50000"/>
              <a:gd name="adj2" fmla="val 54049"/>
            </a:avLst>
          </a:prstGeom>
          <a:solidFill>
            <a:srgbClr val="008000"/>
          </a:solidFill>
          <a:ln>
            <a:noFill/>
          </a:ln>
        </p:spPr>
        <p:txBody>
          <a:bodyPr wrap="non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文字方塊 13">
                <a:extLst>
                  <a:ext uri="{FF2B5EF4-FFF2-40B4-BE49-F238E27FC236}">
                    <a16:creationId xmlns:a16="http://schemas.microsoft.com/office/drawing/2014/main" id="{DBD595D4-3499-2C2C-A31E-9A432DC88E00}"/>
                  </a:ext>
                </a:extLst>
              </p:cNvPr>
              <p:cNvSpPr txBox="1"/>
              <p:nvPr/>
            </p:nvSpPr>
            <p:spPr bwMode="auto">
              <a:xfrm>
                <a:off x="5535830" y="3767560"/>
                <a:ext cx="1880673" cy="555793"/>
              </a:xfrm>
              <a:prstGeom prst="rect">
                <a:avLst/>
              </a:prstGeom>
              <a:solidFill>
                <a:srgbClr val="FFFF00"/>
              </a:solidFill>
              <a:ln w="9525">
                <a:solidFill>
                  <a:srgbClr val="FFFF00"/>
                </a:solid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oMath>
                  </m:oMathPara>
                </a14:m>
                <a:endParaRPr kumimoji="1" lang="zh-TW" altLang="en-US" sz="1800" dirty="0">
                  <a:latin typeface="Times New Roman" panose="02020603050405020304" pitchFamily="18" charset="0"/>
                </a:endParaRPr>
              </a:p>
            </p:txBody>
          </p:sp>
        </mc:Choice>
        <mc:Fallback xmlns="">
          <p:sp>
            <p:nvSpPr>
              <p:cNvPr id="16" name="文字方塊 13">
                <a:extLst>
                  <a:ext uri="{FF2B5EF4-FFF2-40B4-BE49-F238E27FC236}">
                    <a16:creationId xmlns:a16="http://schemas.microsoft.com/office/drawing/2014/main" id="{DBD595D4-3499-2C2C-A31E-9A432DC88E00}"/>
                  </a:ext>
                </a:extLst>
              </p:cNvPr>
              <p:cNvSpPr txBox="1">
                <a:spLocks noRot="1" noChangeAspect="1" noMove="1" noResize="1" noEditPoints="1" noAdjustHandles="1" noChangeArrowheads="1" noChangeShapeType="1" noTextEdit="1"/>
              </p:cNvSpPr>
              <p:nvPr/>
            </p:nvSpPr>
            <p:spPr bwMode="auto">
              <a:xfrm>
                <a:off x="5535830" y="3767560"/>
                <a:ext cx="1880673" cy="555793"/>
              </a:xfrm>
              <a:prstGeom prst="rect">
                <a:avLst/>
              </a:prstGeom>
              <a:blipFill>
                <a:blip r:embed="rId12"/>
                <a:stretch>
                  <a:fillRect b="-13333"/>
                </a:stretch>
              </a:blipFill>
              <a:ln w="9525">
                <a:solidFill>
                  <a:srgbClr val="FFFF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3">
                <a:extLst>
                  <a:ext uri="{FF2B5EF4-FFF2-40B4-BE49-F238E27FC236}">
                    <a16:creationId xmlns:a16="http://schemas.microsoft.com/office/drawing/2014/main" id="{12C27ED0-1B9E-DAE5-7667-EDD6A6800334}"/>
                  </a:ext>
                </a:extLst>
              </p:cNvPr>
              <p:cNvSpPr txBox="1"/>
              <p:nvPr/>
            </p:nvSpPr>
            <p:spPr bwMode="auto">
              <a:xfrm>
                <a:off x="284573" y="4434015"/>
                <a:ext cx="2417008"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7" name="文字方塊 13">
                <a:extLst>
                  <a:ext uri="{FF2B5EF4-FFF2-40B4-BE49-F238E27FC236}">
                    <a16:creationId xmlns:a16="http://schemas.microsoft.com/office/drawing/2014/main" id="{12C27ED0-1B9E-DAE5-7667-EDD6A6800334}"/>
                  </a:ext>
                </a:extLst>
              </p:cNvPr>
              <p:cNvSpPr txBox="1">
                <a:spLocks noRot="1" noChangeAspect="1" noMove="1" noResize="1" noEditPoints="1" noAdjustHandles="1" noChangeArrowheads="1" noChangeShapeType="1" noTextEdit="1"/>
              </p:cNvSpPr>
              <p:nvPr/>
            </p:nvSpPr>
            <p:spPr bwMode="auto">
              <a:xfrm>
                <a:off x="284573" y="4434015"/>
                <a:ext cx="2417008" cy="555793"/>
              </a:xfrm>
              <a:prstGeom prst="rect">
                <a:avLst/>
              </a:prstGeom>
              <a:blipFill>
                <a:blip r:embed="rId13"/>
                <a:stretch>
                  <a:fillRect l="-2094" r="-524" b="-1087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3">
                <a:extLst>
                  <a:ext uri="{FF2B5EF4-FFF2-40B4-BE49-F238E27FC236}">
                    <a16:creationId xmlns:a16="http://schemas.microsoft.com/office/drawing/2014/main" id="{EC933D0D-153F-92CA-AF06-B4A7AE3ABF16}"/>
                  </a:ext>
                </a:extLst>
              </p:cNvPr>
              <p:cNvSpPr txBox="1"/>
              <p:nvPr/>
            </p:nvSpPr>
            <p:spPr bwMode="auto">
              <a:xfrm>
                <a:off x="3048015" y="4434015"/>
                <a:ext cx="224920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8" name="文字方塊 13">
                <a:extLst>
                  <a:ext uri="{FF2B5EF4-FFF2-40B4-BE49-F238E27FC236}">
                    <a16:creationId xmlns:a16="http://schemas.microsoft.com/office/drawing/2014/main" id="{EC933D0D-153F-92CA-AF06-B4A7AE3ABF16}"/>
                  </a:ext>
                </a:extLst>
              </p:cNvPr>
              <p:cNvSpPr txBox="1">
                <a:spLocks noRot="1" noChangeAspect="1" noMove="1" noResize="1" noEditPoints="1" noAdjustHandles="1" noChangeArrowheads="1" noChangeShapeType="1" noTextEdit="1"/>
              </p:cNvSpPr>
              <p:nvPr/>
            </p:nvSpPr>
            <p:spPr bwMode="auto">
              <a:xfrm>
                <a:off x="3048015" y="4434015"/>
                <a:ext cx="2249205" cy="555793"/>
              </a:xfrm>
              <a:prstGeom prst="rect">
                <a:avLst/>
              </a:prstGeom>
              <a:blipFill>
                <a:blip r:embed="rId14"/>
                <a:stretch>
                  <a:fillRect l="-2247" b="-1087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3">
                <a:extLst>
                  <a:ext uri="{FF2B5EF4-FFF2-40B4-BE49-F238E27FC236}">
                    <a16:creationId xmlns:a16="http://schemas.microsoft.com/office/drawing/2014/main" id="{A3B2EBAA-E22A-A9D7-5E52-7215573B17CA}"/>
                  </a:ext>
                </a:extLst>
              </p:cNvPr>
              <p:cNvSpPr txBox="1"/>
              <p:nvPr/>
            </p:nvSpPr>
            <p:spPr bwMode="auto">
              <a:xfrm>
                <a:off x="2718823" y="4601937"/>
                <a:ext cx="230832"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m:t>
                      </m:r>
                    </m:oMath>
                  </m:oMathPara>
                </a14:m>
                <a:endParaRPr kumimoji="1" lang="zh-TW" altLang="en-US" sz="1800" dirty="0">
                  <a:latin typeface="Times New Roman" panose="02020603050405020304" pitchFamily="18" charset="0"/>
                </a:endParaRPr>
              </a:p>
            </p:txBody>
          </p:sp>
        </mc:Choice>
        <mc:Fallback xmlns="">
          <p:sp>
            <p:nvSpPr>
              <p:cNvPr id="19" name="文字方塊 13">
                <a:extLst>
                  <a:ext uri="{FF2B5EF4-FFF2-40B4-BE49-F238E27FC236}">
                    <a16:creationId xmlns:a16="http://schemas.microsoft.com/office/drawing/2014/main" id="{A3B2EBAA-E22A-A9D7-5E52-7215573B17CA}"/>
                  </a:ext>
                </a:extLst>
              </p:cNvPr>
              <p:cNvSpPr txBox="1">
                <a:spLocks noRot="1" noChangeAspect="1" noMove="1" noResize="1" noEditPoints="1" noAdjustHandles="1" noChangeArrowheads="1" noChangeShapeType="1" noTextEdit="1"/>
              </p:cNvSpPr>
              <p:nvPr/>
            </p:nvSpPr>
            <p:spPr bwMode="auto">
              <a:xfrm>
                <a:off x="2718823" y="4601937"/>
                <a:ext cx="230832" cy="276999"/>
              </a:xfrm>
              <a:prstGeom prst="rect">
                <a:avLst/>
              </a:prstGeom>
              <a:blipFill>
                <a:blip r:embed="rId15"/>
                <a:stretch>
                  <a:fillRect l="-5263" r="-5263"/>
                </a:stretch>
              </a:blipFill>
              <a:ln w="9525">
                <a:noFill/>
                <a:miter lim="800000"/>
                <a:headEnd/>
                <a:tailEnd/>
              </a:ln>
            </p:spPr>
            <p:txBody>
              <a:bodyPr/>
              <a:lstStyle/>
              <a:p>
                <a:r>
                  <a:rPr lang="en-US">
                    <a:noFill/>
                  </a:rPr>
                  <a:t> </a:t>
                </a:r>
              </a:p>
            </p:txBody>
          </p:sp>
        </mc:Fallback>
      </mc:AlternateContent>
      <p:sp>
        <p:nvSpPr>
          <p:cNvPr id="21" name="Right Arrow 20">
            <a:extLst>
              <a:ext uri="{FF2B5EF4-FFF2-40B4-BE49-F238E27FC236}">
                <a16:creationId xmlns:a16="http://schemas.microsoft.com/office/drawing/2014/main" id="{0224CE39-D26B-AE9B-F2C8-1B356C72C31B}"/>
              </a:ext>
            </a:extLst>
          </p:cNvPr>
          <p:cNvSpPr/>
          <p:nvPr/>
        </p:nvSpPr>
        <p:spPr>
          <a:xfrm>
            <a:off x="5279977" y="4389069"/>
            <a:ext cx="245474" cy="733663"/>
          </a:xfrm>
          <a:prstGeom prst="rightArrow">
            <a:avLst/>
          </a:prstGeom>
          <a:solidFill>
            <a:srgbClr val="008000"/>
          </a:solidFill>
          <a:ln>
            <a:noFill/>
          </a:ln>
        </p:spPr>
        <p:txBody>
          <a:bodyPr wrap="non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3FB85882-BAB4-F1AB-7532-CF78340682AA}"/>
                  </a:ext>
                </a:extLst>
              </p:cNvPr>
              <p:cNvSpPr txBox="1"/>
              <p:nvPr/>
            </p:nvSpPr>
            <p:spPr bwMode="auto">
              <a:xfrm>
                <a:off x="5508208" y="4415870"/>
                <a:ext cx="1880673" cy="555793"/>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=−3</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m:t>
                          </m:r>
                        </m:sub>
                      </m:sSub>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3FB85882-BAB4-F1AB-7532-CF78340682AA}"/>
                  </a:ext>
                </a:extLst>
              </p:cNvPr>
              <p:cNvSpPr txBox="1">
                <a:spLocks noRot="1" noChangeAspect="1" noMove="1" noResize="1" noEditPoints="1" noAdjustHandles="1" noChangeArrowheads="1" noChangeShapeType="1" noTextEdit="1"/>
              </p:cNvSpPr>
              <p:nvPr/>
            </p:nvSpPr>
            <p:spPr bwMode="auto">
              <a:xfrm>
                <a:off x="5508208" y="4415870"/>
                <a:ext cx="1880673" cy="555793"/>
              </a:xfrm>
              <a:prstGeom prst="rect">
                <a:avLst/>
              </a:prstGeom>
              <a:blipFill>
                <a:blip r:embed="rId16"/>
                <a:stretch>
                  <a:fillRect b="-13333"/>
                </a:stretch>
              </a:blipFill>
              <a:ln w="9525">
                <a:noFill/>
                <a:miter lim="800000"/>
                <a:headEnd/>
                <a:tailEnd/>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CE7E848E-F52B-049A-32AE-3215EDAFB30D}"/>
              </a:ext>
            </a:extLst>
          </p:cNvPr>
          <p:cNvSpPr txBox="1"/>
          <p:nvPr/>
        </p:nvSpPr>
        <p:spPr bwMode="auto">
          <a:xfrm>
            <a:off x="5070552" y="1441164"/>
            <a:ext cx="3705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Generalized Coordinates</a:t>
            </a:r>
            <a:r>
              <a:rPr lang="zh-TW" altLang="en-US" sz="1800" dirty="0">
                <a:latin typeface="Times New Roman" panose="02020603050405020304" pitchFamily="18" charset="0"/>
                <a:cs typeface="Times New Roman" panose="02020603050405020304" pitchFamily="18" charset="0"/>
              </a:rPr>
              <a:t> </a:t>
            </a:r>
            <a:r>
              <a:rPr lang="zh-TW" altLang="en-US" sz="1800" dirty="0">
                <a:latin typeface="Times New Roman" panose="02020603050405020304" pitchFamily="18" charset="0"/>
              </a:rPr>
              <a:t>廣義座標</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C40EDEF-39DA-2828-7189-6FA1F055876D}"/>
                  </a:ext>
                </a:extLst>
              </p:cNvPr>
              <p:cNvSpPr txBox="1"/>
              <p:nvPr/>
            </p:nvSpPr>
            <p:spPr bwMode="auto">
              <a:xfrm>
                <a:off x="2293321" y="5439511"/>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r>
                        <a:rPr lang="en-US"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3C40EDEF-39DA-2828-7189-6FA1F055876D}"/>
                  </a:ext>
                </a:extLst>
              </p:cNvPr>
              <p:cNvSpPr txBox="1">
                <a:spLocks noRot="1" noChangeAspect="1" noMove="1" noResize="1" noEditPoints="1" noAdjustHandles="1" noChangeArrowheads="1" noChangeShapeType="1" noTextEdit="1"/>
              </p:cNvSpPr>
              <p:nvPr/>
            </p:nvSpPr>
            <p:spPr bwMode="auto">
              <a:xfrm>
                <a:off x="2293321" y="5439511"/>
                <a:ext cx="1509388" cy="555793"/>
              </a:xfrm>
              <a:prstGeom prst="rect">
                <a:avLst/>
              </a:prstGeom>
              <a:blipFill>
                <a:blip r:embed="rId17"/>
                <a:stretch>
                  <a:fillRect r="-1667" b="-1590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D7F4371-027C-EB47-11CF-9919389927A9}"/>
                  </a:ext>
                </a:extLst>
              </p:cNvPr>
              <p:cNvSpPr txBox="1"/>
              <p:nvPr/>
            </p:nvSpPr>
            <p:spPr bwMode="auto">
              <a:xfrm>
                <a:off x="1039545" y="5476326"/>
                <a:ext cx="100694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m:t>
                                    </m:r>
                                  </m:sub>
                                </m:sSub>
                              </m:e>
                            </m:mr>
                          </m:m>
                        </m:e>
                      </m:d>
                    </m:oMath>
                  </m:oMathPara>
                </a14:m>
                <a:endParaRPr lang="en-US" sz="1800" dirty="0">
                  <a:latin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5D7F4371-027C-EB47-11CF-9919389927A9}"/>
                  </a:ext>
                </a:extLst>
              </p:cNvPr>
              <p:cNvSpPr txBox="1">
                <a:spLocks noRot="1" noChangeAspect="1" noMove="1" noResize="1" noEditPoints="1" noAdjustHandles="1" noChangeArrowheads="1" noChangeShapeType="1" noTextEdit="1"/>
              </p:cNvSpPr>
              <p:nvPr/>
            </p:nvSpPr>
            <p:spPr bwMode="auto">
              <a:xfrm>
                <a:off x="1039545" y="5476326"/>
                <a:ext cx="1006942" cy="461217"/>
              </a:xfrm>
              <a:prstGeom prst="rect">
                <a:avLst/>
              </a:prstGeom>
              <a:blipFill>
                <a:blip r:embed="rId18"/>
                <a:stretch>
                  <a:fillRect l="-1250" b="-270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835909F-9006-DE22-945E-3D97E8790AFC}"/>
                  </a:ext>
                </a:extLst>
              </p:cNvPr>
              <p:cNvSpPr txBox="1"/>
              <p:nvPr/>
            </p:nvSpPr>
            <p:spPr bwMode="auto">
              <a:xfrm>
                <a:off x="4049543" y="5387505"/>
                <a:ext cx="1918249" cy="714683"/>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0</m:t>
                                </m:r>
                              </m:e>
                              <m:e>
                                <m:r>
                                  <a:rPr lang="en-US" altLang="zh-TW" sz="1800" i="1">
                                    <a:latin typeface="Cambria Math" panose="02040503050406030204" pitchFamily="18" charset="0"/>
                                  </a:rPr>
                                  <m:t>3</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oMath>
                  </m:oMathPara>
                </a14:m>
                <a:endParaRPr lang="en-US" sz="1800" dirty="0">
                  <a:latin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6835909F-9006-DE22-945E-3D97E8790AFC}"/>
                  </a:ext>
                </a:extLst>
              </p:cNvPr>
              <p:cNvSpPr txBox="1">
                <a:spLocks noRot="1" noChangeAspect="1" noMove="1" noResize="1" noEditPoints="1" noAdjustHandles="1" noChangeArrowheads="1" noChangeShapeType="1" noTextEdit="1"/>
              </p:cNvSpPr>
              <p:nvPr/>
            </p:nvSpPr>
            <p:spPr bwMode="auto">
              <a:xfrm>
                <a:off x="4049543" y="5387505"/>
                <a:ext cx="1918249" cy="714683"/>
              </a:xfrm>
              <a:prstGeom prst="rect">
                <a:avLst/>
              </a:prstGeom>
              <a:blipFill>
                <a:blip r:embed="rId1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15D5F56-42B3-832B-9952-EC4D9C3AAD5B}"/>
                  </a:ext>
                </a:extLst>
              </p:cNvPr>
              <p:cNvSpPr txBox="1"/>
              <p:nvPr/>
            </p:nvSpPr>
            <p:spPr bwMode="auto">
              <a:xfrm>
                <a:off x="946136" y="5978044"/>
                <a:ext cx="82775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a:solidFill>
                      <a:srgbClr val="FF0000"/>
                    </a:solidFill>
                    <a:latin typeface="Times New Roman" panose="02020603050405020304" pitchFamily="18" charset="0"/>
                    <a:cs typeface="Times New Roman" panose="02020603050405020304" pitchFamily="18" charset="0"/>
                  </a:rPr>
                  <a:t>For normal coordinates, </a:t>
                </a:r>
                <a14:m>
                  <m:oMath xmlns:m="http://schemas.openxmlformats.org/officeDocument/2006/math">
                    <m:r>
                      <a:rPr lang="en-US" sz="1800" b="1" i="1" smtClean="0">
                        <a:solidFill>
                          <a:srgbClr val="FF0000"/>
                        </a:solidFill>
                        <a:latin typeface="Cambria Math" panose="02040503050406030204" pitchFamily="18" charset="0"/>
                      </a:rPr>
                      <m:t>𝑨</m:t>
                    </m:r>
                  </m:oMath>
                </a14:m>
                <a:r>
                  <a:rPr lang="en-US" sz="1800" dirty="0">
                    <a:solidFill>
                      <a:srgbClr val="FF0000"/>
                    </a:solidFill>
                    <a:latin typeface="Times New Roman" panose="02020603050405020304" pitchFamily="18" charset="0"/>
                    <a:cs typeface="Times New Roman" panose="02020603050405020304" pitchFamily="18" charset="0"/>
                  </a:rPr>
                  <a:t> is now diagonal. Off-diagonal elements means coupling.</a:t>
                </a:r>
              </a:p>
            </p:txBody>
          </p:sp>
        </mc:Choice>
        <mc:Fallback xmlns="">
          <p:sp>
            <p:nvSpPr>
              <p:cNvPr id="28" name="TextBox 27">
                <a:extLst>
                  <a:ext uri="{FF2B5EF4-FFF2-40B4-BE49-F238E27FC236}">
                    <a16:creationId xmlns:a16="http://schemas.microsoft.com/office/drawing/2014/main" id="{115D5F56-42B3-832B-9952-EC4D9C3AAD5B}"/>
                  </a:ext>
                </a:extLst>
              </p:cNvPr>
              <p:cNvSpPr txBox="1">
                <a:spLocks noRot="1" noChangeAspect="1" noMove="1" noResize="1" noEditPoints="1" noAdjustHandles="1" noChangeArrowheads="1" noChangeShapeType="1" noTextEdit="1"/>
              </p:cNvSpPr>
              <p:nvPr/>
            </p:nvSpPr>
            <p:spPr bwMode="auto">
              <a:xfrm>
                <a:off x="946136" y="5978044"/>
                <a:ext cx="8277552" cy="369332"/>
              </a:xfrm>
              <a:prstGeom prst="rect">
                <a:avLst/>
              </a:prstGeom>
              <a:blipFill>
                <a:blip r:embed="rId20"/>
                <a:stretch>
                  <a:fillRect l="-61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9" name="TextBox 28">
            <a:extLst>
              <a:ext uri="{FF2B5EF4-FFF2-40B4-BE49-F238E27FC236}">
                <a16:creationId xmlns:a16="http://schemas.microsoft.com/office/drawing/2014/main" id="{8204CE7C-BE05-5A4A-C192-D5F398D72833}"/>
              </a:ext>
            </a:extLst>
          </p:cNvPr>
          <p:cNvSpPr txBox="1"/>
          <p:nvPr/>
        </p:nvSpPr>
        <p:spPr bwMode="auto">
          <a:xfrm>
            <a:off x="861202" y="123573"/>
            <a:ext cx="5263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There is another way to look at this solution.</a:t>
            </a:r>
          </a:p>
        </p:txBody>
      </p:sp>
      <p:sp>
        <p:nvSpPr>
          <p:cNvPr id="30" name="TextBox 29">
            <a:extLst>
              <a:ext uri="{FF2B5EF4-FFF2-40B4-BE49-F238E27FC236}">
                <a16:creationId xmlns:a16="http://schemas.microsoft.com/office/drawing/2014/main" id="{129C803E-8D95-EC95-8A5C-F0B663DF05D9}"/>
              </a:ext>
            </a:extLst>
          </p:cNvPr>
          <p:cNvSpPr txBox="1"/>
          <p:nvPr/>
        </p:nvSpPr>
        <p:spPr bwMode="auto">
          <a:xfrm>
            <a:off x="7350669" y="175085"/>
            <a:ext cx="1694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Method II</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7456F55-8EF0-7899-1354-746976AA75DE}"/>
                  </a:ext>
                </a:extLst>
              </p:cNvPr>
              <p:cNvSpPr txBox="1"/>
              <p:nvPr/>
            </p:nvSpPr>
            <p:spPr bwMode="auto">
              <a:xfrm>
                <a:off x="911293" y="6387877"/>
                <a:ext cx="404965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b>
                      <m:sSubPr>
                        <m:ctrlPr>
                          <a:rPr lang="en-US" altLang="zh-TW" sz="1800" i="1" smtClean="0">
                            <a:solidFill>
                              <a:srgbClr val="FF0000"/>
                            </a:solidFill>
                            <a:latin typeface="Cambria Math" panose="02040503050406030204" pitchFamily="18" charset="0"/>
                          </a:rPr>
                        </m:ctrlPr>
                      </m:sSubPr>
                      <m:e>
                        <m:r>
                          <a:rPr lang="en-US" altLang="zh-TW" sz="1800" b="0" i="1" smtClean="0">
                            <a:solidFill>
                              <a:srgbClr val="FF0000"/>
                            </a:solidFill>
                            <a:latin typeface="Cambria Math"/>
                          </a:rPr>
                          <m:t>𝑥</m:t>
                        </m:r>
                      </m:e>
                      <m:sub>
                        <m:r>
                          <a:rPr lang="en-US" altLang="zh-TW" sz="1800" b="0" i="1" smtClean="0">
                            <a:solidFill>
                              <a:srgbClr val="FF0000"/>
                            </a:solidFill>
                            <a:latin typeface="Cambria Math" panose="02040503050406030204" pitchFamily="18" charset="0"/>
                          </a:rPr>
                          <m:t>+</m:t>
                        </m:r>
                      </m:sub>
                    </m:sSub>
                    <m:r>
                      <a:rPr lang="en-US" altLang="zh-TW" sz="1800" b="0" i="1" smtClean="0">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a:rPr>
                          <m:t>𝑥</m:t>
                        </m:r>
                      </m:e>
                      <m:sub>
                        <m:r>
                          <a:rPr lang="en-US" altLang="zh-TW" sz="1800" b="0" i="1" smtClean="0">
                            <a:solidFill>
                              <a:srgbClr val="FF0000"/>
                            </a:solidFill>
                            <a:latin typeface="Cambria Math" panose="02040503050406030204" pitchFamily="18" charset="0"/>
                          </a:rPr>
                          <m:t>−</m:t>
                        </m:r>
                      </m:sub>
                    </m:sSub>
                  </m:oMath>
                </a14:m>
                <a:r>
                  <a:rPr lang="en-US" sz="1800" dirty="0">
                    <a:solidFill>
                      <a:srgbClr val="FF0000"/>
                    </a:solidFill>
                    <a:latin typeface="Times New Roman" panose="02020603050405020304" pitchFamily="18" charset="0"/>
                  </a:rPr>
                  <a:t> </a:t>
                </a:r>
                <a:r>
                  <a:rPr lang="en-US" sz="1800" dirty="0">
                    <a:solidFill>
                      <a:srgbClr val="FF0000"/>
                    </a:solidFill>
                    <a:latin typeface="Times New Roman" panose="02020603050405020304" pitchFamily="18" charset="0"/>
                    <a:cs typeface="Times New Roman" panose="02020603050405020304" pitchFamily="18" charset="0"/>
                  </a:rPr>
                  <a:t>are uncoupled, independent SHM. </a:t>
                </a:r>
                <a:endParaRPr lang="en-US" sz="1800"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7456F55-8EF0-7899-1354-746976AA75DE}"/>
                  </a:ext>
                </a:extLst>
              </p:cNvPr>
              <p:cNvSpPr txBox="1">
                <a:spLocks noRot="1" noChangeAspect="1" noMove="1" noResize="1" noEditPoints="1" noAdjustHandles="1" noChangeArrowheads="1" noChangeShapeType="1" noTextEdit="1"/>
              </p:cNvSpPr>
              <p:nvPr/>
            </p:nvSpPr>
            <p:spPr bwMode="auto">
              <a:xfrm>
                <a:off x="911293" y="6387877"/>
                <a:ext cx="4049657" cy="369332"/>
              </a:xfrm>
              <a:prstGeom prst="rect">
                <a:avLst/>
              </a:prstGeom>
              <a:blipFill>
                <a:blip r:embed="rId21"/>
                <a:stretch>
                  <a:fillRect t="-10345" r="-313"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BE304AC4-435C-F961-FC40-3E1BE41281DF}"/>
              </a:ext>
            </a:extLst>
          </p:cNvPr>
          <p:cNvSpPr txBox="1"/>
          <p:nvPr/>
        </p:nvSpPr>
        <p:spPr bwMode="auto">
          <a:xfrm>
            <a:off x="5070552" y="1862685"/>
            <a:ext cx="3705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latin typeface="Times New Roman" panose="02020603050405020304" pitchFamily="18" charset="0"/>
              </a:rPr>
              <a:t>廣義座標可以完全決定真實座標！</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1FF3376-469C-70FD-4D6C-A3293F684ACD}"/>
                  </a:ext>
                </a:extLst>
              </p:cNvPr>
              <p:cNvSpPr txBox="1"/>
              <p:nvPr/>
            </p:nvSpPr>
            <p:spPr bwMode="auto">
              <a:xfrm>
                <a:off x="878465" y="2647323"/>
                <a:ext cx="5570080" cy="369332"/>
              </a:xfrm>
              <a:prstGeom prst="rect">
                <a:avLst/>
              </a:prstGeom>
              <a:noFill/>
              <a:ln w="9525">
                <a:noFill/>
                <a:miter lim="800000"/>
                <a:headEnd/>
                <a:tailEnd/>
              </a:ln>
            </p:spPr>
            <p:txBody>
              <a:bodyPr wrap="square" rtlCol="0">
                <a:spAutoFit/>
              </a:bodyPr>
              <a:lstStyle/>
              <a:p>
                <a:r>
                  <a:rPr lang="en-US" sz="1800" dirty="0" err="1">
                    <a:latin typeface="Times New Roman" pitchFamily="18" charset="0"/>
                    <a:cs typeface="Times New Roman" pitchFamily="18" charset="0"/>
                  </a:rPr>
                  <a:t>從</a:t>
                </a:r>
                <a:r>
                  <a:rPr lang="en-US" sz="1800" dirty="0" err="1">
                    <a:solidFill>
                      <a:srgbClr val="FF0000"/>
                    </a:solidFill>
                    <a:latin typeface="Times New Roman" pitchFamily="18" charset="0"/>
                    <a:cs typeface="Times New Roman" pitchFamily="18" charset="0"/>
                  </a:rPr>
                  <a:t>廣義座標</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a:rPr>
                          <m:t>𝑥</m:t>
                        </m:r>
                      </m:e>
                      <m:sub>
                        <m:r>
                          <a:rPr lang="en-US" altLang="zh-TW" sz="1800" i="1">
                            <a:solidFill>
                              <a:srgbClr val="FF0000"/>
                            </a:solidFill>
                            <a:latin typeface="Cambria Math" panose="02040503050406030204" pitchFamily="18" charset="0"/>
                          </a:rPr>
                          <m:t>+</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a:rPr>
                          <m:t>𝑥</m:t>
                        </m:r>
                      </m:e>
                      <m:sub>
                        <m:r>
                          <a:rPr lang="en-US" altLang="zh-TW" sz="1800" i="1">
                            <a:solidFill>
                              <a:srgbClr val="FF0000"/>
                            </a:solidFill>
                            <a:latin typeface="Cambria Math" panose="02040503050406030204" pitchFamily="18" charset="0"/>
                          </a:rPr>
                          <m:t>−</m:t>
                        </m:r>
                      </m:sub>
                    </m:sSub>
                  </m:oMath>
                </a14:m>
                <a:r>
                  <a:rPr lang="en-US" sz="1800" dirty="0">
                    <a:latin typeface="Times New Roman" panose="02020603050405020304" pitchFamily="18" charset="0"/>
                  </a:rPr>
                  <a:t>滿足的</a:t>
                </a:r>
                <a:r>
                  <a:rPr lang="en-US" sz="1800" dirty="0">
                    <a:latin typeface="Times New Roman" pitchFamily="18" charset="0"/>
                    <a:cs typeface="Times New Roman" pitchFamily="18" charset="0"/>
                  </a:rPr>
                  <a:t>運動方程式的角度來看：</a:t>
                </a:r>
              </a:p>
            </p:txBody>
          </p:sp>
        </mc:Choice>
        <mc:Fallback xmlns="">
          <p:sp>
            <p:nvSpPr>
              <p:cNvPr id="13" name="TextBox 12">
                <a:extLst>
                  <a:ext uri="{FF2B5EF4-FFF2-40B4-BE49-F238E27FC236}">
                    <a16:creationId xmlns:a16="http://schemas.microsoft.com/office/drawing/2014/main" id="{41FF3376-469C-70FD-4D6C-A3293F684ACD}"/>
                  </a:ext>
                </a:extLst>
              </p:cNvPr>
              <p:cNvSpPr txBox="1">
                <a:spLocks noRot="1" noChangeAspect="1" noMove="1" noResize="1" noEditPoints="1" noAdjustHandles="1" noChangeArrowheads="1" noChangeShapeType="1" noTextEdit="1"/>
              </p:cNvSpPr>
              <p:nvPr/>
            </p:nvSpPr>
            <p:spPr bwMode="auto">
              <a:xfrm>
                <a:off x="878465" y="2647323"/>
                <a:ext cx="5570080" cy="369332"/>
              </a:xfrm>
              <a:prstGeom prst="rect">
                <a:avLst/>
              </a:prstGeom>
              <a:blipFill>
                <a:blip r:embed="rId22"/>
                <a:stretch>
                  <a:fillRect l="-911"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33760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additive="base">
                                        <p:cTn id="81" dur="500" fill="hold"/>
                                        <p:tgtEl>
                                          <p:spTgt spid="2"/>
                                        </p:tgtEl>
                                        <p:attrNameLst>
                                          <p:attrName>ppt_x</p:attrName>
                                        </p:attrNameLst>
                                      </p:cBhvr>
                                      <p:tavLst>
                                        <p:tav tm="0">
                                          <p:val>
                                            <p:strVal val="#ppt_x"/>
                                          </p:val>
                                        </p:tav>
                                        <p:tav tm="100000">
                                          <p:val>
                                            <p:strVal val="#ppt_x"/>
                                          </p:val>
                                        </p:tav>
                                      </p:tavLst>
                                    </p:anim>
                                    <p:anim calcmode="lin" valueType="num">
                                      <p:cBhvr additive="base">
                                        <p:cTn id="82" dur="500" fill="hold"/>
                                        <p:tgtEl>
                                          <p:spTgt spid="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ppt_x"/>
                                          </p:val>
                                        </p:tav>
                                        <p:tav tm="100000">
                                          <p:val>
                                            <p:strVal val="#ppt_x"/>
                                          </p:val>
                                        </p:tav>
                                      </p:tavLst>
                                    </p:anim>
                                    <p:anim calcmode="lin" valueType="num">
                                      <p:cBhvr additive="base">
                                        <p:cTn id="9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additive="base">
                                        <p:cTn id="103" dur="500" fill="hold"/>
                                        <p:tgtEl>
                                          <p:spTgt spid="12"/>
                                        </p:tgtEl>
                                        <p:attrNameLst>
                                          <p:attrName>ppt_x</p:attrName>
                                        </p:attrNameLst>
                                      </p:cBhvr>
                                      <p:tavLst>
                                        <p:tav tm="0">
                                          <p:val>
                                            <p:strVal val="#ppt_x"/>
                                          </p:val>
                                        </p:tav>
                                        <p:tav tm="100000">
                                          <p:val>
                                            <p:strVal val="#ppt_x"/>
                                          </p:val>
                                        </p:tav>
                                      </p:tavLst>
                                    </p:anim>
                                    <p:anim calcmode="lin" valueType="num">
                                      <p:cBhvr additive="base">
                                        <p:cTn id="10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8" grpId="0"/>
      <p:bldP spid="9" grpId="0" animBg="1"/>
      <p:bldP spid="10" grpId="0" animBg="1"/>
      <p:bldP spid="11" grpId="0" animBg="1"/>
      <p:bldP spid="14" grpId="0" animBg="1"/>
      <p:bldP spid="15" grpId="0" animBg="1"/>
      <p:bldP spid="16" grpId="0" animBg="1"/>
      <p:bldP spid="17" grpId="0" animBg="1"/>
      <p:bldP spid="18" grpId="0" animBg="1"/>
      <p:bldP spid="19" grpId="0" animBg="1"/>
      <p:bldP spid="21" grpId="0" animBg="1"/>
      <p:bldP spid="22" grpId="0" animBg="1"/>
      <p:bldP spid="23" grpId="0"/>
      <p:bldP spid="24" grpId="0" animBg="1"/>
      <p:bldP spid="25" grpId="0" animBg="1"/>
      <p:bldP spid="26" grpId="0" animBg="1"/>
      <p:bldP spid="28" grpId="0"/>
      <p:bldP spid="12" grpId="0"/>
      <p:bldP spid="7"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4751BC0-B1A7-266F-A9F2-E883C4950D5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32248E6-36D2-9AB9-D8EE-A354F39C6059}"/>
              </a:ext>
            </a:extLst>
          </p:cNvPr>
          <p:cNvPicPr>
            <a:picLocks noChangeAspect="1"/>
          </p:cNvPicPr>
          <p:nvPr/>
        </p:nvPicPr>
        <p:blipFill>
          <a:blip r:embed="rId2"/>
          <a:srcRect t="15517"/>
          <a:stretch>
            <a:fillRect/>
          </a:stretch>
        </p:blipFill>
        <p:spPr>
          <a:xfrm>
            <a:off x="1244409" y="3284984"/>
            <a:ext cx="6655179" cy="1764196"/>
          </a:xfrm>
          <a:prstGeom prst="rect">
            <a:avLst/>
          </a:prstGeom>
        </p:spPr>
      </p:pic>
      <p:sp>
        <p:nvSpPr>
          <p:cNvPr id="3" name="TextBox 2">
            <a:extLst>
              <a:ext uri="{FF2B5EF4-FFF2-40B4-BE49-F238E27FC236}">
                <a16:creationId xmlns:a16="http://schemas.microsoft.com/office/drawing/2014/main" id="{F5900429-37C3-EA51-DD62-AB69BED3E68C}"/>
              </a:ext>
            </a:extLst>
          </p:cNvPr>
          <p:cNvSpPr txBox="1"/>
          <p:nvPr/>
        </p:nvSpPr>
        <p:spPr bwMode="auto">
          <a:xfrm>
            <a:off x="2483766" y="1443890"/>
            <a:ext cx="4176464"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在這兩個模式，廣義座標非常簡單</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A8B3A50-9A4E-60CE-0818-F9E9D3204F3F}"/>
                  </a:ext>
                </a:extLst>
              </p:cNvPr>
              <p:cNvSpPr txBox="1"/>
              <p:nvPr/>
            </p:nvSpPr>
            <p:spPr bwMode="auto">
              <a:xfrm>
                <a:off x="4928972" y="2576169"/>
                <a:ext cx="3171420" cy="276999"/>
              </a:xfrm>
              <a:prstGeom prst="rect">
                <a:avLst/>
              </a:prstGeom>
              <a:solidFill>
                <a:srgbClr val="FFFF00"/>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r>
                        <a:rPr lang="en-US" altLang="zh-TW" sz="1800" b="1" i="0"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r>
                        <a:rPr lang="en-US" altLang="zh-TW" sz="1800"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2A8B3A50-9A4E-60CE-0818-F9E9D3204F3F}"/>
                  </a:ext>
                </a:extLst>
              </p:cNvPr>
              <p:cNvSpPr txBox="1">
                <a:spLocks noRot="1" noChangeAspect="1" noMove="1" noResize="1" noEditPoints="1" noAdjustHandles="1" noChangeArrowheads="1" noChangeShapeType="1" noTextEdit="1"/>
              </p:cNvSpPr>
              <p:nvPr/>
            </p:nvSpPr>
            <p:spPr bwMode="auto">
              <a:xfrm>
                <a:off x="4928972" y="2576169"/>
                <a:ext cx="3171420" cy="276999"/>
              </a:xfrm>
              <a:prstGeom prst="rect">
                <a:avLst/>
              </a:prstGeom>
              <a:blipFill>
                <a:blip r:embed="rId3"/>
                <a:stretch>
                  <a:fillRect r="-400" b="-363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89DE2AC3-7438-5B51-DDE6-49ADFD6947D3}"/>
                  </a:ext>
                </a:extLst>
              </p:cNvPr>
              <p:cNvSpPr txBox="1"/>
              <p:nvPr/>
            </p:nvSpPr>
            <p:spPr bwMode="auto">
              <a:xfrm>
                <a:off x="4896715" y="2029130"/>
                <a:ext cx="3002873"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5" name="文字方塊 4">
                <a:extLst>
                  <a:ext uri="{FF2B5EF4-FFF2-40B4-BE49-F238E27FC236}">
                    <a16:creationId xmlns:a16="http://schemas.microsoft.com/office/drawing/2014/main" id="{89DE2AC3-7438-5B51-DDE6-49ADFD6947D3}"/>
                  </a:ext>
                </a:extLst>
              </p:cNvPr>
              <p:cNvSpPr txBox="1">
                <a:spLocks noRot="1" noChangeAspect="1" noMove="1" noResize="1" noEditPoints="1" noAdjustHandles="1" noChangeArrowheads="1" noChangeShapeType="1" noTextEdit="1"/>
              </p:cNvSpPr>
              <p:nvPr/>
            </p:nvSpPr>
            <p:spPr bwMode="auto">
              <a:xfrm>
                <a:off x="4896715" y="2029130"/>
                <a:ext cx="3002873" cy="369332"/>
              </a:xfrm>
              <a:prstGeom prst="rect">
                <a:avLst/>
              </a:prstGeom>
              <a:blipFill>
                <a:blip r:embed="rId4"/>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4">
                <a:extLst>
                  <a:ext uri="{FF2B5EF4-FFF2-40B4-BE49-F238E27FC236}">
                    <a16:creationId xmlns:a16="http://schemas.microsoft.com/office/drawing/2014/main" id="{9785B580-AEF0-CBCE-B95D-470867C37157}"/>
                  </a:ext>
                </a:extLst>
              </p:cNvPr>
              <p:cNvSpPr txBox="1"/>
              <p:nvPr/>
            </p:nvSpPr>
            <p:spPr bwMode="auto">
              <a:xfrm>
                <a:off x="1142826" y="2029130"/>
                <a:ext cx="3476914"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6" name="文字方塊 4">
                <a:extLst>
                  <a:ext uri="{FF2B5EF4-FFF2-40B4-BE49-F238E27FC236}">
                    <a16:creationId xmlns:a16="http://schemas.microsoft.com/office/drawing/2014/main" id="{9785B580-AEF0-CBCE-B95D-470867C37157}"/>
                  </a:ext>
                </a:extLst>
              </p:cNvPr>
              <p:cNvSpPr txBox="1">
                <a:spLocks noRot="1" noChangeAspect="1" noMove="1" noResize="1" noEditPoints="1" noAdjustHandles="1" noChangeArrowheads="1" noChangeShapeType="1" noTextEdit="1"/>
              </p:cNvSpPr>
              <p:nvPr/>
            </p:nvSpPr>
            <p:spPr bwMode="auto">
              <a:xfrm>
                <a:off x="1142826" y="2029130"/>
                <a:ext cx="3476914" cy="424219"/>
              </a:xfrm>
              <a:prstGeom prst="rect">
                <a:avLst/>
              </a:prstGeom>
              <a:blipFill>
                <a:blip r:embed="rId5"/>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08706FB-8168-3223-E0CA-F448DE50FC00}"/>
                  </a:ext>
                </a:extLst>
              </p:cNvPr>
              <p:cNvSpPr txBox="1"/>
              <p:nvPr/>
            </p:nvSpPr>
            <p:spPr bwMode="auto">
              <a:xfrm>
                <a:off x="1170581" y="2576169"/>
                <a:ext cx="3561143" cy="331886"/>
              </a:xfrm>
              <a:prstGeom prst="rect">
                <a:avLst/>
              </a:prstGeom>
              <a:solidFill>
                <a:srgbClr val="FFFF00"/>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r>
                        <a:rPr lang="en-US" altLang="zh-TW" sz="1800" b="0" i="1" smtClean="0">
                          <a:latin typeface="Cambria Math" panose="02040503050406030204" pitchFamily="18" charset="0"/>
                        </a:rPr>
                        <m:t>=</m:t>
                      </m:r>
                      <m:r>
                        <a:rPr lang="en-US" altLang="zh-TW" sz="1800" b="0" i="0" smtClean="0">
                          <a:latin typeface="Cambria Math" panose="02040503050406030204" pitchFamily="18" charset="0"/>
                        </a:rPr>
                        <m:t>0</m:t>
                      </m:r>
                      <m:r>
                        <a:rPr lang="en-US" altLang="zh-TW" sz="1800" b="1" i="0"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ea typeface="Cambria Math" panose="02040503050406030204" pitchFamily="18" charset="0"/>
                                    </a:rPr>
                                    <m:t>2</m:t>
                                  </m:r>
                                </m:sub>
                              </m:sSub>
                            </m:e>
                          </m:d>
                        </m:e>
                      </m:func>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08706FB-8168-3223-E0CA-F448DE50FC00}"/>
                  </a:ext>
                </a:extLst>
              </p:cNvPr>
              <p:cNvSpPr txBox="1">
                <a:spLocks noRot="1" noChangeAspect="1" noMove="1" noResize="1" noEditPoints="1" noAdjustHandles="1" noChangeArrowheads="1" noChangeShapeType="1" noTextEdit="1"/>
              </p:cNvSpPr>
              <p:nvPr/>
            </p:nvSpPr>
            <p:spPr bwMode="auto">
              <a:xfrm>
                <a:off x="1170581" y="2576169"/>
                <a:ext cx="3561143" cy="331886"/>
              </a:xfrm>
              <a:prstGeom prst="rect">
                <a:avLst/>
              </a:prstGeom>
              <a:blipFill>
                <a:blip r:embed="rId6"/>
                <a:stretch>
                  <a:fillRect b="-26923"/>
                </a:stretch>
              </a:blipFill>
              <a:ln>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AFE90C4D-CFC0-EF21-E2F7-A656A29F7A9D}"/>
              </a:ext>
            </a:extLst>
          </p:cNvPr>
          <p:cNvSpPr txBox="1"/>
          <p:nvPr/>
        </p:nvSpPr>
        <p:spPr bwMode="auto">
          <a:xfrm>
            <a:off x="2483768" y="5229444"/>
            <a:ext cx="5976664"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cs typeface="Times New Roman" pitchFamily="18" charset="0"/>
              </a:rPr>
              <a:t>可以說這兩個模式座標就是來標定這兩個模式的</a:t>
            </a:r>
            <a:r>
              <a:rPr lang="en-US" sz="1800" dirty="0">
                <a:latin typeface="Times New Roman" pitchFamily="18" charset="0"/>
                <a:cs typeface="Times New Roman" pitchFamily="18" charset="0"/>
              </a:rPr>
              <a:t>。</a:t>
            </a:r>
          </a:p>
        </p:txBody>
      </p:sp>
    </p:spTree>
    <p:extLst>
      <p:ext uri="{BB962C8B-B14F-4D97-AF65-F5344CB8AC3E}">
        <p14:creationId xmlns:p14="http://schemas.microsoft.com/office/powerpoint/2010/main" val="351628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FD70-C94B-0174-CD78-922F9975BBE0}"/>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23A4EA90-60B4-222B-F526-DBB19CF56B7F}"/>
              </a:ext>
            </a:extLst>
          </p:cNvPr>
          <p:cNvPicPr>
            <a:picLocks noChangeAspect="1"/>
          </p:cNvPicPr>
          <p:nvPr/>
        </p:nvPicPr>
        <p:blipFill>
          <a:blip r:embed="rId2"/>
          <a:srcRect l="19221" t="30880" r="21183" b="45307"/>
          <a:stretch>
            <a:fillRect/>
          </a:stretch>
        </p:blipFill>
        <p:spPr>
          <a:xfrm>
            <a:off x="2202593" y="1093232"/>
            <a:ext cx="4434013" cy="990600"/>
          </a:xfrm>
          <a:prstGeom prst="rect">
            <a:avLst/>
          </a:prstGeom>
        </p:spPr>
      </p:pic>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0F1AF916-75B6-8B3A-BBAD-84DEC5333857}"/>
                  </a:ext>
                </a:extLst>
              </p:cNvPr>
              <p:cNvSpPr txBox="1"/>
              <p:nvPr/>
            </p:nvSpPr>
            <p:spPr bwMode="auto">
              <a:xfrm>
                <a:off x="990599" y="4545568"/>
                <a:ext cx="5500801" cy="1151405"/>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2</m:t>
                              </m:r>
                            </m:sup>
                          </m:sSup>
                        </m:num>
                        <m:den>
                          <m:r>
                            <a:rPr lang="en-US" altLang="zh-TW" i="1">
                              <a:latin typeface="Cambria Math" panose="02040503050406030204" pitchFamily="18" charset="0"/>
                            </a:rPr>
                            <m:t>𝑑</m:t>
                          </m:r>
                          <m:sSup>
                            <m:sSupPr>
                              <m:ctrlPr>
                                <a:rPr lang="en-US" altLang="zh-TW" i="1">
                                  <a:latin typeface="Cambria Math" panose="02040503050406030204" pitchFamily="18" charset="0"/>
                                </a:rPr>
                              </m:ctrlPr>
                            </m:sSupPr>
                            <m:e>
                              <m:r>
                                <a:rPr lang="en-US" altLang="zh-TW" i="1">
                                  <a:latin typeface="Cambria Math" panose="02040503050406030204" pitchFamily="18" charset="0"/>
                                </a:rPr>
                                <m:t>𝑡</m:t>
                              </m:r>
                            </m:e>
                            <m:sup>
                              <m:r>
                                <a:rPr lang="en-US" altLang="zh-TW" i="1">
                                  <a:latin typeface="Cambria Math" panose="02040503050406030204" pitchFamily="18" charset="0"/>
                                </a:rPr>
                                <m:t>2</m:t>
                              </m:r>
                            </m:sup>
                          </m:sSup>
                        </m:den>
                      </m:f>
                      <m:r>
                        <a:rPr lang="en-US" b="1" i="1">
                          <a:latin typeface="Cambria Math" panose="02040503050406030204" pitchFamily="18" charset="0"/>
                        </a:rPr>
                        <m:t>𝒙</m:t>
                      </m:r>
                      <m:r>
                        <a:rPr lang="en-US" b="1" i="1">
                          <a:latin typeface="Cambria Math" panose="02040503050406030204" pitchFamily="18" charset="0"/>
                        </a:rPr>
                        <m:t>=</m:t>
                      </m:r>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
                        </m:e>
                      </m:d>
                      <m:r>
                        <a:rPr kumimoji="1" lang="en-US" altLang="zh-TW" sz="1800" b="0" i="1" smtClean="0">
                          <a:latin typeface="Cambria Math" panose="02040503050406030204" pitchFamily="18" charset="0"/>
                        </a:rPr>
                        <m:t>=−</m:t>
                      </m:r>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𝑚</m:t>
                                    </m:r>
                                  </m:den>
                                </m:f>
                              </m:e>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𝑚</m:t>
                                    </m:r>
                                  </m:den>
                                </m:f>
                              </m:e>
                            </m:mr>
                            <m:m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𝑚</m:t>
                                    </m:r>
                                  </m:den>
                                </m:f>
                              </m:e>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3</m:t>
                                        </m:r>
                                      </m:sub>
                                    </m:sSub>
                                  </m:num>
                                  <m:den>
                                    <m:r>
                                      <a:rPr lang="en-US" altLang="zh-TW" sz="1800" i="1">
                                        <a:latin typeface="Cambria Math" panose="02040503050406030204" pitchFamily="18" charset="0"/>
                                      </a:rPr>
                                      <m:t>𝑚</m:t>
                                    </m:r>
                                  </m:den>
                                </m:f>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𝑺</m:t>
                      </m:r>
                      <m:r>
                        <a:rPr lang="en-US" sz="1800" i="1">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𝒙</m:t>
                      </m:r>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0F1AF916-75B6-8B3A-BBAD-84DEC5333857}"/>
                  </a:ext>
                </a:extLst>
              </p:cNvPr>
              <p:cNvSpPr txBox="1">
                <a:spLocks noRot="1" noChangeAspect="1" noMove="1" noResize="1" noEditPoints="1" noAdjustHandles="1" noChangeArrowheads="1" noChangeShapeType="1" noTextEdit="1"/>
              </p:cNvSpPr>
              <p:nvPr/>
            </p:nvSpPr>
            <p:spPr bwMode="auto">
              <a:xfrm>
                <a:off x="990599" y="4545568"/>
                <a:ext cx="5500801" cy="1151405"/>
              </a:xfrm>
              <a:prstGeom prst="rect">
                <a:avLst/>
              </a:prstGeom>
              <a:blipFill>
                <a:blip r:embed="rId3"/>
                <a:stretch>
                  <a:fillRect l="-460" b="-6593"/>
                </a:stretch>
              </a:blipFill>
              <a:ln w="9525">
                <a:noFill/>
                <a:miter lim="800000"/>
                <a:headEnd/>
                <a:tailEnd/>
              </a:ln>
            </p:spPr>
            <p:txBody>
              <a:bodyPr/>
              <a:lstStyle/>
              <a:p>
                <a:r>
                  <a:rPr lang="en-US">
                    <a:noFill/>
                  </a:rPr>
                  <a:t> </a:t>
                </a:r>
              </a:p>
            </p:txBody>
          </p:sp>
        </mc:Fallback>
      </mc:AlternateContent>
      <p:sp>
        <p:nvSpPr>
          <p:cNvPr id="2" name="TextBox 1">
            <a:extLst>
              <a:ext uri="{FF2B5EF4-FFF2-40B4-BE49-F238E27FC236}">
                <a16:creationId xmlns:a16="http://schemas.microsoft.com/office/drawing/2014/main" id="{803A138E-4BD3-DAE6-0DF6-12717815DD75}"/>
              </a:ext>
            </a:extLst>
          </p:cNvPr>
          <p:cNvSpPr txBox="1"/>
          <p:nvPr/>
        </p:nvSpPr>
        <p:spPr bwMode="auto">
          <a:xfrm>
            <a:off x="990600" y="304800"/>
            <a:ext cx="6481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This formalism could be easily extended to the more general cases.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AB8B18-AA24-1601-FF86-E1CA80C91DC8}"/>
                  </a:ext>
                </a:extLst>
              </p:cNvPr>
              <p:cNvSpPr txBox="1"/>
              <p:nvPr/>
            </p:nvSpPr>
            <p:spPr>
              <a:xfrm>
                <a:off x="990600" y="678906"/>
                <a:ext cx="59436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force constants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b="0" i="1" smtClean="0">
                            <a:latin typeface="Cambria Math" panose="02040503050406030204" pitchFamily="18" charset="0"/>
                          </a:rPr>
                          <m:t>3</m:t>
                        </m:r>
                      </m:sub>
                    </m:sSub>
                  </m:oMath>
                </a14:m>
                <a:r>
                  <a:rPr lang="en-US" dirty="0">
                    <a:latin typeface="Times New Roman" panose="02020603050405020304" pitchFamily="18" charset="0"/>
                    <a:cs typeface="Times New Roman" panose="02020603050405020304" pitchFamily="18" charset="0"/>
                  </a:rPr>
                  <a:t> could be different.</a:t>
                </a:r>
              </a:p>
            </p:txBody>
          </p:sp>
        </mc:Choice>
        <mc:Fallback xmlns="">
          <p:sp>
            <p:nvSpPr>
              <p:cNvPr id="3" name="TextBox 2">
                <a:extLst>
                  <a:ext uri="{FF2B5EF4-FFF2-40B4-BE49-F238E27FC236}">
                    <a16:creationId xmlns:a16="http://schemas.microsoft.com/office/drawing/2014/main" id="{1CAB8B18-AA24-1601-FF86-E1CA80C91DC8}"/>
                  </a:ext>
                </a:extLst>
              </p:cNvPr>
              <p:cNvSpPr txBox="1">
                <a:spLocks noRot="1" noChangeAspect="1" noMove="1" noResize="1" noEditPoints="1" noAdjustHandles="1" noChangeArrowheads="1" noChangeShapeType="1" noTextEdit="1"/>
              </p:cNvSpPr>
              <p:nvPr/>
            </p:nvSpPr>
            <p:spPr>
              <a:xfrm>
                <a:off x="990600" y="678906"/>
                <a:ext cx="5943600" cy="369332"/>
              </a:xfrm>
              <a:prstGeom prst="rect">
                <a:avLst/>
              </a:prstGeom>
              <a:blipFill>
                <a:blip r:embed="rId4"/>
                <a:stretch>
                  <a:fillRect l="-1066"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13">
                <a:extLst>
                  <a:ext uri="{FF2B5EF4-FFF2-40B4-BE49-F238E27FC236}">
                    <a16:creationId xmlns:a16="http://schemas.microsoft.com/office/drawing/2014/main" id="{702E8A96-DB92-04EA-D2AB-70E03E10FABF}"/>
                  </a:ext>
                </a:extLst>
              </p:cNvPr>
              <p:cNvSpPr txBox="1"/>
              <p:nvPr/>
            </p:nvSpPr>
            <p:spPr bwMode="auto">
              <a:xfrm>
                <a:off x="1024095" y="2218273"/>
                <a:ext cx="2880276" cy="60112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4" name="文字方塊 13">
                <a:extLst>
                  <a:ext uri="{FF2B5EF4-FFF2-40B4-BE49-F238E27FC236}">
                    <a16:creationId xmlns:a16="http://schemas.microsoft.com/office/drawing/2014/main" id="{702E8A96-DB92-04EA-D2AB-70E03E10FABF}"/>
                  </a:ext>
                </a:extLst>
              </p:cNvPr>
              <p:cNvSpPr txBox="1">
                <a:spLocks noRot="1" noChangeAspect="1" noMove="1" noResize="1" noEditPoints="1" noAdjustHandles="1" noChangeArrowheads="1" noChangeShapeType="1" noTextEdit="1"/>
              </p:cNvSpPr>
              <p:nvPr/>
            </p:nvSpPr>
            <p:spPr bwMode="auto">
              <a:xfrm>
                <a:off x="1024095" y="2218273"/>
                <a:ext cx="2880276" cy="601127"/>
              </a:xfrm>
              <a:prstGeom prst="rect">
                <a:avLst/>
              </a:prstGeom>
              <a:blipFill>
                <a:blip r:embed="rId5"/>
                <a:stretch>
                  <a:fillRect l="-1316" b="-61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E07A831B-0171-13BE-4565-D3020EE85ED0}"/>
                  </a:ext>
                </a:extLst>
              </p:cNvPr>
              <p:cNvSpPr txBox="1"/>
              <p:nvPr/>
            </p:nvSpPr>
            <p:spPr bwMode="auto">
              <a:xfrm>
                <a:off x="1024095" y="2933733"/>
                <a:ext cx="2684646" cy="60112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E07A831B-0171-13BE-4565-D3020EE85ED0}"/>
                  </a:ext>
                </a:extLst>
              </p:cNvPr>
              <p:cNvSpPr txBox="1">
                <a:spLocks noRot="1" noChangeAspect="1" noMove="1" noResize="1" noEditPoints="1" noAdjustHandles="1" noChangeArrowheads="1" noChangeShapeType="1" noTextEdit="1"/>
              </p:cNvSpPr>
              <p:nvPr/>
            </p:nvSpPr>
            <p:spPr bwMode="auto">
              <a:xfrm>
                <a:off x="1024095" y="2933733"/>
                <a:ext cx="2684646" cy="601127"/>
              </a:xfrm>
              <a:prstGeom prst="rect">
                <a:avLst/>
              </a:prstGeom>
              <a:blipFill>
                <a:blip r:embed="rId6"/>
                <a:stretch>
                  <a:fillRect l="-1415" r="-472" b="-61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6C5EBBE-0EFD-BE48-DA99-A2E19809D0A5}"/>
                  </a:ext>
                </a:extLst>
              </p:cNvPr>
              <p:cNvSpPr txBox="1"/>
              <p:nvPr/>
            </p:nvSpPr>
            <p:spPr bwMode="auto">
              <a:xfrm>
                <a:off x="4433834" y="2204539"/>
                <a:ext cx="1106132" cy="55354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𝒙</m:t>
                      </m:r>
                      <m:r>
                        <a:rPr lang="en-US" sz="1800" b="1"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6C5EBBE-0EFD-BE48-DA99-A2E19809D0A5}"/>
                  </a:ext>
                </a:extLst>
              </p:cNvPr>
              <p:cNvSpPr txBox="1">
                <a:spLocks noRot="1" noChangeAspect="1" noMove="1" noResize="1" noEditPoints="1" noAdjustHandles="1" noChangeArrowheads="1" noChangeShapeType="1" noTextEdit="1"/>
              </p:cNvSpPr>
              <p:nvPr/>
            </p:nvSpPr>
            <p:spPr bwMode="auto">
              <a:xfrm>
                <a:off x="4433834" y="2204539"/>
                <a:ext cx="1106132" cy="553549"/>
              </a:xfrm>
              <a:prstGeom prst="rect">
                <a:avLst/>
              </a:prstGeom>
              <a:blipFill>
                <a:blip r:embed="rId7"/>
                <a:stretch>
                  <a:fillRect/>
                </a:stretch>
              </a:blipFill>
              <a:ln>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6ACB182C-F048-1C74-7088-C4920A7F12CA}"/>
              </a:ext>
            </a:extLst>
          </p:cNvPr>
          <p:cNvSpPr txBox="1"/>
          <p:nvPr/>
        </p:nvSpPr>
        <p:spPr bwMode="auto">
          <a:xfrm>
            <a:off x="5867400" y="2176181"/>
            <a:ext cx="2697453" cy="369332"/>
          </a:xfrm>
          <a:prstGeom prst="rect">
            <a:avLst/>
          </a:prstGeom>
          <a:noFill/>
          <a:ln w="9525">
            <a:noFill/>
            <a:miter lim="800000"/>
            <a:headEnd/>
            <a:tailEnd/>
          </a:ln>
        </p:spPr>
        <p:txBody>
          <a:bodyPr wrap="square" rtlCol="0">
            <a:spAutoFit/>
          </a:bodyPr>
          <a:lstStyle/>
          <a:p>
            <a:pPr algn="l"/>
            <a:r>
              <a:rPr lang="en-US" sz="1800" dirty="0" err="1">
                <a:latin typeface="Times New Roman" panose="02020603050405020304" pitchFamily="18" charset="0"/>
                <a:cs typeface="Times New Roman" pitchFamily="18" charset="0"/>
              </a:rPr>
              <a:t>行向量</a:t>
            </a:r>
            <a:r>
              <a:rPr lang="en-US" sz="1800" dirty="0">
                <a:latin typeface="Times New Roman" panose="02020603050405020304" pitchFamily="18" charset="0"/>
                <a:cs typeface="Times New Roman" pitchFamily="18" charset="0"/>
              </a:rPr>
              <a:t> Column vector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07D886-0330-BC9D-DACF-E004E8D8774C}"/>
                  </a:ext>
                </a:extLst>
              </p:cNvPr>
              <p:cNvSpPr txBox="1"/>
              <p:nvPr/>
            </p:nvSpPr>
            <p:spPr bwMode="auto">
              <a:xfrm>
                <a:off x="4433834" y="2828175"/>
                <a:ext cx="4408259"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𝑺</m:t>
                      </m:r>
                      <m:r>
                        <a:rPr lang="en-US" sz="1800" b="1" i="1" smtClean="0">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3</m:t>
                                        </m:r>
                                      </m:sub>
                                    </m:sSub>
                                  </m:num>
                                  <m:den>
                                    <m:r>
                                      <a:rPr lang="en-US" altLang="zh-TW" i="1">
                                        <a:latin typeface="Cambria Math" panose="02040503050406030204" pitchFamily="18" charset="0"/>
                                      </a:rPr>
                                      <m:t>𝑚</m:t>
                                    </m:r>
                                  </m:den>
                                </m:f>
                              </m:e>
                            </m:mr>
                          </m:m>
                        </m:e>
                      </m:d>
                      <m:r>
                        <a:rPr lang="en-US" b="1" i="1">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b="1" i="1">
                                  <a:latin typeface="Cambria Math" panose="02040503050406030204" pitchFamily="18" charset="0"/>
                                  <a:ea typeface="Cambria Math" panose="02040503050406030204" pitchFamily="18" charset="0"/>
                                </a:rPr>
                              </m:ctrlPr>
                            </m:mPr>
                            <m:mr>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11</m:t>
                                    </m:r>
                                  </m:sub>
                                </m:sSub>
                              </m:e>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12</m:t>
                                    </m:r>
                                  </m:sub>
                                </m:sSub>
                              </m:e>
                            </m:mr>
                            <m:mr>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21</m:t>
                                    </m:r>
                                  </m:sub>
                                </m:sSub>
                              </m:e>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22</m:t>
                                    </m:r>
                                  </m:sub>
                                </m:sSub>
                              </m:e>
                            </m:mr>
                          </m:m>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8D07D886-0330-BC9D-DACF-E004E8D8774C}"/>
                  </a:ext>
                </a:extLst>
              </p:cNvPr>
              <p:cNvSpPr txBox="1">
                <a:spLocks noRot="1" noChangeAspect="1" noMove="1" noResize="1" noEditPoints="1" noAdjustHandles="1" noChangeArrowheads="1" noChangeShapeType="1" noTextEdit="1"/>
              </p:cNvSpPr>
              <p:nvPr/>
            </p:nvSpPr>
            <p:spPr bwMode="auto">
              <a:xfrm>
                <a:off x="4433834" y="2828175"/>
                <a:ext cx="4408259" cy="1183978"/>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D0FE18-892F-2625-DD6B-06D10F14006D}"/>
                  </a:ext>
                </a:extLst>
              </p:cNvPr>
              <p:cNvSpPr txBox="1"/>
              <p:nvPr/>
            </p:nvSpPr>
            <p:spPr bwMode="auto">
              <a:xfrm>
                <a:off x="988783" y="5901197"/>
                <a:ext cx="148854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r>
                        <a:rPr lang="en-US" sz="1800" b="1" i="1" smtClean="0">
                          <a:latin typeface="Cambria Math" panose="02040503050406030204" pitchFamily="18" charset="0"/>
                        </a:rPr>
                        <m:t>=−</m:t>
                      </m:r>
                      <m:r>
                        <a:rPr lang="en-US" sz="1800" b="1" i="1" smtClean="0">
                          <a:latin typeface="Cambria Math" panose="02040503050406030204" pitchFamily="18" charset="0"/>
                        </a:rPr>
                        <m:t>𝑺</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1D0FE18-892F-2625-DD6B-06D10F14006D}"/>
                  </a:ext>
                </a:extLst>
              </p:cNvPr>
              <p:cNvSpPr txBox="1">
                <a:spLocks noRot="1" noChangeAspect="1" noMove="1" noResize="1" noEditPoints="1" noAdjustHandles="1" noChangeArrowheads="1" noChangeShapeType="1" noTextEdit="1"/>
              </p:cNvSpPr>
              <p:nvPr/>
            </p:nvSpPr>
            <p:spPr bwMode="auto">
              <a:xfrm>
                <a:off x="988783" y="5901197"/>
                <a:ext cx="1488548" cy="555793"/>
              </a:xfrm>
              <a:prstGeom prst="rect">
                <a:avLst/>
              </a:prstGeom>
              <a:blipFill>
                <a:blip r:embed="rId9"/>
                <a:stretch>
                  <a:fillRect l="-3390" r="-1695" b="-13333"/>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B3405F7D-4C64-E7BD-D7E0-317CF44A6FC7}"/>
              </a:ext>
            </a:extLst>
          </p:cNvPr>
          <p:cNvSpPr txBox="1"/>
          <p:nvPr/>
        </p:nvSpPr>
        <p:spPr bwMode="auto">
          <a:xfrm>
            <a:off x="5867400" y="2481313"/>
            <a:ext cx="2289102" cy="369332"/>
          </a:xfrm>
          <a:prstGeom prst="rect">
            <a:avLst/>
          </a:prstGeom>
          <a:noFill/>
          <a:ln w="9525">
            <a:noFill/>
            <a:miter lim="800000"/>
            <a:headEnd/>
            <a:tailEnd/>
          </a:ln>
        </p:spPr>
        <p:txBody>
          <a:bodyPr wrap="square">
            <a:spAutoFit/>
          </a:bodyPr>
          <a:lstStyle/>
          <a:p>
            <a:r>
              <a:rPr lang="en-US" sz="1800" dirty="0" err="1">
                <a:latin typeface="Times New Roman" panose="02020603050405020304" pitchFamily="18" charset="0"/>
                <a:cs typeface="Times New Roman" pitchFamily="18" charset="0"/>
              </a:rPr>
              <a:t>矩陣</a:t>
            </a:r>
            <a:r>
              <a:rPr lang="en-US" sz="1800" dirty="0">
                <a:latin typeface="Times New Roman" panose="02020603050405020304" pitchFamily="18" charset="0"/>
                <a:cs typeface="Times New Roman" pitchFamily="18" charset="0"/>
              </a:rPr>
              <a:t> Matrix</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C6DB0CB-E4BF-1021-3CB4-A2FF8CB731F9}"/>
                  </a:ext>
                </a:extLst>
              </p:cNvPr>
              <p:cNvSpPr txBox="1"/>
              <p:nvPr/>
            </p:nvSpPr>
            <p:spPr>
              <a:xfrm>
                <a:off x="2644366" y="6009135"/>
                <a:ext cx="2895600" cy="369332"/>
              </a:xfrm>
              <a:prstGeom prst="rect">
                <a:avLst/>
              </a:prstGeom>
              <a:noFill/>
            </p:spPr>
            <p:txBody>
              <a:bodyPr wrap="square">
                <a:spAutoFit/>
              </a:bodyPr>
              <a:lstStyle/>
              <a:p>
                <a14:m>
                  <m:oMath xmlns:m="http://schemas.openxmlformats.org/officeDocument/2006/math">
                    <m:r>
                      <a:rPr lang="en-US" sz="1800" b="1" i="1" smtClean="0">
                        <a:latin typeface="Cambria Math" panose="02040503050406030204" pitchFamily="18" charset="0"/>
                      </a:rPr>
                      <m:t>𝑺</m:t>
                    </m:r>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a symmetric Matrix.</a:t>
                </a:r>
              </a:p>
            </p:txBody>
          </p:sp>
        </mc:Choice>
        <mc:Fallback xmlns="">
          <p:sp>
            <p:nvSpPr>
              <p:cNvPr id="12" name="TextBox 11">
                <a:extLst>
                  <a:ext uri="{FF2B5EF4-FFF2-40B4-BE49-F238E27FC236}">
                    <a16:creationId xmlns:a16="http://schemas.microsoft.com/office/drawing/2014/main" id="{8C6DB0CB-E4BF-1021-3CB4-A2FF8CB731F9}"/>
                  </a:ext>
                </a:extLst>
              </p:cNvPr>
              <p:cNvSpPr txBox="1">
                <a:spLocks noRot="1" noChangeAspect="1" noMove="1" noResize="1" noEditPoints="1" noAdjustHandles="1" noChangeArrowheads="1" noChangeShapeType="1" noTextEdit="1"/>
              </p:cNvSpPr>
              <p:nvPr/>
            </p:nvSpPr>
            <p:spPr>
              <a:xfrm>
                <a:off x="2644366" y="6009135"/>
                <a:ext cx="2895600" cy="369332"/>
              </a:xfrm>
              <a:prstGeom prst="rect">
                <a:avLst/>
              </a:prstGeom>
              <a:blipFill>
                <a:blip r:embed="rId10"/>
                <a:stretch>
                  <a:fillRect t="-10000" b="-20000"/>
                </a:stretch>
              </a:blipFill>
            </p:spPr>
            <p:txBody>
              <a:bodyPr/>
              <a:lstStyle/>
              <a:p>
                <a:r>
                  <a:rPr lang="en-US">
                    <a:noFill/>
                  </a:rPr>
                  <a:t> </a:t>
                </a:r>
              </a:p>
            </p:txBody>
          </p:sp>
        </mc:Fallback>
      </mc:AlternateContent>
    </p:spTree>
    <p:extLst>
      <p:ext uri="{BB962C8B-B14F-4D97-AF65-F5344CB8AC3E}">
        <p14:creationId xmlns:p14="http://schemas.microsoft.com/office/powerpoint/2010/main" val="86157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5" grpId="0" animBg="1"/>
      <p:bldP spid="6" grpId="0" animBg="1"/>
      <p:bldP spid="7" grpId="0"/>
      <p:bldP spid="8" grpId="0" animBg="1"/>
      <p:bldP spid="10" grpId="0" animBg="1"/>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64431-67F0-7997-67DE-3B66420FAEA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11C138B-F69E-A731-07B1-C4B1A7E45D68}"/>
                  </a:ext>
                </a:extLst>
              </p:cNvPr>
              <p:cNvSpPr txBox="1"/>
              <p:nvPr/>
            </p:nvSpPr>
            <p:spPr bwMode="auto">
              <a:xfrm>
                <a:off x="1237996" y="3208080"/>
                <a:ext cx="400871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Symmetric Matrix </a:t>
                </a:r>
                <a14:m>
                  <m:oMath xmlns:m="http://schemas.openxmlformats.org/officeDocument/2006/math">
                    <m:r>
                      <a:rPr lang="en-US" b="1" i="1">
                        <a:latin typeface="Cambria Math" panose="02040503050406030204" pitchFamily="18" charset="0"/>
                      </a:rPr>
                      <m:t>𝑺</m:t>
                    </m:r>
                  </m:oMath>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C11C138B-F69E-A731-07B1-C4B1A7E45D68}"/>
                  </a:ext>
                </a:extLst>
              </p:cNvPr>
              <p:cNvSpPr txBox="1">
                <a:spLocks noRot="1" noChangeAspect="1" noMove="1" noResize="1" noEditPoints="1" noAdjustHandles="1" noChangeArrowheads="1" noChangeShapeType="1" noTextEdit="1"/>
              </p:cNvSpPr>
              <p:nvPr/>
            </p:nvSpPr>
            <p:spPr bwMode="auto">
              <a:xfrm>
                <a:off x="1237996" y="3208080"/>
                <a:ext cx="4008715" cy="369332"/>
              </a:xfrm>
              <a:prstGeom prst="rect">
                <a:avLst/>
              </a:prstGeom>
              <a:blipFill>
                <a:blip r:embed="rId2"/>
                <a:stretch>
                  <a:fillRect l="-12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71800B0-ACF0-6622-DEC3-A777A75131EA}"/>
                  </a:ext>
                </a:extLst>
              </p:cNvPr>
              <p:cNvSpPr txBox="1"/>
              <p:nvPr/>
            </p:nvSpPr>
            <p:spPr bwMode="auto">
              <a:xfrm>
                <a:off x="1271574" y="4496419"/>
                <a:ext cx="2770566"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𝑺</m:t>
                      </m:r>
                      <m:r>
                        <a:rPr lang="en-US" sz="1800" b="1" i="1" smtClean="0">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2</m:t>
                                </m:r>
                              </m:e>
                              <m:e>
                                <m:r>
                                  <a:rPr lang="en-US" sz="1800" b="0" i="1" smtClean="0">
                                    <a:latin typeface="Cambria Math" panose="02040503050406030204" pitchFamily="18" charset="0"/>
                                  </a:rPr>
                                  <m:t>4</m:t>
                                </m:r>
                              </m:e>
                            </m:mr>
                            <m:mr>
                              <m:e>
                                <m:r>
                                  <a:rPr lang="en-US" sz="1800" i="1">
                                    <a:latin typeface="Cambria Math" panose="02040503050406030204" pitchFamily="18" charset="0"/>
                                  </a:rPr>
                                  <m:t>4</m:t>
                                </m:r>
                              </m:e>
                              <m:e>
                                <m:r>
                                  <a:rPr lang="en-US" sz="1800" i="1">
                                    <a:latin typeface="Cambria Math" panose="02040503050406030204" pitchFamily="18" charset="0"/>
                                  </a:rPr>
                                  <m:t>9</m:t>
                                </m:r>
                              </m:e>
                            </m:mr>
                          </m:m>
                        </m:e>
                      </m:d>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1" i="1" smtClean="0">
                              <a:latin typeface="Cambria Math" panose="02040503050406030204" pitchFamily="18" charset="0"/>
                            </a:rPr>
                            <m:t>𝑺</m:t>
                          </m:r>
                        </m:e>
                        <m:sup>
                          <m:r>
                            <m:rPr>
                              <m:sty m:val="p"/>
                            </m:rPr>
                            <a:rPr lang="en-US" sz="1800">
                              <a:latin typeface="Cambria Math" panose="02040503050406030204" pitchFamily="18" charset="0"/>
                            </a:rPr>
                            <m:t>T</m:t>
                          </m:r>
                        </m:sup>
                      </m:sSup>
                      <m:r>
                        <a:rPr lang="en-US" sz="1800" i="1">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2</m:t>
                                </m:r>
                              </m:e>
                              <m:e>
                                <m:r>
                                  <a:rPr lang="en-US" sz="1800" b="0" i="1" smtClean="0">
                                    <a:latin typeface="Cambria Math" panose="02040503050406030204" pitchFamily="18" charset="0"/>
                                  </a:rPr>
                                  <m:t>4</m:t>
                                </m:r>
                              </m:e>
                            </m:mr>
                            <m:mr>
                              <m:e>
                                <m:r>
                                  <a:rPr lang="en-US" sz="1800" i="1">
                                    <a:latin typeface="Cambria Math" panose="02040503050406030204" pitchFamily="18" charset="0"/>
                                  </a:rPr>
                                  <m:t>4</m:t>
                                </m:r>
                              </m:e>
                              <m:e>
                                <m:r>
                                  <a:rPr lang="en-US" sz="1800" i="1">
                                    <a:latin typeface="Cambria Math" panose="02040503050406030204" pitchFamily="18" charset="0"/>
                                  </a:rPr>
                                  <m:t>9</m:t>
                                </m:r>
                              </m:e>
                            </m:mr>
                          </m:m>
                        </m:e>
                      </m:d>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371800B0-ACF0-6622-DEC3-A777A75131EA}"/>
                  </a:ext>
                </a:extLst>
              </p:cNvPr>
              <p:cNvSpPr txBox="1">
                <a:spLocks noRot="1" noChangeAspect="1" noMove="1" noResize="1" noEditPoints="1" noAdjustHandles="1" noChangeArrowheads="1" noChangeShapeType="1" noTextEdit="1"/>
              </p:cNvSpPr>
              <p:nvPr/>
            </p:nvSpPr>
            <p:spPr bwMode="auto">
              <a:xfrm>
                <a:off x="1271574" y="4496419"/>
                <a:ext cx="2770566" cy="461921"/>
              </a:xfrm>
              <a:prstGeom prst="rect">
                <a:avLst/>
              </a:prstGeom>
              <a:blipFill>
                <a:blip r:embed="rId3"/>
                <a:stretch>
                  <a:fillRect l="-1826" t="-2703" b="-135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717DC9C-170B-2310-C7D4-F7166D478244}"/>
                  </a:ext>
                </a:extLst>
              </p:cNvPr>
              <p:cNvSpPr txBox="1"/>
              <p:nvPr/>
            </p:nvSpPr>
            <p:spPr bwMode="auto">
              <a:xfrm>
                <a:off x="2660834" y="3713622"/>
                <a:ext cx="1343573"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1" i="1">
                              <a:latin typeface="Cambria Math" panose="02040503050406030204" pitchFamily="18" charset="0"/>
                            </a:rPr>
                            <m:t>𝑨</m:t>
                          </m:r>
                        </m:e>
                        <m:sup>
                          <m:r>
                            <m:rPr>
                              <m:sty m:val="p"/>
                            </m:rPr>
                            <a:rPr lang="en-US" sz="1800" b="0" i="0" smtClean="0">
                              <a:latin typeface="Cambria Math" panose="02040503050406030204" pitchFamily="18" charset="0"/>
                            </a:rPr>
                            <m:t>T</m:t>
                          </m:r>
                        </m:sup>
                      </m:sSup>
                      <m:r>
                        <a:rPr lang="en-US"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2</m:t>
                                </m:r>
                              </m:e>
                              <m:e>
                                <m:r>
                                  <a:rPr lang="en-US" sz="1800" b="0" i="1" smtClean="0">
                                    <a:latin typeface="Cambria Math" panose="02040503050406030204" pitchFamily="18" charset="0"/>
                                  </a:rPr>
                                  <m:t>4</m:t>
                                </m:r>
                              </m:e>
                            </m:mr>
                            <m:mr>
                              <m:e>
                                <m:r>
                                  <a:rPr lang="en-US" sz="1800" b="0" i="1" smtClean="0">
                                    <a:latin typeface="Cambria Math" panose="02040503050406030204" pitchFamily="18" charset="0"/>
                                  </a:rPr>
                                  <m:t>8</m:t>
                                </m:r>
                              </m:e>
                              <m:e>
                                <m:r>
                                  <a:rPr lang="en-US" sz="1800" i="1">
                                    <a:latin typeface="Cambria Math" panose="02040503050406030204" pitchFamily="18" charset="0"/>
                                  </a:rPr>
                                  <m:t>9</m:t>
                                </m:r>
                              </m:e>
                            </m:mr>
                          </m:m>
                        </m:e>
                      </m:d>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5717DC9C-170B-2310-C7D4-F7166D478244}"/>
                  </a:ext>
                </a:extLst>
              </p:cNvPr>
              <p:cNvSpPr txBox="1">
                <a:spLocks noRot="1" noChangeAspect="1" noMove="1" noResize="1" noEditPoints="1" noAdjustHandles="1" noChangeArrowheads="1" noChangeShapeType="1" noTextEdit="1"/>
              </p:cNvSpPr>
              <p:nvPr/>
            </p:nvSpPr>
            <p:spPr bwMode="auto">
              <a:xfrm>
                <a:off x="2660834" y="3713622"/>
                <a:ext cx="1343573" cy="461921"/>
              </a:xfrm>
              <a:prstGeom prst="rect">
                <a:avLst/>
              </a:prstGeom>
              <a:blipFill>
                <a:blip r:embed="rId4"/>
                <a:stretch>
                  <a:fillRect l="-3738" t="-2703"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701CF17-5780-B171-33CC-FEE8DED96490}"/>
                  </a:ext>
                </a:extLst>
              </p:cNvPr>
              <p:cNvSpPr txBox="1"/>
              <p:nvPr/>
            </p:nvSpPr>
            <p:spPr bwMode="auto">
              <a:xfrm>
                <a:off x="1270235" y="3713623"/>
                <a:ext cx="1225015"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2</m:t>
                                </m:r>
                              </m:e>
                              <m:e>
                                <m:r>
                                  <a:rPr lang="en-US" sz="1800" i="1">
                                    <a:latin typeface="Cambria Math" panose="02040503050406030204" pitchFamily="18" charset="0"/>
                                  </a:rPr>
                                  <m:t>8</m:t>
                                </m:r>
                              </m:e>
                            </m:mr>
                            <m:mr>
                              <m:e>
                                <m:r>
                                  <a:rPr lang="en-US" sz="1800" i="1">
                                    <a:latin typeface="Cambria Math" panose="02040503050406030204" pitchFamily="18" charset="0"/>
                                  </a:rPr>
                                  <m:t>4</m:t>
                                </m:r>
                              </m:e>
                              <m:e>
                                <m:r>
                                  <a:rPr lang="en-US" sz="1800" i="1">
                                    <a:latin typeface="Cambria Math" panose="02040503050406030204" pitchFamily="18" charset="0"/>
                                  </a:rPr>
                                  <m:t>9</m:t>
                                </m:r>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A701CF17-5780-B171-33CC-FEE8DED96490}"/>
                  </a:ext>
                </a:extLst>
              </p:cNvPr>
              <p:cNvSpPr txBox="1">
                <a:spLocks noRot="1" noChangeAspect="1" noMove="1" noResize="1" noEditPoints="1" noAdjustHandles="1" noChangeArrowheads="1" noChangeShapeType="1" noTextEdit="1"/>
              </p:cNvSpPr>
              <p:nvPr/>
            </p:nvSpPr>
            <p:spPr bwMode="auto">
              <a:xfrm>
                <a:off x="1270235" y="3713623"/>
                <a:ext cx="1225015" cy="461921"/>
              </a:xfrm>
              <a:prstGeom prst="rect">
                <a:avLst/>
              </a:prstGeom>
              <a:blipFill>
                <a:blip r:embed="rId5"/>
                <a:stretch>
                  <a:fillRect l="-3061" t="-2703" b="-16216"/>
                </a:stretch>
              </a:blipFill>
              <a:ln>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4A6AEFBF-44D0-40EF-308F-057EDB9E9B71}"/>
              </a:ext>
            </a:extLst>
          </p:cNvPr>
          <p:cNvSpPr txBox="1"/>
          <p:nvPr/>
        </p:nvSpPr>
        <p:spPr bwMode="auto">
          <a:xfrm>
            <a:off x="4223902" y="3776339"/>
            <a:ext cx="158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Not symmetric</a:t>
            </a:r>
          </a:p>
        </p:txBody>
      </p:sp>
      <p:sp>
        <p:nvSpPr>
          <p:cNvPr id="7" name="TextBox 6">
            <a:extLst>
              <a:ext uri="{FF2B5EF4-FFF2-40B4-BE49-F238E27FC236}">
                <a16:creationId xmlns:a16="http://schemas.microsoft.com/office/drawing/2014/main" id="{A02F335E-977B-45F1-8F60-573AD714D7F4}"/>
              </a:ext>
            </a:extLst>
          </p:cNvPr>
          <p:cNvSpPr txBox="1"/>
          <p:nvPr/>
        </p:nvSpPr>
        <p:spPr bwMode="auto">
          <a:xfrm>
            <a:off x="4222002" y="4542713"/>
            <a:ext cx="158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Symmetric</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4E8EC93-B365-FCFB-9A6A-5F455F9EFBCB}"/>
                  </a:ext>
                </a:extLst>
              </p:cNvPr>
              <p:cNvSpPr txBox="1"/>
              <p:nvPr/>
            </p:nvSpPr>
            <p:spPr bwMode="auto">
              <a:xfrm>
                <a:off x="5520046" y="4565668"/>
                <a:ext cx="1493806" cy="32906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𝑺</m:t>
                          </m:r>
                        </m:e>
                        <m:sub>
                          <m:r>
                            <a:rPr lang="en-US" sz="1800" b="0" i="1" smtClean="0">
                              <a:latin typeface="Cambria Math" panose="02040503050406030204" pitchFamily="18" charset="0"/>
                            </a:rPr>
                            <m:t>𝑖𝑗</m:t>
                          </m:r>
                        </m:sub>
                      </m:sSub>
                      <m:r>
                        <a:rPr lang="en-US" sz="1800" i="1">
                          <a:latin typeface="Cambria Math" panose="02040503050406030204" pitchFamily="18" charset="0"/>
                        </a:rPr>
                        <m:t>=</m:t>
                      </m:r>
                      <m:sSubSup>
                        <m:sSubSupPr>
                          <m:ctrlPr>
                            <a:rPr lang="en-US" sz="1800" i="1" smtClean="0">
                              <a:latin typeface="Cambria Math" panose="02040503050406030204" pitchFamily="18" charset="0"/>
                            </a:rPr>
                          </m:ctrlPr>
                        </m:sSubSupPr>
                        <m:e>
                          <m:r>
                            <a:rPr lang="en-US" sz="1800" b="1" i="1" smtClean="0">
                              <a:latin typeface="Cambria Math" panose="02040503050406030204" pitchFamily="18" charset="0"/>
                            </a:rPr>
                            <m:t>𝑺</m:t>
                          </m:r>
                        </m:e>
                        <m:sub>
                          <m:r>
                            <a:rPr lang="en-US" sz="1800" b="0" i="1" smtClean="0">
                              <a:latin typeface="Cambria Math" panose="02040503050406030204" pitchFamily="18" charset="0"/>
                            </a:rPr>
                            <m:t>𝑖𝑗</m:t>
                          </m:r>
                        </m:sub>
                        <m:sup>
                          <m:r>
                            <m:rPr>
                              <m:sty m:val="p"/>
                            </m:rPr>
                            <a:rPr lang="en-US" sz="1800" b="0" i="0" smtClean="0">
                              <a:latin typeface="Cambria Math" panose="02040503050406030204" pitchFamily="18" charset="0"/>
                            </a:rPr>
                            <m:t>T</m:t>
                          </m:r>
                        </m:sup>
                      </m:sSubSup>
                      <m:r>
                        <a:rPr lang="en-US" sz="1800" b="1" i="1" smtClean="0">
                          <a:latin typeface="Cambria Math" panose="02040503050406030204" pitchFamily="18" charset="0"/>
                        </a:rPr>
                        <m:t>=</m:t>
                      </m:r>
                      <m:sSub>
                        <m:sSubPr>
                          <m:ctrlPr>
                            <a:rPr lang="en-US" sz="1800" b="1" i="1">
                              <a:latin typeface="Cambria Math" panose="02040503050406030204" pitchFamily="18" charset="0"/>
                            </a:rPr>
                          </m:ctrlPr>
                        </m:sSubPr>
                        <m:e>
                          <m:r>
                            <a:rPr lang="en-US" sz="1800" b="1" i="1" smtClean="0">
                              <a:latin typeface="Cambria Math" panose="02040503050406030204" pitchFamily="18" charset="0"/>
                            </a:rPr>
                            <m:t>𝑺</m:t>
                          </m:r>
                        </m:e>
                        <m:sub>
                          <m:r>
                            <a:rPr lang="en-US" sz="1800" b="0" i="1" smtClean="0">
                              <a:latin typeface="Cambria Math" panose="02040503050406030204" pitchFamily="18" charset="0"/>
                            </a:rPr>
                            <m:t>𝑗𝑖</m:t>
                          </m:r>
                        </m:sub>
                      </m:sSub>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64E8EC93-B365-FCFB-9A6A-5F455F9EFBCB}"/>
                  </a:ext>
                </a:extLst>
              </p:cNvPr>
              <p:cNvSpPr txBox="1">
                <a:spLocks noRot="1" noChangeAspect="1" noMove="1" noResize="1" noEditPoints="1" noAdjustHandles="1" noChangeArrowheads="1" noChangeShapeType="1" noTextEdit="1"/>
              </p:cNvSpPr>
              <p:nvPr/>
            </p:nvSpPr>
            <p:spPr bwMode="auto">
              <a:xfrm>
                <a:off x="5520046" y="4565668"/>
                <a:ext cx="1493806" cy="329064"/>
              </a:xfrm>
              <a:prstGeom prst="rect">
                <a:avLst/>
              </a:prstGeom>
              <a:blipFill>
                <a:blip r:embed="rId6"/>
                <a:stretch>
                  <a:fillRect l="-2521" r="-1681" b="-222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B03DF45-9BFF-5AB5-2EBC-7AC365802DF9}"/>
                  </a:ext>
                </a:extLst>
              </p:cNvPr>
              <p:cNvSpPr txBox="1"/>
              <p:nvPr/>
            </p:nvSpPr>
            <p:spPr bwMode="auto">
              <a:xfrm>
                <a:off x="1991654" y="5279215"/>
                <a:ext cx="1659492" cy="28648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𝑺</m:t>
                          </m:r>
                        </m:e>
                        <m:sub>
                          <m:r>
                            <a:rPr lang="en-US" sz="1800" b="0" i="1" smtClean="0">
                              <a:latin typeface="Cambria Math" panose="02040503050406030204" pitchFamily="18" charset="0"/>
                            </a:rPr>
                            <m:t>12</m:t>
                          </m:r>
                        </m:sub>
                      </m:sSub>
                      <m:r>
                        <a:rPr lang="en-US" sz="1800" i="1">
                          <a:latin typeface="Cambria Math" panose="02040503050406030204" pitchFamily="18" charset="0"/>
                        </a:rPr>
                        <m:t>=</m:t>
                      </m:r>
                      <m:sSubSup>
                        <m:sSubSupPr>
                          <m:ctrlPr>
                            <a:rPr lang="en-US" sz="1800" i="1" smtClean="0">
                              <a:latin typeface="Cambria Math" panose="02040503050406030204" pitchFamily="18" charset="0"/>
                            </a:rPr>
                          </m:ctrlPr>
                        </m:sSubSupPr>
                        <m:e>
                          <m:r>
                            <a:rPr lang="en-US" sz="1800" b="1" i="1" smtClean="0">
                              <a:latin typeface="Cambria Math" panose="02040503050406030204" pitchFamily="18" charset="0"/>
                            </a:rPr>
                            <m:t>𝑺</m:t>
                          </m:r>
                        </m:e>
                        <m:sub>
                          <m:r>
                            <a:rPr lang="en-US" sz="1800" b="0" i="1" smtClean="0">
                              <a:latin typeface="Cambria Math" panose="02040503050406030204" pitchFamily="18" charset="0"/>
                            </a:rPr>
                            <m:t>12</m:t>
                          </m:r>
                        </m:sub>
                        <m:sup>
                          <m:r>
                            <m:rPr>
                              <m:sty m:val="p"/>
                            </m:rPr>
                            <a:rPr lang="en-US" sz="1800" b="0" i="0" smtClean="0">
                              <a:latin typeface="Cambria Math" panose="02040503050406030204" pitchFamily="18" charset="0"/>
                            </a:rPr>
                            <m:t>T</m:t>
                          </m:r>
                        </m:sup>
                      </m:sSubSup>
                      <m:r>
                        <a:rPr lang="en-US" sz="1800" b="1" i="1" smtClean="0">
                          <a:latin typeface="Cambria Math" panose="02040503050406030204" pitchFamily="18" charset="0"/>
                        </a:rPr>
                        <m:t>=</m:t>
                      </m:r>
                      <m:sSub>
                        <m:sSubPr>
                          <m:ctrlPr>
                            <a:rPr lang="en-US" sz="1800" b="1" i="1">
                              <a:latin typeface="Cambria Math" panose="02040503050406030204" pitchFamily="18" charset="0"/>
                            </a:rPr>
                          </m:ctrlPr>
                        </m:sSubPr>
                        <m:e>
                          <m:r>
                            <a:rPr lang="en-US" sz="1800" b="1" i="1" smtClean="0">
                              <a:latin typeface="Cambria Math" panose="02040503050406030204" pitchFamily="18" charset="0"/>
                            </a:rPr>
                            <m:t>𝑺</m:t>
                          </m:r>
                        </m:e>
                        <m:sub>
                          <m:r>
                            <a:rPr lang="en-US" sz="1800" b="0" i="1" smtClean="0">
                              <a:latin typeface="Cambria Math" panose="02040503050406030204" pitchFamily="18" charset="0"/>
                            </a:rPr>
                            <m:t>21</m:t>
                          </m:r>
                        </m:sub>
                      </m:sSub>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1B03DF45-9BFF-5AB5-2EBC-7AC365802DF9}"/>
                  </a:ext>
                </a:extLst>
              </p:cNvPr>
              <p:cNvSpPr txBox="1">
                <a:spLocks noRot="1" noChangeAspect="1" noMove="1" noResize="1" noEditPoints="1" noAdjustHandles="1" noChangeArrowheads="1" noChangeShapeType="1" noTextEdit="1"/>
              </p:cNvSpPr>
              <p:nvPr/>
            </p:nvSpPr>
            <p:spPr bwMode="auto">
              <a:xfrm>
                <a:off x="1991654" y="5279215"/>
                <a:ext cx="1659492" cy="286489"/>
              </a:xfrm>
              <a:prstGeom prst="rect">
                <a:avLst/>
              </a:prstGeom>
              <a:blipFill>
                <a:blip r:embed="rId7"/>
                <a:stretch>
                  <a:fillRect l="-2273" b="-16667"/>
                </a:stretch>
              </a:blipFill>
              <a:ln>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7E76B119-7C95-4C95-9D57-C74601B41E4C}"/>
              </a:ext>
            </a:extLst>
          </p:cNvPr>
          <p:cNvCxnSpPr>
            <a:cxnSpLocks/>
          </p:cNvCxnSpPr>
          <p:nvPr/>
        </p:nvCxnSpPr>
        <p:spPr>
          <a:xfrm flipV="1">
            <a:off x="1991654" y="4640435"/>
            <a:ext cx="216024" cy="6387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FF4385B-D4AD-A36E-7819-324D7CB35E85}"/>
              </a:ext>
            </a:extLst>
          </p:cNvPr>
          <p:cNvCxnSpPr>
            <a:cxnSpLocks/>
          </p:cNvCxnSpPr>
          <p:nvPr/>
        </p:nvCxnSpPr>
        <p:spPr>
          <a:xfrm flipV="1">
            <a:off x="3039669" y="4640435"/>
            <a:ext cx="710927" cy="7257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774B3E7-BA26-7A5C-DA64-8CB38949E101}"/>
              </a:ext>
            </a:extLst>
          </p:cNvPr>
          <p:cNvCxnSpPr>
            <a:cxnSpLocks/>
          </p:cNvCxnSpPr>
          <p:nvPr/>
        </p:nvCxnSpPr>
        <p:spPr>
          <a:xfrm flipH="1" flipV="1">
            <a:off x="1948196" y="4930022"/>
            <a:ext cx="1446936" cy="4361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1763E0-6987-1AA6-4B64-113D30A3DBE7}"/>
              </a:ext>
            </a:extLst>
          </p:cNvPr>
          <p:cNvSpPr txBox="1"/>
          <p:nvPr/>
        </p:nvSpPr>
        <p:spPr bwMode="auto">
          <a:xfrm>
            <a:off x="1270235" y="5279215"/>
            <a:ext cx="702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例如</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76604AA-8E4E-4FF0-924A-3236C0638F64}"/>
                  </a:ext>
                </a:extLst>
              </p:cNvPr>
              <p:cNvSpPr txBox="1"/>
              <p:nvPr/>
            </p:nvSpPr>
            <p:spPr bwMode="auto">
              <a:xfrm>
                <a:off x="1180828" y="1181481"/>
                <a:ext cx="643917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To define symmetric matrix, first define the Transpose of matrix </a:t>
                </a:r>
                <a14:m>
                  <m:oMath xmlns:m="http://schemas.openxmlformats.org/officeDocument/2006/math">
                    <m:r>
                      <a:rPr lang="en-US" sz="1800" b="1" i="1">
                        <a:latin typeface="Cambria Math" panose="02040503050406030204" pitchFamily="18" charset="0"/>
                      </a:rPr>
                      <m:t>𝑨</m:t>
                    </m:r>
                  </m:oMath>
                </a14:m>
                <a:r>
                  <a:rPr lang="en-US" sz="1800" dirty="0">
                    <a:latin typeface="Times New Roman" panose="02020603050405020304" pitchFamily="18" charset="0"/>
                  </a:rPr>
                  <a:t>  </a:t>
                </a:r>
              </a:p>
            </p:txBody>
          </p:sp>
        </mc:Choice>
        <mc:Fallback xmlns="">
          <p:sp>
            <p:nvSpPr>
              <p:cNvPr id="18" name="TextBox 17">
                <a:extLst>
                  <a:ext uri="{FF2B5EF4-FFF2-40B4-BE49-F238E27FC236}">
                    <a16:creationId xmlns:a16="http://schemas.microsoft.com/office/drawing/2014/main" id="{076604AA-8E4E-4FF0-924A-3236C0638F64}"/>
                  </a:ext>
                </a:extLst>
              </p:cNvPr>
              <p:cNvSpPr txBox="1">
                <a:spLocks noRot="1" noChangeAspect="1" noMove="1" noResize="1" noEditPoints="1" noAdjustHandles="1" noChangeArrowheads="1" noChangeShapeType="1" noTextEdit="1"/>
              </p:cNvSpPr>
              <p:nvPr/>
            </p:nvSpPr>
            <p:spPr bwMode="auto">
              <a:xfrm>
                <a:off x="1180828" y="1181481"/>
                <a:ext cx="6439172" cy="369332"/>
              </a:xfrm>
              <a:prstGeom prst="rect">
                <a:avLst/>
              </a:prstGeom>
              <a:blipFill>
                <a:blip r:embed="rId8"/>
                <a:stretch>
                  <a:fillRect l="-986"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1C999B1-25ED-639B-A378-593639948009}"/>
                  </a:ext>
                </a:extLst>
              </p:cNvPr>
              <p:cNvSpPr txBox="1"/>
              <p:nvPr/>
            </p:nvSpPr>
            <p:spPr bwMode="auto">
              <a:xfrm>
                <a:off x="2656992" y="1686172"/>
                <a:ext cx="1343573"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1" i="1">
                              <a:latin typeface="Cambria Math" panose="02040503050406030204" pitchFamily="18" charset="0"/>
                            </a:rPr>
                            <m:t>𝑨</m:t>
                          </m:r>
                        </m:e>
                        <m:sup>
                          <m:r>
                            <m:rPr>
                              <m:sty m:val="p"/>
                            </m:rPr>
                            <a:rPr lang="en-US" sz="1800" b="0" i="0" smtClean="0">
                              <a:latin typeface="Cambria Math" panose="02040503050406030204" pitchFamily="18" charset="0"/>
                            </a:rPr>
                            <m:t>T</m:t>
                          </m:r>
                        </m:sup>
                      </m:sSup>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2</m:t>
                                </m:r>
                              </m:e>
                              <m:e>
                                <m:r>
                                  <a:rPr lang="en-US" sz="1800" b="0" i="1" smtClean="0">
                                    <a:latin typeface="Cambria Math" panose="02040503050406030204" pitchFamily="18" charset="0"/>
                                  </a:rPr>
                                  <m:t>4</m:t>
                                </m:r>
                              </m:e>
                            </m:mr>
                            <m:mr>
                              <m:e>
                                <m:r>
                                  <a:rPr lang="en-US" sz="1800" b="0" i="1" smtClean="0">
                                    <a:latin typeface="Cambria Math" panose="02040503050406030204" pitchFamily="18" charset="0"/>
                                  </a:rPr>
                                  <m:t>8</m:t>
                                </m:r>
                              </m:e>
                              <m:e>
                                <m:r>
                                  <a:rPr lang="en-US" sz="1800" i="1">
                                    <a:latin typeface="Cambria Math" panose="02040503050406030204" pitchFamily="18" charset="0"/>
                                  </a:rPr>
                                  <m:t>9</m:t>
                                </m:r>
                              </m:e>
                            </m:mr>
                          </m:m>
                        </m:e>
                      </m:d>
                    </m:oMath>
                  </m:oMathPara>
                </a14:m>
                <a:endParaRPr lang="en-US" sz="1800" dirty="0">
                  <a:latin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1C999B1-25ED-639B-A378-593639948009}"/>
                  </a:ext>
                </a:extLst>
              </p:cNvPr>
              <p:cNvSpPr txBox="1">
                <a:spLocks noRot="1" noChangeAspect="1" noMove="1" noResize="1" noEditPoints="1" noAdjustHandles="1" noChangeArrowheads="1" noChangeShapeType="1" noTextEdit="1"/>
              </p:cNvSpPr>
              <p:nvPr/>
            </p:nvSpPr>
            <p:spPr bwMode="auto">
              <a:xfrm>
                <a:off x="2656992" y="1686172"/>
                <a:ext cx="1343573" cy="461921"/>
              </a:xfrm>
              <a:prstGeom prst="rect">
                <a:avLst/>
              </a:prstGeom>
              <a:blipFill>
                <a:blip r:embed="rId9"/>
                <a:stretch>
                  <a:fillRect l="-3774"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3C02C8F-47F7-44A9-64C5-26DEC1D986B2}"/>
                  </a:ext>
                </a:extLst>
              </p:cNvPr>
              <p:cNvSpPr txBox="1"/>
              <p:nvPr/>
            </p:nvSpPr>
            <p:spPr bwMode="auto">
              <a:xfrm>
                <a:off x="1266393" y="1686173"/>
                <a:ext cx="1225015"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2</m:t>
                                </m:r>
                              </m:e>
                              <m:e>
                                <m:r>
                                  <a:rPr lang="en-US" sz="1800" i="1">
                                    <a:latin typeface="Cambria Math" panose="02040503050406030204" pitchFamily="18" charset="0"/>
                                  </a:rPr>
                                  <m:t>8</m:t>
                                </m:r>
                              </m:e>
                            </m:mr>
                            <m:mr>
                              <m:e>
                                <m:r>
                                  <a:rPr lang="en-US" sz="1800" i="1">
                                    <a:latin typeface="Cambria Math" panose="02040503050406030204" pitchFamily="18" charset="0"/>
                                  </a:rPr>
                                  <m:t>4</m:t>
                                </m:r>
                              </m:e>
                              <m:e>
                                <m:r>
                                  <a:rPr lang="en-US" sz="1800" i="1">
                                    <a:latin typeface="Cambria Math" panose="02040503050406030204" pitchFamily="18" charset="0"/>
                                  </a:rPr>
                                  <m:t>9</m:t>
                                </m:r>
                              </m:e>
                            </m:mr>
                          </m:m>
                        </m:e>
                      </m:d>
                    </m:oMath>
                  </m:oMathPara>
                </a14:m>
                <a:endParaRPr lang="en-US" sz="1800"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43C02C8F-47F7-44A9-64C5-26DEC1D986B2}"/>
                  </a:ext>
                </a:extLst>
              </p:cNvPr>
              <p:cNvSpPr txBox="1">
                <a:spLocks noRot="1" noChangeAspect="1" noMove="1" noResize="1" noEditPoints="1" noAdjustHandles="1" noChangeArrowheads="1" noChangeShapeType="1" noTextEdit="1"/>
              </p:cNvSpPr>
              <p:nvPr/>
            </p:nvSpPr>
            <p:spPr bwMode="auto">
              <a:xfrm>
                <a:off x="1266393" y="1686173"/>
                <a:ext cx="1225015" cy="461921"/>
              </a:xfrm>
              <a:prstGeom prst="rect">
                <a:avLst/>
              </a:prstGeom>
              <a:blipFill>
                <a:blip r:embed="rId10"/>
                <a:stretch>
                  <a:fillRect l="-3061"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3C6CE1E-1CBC-FBE4-8AD0-73FF965CC5DE}"/>
                  </a:ext>
                </a:extLst>
              </p:cNvPr>
              <p:cNvSpPr txBox="1"/>
              <p:nvPr/>
            </p:nvSpPr>
            <p:spPr bwMode="auto">
              <a:xfrm>
                <a:off x="4267200" y="1752600"/>
                <a:ext cx="949491" cy="329064"/>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rPr>
                          </m:ctrlPr>
                        </m:sSubSupPr>
                        <m:e>
                          <m:r>
                            <a:rPr lang="en-US" sz="1800" b="1" i="1">
                              <a:latin typeface="Cambria Math" panose="02040503050406030204" pitchFamily="18" charset="0"/>
                            </a:rPr>
                            <m:t>𝑨</m:t>
                          </m:r>
                        </m:e>
                        <m:sub>
                          <m:r>
                            <a:rPr lang="en-US" sz="1800" b="0" i="1" smtClean="0">
                              <a:latin typeface="Cambria Math" panose="02040503050406030204" pitchFamily="18" charset="0"/>
                            </a:rPr>
                            <m:t>𝑖𝑗</m:t>
                          </m:r>
                        </m:sub>
                        <m:sup>
                          <m:r>
                            <m:rPr>
                              <m:sty m:val="p"/>
                            </m:rPr>
                            <a:rPr lang="en-US" sz="1800" b="0" i="0" smtClean="0">
                              <a:latin typeface="Cambria Math" panose="02040503050406030204" pitchFamily="18" charset="0"/>
                            </a:rPr>
                            <m:t>T</m:t>
                          </m:r>
                        </m:sup>
                      </m:sSubSup>
                      <m:r>
                        <a:rPr lang="en-US" sz="1800" b="1" i="1" smtClean="0">
                          <a:latin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𝑨</m:t>
                          </m:r>
                        </m:e>
                        <m:sub>
                          <m:r>
                            <a:rPr lang="en-US" sz="1800" b="0" i="1" smtClean="0">
                              <a:latin typeface="Cambria Math" panose="02040503050406030204" pitchFamily="18" charset="0"/>
                            </a:rPr>
                            <m:t>𝑗𝑖</m:t>
                          </m:r>
                        </m:sub>
                      </m:sSub>
                    </m:oMath>
                  </m:oMathPara>
                </a14:m>
                <a:endParaRPr lang="en-US" sz="1800" dirty="0">
                  <a:latin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C3C6CE1E-1CBC-FBE4-8AD0-73FF965CC5DE}"/>
                  </a:ext>
                </a:extLst>
              </p:cNvPr>
              <p:cNvSpPr txBox="1">
                <a:spLocks noRot="1" noChangeAspect="1" noMove="1" noResize="1" noEditPoints="1" noAdjustHandles="1" noChangeArrowheads="1" noChangeShapeType="1" noTextEdit="1"/>
              </p:cNvSpPr>
              <p:nvPr/>
            </p:nvSpPr>
            <p:spPr bwMode="auto">
              <a:xfrm>
                <a:off x="4267200" y="1752600"/>
                <a:ext cx="949491" cy="329064"/>
              </a:xfrm>
              <a:prstGeom prst="rect">
                <a:avLst/>
              </a:prstGeom>
              <a:blipFill>
                <a:blip r:embed="rId11"/>
                <a:stretch>
                  <a:fillRect l="-5333" r="-4000" b="-2307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DF6EE92-8D64-9CF9-F103-5AEBFEB366AC}"/>
                  </a:ext>
                </a:extLst>
              </p:cNvPr>
              <p:cNvSpPr txBox="1"/>
              <p:nvPr/>
            </p:nvSpPr>
            <p:spPr bwMode="auto">
              <a:xfrm>
                <a:off x="2656992" y="2477897"/>
                <a:ext cx="1068561" cy="28648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rPr>
                          </m:ctrlPr>
                        </m:sSubSupPr>
                        <m:e>
                          <m:r>
                            <a:rPr lang="en-US" sz="1800" b="1" i="1">
                              <a:latin typeface="Cambria Math" panose="02040503050406030204" pitchFamily="18" charset="0"/>
                            </a:rPr>
                            <m:t>𝑨</m:t>
                          </m:r>
                        </m:e>
                        <m:sub>
                          <m:r>
                            <a:rPr lang="en-US" sz="1800" b="0" i="1" smtClean="0">
                              <a:latin typeface="Cambria Math" panose="02040503050406030204" pitchFamily="18" charset="0"/>
                            </a:rPr>
                            <m:t>12</m:t>
                          </m:r>
                        </m:sub>
                        <m:sup>
                          <m:r>
                            <m:rPr>
                              <m:sty m:val="p"/>
                            </m:rPr>
                            <a:rPr lang="en-US" sz="1800" b="0" i="0" smtClean="0">
                              <a:latin typeface="Cambria Math" panose="02040503050406030204" pitchFamily="18" charset="0"/>
                            </a:rPr>
                            <m:t>T</m:t>
                          </m:r>
                        </m:sup>
                      </m:sSubSup>
                      <m:r>
                        <a:rPr lang="en-US" sz="1800" b="1" i="1" smtClean="0">
                          <a:latin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𝑨</m:t>
                          </m:r>
                        </m:e>
                        <m:sub>
                          <m:r>
                            <a:rPr lang="en-US" sz="1800" b="0" i="1" smtClean="0">
                              <a:latin typeface="Cambria Math" panose="02040503050406030204" pitchFamily="18" charset="0"/>
                            </a:rPr>
                            <m:t>21</m:t>
                          </m:r>
                        </m:sub>
                      </m:sSub>
                    </m:oMath>
                  </m:oMathPara>
                </a14:m>
                <a:endParaRPr lang="en-US" sz="1800"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9DF6EE92-8D64-9CF9-F103-5AEBFEB366AC}"/>
                  </a:ext>
                </a:extLst>
              </p:cNvPr>
              <p:cNvSpPr txBox="1">
                <a:spLocks noRot="1" noChangeAspect="1" noMove="1" noResize="1" noEditPoints="1" noAdjustHandles="1" noChangeArrowheads="1" noChangeShapeType="1" noTextEdit="1"/>
              </p:cNvSpPr>
              <p:nvPr/>
            </p:nvSpPr>
            <p:spPr bwMode="auto">
              <a:xfrm>
                <a:off x="2656992" y="2477897"/>
                <a:ext cx="1068561" cy="286489"/>
              </a:xfrm>
              <a:prstGeom prst="rect">
                <a:avLst/>
              </a:prstGeom>
              <a:blipFill>
                <a:blip r:embed="rId12"/>
                <a:stretch>
                  <a:fillRect l="-4706" r="-1176" b="-16667"/>
                </a:stretch>
              </a:blipFill>
              <a:ln>
                <a:noFill/>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82AAD186-4CC3-0762-2CF2-D81B1EEA791F}"/>
              </a:ext>
            </a:extLst>
          </p:cNvPr>
          <p:cNvSpPr txBox="1"/>
          <p:nvPr/>
        </p:nvSpPr>
        <p:spPr bwMode="auto">
          <a:xfrm>
            <a:off x="1251448" y="2402238"/>
            <a:ext cx="702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例如</a:t>
            </a:r>
            <a:endParaRPr lang="en-US" sz="1800" dirty="0">
              <a:latin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18CD7412-BE53-FEA8-3614-4828E7DD33E8}"/>
              </a:ext>
            </a:extLst>
          </p:cNvPr>
          <p:cNvCxnSpPr>
            <a:cxnSpLocks/>
          </p:cNvCxnSpPr>
          <p:nvPr/>
        </p:nvCxnSpPr>
        <p:spPr>
          <a:xfrm flipV="1">
            <a:off x="2944460" y="1801817"/>
            <a:ext cx="710927" cy="7257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830B2F9-283C-06E9-9385-3C5BAB7CFA52}"/>
              </a:ext>
            </a:extLst>
          </p:cNvPr>
          <p:cNvCxnSpPr>
            <a:cxnSpLocks/>
          </p:cNvCxnSpPr>
          <p:nvPr/>
        </p:nvCxnSpPr>
        <p:spPr>
          <a:xfrm flipH="1" flipV="1">
            <a:off x="1948196" y="2139664"/>
            <a:ext cx="1475883" cy="3737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9777C6D-27F4-DDB1-F5B1-E77D91347944}"/>
              </a:ext>
            </a:extLst>
          </p:cNvPr>
          <p:cNvSpPr txBox="1"/>
          <p:nvPr/>
        </p:nvSpPr>
        <p:spPr bwMode="auto">
          <a:xfrm>
            <a:off x="4766106" y="5309087"/>
            <a:ext cx="26370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Arfken</a:t>
            </a:r>
            <a:r>
              <a:rPr lang="en-US" sz="1800" dirty="0">
                <a:latin typeface="Times New Roman" panose="02020603050405020304" pitchFamily="18" charset="0"/>
              </a:rPr>
              <a:t> p99, 104-107</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8E79221-8538-606A-05B4-7EFFCC629B1B}"/>
                  </a:ext>
                </a:extLst>
              </p:cNvPr>
              <p:cNvSpPr txBox="1"/>
              <p:nvPr/>
            </p:nvSpPr>
            <p:spPr bwMode="auto">
              <a:xfrm>
                <a:off x="3518767" y="3258290"/>
                <a:ext cx="740524" cy="281937"/>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1" i="1" smtClean="0">
                              <a:latin typeface="Cambria Math" panose="02040503050406030204" pitchFamily="18" charset="0"/>
                            </a:rPr>
                            <m:t>𝑺</m:t>
                          </m:r>
                        </m:e>
                        <m:sup>
                          <m:r>
                            <m:rPr>
                              <m:sty m:val="p"/>
                            </m:rPr>
                            <a:rPr lang="en-US" sz="1800" b="0" i="0" smtClean="0">
                              <a:latin typeface="Cambria Math" panose="02040503050406030204" pitchFamily="18" charset="0"/>
                            </a:rPr>
                            <m:t>T</m:t>
                          </m:r>
                        </m:sup>
                      </m:sSup>
                      <m:r>
                        <a:rPr lang="en-US" sz="1800" b="0" i="1" smtClean="0">
                          <a:latin typeface="Cambria Math" panose="02040503050406030204" pitchFamily="18" charset="0"/>
                        </a:rPr>
                        <m:t>=</m:t>
                      </m:r>
                      <m:r>
                        <a:rPr lang="en-US" b="1" i="1">
                          <a:latin typeface="Cambria Math" panose="02040503050406030204" pitchFamily="18" charset="0"/>
                        </a:rPr>
                        <m:t>𝑺</m:t>
                      </m:r>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8E79221-8538-606A-05B4-7EFFCC629B1B}"/>
                  </a:ext>
                </a:extLst>
              </p:cNvPr>
              <p:cNvSpPr txBox="1">
                <a:spLocks noRot="1" noChangeAspect="1" noMove="1" noResize="1" noEditPoints="1" noAdjustHandles="1" noChangeArrowheads="1" noChangeShapeType="1" noTextEdit="1"/>
              </p:cNvSpPr>
              <p:nvPr/>
            </p:nvSpPr>
            <p:spPr bwMode="auto">
              <a:xfrm>
                <a:off x="3518767" y="3258290"/>
                <a:ext cx="740524" cy="281937"/>
              </a:xfrm>
              <a:prstGeom prst="rect">
                <a:avLst/>
              </a:prstGeom>
              <a:blipFill>
                <a:blip r:embed="rId13"/>
                <a:stretch>
                  <a:fillRect l="-5000" r="-5000" b="-869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0427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p:bldP spid="7" grpId="0"/>
      <p:bldP spid="8" grpId="0" animBg="1"/>
      <p:bldP spid="9" grpId="0" animBg="1"/>
      <p:bldP spid="17" grpId="0"/>
      <p:bldP spid="22" grpId="0" animBg="1"/>
      <p:bldP spid="23" grpId="0"/>
      <p:bldP spid="14"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A9445-01BD-B16C-548D-54BEB4A516C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BEB16E8-806C-DA9A-DCC6-54EC11AC1711}"/>
                  </a:ext>
                </a:extLst>
              </p:cNvPr>
              <p:cNvSpPr txBox="1"/>
              <p:nvPr/>
            </p:nvSpPr>
            <p:spPr bwMode="auto">
              <a:xfrm>
                <a:off x="451852" y="3906685"/>
                <a:ext cx="2388603" cy="28591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𝑺</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5BEB16E8-806C-DA9A-DCC6-54EC11AC1711}"/>
                  </a:ext>
                </a:extLst>
              </p:cNvPr>
              <p:cNvSpPr txBox="1">
                <a:spLocks noRot="1" noChangeAspect="1" noMove="1" noResize="1" noEditPoints="1" noAdjustHandles="1" noChangeArrowheads="1" noChangeShapeType="1" noTextEdit="1"/>
              </p:cNvSpPr>
              <p:nvPr/>
            </p:nvSpPr>
            <p:spPr bwMode="auto">
              <a:xfrm>
                <a:off x="451852" y="3906685"/>
                <a:ext cx="2388603" cy="285912"/>
              </a:xfrm>
              <a:prstGeom prst="rect">
                <a:avLst/>
              </a:prstGeom>
              <a:blipFill>
                <a:blip r:embed="rId2"/>
                <a:stretch>
                  <a:fillRect b="-41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B45CCA6-8FAD-A658-9E11-2055FB4E04CA}"/>
                  </a:ext>
                </a:extLst>
              </p:cNvPr>
              <p:cNvSpPr txBox="1"/>
              <p:nvPr/>
            </p:nvSpPr>
            <p:spPr bwMode="auto">
              <a:xfrm>
                <a:off x="4052425" y="2950848"/>
                <a:ext cx="4279980"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3</m:t>
                                        </m:r>
                                      </m:sub>
                                    </m:sSub>
                                  </m:num>
                                  <m:den>
                                    <m:r>
                                      <a:rPr lang="en-US" altLang="zh-TW" i="1">
                                        <a:latin typeface="Cambria Math" panose="02040503050406030204" pitchFamily="18" charset="0"/>
                                      </a:rPr>
                                      <m:t>𝑚</m:t>
                                    </m:r>
                                  </m:den>
                                </m:f>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FB45CCA6-8FAD-A658-9E11-2055FB4E04CA}"/>
                  </a:ext>
                </a:extLst>
              </p:cNvPr>
              <p:cNvSpPr txBox="1">
                <a:spLocks noRot="1" noChangeAspect="1" noMove="1" noResize="1" noEditPoints="1" noAdjustHandles="1" noChangeArrowheads="1" noChangeShapeType="1" noTextEdit="1"/>
              </p:cNvSpPr>
              <p:nvPr/>
            </p:nvSpPr>
            <p:spPr bwMode="auto">
              <a:xfrm>
                <a:off x="4052425" y="2950848"/>
                <a:ext cx="4279980" cy="1183978"/>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CC182C-EB27-9EF7-F8A2-8A57622363C7}"/>
                  </a:ext>
                </a:extLst>
              </p:cNvPr>
              <p:cNvSpPr txBox="1"/>
              <p:nvPr/>
            </p:nvSpPr>
            <p:spPr bwMode="auto">
              <a:xfrm>
                <a:off x="2723220" y="2972530"/>
                <a:ext cx="96366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FCC182C-EB27-9EF7-F8A2-8A57622363C7}"/>
                  </a:ext>
                </a:extLst>
              </p:cNvPr>
              <p:cNvSpPr txBox="1">
                <a:spLocks noRot="1" noChangeAspect="1" noMove="1" noResize="1" noEditPoints="1" noAdjustHandles="1" noChangeArrowheads="1" noChangeShapeType="1" noTextEdit="1"/>
              </p:cNvSpPr>
              <p:nvPr/>
            </p:nvSpPr>
            <p:spPr bwMode="auto">
              <a:xfrm>
                <a:off x="2723220" y="2972530"/>
                <a:ext cx="963662" cy="461217"/>
              </a:xfrm>
              <a:prstGeom prst="rect">
                <a:avLst/>
              </a:prstGeom>
              <a:blipFill>
                <a:blip r:embed="rId4"/>
                <a:stretch>
                  <a:fillRect l="-2597" b="-81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9A1FB6-BAFA-7CBF-D3D0-443C98602604}"/>
                  </a:ext>
                </a:extLst>
              </p:cNvPr>
              <p:cNvSpPr txBox="1"/>
              <p:nvPr/>
            </p:nvSpPr>
            <p:spPr bwMode="auto">
              <a:xfrm>
                <a:off x="531041" y="1259266"/>
                <a:ext cx="148854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𝑺</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r>
                        <a:rPr lang="en-US"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89A1FB6-BAFA-7CBF-D3D0-443C98602604}"/>
                  </a:ext>
                </a:extLst>
              </p:cNvPr>
              <p:cNvSpPr txBox="1">
                <a:spLocks noRot="1" noChangeAspect="1" noMove="1" noResize="1" noEditPoints="1" noAdjustHandles="1" noChangeArrowheads="1" noChangeShapeType="1" noTextEdit="1"/>
              </p:cNvSpPr>
              <p:nvPr/>
            </p:nvSpPr>
            <p:spPr bwMode="auto">
              <a:xfrm>
                <a:off x="531041" y="1259266"/>
                <a:ext cx="1488548" cy="555793"/>
              </a:xfrm>
              <a:prstGeom prst="rect">
                <a:avLst/>
              </a:prstGeom>
              <a:blipFill>
                <a:blip r:embed="rId5"/>
                <a:stretch>
                  <a:fillRect r="-1695" b="-111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7547B7-8C7C-4FB8-CC17-570CAB20E6BB}"/>
                  </a:ext>
                </a:extLst>
              </p:cNvPr>
              <p:cNvSpPr txBox="1"/>
              <p:nvPr/>
            </p:nvSpPr>
            <p:spPr bwMode="auto">
              <a:xfrm>
                <a:off x="451852" y="2965148"/>
                <a:ext cx="1794915"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r>
                        <a:rPr lang="en-US" sz="1800" b="1" i="1">
                          <a:latin typeface="Cambria Math" panose="02040503050406030204" pitchFamily="18" charset="0"/>
                        </a:rPr>
                        <m:t>𝒂</m:t>
                      </m:r>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77547B7-8C7C-4FB8-CC17-570CAB20E6BB}"/>
                  </a:ext>
                </a:extLst>
              </p:cNvPr>
              <p:cNvSpPr txBox="1">
                <a:spLocks noRot="1" noChangeAspect="1" noMove="1" noResize="1" noEditPoints="1" noAdjustHandles="1" noChangeArrowheads="1" noChangeShapeType="1" noTextEdit="1"/>
              </p:cNvSpPr>
              <p:nvPr/>
            </p:nvSpPr>
            <p:spPr bwMode="auto">
              <a:xfrm>
                <a:off x="451852" y="2965148"/>
                <a:ext cx="1794915" cy="461217"/>
              </a:xfrm>
              <a:prstGeom prst="rect">
                <a:avLst/>
              </a:prstGeom>
              <a:blipFill>
                <a:blip r:embed="rId6"/>
                <a:stretch>
                  <a:fillRect l="-1399" b="-10811"/>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63623EA8-C6EA-73EE-7B7A-53A3C7BA1137}"/>
              </a:ext>
            </a:extLst>
          </p:cNvPr>
          <p:cNvSpPr txBox="1"/>
          <p:nvPr/>
        </p:nvSpPr>
        <p:spPr bwMode="auto">
          <a:xfrm>
            <a:off x="6731524" y="1196127"/>
            <a:ext cx="1235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Method I</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3190CEC-056F-2C1B-7DB0-DEB0DAD50247}"/>
                  </a:ext>
                </a:extLst>
              </p:cNvPr>
              <p:cNvSpPr txBox="1"/>
              <p:nvPr/>
            </p:nvSpPr>
            <p:spPr bwMode="auto">
              <a:xfrm>
                <a:off x="381000" y="5377934"/>
                <a:ext cx="850748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This is the eigenvalue problem of Matrix </a:t>
                </a:r>
                <a14:m>
                  <m:oMath xmlns:m="http://schemas.openxmlformats.org/officeDocument/2006/math">
                    <m:r>
                      <a:rPr lang="en-US" sz="1800" b="1" i="1" smtClean="0">
                        <a:solidFill>
                          <a:srgbClr val="FF0000"/>
                        </a:solidFill>
                        <a:latin typeface="Cambria Math" panose="02040503050406030204" pitchFamily="18" charset="0"/>
                      </a:rPr>
                      <m:t>𝑺</m:t>
                    </m:r>
                  </m:oMath>
                </a14:m>
                <a:r>
                  <a:rPr lang="en-US" sz="1800" dirty="0">
                    <a:solidFill>
                      <a:srgbClr val="FF0000"/>
                    </a:solidFill>
                    <a:latin typeface="Times New Roman" panose="02020603050405020304" pitchFamily="18" charset="0"/>
                  </a:rPr>
                  <a:t>.</a:t>
                </a:r>
                <a14:m>
                  <m:oMath xmlns:m="http://schemas.openxmlformats.org/officeDocument/2006/math">
                    <m:sSup>
                      <m:sSupPr>
                        <m:ctrlPr>
                          <a:rPr lang="en-US" altLang="zh-TW" i="1" smtClean="0">
                            <a:solidFill>
                              <a:srgbClr val="FF0000"/>
                            </a:solidFill>
                            <a:latin typeface="Cambria Math" panose="02040503050406030204" pitchFamily="18" charset="0"/>
                            <a:ea typeface="Cambria Math"/>
                          </a:rPr>
                        </m:ctrlPr>
                      </m:sSupPr>
                      <m:e>
                        <m:r>
                          <a:rPr lang="en-US" altLang="zh-TW" b="0" i="1" smtClean="0">
                            <a:solidFill>
                              <a:srgbClr val="FF0000"/>
                            </a:solidFill>
                            <a:latin typeface="Cambria Math" panose="02040503050406030204" pitchFamily="18" charset="0"/>
                            <a:ea typeface="Cambria Math"/>
                          </a:rPr>
                          <m:t> </m:t>
                        </m:r>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oMath>
                </a14:m>
                <a:r>
                  <a:rPr lang="en-US" sz="1800" dirty="0">
                    <a:solidFill>
                      <a:srgbClr val="FF0000"/>
                    </a:solidFill>
                    <a:latin typeface="Times New Roman" panose="02020603050405020304" pitchFamily="18" charset="0"/>
                  </a:rPr>
                  <a:t> is the eigenvalue while </a:t>
                </a:r>
                <a14:m>
                  <m:oMath xmlns:m="http://schemas.openxmlformats.org/officeDocument/2006/math">
                    <m:r>
                      <a:rPr lang="en-US" b="1" i="1">
                        <a:solidFill>
                          <a:srgbClr val="FF0000"/>
                        </a:solidFill>
                        <a:latin typeface="Cambria Math" panose="02040503050406030204" pitchFamily="18" charset="0"/>
                      </a:rPr>
                      <m:t>𝒂</m:t>
                    </m:r>
                  </m:oMath>
                </a14:m>
                <a:r>
                  <a:rPr lang="en-US" sz="1800" dirty="0">
                    <a:solidFill>
                      <a:srgbClr val="FF0000"/>
                    </a:solidFill>
                    <a:latin typeface="Times New Roman" panose="02020603050405020304" pitchFamily="18" charset="0"/>
                  </a:rPr>
                  <a:t> the eigenvector. </a:t>
                </a:r>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D3190CEC-056F-2C1B-7DB0-DEB0DAD50247}"/>
                  </a:ext>
                </a:extLst>
              </p:cNvPr>
              <p:cNvSpPr txBox="1">
                <a:spLocks noRot="1" noChangeAspect="1" noMove="1" noResize="1" noEditPoints="1" noAdjustHandles="1" noChangeArrowheads="1" noChangeShapeType="1" noTextEdit="1"/>
              </p:cNvSpPr>
              <p:nvPr/>
            </p:nvSpPr>
            <p:spPr bwMode="auto">
              <a:xfrm>
                <a:off x="381000" y="5377934"/>
                <a:ext cx="8507480" cy="369332"/>
              </a:xfrm>
              <a:prstGeom prst="rect">
                <a:avLst/>
              </a:prstGeom>
              <a:blipFill>
                <a:blip r:embed="rId7"/>
                <a:stretch>
                  <a:fillRect l="-74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0B6956B-B7CD-AA77-BAE2-78AB14F1CE8E}"/>
                  </a:ext>
                </a:extLst>
              </p:cNvPr>
              <p:cNvSpPr txBox="1"/>
              <p:nvPr/>
            </p:nvSpPr>
            <p:spPr bwMode="auto">
              <a:xfrm>
                <a:off x="451852" y="4480042"/>
                <a:ext cx="1223284"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𝑺</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0B6956B-B7CD-AA77-BAE2-78AB14F1CE8E}"/>
                  </a:ext>
                </a:extLst>
              </p:cNvPr>
              <p:cNvSpPr txBox="1">
                <a:spLocks noRot="1" noChangeAspect="1" noMove="1" noResize="1" noEditPoints="1" noAdjustHandles="1" noChangeArrowheads="1" noChangeShapeType="1" noTextEdit="1"/>
              </p:cNvSpPr>
              <p:nvPr/>
            </p:nvSpPr>
            <p:spPr bwMode="auto">
              <a:xfrm>
                <a:off x="451852" y="4480042"/>
                <a:ext cx="1223284" cy="276999"/>
              </a:xfrm>
              <a:prstGeom prst="rect">
                <a:avLst/>
              </a:prstGeom>
              <a:blipFill>
                <a:blip r:embed="rId8"/>
                <a:stretch>
                  <a:fillRect l="-3093" t="-4348" r="-2062" b="-43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3">
                <a:extLst>
                  <a:ext uri="{FF2B5EF4-FFF2-40B4-BE49-F238E27FC236}">
                    <a16:creationId xmlns:a16="http://schemas.microsoft.com/office/drawing/2014/main" id="{B2CD6FB4-1259-DCE8-4A39-89DBF0EBBE97}"/>
                  </a:ext>
                </a:extLst>
              </p:cNvPr>
              <p:cNvSpPr>
                <a:spLocks noChangeArrowheads="1"/>
              </p:cNvSpPr>
              <p:nvPr/>
            </p:nvSpPr>
            <p:spPr bwMode="auto">
              <a:xfrm>
                <a:off x="386255" y="1807150"/>
                <a:ext cx="86443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en-US" altLang="zh-TW" sz="1800" dirty="0"/>
                  <a:t>Elevate the real </a:t>
                </a:r>
                <a14:m>
                  <m:oMath xmlns:m="http://schemas.openxmlformats.org/officeDocument/2006/math">
                    <m:sSup>
                      <m:sSupPr>
                        <m:ctrlPr>
                          <a:rPr lang="en-US" altLang="zh-TW" sz="1800" b="0" i="1" dirty="0" smtClean="0">
                            <a:latin typeface="Cambria Math" panose="02040503050406030204" pitchFamily="18" charset="0"/>
                          </a:rPr>
                        </m:ctrlPr>
                      </m:sSupPr>
                      <m:e>
                        <m:r>
                          <a:rPr lang="en-US" altLang="zh-TW" sz="1800" i="1" dirty="0" smtClean="0">
                            <a:latin typeface="Cambria Math" panose="02040503050406030204" pitchFamily="18" charset="0"/>
                          </a:rPr>
                          <m:t>𝑥</m:t>
                        </m:r>
                      </m:e>
                      <m:sup>
                        <m:r>
                          <a:rPr lang="en-US" altLang="zh-TW" sz="1800" b="0" i="1" dirty="0" smtClean="0">
                            <a:latin typeface="Cambria Math" panose="02040503050406030204" pitchFamily="18" charset="0"/>
                          </a:rPr>
                          <m:t>′</m:t>
                        </m:r>
                      </m:sup>
                    </m:sSup>
                    <m:r>
                      <a:rPr lang="en-US" altLang="zh-TW" sz="1800" b="0" i="1" dirty="0" smtClean="0">
                        <a:latin typeface="Cambria Math" panose="02040503050406030204" pitchFamily="18" charset="0"/>
                      </a:rPr>
                      <m:t>𝑠</m:t>
                    </m:r>
                  </m:oMath>
                </a14:m>
                <a:r>
                  <a:rPr lang="en-US" altLang="zh-TW" sz="1800" dirty="0"/>
                  <a:t> into complex function. </a:t>
                </a:r>
                <a:r>
                  <a:rPr lang="en-US" altLang="zh-TW" sz="1800" dirty="0">
                    <a:cs typeface="Times New Roman" panose="02020603050405020304" pitchFamily="18" charset="0"/>
                  </a:rPr>
                  <a:t>Guess the solutions are the same exponential:</a:t>
                </a:r>
                <a:endParaRPr lang="en-US" sz="1800" dirty="0">
                  <a:cs typeface="Times New Roman" panose="02020603050405020304" pitchFamily="18" charset="0"/>
                </a:endParaRPr>
              </a:p>
            </p:txBody>
          </p:sp>
        </mc:Choice>
        <mc:Fallback xmlns="">
          <p:sp>
            <p:nvSpPr>
              <p:cNvPr id="11" name="矩形 3">
                <a:extLst>
                  <a:ext uri="{FF2B5EF4-FFF2-40B4-BE49-F238E27FC236}">
                    <a16:creationId xmlns:a16="http://schemas.microsoft.com/office/drawing/2014/main" id="{B2CD6FB4-1259-DCE8-4A39-89DBF0EBBE97}"/>
                  </a:ext>
                </a:extLst>
              </p:cNvPr>
              <p:cNvSpPr>
                <a:spLocks noRot="1" noChangeAspect="1" noMove="1" noResize="1" noEditPoints="1" noAdjustHandles="1" noChangeArrowheads="1" noChangeShapeType="1" noTextEdit="1"/>
              </p:cNvSpPr>
              <p:nvPr/>
            </p:nvSpPr>
            <p:spPr bwMode="auto">
              <a:xfrm>
                <a:off x="386255" y="1807150"/>
                <a:ext cx="8644337" cy="369332"/>
              </a:xfrm>
              <a:prstGeom prst="rect">
                <a:avLst/>
              </a:prstGeom>
              <a:blipFill>
                <a:blip r:embed="rId9"/>
                <a:stretch>
                  <a:fillRect l="-5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TextBox 13">
            <a:extLst>
              <a:ext uri="{FF2B5EF4-FFF2-40B4-BE49-F238E27FC236}">
                <a16:creationId xmlns:a16="http://schemas.microsoft.com/office/drawing/2014/main" id="{66D92D07-BA0A-923E-9352-30484F93552D}"/>
              </a:ext>
            </a:extLst>
          </p:cNvPr>
          <p:cNvSpPr txBox="1"/>
          <p:nvPr/>
        </p:nvSpPr>
        <p:spPr>
          <a:xfrm>
            <a:off x="417693" y="3457184"/>
            <a:ext cx="359228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Plug the guess into Eq.</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4E1FC32-2B14-CFF8-382E-5B5D6014EBB1}"/>
                  </a:ext>
                </a:extLst>
              </p:cNvPr>
              <p:cNvSpPr txBox="1"/>
              <p:nvPr/>
            </p:nvSpPr>
            <p:spPr>
              <a:xfrm>
                <a:off x="381000" y="2167998"/>
                <a:ext cx="7969048" cy="37824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solution can be written as a constant column vector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times the usual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r>
                      <a:rPr lang="en-US" b="0" i="1" smtClean="0">
                        <a:latin typeface="Cambria Math" panose="02040503050406030204" pitchFamily="18" charset="0"/>
                        <a:ea typeface="Cambria Math" panose="02040503050406030204" pitchFamily="18" charset="0"/>
                      </a:rPr>
                      <m:t>.</m:t>
                    </m:r>
                  </m:oMath>
                </a14:m>
                <a:endParaRPr lang="en-US"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C4E1FC32-2B14-CFF8-382E-5B5D6014EBB1}"/>
                  </a:ext>
                </a:extLst>
              </p:cNvPr>
              <p:cNvSpPr txBox="1">
                <a:spLocks noRot="1" noChangeAspect="1" noMove="1" noResize="1" noEditPoints="1" noAdjustHandles="1" noChangeArrowheads="1" noChangeShapeType="1" noTextEdit="1"/>
              </p:cNvSpPr>
              <p:nvPr/>
            </p:nvSpPr>
            <p:spPr>
              <a:xfrm>
                <a:off x="381000" y="2167998"/>
                <a:ext cx="7969048" cy="378245"/>
              </a:xfrm>
              <a:prstGeom prst="rect">
                <a:avLst/>
              </a:prstGeom>
              <a:blipFill>
                <a:blip r:embed="rId10"/>
                <a:stretch>
                  <a:fillRect l="-796" t="-3226"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D369725-72C2-F247-0F11-6CB155FA24B2}"/>
                  </a:ext>
                </a:extLst>
              </p:cNvPr>
              <p:cNvSpPr txBox="1"/>
              <p:nvPr/>
            </p:nvSpPr>
            <p:spPr>
              <a:xfrm>
                <a:off x="404648" y="2540010"/>
                <a:ext cx="4572000" cy="369332"/>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are to be determined.</a:t>
                </a:r>
              </a:p>
            </p:txBody>
          </p:sp>
        </mc:Choice>
        <mc:Fallback xmlns="">
          <p:sp>
            <p:nvSpPr>
              <p:cNvPr id="17" name="TextBox 16">
                <a:extLst>
                  <a:ext uri="{FF2B5EF4-FFF2-40B4-BE49-F238E27FC236}">
                    <a16:creationId xmlns:a16="http://schemas.microsoft.com/office/drawing/2014/main" id="{8D369725-72C2-F247-0F11-6CB155FA24B2}"/>
                  </a:ext>
                </a:extLst>
              </p:cNvPr>
              <p:cNvSpPr txBox="1">
                <a:spLocks noRot="1" noChangeAspect="1" noMove="1" noResize="1" noEditPoints="1" noAdjustHandles="1" noChangeArrowheads="1" noChangeShapeType="1" noTextEdit="1"/>
              </p:cNvSpPr>
              <p:nvPr/>
            </p:nvSpPr>
            <p:spPr>
              <a:xfrm>
                <a:off x="404648" y="2540010"/>
                <a:ext cx="4572000" cy="369332"/>
              </a:xfrm>
              <a:prstGeom prst="rect">
                <a:avLst/>
              </a:prstGeom>
              <a:blipFill>
                <a:blip r:embed="rId11"/>
                <a:stretch>
                  <a:fillRect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381E218-8CC6-8E44-0A71-25AE9A45976A}"/>
                  </a:ext>
                </a:extLst>
              </p:cNvPr>
              <p:cNvSpPr txBox="1"/>
              <p:nvPr/>
            </p:nvSpPr>
            <p:spPr bwMode="auto">
              <a:xfrm>
                <a:off x="451852" y="4891875"/>
                <a:ext cx="177715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b="1" i="1">
                              <a:latin typeface="Cambria Math" panose="02040503050406030204" pitchFamily="18" charset="0"/>
                            </a:rPr>
                            <m:t>𝑺</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1" i="1">
                              <a:latin typeface="Cambria Math" panose="02040503050406030204" pitchFamily="18" charset="0"/>
                              <a:ea typeface="Cambria Math"/>
                            </a:rPr>
                            <m:t>𝑰</m:t>
                          </m:r>
                        </m:e>
                      </m:d>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E381E218-8CC6-8E44-0A71-25AE9A45976A}"/>
                  </a:ext>
                </a:extLst>
              </p:cNvPr>
              <p:cNvSpPr txBox="1">
                <a:spLocks noRot="1" noChangeAspect="1" noMove="1" noResize="1" noEditPoints="1" noAdjustHandles="1" noChangeArrowheads="1" noChangeShapeType="1" noTextEdit="1"/>
              </p:cNvSpPr>
              <p:nvPr/>
            </p:nvSpPr>
            <p:spPr bwMode="auto">
              <a:xfrm>
                <a:off x="451852" y="4891875"/>
                <a:ext cx="1777153" cy="276999"/>
              </a:xfrm>
              <a:prstGeom prst="rect">
                <a:avLst/>
              </a:prstGeom>
              <a:blipFill>
                <a:blip r:embed="rId12"/>
                <a:stretch>
                  <a:fillRect r="-2128" b="-41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A787E30-2A33-6ADE-E842-B016850DE7F8}"/>
                  </a:ext>
                </a:extLst>
              </p:cNvPr>
              <p:cNvSpPr txBox="1"/>
              <p:nvPr/>
            </p:nvSpPr>
            <p:spPr bwMode="auto">
              <a:xfrm>
                <a:off x="4070068" y="4165052"/>
                <a:ext cx="4279980"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3</m:t>
                                        </m:r>
                                      </m:sub>
                                    </m:sSub>
                                  </m:num>
                                  <m:den>
                                    <m:r>
                                      <a:rPr lang="en-US" altLang="zh-TW" i="1">
                                        <a:latin typeface="Cambria Math" panose="02040503050406030204" pitchFamily="18" charset="0"/>
                                      </a:rPr>
                                      <m:t>𝑚</m:t>
                                    </m:r>
                                  </m:den>
                                </m:f>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r>
                        <a:rPr lang="en-US"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A787E30-2A33-6ADE-E842-B016850DE7F8}"/>
                  </a:ext>
                </a:extLst>
              </p:cNvPr>
              <p:cNvSpPr txBox="1">
                <a:spLocks noRot="1" noChangeAspect="1" noMove="1" noResize="1" noEditPoints="1" noAdjustHandles="1" noChangeArrowheads="1" noChangeShapeType="1" noTextEdit="1"/>
              </p:cNvSpPr>
              <p:nvPr/>
            </p:nvSpPr>
            <p:spPr bwMode="auto">
              <a:xfrm>
                <a:off x="4070068" y="4165052"/>
                <a:ext cx="4279980" cy="1183978"/>
              </a:xfrm>
              <a:prstGeom prst="rect">
                <a:avLst/>
              </a:prstGeom>
              <a:blipFill>
                <a:blip r:embed="rId13"/>
                <a:stretch>
                  <a:fillRect b="-1064"/>
                </a:stretch>
              </a:blipFill>
              <a:ln>
                <a:no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2D3A694D-3B3D-E1F2-777A-9675F0AE1C27}"/>
              </a:ext>
            </a:extLst>
          </p:cNvPr>
          <p:cNvCxnSpPr>
            <a:endCxn id="14" idx="3"/>
          </p:cNvCxnSpPr>
          <p:nvPr/>
        </p:nvCxnSpPr>
        <p:spPr>
          <a:xfrm flipV="1">
            <a:off x="1776306" y="3641850"/>
            <a:ext cx="2233673" cy="976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A6CBB7-99CE-5943-298F-3EC02C8C63D9}"/>
              </a:ext>
            </a:extLst>
          </p:cNvPr>
          <p:cNvCxnSpPr>
            <a:cxnSpLocks/>
          </p:cNvCxnSpPr>
          <p:nvPr/>
        </p:nvCxnSpPr>
        <p:spPr>
          <a:xfrm flipV="1">
            <a:off x="2234770" y="4794521"/>
            <a:ext cx="1775209" cy="2907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D34426D-09F5-A064-2C34-FF08BDF19037}"/>
              </a:ext>
            </a:extLst>
          </p:cNvPr>
          <p:cNvPicPr>
            <a:picLocks noChangeAspect="1"/>
          </p:cNvPicPr>
          <p:nvPr/>
        </p:nvPicPr>
        <p:blipFill>
          <a:blip r:embed="rId14"/>
          <a:srcRect l="19221" t="30880" r="21183" b="45307"/>
          <a:stretch>
            <a:fillRect/>
          </a:stretch>
        </p:blipFill>
        <p:spPr>
          <a:xfrm>
            <a:off x="2412477" y="838200"/>
            <a:ext cx="3892136" cy="869540"/>
          </a:xfrm>
          <a:prstGeom prst="rect">
            <a:avLst/>
          </a:prstGeom>
        </p:spPr>
      </p:pic>
    </p:spTree>
    <p:extLst>
      <p:ext uri="{BB962C8B-B14F-4D97-AF65-F5344CB8AC3E}">
        <p14:creationId xmlns:p14="http://schemas.microsoft.com/office/powerpoint/2010/main" val="8830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 calcmode="lin" valueType="num">
                                      <p:cBhvr additive="base">
                                        <p:cTn id="3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10" grpId="0"/>
      <p:bldP spid="8" grpId="0" animBg="1"/>
      <p:bldP spid="11" grpId="0"/>
      <p:bldP spid="15" grpId="0"/>
      <p:bldP spid="17" grpId="0"/>
      <p:bldP spid="4"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8FB921C-189B-64AB-35B2-38F77B9E390C}"/>
                  </a:ext>
                </a:extLst>
              </p:cNvPr>
              <p:cNvSpPr txBox="1"/>
              <p:nvPr/>
            </p:nvSpPr>
            <p:spPr>
              <a:xfrm>
                <a:off x="755510" y="2274416"/>
                <a:ext cx="78571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Unless, </a:t>
                </a:r>
                <a:r>
                  <a:rPr lang="en-US" dirty="0">
                    <a:solidFill>
                      <a:srgbClr val="FF0000"/>
                    </a:solidFill>
                    <a:latin typeface="Times New Roman" panose="02020603050405020304" pitchFamily="18" charset="0"/>
                    <a:cs typeface="Times New Roman" panose="02020603050405020304" pitchFamily="18" charset="0"/>
                  </a:rPr>
                  <a:t>determinant </a:t>
                </a:r>
                <a14:m>
                  <m:oMath xmlns:m="http://schemas.openxmlformats.org/officeDocument/2006/math">
                    <m:d>
                      <m:dPr>
                        <m:begChr m:val="|"/>
                        <m:endChr m:val="|"/>
                        <m:ctrlPr>
                          <a:rPr lang="en-US" i="1" smtClean="0">
                            <a:solidFill>
                              <a:srgbClr val="FF0000"/>
                            </a:solidFill>
                            <a:latin typeface="Cambria Math" panose="02040503050406030204" pitchFamily="18" charset="0"/>
                            <a:cs typeface="Times New Roman" panose="02020603050405020304" pitchFamily="18" charset="0"/>
                          </a:rPr>
                        </m:ctrlPr>
                      </m:dPr>
                      <m:e>
                        <m:r>
                          <a:rPr lang="en-US" b="1" i="1" smtClean="0">
                            <a:solidFill>
                              <a:srgbClr val="FF0000"/>
                            </a:solidFill>
                            <a:latin typeface="Cambria Math" panose="02040503050406030204" pitchFamily="18" charset="0"/>
                          </a:rPr>
                          <m:t>𝑺</m:t>
                        </m:r>
                        <m:r>
                          <a:rPr lang="en-US" b="1" i="1">
                            <a:solidFill>
                              <a:srgbClr val="FF0000"/>
                            </a:solidFill>
                            <a:latin typeface="Cambria Math" panose="02040503050406030204" pitchFamily="18" charset="0"/>
                          </a:rPr>
                          <m:t>−</m:t>
                        </m:r>
                        <m:sSup>
                          <m:sSupPr>
                            <m:ctrlPr>
                              <a:rPr lang="en-US" altLang="zh-TW" i="1">
                                <a:solidFill>
                                  <a:srgbClr val="FF0000"/>
                                </a:solidFill>
                                <a:latin typeface="Cambria Math" panose="02040503050406030204" pitchFamily="18" charset="0"/>
                                <a:ea typeface="Cambria Math"/>
                              </a:rPr>
                            </m:ctrlPr>
                          </m:sSupPr>
                          <m:e>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e>
                    </m:d>
                    <m:r>
                      <a:rPr lang="en-US" b="0" i="1" smtClean="0">
                        <a:solidFill>
                          <a:srgbClr val="FF0000"/>
                        </a:solidFill>
                        <a:latin typeface="Cambria Math" panose="02040503050406030204" pitchFamily="18" charset="0"/>
                        <a:cs typeface="Times New Roman" panose="02020603050405020304" pitchFamily="18" charset="0"/>
                      </a:rPr>
                      <m:t>=0.</m:t>
                    </m:r>
                  </m:oMath>
                </a14:m>
                <a:r>
                  <a:rPr lang="en-US" dirty="0">
                    <a:latin typeface="Times New Roman" panose="02020603050405020304" pitchFamily="18" charset="0"/>
                    <a:cs typeface="Times New Roman" panose="02020603050405020304" pitchFamily="18" charset="0"/>
                  </a:rPr>
                  <a:t> Then inverse matrix </a:t>
                </a:r>
                <a14:m>
                  <m:oMath xmlns:m="http://schemas.openxmlformats.org/officeDocument/2006/math">
                    <m:sSup>
                      <m:sSupPr>
                        <m:ctrlPr>
                          <a:rPr lang="en-US" altLang="zh-TW" b="1" i="1">
                            <a:latin typeface="Cambria Math" panose="02040503050406030204" pitchFamily="18" charset="0"/>
                            <a:ea typeface="Cambria Math"/>
                          </a:rPr>
                        </m:ctrlPr>
                      </m:sSupPr>
                      <m:e>
                        <m:d>
                          <m:dPr>
                            <m:ctrlPr>
                              <a:rPr lang="en-US" b="1" i="1">
                                <a:latin typeface="Cambria Math" panose="02040503050406030204" pitchFamily="18" charset="0"/>
                              </a:rPr>
                            </m:ctrlPr>
                          </m:dPr>
                          <m:e>
                            <m:r>
                              <a:rPr lang="en-US" b="1" i="1" smtClean="0">
                                <a:latin typeface="Cambria Math" panose="02040503050406030204" pitchFamily="18" charset="0"/>
                              </a:rPr>
                              <m:t>𝑺</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d>
                      </m:e>
                      <m:sup>
                        <m:r>
                          <a:rPr lang="en-US" altLang="zh-TW" i="1">
                            <a:latin typeface="Cambria Math" panose="02040503050406030204" pitchFamily="18" charset="0"/>
                            <a:ea typeface="Cambria Math"/>
                          </a:rPr>
                          <m:t>−1</m:t>
                        </m:r>
                      </m:sup>
                    </m:sSup>
                  </m:oMath>
                </a14:m>
                <a:r>
                  <a:rPr lang="en-US" dirty="0">
                    <a:latin typeface="Times New Roman" panose="02020603050405020304" pitchFamily="18" charset="0"/>
                    <a:cs typeface="Times New Roman" panose="02020603050405020304" pitchFamily="18" charset="0"/>
                  </a:rPr>
                  <a:t> does not exist. </a:t>
                </a:r>
              </a:p>
            </p:txBody>
          </p:sp>
        </mc:Choice>
        <mc:Fallback xmlns="">
          <p:sp>
            <p:nvSpPr>
              <p:cNvPr id="2" name="TextBox 1">
                <a:extLst>
                  <a:ext uri="{FF2B5EF4-FFF2-40B4-BE49-F238E27FC236}">
                    <a16:creationId xmlns:a16="http://schemas.microsoft.com/office/drawing/2014/main" id="{98FB921C-189B-64AB-35B2-38F77B9E390C}"/>
                  </a:ext>
                </a:extLst>
              </p:cNvPr>
              <p:cNvSpPr txBox="1">
                <a:spLocks noRot="1" noChangeAspect="1" noMove="1" noResize="1" noEditPoints="1" noAdjustHandles="1" noChangeArrowheads="1" noChangeShapeType="1" noTextEdit="1"/>
              </p:cNvSpPr>
              <p:nvPr/>
            </p:nvSpPr>
            <p:spPr>
              <a:xfrm>
                <a:off x="755510" y="2274416"/>
                <a:ext cx="7857194" cy="369332"/>
              </a:xfrm>
              <a:prstGeom prst="rect">
                <a:avLst/>
              </a:prstGeom>
              <a:blipFill>
                <a:blip r:embed="rId2"/>
                <a:stretch>
                  <a:fillRect l="-645" t="-6667" r="-484"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4F03DF-F82A-40D6-6700-F7B1BA8DF2AD}"/>
                  </a:ext>
                </a:extLst>
              </p:cNvPr>
              <p:cNvSpPr txBox="1"/>
              <p:nvPr/>
            </p:nvSpPr>
            <p:spPr>
              <a:xfrm>
                <a:off x="755509" y="2685254"/>
                <a:ext cx="6494591"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Only in this case would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have nontrivial solutions.</a:t>
                </a:r>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8F4F03DF-F82A-40D6-6700-F7B1BA8DF2AD}"/>
                  </a:ext>
                </a:extLst>
              </p:cNvPr>
              <p:cNvSpPr txBox="1">
                <a:spLocks noRot="1" noChangeAspect="1" noMove="1" noResize="1" noEditPoints="1" noAdjustHandles="1" noChangeArrowheads="1" noChangeShapeType="1" noTextEdit="1"/>
              </p:cNvSpPr>
              <p:nvPr/>
            </p:nvSpPr>
            <p:spPr>
              <a:xfrm>
                <a:off x="755509" y="2685254"/>
                <a:ext cx="6494591" cy="369332"/>
              </a:xfrm>
              <a:prstGeom prst="rect">
                <a:avLst/>
              </a:prstGeom>
              <a:blipFill>
                <a:blip r:embed="rId3"/>
                <a:stretch>
                  <a:fillRect l="-78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A7B4268-5521-CC8A-B27D-EFBB8F88E52B}"/>
                  </a:ext>
                </a:extLst>
              </p:cNvPr>
              <p:cNvSpPr txBox="1"/>
              <p:nvPr/>
            </p:nvSpPr>
            <p:spPr>
              <a:xfrm>
                <a:off x="769011" y="3362446"/>
                <a:ext cx="1676400"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tx1"/>
                              </a:solidFill>
                              <a:latin typeface="Cambria Math" panose="02040503050406030204" pitchFamily="18" charset="0"/>
                              <a:cs typeface="Times New Roman" panose="02020603050405020304" pitchFamily="18" charset="0"/>
                            </a:rPr>
                          </m:ctrlPr>
                        </m:dPr>
                        <m:e>
                          <m:r>
                            <a:rPr lang="en-US" b="1" i="1" smtClean="0">
                              <a:solidFill>
                                <a:schemeClr val="tx1"/>
                              </a:solidFill>
                              <a:latin typeface="Cambria Math" panose="02040503050406030204" pitchFamily="18" charset="0"/>
                            </a:rPr>
                            <m:t>𝑺</m:t>
                          </m:r>
                          <m:r>
                            <a:rPr lang="en-US" b="1"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panose="02040503050406030204" pitchFamily="18" charset="0"/>
                                </a:rPr>
                                <m:t>𝜔</m:t>
                              </m:r>
                            </m:e>
                            <m:sup>
                              <m:r>
                                <a:rPr lang="en-US" altLang="zh-TW" i="1">
                                  <a:solidFill>
                                    <a:schemeClr val="tx1"/>
                                  </a:solidFill>
                                  <a:latin typeface="Cambria Math" panose="02040503050406030204" pitchFamily="18" charset="0"/>
                                  <a:ea typeface="Cambria Math"/>
                                </a:rPr>
                                <m:t>2</m:t>
                              </m:r>
                            </m:sup>
                          </m:sSup>
                          <m:r>
                            <a:rPr lang="en-US" altLang="zh-TW" b="1" i="1" smtClean="0">
                              <a:solidFill>
                                <a:schemeClr val="tx1"/>
                              </a:solidFill>
                              <a:latin typeface="Cambria Math" panose="02040503050406030204" pitchFamily="18" charset="0"/>
                              <a:ea typeface="Cambria Math"/>
                            </a:rPr>
                            <m:t>𝑰</m:t>
                          </m:r>
                        </m:e>
                      </m:d>
                      <m:r>
                        <a:rPr lang="en-US" b="0" i="1" smtClean="0">
                          <a:solidFill>
                            <a:schemeClr val="tx1"/>
                          </a:solidFill>
                          <a:latin typeface="Cambria Math" panose="02040503050406030204" pitchFamily="18" charset="0"/>
                          <a:cs typeface="Times New Roman" panose="02020603050405020304" pitchFamily="18" charset="0"/>
                        </a:rPr>
                        <m:t>=0</m:t>
                      </m:r>
                    </m:oMath>
                  </m:oMathPara>
                </a14:m>
                <a:endParaRPr lang="en-US" dirty="0">
                  <a:solidFill>
                    <a:schemeClr val="tx1"/>
                  </a:solidFill>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A7B4268-5521-CC8A-B27D-EFBB8F88E52B}"/>
                  </a:ext>
                </a:extLst>
              </p:cNvPr>
              <p:cNvSpPr txBox="1">
                <a:spLocks noRot="1" noChangeAspect="1" noMove="1" noResize="1" noEditPoints="1" noAdjustHandles="1" noChangeArrowheads="1" noChangeShapeType="1" noTextEdit="1"/>
              </p:cNvSpPr>
              <p:nvPr/>
            </p:nvSpPr>
            <p:spPr>
              <a:xfrm>
                <a:off x="769011" y="3362446"/>
                <a:ext cx="1676400" cy="369332"/>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B716FB-53BB-0956-F18C-08E963383C53}"/>
                  </a:ext>
                </a:extLst>
              </p:cNvPr>
              <p:cNvSpPr txBox="1"/>
              <p:nvPr/>
            </p:nvSpPr>
            <p:spPr>
              <a:xfrm>
                <a:off x="723611" y="4231978"/>
                <a:ext cx="7994622" cy="37305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a second order equation for </a:t>
                </a:r>
                <a14:m>
                  <m:oMath xmlns:m="http://schemas.openxmlformats.org/officeDocument/2006/math">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usually with two solutions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2</m:t>
                        </m:r>
                      </m:sub>
                      <m:sup>
                        <m:r>
                          <a:rPr lang="en-US" i="1">
                            <a:latin typeface="Cambria Math" panose="02040503050406030204" pitchFamily="18" charset="0"/>
                          </a:rPr>
                          <m:t>2</m:t>
                        </m:r>
                      </m:sup>
                    </m:sSubSup>
                  </m:oMath>
                </a14:m>
                <a:r>
                  <a:rPr lang="en-US" dirty="0">
                    <a:latin typeface="Times New Roman" panose="02020603050405020304" pitchFamily="18"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6DB716FB-53BB-0956-F18C-08E963383C53}"/>
                  </a:ext>
                </a:extLst>
              </p:cNvPr>
              <p:cNvSpPr txBox="1">
                <a:spLocks noRot="1" noChangeAspect="1" noMove="1" noResize="1" noEditPoints="1" noAdjustHandles="1" noChangeArrowheads="1" noChangeShapeType="1" noTextEdit="1"/>
              </p:cNvSpPr>
              <p:nvPr/>
            </p:nvSpPr>
            <p:spPr>
              <a:xfrm>
                <a:off x="723611" y="4231978"/>
                <a:ext cx="7994622" cy="373051"/>
              </a:xfrm>
              <a:prstGeom prst="rect">
                <a:avLst/>
              </a:prstGeom>
              <a:blipFill>
                <a:blip r:embed="rId5"/>
                <a:stretch>
                  <a:fillRect l="-794" t="-333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233ED2-54A0-B199-9E53-56BA6CC85EC4}"/>
                  </a:ext>
                </a:extLst>
              </p:cNvPr>
              <p:cNvSpPr txBox="1"/>
              <p:nvPr/>
            </p:nvSpPr>
            <p:spPr bwMode="auto">
              <a:xfrm>
                <a:off x="851935" y="1300209"/>
                <a:ext cx="177715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b="1" i="1">
                              <a:latin typeface="Cambria Math" panose="02040503050406030204" pitchFamily="18" charset="0"/>
                            </a:rPr>
                            <m:t>𝑺</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1" i="1">
                              <a:latin typeface="Cambria Math" panose="02040503050406030204" pitchFamily="18" charset="0"/>
                              <a:ea typeface="Cambria Math"/>
                            </a:rPr>
                            <m:t>𝑰</m:t>
                          </m:r>
                        </m:e>
                      </m:d>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0F233ED2-54A0-B199-9E53-56BA6CC85EC4}"/>
                  </a:ext>
                </a:extLst>
              </p:cNvPr>
              <p:cNvSpPr txBox="1">
                <a:spLocks noRot="1" noChangeAspect="1" noMove="1" noResize="1" noEditPoints="1" noAdjustHandles="1" noChangeArrowheads="1" noChangeShapeType="1" noTextEdit="1"/>
              </p:cNvSpPr>
              <p:nvPr/>
            </p:nvSpPr>
            <p:spPr bwMode="auto">
              <a:xfrm>
                <a:off x="851935" y="1300209"/>
                <a:ext cx="1777153" cy="276999"/>
              </a:xfrm>
              <a:prstGeom prst="rect">
                <a:avLst/>
              </a:prstGeom>
              <a:blipFill>
                <a:blip r:embed="rId6"/>
                <a:stretch>
                  <a:fillRect t="-4348" r="-2857" b="-43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31F0D9-43FF-A1C4-B9C3-56951236958B}"/>
                  </a:ext>
                </a:extLst>
              </p:cNvPr>
              <p:cNvSpPr txBox="1"/>
              <p:nvPr/>
            </p:nvSpPr>
            <p:spPr bwMode="auto">
              <a:xfrm>
                <a:off x="4032109" y="836342"/>
                <a:ext cx="4279980"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3</m:t>
                                        </m:r>
                                      </m:sub>
                                    </m:sSub>
                                  </m:num>
                                  <m:den>
                                    <m:r>
                                      <a:rPr lang="en-US" altLang="zh-TW" i="1">
                                        <a:latin typeface="Cambria Math" panose="02040503050406030204" pitchFamily="18" charset="0"/>
                                      </a:rPr>
                                      <m:t>𝑚</m:t>
                                    </m:r>
                                  </m:den>
                                </m:f>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r>
                        <a:rPr lang="en-US"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3931F0D9-43FF-A1C4-B9C3-56951236958B}"/>
                  </a:ext>
                </a:extLst>
              </p:cNvPr>
              <p:cNvSpPr txBox="1">
                <a:spLocks noRot="1" noChangeAspect="1" noMove="1" noResize="1" noEditPoints="1" noAdjustHandles="1" noChangeArrowheads="1" noChangeShapeType="1" noTextEdit="1"/>
              </p:cNvSpPr>
              <p:nvPr/>
            </p:nvSpPr>
            <p:spPr bwMode="auto">
              <a:xfrm>
                <a:off x="4032109" y="836342"/>
                <a:ext cx="4279980" cy="1183978"/>
              </a:xfrm>
              <a:prstGeom prst="rect">
                <a:avLst/>
              </a:prstGeom>
              <a:blipFill>
                <a:blip r:embed="rId7"/>
                <a:stretch>
                  <a:fillRect b="-10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16DD055-04BB-6388-FA53-2520C5391298}"/>
                  </a:ext>
                </a:extLst>
              </p:cNvPr>
              <p:cNvSpPr txBox="1"/>
              <p:nvPr/>
            </p:nvSpPr>
            <p:spPr bwMode="auto">
              <a:xfrm>
                <a:off x="772485" y="5283935"/>
                <a:ext cx="177715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b="1" i="1">
                              <a:latin typeface="Cambria Math" panose="02040503050406030204" pitchFamily="18" charset="0"/>
                            </a:rPr>
                            <m:t>𝑺</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1" i="1">
                              <a:latin typeface="Cambria Math" panose="02040503050406030204" pitchFamily="18" charset="0"/>
                              <a:ea typeface="Cambria Math"/>
                            </a:rPr>
                            <m:t>𝑰</m:t>
                          </m:r>
                        </m:e>
                      </m:d>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16DD055-04BB-6388-FA53-2520C5391298}"/>
                  </a:ext>
                </a:extLst>
              </p:cNvPr>
              <p:cNvSpPr txBox="1">
                <a:spLocks noRot="1" noChangeAspect="1" noMove="1" noResize="1" noEditPoints="1" noAdjustHandles="1" noChangeArrowheads="1" noChangeShapeType="1" noTextEdit="1"/>
              </p:cNvSpPr>
              <p:nvPr/>
            </p:nvSpPr>
            <p:spPr bwMode="auto">
              <a:xfrm>
                <a:off x="772485" y="5283935"/>
                <a:ext cx="1777153" cy="276999"/>
              </a:xfrm>
              <a:prstGeom prst="rect">
                <a:avLst/>
              </a:prstGeom>
              <a:blipFill>
                <a:blip r:embed="rId8"/>
                <a:stretch>
                  <a:fillRect t="-4545" r="-2837"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747061E-BEF4-1151-6445-573E2C7F0D93}"/>
                  </a:ext>
                </a:extLst>
              </p:cNvPr>
              <p:cNvSpPr txBox="1"/>
              <p:nvPr/>
            </p:nvSpPr>
            <p:spPr>
              <a:xfrm>
                <a:off x="723611" y="4769923"/>
                <a:ext cx="4572000" cy="37305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Plug</a:t>
                </a:r>
                <a14:m>
                  <m:oMath xmlns:m="http://schemas.openxmlformats.org/officeDocument/2006/math">
                    <m:r>
                      <a:rPr lang="en-US" altLang="zh-TW" b="0" i="0" smtClean="0">
                        <a:latin typeface="Cambria Math" panose="02040503050406030204" pitchFamily="18" charset="0"/>
                        <a:ea typeface="Cambria Math"/>
                      </a:rPr>
                      <m:t> </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i="1" smtClean="0">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2</m:t>
                        </m:r>
                      </m:sub>
                      <m:sup>
                        <m:r>
                          <a:rPr lang="en-US" i="1">
                            <a:latin typeface="Cambria Math" panose="02040503050406030204" pitchFamily="18" charset="0"/>
                          </a:rPr>
                          <m:t>2</m:t>
                        </m:r>
                      </m:sup>
                    </m:sSubSup>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into</a:t>
                </a:r>
              </a:p>
            </p:txBody>
          </p:sp>
        </mc:Choice>
        <mc:Fallback xmlns="">
          <p:sp>
            <p:nvSpPr>
              <p:cNvPr id="11" name="TextBox 10">
                <a:extLst>
                  <a:ext uri="{FF2B5EF4-FFF2-40B4-BE49-F238E27FC236}">
                    <a16:creationId xmlns:a16="http://schemas.microsoft.com/office/drawing/2014/main" id="{4747061E-BEF4-1151-6445-573E2C7F0D93}"/>
                  </a:ext>
                </a:extLst>
              </p:cNvPr>
              <p:cNvSpPr txBox="1">
                <a:spLocks noRot="1" noChangeAspect="1" noMove="1" noResize="1" noEditPoints="1" noAdjustHandles="1" noChangeArrowheads="1" noChangeShapeType="1" noTextEdit="1"/>
              </p:cNvSpPr>
              <p:nvPr/>
            </p:nvSpPr>
            <p:spPr>
              <a:xfrm>
                <a:off x="723611" y="4769923"/>
                <a:ext cx="4572000" cy="373051"/>
              </a:xfrm>
              <a:prstGeom prst="rect">
                <a:avLst/>
              </a:prstGeom>
              <a:blipFill>
                <a:blip r:embed="rId9"/>
                <a:stretch>
                  <a:fillRect l="-1385" t="-3226"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0C08F55-9FFB-D0EB-1009-9B306FDE66DB}"/>
                  </a:ext>
                </a:extLst>
              </p:cNvPr>
              <p:cNvSpPr txBox="1"/>
              <p:nvPr/>
            </p:nvSpPr>
            <p:spPr>
              <a:xfrm>
                <a:off x="2597190" y="5225253"/>
                <a:ext cx="3581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to solve the two columns vector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80C08F55-9FFB-D0EB-1009-9B306FDE66DB}"/>
                  </a:ext>
                </a:extLst>
              </p:cNvPr>
              <p:cNvSpPr txBox="1">
                <a:spLocks noRot="1" noChangeAspect="1" noMove="1" noResize="1" noEditPoints="1" noAdjustHandles="1" noChangeArrowheads="1" noChangeShapeType="1" noTextEdit="1"/>
              </p:cNvSpPr>
              <p:nvPr/>
            </p:nvSpPr>
            <p:spPr>
              <a:xfrm>
                <a:off x="2597190" y="5225253"/>
                <a:ext cx="3581400" cy="369332"/>
              </a:xfrm>
              <a:prstGeom prst="rect">
                <a:avLst/>
              </a:prstGeom>
              <a:blipFill>
                <a:blip r:embed="rId10"/>
                <a:stretch>
                  <a:fillRect l="-1413"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1D3142-B910-BD5E-EBD6-64687C311249}"/>
                  </a:ext>
                </a:extLst>
              </p:cNvPr>
              <p:cNvSpPr txBox="1"/>
              <p:nvPr/>
            </p:nvSpPr>
            <p:spPr bwMode="auto">
              <a:xfrm>
                <a:off x="2522284" y="5658089"/>
                <a:ext cx="1420261" cy="72481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p>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mr>
                          </m:m>
                        </m:e>
                      </m:d>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891D3142-B910-BD5E-EBD6-64687C311249}"/>
                  </a:ext>
                </a:extLst>
              </p:cNvPr>
              <p:cNvSpPr txBox="1">
                <a:spLocks noRot="1" noChangeAspect="1" noMove="1" noResize="1" noEditPoints="1" noAdjustHandles="1" noChangeArrowheads="1" noChangeShapeType="1" noTextEdit="1"/>
              </p:cNvSpPr>
              <p:nvPr/>
            </p:nvSpPr>
            <p:spPr bwMode="auto">
              <a:xfrm>
                <a:off x="2522284" y="5658089"/>
                <a:ext cx="1420261" cy="724814"/>
              </a:xfrm>
              <a:prstGeom prst="rect">
                <a:avLst/>
              </a:prstGeom>
              <a:blipFill>
                <a:blip r:embed="rId11"/>
                <a:stretch>
                  <a:fillRect l="-1770" b="-6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02CAD2D-644B-A9B1-B9E7-088D1D8604C1}"/>
                  </a:ext>
                </a:extLst>
              </p:cNvPr>
              <p:cNvSpPr txBox="1"/>
              <p:nvPr/>
            </p:nvSpPr>
            <p:spPr bwMode="auto">
              <a:xfrm>
                <a:off x="772485" y="5651409"/>
                <a:ext cx="1420261" cy="72481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1</m:t>
                              </m:r>
                            </m:e>
                          </m:d>
                        </m:sup>
                      </m:sSup>
                      <m:r>
                        <a:rPr lang="en-US" sz="180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02CAD2D-644B-A9B1-B9E7-088D1D8604C1}"/>
                  </a:ext>
                </a:extLst>
              </p:cNvPr>
              <p:cNvSpPr txBox="1">
                <a:spLocks noRot="1" noChangeAspect="1" noMove="1" noResize="1" noEditPoints="1" noAdjustHandles="1" noChangeArrowheads="1" noChangeShapeType="1" noTextEdit="1"/>
              </p:cNvSpPr>
              <p:nvPr/>
            </p:nvSpPr>
            <p:spPr bwMode="auto">
              <a:xfrm>
                <a:off x="772485" y="5651409"/>
                <a:ext cx="1420261" cy="724814"/>
              </a:xfrm>
              <a:prstGeom prst="rect">
                <a:avLst/>
              </a:prstGeom>
              <a:blipFill>
                <a:blip r:embed="rId12"/>
                <a:stretch>
                  <a:fillRect l="-885" b="-508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7497476-27D4-9E14-1EEA-B0DE54BF6125}"/>
                  </a:ext>
                </a:extLst>
              </p:cNvPr>
              <p:cNvSpPr txBox="1"/>
              <p:nvPr/>
            </p:nvSpPr>
            <p:spPr bwMode="auto">
              <a:xfrm>
                <a:off x="4038600" y="3048000"/>
                <a:ext cx="3771611"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r>
                                  <a:rPr lang="en-US" altLang="zh-TW"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3</m:t>
                                        </m:r>
                                      </m:sub>
                                    </m:sSub>
                                  </m:num>
                                  <m:den>
                                    <m:r>
                                      <a:rPr lang="en-US" altLang="zh-TW" i="1">
                                        <a:latin typeface="Cambria Math" panose="02040503050406030204" pitchFamily="18" charset="0"/>
                                      </a:rPr>
                                      <m:t>𝑚</m:t>
                                    </m:r>
                                  </m:den>
                                </m:f>
                                <m:r>
                                  <a:rPr lang="en-US" altLang="zh-TW"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mr>
                          </m:m>
                        </m:e>
                      </m:d>
                      <m:r>
                        <a:rPr lang="en-US" altLang="zh-TW" b="0" i="1" smtClean="0">
                          <a:latin typeface="Cambria Math" panose="02040503050406030204" pitchFamily="18" charset="0"/>
                        </a:rPr>
                        <m:t>=</m:t>
                      </m:r>
                      <m:r>
                        <a:rPr lang="en-US"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A7497476-27D4-9E14-1EEA-B0DE54BF6125}"/>
                  </a:ext>
                </a:extLst>
              </p:cNvPr>
              <p:cNvSpPr txBox="1">
                <a:spLocks noRot="1" noChangeAspect="1" noMove="1" noResize="1" noEditPoints="1" noAdjustHandles="1" noChangeArrowheads="1" noChangeShapeType="1" noTextEdit="1"/>
              </p:cNvSpPr>
              <p:nvPr/>
            </p:nvSpPr>
            <p:spPr bwMode="auto">
              <a:xfrm>
                <a:off x="4038600" y="3048000"/>
                <a:ext cx="3771611" cy="1183978"/>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B1FC0E0-3615-AF55-836F-4A0256066423}"/>
              </a:ext>
            </a:extLst>
          </p:cNvPr>
          <p:cNvPicPr>
            <a:picLocks noChangeAspect="1"/>
          </p:cNvPicPr>
          <p:nvPr/>
        </p:nvPicPr>
        <p:blipFill>
          <a:blip r:embed="rId14"/>
          <a:srcRect l="19221" t="30880" r="21183" b="45307"/>
          <a:stretch>
            <a:fillRect/>
          </a:stretch>
        </p:blipFill>
        <p:spPr>
          <a:xfrm>
            <a:off x="877407" y="498387"/>
            <a:ext cx="3055207" cy="682562"/>
          </a:xfrm>
          <a:prstGeom prst="rect">
            <a:avLst/>
          </a:prstGeom>
        </p:spPr>
      </p:pic>
    </p:spTree>
    <p:extLst>
      <p:ext uri="{BB962C8B-B14F-4D97-AF65-F5344CB8AC3E}">
        <p14:creationId xmlns:p14="http://schemas.microsoft.com/office/powerpoint/2010/main" val="421069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0" grpId="0" animBg="1"/>
      <p:bldP spid="11" grpId="0"/>
      <p:bldP spid="12" grpId="0"/>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DB56F-4144-F2D1-6510-B281E5ECE5FE}"/>
              </a:ext>
            </a:extLst>
          </p:cNvPr>
          <p:cNvSpPr txBox="1"/>
          <p:nvPr/>
        </p:nvSpPr>
        <p:spPr bwMode="auto">
          <a:xfrm>
            <a:off x="4729065" y="3326207"/>
            <a:ext cx="3384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Eigenvalue problem of Matrix</a:t>
            </a:r>
          </a:p>
        </p:txBody>
      </p:sp>
      <p:sp>
        <p:nvSpPr>
          <p:cNvPr id="3" name="TextBox 2">
            <a:extLst>
              <a:ext uri="{FF2B5EF4-FFF2-40B4-BE49-F238E27FC236}">
                <a16:creationId xmlns:a16="http://schemas.microsoft.com/office/drawing/2014/main" id="{8E322555-98E0-461C-AC4E-0DB5EBC78AEA}"/>
              </a:ext>
            </a:extLst>
          </p:cNvPr>
          <p:cNvSpPr txBox="1"/>
          <p:nvPr/>
        </p:nvSpPr>
        <p:spPr bwMode="auto">
          <a:xfrm>
            <a:off x="971397" y="892854"/>
            <a:ext cx="23762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單體的運動方程式</a:t>
            </a:r>
            <a:endParaRPr lang="en-US" sz="1800" dirty="0">
              <a:latin typeface="Times New Roman" panose="02020603050405020304" pitchFamily="18" charset="0"/>
            </a:endParaRPr>
          </a:p>
        </p:txBody>
      </p:sp>
      <p:sp>
        <p:nvSpPr>
          <p:cNvPr id="4" name="TextBox 3">
            <a:extLst>
              <a:ext uri="{FF2B5EF4-FFF2-40B4-BE49-F238E27FC236}">
                <a16:creationId xmlns:a16="http://schemas.microsoft.com/office/drawing/2014/main" id="{5C2C77CE-C2A9-E03E-4186-24F5A4143CE2}"/>
              </a:ext>
            </a:extLst>
          </p:cNvPr>
          <p:cNvSpPr txBox="1"/>
          <p:nvPr/>
        </p:nvSpPr>
        <p:spPr bwMode="auto">
          <a:xfrm>
            <a:off x="4716016" y="903605"/>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Ordinary Differential Equation</a:t>
            </a:r>
          </a:p>
        </p:txBody>
      </p:sp>
      <p:sp>
        <p:nvSpPr>
          <p:cNvPr id="5" name="Down Arrow 4">
            <a:extLst>
              <a:ext uri="{FF2B5EF4-FFF2-40B4-BE49-F238E27FC236}">
                <a16:creationId xmlns:a16="http://schemas.microsoft.com/office/drawing/2014/main" id="{D224ECAA-3ABE-1B05-617F-A2EA7FC054EF}"/>
              </a:ext>
            </a:extLst>
          </p:cNvPr>
          <p:cNvSpPr/>
          <p:nvPr/>
        </p:nvSpPr>
        <p:spPr>
          <a:xfrm>
            <a:off x="1778027" y="1491631"/>
            <a:ext cx="366960" cy="458629"/>
          </a:xfrm>
          <a:prstGeom prst="downArrow">
            <a:avLst/>
          </a:prstGeom>
          <a:solidFill>
            <a:srgbClr val="00B050"/>
          </a:solidFill>
        </p:spPr>
        <p:txBody>
          <a:bodyPr wrap="none" rtlCol="0" anchor="ctr">
            <a:spAutoFit/>
          </a:bodyPr>
          <a:lstStyle/>
          <a:p>
            <a:pPr algn="ctr"/>
            <a:endParaRPr lang="en-US" sz="1800" dirty="0">
              <a:latin typeface="Times New Roman" panose="02020603050405020304" pitchFamily="18" charset="0"/>
            </a:endParaRPr>
          </a:p>
        </p:txBody>
      </p:sp>
      <p:sp>
        <p:nvSpPr>
          <p:cNvPr id="6" name="TextBox 5">
            <a:extLst>
              <a:ext uri="{FF2B5EF4-FFF2-40B4-BE49-F238E27FC236}">
                <a16:creationId xmlns:a16="http://schemas.microsoft.com/office/drawing/2014/main" id="{8C326DA3-D57D-3FF6-70A7-0393CE85C534}"/>
              </a:ext>
            </a:extLst>
          </p:cNvPr>
          <p:cNvSpPr txBox="1"/>
          <p:nvPr/>
        </p:nvSpPr>
        <p:spPr bwMode="auto">
          <a:xfrm>
            <a:off x="971397" y="2066034"/>
            <a:ext cx="3744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多體且彼此耦合的運動方程式</a:t>
            </a:r>
            <a:endParaRPr lang="en-US" sz="1800" dirty="0">
              <a:latin typeface="Times New Roman" panose="02020603050405020304" pitchFamily="18" charset="0"/>
            </a:endParaRPr>
          </a:p>
        </p:txBody>
      </p:sp>
      <p:sp>
        <p:nvSpPr>
          <p:cNvPr id="7" name="TextBox 6">
            <a:extLst>
              <a:ext uri="{FF2B5EF4-FFF2-40B4-BE49-F238E27FC236}">
                <a16:creationId xmlns:a16="http://schemas.microsoft.com/office/drawing/2014/main" id="{E30BDB6D-3F2E-27E2-01F7-C0065F12C152}"/>
              </a:ext>
            </a:extLst>
          </p:cNvPr>
          <p:cNvSpPr txBox="1"/>
          <p:nvPr/>
        </p:nvSpPr>
        <p:spPr bwMode="auto">
          <a:xfrm>
            <a:off x="4715813" y="6186445"/>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Partial Differential Equation</a:t>
            </a:r>
          </a:p>
        </p:txBody>
      </p:sp>
      <p:sp>
        <p:nvSpPr>
          <p:cNvPr id="8" name="TextBox 7">
            <a:extLst>
              <a:ext uri="{FF2B5EF4-FFF2-40B4-BE49-F238E27FC236}">
                <a16:creationId xmlns:a16="http://schemas.microsoft.com/office/drawing/2014/main" id="{39C2FADE-B062-CD64-520B-1AC4A73AB227}"/>
              </a:ext>
            </a:extLst>
          </p:cNvPr>
          <p:cNvSpPr txBox="1"/>
          <p:nvPr/>
        </p:nvSpPr>
        <p:spPr bwMode="auto">
          <a:xfrm>
            <a:off x="4729065" y="2865383"/>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Matrix and Linear Algebra</a:t>
            </a:r>
          </a:p>
        </p:txBody>
      </p:sp>
      <p:sp>
        <p:nvSpPr>
          <p:cNvPr id="9" name="TextBox 8">
            <a:extLst>
              <a:ext uri="{FF2B5EF4-FFF2-40B4-BE49-F238E27FC236}">
                <a16:creationId xmlns:a16="http://schemas.microsoft.com/office/drawing/2014/main" id="{C2C1F707-D928-32D5-3C60-932352370E6E}"/>
              </a:ext>
            </a:extLst>
          </p:cNvPr>
          <p:cNvSpPr txBox="1"/>
          <p:nvPr/>
        </p:nvSpPr>
        <p:spPr bwMode="auto">
          <a:xfrm>
            <a:off x="4715813" y="2118449"/>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System of ODE</a:t>
            </a:r>
          </a:p>
        </p:txBody>
      </p:sp>
      <p:sp>
        <p:nvSpPr>
          <p:cNvPr id="10" name="Down Arrow 9">
            <a:extLst>
              <a:ext uri="{FF2B5EF4-FFF2-40B4-BE49-F238E27FC236}">
                <a16:creationId xmlns:a16="http://schemas.microsoft.com/office/drawing/2014/main" id="{0C2B9BB2-4311-2C26-B3B4-0E70000F74EF}"/>
              </a:ext>
            </a:extLst>
          </p:cNvPr>
          <p:cNvSpPr/>
          <p:nvPr/>
        </p:nvSpPr>
        <p:spPr>
          <a:xfrm>
            <a:off x="1739267" y="5772464"/>
            <a:ext cx="366960" cy="458629"/>
          </a:xfrm>
          <a:prstGeom prst="downArrow">
            <a:avLst/>
          </a:prstGeom>
          <a:solidFill>
            <a:srgbClr val="00B050"/>
          </a:solidFill>
        </p:spPr>
        <p:txBody>
          <a:bodyPr wrap="none" rtlCol="0" anchor="ctr">
            <a:spAutoFit/>
          </a:bodyPr>
          <a:lstStyle/>
          <a:p>
            <a:pPr algn="ctr"/>
            <a:endParaRPr lang="en-US" sz="1800" dirty="0">
              <a:latin typeface="Times New Roman" panose="02020603050405020304" pitchFamily="18" charset="0"/>
            </a:endParaRPr>
          </a:p>
        </p:txBody>
      </p:sp>
      <p:sp>
        <p:nvSpPr>
          <p:cNvPr id="11" name="TextBox 10">
            <a:extLst>
              <a:ext uri="{FF2B5EF4-FFF2-40B4-BE49-F238E27FC236}">
                <a16:creationId xmlns:a16="http://schemas.microsoft.com/office/drawing/2014/main" id="{4914682F-B5EF-AFE6-B211-672FC4B663D1}"/>
              </a:ext>
            </a:extLst>
          </p:cNvPr>
          <p:cNvSpPr txBox="1"/>
          <p:nvPr/>
        </p:nvSpPr>
        <p:spPr bwMode="auto">
          <a:xfrm>
            <a:off x="971397" y="6212143"/>
            <a:ext cx="3312571"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連續介質的波方程式</a:t>
            </a:r>
            <a:endParaRPr lang="en-US" sz="18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72C4695C-45E9-626F-9AAA-53115F8EFE15}"/>
              </a:ext>
            </a:extLst>
          </p:cNvPr>
          <p:cNvSpPr txBox="1"/>
          <p:nvPr/>
        </p:nvSpPr>
        <p:spPr bwMode="auto">
          <a:xfrm>
            <a:off x="2087991" y="5817113"/>
            <a:ext cx="2163199"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連續及大量極限</a:t>
            </a:r>
            <a:endParaRPr lang="en-US" sz="18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2AEE865A-25F6-0B48-F76D-D68944E171FE}"/>
              </a:ext>
            </a:extLst>
          </p:cNvPr>
          <p:cNvSpPr txBox="1"/>
          <p:nvPr/>
        </p:nvSpPr>
        <p:spPr>
          <a:xfrm>
            <a:off x="4729065" y="1701612"/>
            <a:ext cx="22860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Coupled oscillation</a:t>
            </a:r>
          </a:p>
        </p:txBody>
      </p:sp>
      <p:sp>
        <p:nvSpPr>
          <p:cNvPr id="14" name="TextBox 13">
            <a:extLst>
              <a:ext uri="{FF2B5EF4-FFF2-40B4-BE49-F238E27FC236}">
                <a16:creationId xmlns:a16="http://schemas.microsoft.com/office/drawing/2014/main" id="{6D3FF360-9F19-1579-2149-82BD60A53E72}"/>
              </a:ext>
            </a:extLst>
          </p:cNvPr>
          <p:cNvSpPr txBox="1"/>
          <p:nvPr/>
        </p:nvSpPr>
        <p:spPr>
          <a:xfrm>
            <a:off x="4729065" y="3753717"/>
            <a:ext cx="3283024" cy="38100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Solid state Physics model</a:t>
            </a:r>
          </a:p>
        </p:txBody>
      </p:sp>
      <p:pic>
        <p:nvPicPr>
          <p:cNvPr id="15" name="Picture 14">
            <a:extLst>
              <a:ext uri="{FF2B5EF4-FFF2-40B4-BE49-F238E27FC236}">
                <a16:creationId xmlns:a16="http://schemas.microsoft.com/office/drawing/2014/main" id="{5B833BDB-03E4-9644-C973-498AFF6ED279}"/>
              </a:ext>
            </a:extLst>
          </p:cNvPr>
          <p:cNvPicPr>
            <a:picLocks noChangeAspect="1"/>
          </p:cNvPicPr>
          <p:nvPr/>
        </p:nvPicPr>
        <p:blipFill>
          <a:blip r:embed="rId2"/>
          <a:srcRect l="15275" t="30880" r="15223" b="45307"/>
          <a:stretch>
            <a:fillRect/>
          </a:stretch>
        </p:blipFill>
        <p:spPr>
          <a:xfrm>
            <a:off x="1014466" y="2455244"/>
            <a:ext cx="2670511" cy="511584"/>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EEB3622-7FE8-6BC0-30BE-7D961DD9BACB}"/>
                  </a:ext>
                </a:extLst>
              </p:cNvPr>
              <p:cNvSpPr txBox="1"/>
              <p:nvPr/>
            </p:nvSpPr>
            <p:spPr bwMode="auto">
              <a:xfrm>
                <a:off x="994588" y="3137956"/>
                <a:ext cx="3297872"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CEEB3622-7FE8-6BC0-30BE-7D961DD9BACB}"/>
                  </a:ext>
                </a:extLst>
              </p:cNvPr>
              <p:cNvSpPr txBox="1">
                <a:spLocks noRot="1" noChangeAspect="1" noMove="1" noResize="1" noEditPoints="1" noAdjustHandles="1" noChangeArrowheads="1" noChangeShapeType="1" noTextEdit="1"/>
              </p:cNvSpPr>
              <p:nvPr/>
            </p:nvSpPr>
            <p:spPr bwMode="auto">
              <a:xfrm>
                <a:off x="994588" y="3137956"/>
                <a:ext cx="3297872" cy="714683"/>
              </a:xfrm>
              <a:prstGeom prst="rect">
                <a:avLst/>
              </a:prstGeom>
              <a:blipFill>
                <a:blip r:embed="rId3"/>
                <a:stretch>
                  <a:fillRect/>
                </a:stretch>
              </a:blipFill>
              <a:ln>
                <a:noFill/>
              </a:ln>
            </p:spPr>
            <p:txBody>
              <a:bodyPr/>
              <a:lstStyle/>
              <a:p>
                <a:r>
                  <a:rPr lang="en-US">
                    <a:noFill/>
                  </a:rPr>
                  <a:t> </a:t>
                </a:r>
              </a:p>
            </p:txBody>
          </p:sp>
        </mc:Fallback>
      </mc:AlternateContent>
      <p:pic>
        <p:nvPicPr>
          <p:cNvPr id="18" name="Picture 17">
            <a:extLst>
              <a:ext uri="{FF2B5EF4-FFF2-40B4-BE49-F238E27FC236}">
                <a16:creationId xmlns:a16="http://schemas.microsoft.com/office/drawing/2014/main" id="{8C778C87-0AF1-0811-E374-38F161C2BC77}"/>
              </a:ext>
            </a:extLst>
          </p:cNvPr>
          <p:cNvPicPr>
            <a:picLocks noChangeAspect="1"/>
          </p:cNvPicPr>
          <p:nvPr/>
        </p:nvPicPr>
        <p:blipFill>
          <a:blip r:embed="rId4"/>
          <a:stretch>
            <a:fillRect/>
          </a:stretch>
        </p:blipFill>
        <p:spPr>
          <a:xfrm>
            <a:off x="994588" y="3955280"/>
            <a:ext cx="1617781" cy="674075"/>
          </a:xfrm>
          <a:prstGeom prst="rect">
            <a:avLst/>
          </a:prstGeom>
        </p:spPr>
      </p:pic>
      <p:pic>
        <p:nvPicPr>
          <p:cNvPr id="19" name="Picture 18">
            <a:extLst>
              <a:ext uri="{FF2B5EF4-FFF2-40B4-BE49-F238E27FC236}">
                <a16:creationId xmlns:a16="http://schemas.microsoft.com/office/drawing/2014/main" id="{20F92BC9-342F-8E42-066A-E395CD5E2DEC}"/>
              </a:ext>
            </a:extLst>
          </p:cNvPr>
          <p:cNvPicPr>
            <a:picLocks noChangeAspect="1"/>
          </p:cNvPicPr>
          <p:nvPr/>
        </p:nvPicPr>
        <p:blipFill>
          <a:blip r:embed="rId5"/>
          <a:stretch>
            <a:fillRect/>
          </a:stretch>
        </p:blipFill>
        <p:spPr>
          <a:xfrm>
            <a:off x="4869622" y="4134717"/>
            <a:ext cx="1770826" cy="1427884"/>
          </a:xfrm>
          <a:prstGeom prst="rect">
            <a:avLst/>
          </a:prstGeom>
        </p:spPr>
      </p:pic>
      <p:pic>
        <p:nvPicPr>
          <p:cNvPr id="20" name="Picture 19">
            <a:extLst>
              <a:ext uri="{FF2B5EF4-FFF2-40B4-BE49-F238E27FC236}">
                <a16:creationId xmlns:a16="http://schemas.microsoft.com/office/drawing/2014/main" id="{4A052FDA-C6D8-0E9F-C29C-91B80CADC7D5}"/>
              </a:ext>
            </a:extLst>
          </p:cNvPr>
          <p:cNvPicPr>
            <a:picLocks noChangeAspect="1"/>
          </p:cNvPicPr>
          <p:nvPr/>
        </p:nvPicPr>
        <p:blipFill>
          <a:blip r:embed="rId6"/>
          <a:srcRect b="20931"/>
          <a:stretch>
            <a:fillRect/>
          </a:stretch>
        </p:blipFill>
        <p:spPr>
          <a:xfrm>
            <a:off x="971397" y="4694174"/>
            <a:ext cx="2998974" cy="868426"/>
          </a:xfrm>
          <a:prstGeom prst="rect">
            <a:avLst/>
          </a:prstGeom>
        </p:spPr>
      </p:pic>
    </p:spTree>
    <p:extLst>
      <p:ext uri="{BB962C8B-B14F-4D97-AF65-F5344CB8AC3E}">
        <p14:creationId xmlns:p14="http://schemas.microsoft.com/office/powerpoint/2010/main" val="1636963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D7B80EE-1CEA-656D-0514-7B3FB0B76E8D}"/>
              </a:ext>
            </a:extLst>
          </p:cNvPr>
          <p:cNvSpPr txBox="1"/>
          <p:nvPr/>
        </p:nvSpPr>
        <p:spPr>
          <a:xfrm>
            <a:off x="588666" y="202153"/>
            <a:ext cx="668844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have found two oscillating mode solutions for the coupled system.</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2A91333-A452-FB31-747B-271957745631}"/>
                  </a:ext>
                </a:extLst>
              </p:cNvPr>
              <p:cNvSpPr txBox="1"/>
              <p:nvPr/>
            </p:nvSpPr>
            <p:spPr bwMode="auto">
              <a:xfrm>
                <a:off x="4239323" y="634812"/>
                <a:ext cx="2524537" cy="729880"/>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a:rPr>
                                <m:t>2</m:t>
                              </m:r>
                            </m:sub>
                          </m:sSub>
                          <m:r>
                            <a:rPr lang="en-US" sz="1800" b="0" i="1" smtClean="0">
                              <a:latin typeface="Cambria Math" panose="02040503050406030204" pitchFamily="18" charset="0"/>
                              <a:ea typeface="Cambria Math" panose="02040503050406030204" pitchFamily="18" charset="0"/>
                            </a:rPr>
                            <m:t>𝑡</m:t>
                          </m:r>
                        </m:sup>
                      </m:sSup>
                      <m:r>
                        <a:rPr lang="en-US" sz="1800" b="0" i="0"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mr>
                          </m:m>
                        </m:e>
                      </m:d>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22A91333-A452-FB31-747B-271957745631}"/>
                  </a:ext>
                </a:extLst>
              </p:cNvPr>
              <p:cNvSpPr txBox="1">
                <a:spLocks noRot="1" noChangeAspect="1" noMove="1" noResize="1" noEditPoints="1" noAdjustHandles="1" noChangeArrowheads="1" noChangeShapeType="1" noTextEdit="1"/>
              </p:cNvSpPr>
              <p:nvPr/>
            </p:nvSpPr>
            <p:spPr bwMode="auto">
              <a:xfrm>
                <a:off x="4239323" y="634812"/>
                <a:ext cx="2524537" cy="729880"/>
              </a:xfrm>
              <a:prstGeom prst="rect">
                <a:avLst/>
              </a:prstGeom>
              <a:blipFill>
                <a:blip r:embed="rId2"/>
                <a:stretch>
                  <a:fillRect b="-508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3CBC73F-4D11-A11D-8711-914619B06D5A}"/>
                  </a:ext>
                </a:extLst>
              </p:cNvPr>
              <p:cNvSpPr txBox="1"/>
              <p:nvPr/>
            </p:nvSpPr>
            <p:spPr bwMode="auto">
              <a:xfrm>
                <a:off x="618894" y="617694"/>
                <a:ext cx="2466829" cy="73706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1</m:t>
                              </m:r>
                            </m:e>
                          </m:d>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1</m:t>
                              </m:r>
                            </m:sub>
                          </m:sSub>
                          <m:r>
                            <a:rPr lang="en-US" sz="1800" b="0" i="1" smtClean="0">
                              <a:latin typeface="Cambria Math" panose="02040503050406030204" pitchFamily="18" charset="0"/>
                              <a:ea typeface="Cambria Math" panose="02040503050406030204" pitchFamily="18" charset="0"/>
                            </a:rPr>
                            <m:t>𝑡</m:t>
                          </m:r>
                        </m:sup>
                      </m:sSup>
                      <m:r>
                        <a:rPr lang="en-US" sz="1800" b="0" i="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3CBC73F-4D11-A11D-8711-914619B06D5A}"/>
                  </a:ext>
                </a:extLst>
              </p:cNvPr>
              <p:cNvSpPr txBox="1">
                <a:spLocks noRot="1" noChangeAspect="1" noMove="1" noResize="1" noEditPoints="1" noAdjustHandles="1" noChangeArrowheads="1" noChangeShapeType="1" noTextEdit="1"/>
              </p:cNvSpPr>
              <p:nvPr/>
            </p:nvSpPr>
            <p:spPr bwMode="auto">
              <a:xfrm>
                <a:off x="618894" y="617694"/>
                <a:ext cx="2466829" cy="737061"/>
              </a:xfrm>
              <a:prstGeom prst="rect">
                <a:avLst/>
              </a:prstGeom>
              <a:blipFill>
                <a:blip r:embed="rId3"/>
                <a:stretch>
                  <a:fillRect l="-513" b="-5085"/>
                </a:stretch>
              </a:blipFill>
              <a:ln>
                <a:no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10134CB1-3D4D-82C8-BE80-AB6D3FB7D4D3}"/>
              </a:ext>
            </a:extLst>
          </p:cNvPr>
          <p:cNvSpPr txBox="1"/>
          <p:nvPr/>
        </p:nvSpPr>
        <p:spPr>
          <a:xfrm>
            <a:off x="609600" y="1447643"/>
            <a:ext cx="8056265"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Since the ODE’s are linear, any linear combinations of the two modes are solutions.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1827E2-C663-3174-B2CD-5198636F455D}"/>
                  </a:ext>
                </a:extLst>
              </p:cNvPr>
              <p:cNvSpPr txBox="1"/>
              <p:nvPr/>
            </p:nvSpPr>
            <p:spPr>
              <a:xfrm>
                <a:off x="618894" y="3098706"/>
                <a:ext cx="6489560" cy="817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0">
                          <a:latin typeface="Cambria Math" panose="02040503050406030204" pitchFamily="18" charset="0"/>
                        </a:rPr>
                        <m:t>=</m:t>
                      </m:r>
                      <m:d>
                        <m:dPr>
                          <m:ctrlPr>
                            <a:rPr lang="en-US" b="0" i="1">
                              <a:latin typeface="Cambria Math" panose="02040503050406030204" pitchFamily="18" charset="0"/>
                            </a:rPr>
                          </m:ctrlPr>
                        </m:dPr>
                        <m:e>
                          <m:m>
                            <m:mPr>
                              <m:plcHide m:val="on"/>
                              <m:mcs>
                                <m:mc>
                                  <m:mcPr>
                                    <m:count m:val="1"/>
                                    <m:mcJc m:val="center"/>
                                  </m:mcPr>
                                </m:mc>
                              </m:mcs>
                              <m:ctrlPr>
                                <a:rPr lang="en-US" b="0" i="1">
                                  <a:latin typeface="Cambria Math" panose="02040503050406030204" pitchFamily="18" charset="0"/>
                                </a:rPr>
                              </m:ctrlPr>
                            </m:mPr>
                            <m:mr>
                              <m:e>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0">
                                        <a:latin typeface="Cambria Math" panose="02040503050406030204" pitchFamily="18" charset="0"/>
                                      </a:rPr>
                                      <m:t>1</m:t>
                                    </m:r>
                                  </m:sub>
                                </m:sSub>
                              </m:e>
                            </m:mr>
                            <m:mr>
                              <m:e>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0">
                                        <a:latin typeface="Cambria Math" panose="02040503050406030204" pitchFamily="18" charset="0"/>
                                      </a:rPr>
                                      <m:t>2</m:t>
                                    </m:r>
                                  </m:sub>
                                </m:sSub>
                              </m:e>
                            </m:mr>
                          </m:m>
                        </m:e>
                      </m:d>
                      <m:r>
                        <a:rPr lang="en-US" b="0" i="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func>
                        <m:funcPr>
                          <m:ctrlPr>
                            <a:rPr lang="en-US" b="0" i="1">
                              <a:latin typeface="Cambria Math" panose="02040503050406030204" pitchFamily="18" charset="0"/>
                            </a:rPr>
                          </m:ctrlPr>
                        </m:funcPr>
                        <m:fNa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1</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1</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1</m:t>
                                  </m:r>
                                </m:sub>
                              </m:sSub>
                            </m:e>
                          </m:d>
                          <m:r>
                            <a:rPr lang="en-US" b="0" i="0">
                              <a:latin typeface="Cambria Math" panose="02040503050406030204" pitchFamily="18" charset="0"/>
                            </a:rPr>
                            <m:t> </m:t>
                          </m:r>
                        </m:fName>
                        <m:e>
                          <m:r>
                            <a:rPr lang="en-US" b="0" i="0">
                              <a:latin typeface="Cambria Math" panose="02040503050406030204" pitchFamily="18" charset="0"/>
                            </a:rPr>
                            <m:t>+</m:t>
                          </m:r>
                        </m:e>
                      </m:func>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
                        </m:e>
                      </m:d>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2</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2</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2</m:t>
                              </m:r>
                            </m:sub>
                          </m:sSub>
                        </m:e>
                      </m:d>
                    </m:oMath>
                  </m:oMathPara>
                </a14:m>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BD1827E2-C663-3174-B2CD-5198636F455D}"/>
                  </a:ext>
                </a:extLst>
              </p:cNvPr>
              <p:cNvSpPr txBox="1">
                <a:spLocks noRot="1" noChangeAspect="1" noMove="1" noResize="1" noEditPoints="1" noAdjustHandles="1" noChangeArrowheads="1" noChangeShapeType="1" noTextEdit="1"/>
              </p:cNvSpPr>
              <p:nvPr/>
            </p:nvSpPr>
            <p:spPr>
              <a:xfrm>
                <a:off x="618894" y="3098706"/>
                <a:ext cx="6489560" cy="817147"/>
              </a:xfrm>
              <a:prstGeom prst="rect">
                <a:avLst/>
              </a:prstGeom>
              <a:blipFill>
                <a:blip r:embed="rId4"/>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D3476C2-4032-2225-FAE4-D0383DE87894}"/>
              </a:ext>
            </a:extLst>
          </p:cNvPr>
          <p:cNvSpPr txBox="1"/>
          <p:nvPr/>
        </p:nvSpPr>
        <p:spPr>
          <a:xfrm>
            <a:off x="588667" y="2711468"/>
            <a:ext cx="4572000" cy="369332"/>
          </a:xfrm>
          <a:prstGeom prst="rect">
            <a:avLst/>
          </a:prstGeom>
          <a:noFill/>
        </p:spPr>
        <p:txBody>
          <a:bodyPr wrap="square">
            <a:spAutoFit/>
          </a:bodyPr>
          <a:lstStyle/>
          <a:p>
            <a:r>
              <a:rPr lang="en-US" dirty="0">
                <a:solidFill>
                  <a:srgbClr val="FF0000"/>
                </a:solidFill>
                <a:latin typeface="Times New Roman" panose="02020603050405020304" pitchFamily="18" charset="0"/>
                <a:cs typeface="Times New Roman" panose="02020603050405020304" pitchFamily="18" charset="0"/>
              </a:rPr>
              <a:t>Take the real part.</a:t>
            </a: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BE1FC5B-32EC-FBF5-0F0D-971AD8C8907F}"/>
                  </a:ext>
                </a:extLst>
              </p:cNvPr>
              <p:cNvSpPr txBox="1"/>
              <p:nvPr/>
            </p:nvSpPr>
            <p:spPr>
              <a:xfrm>
                <a:off x="588666" y="1855648"/>
                <a:ext cx="5704767" cy="81714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r>
                        <a:rPr lang="en-US"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𝑡</m:t>
                          </m:r>
                        </m:sup>
                      </m:sSup>
                      <m:r>
                        <a:rPr lang="en-US" altLang="zh-TW" i="1">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a:latin typeface="Cambria Math" panose="02040503050406030204" pitchFamily="18" charset="0"/>
                                    </a:rPr>
                                    <m:t>1</m:t>
                                  </m:r>
                                </m:sub>
                              </m:sSub>
                            </m:sup>
                          </m:sSup>
                        </m:e>
                      </m:d>
                      <m:r>
                        <a:rPr lang="en-US" b="0" i="1"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
                        </m:e>
                      </m:d>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𝑡</m:t>
                          </m:r>
                        </m:sup>
                      </m:sSup>
                      <m:r>
                        <a:rPr lang="en-US" i="1" smtClean="0">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a:latin typeface="Cambria Math" panose="02040503050406030204" pitchFamily="18" charset="0"/>
                                    </a:rPr>
                                    <m:t>2</m:t>
                                  </m:r>
                                </m:sub>
                              </m:sSub>
                            </m:sup>
                          </m:sSup>
                        </m:e>
                      </m:d>
                    </m:oMath>
                  </m:oMathPara>
                </a14:m>
                <a:endParaRPr lang="en-US"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FBE1FC5B-32EC-FBF5-0F0D-971AD8C8907F}"/>
                  </a:ext>
                </a:extLst>
              </p:cNvPr>
              <p:cNvSpPr txBox="1">
                <a:spLocks noRot="1" noChangeAspect="1" noMove="1" noResize="1" noEditPoints="1" noAdjustHandles="1" noChangeArrowheads="1" noChangeShapeType="1" noTextEdit="1"/>
              </p:cNvSpPr>
              <p:nvPr/>
            </p:nvSpPr>
            <p:spPr>
              <a:xfrm>
                <a:off x="588666" y="1855648"/>
                <a:ext cx="5704767" cy="81714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04911C8-5BA7-D9C4-6A7B-D2ACC7C0B706}"/>
                  </a:ext>
                </a:extLst>
              </p:cNvPr>
              <p:cNvSpPr txBox="1"/>
              <p:nvPr/>
            </p:nvSpPr>
            <p:spPr>
              <a:xfrm>
                <a:off x="609600" y="5371842"/>
                <a:ext cx="8382000" cy="38151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Again, four unspecified constants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1</m:t>
                        </m:r>
                        <m:r>
                          <a:rPr lang="en-US" b="0" i="0"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a:latin typeface="Cambria Math" panose="02040503050406030204" pitchFamily="18" charset="0"/>
                          </a:rPr>
                          <m:t>1</m:t>
                        </m:r>
                        <m:r>
                          <a:rPr lang="en-US" b="0" i="1" smtClean="0">
                            <a:latin typeface="Cambria Math" panose="02040503050406030204" pitchFamily="18" charset="0"/>
                          </a:rPr>
                          <m:t>,2</m:t>
                        </m:r>
                      </m:sub>
                    </m:sSub>
                  </m:oMath>
                </a14:m>
                <a:r>
                  <a:rPr lang="en-US" dirty="0">
                    <a:latin typeface="Times New Roman" panose="02020603050405020304" pitchFamily="18" charset="0"/>
                    <a:cs typeface="Times New Roman" panose="02020603050405020304" pitchFamily="18" charset="0"/>
                  </a:rPr>
                  <a:t> will be determined by four initial conditions: </a:t>
                </a:r>
              </a:p>
            </p:txBody>
          </p:sp>
        </mc:Choice>
        <mc:Fallback xmlns="">
          <p:sp>
            <p:nvSpPr>
              <p:cNvPr id="25" name="TextBox 24">
                <a:extLst>
                  <a:ext uri="{FF2B5EF4-FFF2-40B4-BE49-F238E27FC236}">
                    <a16:creationId xmlns:a16="http://schemas.microsoft.com/office/drawing/2014/main" id="{C04911C8-5BA7-D9C4-6A7B-D2ACC7C0B706}"/>
                  </a:ext>
                </a:extLst>
              </p:cNvPr>
              <p:cNvSpPr txBox="1">
                <a:spLocks noRot="1" noChangeAspect="1" noMove="1" noResize="1" noEditPoints="1" noAdjustHandles="1" noChangeArrowheads="1" noChangeShapeType="1" noTextEdit="1"/>
              </p:cNvSpPr>
              <p:nvPr/>
            </p:nvSpPr>
            <p:spPr>
              <a:xfrm>
                <a:off x="609600" y="5371842"/>
                <a:ext cx="8382000" cy="381515"/>
              </a:xfrm>
              <a:prstGeom prst="rect">
                <a:avLst/>
              </a:prstGeom>
              <a:blipFill>
                <a:blip r:embed="rId6"/>
                <a:stretch>
                  <a:fillRect l="-606" t="-6250" r="-152"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732B13A-FF96-D1A4-780A-EE7EEC17249C}"/>
                  </a:ext>
                </a:extLst>
              </p:cNvPr>
              <p:cNvSpPr txBox="1"/>
              <p:nvPr/>
            </p:nvSpPr>
            <p:spPr>
              <a:xfrm>
                <a:off x="2373397" y="5753357"/>
                <a:ext cx="2787270" cy="369332"/>
              </a:xfrm>
              <a:prstGeom prst="rect">
                <a:avLst/>
              </a:prstGeom>
              <a:solidFill>
                <a:srgbClr val="FFFF99"/>
              </a:solidFill>
            </p:spPr>
            <p:txBody>
              <a:bodyPr wrap="square">
                <a:spAutoFit/>
              </a:bodyPr>
              <a:lstStyle/>
              <a:p>
                <a14:m>
                  <m:oMath xmlns:m="http://schemas.openxmlformats.org/officeDocument/2006/math">
                    <m:sSub>
                      <m:sSubPr>
                        <m:ctrlPr>
                          <a:rPr lang="en-GB"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𝑥</m:t>
                        </m:r>
                      </m:e>
                      <m:sub>
                        <m:r>
                          <a:rPr lang="en-US" sz="1800" i="1">
                            <a:effectLst/>
                            <a:latin typeface="Cambria Math" panose="02040503050406030204" pitchFamily="18" charset="0"/>
                            <a:ea typeface="PMingLiU" panose="02020500000000000000" pitchFamily="18" charset="-120"/>
                            <a:cs typeface="Times New Roman" panose="02020603050405020304" pitchFamily="18" charset="0"/>
                          </a:rPr>
                          <m:t>1</m:t>
                        </m:r>
                      </m:sub>
                    </m:sSub>
                    <m:d>
                      <m:dPr>
                        <m:ctrlPr>
                          <a:rPr lang="en-GB"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0</m:t>
                        </m:r>
                      </m:e>
                    </m:d>
                  </m:oMath>
                </a14:m>
                <a:r>
                  <a:rPr lang="en-US" sz="1800" dirty="0">
                    <a:effectLst/>
                    <a:latin typeface="Times New Roman" panose="02020603050405020304" pitchFamily="18" charset="0"/>
                    <a:ea typeface="PMingLiU" panose="02020500000000000000" pitchFamily="18" charset="-120"/>
                  </a:rPr>
                  <a:t>,</a:t>
                </a:r>
                <a14:m>
                  <m:oMath xmlns:m="http://schemas.openxmlformats.org/officeDocument/2006/math">
                    <m:sSub>
                      <m:sSubPr>
                        <m:ctrlPr>
                          <a:rPr lang="en-GB"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𝑥</m:t>
                        </m:r>
                      </m:e>
                      <m:sub>
                        <m:r>
                          <a:rPr lang="en-US" sz="1800" i="1">
                            <a:effectLst/>
                            <a:latin typeface="Cambria Math" panose="02040503050406030204" pitchFamily="18" charset="0"/>
                            <a:ea typeface="PMingLiU" panose="02020500000000000000" pitchFamily="18" charset="-120"/>
                            <a:cs typeface="Times New Roman" panose="02020603050405020304" pitchFamily="18" charset="0"/>
                          </a:rPr>
                          <m:t>2</m:t>
                        </m:r>
                      </m:sub>
                    </m:sSub>
                    <m:d>
                      <m:dPr>
                        <m:ctrlPr>
                          <a:rPr lang="en-GB"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0</m:t>
                        </m:r>
                      </m:e>
                    </m:d>
                    <m:r>
                      <a:rPr lang="en-US" sz="1800" i="1">
                        <a:effectLst/>
                        <a:latin typeface="Cambria Math" panose="02040503050406030204" pitchFamily="18" charset="0"/>
                        <a:ea typeface="PMingLiU" panose="02020500000000000000" pitchFamily="18" charset="-120"/>
                        <a:cs typeface="Times New Roman" panose="02020603050405020304" pitchFamily="18" charset="0"/>
                      </a:rPr>
                      <m:t>,</m:t>
                    </m:r>
                  </m:oMath>
                </a14:m>
                <a:r>
                  <a:rPr lang="en-US" sz="1800" dirty="0">
                    <a:effectLst/>
                    <a:latin typeface="Times New Roman" panose="02020603050405020304" pitchFamily="18" charset="0"/>
                    <a:ea typeface="PMingLiU" panose="02020500000000000000" pitchFamily="18" charset="-120"/>
                  </a:rPr>
                  <a:t> </a:t>
                </a:r>
                <a14:m>
                  <m:oMath xmlns:m="http://schemas.openxmlformats.org/officeDocument/2006/math">
                    <m:sSubSup>
                      <m:sSubSupPr>
                        <m:ctrlPr>
                          <a:rPr lang="en-GB" i="1">
                            <a:effectLst/>
                            <a:latin typeface="Cambria Math" panose="02040503050406030204" pitchFamily="18" charset="0"/>
                            <a:cs typeface="Times New Roman" panose="02020603050405020304" pitchFamily="18" charset="0"/>
                          </a:rPr>
                        </m:ctrlPr>
                      </m:sSubSup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𝑥</m:t>
                        </m:r>
                      </m:e>
                      <m:sub>
                        <m:r>
                          <a:rPr lang="en-US" sz="1800" i="1">
                            <a:effectLst/>
                            <a:latin typeface="Cambria Math" panose="02040503050406030204" pitchFamily="18" charset="0"/>
                            <a:ea typeface="PMingLiU" panose="02020500000000000000" pitchFamily="18" charset="-120"/>
                            <a:cs typeface="Times New Roman" panose="02020603050405020304" pitchFamily="18" charset="0"/>
                          </a:rPr>
                          <m:t>1</m:t>
                        </m:r>
                      </m:sub>
                      <m:sup>
                        <m:r>
                          <a:rPr lang="en-US" sz="1800" i="1">
                            <a:effectLst/>
                            <a:latin typeface="Cambria Math" panose="02040503050406030204" pitchFamily="18" charset="0"/>
                            <a:ea typeface="PMingLiU" panose="02020500000000000000" pitchFamily="18" charset="-120"/>
                            <a:cs typeface="Times New Roman" panose="02020603050405020304" pitchFamily="18" charset="0"/>
                          </a:rPr>
                          <m:t>′</m:t>
                        </m:r>
                      </m:sup>
                    </m:sSubSup>
                    <m:d>
                      <m:dPr>
                        <m:ctrlPr>
                          <a:rPr lang="en-GB"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0</m:t>
                        </m:r>
                      </m:e>
                    </m:d>
                    <m:r>
                      <a:rPr lang="en-US" sz="1800" b="0" i="1" smtClean="0">
                        <a:effectLst/>
                        <a:latin typeface="Cambria Math" panose="02040503050406030204" pitchFamily="18" charset="0"/>
                        <a:ea typeface="PMingLiU" panose="02020500000000000000" pitchFamily="18" charset="-120"/>
                        <a:cs typeface="Times New Roman" panose="02020603050405020304" pitchFamily="18" charset="0"/>
                      </a:rPr>
                      <m:t>,</m:t>
                    </m:r>
                    <m:sSubSup>
                      <m:sSubSupPr>
                        <m:ctrlPr>
                          <a:rPr lang="en-GB" i="1">
                            <a:effectLst/>
                            <a:latin typeface="Cambria Math" panose="02040503050406030204" pitchFamily="18" charset="0"/>
                            <a:cs typeface="Times New Roman" panose="02020603050405020304" pitchFamily="18" charset="0"/>
                          </a:rPr>
                        </m:ctrlPr>
                      </m:sSubSup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𝑥</m:t>
                        </m:r>
                      </m:e>
                      <m:sub>
                        <m:r>
                          <a:rPr lang="en-US" sz="1800" i="1">
                            <a:effectLst/>
                            <a:latin typeface="Cambria Math" panose="02040503050406030204" pitchFamily="18" charset="0"/>
                            <a:ea typeface="PMingLiU" panose="02020500000000000000" pitchFamily="18" charset="-120"/>
                            <a:cs typeface="Times New Roman" panose="02020603050405020304" pitchFamily="18" charset="0"/>
                          </a:rPr>
                          <m:t>2</m:t>
                        </m:r>
                      </m:sub>
                      <m:sup>
                        <m:r>
                          <a:rPr lang="en-US" sz="1800" i="1">
                            <a:effectLst/>
                            <a:latin typeface="Cambria Math" panose="02040503050406030204" pitchFamily="18" charset="0"/>
                            <a:ea typeface="PMingLiU" panose="02020500000000000000" pitchFamily="18" charset="-120"/>
                            <a:cs typeface="Times New Roman" panose="02020603050405020304" pitchFamily="18" charset="0"/>
                          </a:rPr>
                          <m:t>′</m:t>
                        </m:r>
                      </m:sup>
                    </m:sSubSup>
                    <m:d>
                      <m:dPr>
                        <m:ctrlPr>
                          <a:rPr lang="en-GB"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0</m:t>
                        </m:r>
                      </m:e>
                    </m:d>
                  </m:oMath>
                </a14:m>
                <a:endParaRPr lang="en-US" dirty="0">
                  <a:latin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8732B13A-FF96-D1A4-780A-EE7EEC17249C}"/>
                  </a:ext>
                </a:extLst>
              </p:cNvPr>
              <p:cNvSpPr txBox="1">
                <a:spLocks noRot="1" noChangeAspect="1" noMove="1" noResize="1" noEditPoints="1" noAdjustHandles="1" noChangeArrowheads="1" noChangeShapeType="1" noTextEdit="1"/>
              </p:cNvSpPr>
              <p:nvPr/>
            </p:nvSpPr>
            <p:spPr>
              <a:xfrm>
                <a:off x="2373397" y="5753357"/>
                <a:ext cx="2787270" cy="369332"/>
              </a:xfrm>
              <a:prstGeom prst="rect">
                <a:avLst/>
              </a:prstGeom>
              <a:blipFill>
                <a:blip r:embed="rId7"/>
                <a:stretch>
                  <a:fillRect t="-10345" b="-24138"/>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579B6D93-078A-C44F-6909-541A444A304D}"/>
              </a:ext>
            </a:extLst>
          </p:cNvPr>
          <p:cNvSpPr/>
          <p:nvPr/>
        </p:nvSpPr>
        <p:spPr>
          <a:xfrm>
            <a:off x="5236867" y="1855648"/>
            <a:ext cx="914400" cy="7087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9" name="TextBox 28">
            <a:extLst>
              <a:ext uri="{FF2B5EF4-FFF2-40B4-BE49-F238E27FC236}">
                <a16:creationId xmlns:a16="http://schemas.microsoft.com/office/drawing/2014/main" id="{E341F254-5FE1-AFFA-270C-4B6CF875B675}"/>
              </a:ext>
            </a:extLst>
          </p:cNvPr>
          <p:cNvSpPr txBox="1"/>
          <p:nvPr/>
        </p:nvSpPr>
        <p:spPr>
          <a:xfrm>
            <a:off x="5160667" y="2675004"/>
            <a:ext cx="303380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Two complex coefficients</a:t>
            </a:r>
          </a:p>
        </p:txBody>
      </p:sp>
      <p:sp>
        <p:nvSpPr>
          <p:cNvPr id="30" name="TextBox 29">
            <a:extLst>
              <a:ext uri="{FF2B5EF4-FFF2-40B4-BE49-F238E27FC236}">
                <a16:creationId xmlns:a16="http://schemas.microsoft.com/office/drawing/2014/main" id="{7B036A13-9FB4-B751-E273-195C26A5962A}"/>
              </a:ext>
            </a:extLst>
          </p:cNvPr>
          <p:cNvSpPr txBox="1"/>
          <p:nvPr/>
        </p:nvSpPr>
        <p:spPr>
          <a:xfrm>
            <a:off x="618894" y="4013106"/>
            <a:ext cx="303380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It is clear that, for example:</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05AAD8A-2B23-3AAA-C64F-419247EBB231}"/>
                  </a:ext>
                </a:extLst>
              </p:cNvPr>
              <p:cNvSpPr txBox="1"/>
              <p:nvPr/>
            </p:nvSpPr>
            <p:spPr>
              <a:xfrm>
                <a:off x="618894" y="4387604"/>
                <a:ext cx="5250593" cy="43467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a:latin typeface="Cambria Math" panose="02040503050406030204" pitchFamily="18" charset="0"/>
                            </a:rPr>
                            <m:t>1</m:t>
                          </m:r>
                        </m:sub>
                      </m:sSub>
                      <m:r>
                        <a:rPr lang="en-US" b="0" i="0">
                          <a:latin typeface="Cambria Math" panose="02040503050406030204" pitchFamily="18" charset="0"/>
                        </a:rPr>
                        <m:t>=</m:t>
                      </m:r>
                      <m:func>
                        <m:funcPr>
                          <m:ctrlPr>
                            <a:rPr lang="en-US" b="0" i="1">
                              <a:latin typeface="Cambria Math" panose="02040503050406030204" pitchFamily="18" charset="0"/>
                            </a:rPr>
                          </m:ctrlPr>
                        </m:funcPr>
                        <m:fNa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1</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1</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1</m:t>
                                  </m:r>
                                </m:sub>
                              </m:sSub>
                            </m:e>
                          </m:d>
                          <m:r>
                            <a:rPr lang="en-US" b="0" i="0">
                              <a:latin typeface="Cambria Math" panose="02040503050406030204" pitchFamily="18" charset="0"/>
                            </a:rPr>
                            <m:t> </m:t>
                          </m:r>
                        </m:fName>
                        <m:e>
                          <m:r>
                            <a:rPr lang="en-US" b="0" i="0">
                              <a:latin typeface="Cambria Math" panose="02040503050406030204" pitchFamily="18" charset="0"/>
                            </a:rPr>
                            <m:t>+</m:t>
                          </m:r>
                        </m:e>
                      </m:func>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2</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2</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2</m:t>
                              </m:r>
                            </m:sub>
                          </m:sSub>
                        </m:e>
                      </m:d>
                    </m:oMath>
                  </m:oMathPara>
                </a14:m>
                <a:endParaRPr lang="en-US" dirty="0">
                  <a:latin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B05AAD8A-2B23-3AAA-C64F-419247EBB231}"/>
                  </a:ext>
                </a:extLst>
              </p:cNvPr>
              <p:cNvSpPr txBox="1">
                <a:spLocks noRot="1" noChangeAspect="1" noMove="1" noResize="1" noEditPoints="1" noAdjustHandles="1" noChangeArrowheads="1" noChangeShapeType="1" noTextEdit="1"/>
              </p:cNvSpPr>
              <p:nvPr/>
            </p:nvSpPr>
            <p:spPr>
              <a:xfrm>
                <a:off x="618894" y="4387604"/>
                <a:ext cx="5250593" cy="434671"/>
              </a:xfrm>
              <a:prstGeom prst="rect">
                <a:avLst/>
              </a:prstGeom>
              <a:blipFill>
                <a:blip r:embed="rId8"/>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9949E86-4F21-27A8-DA30-1E1CC0B91BA8}"/>
                  </a:ext>
                </a:extLst>
              </p:cNvPr>
              <p:cNvSpPr txBox="1"/>
              <p:nvPr/>
            </p:nvSpPr>
            <p:spPr>
              <a:xfrm>
                <a:off x="618894" y="4879723"/>
                <a:ext cx="5250593" cy="4349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𝑥</m:t>
                          </m:r>
                        </m:e>
                        <m:sub>
                          <m:r>
                            <a:rPr lang="en-US" b="0" i="0" smtClean="0">
                              <a:latin typeface="Cambria Math" panose="02040503050406030204" pitchFamily="18" charset="0"/>
                            </a:rPr>
                            <m:t>2</m:t>
                          </m:r>
                        </m:sub>
                      </m:sSub>
                      <m:r>
                        <a:rPr lang="en-US" b="0" i="0">
                          <a:latin typeface="Cambria Math" panose="02040503050406030204" pitchFamily="18" charset="0"/>
                        </a:rPr>
                        <m:t>=</m:t>
                      </m:r>
                      <m:func>
                        <m:funcPr>
                          <m:ctrlPr>
                            <a:rPr lang="en-US" b="0" i="1">
                              <a:latin typeface="Cambria Math" panose="02040503050406030204" pitchFamily="18" charset="0"/>
                            </a:rPr>
                          </m:ctrlPr>
                        </m:funcPr>
                        <m:fNa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1</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1</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1</m:t>
                                  </m:r>
                                </m:sub>
                              </m:sSub>
                            </m:e>
                          </m:d>
                          <m:r>
                            <a:rPr lang="en-US" b="0" i="0">
                              <a:latin typeface="Cambria Math" panose="02040503050406030204" pitchFamily="18" charset="0"/>
                            </a:rPr>
                            <m:t> </m:t>
                          </m:r>
                        </m:fName>
                        <m:e>
                          <m:r>
                            <a:rPr lang="en-US" b="0" i="0">
                              <a:latin typeface="Cambria Math" panose="02040503050406030204" pitchFamily="18" charset="0"/>
                            </a:rPr>
                            <m:t>+</m:t>
                          </m:r>
                        </m:e>
                      </m:func>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2</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2</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2</m:t>
                              </m:r>
                            </m:sub>
                          </m:sSub>
                        </m:e>
                      </m:d>
                    </m:oMath>
                  </m:oMathPara>
                </a14:m>
                <a:endParaRPr lang="en-US" dirty="0">
                  <a:latin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69949E86-4F21-27A8-DA30-1E1CC0B91BA8}"/>
                  </a:ext>
                </a:extLst>
              </p:cNvPr>
              <p:cNvSpPr txBox="1">
                <a:spLocks noRot="1" noChangeAspect="1" noMove="1" noResize="1" noEditPoints="1" noAdjustHandles="1" noChangeArrowheads="1" noChangeShapeType="1" noTextEdit="1"/>
              </p:cNvSpPr>
              <p:nvPr/>
            </p:nvSpPr>
            <p:spPr>
              <a:xfrm>
                <a:off x="618894" y="4879723"/>
                <a:ext cx="5250593" cy="434991"/>
              </a:xfrm>
              <a:prstGeom prst="rect">
                <a:avLst/>
              </a:prstGeom>
              <a:blipFill>
                <a:blip r:embed="rId9"/>
                <a:stretch>
                  <a:fillRect b="-11429"/>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198AE7ED-C2A7-D39E-CB9F-8CC71C62D86E}"/>
              </a:ext>
            </a:extLst>
          </p:cNvPr>
          <p:cNvSpPr txBox="1"/>
          <p:nvPr/>
        </p:nvSpPr>
        <p:spPr>
          <a:xfrm>
            <a:off x="618893" y="6196038"/>
            <a:ext cx="776310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have solved the coupled oscillation problem for two particles.</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1773498-C6AF-1464-9169-1B92BAF2E6EC}"/>
                  </a:ext>
                </a:extLst>
              </p:cNvPr>
              <p:cNvSpPr txBox="1"/>
              <p:nvPr/>
            </p:nvSpPr>
            <p:spPr>
              <a:xfrm>
                <a:off x="5348192" y="3952527"/>
                <a:ext cx="3033808"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2</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2</m:t>
                                  </m:r>
                                </m:sub>
                              </m:sSub>
                              <m:r>
                                <a:rPr lang="en-US" sz="1800" i="1">
                                  <a:latin typeface="Cambria Math" panose="02040503050406030204" pitchFamily="18" charset="0"/>
                                  <a:ea typeface="Cambria Math" panose="02040503050406030204" pitchFamily="18" charset="0"/>
                                </a:rPr>
                                <m:t>𝑡</m:t>
                              </m:r>
                            </m:e>
                          </m:d>
                        </m:e>
                      </m:d>
                    </m:oMath>
                  </m:oMathPara>
                </a14:m>
                <a:endParaRPr lang="en-US" dirty="0">
                  <a:latin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E1773498-C6AF-1464-9169-1B92BAF2E6EC}"/>
                  </a:ext>
                </a:extLst>
              </p:cNvPr>
              <p:cNvSpPr txBox="1">
                <a:spLocks noRot="1" noChangeAspect="1" noMove="1" noResize="1" noEditPoints="1" noAdjustHandles="1" noChangeArrowheads="1" noChangeShapeType="1" noTextEdit="1"/>
              </p:cNvSpPr>
              <p:nvPr/>
            </p:nvSpPr>
            <p:spPr>
              <a:xfrm>
                <a:off x="5348192" y="3952527"/>
                <a:ext cx="3033808" cy="369332"/>
              </a:xfrm>
              <a:prstGeom prst="rect">
                <a:avLst/>
              </a:prstGeom>
              <a:blipFill>
                <a:blip r:embed="rId10"/>
                <a:stretch>
                  <a:fillRect b="-13333"/>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D63E7E73-0A02-C352-9655-E78E389D5665}"/>
              </a:ext>
            </a:extLst>
          </p:cNvPr>
          <p:cNvSpPr/>
          <p:nvPr/>
        </p:nvSpPr>
        <p:spPr>
          <a:xfrm>
            <a:off x="2628523" y="1895299"/>
            <a:ext cx="914400" cy="7087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94F1CBEA-28C8-40C6-BD30-5F8C6FD9538A}"/>
              </a:ext>
            </a:extLst>
          </p:cNvPr>
          <p:cNvCxnSpPr>
            <a:cxnSpLocks/>
            <a:stCxn id="29" idx="1"/>
          </p:cNvCxnSpPr>
          <p:nvPr/>
        </p:nvCxnSpPr>
        <p:spPr>
          <a:xfrm flipH="1" flipV="1">
            <a:off x="3542923" y="2604004"/>
            <a:ext cx="1617744" cy="255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3EACA57-0701-CED6-C9CE-2B19A08BDD60}"/>
              </a:ext>
            </a:extLst>
          </p:cNvPr>
          <p:cNvCxnSpPr>
            <a:cxnSpLocks/>
          </p:cNvCxnSpPr>
          <p:nvPr/>
        </p:nvCxnSpPr>
        <p:spPr>
          <a:xfrm flipH="1" flipV="1">
            <a:off x="6170526" y="2453804"/>
            <a:ext cx="694570" cy="327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8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xEl>
                                              <p:pRg st="0" end="0"/>
                                            </p:txEl>
                                          </p:spTgt>
                                        </p:tgtEl>
                                        <p:attrNameLst>
                                          <p:attrName>style.visibility</p:attrName>
                                        </p:attrNameLst>
                                      </p:cBhvr>
                                      <p:to>
                                        <p:strVal val="visible"/>
                                      </p:to>
                                    </p:set>
                                    <p:anim calcmode="lin" valueType="num">
                                      <p:cBhvr additive="base">
                                        <p:cTn id="6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5" grpId="0"/>
      <p:bldP spid="6" grpId="0" animBg="1"/>
      <p:bldP spid="25" grpId="0" build="allAtOnce"/>
      <p:bldP spid="27" grpId="0" animBg="1"/>
      <p:bldP spid="28" grpId="0" animBg="1"/>
      <p:bldP spid="29" grpId="0"/>
      <p:bldP spid="30" grpId="0"/>
      <p:bldP spid="31" grpId="0" animBg="1"/>
      <p:bldP spid="32" grpId="0" animBg="1"/>
      <p:bldP spid="33" grpId="0"/>
      <p:bldP spid="35"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DDC4-0A00-25D7-99C0-2482534FB56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6357A42-D9B5-4F11-6EC3-FAE7E3D5F886}"/>
              </a:ext>
            </a:extLst>
          </p:cNvPr>
          <p:cNvSpPr txBox="1"/>
          <p:nvPr/>
        </p:nvSpPr>
        <p:spPr bwMode="auto">
          <a:xfrm>
            <a:off x="698510" y="2039325"/>
            <a:ext cx="4958351"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四個未定常數將由四個起使條件決定。例如</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942AAAA-0560-5AFE-A86D-5E60C2DC8986}"/>
                  </a:ext>
                </a:extLst>
              </p:cNvPr>
              <p:cNvSpPr txBox="1"/>
              <p:nvPr/>
            </p:nvSpPr>
            <p:spPr bwMode="auto">
              <a:xfrm>
                <a:off x="779659" y="2759059"/>
                <a:ext cx="3221331" cy="724814"/>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
                        </m:e>
                      </m:d>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942AAAA-0560-5AFE-A86D-5E60C2DC8986}"/>
                  </a:ext>
                </a:extLst>
              </p:cNvPr>
              <p:cNvSpPr txBox="1">
                <a:spLocks noRot="1" noChangeAspect="1" noMove="1" noResize="1" noEditPoints="1" noAdjustHandles="1" noChangeArrowheads="1" noChangeShapeType="1" noTextEdit="1"/>
              </p:cNvSpPr>
              <p:nvPr/>
            </p:nvSpPr>
            <p:spPr bwMode="auto">
              <a:xfrm>
                <a:off x="779659" y="2759059"/>
                <a:ext cx="3221331" cy="724814"/>
              </a:xfrm>
              <a:prstGeom prst="rect">
                <a:avLst/>
              </a:prstGeom>
              <a:blipFill>
                <a:blip r:embed="rId2"/>
                <a:stretch>
                  <a:fillRect b="-6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A2A45EE-9E67-77CE-45B8-9D0814BA5F67}"/>
                  </a:ext>
                </a:extLst>
              </p:cNvPr>
              <p:cNvSpPr txBox="1"/>
              <p:nvPr/>
            </p:nvSpPr>
            <p:spPr bwMode="auto">
              <a:xfrm>
                <a:off x="706713" y="3567170"/>
                <a:ext cx="7010743" cy="381515"/>
              </a:xfrm>
              <a:prstGeom prst="rect">
                <a:avLst/>
              </a:prstGeom>
              <a:noFill/>
              <a:ln w="9525">
                <a:noFill/>
                <a:miter lim="800000"/>
                <a:headEnd/>
                <a:tailEnd/>
              </a:ln>
            </p:spPr>
            <p:txBody>
              <a:bodyPr wrap="square">
                <a:spAutoFit/>
              </a:bodyPr>
              <a:lstStyle/>
              <a:p>
                <a:r>
                  <a:rPr lang="zh-TW" altLang="en-US" sz="1800" dirty="0">
                    <a:latin typeface="Times New Roman" panose="02020603050405020304" pitchFamily="18" charset="0"/>
                  </a:rPr>
                  <a:t>因此</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oMath>
                </a14:m>
                <a:r>
                  <a:rPr lang="en-US" sz="1800" dirty="0" err="1">
                    <a:latin typeface="Times New Roman" panose="02020603050405020304" pitchFamily="18" charset="0"/>
                  </a:rPr>
                  <a:t>可以唯一決定</a:t>
                </a:r>
                <a:r>
                  <a:rPr lang="en-US" sz="1800" dirty="0">
                    <a:latin typeface="Times New Roman" panose="02020603050405020304" pitchFamily="18" charset="0"/>
                  </a:rPr>
                  <a:t>。</a:t>
                </a:r>
                <a:r>
                  <a:rPr lang="en-US" altLang="zh-TW"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1,2</m:t>
                        </m:r>
                      </m:sub>
                    </m:sSub>
                  </m:oMath>
                </a14:m>
                <a:r>
                  <a:rPr lang="en-US" sz="1800" dirty="0">
                    <a:latin typeface="Times New Roman" panose="02020603050405020304" pitchFamily="18" charset="0"/>
                  </a:rPr>
                  <a:t> will now be uniquely specified.</a:t>
                </a:r>
              </a:p>
            </p:txBody>
          </p:sp>
        </mc:Choice>
        <mc:Fallback xmlns="">
          <p:sp>
            <p:nvSpPr>
              <p:cNvPr id="10" name="TextBox 9">
                <a:extLst>
                  <a:ext uri="{FF2B5EF4-FFF2-40B4-BE49-F238E27FC236}">
                    <a16:creationId xmlns:a16="http://schemas.microsoft.com/office/drawing/2014/main" id="{EB8DAD90-B0A0-CF41-D80C-A9C1A468F05C}"/>
                  </a:ext>
                </a:extLst>
              </p:cNvPr>
              <p:cNvSpPr txBox="1">
                <a:spLocks noRot="1" noChangeAspect="1" noMove="1" noResize="1" noEditPoints="1" noAdjustHandles="1" noChangeArrowheads="1" noChangeShapeType="1" noTextEdit="1"/>
              </p:cNvSpPr>
              <p:nvPr/>
            </p:nvSpPr>
            <p:spPr bwMode="auto">
              <a:xfrm>
                <a:off x="706713" y="3567170"/>
                <a:ext cx="7010743" cy="381515"/>
              </a:xfrm>
              <a:prstGeom prst="rect">
                <a:avLst/>
              </a:prstGeom>
              <a:blipFill>
                <a:blip r:embed="rId4"/>
                <a:stretch>
                  <a:fillRect l="-723" t="-6250" b="-1562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2811F9-0746-03E7-5BFE-F30A0F0871D7}"/>
                  </a:ext>
                </a:extLst>
              </p:cNvPr>
              <p:cNvSpPr txBox="1"/>
              <p:nvPr/>
            </p:nvSpPr>
            <p:spPr bwMode="auto">
              <a:xfrm>
                <a:off x="741184" y="4000789"/>
                <a:ext cx="4134402" cy="724814"/>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
                        </m:e>
                      </m:d>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b="0" i="1" smtClean="0">
                              <a:latin typeface="Cambria Math" panose="02040503050406030204" pitchFamily="18" charset="0"/>
                            </a:rPr>
                            <m:t>2</m:t>
                          </m:r>
                        </m:sub>
                      </m:sSub>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9A2811F9-0746-03E7-5BFE-F30A0F0871D7}"/>
                  </a:ext>
                </a:extLst>
              </p:cNvPr>
              <p:cNvSpPr txBox="1">
                <a:spLocks noRot="1" noChangeAspect="1" noMove="1" noResize="1" noEditPoints="1" noAdjustHandles="1" noChangeArrowheads="1" noChangeShapeType="1" noTextEdit="1"/>
              </p:cNvSpPr>
              <p:nvPr/>
            </p:nvSpPr>
            <p:spPr bwMode="auto">
              <a:xfrm>
                <a:off x="741184" y="4000789"/>
                <a:ext cx="4134402" cy="724814"/>
              </a:xfrm>
              <a:prstGeom prst="rect">
                <a:avLst/>
              </a:prstGeom>
              <a:blipFill>
                <a:blip r:embed="rId5"/>
                <a:stretch>
                  <a:fillRect b="-6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211BE5B-13A0-3A35-566D-B9CDC033E040}"/>
                  </a:ext>
                </a:extLst>
              </p:cNvPr>
              <p:cNvSpPr txBox="1"/>
              <p:nvPr/>
            </p:nvSpPr>
            <p:spPr bwMode="auto">
              <a:xfrm>
                <a:off x="769149" y="4745241"/>
                <a:ext cx="6959129" cy="381515"/>
              </a:xfrm>
              <a:prstGeom prst="rect">
                <a:avLst/>
              </a:prstGeom>
              <a:noFill/>
              <a:ln w="9525">
                <a:noFill/>
                <a:miter lim="800000"/>
                <a:headEnd/>
                <a:tailEnd/>
              </a:ln>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oMath>
                </a14:m>
                <a:r>
                  <a:rPr lang="en-US" sz="1800" dirty="0" err="1">
                    <a:latin typeface="Times New Roman" panose="02020603050405020304" pitchFamily="18" charset="0"/>
                  </a:rPr>
                  <a:t>也可以唯一決定</a:t>
                </a:r>
                <a:r>
                  <a:rPr lang="en-US"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1,2</m:t>
                        </m:r>
                      </m:sub>
                    </m:sSub>
                  </m:oMath>
                </a14:m>
                <a:r>
                  <a:rPr lang="en-US" dirty="0">
                    <a:latin typeface="Times New Roman" panose="02020603050405020304" pitchFamily="18" charset="0"/>
                  </a:rPr>
                  <a:t> will also be uniquely specified.</a:t>
                </a:r>
              </a:p>
            </p:txBody>
          </p:sp>
        </mc:Choice>
        <mc:Fallback xmlns="">
          <p:sp>
            <p:nvSpPr>
              <p:cNvPr id="12" name="TextBox 11">
                <a:extLst>
                  <a:ext uri="{FF2B5EF4-FFF2-40B4-BE49-F238E27FC236}">
                    <a16:creationId xmlns:a16="http://schemas.microsoft.com/office/drawing/2014/main" id="{5D8B7AD5-4EAD-6066-3D4C-4CCD2C679838}"/>
                  </a:ext>
                </a:extLst>
              </p:cNvPr>
              <p:cNvSpPr txBox="1">
                <a:spLocks noRot="1" noChangeAspect="1" noMove="1" noResize="1" noEditPoints="1" noAdjustHandles="1" noChangeArrowheads="1" noChangeShapeType="1" noTextEdit="1"/>
              </p:cNvSpPr>
              <p:nvPr/>
            </p:nvSpPr>
            <p:spPr bwMode="auto">
              <a:xfrm>
                <a:off x="769149" y="4745241"/>
                <a:ext cx="6959129" cy="381515"/>
              </a:xfrm>
              <a:prstGeom prst="rect">
                <a:avLst/>
              </a:prstGeom>
              <a:blipFill>
                <a:blip r:embed="rId6"/>
                <a:stretch>
                  <a:fillRect t="-6452" b="-19355"/>
                </a:stretch>
              </a:blipFill>
              <a:ln w="9525">
                <a:noFill/>
                <a:miter lim="800000"/>
                <a:headEnd/>
                <a:tailEnd/>
              </a:ln>
            </p:spPr>
            <p:txBody>
              <a:bodyPr/>
              <a:lstStyle/>
              <a:p>
                <a:r>
                  <a:rPr lang="en-US">
                    <a:noFill/>
                  </a:rPr>
                  <a:t> </a:t>
                </a:r>
              </a:p>
            </p:txBody>
          </p:sp>
        </mc:Fallback>
      </mc:AlternateContent>
      <p:sp>
        <p:nvSpPr>
          <p:cNvPr id="9" name="TextBox 8">
            <a:extLst>
              <a:ext uri="{FF2B5EF4-FFF2-40B4-BE49-F238E27FC236}">
                <a16:creationId xmlns:a16="http://schemas.microsoft.com/office/drawing/2014/main" id="{21376F3D-9BAC-09C7-4DDA-348C6A61A890}"/>
              </a:ext>
            </a:extLst>
          </p:cNvPr>
          <p:cNvSpPr txBox="1"/>
          <p:nvPr/>
        </p:nvSpPr>
        <p:spPr>
          <a:xfrm>
            <a:off x="722480" y="2385262"/>
            <a:ext cx="744163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four unspecified constants will be determined by four initial conditions. </a:t>
            </a:r>
          </a:p>
        </p:txBody>
      </p:sp>
      <p:sp>
        <p:nvSpPr>
          <p:cNvPr id="14" name="TextBox 13">
            <a:extLst>
              <a:ext uri="{FF2B5EF4-FFF2-40B4-BE49-F238E27FC236}">
                <a16:creationId xmlns:a16="http://schemas.microsoft.com/office/drawing/2014/main" id="{5EDA21B6-3F14-D37D-7097-079F82B4724D}"/>
              </a:ext>
            </a:extLst>
          </p:cNvPr>
          <p:cNvSpPr txBox="1"/>
          <p:nvPr/>
        </p:nvSpPr>
        <p:spPr>
          <a:xfrm>
            <a:off x="730363" y="5871017"/>
            <a:ext cx="4572000" cy="369332"/>
          </a:xfrm>
          <a:prstGeom prst="rect">
            <a:avLst/>
          </a:prstGeom>
          <a:noFill/>
        </p:spPr>
        <p:txBody>
          <a:bodyPr wrap="square">
            <a:spAutoFit/>
          </a:bodyPr>
          <a:lstStyle/>
          <a:p>
            <a:r>
              <a:rPr lang="en-US" sz="1800" dirty="0" err="1">
                <a:latin typeface="Times New Roman" panose="02020603050405020304" pitchFamily="18" charset="0"/>
              </a:rPr>
              <a:t>於是微分方程組加起始條件，求解完成</a:t>
            </a:r>
            <a:r>
              <a:rPr lang="en-US" sz="1800" dirty="0">
                <a:latin typeface="Times New Roman" panose="02020603050405020304" pitchFamily="18" charset="0"/>
              </a:rPr>
              <a:t>。</a:t>
            </a:r>
            <a:endParaRPr lang="en-US" dirty="0">
              <a:latin typeface="Times New Roman" panose="02020603050405020304" pitchFamily="18" charset="0"/>
            </a:endParaRPr>
          </a:p>
        </p:txBody>
      </p:sp>
      <p:sp>
        <p:nvSpPr>
          <p:cNvPr id="15" name="TextBox 14">
            <a:extLst>
              <a:ext uri="{FF2B5EF4-FFF2-40B4-BE49-F238E27FC236}">
                <a16:creationId xmlns:a16="http://schemas.microsoft.com/office/drawing/2014/main" id="{D2B83E7E-6EA6-1028-7FCF-9A57DA297DF4}"/>
              </a:ext>
            </a:extLst>
          </p:cNvPr>
          <p:cNvSpPr txBox="1"/>
          <p:nvPr/>
        </p:nvSpPr>
        <p:spPr>
          <a:xfrm>
            <a:off x="741184" y="6240349"/>
            <a:ext cx="8374851"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Our result satisfy both system of ODE and initial condition. It is the unique solution.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9848779-3DA9-9C3C-BBD8-79635AD46508}"/>
                  </a:ext>
                </a:extLst>
              </p:cNvPr>
              <p:cNvSpPr txBox="1"/>
              <p:nvPr/>
            </p:nvSpPr>
            <p:spPr>
              <a:xfrm>
                <a:off x="779659" y="5143479"/>
                <a:ext cx="7605702" cy="38561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Note that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𝑔</m:t>
                        </m:r>
                      </m:e>
                      <m:sub>
                        <m:r>
                          <a:rPr lang="en-US" altLang="zh-TW" i="1">
                            <a:latin typeface="Cambria Math" panose="02040503050406030204" pitchFamily="18" charset="0"/>
                          </a:rPr>
                          <m:t>1,2</m:t>
                        </m:r>
                      </m:sub>
                    </m:sSub>
                  </m:oMath>
                </a14:m>
                <a:r>
                  <a:rPr lang="en-US" dirty="0">
                    <a:latin typeface="Times New Roman" panose="02020603050405020304" pitchFamily="18" charset="0"/>
                    <a:cs typeface="Times New Roman" panose="02020603050405020304" pitchFamily="18" charset="0"/>
                  </a:rPr>
                  <a:t> will vanish if initial velocities </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1</m:t>
                        </m:r>
                        <m:r>
                          <a:rPr lang="en-US" altLang="zh-TW" b="0" i="1" smtClean="0">
                            <a:latin typeface="Cambria Math" panose="02040503050406030204" pitchFamily="18" charset="0"/>
                          </a:rPr>
                          <m:t>,2</m:t>
                        </m:r>
                      </m:sub>
                      <m:sup>
                        <m:r>
                          <a:rPr lang="en-US" altLang="zh-TW" i="1">
                            <a:latin typeface="Cambria Math" panose="02040503050406030204" pitchFamily="18" charset="0"/>
                          </a:rPr>
                          <m:t>′</m:t>
                        </m:r>
                      </m:sup>
                    </m:sSubSup>
                    <m:d>
                      <m:dPr>
                        <m:ctrlPr>
                          <a:rPr lang="en-US" altLang="zh-TW" i="1">
                            <a:latin typeface="Cambria Math" panose="02040503050406030204" pitchFamily="18" charset="0"/>
                          </a:rPr>
                        </m:ctrlPr>
                      </m:dPr>
                      <m:e>
                        <m:r>
                          <a:rPr lang="en-US" altLang="zh-TW" i="1">
                            <a:latin typeface="Cambria Math" panose="02040503050406030204" pitchFamily="18" charset="0"/>
                          </a:rPr>
                          <m:t>0</m:t>
                        </m:r>
                      </m:e>
                    </m:d>
                  </m:oMath>
                </a14:m>
                <a:r>
                  <a:rPr lang="en-US" dirty="0">
                    <a:latin typeface="Times New Roman" panose="02020603050405020304" pitchFamily="18" charset="0"/>
                    <a:cs typeface="Times New Roman" panose="02020603050405020304" pitchFamily="18" charset="0"/>
                  </a:rPr>
                  <a:t> are both zero.</a:t>
                </a:r>
              </a:p>
            </p:txBody>
          </p:sp>
        </mc:Choice>
        <mc:Fallback xmlns="">
          <p:sp>
            <p:nvSpPr>
              <p:cNvPr id="16" name="TextBox 15">
                <a:extLst>
                  <a:ext uri="{FF2B5EF4-FFF2-40B4-BE49-F238E27FC236}">
                    <a16:creationId xmlns:a16="http://schemas.microsoft.com/office/drawing/2014/main" id="{B980CE19-AF70-9148-812A-61B11FC54B8B}"/>
                  </a:ext>
                </a:extLst>
              </p:cNvPr>
              <p:cNvSpPr txBox="1">
                <a:spLocks noRot="1" noChangeAspect="1" noMove="1" noResize="1" noEditPoints="1" noAdjustHandles="1" noChangeArrowheads="1" noChangeShapeType="1" noTextEdit="1"/>
              </p:cNvSpPr>
              <p:nvPr/>
            </p:nvSpPr>
            <p:spPr>
              <a:xfrm>
                <a:off x="779659" y="5143479"/>
                <a:ext cx="7605702" cy="385618"/>
              </a:xfrm>
              <a:prstGeom prst="rect">
                <a:avLst/>
              </a:prstGeom>
              <a:blipFill>
                <a:blip r:embed="rId8"/>
                <a:stretch>
                  <a:fillRect l="-667" t="-9677"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5F63FF-E9A1-4EA0-F0C5-0E65F780D692}"/>
                  </a:ext>
                </a:extLst>
              </p:cNvPr>
              <p:cNvSpPr txBox="1"/>
              <p:nvPr/>
            </p:nvSpPr>
            <p:spPr>
              <a:xfrm>
                <a:off x="5624598" y="2741509"/>
                <a:ext cx="2452602" cy="4349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m:t>
                          </m:r>
                        </m:sub>
                      </m:sSub>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oMath>
                  </m:oMathPara>
                </a14:m>
                <a:endParaRPr lang="en-US" dirty="0"/>
              </a:p>
            </p:txBody>
          </p:sp>
        </mc:Choice>
        <mc:Fallback xmlns="">
          <p:sp>
            <p:nvSpPr>
              <p:cNvPr id="8" name="TextBox 7">
                <a:extLst>
                  <a:ext uri="{FF2B5EF4-FFF2-40B4-BE49-F238E27FC236}">
                    <a16:creationId xmlns:a16="http://schemas.microsoft.com/office/drawing/2014/main" id="{FA5F63FF-E9A1-4EA0-F0C5-0E65F780D692}"/>
                  </a:ext>
                </a:extLst>
              </p:cNvPr>
              <p:cNvSpPr txBox="1">
                <a:spLocks noRot="1" noChangeAspect="1" noMove="1" noResize="1" noEditPoints="1" noAdjustHandles="1" noChangeArrowheads="1" noChangeShapeType="1" noTextEdit="1"/>
              </p:cNvSpPr>
              <p:nvPr/>
            </p:nvSpPr>
            <p:spPr>
              <a:xfrm>
                <a:off x="5624598" y="2741509"/>
                <a:ext cx="2452602" cy="434991"/>
              </a:xfrm>
              <a:prstGeom prst="rect">
                <a:avLst/>
              </a:prstGeom>
              <a:blipFill>
                <a:blip r:embed="rId9"/>
                <a:stretch>
                  <a:fillRect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785CF13-CD7B-6CCC-3C3E-332CC8868FBC}"/>
                  </a:ext>
                </a:extLst>
              </p:cNvPr>
              <p:cNvSpPr txBox="1"/>
              <p:nvPr/>
            </p:nvSpPr>
            <p:spPr>
              <a:xfrm>
                <a:off x="5624598" y="3206304"/>
                <a:ext cx="2681202" cy="4349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oMath>
                  </m:oMathPara>
                </a14:m>
                <a:endParaRPr lang="en-US" dirty="0"/>
              </a:p>
            </p:txBody>
          </p:sp>
        </mc:Choice>
        <mc:Fallback xmlns="">
          <p:sp>
            <p:nvSpPr>
              <p:cNvPr id="13" name="TextBox 12">
                <a:extLst>
                  <a:ext uri="{FF2B5EF4-FFF2-40B4-BE49-F238E27FC236}">
                    <a16:creationId xmlns:a16="http://schemas.microsoft.com/office/drawing/2014/main" id="{3785CF13-CD7B-6CCC-3C3E-332CC8868FBC}"/>
                  </a:ext>
                </a:extLst>
              </p:cNvPr>
              <p:cNvSpPr txBox="1">
                <a:spLocks noRot="1" noChangeAspect="1" noMove="1" noResize="1" noEditPoints="1" noAdjustHandles="1" noChangeArrowheads="1" noChangeShapeType="1" noTextEdit="1"/>
              </p:cNvSpPr>
              <p:nvPr/>
            </p:nvSpPr>
            <p:spPr>
              <a:xfrm>
                <a:off x="5624598" y="3206304"/>
                <a:ext cx="2681202" cy="434991"/>
              </a:xfrm>
              <a:prstGeom prst="rect">
                <a:avLst/>
              </a:prstGeom>
              <a:blipFill>
                <a:blip r:embed="rId10"/>
                <a:stretch>
                  <a:fillRect b="-11429"/>
                </a:stretch>
              </a:blipFill>
            </p:spPr>
            <p:txBody>
              <a:bodyPr/>
              <a:lstStyle/>
              <a:p>
                <a:r>
                  <a:rPr lang="en-US">
                    <a:noFill/>
                  </a:rPr>
                  <a:t> </a:t>
                </a:r>
              </a:p>
            </p:txBody>
          </p:sp>
        </mc:Fallback>
      </mc:AlternateContent>
      <p:sp>
        <p:nvSpPr>
          <p:cNvPr id="17" name="Right Arrow 16">
            <a:extLst>
              <a:ext uri="{FF2B5EF4-FFF2-40B4-BE49-F238E27FC236}">
                <a16:creationId xmlns:a16="http://schemas.microsoft.com/office/drawing/2014/main" id="{BB93F4D0-DCE1-B20F-F2E9-38D91AA8CE40}"/>
              </a:ext>
            </a:extLst>
          </p:cNvPr>
          <p:cNvSpPr/>
          <p:nvPr/>
        </p:nvSpPr>
        <p:spPr>
          <a:xfrm>
            <a:off x="4248713" y="3048000"/>
            <a:ext cx="495549" cy="24283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E9AF166-97A1-46A7-BE3E-AA1EA69F1A2E}"/>
                  </a:ext>
                </a:extLst>
              </p:cNvPr>
              <p:cNvSpPr txBox="1"/>
              <p:nvPr/>
            </p:nvSpPr>
            <p:spPr>
              <a:xfrm>
                <a:off x="5624598" y="3903757"/>
                <a:ext cx="3400455" cy="43467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1</m:t>
                          </m:r>
                        </m:sub>
                        <m:sup>
                          <m:r>
                            <a:rPr lang="en-US" altLang="zh-TW"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m:t>
                          </m:r>
                        </m:sub>
                      </m:sSub>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2</m:t>
                          </m:r>
                        </m:sub>
                      </m:sSub>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oMath>
                  </m:oMathPara>
                </a14:m>
                <a:endParaRPr lang="en-US" dirty="0"/>
              </a:p>
            </p:txBody>
          </p:sp>
        </mc:Choice>
        <mc:Fallback xmlns="">
          <p:sp>
            <p:nvSpPr>
              <p:cNvPr id="18" name="TextBox 17">
                <a:extLst>
                  <a:ext uri="{FF2B5EF4-FFF2-40B4-BE49-F238E27FC236}">
                    <a16:creationId xmlns:a16="http://schemas.microsoft.com/office/drawing/2014/main" id="{4E9AF166-97A1-46A7-BE3E-AA1EA69F1A2E}"/>
                  </a:ext>
                </a:extLst>
              </p:cNvPr>
              <p:cNvSpPr txBox="1">
                <a:spLocks noRot="1" noChangeAspect="1" noMove="1" noResize="1" noEditPoints="1" noAdjustHandles="1" noChangeArrowheads="1" noChangeShapeType="1" noTextEdit="1"/>
              </p:cNvSpPr>
              <p:nvPr/>
            </p:nvSpPr>
            <p:spPr>
              <a:xfrm>
                <a:off x="5624598" y="3903757"/>
                <a:ext cx="3400455" cy="434671"/>
              </a:xfrm>
              <a:prstGeom prst="rect">
                <a:avLst/>
              </a:prstGeom>
              <a:blipFill>
                <a:blip r:embed="rId11"/>
                <a:stretch>
                  <a:fillRect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0A86178-8B34-FA54-CF93-914059DE2B41}"/>
                  </a:ext>
                </a:extLst>
              </p:cNvPr>
              <p:cNvSpPr txBox="1"/>
              <p:nvPr/>
            </p:nvSpPr>
            <p:spPr>
              <a:xfrm>
                <a:off x="5624597" y="4358415"/>
                <a:ext cx="3400455" cy="4349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2</m:t>
                          </m:r>
                        </m:sub>
                        <m:sup>
                          <m:r>
                            <a:rPr lang="en-US" altLang="zh-TW"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sup>
                      </m:sSubSup>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m:t>
                          </m:r>
                        </m:sub>
                      </m:sSub>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2</m:t>
                          </m:r>
                        </m:sub>
                      </m:sSub>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oMath>
                  </m:oMathPara>
                </a14:m>
                <a:endParaRPr lang="en-US" dirty="0"/>
              </a:p>
            </p:txBody>
          </p:sp>
        </mc:Choice>
        <mc:Fallback xmlns="">
          <p:sp>
            <p:nvSpPr>
              <p:cNvPr id="19" name="TextBox 18">
                <a:extLst>
                  <a:ext uri="{FF2B5EF4-FFF2-40B4-BE49-F238E27FC236}">
                    <a16:creationId xmlns:a16="http://schemas.microsoft.com/office/drawing/2014/main" id="{50A86178-8B34-FA54-CF93-914059DE2B41}"/>
                  </a:ext>
                </a:extLst>
              </p:cNvPr>
              <p:cNvSpPr txBox="1">
                <a:spLocks noRot="1" noChangeAspect="1" noMove="1" noResize="1" noEditPoints="1" noAdjustHandles="1" noChangeArrowheads="1" noChangeShapeType="1" noTextEdit="1"/>
              </p:cNvSpPr>
              <p:nvPr/>
            </p:nvSpPr>
            <p:spPr>
              <a:xfrm>
                <a:off x="5624597" y="4358415"/>
                <a:ext cx="3400455" cy="434991"/>
              </a:xfrm>
              <a:prstGeom prst="rect">
                <a:avLst/>
              </a:prstGeom>
              <a:blipFill>
                <a:blip r:embed="rId12"/>
                <a:stretch>
                  <a:fillRect b="-5714"/>
                </a:stretch>
              </a:blipFill>
            </p:spPr>
            <p:txBody>
              <a:bodyPr/>
              <a:lstStyle/>
              <a:p>
                <a:r>
                  <a:rPr lang="en-US">
                    <a:noFill/>
                  </a:rPr>
                  <a:t> </a:t>
                </a:r>
              </a:p>
            </p:txBody>
          </p:sp>
        </mc:Fallback>
      </mc:AlternateContent>
      <p:sp>
        <p:nvSpPr>
          <p:cNvPr id="20" name="Right Arrow 19">
            <a:extLst>
              <a:ext uri="{FF2B5EF4-FFF2-40B4-BE49-F238E27FC236}">
                <a16:creationId xmlns:a16="http://schemas.microsoft.com/office/drawing/2014/main" id="{C1F96F2A-A279-BAD2-986A-2DA8912E2242}"/>
              </a:ext>
            </a:extLst>
          </p:cNvPr>
          <p:cNvSpPr/>
          <p:nvPr/>
        </p:nvSpPr>
        <p:spPr>
          <a:xfrm>
            <a:off x="4872515" y="4198670"/>
            <a:ext cx="495549" cy="24283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F2C2629-C677-4CEC-E3CB-DC5822DDE442}"/>
                  </a:ext>
                </a:extLst>
              </p:cNvPr>
              <p:cNvSpPr txBox="1"/>
              <p:nvPr/>
            </p:nvSpPr>
            <p:spPr>
              <a:xfrm>
                <a:off x="118946" y="1151180"/>
                <a:ext cx="8906106" cy="817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0">
                          <a:latin typeface="Cambria Math" panose="02040503050406030204" pitchFamily="18" charset="0"/>
                        </a:rPr>
                        <m:t>=</m:t>
                      </m:r>
                      <m:d>
                        <m:dPr>
                          <m:ctrlPr>
                            <a:rPr lang="en-US" b="0" i="1">
                              <a:latin typeface="Cambria Math" panose="02040503050406030204" pitchFamily="18" charset="0"/>
                            </a:rPr>
                          </m:ctrlPr>
                        </m:dPr>
                        <m:e>
                          <m:m>
                            <m:mPr>
                              <m:plcHide m:val="on"/>
                              <m:mcs>
                                <m:mc>
                                  <m:mcPr>
                                    <m:count m:val="1"/>
                                    <m:mcJc m:val="center"/>
                                  </m:mcPr>
                                </m:mc>
                              </m:mcs>
                              <m:ctrlPr>
                                <a:rPr lang="en-US" b="0" i="1">
                                  <a:latin typeface="Cambria Math" panose="02040503050406030204" pitchFamily="18" charset="0"/>
                                </a:rPr>
                              </m:ctrlPr>
                            </m:mPr>
                            <m:mr>
                              <m:e>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0">
                                        <a:latin typeface="Cambria Math" panose="02040503050406030204" pitchFamily="18" charset="0"/>
                                      </a:rPr>
                                      <m:t>1</m:t>
                                    </m:r>
                                  </m:sub>
                                </m:sSub>
                              </m:e>
                            </m:mr>
                            <m:mr>
                              <m:e>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0">
                                        <a:latin typeface="Cambria Math" panose="02040503050406030204" pitchFamily="18" charset="0"/>
                                      </a:rPr>
                                      <m:t>2</m:t>
                                    </m:r>
                                  </m:sub>
                                </m:sSub>
                              </m:e>
                            </m:mr>
                          </m:m>
                        </m:e>
                      </m:d>
                      <m:r>
                        <a:rPr lang="en-US" b="0" i="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func>
                        <m:funcPr>
                          <m:ctrlPr>
                            <a:rPr lang="en-US" b="0" i="1">
                              <a:latin typeface="Cambria Math" panose="02040503050406030204" pitchFamily="18" charset="0"/>
                            </a:rPr>
                          </m:ctrlPr>
                        </m:funcPr>
                        <m:fNa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m:t>
                                  </m:r>
                                </m:sub>
                              </m:sSub>
                              <m:r>
                                <m:rPr>
                                  <m:sty m:val="p"/>
                                </m:rPr>
                                <a:rPr lang="en-US">
                                  <a:latin typeface="Cambria Math" panose="02040503050406030204" pitchFamily="18" charset="0"/>
                                </a:rPr>
                                <m:t>cos</m:t>
                              </m:r>
                              <m:d>
                                <m:dPr>
                                  <m:ctrlPr>
                                    <a:rPr lang="en-US"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𝑔</m:t>
                                  </m:r>
                                </m:e>
                                <m:sub>
                                  <m:r>
                                    <a:rPr lang="en-US" altLang="zh-TW" i="1">
                                      <a:latin typeface="Cambria Math" panose="02040503050406030204" pitchFamily="18" charset="0"/>
                                    </a:rPr>
                                    <m:t>1</m:t>
                                  </m:r>
                                </m:sub>
                              </m:sSub>
                              <m:r>
                                <m:rPr>
                                  <m:sty m:val="p"/>
                                </m:rPr>
                                <a:rPr lang="en-US">
                                  <a:latin typeface="Cambria Math" panose="02040503050406030204" pitchFamily="18" charset="0"/>
                                </a:rPr>
                                <m:t>sin</m:t>
                              </m:r>
                              <m:d>
                                <m:dPr>
                                  <m:ctrlPr>
                                    <a:rPr lang="en-US"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e>
                          </m:d>
                        </m:fName>
                        <m:e>
                          <m:r>
                            <a:rPr lang="en-US" b="0" i="0">
                              <a:latin typeface="Cambria Math" panose="02040503050406030204" pitchFamily="18" charset="0"/>
                            </a:rPr>
                            <m:t>+</m:t>
                          </m:r>
                        </m:e>
                      </m:func>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
                        </m:e>
                      </m:d>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r>
                            <m:rPr>
                              <m:sty m:val="p"/>
                            </m:rPr>
                            <a:rPr lang="en-US">
                              <a:latin typeface="Cambria Math" panose="02040503050406030204" pitchFamily="18" charset="0"/>
                            </a:rPr>
                            <m:t>cos</m:t>
                          </m:r>
                          <m:d>
                            <m:dPr>
                              <m:ctrlPr>
                                <a:rPr lang="en-US"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𝑔</m:t>
                              </m:r>
                            </m:e>
                            <m:sub>
                              <m:r>
                                <a:rPr lang="en-US" altLang="zh-TW" i="1">
                                  <a:latin typeface="Cambria Math" panose="02040503050406030204" pitchFamily="18" charset="0"/>
                                </a:rPr>
                                <m:t>2</m:t>
                              </m:r>
                            </m:sub>
                          </m:sSub>
                          <m:r>
                            <m:rPr>
                              <m:sty m:val="p"/>
                            </m:rPr>
                            <a:rPr lang="en-US">
                              <a:latin typeface="Cambria Math" panose="02040503050406030204" pitchFamily="18" charset="0"/>
                            </a:rPr>
                            <m:t>sin</m:t>
                          </m:r>
                          <m:d>
                            <m:dPr>
                              <m:ctrlPr>
                                <a:rPr lang="en-US"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e>
                      </m:d>
                    </m:oMath>
                  </m:oMathPara>
                </a14:m>
                <a:endParaRPr lang="en-US"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F2C2629-C677-4CEC-E3CB-DC5822DDE442}"/>
                  </a:ext>
                </a:extLst>
              </p:cNvPr>
              <p:cNvSpPr txBox="1">
                <a:spLocks noRot="1" noChangeAspect="1" noMove="1" noResize="1" noEditPoints="1" noAdjustHandles="1" noChangeArrowheads="1" noChangeShapeType="1" noTextEdit="1"/>
              </p:cNvSpPr>
              <p:nvPr/>
            </p:nvSpPr>
            <p:spPr>
              <a:xfrm>
                <a:off x="118946" y="1151180"/>
                <a:ext cx="8906106" cy="817147"/>
              </a:xfrm>
              <a:prstGeom prst="rect">
                <a:avLst/>
              </a:prstGeom>
              <a:blipFill>
                <a:blip r:embed="rId13"/>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0A75F638-D1AA-C413-772B-CC65A98DBAAC}"/>
              </a:ext>
            </a:extLst>
          </p:cNvPr>
          <p:cNvSpPr txBox="1"/>
          <p:nvPr/>
        </p:nvSpPr>
        <p:spPr>
          <a:xfrm>
            <a:off x="779658" y="609600"/>
            <a:ext cx="82453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It is easier to fit initial conditions by another form of cosine and sine solution.</a:t>
            </a:r>
          </a:p>
        </p:txBody>
      </p:sp>
    </p:spTree>
    <p:extLst>
      <p:ext uri="{BB962C8B-B14F-4D97-AF65-F5344CB8AC3E}">
        <p14:creationId xmlns:p14="http://schemas.microsoft.com/office/powerpoint/2010/main" val="304164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4" grpId="0"/>
      <p:bldP spid="15" grpId="0"/>
      <p:bldP spid="16" grpId="0"/>
      <p:bldP spid="8" grpId="0" animBg="1"/>
      <p:bldP spid="13" grpId="0" animBg="1"/>
      <p:bldP spid="17" grpId="0" animBg="1"/>
      <p:bldP spid="18" grpId="0" animBg="1"/>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BA706-539A-424A-8233-1ACADBBB3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377" y="152400"/>
            <a:ext cx="6310423" cy="3328495"/>
          </a:xfrm>
          <a:prstGeom prst="rect">
            <a:avLst/>
          </a:prstGeom>
        </p:spPr>
      </p:pic>
      <p:pic>
        <p:nvPicPr>
          <p:cNvPr id="5" name="Picture 4">
            <a:extLst>
              <a:ext uri="{FF2B5EF4-FFF2-40B4-BE49-F238E27FC236}">
                <a16:creationId xmlns:a16="http://schemas.microsoft.com/office/drawing/2014/main" id="{59E30C75-988C-2372-344F-5DBBD17AE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430656"/>
            <a:ext cx="6324600" cy="3335973"/>
          </a:xfrm>
          <a:prstGeom prst="rect">
            <a:avLst/>
          </a:prstGeom>
        </p:spPr>
      </p:pic>
      <p:pic>
        <p:nvPicPr>
          <p:cNvPr id="7" name="Picture 6">
            <a:extLst>
              <a:ext uri="{FF2B5EF4-FFF2-40B4-BE49-F238E27FC236}">
                <a16:creationId xmlns:a16="http://schemas.microsoft.com/office/drawing/2014/main" id="{28FA5B56-A1FC-3159-FC2B-D794926A6008}"/>
              </a:ext>
            </a:extLst>
          </p:cNvPr>
          <p:cNvPicPr>
            <a:picLocks noChangeAspect="1"/>
          </p:cNvPicPr>
          <p:nvPr/>
        </p:nvPicPr>
        <p:blipFill>
          <a:blip r:embed="rId4">
            <a:extLst>
              <a:ext uri="{28A0092B-C50C-407E-A947-70E740481C1C}">
                <a14:useLocalDpi xmlns:a14="http://schemas.microsoft.com/office/drawing/2010/main" val="0"/>
              </a:ext>
            </a:extLst>
          </a:blip>
          <a:srcRect l="27397" r="30137"/>
          <a:stretch>
            <a:fillRect/>
          </a:stretch>
        </p:blipFill>
        <p:spPr>
          <a:xfrm>
            <a:off x="4800600" y="533400"/>
            <a:ext cx="2362200" cy="655546"/>
          </a:xfrm>
          <a:prstGeom prst="rect">
            <a:avLst/>
          </a:prstGeom>
        </p:spPr>
      </p:pic>
    </p:spTree>
    <p:extLst>
      <p:ext uri="{BB962C8B-B14F-4D97-AF65-F5344CB8AC3E}">
        <p14:creationId xmlns:p14="http://schemas.microsoft.com/office/powerpoint/2010/main" val="2366376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AB0708-E775-169F-77C4-FB548BE5AA22}"/>
              </a:ext>
            </a:extLst>
          </p:cNvPr>
          <p:cNvSpPr txBox="1"/>
          <p:nvPr/>
        </p:nvSpPr>
        <p:spPr bwMode="auto">
          <a:xfrm>
            <a:off x="499356" y="4114800"/>
            <a:ext cx="7992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solidFill>
                  <a:srgbClr val="FF0000"/>
                </a:solidFill>
                <a:latin typeface="Times New Roman" panose="02020603050405020304" pitchFamily="18" charset="0"/>
              </a:rPr>
              <a:t>定理：一個對稱矩陣的本徵值都是實數，且不同本徵值的本徵向量彼此正交</a:t>
            </a:r>
            <a:r>
              <a:rPr lang="en-US" sz="1800" dirty="0">
                <a:solidFill>
                  <a:srgbClr val="FF0000"/>
                </a:solidFill>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5337CC1-32AF-B4A1-ADF4-FCA4204A3802}"/>
                  </a:ext>
                </a:extLst>
              </p:cNvPr>
              <p:cNvSpPr txBox="1"/>
              <p:nvPr/>
            </p:nvSpPr>
            <p:spPr bwMode="auto">
              <a:xfrm>
                <a:off x="515381" y="4550499"/>
                <a:ext cx="64087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All </a:t>
                </a:r>
                <a14:m>
                  <m:oMath xmlns:m="http://schemas.openxmlformats.org/officeDocument/2006/math">
                    <m:r>
                      <a:rPr lang="en-US" sz="1800" b="0" i="1" dirty="0" smtClean="0">
                        <a:latin typeface="Cambria Math" panose="02040503050406030204" pitchFamily="18" charset="0"/>
                      </a:rPr>
                      <m:t>𝑛</m:t>
                    </m:r>
                  </m:oMath>
                </a14:m>
                <a:r>
                  <a:rPr lang="en-US" sz="1800" dirty="0">
                    <a:latin typeface="Times New Roman" panose="02020603050405020304" pitchFamily="18" charset="0"/>
                  </a:rPr>
                  <a:t> eigenvalues </a:t>
                </a:r>
                <a14:m>
                  <m:oMath xmlns:m="http://schemas.openxmlformats.org/officeDocument/2006/math">
                    <m:r>
                      <a:rPr lang="en-US" sz="1800" i="1" smtClean="0">
                        <a:latin typeface="Cambria Math" panose="02040503050406030204" pitchFamily="18" charset="0"/>
                        <a:ea typeface="Cambria Math" panose="02040503050406030204" pitchFamily="18" charset="0"/>
                      </a:rPr>
                      <m:t>𝜆</m:t>
                    </m:r>
                  </m:oMath>
                </a14:m>
                <a:r>
                  <a:rPr lang="en-US" sz="1800" dirty="0">
                    <a:latin typeface="Times New Roman" panose="02020603050405020304" pitchFamily="18" charset="0"/>
                  </a:rPr>
                  <a:t> of a </a:t>
                </a:r>
                <a:r>
                  <a:rPr lang="en-US" sz="1800" dirty="0">
                    <a:solidFill>
                      <a:srgbClr val="FF0000"/>
                    </a:solidFill>
                    <a:latin typeface="Times New Roman" panose="02020603050405020304" pitchFamily="18" charset="0"/>
                  </a:rPr>
                  <a:t>symmetric matrix</a:t>
                </a:r>
                <a:r>
                  <a:rPr lang="en-US" sz="1800" dirty="0">
                    <a:latin typeface="Times New Roman" panose="02020603050405020304" pitchFamily="18" charset="0"/>
                  </a:rPr>
                  <a:t> </a:t>
                </a:r>
                <a14:m>
                  <m:oMath xmlns:m="http://schemas.openxmlformats.org/officeDocument/2006/math">
                    <m:r>
                      <a:rPr lang="en-US" sz="1800" b="0" i="1" smtClean="0">
                        <a:latin typeface="Cambria Math" panose="02040503050406030204" pitchFamily="18" charset="0"/>
                      </a:rPr>
                      <m:t>𝑆</m:t>
                    </m:r>
                  </m:oMath>
                </a14:m>
                <a:r>
                  <a:rPr lang="en-US" sz="1800" dirty="0">
                    <a:latin typeface="Times New Roman" panose="02020603050405020304" pitchFamily="18" charset="0"/>
                  </a:rPr>
                  <a:t> are real.</a:t>
                </a:r>
              </a:p>
            </p:txBody>
          </p:sp>
        </mc:Choice>
        <mc:Fallback xmlns="">
          <p:sp>
            <p:nvSpPr>
              <p:cNvPr id="4" name="TextBox 3">
                <a:extLst>
                  <a:ext uri="{FF2B5EF4-FFF2-40B4-BE49-F238E27FC236}">
                    <a16:creationId xmlns:a16="http://schemas.microsoft.com/office/drawing/2014/main" id="{15337CC1-32AF-B4A1-ADF4-FCA4204A3802}"/>
                  </a:ext>
                </a:extLst>
              </p:cNvPr>
              <p:cNvSpPr txBox="1">
                <a:spLocks noRot="1" noChangeAspect="1" noMove="1" noResize="1" noEditPoints="1" noAdjustHandles="1" noChangeArrowheads="1" noChangeShapeType="1" noTextEdit="1"/>
              </p:cNvSpPr>
              <p:nvPr/>
            </p:nvSpPr>
            <p:spPr bwMode="auto">
              <a:xfrm>
                <a:off x="515381" y="4550499"/>
                <a:ext cx="6408712" cy="369332"/>
              </a:xfrm>
              <a:prstGeom prst="rect">
                <a:avLst/>
              </a:prstGeom>
              <a:blipFill>
                <a:blip r:embed="rId2"/>
                <a:stretch>
                  <a:fillRect l="-79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9E88E42-EA2F-E723-28BC-87962A6FDA19}"/>
                  </a:ext>
                </a:extLst>
              </p:cNvPr>
              <p:cNvSpPr txBox="1"/>
              <p:nvPr/>
            </p:nvSpPr>
            <p:spPr bwMode="auto">
              <a:xfrm>
                <a:off x="515380" y="4898330"/>
                <a:ext cx="776083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The </a:t>
                </a:r>
                <a14:m>
                  <m:oMath xmlns:m="http://schemas.openxmlformats.org/officeDocument/2006/math">
                    <m:r>
                      <a:rPr lang="en-US" sz="1800" b="0" i="1" dirty="0" smtClean="0">
                        <a:latin typeface="Cambria Math" panose="02040503050406030204" pitchFamily="18" charset="0"/>
                      </a:rPr>
                      <m:t>𝑛</m:t>
                    </m:r>
                  </m:oMath>
                </a14:m>
                <a:r>
                  <a:rPr lang="en-US" sz="1800" dirty="0">
                    <a:latin typeface="Times New Roman" panose="02020603050405020304" pitchFamily="18" charset="0"/>
                  </a:rPr>
                  <a:t> eigenvectors </a:t>
                </a:r>
                <a14:m>
                  <m:oMath xmlns:m="http://schemas.openxmlformats.org/officeDocument/2006/math">
                    <m:r>
                      <a:rPr lang="en-US" sz="1800" b="1" i="1" smtClean="0">
                        <a:latin typeface="Cambria Math" panose="02040503050406030204" pitchFamily="18" charset="0"/>
                        <a:ea typeface="Cambria Math" panose="02040503050406030204" pitchFamily="18" charset="0"/>
                      </a:rPr>
                      <m:t>𝒖</m:t>
                    </m:r>
                  </m:oMath>
                </a14:m>
                <a:r>
                  <a:rPr lang="en-US" sz="1800" dirty="0">
                    <a:latin typeface="Times New Roman" panose="02020603050405020304" pitchFamily="18" charset="0"/>
                  </a:rPr>
                  <a:t> can be chosen to be orthogonal.</a:t>
                </a:r>
              </a:p>
            </p:txBody>
          </p:sp>
        </mc:Choice>
        <mc:Fallback xmlns="">
          <p:sp>
            <p:nvSpPr>
              <p:cNvPr id="5" name="TextBox 4">
                <a:extLst>
                  <a:ext uri="{FF2B5EF4-FFF2-40B4-BE49-F238E27FC236}">
                    <a16:creationId xmlns:a16="http://schemas.microsoft.com/office/drawing/2014/main" id="{59E88E42-EA2F-E723-28BC-87962A6FDA19}"/>
                  </a:ext>
                </a:extLst>
              </p:cNvPr>
              <p:cNvSpPr txBox="1">
                <a:spLocks noRot="1" noChangeAspect="1" noMove="1" noResize="1" noEditPoints="1" noAdjustHandles="1" noChangeArrowheads="1" noChangeShapeType="1" noTextEdit="1"/>
              </p:cNvSpPr>
              <p:nvPr/>
            </p:nvSpPr>
            <p:spPr bwMode="auto">
              <a:xfrm>
                <a:off x="515380" y="4898330"/>
                <a:ext cx="7760839" cy="369332"/>
              </a:xfrm>
              <a:prstGeom prst="rect">
                <a:avLst/>
              </a:prstGeom>
              <a:blipFill>
                <a:blip r:embed="rId3"/>
                <a:stretch>
                  <a:fillRect l="-65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959E5259-9D05-1D86-C78F-EDB92320AEA3}"/>
              </a:ext>
            </a:extLst>
          </p:cNvPr>
          <p:cNvSpPr txBox="1"/>
          <p:nvPr/>
        </p:nvSpPr>
        <p:spPr bwMode="auto">
          <a:xfrm>
            <a:off x="3796488" y="3571553"/>
            <a:ext cx="1198622"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US" sz="1800" dirty="0" err="1">
                <a:solidFill>
                  <a:srgbClr val="FF0000"/>
                </a:solidFill>
                <a:latin typeface="Times New Roman" panose="02020603050405020304" pitchFamily="18" charset="0"/>
              </a:rPr>
              <a:t>對稱矩陣</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FAEA0F0-BFBB-EA8B-11E3-720B6F50D8AE}"/>
                  </a:ext>
                </a:extLst>
              </p:cNvPr>
              <p:cNvSpPr txBox="1"/>
              <p:nvPr/>
            </p:nvSpPr>
            <p:spPr bwMode="auto">
              <a:xfrm>
                <a:off x="531541" y="1810406"/>
                <a:ext cx="7252974" cy="3782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If </a:t>
                </a:r>
                <a14:m>
                  <m:oMath xmlns:m="http://schemas.openxmlformats.org/officeDocument/2006/math">
                    <m:sSup>
                      <m:sSupPr>
                        <m:ctrlPr>
                          <a:rPr lang="en-US" altLang="zh-TW" i="1" smtClean="0">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panose="02040503050406030204" pitchFamily="18" charset="0"/>
                          </a:rPr>
                          <m:t>𝜔</m:t>
                        </m:r>
                      </m:e>
                      <m:sup>
                        <m:r>
                          <a:rPr lang="en-US" altLang="zh-TW" i="1">
                            <a:solidFill>
                              <a:schemeClr val="tx1"/>
                            </a:solidFill>
                            <a:latin typeface="Cambria Math" panose="02040503050406030204" pitchFamily="18" charset="0"/>
                            <a:ea typeface="Cambria Math"/>
                          </a:rPr>
                          <m:t>2</m:t>
                        </m:r>
                      </m:sup>
                    </m:sSup>
                    <m:r>
                      <a:rPr lang="en-US" altLang="zh-TW" b="0" i="1" smtClean="0">
                        <a:solidFill>
                          <a:schemeClr val="tx1"/>
                        </a:solidFill>
                        <a:latin typeface="Cambria Math" panose="02040503050406030204" pitchFamily="18" charset="0"/>
                        <a:ea typeface="Cambria Math"/>
                      </a:rPr>
                      <m:t>&lt;</m:t>
                    </m:r>
                    <m:r>
                      <a:rPr lang="en-US" altLang="zh-TW" i="1">
                        <a:solidFill>
                          <a:schemeClr val="tx1"/>
                        </a:solidFill>
                        <a:latin typeface="Cambria Math" panose="02040503050406030204" pitchFamily="18" charset="0"/>
                        <a:ea typeface="Cambria Math"/>
                      </a:rPr>
                      <m:t>0</m:t>
                    </m:r>
                  </m:oMath>
                </a14:m>
                <a:r>
                  <a:rPr lang="en-US" sz="1800" dirty="0">
                    <a:latin typeface="Times New Roman" panose="02020603050405020304" pitchFamily="18" charset="0"/>
                  </a:rPr>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oMath>
                </a14:m>
                <a:r>
                  <a:rPr lang="en-US" sz="1800" dirty="0">
                    <a:latin typeface="Times New Roman" panose="02020603050405020304" pitchFamily="18" charset="0"/>
                  </a:rPr>
                  <a:t> is an exponential function instead of oscillating function. </a:t>
                </a:r>
              </a:p>
            </p:txBody>
          </p:sp>
        </mc:Choice>
        <mc:Fallback xmlns="">
          <p:sp>
            <p:nvSpPr>
              <p:cNvPr id="2" name="TextBox 1">
                <a:extLst>
                  <a:ext uri="{FF2B5EF4-FFF2-40B4-BE49-F238E27FC236}">
                    <a16:creationId xmlns:a16="http://schemas.microsoft.com/office/drawing/2014/main" id="{4FAEA0F0-BFBB-EA8B-11E3-720B6F50D8AE}"/>
                  </a:ext>
                </a:extLst>
              </p:cNvPr>
              <p:cNvSpPr txBox="1">
                <a:spLocks noRot="1" noChangeAspect="1" noMove="1" noResize="1" noEditPoints="1" noAdjustHandles="1" noChangeArrowheads="1" noChangeShapeType="1" noTextEdit="1"/>
              </p:cNvSpPr>
              <p:nvPr/>
            </p:nvSpPr>
            <p:spPr bwMode="auto">
              <a:xfrm>
                <a:off x="531541" y="1810406"/>
                <a:ext cx="7252974" cy="378245"/>
              </a:xfrm>
              <a:prstGeom prst="rect">
                <a:avLst/>
              </a:prstGeom>
              <a:blipFill>
                <a:blip r:embed="rId4"/>
                <a:stretch>
                  <a:fillRect l="-699" t="-3226"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36D3F6B-CCB9-9242-DC27-E5A402A94983}"/>
                  </a:ext>
                </a:extLst>
              </p:cNvPr>
              <p:cNvSpPr txBox="1"/>
              <p:nvPr/>
            </p:nvSpPr>
            <p:spPr bwMode="auto">
              <a:xfrm>
                <a:off x="520390" y="2270408"/>
                <a:ext cx="852367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rPr>
                  <a:t>Will prove if matrix </a:t>
                </a:r>
                <a14:m>
                  <m:oMath xmlns:m="http://schemas.openxmlformats.org/officeDocument/2006/math">
                    <m:r>
                      <a:rPr lang="en-US" sz="1800" b="1" i="1" smtClean="0">
                        <a:latin typeface="Cambria Math" panose="02040503050406030204" pitchFamily="18" charset="0"/>
                      </a:rPr>
                      <m:t>𝑺</m:t>
                    </m:r>
                  </m:oMath>
                </a14:m>
                <a:r>
                  <a:rPr lang="en-US" sz="1800" dirty="0">
                    <a:latin typeface="Times New Roman" panose="02020603050405020304" pitchFamily="18" charset="0"/>
                  </a:rPr>
                  <a:t> is symmetric and positive definite</a:t>
                </a:r>
                <a:r>
                  <a:rPr lang="en-US" dirty="0">
                    <a:latin typeface="Times New Roman" panose="02020603050405020304" pitchFamily="18" charset="0"/>
                  </a:rPr>
                  <a:t>, </a:t>
                </a:r>
                <a:r>
                  <a:rPr lang="en-US" dirty="0">
                    <a:solidFill>
                      <a:schemeClr val="tx1"/>
                    </a:solidFill>
                    <a:latin typeface="Times New Roman" panose="02020603050405020304" pitchFamily="18" charset="0"/>
                  </a:rPr>
                  <a:t>eigenvalues </a:t>
                </a:r>
                <a14:m>
                  <m:oMath xmlns:m="http://schemas.openxmlformats.org/officeDocument/2006/math">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panose="02040503050406030204" pitchFamily="18" charset="0"/>
                          </a:rPr>
                          <m:t>𝜔</m:t>
                        </m:r>
                      </m:e>
                      <m:sup>
                        <m:r>
                          <a:rPr lang="en-US" altLang="zh-TW" i="1">
                            <a:solidFill>
                              <a:schemeClr val="tx1"/>
                            </a:solidFill>
                            <a:latin typeface="Cambria Math" panose="02040503050406030204" pitchFamily="18" charset="0"/>
                            <a:ea typeface="Cambria Math"/>
                          </a:rPr>
                          <m:t>2</m:t>
                        </m:r>
                      </m:sup>
                    </m:sSup>
                  </m:oMath>
                </a14:m>
                <a:r>
                  <a:rPr lang="en-US" dirty="0">
                    <a:solidFill>
                      <a:schemeClr val="tx1"/>
                    </a:solidFill>
                    <a:latin typeface="Times New Roman" panose="02020603050405020304" pitchFamily="18" charset="0"/>
                  </a:rPr>
                  <a:t> are both positive. </a:t>
                </a:r>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136D3F6B-CCB9-9242-DC27-E5A402A94983}"/>
                  </a:ext>
                </a:extLst>
              </p:cNvPr>
              <p:cNvSpPr txBox="1">
                <a:spLocks noRot="1" noChangeAspect="1" noMove="1" noResize="1" noEditPoints="1" noAdjustHandles="1" noChangeArrowheads="1" noChangeShapeType="1" noTextEdit="1"/>
              </p:cNvSpPr>
              <p:nvPr/>
            </p:nvSpPr>
            <p:spPr bwMode="auto">
              <a:xfrm>
                <a:off x="520390" y="2270408"/>
                <a:ext cx="8523676" cy="369332"/>
              </a:xfrm>
              <a:prstGeom prst="rect">
                <a:avLst/>
              </a:prstGeom>
              <a:blipFill>
                <a:blip r:embed="rId5"/>
                <a:stretch>
                  <a:fillRect l="-594" t="-6667" r="-104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4DFF41E-0706-E3C0-01F1-DA31368BABFD}"/>
                  </a:ext>
                </a:extLst>
              </p:cNvPr>
              <p:cNvSpPr txBox="1"/>
              <p:nvPr/>
            </p:nvSpPr>
            <p:spPr>
              <a:xfrm>
                <a:off x="515380" y="1346353"/>
                <a:ext cx="6511308" cy="373051"/>
              </a:xfrm>
              <a:prstGeom prst="rect">
                <a:avLst/>
              </a:prstGeom>
              <a:noFill/>
            </p:spPr>
            <p:txBody>
              <a:bodyPr wrap="square">
                <a:spAutoFit/>
              </a:bodyPr>
              <a:lstStyle/>
              <a:p>
                <a:r>
                  <a:rPr lang="en-US" altLang="zh-TW" dirty="0">
                    <a:solidFill>
                      <a:srgbClr val="FF0000"/>
                    </a:solidFill>
                    <a:latin typeface="Times New Roman" panose="02020603050405020304" pitchFamily="18" charset="0"/>
                    <a:ea typeface="Cambria Math"/>
                    <a:cs typeface="Times New Roman" panose="02020603050405020304" pitchFamily="18" charset="0"/>
                  </a:rPr>
                  <a:t>But are you sure that </a:t>
                </a:r>
                <a:r>
                  <a:rPr lang="en-US" dirty="0">
                    <a:solidFill>
                      <a:srgbClr val="FF0000"/>
                    </a:solidFill>
                    <a:latin typeface="Times New Roman" panose="02020603050405020304" pitchFamily="18" charset="0"/>
                  </a:rPr>
                  <a:t>the eigenvalues </a:t>
                </a:r>
                <a14:m>
                  <m:oMath xmlns:m="http://schemas.openxmlformats.org/officeDocument/2006/math">
                    <m:sSubSup>
                      <m:sSubSupPr>
                        <m:ctrlPr>
                          <a:rPr lang="en-US"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𝜔</m:t>
                        </m:r>
                      </m:e>
                      <m:sub>
                        <m:r>
                          <a:rPr lang="en-US" i="1">
                            <a:solidFill>
                              <a:srgbClr val="FF0000"/>
                            </a:solidFill>
                            <a:latin typeface="Cambria Math" panose="02040503050406030204" pitchFamily="18" charset="0"/>
                            <a:ea typeface="Cambria Math" panose="02040503050406030204" pitchFamily="18" charset="0"/>
                          </a:rPr>
                          <m:t>1</m:t>
                        </m:r>
                      </m:sub>
                      <m:sup>
                        <m:r>
                          <a:rPr lang="en-US" i="1">
                            <a:solidFill>
                              <a:srgbClr val="FF0000"/>
                            </a:solidFill>
                            <a:latin typeface="Cambria Math" panose="02040503050406030204" pitchFamily="18" charset="0"/>
                          </a:rPr>
                          <m:t>2</m:t>
                        </m:r>
                      </m:sup>
                    </m:sSubSup>
                    <m:r>
                      <a:rPr lang="en-US" i="1">
                        <a:solidFill>
                          <a:srgbClr val="FF0000"/>
                        </a:solidFill>
                        <a:latin typeface="Cambria Math" panose="02040503050406030204" pitchFamily="18" charset="0"/>
                      </a:rPr>
                      <m:t>,</m:t>
                    </m:r>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𝜔</m:t>
                        </m:r>
                      </m:e>
                      <m:sub>
                        <m:r>
                          <a:rPr lang="en-US" i="1">
                            <a:solidFill>
                              <a:srgbClr val="FF0000"/>
                            </a:solidFill>
                            <a:latin typeface="Cambria Math" panose="02040503050406030204" pitchFamily="18" charset="0"/>
                            <a:ea typeface="Cambria Math" panose="02040503050406030204" pitchFamily="18" charset="0"/>
                          </a:rPr>
                          <m:t>2</m:t>
                        </m:r>
                      </m:sub>
                      <m:sup>
                        <m:r>
                          <a:rPr lang="en-US" i="1">
                            <a:solidFill>
                              <a:srgbClr val="FF0000"/>
                            </a:solidFill>
                            <a:latin typeface="Cambria Math" panose="02040503050406030204" pitchFamily="18" charset="0"/>
                          </a:rPr>
                          <m:t>2</m:t>
                        </m:r>
                      </m:sup>
                    </m:sSubSup>
                  </m:oMath>
                </a14:m>
                <a:r>
                  <a:rPr lang="en-US" dirty="0">
                    <a:solidFill>
                      <a:srgbClr val="FF0000"/>
                    </a:solidFill>
                    <a:latin typeface="Times New Roman" panose="02020603050405020304" pitchFamily="18" charset="0"/>
                  </a:rPr>
                  <a:t> are both positive?</a:t>
                </a:r>
              </a:p>
            </p:txBody>
          </p:sp>
        </mc:Choice>
        <mc:Fallback xmlns="">
          <p:sp>
            <p:nvSpPr>
              <p:cNvPr id="8" name="TextBox 7">
                <a:extLst>
                  <a:ext uri="{FF2B5EF4-FFF2-40B4-BE49-F238E27FC236}">
                    <a16:creationId xmlns:a16="http://schemas.microsoft.com/office/drawing/2014/main" id="{F4DFF41E-0706-E3C0-01F1-DA31368BABFD}"/>
                  </a:ext>
                </a:extLst>
              </p:cNvPr>
              <p:cNvSpPr txBox="1">
                <a:spLocks noRot="1" noChangeAspect="1" noMove="1" noResize="1" noEditPoints="1" noAdjustHandles="1" noChangeArrowheads="1" noChangeShapeType="1" noTextEdit="1"/>
              </p:cNvSpPr>
              <p:nvPr/>
            </p:nvSpPr>
            <p:spPr>
              <a:xfrm>
                <a:off x="515380" y="1346353"/>
                <a:ext cx="6511308" cy="373051"/>
              </a:xfrm>
              <a:prstGeom prst="rect">
                <a:avLst/>
              </a:prstGeom>
              <a:blipFill>
                <a:blip r:embed="rId6"/>
                <a:stretch>
                  <a:fillRect l="-778"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90E7E7D-DAFD-8130-6603-526F84C9A2D5}"/>
                  </a:ext>
                </a:extLst>
              </p:cNvPr>
              <p:cNvSpPr txBox="1"/>
              <p:nvPr/>
            </p:nvSpPr>
            <p:spPr>
              <a:xfrm>
                <a:off x="6952754" y="1346353"/>
                <a:ext cx="1429246" cy="373051"/>
              </a:xfrm>
              <a:prstGeom prst="rect">
                <a:avLst/>
              </a:prstGeom>
              <a:noFill/>
            </p:spPr>
            <p:txBody>
              <a:bodyPr wrap="square">
                <a:spAutoFit/>
              </a:bodyPr>
              <a:lstStyle/>
              <a:p>
                <a14:m>
                  <m:oMath xmlns:m="http://schemas.openxmlformats.org/officeDocument/2006/math">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𝜔</m:t>
                        </m:r>
                      </m:e>
                      <m:sub>
                        <m:r>
                          <a:rPr lang="en-US" i="1">
                            <a:solidFill>
                              <a:srgbClr val="FF0000"/>
                            </a:solidFill>
                            <a:latin typeface="Cambria Math" panose="02040503050406030204" pitchFamily="18" charset="0"/>
                            <a:ea typeface="Cambria Math" panose="02040503050406030204" pitchFamily="18" charset="0"/>
                          </a:rPr>
                          <m:t>1</m:t>
                        </m:r>
                      </m:sub>
                      <m:sup>
                        <m:r>
                          <a:rPr lang="en-US" i="1">
                            <a:solidFill>
                              <a:srgbClr val="FF0000"/>
                            </a:solidFill>
                            <a:latin typeface="Cambria Math" panose="02040503050406030204" pitchFamily="18" charset="0"/>
                          </a:rPr>
                          <m:t>2</m:t>
                        </m:r>
                      </m:sup>
                    </m:sSubSup>
                    <m:r>
                      <a:rPr lang="en-US" i="1">
                        <a:solidFill>
                          <a:srgbClr val="FF0000"/>
                        </a:solidFill>
                        <a:latin typeface="Cambria Math" panose="02040503050406030204" pitchFamily="18" charset="0"/>
                      </a:rPr>
                      <m:t>,</m:t>
                    </m:r>
                    <m:sSubSup>
                      <m:sSubSupPr>
                        <m:ctrlPr>
                          <a:rPr lang="en-US"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ea typeface="Cambria Math" panose="02040503050406030204" pitchFamily="18" charset="0"/>
                          </a:rPr>
                          <m:t>𝜔</m:t>
                        </m:r>
                      </m:e>
                      <m:sub>
                        <m:r>
                          <a:rPr lang="en-US" i="1">
                            <a:solidFill>
                              <a:srgbClr val="FF0000"/>
                            </a:solidFill>
                            <a:latin typeface="Cambria Math" panose="02040503050406030204" pitchFamily="18" charset="0"/>
                            <a:ea typeface="Cambria Math" panose="02040503050406030204" pitchFamily="18" charset="0"/>
                          </a:rPr>
                          <m:t>2</m:t>
                        </m:r>
                      </m:sub>
                      <m:sup>
                        <m:r>
                          <a:rPr lang="en-US" i="1">
                            <a:solidFill>
                              <a:srgbClr val="FF0000"/>
                            </a:solidFill>
                            <a:latin typeface="Cambria Math" panose="02040503050406030204" pitchFamily="18" charset="0"/>
                          </a:rPr>
                          <m:t>2</m:t>
                        </m:r>
                      </m:sup>
                    </m:sSubSup>
                    <m:r>
                      <a:rPr lang="en-US" altLang="zh-TW" b="0" i="1" smtClean="0">
                        <a:solidFill>
                          <a:srgbClr val="FF0000"/>
                        </a:solidFill>
                        <a:latin typeface="Cambria Math" panose="02040503050406030204" pitchFamily="18" charset="0"/>
                        <a:ea typeface="Cambria Math"/>
                      </a:rPr>
                      <m:t>&gt;?0</m:t>
                    </m:r>
                  </m:oMath>
                </a14:m>
                <a:r>
                  <a:rPr lang="en-US" sz="1800" dirty="0">
                    <a:solidFill>
                      <a:srgbClr val="FF0000"/>
                    </a:solidFill>
                    <a:latin typeface="Times New Roman" panose="02020603050405020304" pitchFamily="18" charset="0"/>
                  </a:rPr>
                  <a:t> </a:t>
                </a:r>
                <a:endParaRPr lang="en-US"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690E7E7D-DAFD-8130-6603-526F84C9A2D5}"/>
                  </a:ext>
                </a:extLst>
              </p:cNvPr>
              <p:cNvSpPr txBox="1">
                <a:spLocks noRot="1" noChangeAspect="1" noMove="1" noResize="1" noEditPoints="1" noAdjustHandles="1" noChangeArrowheads="1" noChangeShapeType="1" noTextEdit="1"/>
              </p:cNvSpPr>
              <p:nvPr/>
            </p:nvSpPr>
            <p:spPr>
              <a:xfrm>
                <a:off x="6952754" y="1346353"/>
                <a:ext cx="1429246" cy="37305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1060820-4C32-0D74-5FB9-99C492F30BC5}"/>
                  </a:ext>
                </a:extLst>
              </p:cNvPr>
              <p:cNvSpPr txBox="1"/>
              <p:nvPr/>
            </p:nvSpPr>
            <p:spPr>
              <a:xfrm>
                <a:off x="520390" y="2691767"/>
                <a:ext cx="7185212" cy="369332"/>
              </a:xfrm>
              <a:prstGeom prst="rect">
                <a:avLst/>
              </a:prstGeom>
              <a:noFill/>
            </p:spPr>
            <p:txBody>
              <a:bodyPr wrap="square">
                <a:spAutoFit/>
              </a:bodyPr>
              <a:lstStyle/>
              <a:p>
                <a:r>
                  <a:rPr lang="en-US" sz="1800" dirty="0">
                    <a:latin typeface="Times New Roman" panose="02020603050405020304" pitchFamily="18" charset="0"/>
                  </a:rPr>
                  <a:t>And for coupled system the matrix </a:t>
                </a:r>
                <a14:m>
                  <m:oMath xmlns:m="http://schemas.openxmlformats.org/officeDocument/2006/math">
                    <m:r>
                      <a:rPr lang="en-US" sz="1800" b="1" i="1" smtClean="0">
                        <a:latin typeface="Cambria Math" panose="02040503050406030204" pitchFamily="18" charset="0"/>
                      </a:rPr>
                      <m:t>𝑺</m:t>
                    </m:r>
                  </m:oMath>
                </a14:m>
                <a:r>
                  <a:rPr lang="en-US" sz="1800" dirty="0">
                    <a:latin typeface="Times New Roman" panose="02020603050405020304" pitchFamily="18" charset="0"/>
                  </a:rPr>
                  <a:t> </a:t>
                </a:r>
                <a:r>
                  <a:rPr lang="en-US" dirty="0">
                    <a:latin typeface="Times New Roman" panose="02020603050405020304" pitchFamily="18" charset="0"/>
                  </a:rPr>
                  <a:t>is symmetric and positive definite.</a:t>
                </a:r>
              </a:p>
            </p:txBody>
          </p:sp>
        </mc:Choice>
        <mc:Fallback xmlns="">
          <p:sp>
            <p:nvSpPr>
              <p:cNvPr id="10" name="TextBox 9">
                <a:extLst>
                  <a:ext uri="{FF2B5EF4-FFF2-40B4-BE49-F238E27FC236}">
                    <a16:creationId xmlns:a16="http://schemas.microsoft.com/office/drawing/2014/main" id="{01060820-4C32-0D74-5FB9-99C492F30BC5}"/>
                  </a:ext>
                </a:extLst>
              </p:cNvPr>
              <p:cNvSpPr txBox="1">
                <a:spLocks noRot="1" noChangeAspect="1" noMove="1" noResize="1" noEditPoints="1" noAdjustHandles="1" noChangeArrowheads="1" noChangeShapeType="1" noTextEdit="1"/>
              </p:cNvSpPr>
              <p:nvPr/>
            </p:nvSpPr>
            <p:spPr>
              <a:xfrm>
                <a:off x="520390" y="2691767"/>
                <a:ext cx="7185212" cy="369332"/>
              </a:xfrm>
              <a:prstGeom prst="rect">
                <a:avLst/>
              </a:prstGeom>
              <a:blipFill>
                <a:blip r:embed="rId8"/>
                <a:stretch>
                  <a:fillRect l="-705" t="-10345" b="-24138"/>
                </a:stretch>
              </a:blipFill>
            </p:spPr>
            <p:txBody>
              <a:bodyPr/>
              <a:lstStyle/>
              <a:p>
                <a:r>
                  <a:rPr lang="en-US">
                    <a:noFill/>
                  </a:rPr>
                  <a:t> </a:t>
                </a:r>
              </a:p>
            </p:txBody>
          </p:sp>
        </mc:Fallback>
      </mc:AlternateContent>
    </p:spTree>
    <p:extLst>
      <p:ext uri="{BB962C8B-B14F-4D97-AF65-F5344CB8AC3E}">
        <p14:creationId xmlns:p14="http://schemas.microsoft.com/office/powerpoint/2010/main" val="1633101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75217-29B5-CCB3-A387-91DCE8FBD8DC}"/>
              </a:ext>
            </a:extLst>
          </p:cNvPr>
          <p:cNvSpPr txBox="1"/>
          <p:nvPr/>
        </p:nvSpPr>
        <p:spPr bwMode="auto">
          <a:xfrm>
            <a:off x="1190369" y="1305291"/>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Positive Definite </a:t>
            </a:r>
            <a:r>
              <a:rPr lang="en-US" sz="1800" dirty="0" err="1">
                <a:latin typeface="Times New Roman" panose="02020603050405020304" pitchFamily="18" charset="0"/>
                <a:cs typeface="Times New Roman" panose="02020603050405020304" pitchFamily="18" charset="0"/>
              </a:rPr>
              <a:t>正定</a:t>
            </a:r>
            <a:r>
              <a:rPr lang="zh-TW" altLang="en-US"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Matrix</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DEE7DD9-F606-08E6-C39D-3263D46DEC56}"/>
                  </a:ext>
                </a:extLst>
              </p:cNvPr>
              <p:cNvSpPr txBox="1"/>
              <p:nvPr/>
            </p:nvSpPr>
            <p:spPr bwMode="auto">
              <a:xfrm>
                <a:off x="1187624" y="1737339"/>
                <a:ext cx="662473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cs typeface="Times New Roman" panose="02020603050405020304" pitchFamily="18" charset="0"/>
                  </a:rPr>
                  <a:t>若一對稱矩陣</a:t>
                </a:r>
                <a14:m>
                  <m:oMath xmlns:m="http://schemas.openxmlformats.org/officeDocument/2006/math">
                    <m:r>
                      <a:rPr lang="en-US" sz="1800" b="1" i="1">
                        <a:latin typeface="Cambria Math" panose="02040503050406030204" pitchFamily="18" charset="0"/>
                        <a:ea typeface="Cambria Math" panose="02040503050406030204" pitchFamily="18" charset="0"/>
                      </a:rPr>
                      <m:t>𝑺</m:t>
                    </m:r>
                  </m:oMath>
                </a14:m>
                <a:r>
                  <a:rPr lang="en-US" sz="1800" dirty="0" err="1">
                    <a:latin typeface="Times New Roman" panose="02020603050405020304" pitchFamily="18" charset="0"/>
                    <a:cs typeface="Times New Roman" panose="02020603050405020304" pitchFamily="18" charset="0"/>
                  </a:rPr>
                  <a:t>的本徵值都是正數，此矩陣稱為正定矩陣</a:t>
                </a:r>
                <a:r>
                  <a:rPr lang="en-US" sz="1800" dirty="0">
                    <a:latin typeface="Times New Roman" panose="02020603050405020304" pitchFamily="18" charset="0"/>
                    <a:cs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id="{CDEE7DD9-F606-08E6-C39D-3263D46DEC56}"/>
                  </a:ext>
                </a:extLst>
              </p:cNvPr>
              <p:cNvSpPr txBox="1">
                <a:spLocks noRot="1" noChangeAspect="1" noMove="1" noResize="1" noEditPoints="1" noAdjustHandles="1" noChangeArrowheads="1" noChangeShapeType="1" noTextEdit="1"/>
              </p:cNvSpPr>
              <p:nvPr/>
            </p:nvSpPr>
            <p:spPr bwMode="auto">
              <a:xfrm>
                <a:off x="1187624" y="1737339"/>
                <a:ext cx="6624736" cy="369332"/>
              </a:xfrm>
              <a:prstGeom prst="rect">
                <a:avLst/>
              </a:prstGeom>
              <a:blipFill>
                <a:blip r:embed="rId2"/>
                <a:stretch>
                  <a:fillRect l="-765"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DEF322A-A2BB-723A-356E-8BCBFB8CEA19}"/>
                  </a:ext>
                </a:extLst>
              </p:cNvPr>
              <p:cNvSpPr txBox="1"/>
              <p:nvPr/>
            </p:nvSpPr>
            <p:spPr bwMode="auto">
              <a:xfrm>
                <a:off x="1187624" y="2209218"/>
                <a:ext cx="7593695" cy="3742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cs typeface="Times New Roman" panose="02020603050405020304" pitchFamily="18" charset="0"/>
                  </a:rPr>
                  <a:t>證明：若</a:t>
                </a:r>
                <a:r>
                  <a:rPr lang="en-US" sz="1800" dirty="0" err="1">
                    <a:latin typeface="Times New Roman" panose="02020603050405020304" pitchFamily="18" charset="0"/>
                    <a:cs typeface="Times New Roman" panose="02020603050405020304" pitchFamily="18" charset="0"/>
                  </a:rPr>
                  <a:t>Quadratic</a:t>
                </a:r>
                <a:r>
                  <a:rPr lang="en-US" sz="1800" dirty="0">
                    <a:latin typeface="Times New Roman" panose="02020603050405020304" pitchFamily="18" charset="0"/>
                    <a:cs typeface="Times New Roman" panose="02020603050405020304" pitchFamily="18" charset="0"/>
                  </a:rPr>
                  <a:t> form</a:t>
                </a:r>
                <a:r>
                  <a:rPr lang="zh-TW" altLang="en-US" sz="1800" dirty="0">
                    <a:latin typeface="Times New Roman" panose="02020603050405020304" pitchFamily="18" charset="0"/>
                    <a:cs typeface="Times New Roman" panose="02020603050405020304" pitchFamily="18" charset="0"/>
                  </a:rPr>
                  <a:t> 二次型 </a:t>
                </a:r>
                <a14:m>
                  <m:oMath xmlns:m="http://schemas.openxmlformats.org/officeDocument/2006/math">
                    <m:sSup>
                      <m:sSupPr>
                        <m:ctrlPr>
                          <a:rPr lang="en-US" sz="1800" i="1">
                            <a:latin typeface="Cambria Math" panose="02040503050406030204" pitchFamily="18" charset="0"/>
                          </a:rPr>
                        </m:ctrlPr>
                      </m:sSupPr>
                      <m:e>
                        <m:r>
                          <a:rPr lang="en-US" sz="1800" b="1" i="1">
                            <a:latin typeface="Cambria Math" panose="02040503050406030204" pitchFamily="18" charset="0"/>
                          </a:rPr>
                          <m:t>𝒙</m:t>
                        </m:r>
                      </m:e>
                      <m:sup>
                        <m:r>
                          <m:rPr>
                            <m:sty m:val="p"/>
                          </m:rPr>
                          <a:rPr lang="en-US" sz="1800">
                            <a:latin typeface="Cambria Math" panose="02040503050406030204" pitchFamily="18" charset="0"/>
                            <a:ea typeface="Cambria Math" panose="02040503050406030204" pitchFamily="18" charset="0"/>
                          </a:rPr>
                          <m:t>T</m:t>
                        </m:r>
                      </m:sup>
                    </m:sSup>
                    <m:r>
                      <a:rPr lang="en-US" sz="1800" b="1" i="1" smtClean="0">
                        <a:latin typeface="Cambria Math" panose="02040503050406030204" pitchFamily="18" charset="0"/>
                        <a:ea typeface="Cambria Math" panose="02040503050406030204" pitchFamily="18" charset="0"/>
                      </a:rPr>
                      <m:t>𝑺</m:t>
                    </m:r>
                    <m:r>
                      <a:rPr lang="en-US" sz="1800" b="1" i="1">
                        <a:latin typeface="Cambria Math" panose="02040503050406030204" pitchFamily="18" charset="0"/>
                      </a:rPr>
                      <m:t>𝒙</m:t>
                    </m:r>
                  </m:oMath>
                </a14:m>
                <a:r>
                  <a:rPr lang="zh-TW" altLang="en-US" sz="1800" dirty="0">
                    <a:latin typeface="Times New Roman" panose="02020603050405020304" pitchFamily="18" charset="0"/>
                    <a:cs typeface="Times New Roman" panose="02020603050405020304" pitchFamily="18" charset="0"/>
                  </a:rPr>
                  <a:t> 恆為正值，此矩陣</a:t>
                </a:r>
                <a14:m>
                  <m:oMath xmlns:m="http://schemas.openxmlformats.org/officeDocument/2006/math">
                    <m:r>
                      <a:rPr lang="en-US" sz="1800" b="1" i="1" smtClean="0">
                        <a:latin typeface="Cambria Math" panose="02040503050406030204" pitchFamily="18" charset="0"/>
                        <a:ea typeface="Cambria Math" panose="02040503050406030204" pitchFamily="18" charset="0"/>
                      </a:rPr>
                      <m:t>𝑺</m:t>
                    </m:r>
                  </m:oMath>
                </a14:m>
                <a:r>
                  <a:rPr lang="zh-TW" altLang="en-US" sz="1800" dirty="0">
                    <a:latin typeface="Times New Roman" panose="02020603050405020304" pitchFamily="18" charset="0"/>
                    <a:cs typeface="Times New Roman" panose="02020603050405020304" pitchFamily="18" charset="0"/>
                  </a:rPr>
                  <a:t>為正定矩陣。</a:t>
                </a:r>
                <a:endParaRPr lang="en-US" sz="1800"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EDEF322A-A2BB-723A-356E-8BCBFB8CEA19}"/>
                  </a:ext>
                </a:extLst>
              </p:cNvPr>
              <p:cNvSpPr txBox="1">
                <a:spLocks noRot="1" noChangeAspect="1" noMove="1" noResize="1" noEditPoints="1" noAdjustHandles="1" noChangeArrowheads="1" noChangeShapeType="1" noTextEdit="1"/>
              </p:cNvSpPr>
              <p:nvPr/>
            </p:nvSpPr>
            <p:spPr bwMode="auto">
              <a:xfrm>
                <a:off x="1187624" y="2209218"/>
                <a:ext cx="7593695" cy="374270"/>
              </a:xfrm>
              <a:prstGeom prst="rect">
                <a:avLst/>
              </a:prstGeom>
              <a:blipFill>
                <a:blip r:embed="rId3"/>
                <a:stretch>
                  <a:fillRect l="-668" t="-3226"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6A7404-0819-A96F-4C03-FF05D7829588}"/>
                  </a:ext>
                </a:extLst>
              </p:cNvPr>
              <p:cNvSpPr txBox="1"/>
              <p:nvPr/>
            </p:nvSpPr>
            <p:spPr bwMode="auto">
              <a:xfrm>
                <a:off x="1154768" y="846419"/>
                <a:ext cx="628271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cs typeface="Times New Roman" panose="02020603050405020304" pitchFamily="18" charset="0"/>
                  </a:rPr>
                  <a:t>要</a:t>
                </a:r>
                <a:r>
                  <a:rPr lang="en-US" sz="1800" dirty="0" err="1">
                    <a:latin typeface="Times New Roman" panose="02020603050405020304" pitchFamily="18" charset="0"/>
                    <a:cs typeface="Times New Roman" panose="02020603050405020304" pitchFamily="18" charset="0"/>
                  </a:rPr>
                  <a:t>確定</a:t>
                </a:r>
                <a14:m>
                  <m:oMath xmlns:m="http://schemas.openxmlformats.org/officeDocument/2006/math">
                    <m:r>
                      <a:rPr lang="en-US" altLang="zh-TW" sz="1800" i="1">
                        <a:latin typeface="Cambria Math" panose="02040503050406030204" pitchFamily="18" charset="0"/>
                        <a:ea typeface="Cambria Math" panose="02040503050406030204" pitchFamily="18" charset="0"/>
                      </a:rPr>
                      <m:t>𝜔</m:t>
                    </m:r>
                  </m:oMath>
                </a14:m>
                <a:r>
                  <a:rPr lang="en-US" sz="1800" dirty="0" err="1">
                    <a:latin typeface="Times New Roman" panose="02020603050405020304" pitchFamily="18" charset="0"/>
                    <a:cs typeface="Times New Roman" panose="02020603050405020304" pitchFamily="18" charset="0"/>
                  </a:rPr>
                  <a:t>有兩個</a:t>
                </a:r>
                <a:r>
                  <a:rPr lang="en-US" sz="1800" dirty="0">
                    <a:latin typeface="Times New Roman" panose="02020603050405020304" pitchFamily="18" charset="0"/>
                    <a:cs typeface="Times New Roman" panose="02020603050405020304" pitchFamily="18" charset="0"/>
                  </a:rPr>
                  <a:t>實數</a:t>
                </a:r>
                <a:r>
                  <a:rPr lang="en-US" sz="1800" dirty="0" err="1">
                    <a:latin typeface="Times New Roman" panose="02020603050405020304" pitchFamily="18" charset="0"/>
                    <a:cs typeface="Times New Roman" panose="02020603050405020304" pitchFamily="18" charset="0"/>
                  </a:rPr>
                  <a:t>解</a:t>
                </a:r>
                <a:r>
                  <a:rPr lang="en-US" sz="1800" dirty="0">
                    <a:latin typeface="Times New Roman" panose="02020603050405020304" pitchFamily="18" charset="0"/>
                    <a:cs typeface="Times New Roman" panose="02020603050405020304" pitchFamily="18" charset="0"/>
                  </a:rPr>
                  <a:t>，本徵值</a:t>
                </a:r>
                <a14:m>
                  <m:oMath xmlns:m="http://schemas.openxmlformats.org/officeDocument/2006/math">
                    <m:r>
                      <a:rPr lang="en-US" altLang="zh-TW" sz="1800" i="1">
                        <a:latin typeface="Cambria Math" panose="02040503050406030204" pitchFamily="18" charset="0"/>
                        <a:ea typeface="Cambria Math" panose="02040503050406030204" pitchFamily="18" charset="0"/>
                      </a:rPr>
                      <m:t>𝜆</m:t>
                    </m:r>
                  </m:oMath>
                </a14:m>
                <a:r>
                  <a:rPr lang="en-US" sz="1800" dirty="0">
                    <a:latin typeface="Times New Roman" panose="02020603050405020304" pitchFamily="18" charset="0"/>
                    <a:cs typeface="Times New Roman" panose="02020603050405020304" pitchFamily="18" charset="0"/>
                  </a:rPr>
                  <a:t>必須是正實數才行！</a:t>
                </a:r>
              </a:p>
            </p:txBody>
          </p:sp>
        </mc:Choice>
        <mc:Fallback xmlns="">
          <p:sp>
            <p:nvSpPr>
              <p:cNvPr id="7" name="TextBox 6">
                <a:extLst>
                  <a:ext uri="{FF2B5EF4-FFF2-40B4-BE49-F238E27FC236}">
                    <a16:creationId xmlns:a16="http://schemas.microsoft.com/office/drawing/2014/main" id="{616A7404-0819-A96F-4C03-FF05D7829588}"/>
                  </a:ext>
                </a:extLst>
              </p:cNvPr>
              <p:cNvSpPr txBox="1">
                <a:spLocks noRot="1" noChangeAspect="1" noMove="1" noResize="1" noEditPoints="1" noAdjustHandles="1" noChangeArrowheads="1" noChangeShapeType="1" noTextEdit="1"/>
              </p:cNvSpPr>
              <p:nvPr/>
            </p:nvSpPr>
            <p:spPr bwMode="auto">
              <a:xfrm>
                <a:off x="1154768" y="846419"/>
                <a:ext cx="6282713" cy="369332"/>
              </a:xfrm>
              <a:prstGeom prst="rect">
                <a:avLst/>
              </a:prstGeom>
              <a:blipFill>
                <a:blip r:embed="rId4"/>
                <a:stretch>
                  <a:fillRect l="-80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00D956-FB42-D64A-1EAC-F58F7A3BE26F}"/>
                  </a:ext>
                </a:extLst>
              </p:cNvPr>
              <p:cNvSpPr txBox="1"/>
              <p:nvPr/>
            </p:nvSpPr>
            <p:spPr bwMode="auto">
              <a:xfrm>
                <a:off x="1240346" y="3132860"/>
                <a:ext cx="3040191" cy="29559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1</m:t>
                              </m:r>
                            </m:e>
                          </m:d>
                          <m:r>
                            <a:rPr lang="en-US" altLang="zh-TW" sz="1800" i="1">
                              <a:latin typeface="Cambria Math" panose="02040503050406030204" pitchFamily="18" charset="0"/>
                            </a:rPr>
                            <m:t>𝑇</m:t>
                          </m:r>
                        </m:sup>
                      </m:sSup>
                      <m:r>
                        <a:rPr lang="en-US" sz="1800" b="1" i="1">
                          <a:latin typeface="Cambria Math" panose="02040503050406030204" pitchFamily="18" charset="0"/>
                        </a:rPr>
                        <m:t>𝑺</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ea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1</m:t>
                              </m:r>
                            </m:e>
                          </m:d>
                          <m:r>
                            <a:rPr lang="en-US" altLang="zh-TW" sz="1800" i="1">
                              <a:latin typeface="Cambria Math" panose="02040503050406030204" pitchFamily="18" charset="0"/>
                            </a:rPr>
                            <m:t>𝑇</m:t>
                          </m:r>
                        </m:sup>
                      </m:sSup>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1" i="0"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ea typeface="Cambria Math" panose="02040503050406030204" pitchFamily="18" charset="0"/>
                            </a:rPr>
                            <m:t>1</m:t>
                          </m:r>
                        </m:sub>
                      </m:sSub>
                    </m:oMath>
                  </m:oMathPara>
                </a14:m>
                <a:endParaRPr lang="en-US" sz="1800" b="1"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F00D956-FB42-D64A-1EAC-F58F7A3BE26F}"/>
                  </a:ext>
                </a:extLst>
              </p:cNvPr>
              <p:cNvSpPr txBox="1">
                <a:spLocks noRot="1" noChangeAspect="1" noMove="1" noResize="1" noEditPoints="1" noAdjustHandles="1" noChangeArrowheads="1" noChangeShapeType="1" noTextEdit="1"/>
              </p:cNvSpPr>
              <p:nvPr/>
            </p:nvSpPr>
            <p:spPr bwMode="auto">
              <a:xfrm>
                <a:off x="1240346" y="3132860"/>
                <a:ext cx="3040191" cy="295594"/>
              </a:xfrm>
              <a:prstGeom prst="rect">
                <a:avLst/>
              </a:prstGeom>
              <a:blipFill>
                <a:blip r:embed="rId5"/>
                <a:stretch>
                  <a:fillRect l="-417" b="-1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5345AC9-B6AB-F391-18E1-F7C87F3AC4C4}"/>
                  </a:ext>
                </a:extLst>
              </p:cNvPr>
              <p:cNvSpPr txBox="1"/>
              <p:nvPr/>
            </p:nvSpPr>
            <p:spPr bwMode="auto">
              <a:xfrm>
                <a:off x="1187623" y="2686035"/>
                <a:ext cx="3600399" cy="3783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cs typeface="Times New Roman" panose="02020603050405020304" pitchFamily="18" charset="0"/>
                  </a:rPr>
                  <a:t>取 </a:t>
                </a:r>
                <a14:m>
                  <m:oMath xmlns:m="http://schemas.openxmlformats.org/officeDocument/2006/math">
                    <m:r>
                      <a:rPr lang="en-US" sz="1800" b="1" i="1">
                        <a:latin typeface="Cambria Math" panose="02040503050406030204" pitchFamily="18" charset="0"/>
                      </a:rPr>
                      <m:t>𝒙</m:t>
                    </m:r>
                    <m:r>
                      <a:rPr lang="en-US" sz="1800" b="1" i="1" smtClean="0">
                        <a:latin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𝒖</m:t>
                        </m:r>
                      </m:e>
                      <m:sub>
                        <m:r>
                          <a:rPr lang="en-US" sz="1800" i="1">
                            <a:latin typeface="Cambria Math" panose="02040503050406030204" pitchFamily="18" charset="0"/>
                          </a:rPr>
                          <m:t>1</m:t>
                        </m:r>
                      </m:sub>
                    </m:sSub>
                  </m:oMath>
                </a14:m>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已知</a:t>
                </a:r>
                <a14:m>
                  <m:oMath xmlns:m="http://schemas.openxmlformats.org/officeDocument/2006/math">
                    <m:sSubSup>
                      <m:sSubSupPr>
                        <m:ctrlPr>
                          <a:rPr lang="en-US" sz="1800" b="1" i="1">
                            <a:latin typeface="Cambria Math" panose="02040503050406030204" pitchFamily="18" charset="0"/>
                          </a:rPr>
                        </m:ctrlPr>
                      </m:sSubSupPr>
                      <m:e>
                        <m:r>
                          <a:rPr lang="en-US" sz="1800" b="1" i="1">
                            <a:latin typeface="Cambria Math" panose="02040503050406030204" pitchFamily="18" charset="0"/>
                          </a:rPr>
                          <m:t>𝒖</m:t>
                        </m:r>
                      </m:e>
                      <m:sub>
                        <m:r>
                          <a:rPr lang="en-US" sz="1800" i="1">
                            <a:latin typeface="Cambria Math" panose="02040503050406030204" pitchFamily="18" charset="0"/>
                          </a:rPr>
                          <m:t>1</m:t>
                        </m:r>
                      </m:sub>
                      <m:sup>
                        <m:r>
                          <m:rPr>
                            <m:sty m:val="p"/>
                          </m:rPr>
                          <a:rPr lang="en-US" sz="1800">
                            <a:latin typeface="Cambria Math" panose="02040503050406030204" pitchFamily="18" charset="0"/>
                          </a:rPr>
                          <m:t>T</m:t>
                        </m:r>
                      </m:sup>
                    </m:sSubSup>
                    <m:r>
                      <a:rPr lang="en-US" sz="1800" b="1" i="1">
                        <a:latin typeface="Cambria Math" panose="02040503050406030204" pitchFamily="18" charset="0"/>
                      </a:rPr>
                      <m:t>𝑺</m:t>
                    </m:r>
                    <m:sSub>
                      <m:sSubPr>
                        <m:ctrlPr>
                          <a:rPr lang="en-US" sz="1800" b="1" i="1">
                            <a:latin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𝒖</m:t>
                        </m:r>
                      </m:e>
                      <m:sub>
                        <m:r>
                          <a:rPr lang="en-US" sz="1800" i="1">
                            <a:latin typeface="Cambria Math" panose="02040503050406030204" pitchFamily="18" charset="0"/>
                          </a:rPr>
                          <m:t>1</m:t>
                        </m:r>
                      </m:sub>
                    </m:sSub>
                  </m:oMath>
                </a14:m>
                <a:r>
                  <a:rPr lang="en-US" sz="1800" dirty="0">
                    <a:latin typeface="Times New Roman" panose="02020603050405020304" pitchFamily="18" charset="0"/>
                    <a:cs typeface="Times New Roman" panose="02020603050405020304" pitchFamily="18" charset="0"/>
                  </a:rPr>
                  <a:t>為正。</a:t>
                </a:r>
              </a:p>
            </p:txBody>
          </p:sp>
        </mc:Choice>
        <mc:Fallback xmlns="">
          <p:sp>
            <p:nvSpPr>
              <p:cNvPr id="9" name="TextBox 8">
                <a:extLst>
                  <a:ext uri="{FF2B5EF4-FFF2-40B4-BE49-F238E27FC236}">
                    <a16:creationId xmlns:a16="http://schemas.microsoft.com/office/drawing/2014/main" id="{35345AC9-B6AB-F391-18E1-F7C87F3AC4C4}"/>
                  </a:ext>
                </a:extLst>
              </p:cNvPr>
              <p:cNvSpPr txBox="1">
                <a:spLocks noRot="1" noChangeAspect="1" noMove="1" noResize="1" noEditPoints="1" noAdjustHandles="1" noChangeArrowheads="1" noChangeShapeType="1" noTextEdit="1"/>
              </p:cNvSpPr>
              <p:nvPr/>
            </p:nvSpPr>
            <p:spPr bwMode="auto">
              <a:xfrm>
                <a:off x="1187623" y="2686035"/>
                <a:ext cx="3600399" cy="378309"/>
              </a:xfrm>
              <a:prstGeom prst="rect">
                <a:avLst/>
              </a:prstGeom>
              <a:blipFill>
                <a:blip r:embed="rId6"/>
                <a:stretch>
                  <a:fillRect l="-1408" t="-3226"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7DA0759-F441-D846-80A5-919291753719}"/>
                  </a:ext>
                </a:extLst>
              </p:cNvPr>
              <p:cNvSpPr txBox="1"/>
              <p:nvPr/>
            </p:nvSpPr>
            <p:spPr bwMode="auto">
              <a:xfrm>
                <a:off x="1187622" y="3517915"/>
                <a:ext cx="691276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ea typeface="PMingLiU" panose="02020500000000000000" pitchFamily="18" charset="-120"/>
                    <a:cs typeface="Times New Roman" panose="02020603050405020304" pitchFamily="18" charset="0"/>
                  </a:rPr>
                  <a:t>因此</a:t>
                </a:r>
                <a14:m>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1</m:t>
                        </m:r>
                      </m:sub>
                    </m:sSub>
                  </m:oMath>
                </a14:m>
                <a:r>
                  <a:rPr lang="en-US" sz="1800" dirty="0" err="1">
                    <a:latin typeface="Times New Roman" panose="02020603050405020304" pitchFamily="18" charset="0"/>
                    <a:ea typeface="PMingLiU" panose="02020500000000000000" pitchFamily="18" charset="-120"/>
                    <a:cs typeface="Times New Roman" panose="02020603050405020304" pitchFamily="18" charset="0"/>
                  </a:rPr>
                  <a:t>為正</a:t>
                </a:r>
                <a:r>
                  <a:rPr lang="en-US" sz="1800" dirty="0">
                    <a:latin typeface="Times New Roman" panose="02020603050405020304" pitchFamily="18" charset="0"/>
                    <a:ea typeface="PMingLiU" panose="02020500000000000000" pitchFamily="18" charset="-120"/>
                    <a:cs typeface="Times New Roman" panose="02020603050405020304" pitchFamily="18" charset="0"/>
                  </a:rPr>
                  <a:t>。同理</a:t>
                </a:r>
                <a14:m>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Sub>
                  </m:oMath>
                </a14:m>
                <a:r>
                  <a:rPr lang="en-US" sz="1800" dirty="0">
                    <a:latin typeface="Times New Roman" panose="02020603050405020304" pitchFamily="18" charset="0"/>
                    <a:cs typeface="Times New Roman" panose="02020603050405020304" pitchFamily="18" charset="0"/>
                  </a:rPr>
                  <a:t>亦為正。矩陣</a:t>
                </a:r>
                <a14:m>
                  <m:oMath xmlns:m="http://schemas.openxmlformats.org/officeDocument/2006/math">
                    <m:r>
                      <a:rPr lang="en-US" sz="1800" b="1" i="1">
                        <a:latin typeface="Cambria Math" panose="02040503050406030204" pitchFamily="18" charset="0"/>
                        <a:ea typeface="Cambria Math" panose="02040503050406030204" pitchFamily="18" charset="0"/>
                      </a:rPr>
                      <m:t>𝑺</m:t>
                    </m:r>
                  </m:oMath>
                </a14:m>
                <a:r>
                  <a:rPr lang="en-US" sz="1800" dirty="0" err="1">
                    <a:latin typeface="Times New Roman" panose="02020603050405020304" pitchFamily="18" charset="0"/>
                    <a:cs typeface="Times New Roman" panose="02020603050405020304" pitchFamily="18" charset="0"/>
                  </a:rPr>
                  <a:t>本徵值皆為正，為正定矩陣</a:t>
                </a:r>
                <a:r>
                  <a:rPr lang="en-US" sz="1800" dirty="0">
                    <a:latin typeface="Times New Roman" panose="02020603050405020304" pitchFamily="18" charset="0"/>
                    <a:cs typeface="Times New Roman" panose="02020603050405020304" pitchFamily="18" charset="0"/>
                  </a:rPr>
                  <a:t>。</a:t>
                </a:r>
              </a:p>
            </p:txBody>
          </p:sp>
        </mc:Choice>
        <mc:Fallback xmlns="">
          <p:sp>
            <p:nvSpPr>
              <p:cNvPr id="11" name="TextBox 10">
                <a:extLst>
                  <a:ext uri="{FF2B5EF4-FFF2-40B4-BE49-F238E27FC236}">
                    <a16:creationId xmlns:a16="http://schemas.microsoft.com/office/drawing/2014/main" id="{A7DA0759-F441-D846-80A5-919291753719}"/>
                  </a:ext>
                </a:extLst>
              </p:cNvPr>
              <p:cNvSpPr txBox="1">
                <a:spLocks noRot="1" noChangeAspect="1" noMove="1" noResize="1" noEditPoints="1" noAdjustHandles="1" noChangeArrowheads="1" noChangeShapeType="1" noTextEdit="1"/>
              </p:cNvSpPr>
              <p:nvPr/>
            </p:nvSpPr>
            <p:spPr bwMode="auto">
              <a:xfrm>
                <a:off x="1187622" y="3517915"/>
                <a:ext cx="6912769" cy="369332"/>
              </a:xfrm>
              <a:prstGeom prst="rect">
                <a:avLst/>
              </a:prstGeom>
              <a:blipFill>
                <a:blip r:embed="rId7"/>
                <a:stretch>
                  <a:fillRect l="-734"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50878D4-8860-4224-87F1-7DBD500390B8}"/>
                  </a:ext>
                </a:extLst>
              </p:cNvPr>
              <p:cNvSpPr txBox="1"/>
              <p:nvPr/>
            </p:nvSpPr>
            <p:spPr bwMode="auto">
              <a:xfrm>
                <a:off x="1240346" y="4580184"/>
                <a:ext cx="5203862" cy="61093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𝑉</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sSup>
                        <m:sSupPr>
                          <m:ctrlPr>
                            <a:rPr lang="en-US" altLang="zh-TW" sz="1800" b="0" i="1" smtClean="0">
                              <a:latin typeface="Cambria Math" panose="02040503050406030204" pitchFamily="18" charset="0"/>
                            </a:rPr>
                          </m:ctrlPr>
                        </m:sSupPr>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d>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1</m:t>
                          </m:r>
                        </m:sub>
                      </m:sSub>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2</m:t>
                          </m:r>
                        </m:sup>
                      </m:sSubSup>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𝑚</m:t>
                      </m:r>
                      <m:r>
                        <a:rPr lang="en-US" sz="1800" i="1">
                          <a:latin typeface="Cambria Math" panose="02040503050406030204" pitchFamily="18" charset="0"/>
                          <a:ea typeface="Cambria Math" panose="02040503050406030204" pitchFamily="18" charset="0"/>
                        </a:rPr>
                        <m:t> </m:t>
                      </m:r>
                      <m:sSup>
                        <m:sSupPr>
                          <m:ctrlPr>
                            <a:rPr lang="en-US" sz="1800" i="1">
                              <a:latin typeface="Cambria Math" panose="02040503050406030204" pitchFamily="18" charset="0"/>
                            </a:rPr>
                          </m:ctrlPr>
                        </m:sSupPr>
                        <m:e>
                          <m:r>
                            <a:rPr lang="en-US" sz="1800" b="1" i="1">
                              <a:latin typeface="Cambria Math" panose="02040503050406030204" pitchFamily="18" charset="0"/>
                            </a:rPr>
                            <m:t>𝒙</m:t>
                          </m:r>
                        </m:e>
                        <m:sup>
                          <m:r>
                            <m:rPr>
                              <m:sty m:val="p"/>
                            </m:rPr>
                            <a:rPr lang="en-US" sz="1800">
                              <a:latin typeface="Cambria Math" panose="02040503050406030204" pitchFamily="18" charset="0"/>
                              <a:ea typeface="Cambria Math" panose="02040503050406030204" pitchFamily="18" charset="0"/>
                            </a:rPr>
                            <m:t>T</m:t>
                          </m:r>
                        </m:sup>
                      </m:sSup>
                      <m:r>
                        <a:rPr lang="en-US" sz="1800" b="1" i="1">
                          <a:latin typeface="Cambria Math" panose="02040503050406030204" pitchFamily="18" charset="0"/>
                          <a:ea typeface="Cambria Math" panose="02040503050406030204" pitchFamily="18" charset="0"/>
                        </a:rPr>
                        <m:t>𝑺</m:t>
                      </m:r>
                      <m:r>
                        <a:rPr lang="en-US" sz="1800" b="1" i="1">
                          <a:latin typeface="Cambria Math" panose="02040503050406030204" pitchFamily="18" charset="0"/>
                        </a:rPr>
                        <m:t>𝒙</m:t>
                      </m:r>
                    </m:oMath>
                  </m:oMathPara>
                </a14:m>
                <a:endParaRPr lang="en-US" sz="1800" dirty="0">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150878D4-8860-4224-87F1-7DBD500390B8}"/>
                  </a:ext>
                </a:extLst>
              </p:cNvPr>
              <p:cNvSpPr txBox="1">
                <a:spLocks noRot="1" noChangeAspect="1" noMove="1" noResize="1" noEditPoints="1" noAdjustHandles="1" noChangeArrowheads="1" noChangeShapeType="1" noTextEdit="1"/>
              </p:cNvSpPr>
              <p:nvPr/>
            </p:nvSpPr>
            <p:spPr bwMode="auto">
              <a:xfrm>
                <a:off x="1240346" y="4580184"/>
                <a:ext cx="5203862" cy="610936"/>
              </a:xfrm>
              <a:prstGeom prst="rect">
                <a:avLst/>
              </a:prstGeom>
              <a:blipFill>
                <a:blip r:embed="rId8"/>
                <a:stretch>
                  <a:fillRect b="-40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F6983D-6203-1D94-37A1-65FF5A502DD3}"/>
                  </a:ext>
                </a:extLst>
              </p:cNvPr>
              <p:cNvSpPr txBox="1"/>
              <p:nvPr/>
            </p:nvSpPr>
            <p:spPr bwMode="auto">
              <a:xfrm>
                <a:off x="1189164" y="4146422"/>
                <a:ext cx="6319687"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cs typeface="Times New Roman" panose="02020603050405020304" pitchFamily="18" charset="0"/>
                  </a:rPr>
                  <a:t>彈簧組位能恆為正，因此</a:t>
                </a:r>
                <a14:m>
                  <m:oMath xmlns:m="http://schemas.openxmlformats.org/officeDocument/2006/math">
                    <m:r>
                      <a:rPr lang="en-US" sz="1800" b="1" i="1">
                        <a:latin typeface="Cambria Math" panose="02040503050406030204" pitchFamily="18" charset="0"/>
                        <a:ea typeface="Cambria Math" panose="02040503050406030204" pitchFamily="18" charset="0"/>
                      </a:rPr>
                      <m:t>𝑺</m:t>
                    </m:r>
                  </m:oMath>
                </a14:m>
                <a:r>
                  <a:rPr lang="en-US" sz="1800" dirty="0" err="1">
                    <a:latin typeface="Times New Roman" panose="02020603050405020304" pitchFamily="18" charset="0"/>
                    <a:cs typeface="Times New Roman" panose="02020603050405020304" pitchFamily="18" charset="0"/>
                  </a:rPr>
                  <a:t>為正定矩陣：本徵值</a:t>
                </a:r>
                <a14:m>
                  <m:oMath xmlns:m="http://schemas.openxmlformats.org/officeDocument/2006/math">
                    <m:r>
                      <a:rPr lang="en-US" sz="1800" i="1" smtClean="0">
                        <a:latin typeface="Cambria Math" panose="02040503050406030204" pitchFamily="18" charset="0"/>
                        <a:ea typeface="Cambria Math" panose="02040503050406030204" pitchFamily="18" charset="0"/>
                      </a:rPr>
                      <m:t>𝜆</m:t>
                    </m:r>
                  </m:oMath>
                </a14:m>
                <a:r>
                  <a:rPr lang="en-US" sz="1800" dirty="0" err="1">
                    <a:latin typeface="Times New Roman" panose="02020603050405020304" pitchFamily="18" charset="0"/>
                    <a:cs typeface="Times New Roman" panose="02020603050405020304" pitchFamily="18" charset="0"/>
                  </a:rPr>
                  <a:t>都是正數</a:t>
                </a:r>
                <a:r>
                  <a:rPr lang="en-US" sz="1800" dirty="0">
                    <a:latin typeface="Times New Roman" pitchFamily="18" charset="0"/>
                    <a:cs typeface="Times New Roman" pitchFamily="18" charset="0"/>
                  </a:rPr>
                  <a:t>。</a:t>
                </a:r>
              </a:p>
            </p:txBody>
          </p:sp>
        </mc:Choice>
        <mc:Fallback xmlns="">
          <p:sp>
            <p:nvSpPr>
              <p:cNvPr id="15" name="TextBox 14">
                <a:extLst>
                  <a:ext uri="{FF2B5EF4-FFF2-40B4-BE49-F238E27FC236}">
                    <a16:creationId xmlns:a16="http://schemas.microsoft.com/office/drawing/2014/main" id="{C2F6983D-6203-1D94-37A1-65FF5A502DD3}"/>
                  </a:ext>
                </a:extLst>
              </p:cNvPr>
              <p:cNvSpPr txBox="1">
                <a:spLocks noRot="1" noChangeAspect="1" noMove="1" noResize="1" noEditPoints="1" noAdjustHandles="1" noChangeArrowheads="1" noChangeShapeType="1" noTextEdit="1"/>
              </p:cNvSpPr>
              <p:nvPr/>
            </p:nvSpPr>
            <p:spPr bwMode="auto">
              <a:xfrm>
                <a:off x="1189164" y="4146422"/>
                <a:ext cx="6319687" cy="369332"/>
              </a:xfrm>
              <a:prstGeom prst="rect">
                <a:avLst/>
              </a:prstGeom>
              <a:blipFill>
                <a:blip r:embed="rId9"/>
                <a:stretch>
                  <a:fillRect l="-802"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430E200-08A8-95C5-4A29-0074F4100571}"/>
                  </a:ext>
                </a:extLst>
              </p:cNvPr>
              <p:cNvSpPr txBox="1"/>
              <p:nvPr/>
            </p:nvSpPr>
            <p:spPr bwMode="auto">
              <a:xfrm>
                <a:off x="1189164" y="5273859"/>
                <a:ext cx="6319687" cy="408253"/>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anose="02020603050405020304" pitchFamily="18" charset="0"/>
                  </a:rPr>
                  <a:t>模式頻率：</a:t>
                </a:r>
                <a14:m>
                  <m:oMath xmlns:m="http://schemas.openxmlformats.org/officeDocument/2006/math">
                    <m:r>
                      <a:rPr lang="el-GR" sz="180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m:t>
                    </m:r>
                    <m:rad>
                      <m:radPr>
                        <m:degHide m:val="on"/>
                        <m:ctrlPr>
                          <a:rPr lang="en-US" sz="1800" b="0" i="1" smtClean="0">
                            <a:latin typeface="Cambria Math" panose="02040503050406030204" pitchFamily="18" charset="0"/>
                            <a:ea typeface="Cambria Math" panose="02040503050406030204" pitchFamily="18" charset="0"/>
                          </a:rPr>
                        </m:ctrlPr>
                      </m:radPr>
                      <m:deg/>
                      <m:e>
                        <m:r>
                          <a:rPr lang="en-US" sz="1800" i="1">
                            <a:latin typeface="Cambria Math" panose="02040503050406030204" pitchFamily="18" charset="0"/>
                            <a:ea typeface="Cambria Math" panose="02040503050406030204" pitchFamily="18" charset="0"/>
                          </a:rPr>
                          <m:t>𝜆</m:t>
                        </m:r>
                      </m:e>
                    </m:rad>
                  </m:oMath>
                </a14:m>
                <a:r>
                  <a:rPr lang="zh-TW" altLang="en-US" sz="1800" dirty="0">
                    <a:latin typeface="Times New Roman" panose="02020603050405020304" pitchFamily="18" charset="0"/>
                    <a:cs typeface="Times New Roman" panose="02020603050405020304" pitchFamily="18" charset="0"/>
                  </a:rPr>
                  <a:t> </a:t>
                </a:r>
                <a:r>
                  <a:rPr lang="en-US" sz="1800" dirty="0">
                    <a:latin typeface="Times New Roman" pitchFamily="18" charset="0"/>
                    <a:cs typeface="Times New Roman" pitchFamily="18" charset="0"/>
                  </a:rPr>
                  <a:t>都是實數。</a:t>
                </a:r>
              </a:p>
            </p:txBody>
          </p:sp>
        </mc:Choice>
        <mc:Fallback xmlns="">
          <p:sp>
            <p:nvSpPr>
              <p:cNvPr id="16" name="TextBox 15">
                <a:extLst>
                  <a:ext uri="{FF2B5EF4-FFF2-40B4-BE49-F238E27FC236}">
                    <a16:creationId xmlns:a16="http://schemas.microsoft.com/office/drawing/2014/main" id="{B430E200-08A8-95C5-4A29-0074F4100571}"/>
                  </a:ext>
                </a:extLst>
              </p:cNvPr>
              <p:cNvSpPr txBox="1">
                <a:spLocks noRot="1" noChangeAspect="1" noMove="1" noResize="1" noEditPoints="1" noAdjustHandles="1" noChangeArrowheads="1" noChangeShapeType="1" noTextEdit="1"/>
              </p:cNvSpPr>
              <p:nvPr/>
            </p:nvSpPr>
            <p:spPr bwMode="auto">
              <a:xfrm>
                <a:off x="1189164" y="5273859"/>
                <a:ext cx="6319687" cy="408253"/>
              </a:xfrm>
              <a:prstGeom prst="rect">
                <a:avLst/>
              </a:prstGeom>
              <a:blipFill>
                <a:blip r:embed="rId10"/>
                <a:stretch>
                  <a:fillRect l="-802" b="-21212"/>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5564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1" grpId="0"/>
      <p:bldP spid="14" grpId="0" animBg="1"/>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6B81EF-3826-2618-1E1E-3EE454F91184}"/>
              </a:ext>
            </a:extLst>
          </p:cNvPr>
          <p:cNvPicPr>
            <a:picLocks noChangeAspect="1"/>
          </p:cNvPicPr>
          <p:nvPr/>
        </p:nvPicPr>
        <p:blipFill>
          <a:blip r:embed="rId2"/>
          <a:stretch>
            <a:fillRect/>
          </a:stretch>
        </p:blipFill>
        <p:spPr>
          <a:xfrm>
            <a:off x="2911272" y="793996"/>
            <a:ext cx="3351169" cy="1655872"/>
          </a:xfrm>
          <a:prstGeom prst="rect">
            <a:avLst/>
          </a:prstGeom>
        </p:spPr>
      </p:pic>
      <p:pic>
        <p:nvPicPr>
          <p:cNvPr id="3" name="Picture 2">
            <a:extLst>
              <a:ext uri="{FF2B5EF4-FFF2-40B4-BE49-F238E27FC236}">
                <a16:creationId xmlns:a16="http://schemas.microsoft.com/office/drawing/2014/main" id="{E79D6E7E-FDB5-B7A7-05B0-5C06D82254A9}"/>
              </a:ext>
            </a:extLst>
          </p:cNvPr>
          <p:cNvPicPr>
            <a:picLocks noChangeAspect="1"/>
          </p:cNvPicPr>
          <p:nvPr/>
        </p:nvPicPr>
        <p:blipFill>
          <a:blip r:embed="rId3"/>
          <a:stretch>
            <a:fillRect/>
          </a:stretch>
        </p:blipFill>
        <p:spPr>
          <a:xfrm>
            <a:off x="1187624" y="2564904"/>
            <a:ext cx="7052239" cy="312693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F3169E4-4333-4CB4-65E0-A1D9B9CA8C3F}"/>
                  </a:ext>
                </a:extLst>
              </p:cNvPr>
              <p:cNvSpPr txBox="1"/>
              <p:nvPr/>
            </p:nvSpPr>
            <p:spPr bwMode="auto">
              <a:xfrm>
                <a:off x="5796136" y="4333621"/>
                <a:ext cx="2736304" cy="1885709"/>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d>
                        <m:dPr>
                          <m:ctrlPr>
                            <a:rPr lang="en-US" altLang="zh-TW" sz="1800" i="1" smtClean="0">
                              <a:latin typeface="Cambria Math" panose="02040503050406030204" pitchFamily="18" charset="0"/>
                            </a:rPr>
                          </m:ctrlPr>
                        </m:dPr>
                        <m:e>
                          <m:m>
                            <m:mPr>
                              <m:mcs>
                                <m:mc>
                                  <m:mcPr>
                                    <m:count m:val="3"/>
                                    <m:mcJc m:val="center"/>
                                  </m:mcPr>
                                </m:mc>
                              </m:mcs>
                              <m:ctrlPr>
                                <a:rPr lang="en-US" sz="1800" i="1">
                                  <a:latin typeface="Cambria Math" panose="02040503050406030204" pitchFamily="18" charset="0"/>
                                  <a:ea typeface="Cambria Math" panose="02040503050406030204" pitchFamily="18" charset="0"/>
                                </a:rPr>
                              </m:ctrlPr>
                            </m:mPr>
                            <m:mr>
                              <m:e>
                                <m:f>
                                  <m:fPr>
                                    <m:ctrlPr>
                                      <a:rPr lang="en-US" sz="1800" i="1" smtClean="0">
                                        <a:latin typeface="Cambria Math" panose="02040503050406030204" pitchFamily="18" charset="0"/>
                                        <a:ea typeface="Cambria Math" panose="02040503050406030204" pitchFamily="18" charset="0"/>
                                      </a:rPr>
                                    </m:ctrlPr>
                                  </m:fPr>
                                  <m:num>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𝑘</m:t>
                                        </m:r>
                                      </m:e>
                                      <m:sub>
                                        <m:r>
                                          <a:rPr lang="en-US" sz="1800" b="0" i="1" smtClean="0">
                                            <a:latin typeface="Cambria Math" panose="02040503050406030204" pitchFamily="18" charset="0"/>
                                            <a:ea typeface="Cambria Math" panose="02040503050406030204" pitchFamily="18" charset="0"/>
                                          </a:rPr>
                                          <m:t>11</m:t>
                                        </m:r>
                                      </m:sub>
                                    </m:sSub>
                                  </m:num>
                                  <m:den>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𝑚</m:t>
                                        </m:r>
                                      </m:e>
                                      <m:sub>
                                        <m:r>
                                          <a:rPr lang="en-US" sz="1800" b="0" i="1" smtClean="0">
                                            <a:latin typeface="Cambria Math" panose="02040503050406030204" pitchFamily="18" charset="0"/>
                                            <a:ea typeface="Cambria Math" panose="02040503050406030204" pitchFamily="18" charset="0"/>
                                          </a:rPr>
                                          <m:t>1</m:t>
                                        </m:r>
                                      </m:sub>
                                    </m:sSub>
                                  </m:den>
                                </m:f>
                              </m:e>
                              <m:e>
                                <m:f>
                                  <m:fPr>
                                    <m:ctrlPr>
                                      <a:rPr lang="en-US" sz="1800" i="1">
                                        <a:latin typeface="Cambria Math" panose="02040503050406030204" pitchFamily="18" charset="0"/>
                                        <a:ea typeface="Cambria Math" panose="020405030504060302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i="1">
                                            <a:latin typeface="Cambria Math" panose="02040503050406030204" pitchFamily="18" charset="0"/>
                                            <a:ea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2</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𝑚</m:t>
                                        </m:r>
                                      </m:e>
                                      <m:sub>
                                        <m:r>
                                          <a:rPr lang="en-US" sz="1800" i="1">
                                            <a:latin typeface="Cambria Math" panose="02040503050406030204" pitchFamily="18" charset="0"/>
                                            <a:ea typeface="Cambria Math" panose="02040503050406030204" pitchFamily="18" charset="0"/>
                                          </a:rPr>
                                          <m:t>1</m:t>
                                        </m:r>
                                      </m:sub>
                                    </m:sSub>
                                  </m:den>
                                </m:f>
                              </m:e>
                              <m:e>
                                <m:f>
                                  <m:fPr>
                                    <m:ctrlPr>
                                      <a:rPr lang="en-US" sz="1800" i="1">
                                        <a:latin typeface="Cambria Math" panose="02040503050406030204" pitchFamily="18" charset="0"/>
                                        <a:ea typeface="Cambria Math" panose="020405030504060302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i="1">
                                            <a:latin typeface="Cambria Math" panose="02040503050406030204" pitchFamily="18" charset="0"/>
                                            <a:ea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3</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𝑚</m:t>
                                        </m:r>
                                      </m:e>
                                      <m:sub>
                                        <m:r>
                                          <a:rPr lang="en-US" sz="1800" i="1">
                                            <a:latin typeface="Cambria Math" panose="02040503050406030204" pitchFamily="18" charset="0"/>
                                            <a:ea typeface="Cambria Math" panose="02040503050406030204" pitchFamily="18" charset="0"/>
                                          </a:rPr>
                                          <m:t>1</m:t>
                                        </m:r>
                                      </m:sub>
                                    </m:sSub>
                                  </m:den>
                                </m:f>
                              </m:e>
                            </m:mr>
                            <m:mr>
                              <m:e>
                                <m:f>
                                  <m:fPr>
                                    <m:ctrlPr>
                                      <a:rPr lang="en-US" sz="1800" i="1">
                                        <a:latin typeface="Cambria Math" panose="02040503050406030204" pitchFamily="18" charset="0"/>
                                        <a:ea typeface="Cambria Math" panose="020405030504060302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b="0" i="1"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1</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𝑚</m:t>
                                        </m:r>
                                      </m:e>
                                      <m:sub>
                                        <m:r>
                                          <a:rPr lang="en-US" sz="1800" b="0" i="1" smtClean="0">
                                            <a:latin typeface="Cambria Math" panose="02040503050406030204" pitchFamily="18" charset="0"/>
                                            <a:ea typeface="Cambria Math" panose="02040503050406030204" pitchFamily="18" charset="0"/>
                                          </a:rPr>
                                          <m:t>2</m:t>
                                        </m:r>
                                      </m:sub>
                                    </m:sSub>
                                  </m:den>
                                </m:f>
                              </m:e>
                              <m:e>
                                <m:f>
                                  <m:fPr>
                                    <m:ctrlPr>
                                      <a:rPr lang="en-US" sz="1800" i="1">
                                        <a:latin typeface="Cambria Math" panose="02040503050406030204" pitchFamily="18" charset="0"/>
                                        <a:ea typeface="Cambria Math" panose="020405030504060302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b="0" i="1" smtClean="0">
                                            <a:latin typeface="Cambria Math" panose="02040503050406030204" pitchFamily="18" charset="0"/>
                                            <a:ea typeface="Cambria Math" panose="02040503050406030204" pitchFamily="18" charset="0"/>
                                          </a:rPr>
                                          <m:t>22</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𝑚</m:t>
                                        </m:r>
                                      </m:e>
                                      <m:sub>
                                        <m:r>
                                          <a:rPr lang="en-US" sz="1800" b="0" i="1" smtClean="0">
                                            <a:latin typeface="Cambria Math" panose="02040503050406030204" pitchFamily="18" charset="0"/>
                                            <a:ea typeface="Cambria Math" panose="02040503050406030204" pitchFamily="18" charset="0"/>
                                          </a:rPr>
                                          <m:t>2</m:t>
                                        </m:r>
                                      </m:sub>
                                    </m:sSub>
                                  </m:den>
                                </m:f>
                              </m:e>
                              <m:e>
                                <m:f>
                                  <m:fPr>
                                    <m:ctrlPr>
                                      <a:rPr lang="en-US" sz="1800" i="1">
                                        <a:latin typeface="Cambria Math" panose="02040503050406030204" pitchFamily="18" charset="0"/>
                                        <a:ea typeface="Cambria Math" panose="020405030504060302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b="0" i="1" smtClean="0">
                                            <a:latin typeface="Cambria Math" panose="02040503050406030204" pitchFamily="18" charset="0"/>
                                            <a:ea typeface="Cambria Math" panose="02040503050406030204" pitchFamily="18" charset="0"/>
                                          </a:rPr>
                                          <m:t>23</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𝑚</m:t>
                                        </m:r>
                                      </m:e>
                                      <m:sub>
                                        <m:r>
                                          <a:rPr lang="en-US" sz="1800" b="0" i="1" smtClean="0">
                                            <a:latin typeface="Cambria Math" panose="02040503050406030204" pitchFamily="18" charset="0"/>
                                            <a:ea typeface="Cambria Math" panose="02040503050406030204" pitchFamily="18" charset="0"/>
                                          </a:rPr>
                                          <m:t>2</m:t>
                                        </m:r>
                                      </m:sub>
                                    </m:sSub>
                                  </m:den>
                                </m:f>
                              </m:e>
                            </m:mr>
                            <m:mr>
                              <m:e>
                                <m:f>
                                  <m:fPr>
                                    <m:ctrlPr>
                                      <a:rPr lang="en-US" sz="1800" i="1">
                                        <a:latin typeface="Cambria Math" panose="02040503050406030204" pitchFamily="18" charset="0"/>
                                        <a:ea typeface="Cambria Math" panose="020405030504060302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b="0" i="1" smtClean="0">
                                            <a:latin typeface="Cambria Math" panose="02040503050406030204" pitchFamily="18" charset="0"/>
                                            <a:ea typeface="Cambria Math" panose="02040503050406030204" pitchFamily="18" charset="0"/>
                                          </a:rPr>
                                          <m:t>3</m:t>
                                        </m:r>
                                        <m:r>
                                          <a:rPr lang="en-US" sz="1800" i="1">
                                            <a:latin typeface="Cambria Math" panose="02040503050406030204" pitchFamily="18" charset="0"/>
                                            <a:ea typeface="Cambria Math" panose="02040503050406030204" pitchFamily="18" charset="0"/>
                                          </a:rPr>
                                          <m:t>1</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𝑚</m:t>
                                        </m:r>
                                      </m:e>
                                      <m:sub>
                                        <m:r>
                                          <a:rPr lang="en-US" sz="1800" b="0" i="1" smtClean="0">
                                            <a:latin typeface="Cambria Math" panose="02040503050406030204" pitchFamily="18" charset="0"/>
                                            <a:ea typeface="Cambria Math" panose="02040503050406030204" pitchFamily="18" charset="0"/>
                                          </a:rPr>
                                          <m:t>3</m:t>
                                        </m:r>
                                      </m:sub>
                                    </m:sSub>
                                  </m:den>
                                </m:f>
                              </m:e>
                              <m:e>
                                <m:f>
                                  <m:fPr>
                                    <m:ctrlPr>
                                      <a:rPr lang="en-US" sz="1800" i="1">
                                        <a:latin typeface="Cambria Math" panose="02040503050406030204" pitchFamily="18" charset="0"/>
                                        <a:ea typeface="Cambria Math" panose="020405030504060302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b="0" i="1" smtClean="0">
                                            <a:latin typeface="Cambria Math" panose="02040503050406030204" pitchFamily="18" charset="0"/>
                                            <a:ea typeface="Cambria Math" panose="02040503050406030204" pitchFamily="18" charset="0"/>
                                          </a:rPr>
                                          <m:t>32</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𝑚</m:t>
                                        </m:r>
                                      </m:e>
                                      <m:sub>
                                        <m:r>
                                          <a:rPr lang="en-US" sz="1800" b="0" i="1" smtClean="0">
                                            <a:latin typeface="Cambria Math" panose="02040503050406030204" pitchFamily="18" charset="0"/>
                                            <a:ea typeface="Cambria Math" panose="02040503050406030204" pitchFamily="18" charset="0"/>
                                          </a:rPr>
                                          <m:t>3</m:t>
                                        </m:r>
                                      </m:sub>
                                    </m:sSub>
                                  </m:den>
                                </m:f>
                              </m:e>
                              <m:e>
                                <m:f>
                                  <m:fPr>
                                    <m:ctrlPr>
                                      <a:rPr lang="en-US" sz="1800" i="1">
                                        <a:latin typeface="Cambria Math" panose="02040503050406030204" pitchFamily="18" charset="0"/>
                                        <a:ea typeface="Cambria Math" panose="020405030504060302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𝑘</m:t>
                                        </m:r>
                                      </m:e>
                                      <m:sub>
                                        <m:r>
                                          <a:rPr lang="en-US" sz="1800" b="0" i="1" smtClean="0">
                                            <a:latin typeface="Cambria Math" panose="02040503050406030204" pitchFamily="18" charset="0"/>
                                            <a:ea typeface="Cambria Math" panose="02040503050406030204" pitchFamily="18" charset="0"/>
                                          </a:rPr>
                                          <m:t>33</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𝑚</m:t>
                                        </m:r>
                                      </m:e>
                                      <m:sub>
                                        <m:r>
                                          <a:rPr lang="en-US" sz="1800" b="0" i="1" smtClean="0">
                                            <a:latin typeface="Cambria Math" panose="02040503050406030204" pitchFamily="18" charset="0"/>
                                            <a:ea typeface="Cambria Math" panose="02040503050406030204" pitchFamily="18" charset="0"/>
                                          </a:rPr>
                                          <m:t>3</m:t>
                                        </m:r>
                                      </m:sub>
                                    </m:sSub>
                                  </m:den>
                                </m:f>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F3169E4-4333-4CB4-65E0-A1D9B9CA8C3F}"/>
                  </a:ext>
                </a:extLst>
              </p:cNvPr>
              <p:cNvSpPr txBox="1">
                <a:spLocks noRot="1" noChangeAspect="1" noMove="1" noResize="1" noEditPoints="1" noAdjustHandles="1" noChangeArrowheads="1" noChangeShapeType="1" noTextEdit="1"/>
              </p:cNvSpPr>
              <p:nvPr/>
            </p:nvSpPr>
            <p:spPr bwMode="auto">
              <a:xfrm>
                <a:off x="5796136" y="4333621"/>
                <a:ext cx="2736304" cy="1885709"/>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EFF1658-7E5A-D9CD-6666-1A7C7F007349}"/>
                  </a:ext>
                </a:extLst>
              </p:cNvPr>
              <p:cNvSpPr txBox="1"/>
              <p:nvPr/>
            </p:nvSpPr>
            <p:spPr bwMode="auto">
              <a:xfrm>
                <a:off x="4093575" y="5907830"/>
                <a:ext cx="1235338"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EFF1658-7E5A-D9CD-6666-1A7C7F007349}"/>
                  </a:ext>
                </a:extLst>
              </p:cNvPr>
              <p:cNvSpPr txBox="1">
                <a:spLocks noRot="1" noChangeAspect="1" noMove="1" noResize="1" noEditPoints="1" noAdjustHandles="1" noChangeArrowheads="1" noChangeShapeType="1" noTextEdit="1"/>
              </p:cNvSpPr>
              <p:nvPr/>
            </p:nvSpPr>
            <p:spPr bwMode="auto">
              <a:xfrm>
                <a:off x="4093575" y="5907830"/>
                <a:ext cx="1235338" cy="276999"/>
              </a:xfrm>
              <a:prstGeom prst="rect">
                <a:avLst/>
              </a:prstGeom>
              <a:blipFill>
                <a:blip r:embed="rId5"/>
                <a:stretch>
                  <a:fillRect l="-4082" t="-4348" r="-2041" b="-43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F485FA9-35E0-FFEA-0143-51D3DD761294}"/>
                  </a:ext>
                </a:extLst>
              </p:cNvPr>
              <p:cNvSpPr txBox="1"/>
              <p:nvPr/>
            </p:nvSpPr>
            <p:spPr bwMode="auto">
              <a:xfrm>
                <a:off x="2350576" y="5786107"/>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r>
                        <a:rPr lang="en-US"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F485FA9-35E0-FFEA-0143-51D3DD761294}"/>
                  </a:ext>
                </a:extLst>
              </p:cNvPr>
              <p:cNvSpPr txBox="1">
                <a:spLocks noRot="1" noChangeAspect="1" noMove="1" noResize="1" noEditPoints="1" noAdjustHandles="1" noChangeArrowheads="1" noChangeShapeType="1" noTextEdit="1"/>
              </p:cNvSpPr>
              <p:nvPr/>
            </p:nvSpPr>
            <p:spPr bwMode="auto">
              <a:xfrm>
                <a:off x="2350576" y="5786107"/>
                <a:ext cx="1509388" cy="555793"/>
              </a:xfrm>
              <a:prstGeom prst="rect">
                <a:avLst/>
              </a:prstGeom>
              <a:blipFill>
                <a:blip r:embed="rId6"/>
                <a:stretch>
                  <a:fillRect l="-840" r="-1681" b="-1333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754661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0AF79F-4A56-7975-4871-26222BA6068B}"/>
              </a:ext>
            </a:extLst>
          </p:cNvPr>
          <p:cNvSpPr/>
          <p:nvPr/>
        </p:nvSpPr>
        <p:spPr>
          <a:xfrm>
            <a:off x="1479550" y="678960"/>
            <a:ext cx="6184900" cy="5747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Rectangle 4">
            <a:extLst>
              <a:ext uri="{FF2B5EF4-FFF2-40B4-BE49-F238E27FC236}">
                <a16:creationId xmlns:a16="http://schemas.microsoft.com/office/drawing/2014/main" id="{44BDA3D9-6F3A-7B7F-3C3C-0931A7C4E5E8}"/>
              </a:ext>
            </a:extLst>
          </p:cNvPr>
          <p:cNvSpPr/>
          <p:nvPr/>
        </p:nvSpPr>
        <p:spPr>
          <a:xfrm>
            <a:off x="4517585" y="3433271"/>
            <a:ext cx="184731" cy="369332"/>
          </a:xfrm>
          <a:prstGeom prst="rect">
            <a:avLst/>
          </a:prstGeom>
          <a:solidFill>
            <a:schemeClr val="bg1"/>
          </a:solidFill>
          <a:ln>
            <a:noFill/>
          </a:ln>
        </p:spPr>
        <p:txBody>
          <a:bodyPr wrap="none" rtlCol="0" anchor="ctr">
            <a:spAutoFit/>
          </a:bodyPr>
          <a:lstStyle/>
          <a:p>
            <a:pPr algn="ctr"/>
            <a:endParaRPr lang="en-US" sz="1800" dirty="0">
              <a:latin typeface="Times New Roman" panose="02020603050405020304" pitchFamily="18" charset="0"/>
            </a:endParaRPr>
          </a:p>
        </p:txBody>
      </p:sp>
      <p:pic>
        <p:nvPicPr>
          <p:cNvPr id="2" name="Picture 1">
            <a:extLst>
              <a:ext uri="{FF2B5EF4-FFF2-40B4-BE49-F238E27FC236}">
                <a16:creationId xmlns:a16="http://schemas.microsoft.com/office/drawing/2014/main" id="{94074C3B-2383-92FC-AEC0-65C308499F28}"/>
              </a:ext>
            </a:extLst>
          </p:cNvPr>
          <p:cNvPicPr>
            <a:picLocks noChangeAspect="1"/>
          </p:cNvPicPr>
          <p:nvPr/>
        </p:nvPicPr>
        <p:blipFill>
          <a:blip r:embed="rId2"/>
          <a:stretch>
            <a:fillRect/>
          </a:stretch>
        </p:blipFill>
        <p:spPr>
          <a:xfrm>
            <a:off x="1505918" y="809625"/>
            <a:ext cx="5867400" cy="1460500"/>
          </a:xfrm>
          <a:prstGeom prst="rect">
            <a:avLst/>
          </a:prstGeom>
        </p:spPr>
      </p:pic>
      <p:pic>
        <p:nvPicPr>
          <p:cNvPr id="3" name="Picture 2">
            <a:extLst>
              <a:ext uri="{FF2B5EF4-FFF2-40B4-BE49-F238E27FC236}">
                <a16:creationId xmlns:a16="http://schemas.microsoft.com/office/drawing/2014/main" id="{1332E47A-AABC-5AEC-8AB0-617BEE0E8D84}"/>
              </a:ext>
            </a:extLst>
          </p:cNvPr>
          <p:cNvPicPr>
            <a:picLocks noChangeAspect="1"/>
          </p:cNvPicPr>
          <p:nvPr/>
        </p:nvPicPr>
        <p:blipFill>
          <a:blip r:embed="rId3"/>
          <a:stretch>
            <a:fillRect/>
          </a:stretch>
        </p:blipFill>
        <p:spPr>
          <a:xfrm>
            <a:off x="1479550" y="2270125"/>
            <a:ext cx="6184900" cy="3327400"/>
          </a:xfrm>
          <a:prstGeom prst="rect">
            <a:avLst/>
          </a:prstGeom>
        </p:spPr>
      </p:pic>
      <p:pic>
        <p:nvPicPr>
          <p:cNvPr id="4" name="Picture 3">
            <a:extLst>
              <a:ext uri="{FF2B5EF4-FFF2-40B4-BE49-F238E27FC236}">
                <a16:creationId xmlns:a16="http://schemas.microsoft.com/office/drawing/2014/main" id="{675C7A66-2D1D-2B87-817F-469BD72E869D}"/>
              </a:ext>
            </a:extLst>
          </p:cNvPr>
          <p:cNvPicPr>
            <a:picLocks noChangeAspect="1"/>
          </p:cNvPicPr>
          <p:nvPr/>
        </p:nvPicPr>
        <p:blipFill>
          <a:blip r:embed="rId4"/>
          <a:srcRect b="49260"/>
          <a:stretch>
            <a:fillRect/>
          </a:stretch>
        </p:blipFill>
        <p:spPr>
          <a:xfrm>
            <a:off x="2009974" y="5453202"/>
            <a:ext cx="5511800" cy="973047"/>
          </a:xfrm>
          <a:prstGeom prst="rect">
            <a:avLst/>
          </a:prstGeom>
        </p:spPr>
      </p:pic>
      <p:sp>
        <p:nvSpPr>
          <p:cNvPr id="6" name="TextBox 5">
            <a:extLst>
              <a:ext uri="{FF2B5EF4-FFF2-40B4-BE49-F238E27FC236}">
                <a16:creationId xmlns:a16="http://schemas.microsoft.com/office/drawing/2014/main" id="{FB372BFC-71D8-5C0E-8E9D-00CC6453000A}"/>
              </a:ext>
            </a:extLst>
          </p:cNvPr>
          <p:cNvSpPr txBox="1"/>
          <p:nvPr/>
        </p:nvSpPr>
        <p:spPr bwMode="auto">
          <a:xfrm>
            <a:off x="1443107" y="244296"/>
            <a:ext cx="70912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This formalism could be also easily extended to more than two masses.</a:t>
            </a:r>
          </a:p>
        </p:txBody>
      </p:sp>
    </p:spTree>
    <p:extLst>
      <p:ext uri="{BB962C8B-B14F-4D97-AF65-F5344CB8AC3E}">
        <p14:creationId xmlns:p14="http://schemas.microsoft.com/office/powerpoint/2010/main" val="2604352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91E3D3-6546-C204-2E8B-90E66C7FD154}"/>
              </a:ext>
            </a:extLst>
          </p:cNvPr>
          <p:cNvSpPr/>
          <p:nvPr/>
        </p:nvSpPr>
        <p:spPr>
          <a:xfrm>
            <a:off x="1047389" y="1066800"/>
            <a:ext cx="7104235" cy="30779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Rectangle 5">
            <a:extLst>
              <a:ext uri="{FF2B5EF4-FFF2-40B4-BE49-F238E27FC236}">
                <a16:creationId xmlns:a16="http://schemas.microsoft.com/office/drawing/2014/main" id="{25BD7177-FB77-3A43-C096-3AE167052D79}"/>
              </a:ext>
            </a:extLst>
          </p:cNvPr>
          <p:cNvSpPr/>
          <p:nvPr/>
        </p:nvSpPr>
        <p:spPr>
          <a:xfrm>
            <a:off x="4437870" y="3544425"/>
            <a:ext cx="184731" cy="369332"/>
          </a:xfrm>
          <a:prstGeom prst="rect">
            <a:avLst/>
          </a:prstGeom>
          <a:solidFill>
            <a:schemeClr val="bg1"/>
          </a:solidFill>
          <a:ln>
            <a:noFill/>
          </a:ln>
        </p:spPr>
        <p:txBody>
          <a:bodyPr wrap="none" rtlCol="0" anchor="ctr">
            <a:spAutoFit/>
          </a:bodyPr>
          <a:lstStyle/>
          <a:p>
            <a:pPr algn="ctr"/>
            <a:endParaRPr lang="en-US" sz="1800" dirty="0">
              <a:latin typeface="Times New Roman" panose="02020603050405020304" pitchFamily="18" charset="0"/>
            </a:endParaRPr>
          </a:p>
        </p:txBody>
      </p:sp>
      <p:pic>
        <p:nvPicPr>
          <p:cNvPr id="2" name="Picture 1">
            <a:extLst>
              <a:ext uri="{FF2B5EF4-FFF2-40B4-BE49-F238E27FC236}">
                <a16:creationId xmlns:a16="http://schemas.microsoft.com/office/drawing/2014/main" id="{29C3BACD-7F07-B4C4-2775-FEC212B7904C}"/>
              </a:ext>
            </a:extLst>
          </p:cNvPr>
          <p:cNvPicPr>
            <a:picLocks noChangeAspect="1"/>
          </p:cNvPicPr>
          <p:nvPr/>
        </p:nvPicPr>
        <p:blipFill>
          <a:blip r:embed="rId2"/>
          <a:srcRect t="13607"/>
          <a:stretch>
            <a:fillRect/>
          </a:stretch>
        </p:blipFill>
        <p:spPr>
          <a:xfrm>
            <a:off x="1047389" y="1093304"/>
            <a:ext cx="5511800" cy="1656754"/>
          </a:xfrm>
          <a:prstGeom prst="rect">
            <a:avLst/>
          </a:prstGeom>
        </p:spPr>
      </p:pic>
      <p:pic>
        <p:nvPicPr>
          <p:cNvPr id="3" name="Picture 2">
            <a:extLst>
              <a:ext uri="{FF2B5EF4-FFF2-40B4-BE49-F238E27FC236}">
                <a16:creationId xmlns:a16="http://schemas.microsoft.com/office/drawing/2014/main" id="{E4F737A8-0C21-B37E-E849-1D0CFAB668FC}"/>
              </a:ext>
            </a:extLst>
          </p:cNvPr>
          <p:cNvPicPr>
            <a:picLocks noChangeAspect="1"/>
          </p:cNvPicPr>
          <p:nvPr/>
        </p:nvPicPr>
        <p:blipFill>
          <a:blip r:embed="rId3"/>
          <a:srcRect r="1920"/>
          <a:stretch>
            <a:fillRect/>
          </a:stretch>
        </p:blipFill>
        <p:spPr>
          <a:xfrm>
            <a:off x="1047389" y="2750058"/>
            <a:ext cx="5511800" cy="139466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21B0E71-2ABC-8C23-2CE4-F98FEB508A5B}"/>
                  </a:ext>
                </a:extLst>
              </p:cNvPr>
              <p:cNvSpPr txBox="1"/>
              <p:nvPr/>
            </p:nvSpPr>
            <p:spPr bwMode="auto">
              <a:xfrm>
                <a:off x="2865981" y="5098041"/>
                <a:ext cx="937308" cy="275268"/>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0" i="1" smtClean="0">
                              <a:latin typeface="Cambria Math" panose="02040503050406030204" pitchFamily="18" charset="0"/>
                              <a:ea typeface="Cambria Math" panose="02040503050406030204" pitchFamily="18" charset="0"/>
                              <a:cs typeface="Times New Roman" pitchFamily="18" charset="0"/>
                            </a:rPr>
                            <m:t>2</m:t>
                          </m:r>
                        </m:sub>
                      </m:sSub>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e>
                      </m:rad>
                      <m:sSub>
                        <m:sSubPr>
                          <m:ctrlPr>
                            <a:rPr lang="en-US" sz="1600" b="1" i="1">
                              <a:latin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1" i="1" smtClean="0">
                              <a:latin typeface="Cambria Math" panose="02040503050406030204" pitchFamily="18" charset="0"/>
                              <a:ea typeface="Cambria Math" panose="02040503050406030204" pitchFamily="18" charset="0"/>
                              <a:cs typeface="Times New Roman" pitchFamily="18" charset="0"/>
                            </a:rPr>
                            <m:t>𝟎</m:t>
                          </m:r>
                        </m:sub>
                      </m:sSub>
                    </m:oMath>
                  </m:oMathPara>
                </a14:m>
                <a:endParaRPr lang="en-US" sz="1600" dirty="0" err="1">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21B0E71-2ABC-8C23-2CE4-F98FEB508A5B}"/>
                  </a:ext>
                </a:extLst>
              </p:cNvPr>
              <p:cNvSpPr txBox="1">
                <a:spLocks noRot="1" noChangeAspect="1" noMove="1" noResize="1" noEditPoints="1" noAdjustHandles="1" noChangeArrowheads="1" noChangeShapeType="1" noTextEdit="1"/>
              </p:cNvSpPr>
              <p:nvPr/>
            </p:nvSpPr>
            <p:spPr bwMode="auto">
              <a:xfrm>
                <a:off x="2865981" y="5098041"/>
                <a:ext cx="937308" cy="275268"/>
              </a:xfrm>
              <a:prstGeom prst="rect">
                <a:avLst/>
              </a:prstGeom>
              <a:blipFill>
                <a:blip r:embed="rId4"/>
                <a:stretch>
                  <a:fillRect l="-2667" r="-1333" b="-181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6EB0DF2-BAD0-F40E-E130-13F0DE5590A2}"/>
                  </a:ext>
                </a:extLst>
              </p:cNvPr>
              <p:cNvSpPr txBox="1"/>
              <p:nvPr/>
            </p:nvSpPr>
            <p:spPr bwMode="auto">
              <a:xfrm>
                <a:off x="1047389" y="4985125"/>
                <a:ext cx="1501500" cy="5010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0" i="1" smtClean="0">
                              <a:latin typeface="Cambria Math" panose="02040503050406030204" pitchFamily="18" charset="0"/>
                              <a:ea typeface="Cambria Math" panose="02040503050406030204" pitchFamily="18" charset="0"/>
                              <a:cs typeface="Times New Roman" pitchFamily="18" charset="0"/>
                            </a:rPr>
                            <m:t>1</m:t>
                          </m:r>
                        </m:sub>
                      </m:sSub>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b="0" i="1" smtClean="0">
                                  <a:latin typeface="Cambria Math" panose="02040503050406030204" pitchFamily="18" charset="0"/>
                                  <a:ea typeface="Cambria Math" panose="02040503050406030204" pitchFamily="18" charset="0"/>
                                  <a:cs typeface="Times New Roman" pitchFamily="18" charset="0"/>
                                </a:rPr>
                              </m:ctrlPr>
                            </m:radPr>
                            <m:deg/>
                            <m:e>
                              <m:r>
                                <a:rPr lang="en-US" sz="1600" b="0" i="1" smtClean="0">
                                  <a:latin typeface="Cambria Math" panose="02040503050406030204" pitchFamily="18" charset="0"/>
                                  <a:ea typeface="Cambria Math" panose="02040503050406030204" pitchFamily="18" charset="0"/>
                                  <a:cs typeface="Times New Roman" pitchFamily="18" charset="0"/>
                                </a:rPr>
                                <m:t>2</m:t>
                              </m:r>
                            </m:e>
                          </m:rad>
                        </m:e>
                      </m:rad>
                      <m:sSub>
                        <m:sSubPr>
                          <m:ctrlPr>
                            <a:rPr lang="en-US" sz="1600" b="1" i="1">
                              <a:latin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1" i="1" smtClean="0">
                              <a:latin typeface="Cambria Math" panose="02040503050406030204" pitchFamily="18" charset="0"/>
                              <a:ea typeface="Cambria Math" panose="02040503050406030204" pitchFamily="18" charset="0"/>
                              <a:cs typeface="Times New Roman" pitchFamily="18" charset="0"/>
                            </a:rPr>
                            <m:t>𝟎</m:t>
                          </m:r>
                        </m:sub>
                      </m:sSub>
                    </m:oMath>
                  </m:oMathPara>
                </a14:m>
                <a:endParaRPr lang="en-US" sz="1600" dirty="0" err="1">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86EB0DF2-BAD0-F40E-E130-13F0DE5590A2}"/>
                  </a:ext>
                </a:extLst>
              </p:cNvPr>
              <p:cNvSpPr txBox="1">
                <a:spLocks noRot="1" noChangeAspect="1" noMove="1" noResize="1" noEditPoints="1" noAdjustHandles="1" noChangeArrowheads="1" noChangeShapeType="1" noTextEdit="1"/>
              </p:cNvSpPr>
              <p:nvPr/>
            </p:nvSpPr>
            <p:spPr bwMode="auto">
              <a:xfrm>
                <a:off x="1047389" y="4985125"/>
                <a:ext cx="1501500" cy="501099"/>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D5497A4-4BBC-B68B-3834-E493B66520C8}"/>
                  </a:ext>
                </a:extLst>
              </p:cNvPr>
              <p:cNvSpPr txBox="1"/>
              <p:nvPr/>
            </p:nvSpPr>
            <p:spPr bwMode="auto">
              <a:xfrm>
                <a:off x="4120381" y="5002710"/>
                <a:ext cx="1493486" cy="5010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0" i="1" smtClean="0">
                              <a:latin typeface="Cambria Math" panose="02040503050406030204" pitchFamily="18" charset="0"/>
                              <a:ea typeface="Cambria Math" panose="02040503050406030204" pitchFamily="18" charset="0"/>
                              <a:cs typeface="Times New Roman" pitchFamily="18" charset="0"/>
                            </a:rPr>
                            <m:t>3</m:t>
                          </m:r>
                        </m:sub>
                      </m:sSub>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b="0" i="1" smtClean="0">
                                  <a:latin typeface="Cambria Math" panose="02040503050406030204" pitchFamily="18" charset="0"/>
                                  <a:ea typeface="Cambria Math" panose="02040503050406030204" pitchFamily="18" charset="0"/>
                                  <a:cs typeface="Times New Roman" pitchFamily="18" charset="0"/>
                                </a:rPr>
                              </m:ctrlPr>
                            </m:radPr>
                            <m:deg/>
                            <m:e>
                              <m:r>
                                <a:rPr lang="en-US" sz="1600" b="0" i="1" smtClean="0">
                                  <a:latin typeface="Cambria Math" panose="02040503050406030204" pitchFamily="18" charset="0"/>
                                  <a:ea typeface="Cambria Math" panose="02040503050406030204" pitchFamily="18" charset="0"/>
                                  <a:cs typeface="Times New Roman" pitchFamily="18" charset="0"/>
                                </a:rPr>
                                <m:t>2</m:t>
                              </m:r>
                            </m:e>
                          </m:rad>
                        </m:e>
                      </m:rad>
                      <m:sSub>
                        <m:sSubPr>
                          <m:ctrlPr>
                            <a:rPr lang="en-US" sz="1600" b="1" i="1">
                              <a:latin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1" i="1" smtClean="0">
                              <a:latin typeface="Cambria Math" panose="02040503050406030204" pitchFamily="18" charset="0"/>
                              <a:ea typeface="Cambria Math" panose="02040503050406030204" pitchFamily="18" charset="0"/>
                              <a:cs typeface="Times New Roman" pitchFamily="18" charset="0"/>
                            </a:rPr>
                            <m:t>𝟎</m:t>
                          </m:r>
                        </m:sub>
                      </m:sSub>
                    </m:oMath>
                  </m:oMathPara>
                </a14:m>
                <a:endParaRPr lang="en-US" sz="1600" dirty="0" err="1">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7D5497A4-4BBC-B68B-3834-E493B66520C8}"/>
                  </a:ext>
                </a:extLst>
              </p:cNvPr>
              <p:cNvSpPr txBox="1">
                <a:spLocks noRot="1" noChangeAspect="1" noMove="1" noResize="1" noEditPoints="1" noAdjustHandles="1" noChangeArrowheads="1" noChangeShapeType="1" noTextEdit="1"/>
              </p:cNvSpPr>
              <p:nvPr/>
            </p:nvSpPr>
            <p:spPr bwMode="auto">
              <a:xfrm>
                <a:off x="4120381" y="5002710"/>
                <a:ext cx="1493486" cy="501099"/>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p:sp>
        <p:nvSpPr>
          <p:cNvPr id="8" name="TextBox 7">
            <a:extLst>
              <a:ext uri="{FF2B5EF4-FFF2-40B4-BE49-F238E27FC236}">
                <a16:creationId xmlns:a16="http://schemas.microsoft.com/office/drawing/2014/main" id="{7AC7A28A-5CC9-2FC8-0F66-907EEA38D82B}"/>
              </a:ext>
            </a:extLst>
          </p:cNvPr>
          <p:cNvSpPr txBox="1"/>
          <p:nvPr/>
        </p:nvSpPr>
        <p:spPr>
          <a:xfrm>
            <a:off x="985757" y="4569490"/>
            <a:ext cx="4697756" cy="369332"/>
          </a:xfrm>
          <a:prstGeom prst="rect">
            <a:avLst/>
          </a:prstGeom>
          <a:noFill/>
        </p:spPr>
        <p:txBody>
          <a:bodyPr wrap="square" rtlCol="0">
            <a:spAutoFit/>
          </a:bodyPr>
          <a:lstStyle/>
          <a:p>
            <a:r>
              <a:rPr lang="en-US" dirty="0" err="1">
                <a:latin typeface="Times New Roman" panose="02020603050405020304" pitchFamily="18" charset="0"/>
              </a:rPr>
              <a:t>將本徵值及對應的角頻率由小到大編號</a:t>
            </a:r>
            <a:r>
              <a:rPr lang="en-US" dirty="0">
                <a:latin typeface="Times New Roman" panose="02020603050405020304" pitchFamily="18" charset="0"/>
              </a:rPr>
              <a:t>：</a:t>
            </a:r>
          </a:p>
        </p:txBody>
      </p:sp>
    </p:spTree>
    <p:extLst>
      <p:ext uri="{BB962C8B-B14F-4D97-AF65-F5344CB8AC3E}">
        <p14:creationId xmlns:p14="http://schemas.microsoft.com/office/powerpoint/2010/main" val="102054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83CA-B7C9-3C9F-C3FD-A5A0188298E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B3FAE72-4A86-8671-D525-6403799AA9DB}"/>
              </a:ext>
            </a:extLst>
          </p:cNvPr>
          <p:cNvSpPr/>
          <p:nvPr/>
        </p:nvSpPr>
        <p:spPr>
          <a:xfrm>
            <a:off x="978416" y="288857"/>
            <a:ext cx="7104235" cy="2611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Rectangle 5">
            <a:extLst>
              <a:ext uri="{FF2B5EF4-FFF2-40B4-BE49-F238E27FC236}">
                <a16:creationId xmlns:a16="http://schemas.microsoft.com/office/drawing/2014/main" id="{52427729-0431-28B0-3D76-7896D556BE8F}"/>
              </a:ext>
            </a:extLst>
          </p:cNvPr>
          <p:cNvSpPr/>
          <p:nvPr/>
        </p:nvSpPr>
        <p:spPr>
          <a:xfrm>
            <a:off x="4413728" y="2278087"/>
            <a:ext cx="184731" cy="369332"/>
          </a:xfrm>
          <a:prstGeom prst="rect">
            <a:avLst/>
          </a:prstGeom>
          <a:solidFill>
            <a:schemeClr val="bg1"/>
          </a:solidFill>
          <a:ln>
            <a:noFill/>
          </a:ln>
        </p:spPr>
        <p:txBody>
          <a:bodyPr wrap="none" rtlCol="0" anchor="ctr">
            <a:spAutoFit/>
          </a:bodyPr>
          <a:lstStyle/>
          <a:p>
            <a:pPr algn="ctr"/>
            <a:endParaRPr lang="en-US" sz="1800" dirty="0">
              <a:latin typeface="Times New Roman" panose="02020603050405020304" pitchFamily="18" charset="0"/>
            </a:endParaRPr>
          </a:p>
        </p:txBody>
      </p:sp>
      <p:pic>
        <p:nvPicPr>
          <p:cNvPr id="4" name="Picture 3">
            <a:extLst>
              <a:ext uri="{FF2B5EF4-FFF2-40B4-BE49-F238E27FC236}">
                <a16:creationId xmlns:a16="http://schemas.microsoft.com/office/drawing/2014/main" id="{6CD78C7D-FC2B-077A-CAEE-651CF3FB66C2}"/>
              </a:ext>
            </a:extLst>
          </p:cNvPr>
          <p:cNvPicPr>
            <a:picLocks noChangeAspect="1"/>
          </p:cNvPicPr>
          <p:nvPr/>
        </p:nvPicPr>
        <p:blipFill>
          <a:blip r:embed="rId2"/>
          <a:srcRect l="4621"/>
          <a:stretch>
            <a:fillRect/>
          </a:stretch>
        </p:blipFill>
        <p:spPr>
          <a:xfrm>
            <a:off x="964682" y="333862"/>
            <a:ext cx="5257098" cy="2566961"/>
          </a:xfrm>
          <a:prstGeom prst="rect">
            <a:avLst/>
          </a:prstGeom>
        </p:spPr>
      </p:pic>
      <p:pic>
        <p:nvPicPr>
          <p:cNvPr id="5" name="Picture 4">
            <a:extLst>
              <a:ext uri="{FF2B5EF4-FFF2-40B4-BE49-F238E27FC236}">
                <a16:creationId xmlns:a16="http://schemas.microsoft.com/office/drawing/2014/main" id="{AFFDA927-8C2D-D783-45DA-DCBD610F84F7}"/>
              </a:ext>
            </a:extLst>
          </p:cNvPr>
          <p:cNvPicPr>
            <a:picLocks noChangeAspect="1"/>
          </p:cNvPicPr>
          <p:nvPr/>
        </p:nvPicPr>
        <p:blipFill>
          <a:blip r:embed="rId3"/>
          <a:stretch>
            <a:fillRect/>
          </a:stretch>
        </p:blipFill>
        <p:spPr>
          <a:xfrm>
            <a:off x="4958451" y="472947"/>
            <a:ext cx="2985659" cy="2408322"/>
          </a:xfrm>
          <a:prstGeom prst="rect">
            <a:avLst/>
          </a:prstGeom>
        </p:spPr>
      </p:pic>
      <p:cxnSp>
        <p:nvCxnSpPr>
          <p:cNvPr id="7" name="Straight Arrow Connector 6">
            <a:extLst>
              <a:ext uri="{FF2B5EF4-FFF2-40B4-BE49-F238E27FC236}">
                <a16:creationId xmlns:a16="http://schemas.microsoft.com/office/drawing/2014/main" id="{95441A6D-4EDB-2599-0274-CCB065FAA6E3}"/>
              </a:ext>
            </a:extLst>
          </p:cNvPr>
          <p:cNvCxnSpPr/>
          <p:nvPr/>
        </p:nvCxnSpPr>
        <p:spPr>
          <a:xfrm>
            <a:off x="5966564" y="1192257"/>
            <a:ext cx="0" cy="72008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1231E09-0CEE-2A6E-1CC2-F98E353A6E78}"/>
              </a:ext>
            </a:extLst>
          </p:cNvPr>
          <p:cNvCxnSpPr/>
          <p:nvPr/>
        </p:nvCxnSpPr>
        <p:spPr>
          <a:xfrm>
            <a:off x="7190700" y="1192257"/>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5BD8AF-57A3-B1D9-4A45-E327377244D1}"/>
              </a:ext>
            </a:extLst>
          </p:cNvPr>
          <p:cNvSpPr txBox="1"/>
          <p:nvPr/>
        </p:nvSpPr>
        <p:spPr bwMode="auto">
          <a:xfrm>
            <a:off x="1111935" y="6352822"/>
            <a:ext cx="6166772" cy="369332"/>
          </a:xfrm>
          <a:prstGeom prst="rect">
            <a:avLst/>
          </a:prstGeom>
          <a:noFill/>
          <a:ln w="9525">
            <a:noFill/>
            <a:miter lim="800000"/>
            <a:headEnd/>
            <a:tailEnd/>
          </a:ln>
        </p:spPr>
        <p:txBody>
          <a:bodyPr wrap="square" rtlCol="0">
            <a:spAutoFit/>
          </a:bodyPr>
          <a:lstStyle/>
          <a:p>
            <a:pPr algn="l"/>
            <a:r>
              <a:rPr lang="en-US" dirty="0" err="1">
                <a:solidFill>
                  <a:srgbClr val="FF0000"/>
                </a:solidFill>
                <a:latin typeface="Times New Roman" panose="02020603050405020304" pitchFamily="18" charset="0"/>
                <a:cs typeface="Times New Roman" pitchFamily="18" charset="0"/>
              </a:rPr>
              <a:t>這是</a:t>
            </a:r>
            <a:r>
              <a:rPr lang="en-US" sz="1800" dirty="0" err="1">
                <a:solidFill>
                  <a:srgbClr val="FF0000"/>
                </a:solidFill>
                <a:latin typeface="Times New Roman" panose="02020603050405020304" pitchFamily="18" charset="0"/>
                <a:cs typeface="Times New Roman" pitchFamily="18" charset="0"/>
              </a:rPr>
              <a:t>一個可獨立振盪的模式</a:t>
            </a:r>
            <a:r>
              <a:rPr lang="en-US" sz="1800"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2D5447C-F631-D293-9C04-3FED45FB9316}"/>
                  </a:ext>
                </a:extLst>
              </p:cNvPr>
              <p:cNvSpPr txBox="1"/>
              <p:nvPr/>
            </p:nvSpPr>
            <p:spPr bwMode="auto">
              <a:xfrm>
                <a:off x="1076349" y="3237349"/>
                <a:ext cx="8064829" cy="369332"/>
              </a:xfrm>
              <a:prstGeom prst="rect">
                <a:avLst/>
              </a:prstGeom>
              <a:noFill/>
              <a:ln w="9525">
                <a:noFill/>
                <a:miter lim="800000"/>
                <a:headEnd/>
                <a:tailEnd/>
              </a:ln>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3</m:t>
                        </m:r>
                      </m:sub>
                    </m:sSub>
                  </m:oMath>
                </a14:m>
                <a:r>
                  <a:rPr lang="en-US" sz="1800" dirty="0" err="1">
                    <a:latin typeface="Times New Roman" panose="02020603050405020304" pitchFamily="18" charset="0"/>
                  </a:rPr>
                  <a:t>一正一負，因此</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3</m:t>
                        </m:r>
                      </m:sub>
                    </m:sSub>
                  </m:oMath>
                </a14:m>
                <a:r>
                  <a:rPr lang="en-US" sz="1800" dirty="0">
                    <a:latin typeface="Times New Roman" panose="02020603050405020304" pitchFamily="18" charset="0"/>
                  </a:rPr>
                  <a:t>的</a:t>
                </a:r>
                <a:r>
                  <a:rPr lang="en-US" sz="1800" dirty="0" err="1">
                    <a:latin typeface="Times New Roman" panose="02020603050405020304" pitchFamily="18" charset="0"/>
                  </a:rPr>
                  <a:t>振盪</a:t>
                </a:r>
                <a:r>
                  <a:rPr lang="en-US" sz="1800" dirty="0">
                    <a:latin typeface="Times New Roman" panose="02020603050405020304" pitchFamily="18" charset="0"/>
                  </a:rPr>
                  <a:t>有</a:t>
                </a:r>
                <a:r>
                  <a:rPr lang="en-US" sz="1800" dirty="0" err="1">
                    <a:latin typeface="Times New Roman" panose="02020603050405020304" pitchFamily="18" charset="0"/>
                  </a:rPr>
                  <a:t>相</a:t>
                </a:r>
                <a:r>
                  <a:rPr lang="en-US" sz="1800" dirty="0">
                    <a:latin typeface="Times New Roman" panose="02020603050405020304" pitchFamily="18" charset="0"/>
                  </a:rPr>
                  <a:t>角</a:t>
                </a:r>
                <a:r>
                  <a:rPr lang="en-US" sz="1800" dirty="0" err="1">
                    <a:latin typeface="Times New Roman" panose="02020603050405020304" pitchFamily="18" charset="0"/>
                  </a:rPr>
                  <a:t>差</a:t>
                </a:r>
                <a14:m>
                  <m:oMath xmlns:m="http://schemas.openxmlformats.org/officeDocument/2006/math">
                    <m:r>
                      <a:rPr lang="en-US" sz="1800" i="1" smtClean="0">
                        <a:latin typeface="Cambria Math" panose="02040503050406030204" pitchFamily="18" charset="0"/>
                        <a:ea typeface="Cambria Math" panose="02040503050406030204" pitchFamily="18" charset="0"/>
                      </a:rPr>
                      <m:t>𝜋</m:t>
                    </m:r>
                  </m:oMath>
                </a14:m>
                <a:r>
                  <a:rPr lang="en-US" sz="1800" dirty="0">
                    <a:latin typeface="Times New Roman" panose="02020603050405020304" pitchFamily="18" charset="0"/>
                  </a:rPr>
                  <a:t>。</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b="0" i="1" smtClean="0">
                            <a:latin typeface="Cambria Math" panose="02040503050406030204" pitchFamily="18" charset="0"/>
                          </a:rPr>
                          <m:t>2</m:t>
                        </m:r>
                      </m:sub>
                    </m:sSub>
                  </m:oMath>
                </a14:m>
                <a:r>
                  <a:rPr lang="en-US" dirty="0">
                    <a:latin typeface="Times New Roman" panose="02020603050405020304" pitchFamily="18" charset="0"/>
                  </a:rPr>
                  <a:t>為零，在此模式</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b="0" i="1" smtClean="0">
                            <a:latin typeface="Cambria Math" panose="02040503050406030204" pitchFamily="18" charset="0"/>
                          </a:rPr>
                          <m:t>2</m:t>
                        </m:r>
                      </m:sub>
                    </m:sSub>
                  </m:oMath>
                </a14:m>
                <a:r>
                  <a:rPr lang="en-US" sz="1800" dirty="0">
                    <a:latin typeface="Times New Roman" panose="02020603050405020304" pitchFamily="18" charset="0"/>
                  </a:rPr>
                  <a:t>是靜止的。</a:t>
                </a:r>
              </a:p>
            </p:txBody>
          </p:sp>
        </mc:Choice>
        <mc:Fallback xmlns="">
          <p:sp>
            <p:nvSpPr>
              <p:cNvPr id="10" name="TextBox 9">
                <a:extLst>
                  <a:ext uri="{FF2B5EF4-FFF2-40B4-BE49-F238E27FC236}">
                    <a16:creationId xmlns:a16="http://schemas.microsoft.com/office/drawing/2014/main" id="{02D5447C-F631-D293-9C04-3FED45FB9316}"/>
                  </a:ext>
                </a:extLst>
              </p:cNvPr>
              <p:cNvSpPr txBox="1">
                <a:spLocks noRot="1" noChangeAspect="1" noMove="1" noResize="1" noEditPoints="1" noAdjustHandles="1" noChangeArrowheads="1" noChangeShapeType="1" noTextEdit="1"/>
              </p:cNvSpPr>
              <p:nvPr/>
            </p:nvSpPr>
            <p:spPr bwMode="auto">
              <a:xfrm>
                <a:off x="1076349" y="3237349"/>
                <a:ext cx="8064829" cy="369332"/>
              </a:xfrm>
              <a:prstGeom prst="rect">
                <a:avLst/>
              </a:prstGeom>
              <a:blipFill>
                <a:blip r:embed="rId4"/>
                <a:stretch>
                  <a:fillRect t="-6452" r="-314"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E28C68E-31B2-8AB7-7E87-87E7AC675185}"/>
                  </a:ext>
                </a:extLst>
              </p:cNvPr>
              <p:cNvSpPr txBox="1"/>
              <p:nvPr/>
            </p:nvSpPr>
            <p:spPr>
              <a:xfrm>
                <a:off x="1076349" y="2881269"/>
                <a:ext cx="6859488" cy="369332"/>
              </a:xfrm>
              <a:prstGeom prst="rect">
                <a:avLst/>
              </a:prstGeom>
              <a:noFill/>
            </p:spPr>
            <p:txBody>
              <a:bodyPr wrap="square" rtlCol="0">
                <a:spAutoFit/>
              </a:bodyPr>
              <a:lstStyle/>
              <a:p>
                <a:r>
                  <a:rPr lang="en-US" dirty="0" err="1">
                    <a:latin typeface="Times New Roman" panose="02020603050405020304" pitchFamily="18" charset="0"/>
                  </a:rPr>
                  <a:t>兩個粒子</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oMath>
                </a14:m>
                <a:r>
                  <a:rPr lang="en-US" dirty="0">
                    <a:latin typeface="Times New Roman" panose="02020603050405020304" pitchFamily="18" charset="0"/>
                  </a:rPr>
                  <a:t>以</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oMath>
                </a14:m>
                <a:r>
                  <a:rPr lang="en-US" dirty="0" err="1">
                    <a:latin typeface="Times New Roman" panose="02020603050405020304" pitchFamily="18" charset="0"/>
                  </a:rPr>
                  <a:t>為振幅一起作同步</a:t>
                </a:r>
                <a:r>
                  <a:rPr lang="en-US" dirty="0">
                    <a:latin typeface="Times New Roman" panose="02020603050405020304" pitchFamily="18" charset="0"/>
                  </a:rPr>
                  <a:t>(</a:t>
                </a:r>
                <a:r>
                  <a:rPr lang="en-US" dirty="0" err="1">
                    <a:latin typeface="Times New Roman" panose="02020603050405020304" pitchFamily="18" charset="0"/>
                  </a:rPr>
                  <a:t>同</a:t>
                </a:r>
                <a14:m>
                  <m:oMath xmlns:m="http://schemas.openxmlformats.org/officeDocument/2006/math">
                    <m:r>
                      <a:rPr lang="en-US" i="1" smtClean="0">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a:t>
                </a:r>
                <a:r>
                  <a:rPr lang="en-US" dirty="0" err="1">
                    <a:latin typeface="Times New Roman" panose="02020603050405020304" pitchFamily="18" charset="0"/>
                  </a:rPr>
                  <a:t>的簡諧運動</a:t>
                </a:r>
                <a:r>
                  <a:rPr lang="en-US" dirty="0">
                    <a:latin typeface="Times New Roman" panose="02020603050405020304" pitchFamily="18" charset="0"/>
                  </a:rPr>
                  <a:t>。</a:t>
                </a:r>
              </a:p>
            </p:txBody>
          </p:sp>
        </mc:Choice>
        <mc:Fallback xmlns="">
          <p:sp>
            <p:nvSpPr>
              <p:cNvPr id="11" name="TextBox 10">
                <a:extLst>
                  <a:ext uri="{FF2B5EF4-FFF2-40B4-BE49-F238E27FC236}">
                    <a16:creationId xmlns:a16="http://schemas.microsoft.com/office/drawing/2014/main" id="{AE28C68E-31B2-8AB7-7E87-87E7AC675185}"/>
                  </a:ext>
                </a:extLst>
              </p:cNvPr>
              <p:cNvSpPr txBox="1">
                <a:spLocks noRot="1" noChangeAspect="1" noMove="1" noResize="1" noEditPoints="1" noAdjustHandles="1" noChangeArrowheads="1" noChangeShapeType="1" noTextEdit="1"/>
              </p:cNvSpPr>
              <p:nvPr/>
            </p:nvSpPr>
            <p:spPr>
              <a:xfrm>
                <a:off x="1076349" y="2881269"/>
                <a:ext cx="6859488" cy="369332"/>
              </a:xfrm>
              <a:prstGeom prst="rect">
                <a:avLst/>
              </a:prstGeom>
              <a:blipFill>
                <a:blip r:embed="rId5"/>
                <a:stretch>
                  <a:fillRect l="-739"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1B6FD4A-1113-9D06-F03A-F44930E16A52}"/>
                  </a:ext>
                </a:extLst>
              </p:cNvPr>
              <p:cNvSpPr txBox="1"/>
              <p:nvPr/>
            </p:nvSpPr>
            <p:spPr bwMode="auto">
              <a:xfrm>
                <a:off x="1834251" y="2212804"/>
                <a:ext cx="1096839" cy="649601"/>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600" i="1" smtClean="0">
                              <a:latin typeface="Cambria Math" panose="02040503050406030204" pitchFamily="18" charset="0"/>
                            </a:rPr>
                          </m:ctrlPr>
                        </m:sSupPr>
                        <m:e>
                          <m:r>
                            <a:rPr lang="en-US" altLang="zh-TW" sz="1600" b="1" i="1">
                              <a:latin typeface="Cambria Math" panose="02040503050406030204" pitchFamily="18" charset="0"/>
                            </a:rPr>
                            <m:t>𝒂</m:t>
                          </m:r>
                        </m:e>
                        <m:sup>
                          <m:d>
                            <m:dPr>
                              <m:ctrlPr>
                                <a:rPr lang="en-US" altLang="zh-TW" sz="1600" i="1">
                                  <a:latin typeface="Cambria Math" panose="02040503050406030204" pitchFamily="18" charset="0"/>
                                </a:rPr>
                              </m:ctrlPr>
                            </m:dPr>
                            <m:e>
                              <m:r>
                                <a:rPr lang="en-US" altLang="zh-TW" sz="1600" b="0" i="1" smtClean="0">
                                  <a:latin typeface="Cambria Math" panose="02040503050406030204" pitchFamily="18" charset="0"/>
                                </a:rPr>
                                <m:t>2</m:t>
                              </m:r>
                            </m:e>
                          </m:d>
                        </m:sup>
                      </m:sSup>
                      <m:r>
                        <a:rPr lang="en-US" sz="1600" b="0" i="1" smtClean="0">
                          <a:latin typeface="Cambria Math" panose="02040503050406030204" pitchFamily="18" charset="0"/>
                          <a:ea typeface="Cambria Math" panose="02040503050406030204" pitchFamily="18" charset="0"/>
                          <a:cs typeface="Times New Roman" pitchFamily="18" charset="0"/>
                        </a:rPr>
                        <m:t>~</m:t>
                      </m:r>
                      <m:d>
                        <m:dPr>
                          <m:ctrlPr>
                            <a:rPr lang="en-US" sz="1600" b="0" i="1" smtClean="0">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600" b="0" i="1" smtClean="0">
                                  <a:latin typeface="Cambria Math" panose="02040503050406030204" pitchFamily="18" charset="0"/>
                                  <a:ea typeface="Cambria Math" panose="02040503050406030204" pitchFamily="18" charset="0"/>
                                  <a:cs typeface="Times New Roman" pitchFamily="18" charset="0"/>
                                </a:rPr>
                              </m:ctrlPr>
                            </m:mPr>
                            <m:mr>
                              <m:e>
                                <m:r>
                                  <m:rPr>
                                    <m:brk m:alnAt="7"/>
                                  </m:rPr>
                                  <a:rPr lang="en-US" sz="1600" b="0" i="1" smtClean="0">
                                    <a:latin typeface="Cambria Math" panose="02040503050406030204" pitchFamily="18" charset="0"/>
                                    <a:ea typeface="Cambria Math" panose="02040503050406030204" pitchFamily="18" charset="0"/>
                                    <a:cs typeface="Times New Roman" pitchFamily="18" charset="0"/>
                                  </a:rPr>
                                  <m:t>−</m:t>
                                </m:r>
                                <m:r>
                                  <a:rPr lang="en-US" sz="1600" b="0" i="1" smtClean="0">
                                    <a:latin typeface="Cambria Math" panose="02040503050406030204" pitchFamily="18" charset="0"/>
                                    <a:ea typeface="Cambria Math" panose="02040503050406030204" pitchFamily="18" charset="0"/>
                                    <a:cs typeface="Times New Roman" pitchFamily="18" charset="0"/>
                                  </a:rPr>
                                  <m:t>1</m:t>
                                </m:r>
                              </m:e>
                            </m:mr>
                            <m:mr>
                              <m:e>
                                <m:r>
                                  <a:rPr lang="en-US" sz="1600" b="0" i="1" smtClean="0">
                                    <a:latin typeface="Cambria Math" panose="02040503050406030204" pitchFamily="18" charset="0"/>
                                    <a:ea typeface="Cambria Math" panose="02040503050406030204" pitchFamily="18" charset="0"/>
                                    <a:cs typeface="Times New Roman" pitchFamily="18" charset="0"/>
                                  </a:rPr>
                                  <m:t>0</m:t>
                                </m:r>
                              </m:e>
                            </m:mr>
                            <m:mr>
                              <m:e>
                                <m:r>
                                  <a:rPr lang="en-US" sz="1600" i="1" smtClean="0">
                                    <a:latin typeface="Cambria Math" panose="02040503050406030204" pitchFamily="18" charset="0"/>
                                    <a:ea typeface="Cambria Math" panose="02040503050406030204" pitchFamily="18" charset="0"/>
                                    <a:cs typeface="Times New Roman" pitchFamily="18" charset="0"/>
                                  </a:rPr>
                                  <m:t>1</m:t>
                                </m:r>
                              </m:e>
                            </m:mr>
                          </m:m>
                        </m:e>
                      </m:d>
                    </m:oMath>
                  </m:oMathPara>
                </a14:m>
                <a:endParaRPr lang="en-US" sz="1600" dirty="0" err="1">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C1B6FD4A-1113-9D06-F03A-F44930E16A52}"/>
                  </a:ext>
                </a:extLst>
              </p:cNvPr>
              <p:cNvSpPr txBox="1">
                <a:spLocks noRot="1" noChangeAspect="1" noMove="1" noResize="1" noEditPoints="1" noAdjustHandles="1" noChangeArrowheads="1" noChangeShapeType="1" noTextEdit="1"/>
              </p:cNvSpPr>
              <p:nvPr/>
            </p:nvSpPr>
            <p:spPr bwMode="auto">
              <a:xfrm>
                <a:off x="1834251" y="2212804"/>
                <a:ext cx="1096839" cy="649601"/>
              </a:xfrm>
              <a:prstGeom prst="rect">
                <a:avLst/>
              </a:prstGeom>
              <a:blipFill>
                <a:blip r:embed="rId6"/>
                <a:stretch>
                  <a:fillRect l="-2299" t="-1923" b="-769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3740F12-D07B-B63F-6040-D2126F24837D}"/>
                  </a:ext>
                </a:extLst>
              </p:cNvPr>
              <p:cNvSpPr txBox="1"/>
              <p:nvPr/>
            </p:nvSpPr>
            <p:spPr bwMode="auto">
              <a:xfrm>
                <a:off x="1834251" y="1769221"/>
                <a:ext cx="937308" cy="275268"/>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0" i="1" smtClean="0">
                              <a:latin typeface="Cambria Math" panose="02040503050406030204" pitchFamily="18" charset="0"/>
                              <a:ea typeface="Cambria Math" panose="02040503050406030204" pitchFamily="18" charset="0"/>
                              <a:cs typeface="Times New Roman" pitchFamily="18" charset="0"/>
                            </a:rPr>
                            <m:t>2</m:t>
                          </m:r>
                        </m:sub>
                      </m:sSub>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e>
                      </m:rad>
                      <m:sSub>
                        <m:sSubPr>
                          <m:ctrlPr>
                            <a:rPr lang="en-US" sz="1600" b="1" i="1">
                              <a:latin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1" i="1" smtClean="0">
                              <a:latin typeface="Cambria Math" panose="02040503050406030204" pitchFamily="18" charset="0"/>
                              <a:ea typeface="Cambria Math" panose="02040503050406030204" pitchFamily="18" charset="0"/>
                              <a:cs typeface="Times New Roman" pitchFamily="18" charset="0"/>
                            </a:rPr>
                            <m:t>𝟎</m:t>
                          </m:r>
                        </m:sub>
                      </m:sSub>
                    </m:oMath>
                  </m:oMathPara>
                </a14:m>
                <a:endParaRPr lang="en-US" sz="1600" dirty="0" err="1">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A3740F12-D07B-B63F-6040-D2126F24837D}"/>
                  </a:ext>
                </a:extLst>
              </p:cNvPr>
              <p:cNvSpPr txBox="1">
                <a:spLocks noRot="1" noChangeAspect="1" noMove="1" noResize="1" noEditPoints="1" noAdjustHandles="1" noChangeArrowheads="1" noChangeShapeType="1" noTextEdit="1"/>
              </p:cNvSpPr>
              <p:nvPr/>
            </p:nvSpPr>
            <p:spPr bwMode="auto">
              <a:xfrm>
                <a:off x="1834251" y="1769221"/>
                <a:ext cx="937308" cy="275268"/>
              </a:xfrm>
              <a:prstGeom prst="rect">
                <a:avLst/>
              </a:prstGeom>
              <a:blipFill>
                <a:blip r:embed="rId7"/>
                <a:stretch>
                  <a:fillRect l="-2667" r="-1333" b="-18182"/>
                </a:stretch>
              </a:blipFill>
              <a:ln w="9525">
                <a:noFill/>
                <a:miter lim="800000"/>
                <a:headEnd/>
                <a:tailEnd/>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A97A97A6-39EE-0F8B-192A-6B9BE1900A0C}"/>
              </a:ext>
            </a:extLst>
          </p:cNvPr>
          <p:cNvSpPr txBox="1"/>
          <p:nvPr/>
        </p:nvSpPr>
        <p:spPr bwMode="auto">
          <a:xfrm flipH="1">
            <a:off x="1076349" y="3652030"/>
            <a:ext cx="7426077"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cs typeface="Times New Roman" pitchFamily="18" charset="0"/>
              </a:rPr>
              <a:t>若起始條件滿足</a:t>
            </a:r>
            <a:r>
              <a:rPr lang="en-US" dirty="0" err="1">
                <a:latin typeface="Times New Roman" panose="02020603050405020304" pitchFamily="18" charset="0"/>
                <a:cs typeface="Times New Roman" pitchFamily="18" charset="0"/>
              </a:rPr>
              <a:t>，位移行向量正比於本徵向量</a:t>
            </a:r>
            <a:r>
              <a:rPr lang="en-US" dirty="0">
                <a:latin typeface="Times New Roman" panose="02020603050405020304" pitchFamily="18" charset="0"/>
                <a:cs typeface="Times New Roman" pitchFamily="18" charset="0"/>
              </a:rPr>
              <a:t>：</a:t>
            </a:r>
            <a:endParaRPr lang="en-US" sz="18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0E03F1B-5309-7FA2-C10A-6E215B8E5CA9}"/>
                  </a:ext>
                </a:extLst>
              </p:cNvPr>
              <p:cNvSpPr txBox="1"/>
              <p:nvPr/>
            </p:nvSpPr>
            <p:spPr bwMode="auto">
              <a:xfrm>
                <a:off x="1076349" y="4031837"/>
                <a:ext cx="3138744" cy="89171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rPr>
                        <m:t>𝒙</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panose="02040503050406030204"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sSub>
                                  <m:sSubPr>
                                    <m:ctrlPr>
                                      <a:rPr lang="en-US"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1</m:t>
                                    </m:r>
                                  </m:sub>
                                </m:sSub>
                                <m:d>
                                  <m:dPr>
                                    <m:ctrlPr>
                                      <a:rPr lang="en-US"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0</m:t>
                                    </m:r>
                                  </m:e>
                                </m:d>
                              </m:e>
                            </m:mr>
                            <m:mr>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0</m:t>
                                    </m:r>
                                  </m:e>
                                </m:d>
                              </m:e>
                            </m:mr>
                            <m:mr>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3</m:t>
                                    </m:r>
                                  </m:sub>
                                </m:sSub>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0</m:t>
                                    </m:r>
                                  </m:e>
                                </m:d>
                              </m:e>
                            </m:mr>
                          </m:m>
                        </m:e>
                      </m:d>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altLang="zh-TW" i="1">
                              <a:latin typeface="Cambria Math" panose="02040503050406030204" pitchFamily="18" charset="0"/>
                            </a:rPr>
                          </m:ctrlPr>
                        </m:sSupPr>
                        <m:e>
                          <m:r>
                            <a:rPr lang="en-US" altLang="zh-TW" b="1" i="1">
                              <a:latin typeface="Cambria Math" panose="02040503050406030204" pitchFamily="18" charset="0"/>
                            </a:rPr>
                            <m:t>𝒂</m:t>
                          </m:r>
                        </m:e>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p>
                      <m:r>
                        <a:rPr lang="en-US" i="1">
                          <a:latin typeface="Cambria Math" panose="02040503050406030204" pitchFamily="18" charset="0"/>
                          <a:ea typeface="Cambria Math" panose="02040503050406030204" pitchFamily="18" charset="0"/>
                          <a:cs typeface="Times New Roman"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r>
                                  <a:rPr lang="en-US" i="1">
                                    <a:latin typeface="Cambria Math" panose="02040503050406030204" pitchFamily="18" charset="0"/>
                                    <a:ea typeface="Cambria Math" panose="02040503050406030204" pitchFamily="18" charset="0"/>
                                    <a:cs typeface="Times New Roman" pitchFamily="18" charset="0"/>
                                  </a:rPr>
                                  <m:t>1</m:t>
                                </m:r>
                              </m:e>
                            </m:mr>
                            <m:mr>
                              <m:e>
                                <m:r>
                                  <a:rPr lang="en-US" i="1">
                                    <a:latin typeface="Cambria Math" panose="02040503050406030204" pitchFamily="18" charset="0"/>
                                    <a:ea typeface="Cambria Math" panose="02040503050406030204" pitchFamily="18" charset="0"/>
                                    <a:cs typeface="Times New Roman" pitchFamily="18" charset="0"/>
                                  </a:rPr>
                                  <m:t>0</m:t>
                                </m:r>
                              </m:e>
                            </m:mr>
                            <m:mr>
                              <m:e>
                                <m:r>
                                  <a:rPr lang="en-US" i="1">
                                    <a:latin typeface="Cambria Math" panose="02040503050406030204" pitchFamily="18" charset="0"/>
                                    <a:ea typeface="Cambria Math" panose="02040503050406030204" pitchFamily="18" charset="0"/>
                                    <a:cs typeface="Times New Roman" pitchFamily="18" charset="0"/>
                                  </a:rPr>
                                  <m:t>−1</m:t>
                                </m:r>
                              </m:e>
                            </m:mr>
                          </m:m>
                        </m:e>
                      </m:d>
                    </m:oMath>
                  </m:oMathPara>
                </a14:m>
                <a:endParaRPr lang="en-US" sz="1800" dirty="0" err="1">
                  <a:latin typeface="Times New Roman" pitchFamily="18" charset="0"/>
                  <a:cs typeface="Times New Roman" pitchFamily="18" charset="0"/>
                </a:endParaRPr>
              </a:p>
            </p:txBody>
          </p:sp>
        </mc:Choice>
        <mc:Fallback xmlns="">
          <p:sp>
            <p:nvSpPr>
              <p:cNvPr id="17" name="TextBox 16">
                <a:extLst>
                  <a:ext uri="{FF2B5EF4-FFF2-40B4-BE49-F238E27FC236}">
                    <a16:creationId xmlns:a16="http://schemas.microsoft.com/office/drawing/2014/main" id="{F0E03F1B-5309-7FA2-C10A-6E215B8E5CA9}"/>
                  </a:ext>
                </a:extLst>
              </p:cNvPr>
              <p:cNvSpPr txBox="1">
                <a:spLocks noRot="1" noChangeAspect="1" noMove="1" noResize="1" noEditPoints="1" noAdjustHandles="1" noChangeArrowheads="1" noChangeShapeType="1" noTextEdit="1"/>
              </p:cNvSpPr>
              <p:nvPr/>
            </p:nvSpPr>
            <p:spPr bwMode="auto">
              <a:xfrm>
                <a:off x="1076349" y="4031837"/>
                <a:ext cx="3138744" cy="891719"/>
              </a:xfrm>
              <a:prstGeom prst="rect">
                <a:avLst/>
              </a:prstGeom>
              <a:blipFill>
                <a:blip r:embed="rId8"/>
                <a:stretch>
                  <a:fillRect l="-403" b="-281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2D21819-A03E-4CEA-7E0A-99486D8C6F03}"/>
                  </a:ext>
                </a:extLst>
              </p:cNvPr>
              <p:cNvSpPr txBox="1"/>
              <p:nvPr/>
            </p:nvSpPr>
            <p:spPr bwMode="auto">
              <a:xfrm>
                <a:off x="4639873" y="4021362"/>
                <a:ext cx="2538195" cy="89171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b="1" i="1" smtClean="0">
                              <a:latin typeface="Cambria Math" panose="02040503050406030204" pitchFamily="18" charset="0"/>
                            </a:rPr>
                          </m:ctrlPr>
                        </m:sSupPr>
                        <m:e>
                          <m:r>
                            <a:rPr lang="en-US" altLang="zh-TW" b="1" i="1" smtClean="0">
                              <a:latin typeface="Cambria Math" panose="02040503050406030204" pitchFamily="18" charset="0"/>
                            </a:rPr>
                            <m:t>𝒙</m:t>
                          </m:r>
                        </m:e>
                        <m:sup>
                          <m:r>
                            <a:rPr lang="en-US" altLang="zh-TW" b="1" i="1" smtClean="0">
                              <a:latin typeface="Cambria Math" panose="02040503050406030204" pitchFamily="18" charset="0"/>
                            </a:rPr>
                            <m:t>′</m:t>
                          </m:r>
                        </m:sup>
                      </m:sSup>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panose="02040503050406030204"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sSubSup>
                                  <m:sSubSupPr>
                                    <m:ctrlPr>
                                      <a:rPr lang="en-US" i="1" smtClean="0">
                                        <a:latin typeface="Cambria Math" panose="02040503050406030204" pitchFamily="18" charset="0"/>
                                        <a:ea typeface="Cambria Math" panose="02040503050406030204" pitchFamily="18" charset="0"/>
                                        <a:cs typeface="Times New Roman" pitchFamily="18" charset="0"/>
                                      </a:rPr>
                                    </m:ctrlPr>
                                  </m:sSubSupPr>
                                  <m:e>
                                    <m:r>
                                      <a:rPr lang="en-US" b="0" i="1" smtClean="0">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1</m:t>
                                    </m:r>
                                  </m:sub>
                                  <m:sup>
                                    <m:r>
                                      <a:rPr lang="en-US" b="0" i="1" smtClean="0">
                                        <a:latin typeface="Cambria Math" panose="02040503050406030204" pitchFamily="18" charset="0"/>
                                        <a:ea typeface="Cambria Math" panose="02040503050406030204" pitchFamily="18" charset="0"/>
                                        <a:cs typeface="Times New Roman" pitchFamily="18" charset="0"/>
                                      </a:rPr>
                                      <m:t>′</m:t>
                                    </m:r>
                                  </m:sup>
                                </m:sSubSup>
                                <m:d>
                                  <m:dPr>
                                    <m:ctrlPr>
                                      <a:rPr lang="en-US"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0</m:t>
                                    </m:r>
                                  </m:e>
                                </m:d>
                              </m:e>
                            </m:mr>
                            <m:mr>
                              <m:e>
                                <m:sSubSup>
                                  <m:sSubSupPr>
                                    <m:ctrlPr>
                                      <a:rPr lang="en-US" i="1">
                                        <a:latin typeface="Cambria Math" panose="02040503050406030204" pitchFamily="18" charset="0"/>
                                        <a:ea typeface="Cambria Math" panose="02040503050406030204" pitchFamily="18" charset="0"/>
                                        <a:cs typeface="Times New Roman" pitchFamily="18" charset="0"/>
                                      </a:rPr>
                                    </m:ctrlPr>
                                  </m:sSubSup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up>
                                    <m:r>
                                      <a:rPr lang="en-US" i="1">
                                        <a:latin typeface="Cambria Math" panose="02040503050406030204" pitchFamily="18" charset="0"/>
                                        <a:ea typeface="Cambria Math" panose="02040503050406030204" pitchFamily="18" charset="0"/>
                                        <a:cs typeface="Times New Roman" pitchFamily="18" charset="0"/>
                                      </a:rPr>
                                      <m:t>′</m:t>
                                    </m:r>
                                  </m:sup>
                                </m:sSubSup>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0</m:t>
                                    </m:r>
                                  </m:e>
                                </m:d>
                              </m:e>
                            </m:mr>
                            <m:mr>
                              <m:e>
                                <m:sSubSup>
                                  <m:sSubSupPr>
                                    <m:ctrlPr>
                                      <a:rPr lang="en-US" i="1">
                                        <a:latin typeface="Cambria Math" panose="02040503050406030204" pitchFamily="18" charset="0"/>
                                        <a:ea typeface="Cambria Math" panose="02040503050406030204" pitchFamily="18" charset="0"/>
                                        <a:cs typeface="Times New Roman" pitchFamily="18" charset="0"/>
                                      </a:rPr>
                                    </m:ctrlPr>
                                  </m:sSubSup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3</m:t>
                                    </m:r>
                                  </m:sub>
                                  <m:sup>
                                    <m:r>
                                      <a:rPr lang="en-US" i="1">
                                        <a:latin typeface="Cambria Math" panose="02040503050406030204" pitchFamily="18" charset="0"/>
                                        <a:ea typeface="Cambria Math" panose="02040503050406030204" pitchFamily="18" charset="0"/>
                                        <a:cs typeface="Times New Roman" pitchFamily="18" charset="0"/>
                                      </a:rPr>
                                      <m:t>′</m:t>
                                    </m:r>
                                  </m:sup>
                                </m:sSubSup>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0</m:t>
                                    </m:r>
                                  </m:e>
                                </m:d>
                              </m:e>
                            </m:mr>
                          </m:m>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ea typeface="Cambria Math" panose="02040503050406030204" pitchFamily="18" charset="0"/>
                                    <a:cs typeface="Times New Roman" pitchFamily="18" charset="0"/>
                                  </a:rPr>
                                  <m:t>0</m:t>
                                </m:r>
                              </m:e>
                            </m:mr>
                            <m:mr>
                              <m:e>
                                <m:r>
                                  <a:rPr lang="en-US" i="1">
                                    <a:latin typeface="Cambria Math" panose="02040503050406030204" pitchFamily="18" charset="0"/>
                                    <a:ea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0</m:t>
                                </m:r>
                              </m:e>
                            </m:mr>
                          </m:m>
                        </m:e>
                      </m:d>
                    </m:oMath>
                  </m:oMathPara>
                </a14:m>
                <a:endParaRPr lang="en-US" sz="1800" dirty="0" err="1">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62D21819-A03E-4CEA-7E0A-99486D8C6F03}"/>
                  </a:ext>
                </a:extLst>
              </p:cNvPr>
              <p:cNvSpPr txBox="1">
                <a:spLocks noRot="1" noChangeAspect="1" noMove="1" noResize="1" noEditPoints="1" noAdjustHandles="1" noChangeArrowheads="1" noChangeShapeType="1" noTextEdit="1"/>
              </p:cNvSpPr>
              <p:nvPr/>
            </p:nvSpPr>
            <p:spPr bwMode="auto">
              <a:xfrm>
                <a:off x="4639873" y="4021362"/>
                <a:ext cx="2538195" cy="891719"/>
              </a:xfrm>
              <a:prstGeom prst="rect">
                <a:avLst/>
              </a:prstGeom>
              <a:blipFill>
                <a:blip r:embed="rId9"/>
                <a:stretch>
                  <a:fillRect b="-281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FDE7733-0D21-3DFB-F151-8B30FDC020FF}"/>
                  </a:ext>
                </a:extLst>
              </p:cNvPr>
              <p:cNvSpPr txBox="1"/>
              <p:nvPr/>
            </p:nvSpPr>
            <p:spPr bwMode="auto">
              <a:xfrm>
                <a:off x="1140157" y="5432881"/>
                <a:ext cx="4657814" cy="89171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rPr>
                        <m:t>𝒙</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𝑡</m:t>
                          </m:r>
                        </m:e>
                      </m:d>
                      <m:r>
                        <a:rPr lang="en-US" altLang="zh-TW" b="0" i="1" smtClean="0">
                          <a:latin typeface="Cambria Math" panose="02040503050406030204"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sSub>
                                  <m:sSubPr>
                                    <m:ctrlPr>
                                      <a:rPr lang="en-US"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1</m:t>
                                    </m:r>
                                  </m:sub>
                                </m:sSub>
                                <m:d>
                                  <m:dPr>
                                    <m:ctrlPr>
                                      <a:rPr lang="en-US"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𝑡</m:t>
                                    </m:r>
                                  </m:e>
                                </m:d>
                              </m:e>
                            </m:mr>
                            <m:mr>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ctrlPr>
                                      <a:rPr lang="en-US" i="1">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𝑡</m:t>
                                    </m:r>
                                  </m:e>
                                </m:d>
                              </m:e>
                            </m:mr>
                            <m:mr>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3</m:t>
                                    </m:r>
                                  </m:sub>
                                </m:sSub>
                                <m:d>
                                  <m:dPr>
                                    <m:ctrlPr>
                                      <a:rPr lang="en-US" i="1">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𝑡</m:t>
                                    </m:r>
                                  </m:e>
                                </m:d>
                              </m:e>
                            </m:mr>
                          </m:m>
                        </m:e>
                      </m:d>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altLang="zh-TW" i="1">
                              <a:latin typeface="Cambria Math" panose="02040503050406030204" pitchFamily="18" charset="0"/>
                            </a:rPr>
                          </m:ctrlPr>
                        </m:sSupPr>
                        <m:e>
                          <m:r>
                            <a:rPr lang="en-US" altLang="zh-TW" b="1" i="1">
                              <a:latin typeface="Cambria Math" panose="02040503050406030204" pitchFamily="18" charset="0"/>
                            </a:rPr>
                            <m:t>𝒂</m:t>
                          </m:r>
                        </m:e>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p>
                      <m:func>
                        <m:funcPr>
                          <m:ctrlPr>
                            <a:rPr lang="en-US" altLang="zh-TW" i="1" smtClean="0">
                              <a:latin typeface="Cambria Math" panose="02040503050406030204" pitchFamily="18" charset="0"/>
                            </a:rPr>
                          </m:ctrlPr>
                        </m:funcPr>
                        <m:fName>
                          <m:r>
                            <m:rPr>
                              <m:sty m:val="p"/>
                            </m:rPr>
                            <a:rPr lang="en-US" altLang="zh-TW" i="0" smtClean="0">
                              <a:latin typeface="Cambria Math" panose="02040503050406030204" pitchFamily="18" charset="0"/>
                            </a:rPr>
                            <m:t>cos</m:t>
                          </m:r>
                        </m:fName>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𝜔</m:t>
                              </m:r>
                            </m:e>
                            <m:sub>
                              <m:r>
                                <a:rPr lang="en-US" i="1">
                                  <a:latin typeface="Cambria Math" panose="02040503050406030204" pitchFamily="18" charset="0"/>
                                  <a:ea typeface="Cambria Math" panose="02040503050406030204" pitchFamily="18" charset="0"/>
                                  <a:cs typeface="Times New Roman" pitchFamily="18" charset="0"/>
                                </a:rPr>
                                <m:t>2</m:t>
                              </m:r>
                            </m:sub>
                          </m:sSub>
                          <m:r>
                            <a:rPr lang="en-US" b="0" i="1" smtClean="0">
                              <a:latin typeface="Cambria Math" panose="02040503050406030204" pitchFamily="18" charset="0"/>
                              <a:ea typeface="Cambria Math" panose="02040503050406030204" pitchFamily="18" charset="0"/>
                              <a:cs typeface="Times New Roman" pitchFamily="18" charset="0"/>
                            </a:rPr>
                            <m:t>𝑡</m:t>
                          </m:r>
                        </m:e>
                      </m:func>
                      <m:r>
                        <a:rPr lang="en-US" i="1">
                          <a:latin typeface="Cambria Math" panose="02040503050406030204" pitchFamily="18" charset="0"/>
                          <a:ea typeface="Cambria Math" panose="02040503050406030204" pitchFamily="18" charset="0"/>
                          <a:cs typeface="Times New Roman"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r>
                                  <a:rPr lang="en-US" i="1">
                                    <a:latin typeface="Cambria Math" panose="02040503050406030204" pitchFamily="18" charset="0"/>
                                    <a:ea typeface="Cambria Math" panose="02040503050406030204" pitchFamily="18" charset="0"/>
                                    <a:cs typeface="Times New Roman" pitchFamily="18" charset="0"/>
                                  </a:rPr>
                                  <m:t>1</m:t>
                                </m:r>
                              </m:e>
                            </m:mr>
                            <m:mr>
                              <m:e>
                                <m:r>
                                  <a:rPr lang="en-US" i="1">
                                    <a:latin typeface="Cambria Math" panose="02040503050406030204" pitchFamily="18" charset="0"/>
                                    <a:ea typeface="Cambria Math" panose="02040503050406030204" pitchFamily="18" charset="0"/>
                                    <a:cs typeface="Times New Roman" pitchFamily="18" charset="0"/>
                                  </a:rPr>
                                  <m:t>0</m:t>
                                </m:r>
                              </m:e>
                            </m:mr>
                            <m:mr>
                              <m:e>
                                <m:r>
                                  <a:rPr lang="en-US" i="1">
                                    <a:latin typeface="Cambria Math" panose="02040503050406030204" pitchFamily="18" charset="0"/>
                                    <a:ea typeface="Cambria Math" panose="02040503050406030204" pitchFamily="18" charset="0"/>
                                    <a:cs typeface="Times New Roman" pitchFamily="18" charset="0"/>
                                  </a:rPr>
                                  <m:t>−1</m:t>
                                </m:r>
                              </m:e>
                            </m:mr>
                          </m:m>
                        </m:e>
                      </m:d>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𝜔</m:t>
                              </m:r>
                            </m:e>
                            <m:sub>
                              <m:r>
                                <a:rPr lang="en-US" i="1">
                                  <a:latin typeface="Cambria Math" panose="02040503050406030204" pitchFamily="18" charset="0"/>
                                  <a:ea typeface="Cambria Math" panose="02040503050406030204" pitchFamily="18" charset="0"/>
                                  <a:cs typeface="Times New Roman" pitchFamily="18" charset="0"/>
                                </a:rPr>
                                <m:t>2</m:t>
                              </m:r>
                            </m:sub>
                          </m:sSub>
                          <m:r>
                            <a:rPr lang="en-US" i="1">
                              <a:latin typeface="Cambria Math" panose="02040503050406030204" pitchFamily="18" charset="0"/>
                              <a:ea typeface="Cambria Math" panose="02040503050406030204" pitchFamily="18" charset="0"/>
                              <a:cs typeface="Times New Roman" pitchFamily="18" charset="0"/>
                            </a:rPr>
                            <m:t>𝑡</m:t>
                          </m:r>
                        </m:e>
                      </m:func>
                    </m:oMath>
                  </m:oMathPara>
                </a14:m>
                <a:endParaRPr lang="en-US" sz="1800" dirty="0" err="1">
                  <a:latin typeface="Times New Roman" pitchFamily="18" charset="0"/>
                  <a:cs typeface="Times New Roman" pitchFamily="18" charset="0"/>
                </a:endParaRPr>
              </a:p>
            </p:txBody>
          </p:sp>
        </mc:Choice>
        <mc:Fallback xmlns="">
          <p:sp>
            <p:nvSpPr>
              <p:cNvPr id="19" name="TextBox 18">
                <a:extLst>
                  <a:ext uri="{FF2B5EF4-FFF2-40B4-BE49-F238E27FC236}">
                    <a16:creationId xmlns:a16="http://schemas.microsoft.com/office/drawing/2014/main" id="{4FDE7733-0D21-3DFB-F151-8B30FDC020FF}"/>
                  </a:ext>
                </a:extLst>
              </p:cNvPr>
              <p:cNvSpPr txBox="1">
                <a:spLocks noRot="1" noChangeAspect="1" noMove="1" noResize="1" noEditPoints="1" noAdjustHandles="1" noChangeArrowheads="1" noChangeShapeType="1" noTextEdit="1"/>
              </p:cNvSpPr>
              <p:nvPr/>
            </p:nvSpPr>
            <p:spPr bwMode="auto">
              <a:xfrm>
                <a:off x="1140157" y="5432881"/>
                <a:ext cx="4657814" cy="891719"/>
              </a:xfrm>
              <a:prstGeom prst="rect">
                <a:avLst/>
              </a:prstGeom>
              <a:blipFill>
                <a:blip r:embed="rId10"/>
                <a:stretch>
                  <a:fillRect r="-272" b="-1389"/>
                </a:stretch>
              </a:blipFill>
              <a:ln w="9525">
                <a:noFill/>
                <a:miter lim="800000"/>
                <a:headEnd/>
                <a:tailEnd/>
              </a:ln>
            </p:spPr>
            <p:txBody>
              <a:bodyPr/>
              <a:lstStyle/>
              <a:p>
                <a:r>
                  <a:rPr lang="en-US">
                    <a:noFill/>
                  </a:rPr>
                  <a:t> </a:t>
                </a:r>
              </a:p>
            </p:txBody>
          </p:sp>
        </mc:Fallback>
      </mc:AlternateContent>
      <p:sp>
        <p:nvSpPr>
          <p:cNvPr id="20" name="TextBox 19">
            <a:extLst>
              <a:ext uri="{FF2B5EF4-FFF2-40B4-BE49-F238E27FC236}">
                <a16:creationId xmlns:a16="http://schemas.microsoft.com/office/drawing/2014/main" id="{1ADB9926-F417-9523-3D4F-31357D3FB5AB}"/>
              </a:ext>
            </a:extLst>
          </p:cNvPr>
          <p:cNvSpPr txBox="1"/>
          <p:nvPr/>
        </p:nvSpPr>
        <p:spPr>
          <a:xfrm>
            <a:off x="1076349" y="4984523"/>
            <a:ext cx="7839051" cy="369332"/>
          </a:xfrm>
          <a:prstGeom prst="rect">
            <a:avLst/>
          </a:prstGeom>
          <a:noFill/>
        </p:spPr>
        <p:txBody>
          <a:bodyPr wrap="square" rtlCol="0">
            <a:spAutoFit/>
          </a:bodyPr>
          <a:lstStyle/>
          <a:p>
            <a:r>
              <a:rPr lang="en-US" dirty="0" err="1">
                <a:latin typeface="Times New Roman" panose="02020603050405020304" pitchFamily="18" charset="0"/>
              </a:rPr>
              <a:t>以下式就是運動方程式與起始條件的解，接下來位移就會維持此比例關係</a:t>
            </a:r>
            <a:r>
              <a:rPr lang="en-US"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04C82A9-41D6-5D78-FC82-44131B01C0F5}"/>
                  </a:ext>
                </a:extLst>
              </p:cNvPr>
              <p:cNvSpPr txBox="1"/>
              <p:nvPr/>
            </p:nvSpPr>
            <p:spPr bwMode="auto">
              <a:xfrm>
                <a:off x="3319696" y="2386451"/>
                <a:ext cx="1386085" cy="295594"/>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altLang="zh-TW" sz="1800"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b="1" i="1">
                              <a:latin typeface="Cambria Math" panose="02040503050406030204" pitchFamily="18" charset="0"/>
                            </a:rPr>
                            <m:t>𝒂</m:t>
                          </m:r>
                        </m:e>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𝜔</m:t>
                              </m:r>
                            </m:e>
                            <m:sub>
                              <m:r>
                                <a:rPr lang="en-US" i="1">
                                  <a:latin typeface="Cambria Math" panose="02040503050406030204" pitchFamily="18" charset="0"/>
                                  <a:ea typeface="Cambria Math" panose="02040503050406030204" pitchFamily="18" charset="0"/>
                                  <a:cs typeface="Times New Roman" pitchFamily="18" charset="0"/>
                                </a:rPr>
                                <m:t>2</m:t>
                              </m:r>
                            </m:sub>
                          </m:sSub>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04C82A9-41D6-5D78-FC82-44131B01C0F5}"/>
                  </a:ext>
                </a:extLst>
              </p:cNvPr>
              <p:cNvSpPr txBox="1">
                <a:spLocks noRot="1" noChangeAspect="1" noMove="1" noResize="1" noEditPoints="1" noAdjustHandles="1" noChangeArrowheads="1" noChangeShapeType="1" noTextEdit="1"/>
              </p:cNvSpPr>
              <p:nvPr/>
            </p:nvSpPr>
            <p:spPr bwMode="auto">
              <a:xfrm>
                <a:off x="3319696" y="2386451"/>
                <a:ext cx="1386085" cy="295594"/>
              </a:xfrm>
              <a:prstGeom prst="rect">
                <a:avLst/>
              </a:prstGeom>
              <a:blipFill>
                <a:blip r:embed="rId11"/>
                <a:stretch>
                  <a:fillRect l="-1818" r="-90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3EEA5FD-AEFA-D54F-BFD8-8035E6F1823D}"/>
                  </a:ext>
                </a:extLst>
              </p:cNvPr>
              <p:cNvSpPr txBox="1"/>
              <p:nvPr/>
            </p:nvSpPr>
            <p:spPr>
              <a:xfrm>
                <a:off x="5784518" y="855730"/>
                <a:ext cx="424152" cy="362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i="1">
                              <a:solidFill>
                                <a:schemeClr val="tx1"/>
                              </a:solidFill>
                              <a:latin typeface="Cambria Math" panose="02040503050406030204" pitchFamily="18" charset="0"/>
                            </a:rPr>
                            <m:t>1</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2</m:t>
                              </m:r>
                            </m:e>
                          </m:d>
                        </m:sup>
                      </m:sSubSup>
                    </m:oMath>
                  </m:oMathPara>
                </a14:m>
                <a:endParaRPr lang="en-US" sz="14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A3EEA5FD-AEFA-D54F-BFD8-8035E6F1823D}"/>
                  </a:ext>
                </a:extLst>
              </p:cNvPr>
              <p:cNvSpPr txBox="1">
                <a:spLocks noRot="1" noChangeAspect="1" noMove="1" noResize="1" noEditPoints="1" noAdjustHandles="1" noChangeArrowheads="1" noChangeShapeType="1" noTextEdit="1"/>
              </p:cNvSpPr>
              <p:nvPr/>
            </p:nvSpPr>
            <p:spPr>
              <a:xfrm>
                <a:off x="5784518" y="855730"/>
                <a:ext cx="424152" cy="36247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7724879-4188-0644-1BC9-FB1C63C605B6}"/>
                  </a:ext>
                </a:extLst>
              </p:cNvPr>
              <p:cNvSpPr txBox="1"/>
              <p:nvPr/>
            </p:nvSpPr>
            <p:spPr>
              <a:xfrm>
                <a:off x="7250829" y="855730"/>
                <a:ext cx="424152" cy="368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b="0" i="1" smtClean="0">
                              <a:solidFill>
                                <a:schemeClr val="tx1"/>
                              </a:solidFill>
                              <a:latin typeface="Cambria Math" panose="02040503050406030204" pitchFamily="18" charset="0"/>
                            </a:rPr>
                            <m:t>3</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2</m:t>
                              </m:r>
                            </m:e>
                          </m:d>
                        </m:sup>
                      </m:sSubSup>
                    </m:oMath>
                  </m:oMathPara>
                </a14:m>
                <a:endParaRPr lang="en-US" sz="1400"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C7724879-4188-0644-1BC9-FB1C63C605B6}"/>
                  </a:ext>
                </a:extLst>
              </p:cNvPr>
              <p:cNvSpPr txBox="1">
                <a:spLocks noRot="1" noChangeAspect="1" noMove="1" noResize="1" noEditPoints="1" noAdjustHandles="1" noChangeArrowheads="1" noChangeShapeType="1" noTextEdit="1"/>
              </p:cNvSpPr>
              <p:nvPr/>
            </p:nvSpPr>
            <p:spPr>
              <a:xfrm>
                <a:off x="7250829" y="855730"/>
                <a:ext cx="424152" cy="36830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03A405B-F43E-8C8B-FD1D-658E85D8C931}"/>
                  </a:ext>
                </a:extLst>
              </p:cNvPr>
              <p:cNvSpPr txBox="1"/>
              <p:nvPr/>
            </p:nvSpPr>
            <p:spPr>
              <a:xfrm>
                <a:off x="6555752" y="1559343"/>
                <a:ext cx="521274" cy="368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b="0" i="1" smtClean="0">
                              <a:solidFill>
                                <a:schemeClr val="tx1"/>
                              </a:solidFill>
                              <a:latin typeface="Cambria Math" panose="02040503050406030204" pitchFamily="18" charset="0"/>
                            </a:rPr>
                            <m:t>2</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2</m:t>
                              </m:r>
                            </m:e>
                          </m:d>
                        </m:sup>
                      </m:sSubSup>
                    </m:oMath>
                  </m:oMathPara>
                </a14:m>
                <a:endParaRPr lang="en-US" sz="1400"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203A405B-F43E-8C8B-FD1D-658E85D8C931}"/>
                  </a:ext>
                </a:extLst>
              </p:cNvPr>
              <p:cNvSpPr txBox="1">
                <a:spLocks noRot="1" noChangeAspect="1" noMove="1" noResize="1" noEditPoints="1" noAdjustHandles="1" noChangeArrowheads="1" noChangeShapeType="1" noTextEdit="1"/>
              </p:cNvSpPr>
              <p:nvPr/>
            </p:nvSpPr>
            <p:spPr>
              <a:xfrm>
                <a:off x="6555752" y="1559343"/>
                <a:ext cx="521274" cy="368306"/>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320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animBg="1"/>
      <p:bldP spid="18" grpId="0" animBg="1"/>
      <p:bldP spid="19" grpId="0" animBg="1"/>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8DF09-8C35-BC80-19BB-56A1E6E46C9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863F77B-E839-FB8C-5343-2CA8499C950F}"/>
              </a:ext>
            </a:extLst>
          </p:cNvPr>
          <p:cNvSpPr/>
          <p:nvPr/>
        </p:nvSpPr>
        <p:spPr>
          <a:xfrm>
            <a:off x="686354" y="653729"/>
            <a:ext cx="7731414" cy="3135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5" name="Rectangle 14">
            <a:extLst>
              <a:ext uri="{FF2B5EF4-FFF2-40B4-BE49-F238E27FC236}">
                <a16:creationId xmlns:a16="http://schemas.microsoft.com/office/drawing/2014/main" id="{404A31FD-C2AB-EB3F-9E5F-986600A24383}"/>
              </a:ext>
            </a:extLst>
          </p:cNvPr>
          <p:cNvSpPr/>
          <p:nvPr/>
        </p:nvSpPr>
        <p:spPr>
          <a:xfrm>
            <a:off x="4459695" y="995103"/>
            <a:ext cx="184730" cy="369332"/>
          </a:xfrm>
          <a:prstGeom prst="rect">
            <a:avLst/>
          </a:prstGeom>
          <a:solidFill>
            <a:schemeClr val="bg1"/>
          </a:solidFill>
          <a:ln>
            <a:noFill/>
          </a:ln>
        </p:spPr>
        <p:txBody>
          <a:bodyPr wrap="none" rtlCol="0" anchor="ctr">
            <a:spAutoFit/>
          </a:bodyPr>
          <a:lstStyle/>
          <a:p>
            <a:pPr algn="ctr"/>
            <a:endParaRPr lang="en-US" sz="1800" dirty="0">
              <a:latin typeface="Times New Roman" panose="02020603050405020304" pitchFamily="18" charset="0"/>
            </a:endParaRPr>
          </a:p>
        </p:txBody>
      </p:sp>
      <p:pic>
        <p:nvPicPr>
          <p:cNvPr id="2" name="Picture 1">
            <a:extLst>
              <a:ext uri="{FF2B5EF4-FFF2-40B4-BE49-F238E27FC236}">
                <a16:creationId xmlns:a16="http://schemas.microsoft.com/office/drawing/2014/main" id="{613E2737-5CF3-9356-1C11-E549E553A267}"/>
              </a:ext>
            </a:extLst>
          </p:cNvPr>
          <p:cNvPicPr>
            <a:picLocks noChangeAspect="1"/>
          </p:cNvPicPr>
          <p:nvPr/>
        </p:nvPicPr>
        <p:blipFill>
          <a:blip r:embed="rId2"/>
          <a:srcRect t="44344"/>
          <a:stretch>
            <a:fillRect/>
          </a:stretch>
        </p:blipFill>
        <p:spPr>
          <a:xfrm>
            <a:off x="686354" y="729928"/>
            <a:ext cx="5473700" cy="2021531"/>
          </a:xfrm>
          <a:prstGeom prst="rect">
            <a:avLst/>
          </a:prstGeom>
        </p:spPr>
      </p:pic>
      <p:pic>
        <p:nvPicPr>
          <p:cNvPr id="3" name="Picture 2">
            <a:extLst>
              <a:ext uri="{FF2B5EF4-FFF2-40B4-BE49-F238E27FC236}">
                <a16:creationId xmlns:a16="http://schemas.microsoft.com/office/drawing/2014/main" id="{F904D8B3-1097-EEB0-EBC3-4D1F1D3A6FE1}"/>
              </a:ext>
            </a:extLst>
          </p:cNvPr>
          <p:cNvPicPr>
            <a:picLocks noChangeAspect="1"/>
          </p:cNvPicPr>
          <p:nvPr/>
        </p:nvPicPr>
        <p:blipFill>
          <a:blip r:embed="rId3"/>
          <a:stretch>
            <a:fillRect/>
          </a:stretch>
        </p:blipFill>
        <p:spPr>
          <a:xfrm>
            <a:off x="5105400" y="1295400"/>
            <a:ext cx="3312368" cy="2493376"/>
          </a:xfrm>
          <a:prstGeom prst="rect">
            <a:avLst/>
          </a:prstGeom>
        </p:spPr>
      </p:pic>
      <p:cxnSp>
        <p:nvCxnSpPr>
          <p:cNvPr id="8" name="Straight Arrow Connector 7">
            <a:extLst>
              <a:ext uri="{FF2B5EF4-FFF2-40B4-BE49-F238E27FC236}">
                <a16:creationId xmlns:a16="http://schemas.microsoft.com/office/drawing/2014/main" id="{111F10E1-9E22-013F-9606-21CE35181F08}"/>
              </a:ext>
            </a:extLst>
          </p:cNvPr>
          <p:cNvCxnSpPr>
            <a:cxnSpLocks/>
          </p:cNvCxnSpPr>
          <p:nvPr/>
        </p:nvCxnSpPr>
        <p:spPr>
          <a:xfrm>
            <a:off x="6160054" y="2015480"/>
            <a:ext cx="0" cy="7359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CA4275A-8CFF-EC54-9F4C-57C24CCD0068}"/>
              </a:ext>
            </a:extLst>
          </p:cNvPr>
          <p:cNvCxnSpPr>
            <a:cxnSpLocks/>
          </p:cNvCxnSpPr>
          <p:nvPr/>
        </p:nvCxnSpPr>
        <p:spPr>
          <a:xfrm>
            <a:off x="6879042" y="1871464"/>
            <a:ext cx="0" cy="1008112"/>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21ACD86-6E60-7800-EA74-0DAC7F2318B5}"/>
              </a:ext>
            </a:extLst>
          </p:cNvPr>
          <p:cNvCxnSpPr>
            <a:cxnSpLocks/>
          </p:cNvCxnSpPr>
          <p:nvPr/>
        </p:nvCxnSpPr>
        <p:spPr>
          <a:xfrm>
            <a:off x="7553672" y="2015480"/>
            <a:ext cx="0" cy="7359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9C5EE9-5400-8658-F4B2-8EEE3D4D1B56}"/>
                  </a:ext>
                </a:extLst>
              </p:cNvPr>
              <p:cNvSpPr txBox="1"/>
              <p:nvPr/>
            </p:nvSpPr>
            <p:spPr bwMode="auto">
              <a:xfrm>
                <a:off x="1139890" y="1906240"/>
                <a:ext cx="2137124" cy="1368708"/>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600" i="1" smtClean="0">
                              <a:latin typeface="Cambria Math" panose="02040503050406030204" pitchFamily="18" charset="0"/>
                            </a:rPr>
                          </m:ctrlPr>
                        </m:sSupPr>
                        <m:e>
                          <m:r>
                            <a:rPr lang="en-US" altLang="zh-TW" sz="1600" b="1" i="1">
                              <a:latin typeface="Cambria Math" panose="02040503050406030204" pitchFamily="18" charset="0"/>
                            </a:rPr>
                            <m:t>𝒂</m:t>
                          </m:r>
                        </m:e>
                        <m:sup>
                          <m:d>
                            <m:dPr>
                              <m:ctrlPr>
                                <a:rPr lang="en-US" altLang="zh-TW" sz="1600" i="1">
                                  <a:latin typeface="Cambria Math" panose="02040503050406030204" pitchFamily="18" charset="0"/>
                                </a:rPr>
                              </m:ctrlPr>
                            </m:dPr>
                            <m:e>
                              <m:r>
                                <a:rPr lang="en-US" altLang="zh-TW" sz="1600" b="0" i="1" smtClean="0">
                                  <a:latin typeface="Cambria Math" panose="02040503050406030204" pitchFamily="18" charset="0"/>
                                </a:rPr>
                                <m:t>1</m:t>
                              </m:r>
                            </m:e>
                          </m:d>
                        </m:sup>
                      </m:sSup>
                      <m:r>
                        <a:rPr lang="en-US" sz="1600" b="0" i="1" smtClean="0">
                          <a:latin typeface="Cambria Math" panose="02040503050406030204" pitchFamily="18" charset="0"/>
                          <a:ea typeface="Cambria Math" panose="02040503050406030204" pitchFamily="18" charset="0"/>
                          <a:cs typeface="Times New Roman" pitchFamily="18" charset="0"/>
                        </a:rPr>
                        <m:t>~</m:t>
                      </m:r>
                      <m:d>
                        <m:dPr>
                          <m:ctrlPr>
                            <a:rPr lang="en-US" sz="1600" b="0" i="1" smtClean="0">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600" b="0" i="1" smtClean="0">
                                  <a:latin typeface="Cambria Math" panose="02040503050406030204" pitchFamily="18" charset="0"/>
                                  <a:ea typeface="Cambria Math" panose="02040503050406030204" pitchFamily="18" charset="0"/>
                                  <a:cs typeface="Times New Roman" pitchFamily="18" charset="0"/>
                                </a:rPr>
                              </m:ctrlPr>
                            </m:mPr>
                            <m:mr>
                              <m:e>
                                <m:r>
                                  <m:rPr>
                                    <m:brk m:alnAt="7"/>
                                  </m:rPr>
                                  <a:rPr lang="en-US" sz="1600" b="0" i="1" smtClean="0">
                                    <a:latin typeface="Cambria Math" panose="02040503050406030204" pitchFamily="18" charset="0"/>
                                    <a:ea typeface="Cambria Math" panose="02040503050406030204" pitchFamily="18" charset="0"/>
                                    <a:cs typeface="Times New Roman" pitchFamily="18" charset="0"/>
                                  </a:rPr>
                                  <m:t>1</m:t>
                                </m:r>
                              </m:e>
                            </m:mr>
                            <m:mr>
                              <m:e>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e>
                                </m:rad>
                              </m:e>
                            </m:mr>
                            <m:mr>
                              <m:e>
                                <m:r>
                                  <a:rPr lang="en-US" sz="1600" i="1" smtClean="0">
                                    <a:latin typeface="Cambria Math" panose="02040503050406030204" pitchFamily="18" charset="0"/>
                                    <a:ea typeface="Cambria Math" panose="02040503050406030204" pitchFamily="18" charset="0"/>
                                    <a:cs typeface="Times New Roman" pitchFamily="18" charset="0"/>
                                  </a:rPr>
                                  <m:t>1</m:t>
                                </m:r>
                              </m:e>
                            </m:mr>
                          </m:m>
                        </m:e>
                      </m:d>
                      <m:r>
                        <a:rPr lang="en-US" sz="1600" i="1">
                          <a:latin typeface="Cambria Math" panose="02040503050406030204" pitchFamily="18" charset="0"/>
                          <a:ea typeface="Cambria Math" panose="02040503050406030204" pitchFamily="18" charset="0"/>
                          <a:cs typeface="Times New Roman" pitchFamily="18" charset="0"/>
                        </a:rPr>
                        <m:t>~</m:t>
                      </m:r>
                      <m:d>
                        <m:dPr>
                          <m:ctrlPr>
                            <a:rPr lang="en-US" sz="1600"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600" i="1">
                                  <a:latin typeface="Cambria Math" panose="02040503050406030204" pitchFamily="18" charset="0"/>
                                  <a:ea typeface="Cambria Math" panose="02040503050406030204" pitchFamily="18" charset="0"/>
                                  <a:cs typeface="Times New Roman" pitchFamily="18" charset="0"/>
                                </a:rPr>
                              </m:ctrlPr>
                            </m:mPr>
                            <m:mr>
                              <m:e>
                                <m:func>
                                  <m:funcPr>
                                    <m:ctrlPr>
                                      <a:rPr lang="en-US" sz="1600" i="1">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600">
                                        <a:latin typeface="Cambria Math" panose="02040503050406030204" pitchFamily="18" charset="0"/>
                                        <a:ea typeface="Cambria Math" panose="02040503050406030204" pitchFamily="18" charset="0"/>
                                        <a:cs typeface="Times New Roman" pitchFamily="18" charset="0"/>
                                      </a:rPr>
                                      <m:t>s</m:t>
                                    </m:r>
                                    <m:r>
                                      <m:rPr>
                                        <m:sty m:val="p"/>
                                      </m:rPr>
                                      <a:rPr lang="en-US" sz="1600">
                                        <a:latin typeface="Cambria Math" panose="02040503050406030204" pitchFamily="18" charset="0"/>
                                        <a:ea typeface="Cambria Math" panose="02040503050406030204" pitchFamily="18" charset="0"/>
                                        <a:cs typeface="Times New Roman" pitchFamily="18" charset="0"/>
                                      </a:rPr>
                                      <m:t>in</m:t>
                                    </m:r>
                                  </m:fName>
                                  <m:e>
                                    <m:f>
                                      <m:fPr>
                                        <m:ctrlPr>
                                          <a:rPr lang="en-US" sz="1600" i="1">
                                            <a:latin typeface="Cambria Math" panose="02040503050406030204" pitchFamily="18" charset="0"/>
                                            <a:ea typeface="Cambria Math" panose="02040503050406030204" pitchFamily="18" charset="0"/>
                                            <a:cs typeface="Times New Roman" pitchFamily="18" charset="0"/>
                                          </a:rPr>
                                        </m:ctrlPr>
                                      </m:fPr>
                                      <m:num>
                                        <m:r>
                                          <a:rPr lang="en-US" sz="1600" i="1">
                                            <a:latin typeface="Cambria Math" panose="02040503050406030204" pitchFamily="18" charset="0"/>
                                            <a:ea typeface="Cambria Math" panose="02040503050406030204" pitchFamily="18" charset="0"/>
                                            <a:cs typeface="Times New Roman" pitchFamily="18" charset="0"/>
                                          </a:rPr>
                                          <m:t>𝜋</m:t>
                                        </m:r>
                                      </m:num>
                                      <m:den>
                                        <m:r>
                                          <a:rPr lang="en-US" sz="1600" i="1">
                                            <a:latin typeface="Cambria Math" panose="02040503050406030204" pitchFamily="18" charset="0"/>
                                            <a:ea typeface="Cambria Math" panose="02040503050406030204" pitchFamily="18" charset="0"/>
                                            <a:cs typeface="Times New Roman" pitchFamily="18" charset="0"/>
                                          </a:rPr>
                                          <m:t>4</m:t>
                                        </m:r>
                                      </m:den>
                                    </m:f>
                                  </m:e>
                                </m:func>
                              </m:e>
                            </m:mr>
                            <m:mr>
                              <m:e>
                                <m:func>
                                  <m:funcPr>
                                    <m:ctrlPr>
                                      <a:rPr lang="en-US" sz="1600" i="1">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600">
                                        <a:latin typeface="Cambria Math" panose="02040503050406030204" pitchFamily="18" charset="0"/>
                                        <a:ea typeface="Cambria Math" panose="02040503050406030204" pitchFamily="18" charset="0"/>
                                        <a:cs typeface="Times New Roman" pitchFamily="18" charset="0"/>
                                      </a:rPr>
                                      <m:t>s</m:t>
                                    </m:r>
                                    <m:r>
                                      <m:rPr>
                                        <m:sty m:val="p"/>
                                      </m:rPr>
                                      <a:rPr lang="en-US" sz="1600">
                                        <a:latin typeface="Cambria Math" panose="02040503050406030204" pitchFamily="18" charset="0"/>
                                        <a:ea typeface="Cambria Math" panose="02040503050406030204" pitchFamily="18" charset="0"/>
                                        <a:cs typeface="Times New Roman" pitchFamily="18" charset="0"/>
                                      </a:rPr>
                                      <m:t>in</m:t>
                                    </m:r>
                                  </m:fName>
                                  <m:e>
                                    <m:f>
                                      <m:fPr>
                                        <m:ctrlPr>
                                          <a:rPr lang="en-US" sz="1600" i="1">
                                            <a:latin typeface="Cambria Math" panose="02040503050406030204" pitchFamily="18" charset="0"/>
                                            <a:ea typeface="Cambria Math" panose="02040503050406030204" pitchFamily="18" charset="0"/>
                                            <a:cs typeface="Times New Roman" pitchFamily="18" charset="0"/>
                                          </a:rPr>
                                        </m:ctrlPr>
                                      </m:fPr>
                                      <m:num>
                                        <m:r>
                                          <a:rPr lang="en-US" sz="1600" i="1">
                                            <a:latin typeface="Cambria Math" panose="02040503050406030204" pitchFamily="18" charset="0"/>
                                            <a:ea typeface="Cambria Math" panose="02040503050406030204" pitchFamily="18" charset="0"/>
                                            <a:cs typeface="Times New Roman" pitchFamily="18" charset="0"/>
                                          </a:rPr>
                                          <m:t>𝜋</m:t>
                                        </m:r>
                                      </m:num>
                                      <m:den>
                                        <m:r>
                                          <a:rPr lang="en-US" sz="1600" i="1">
                                            <a:latin typeface="Cambria Math" panose="02040503050406030204" pitchFamily="18" charset="0"/>
                                            <a:ea typeface="Cambria Math" panose="02040503050406030204" pitchFamily="18" charset="0"/>
                                            <a:cs typeface="Times New Roman" pitchFamily="18" charset="0"/>
                                          </a:rPr>
                                          <m:t>2</m:t>
                                        </m:r>
                                      </m:den>
                                    </m:f>
                                  </m:e>
                                </m:func>
                              </m:e>
                            </m:mr>
                            <m:mr>
                              <m:e>
                                <m:func>
                                  <m:funcPr>
                                    <m:ctrlPr>
                                      <a:rPr lang="en-US" sz="1600" i="1">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600">
                                        <a:latin typeface="Cambria Math" panose="02040503050406030204" pitchFamily="18" charset="0"/>
                                        <a:ea typeface="Cambria Math" panose="02040503050406030204" pitchFamily="18" charset="0"/>
                                        <a:cs typeface="Times New Roman" pitchFamily="18" charset="0"/>
                                      </a:rPr>
                                      <m:t>s</m:t>
                                    </m:r>
                                    <m:r>
                                      <m:rPr>
                                        <m:sty m:val="p"/>
                                      </m:rPr>
                                      <a:rPr lang="en-US" sz="1600">
                                        <a:latin typeface="Cambria Math" panose="02040503050406030204" pitchFamily="18" charset="0"/>
                                        <a:ea typeface="Cambria Math" panose="02040503050406030204" pitchFamily="18" charset="0"/>
                                        <a:cs typeface="Times New Roman" pitchFamily="18" charset="0"/>
                                      </a:rPr>
                                      <m:t>in</m:t>
                                    </m:r>
                                  </m:fName>
                                  <m:e>
                                    <m:f>
                                      <m:fPr>
                                        <m:ctrlPr>
                                          <a:rPr lang="en-US" sz="1600" i="1">
                                            <a:latin typeface="Cambria Math" panose="02040503050406030204" pitchFamily="18" charset="0"/>
                                            <a:ea typeface="Cambria Math" panose="02040503050406030204" pitchFamily="18" charset="0"/>
                                            <a:cs typeface="Times New Roman" pitchFamily="18" charset="0"/>
                                          </a:rPr>
                                        </m:ctrlPr>
                                      </m:fPr>
                                      <m:num>
                                        <m:r>
                                          <a:rPr lang="en-US" sz="1600" i="1">
                                            <a:latin typeface="Cambria Math" panose="02040503050406030204" pitchFamily="18" charset="0"/>
                                            <a:ea typeface="Cambria Math" panose="02040503050406030204" pitchFamily="18" charset="0"/>
                                            <a:cs typeface="Times New Roman" pitchFamily="18" charset="0"/>
                                          </a:rPr>
                                          <m:t>3</m:t>
                                        </m:r>
                                        <m:r>
                                          <a:rPr lang="en-US" sz="1600" i="1">
                                            <a:latin typeface="Cambria Math" panose="02040503050406030204" pitchFamily="18" charset="0"/>
                                            <a:ea typeface="Cambria Math" panose="02040503050406030204" pitchFamily="18" charset="0"/>
                                            <a:cs typeface="Times New Roman" pitchFamily="18" charset="0"/>
                                          </a:rPr>
                                          <m:t>𝜋</m:t>
                                        </m:r>
                                      </m:num>
                                      <m:den>
                                        <m:r>
                                          <a:rPr lang="en-US" sz="1600" i="1">
                                            <a:latin typeface="Cambria Math" panose="02040503050406030204" pitchFamily="18" charset="0"/>
                                            <a:ea typeface="Cambria Math" panose="02040503050406030204" pitchFamily="18" charset="0"/>
                                            <a:cs typeface="Times New Roman" pitchFamily="18" charset="0"/>
                                          </a:rPr>
                                          <m:t>4</m:t>
                                        </m:r>
                                      </m:den>
                                    </m:f>
                                  </m:e>
                                </m:func>
                              </m:e>
                            </m:mr>
                          </m:m>
                        </m:e>
                      </m:d>
                    </m:oMath>
                  </m:oMathPara>
                </a14:m>
                <a:endParaRPr lang="en-US" sz="1600" dirty="0" err="1">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609C5EE9-5400-8658-F4B2-8EEE3D4D1B56}"/>
                  </a:ext>
                </a:extLst>
              </p:cNvPr>
              <p:cNvSpPr txBox="1">
                <a:spLocks noRot="1" noChangeAspect="1" noMove="1" noResize="1" noEditPoints="1" noAdjustHandles="1" noChangeArrowheads="1" noChangeShapeType="1" noTextEdit="1"/>
              </p:cNvSpPr>
              <p:nvPr/>
            </p:nvSpPr>
            <p:spPr bwMode="auto">
              <a:xfrm>
                <a:off x="1139890" y="1906240"/>
                <a:ext cx="2137124" cy="1368708"/>
              </a:xfrm>
              <a:prstGeom prst="rect">
                <a:avLst/>
              </a:prstGeom>
              <a:blipFill>
                <a:blip r:embed="rId4"/>
                <a:stretch>
                  <a:fillRect l="-588" b="-463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C762498-E2F7-8586-A216-A6EB992160C2}"/>
                  </a:ext>
                </a:extLst>
              </p:cNvPr>
              <p:cNvSpPr txBox="1"/>
              <p:nvPr/>
            </p:nvSpPr>
            <p:spPr bwMode="auto">
              <a:xfrm>
                <a:off x="1210492" y="980408"/>
                <a:ext cx="1501500" cy="5010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0" i="1" smtClean="0">
                              <a:latin typeface="Cambria Math" panose="02040503050406030204" pitchFamily="18" charset="0"/>
                              <a:ea typeface="Cambria Math" panose="02040503050406030204" pitchFamily="18" charset="0"/>
                              <a:cs typeface="Times New Roman" pitchFamily="18" charset="0"/>
                            </a:rPr>
                            <m:t>1</m:t>
                          </m:r>
                        </m:sub>
                      </m:sSub>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b="0" i="1" smtClean="0">
                                  <a:latin typeface="Cambria Math" panose="02040503050406030204" pitchFamily="18" charset="0"/>
                                  <a:ea typeface="Cambria Math" panose="02040503050406030204" pitchFamily="18" charset="0"/>
                                  <a:cs typeface="Times New Roman" pitchFamily="18" charset="0"/>
                                </a:rPr>
                              </m:ctrlPr>
                            </m:radPr>
                            <m:deg/>
                            <m:e>
                              <m:r>
                                <a:rPr lang="en-US" sz="1600" b="0" i="1" smtClean="0">
                                  <a:latin typeface="Cambria Math" panose="02040503050406030204" pitchFamily="18" charset="0"/>
                                  <a:ea typeface="Cambria Math" panose="02040503050406030204" pitchFamily="18" charset="0"/>
                                  <a:cs typeface="Times New Roman" pitchFamily="18" charset="0"/>
                                </a:rPr>
                                <m:t>2</m:t>
                              </m:r>
                            </m:e>
                          </m:rad>
                        </m:e>
                      </m:rad>
                      <m:sSub>
                        <m:sSubPr>
                          <m:ctrlPr>
                            <a:rPr lang="en-US" sz="1600" b="1" i="1">
                              <a:latin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1" i="1" smtClean="0">
                              <a:latin typeface="Cambria Math" panose="02040503050406030204" pitchFamily="18" charset="0"/>
                              <a:ea typeface="Cambria Math" panose="02040503050406030204" pitchFamily="18" charset="0"/>
                              <a:cs typeface="Times New Roman" pitchFamily="18" charset="0"/>
                            </a:rPr>
                            <m:t>𝟎</m:t>
                          </m:r>
                        </m:sub>
                      </m:sSub>
                    </m:oMath>
                  </m:oMathPara>
                </a14:m>
                <a:endParaRPr lang="en-US" sz="1600" dirty="0" err="1">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4C762498-E2F7-8586-A216-A6EB992160C2}"/>
                  </a:ext>
                </a:extLst>
              </p:cNvPr>
              <p:cNvSpPr txBox="1">
                <a:spLocks noRot="1" noChangeAspect="1" noMove="1" noResize="1" noEditPoints="1" noAdjustHandles="1" noChangeArrowheads="1" noChangeShapeType="1" noTextEdit="1"/>
              </p:cNvSpPr>
              <p:nvPr/>
            </p:nvSpPr>
            <p:spPr bwMode="auto">
              <a:xfrm>
                <a:off x="1210492" y="980408"/>
                <a:ext cx="1501500" cy="501099"/>
              </a:xfrm>
              <a:prstGeom prst="rect">
                <a:avLst/>
              </a:prstGeom>
              <a:blipFill>
                <a:blip r:embed="rId5"/>
                <a:stretch>
                  <a:fillRect b="-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E60D3C-0373-E5DC-8F37-1D5013746839}"/>
                  </a:ext>
                </a:extLst>
              </p:cNvPr>
              <p:cNvSpPr txBox="1"/>
              <p:nvPr/>
            </p:nvSpPr>
            <p:spPr>
              <a:xfrm>
                <a:off x="1157891" y="5241153"/>
                <a:ext cx="3460640" cy="98405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rPr>
                        <m:t>𝒙</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𝑡</m:t>
                          </m:r>
                        </m:e>
                      </m:d>
                      <m:r>
                        <a:rPr lang="en-US" altLang="zh-TW" b="0" i="1" smtClean="0">
                          <a:latin typeface="Cambria Math" panose="02040503050406030204"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sSub>
                                  <m:sSubPr>
                                    <m:ctrlPr>
                                      <a:rPr lang="en-US"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1</m:t>
                                    </m:r>
                                  </m:sub>
                                </m:sSub>
                                <m:d>
                                  <m:dPr>
                                    <m:ctrlPr>
                                      <a:rPr lang="en-US"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𝑡</m:t>
                                    </m:r>
                                  </m:e>
                                </m:d>
                              </m:e>
                            </m:mr>
                            <m:mr>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ctrlPr>
                                      <a:rPr lang="en-US" i="1">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𝑡</m:t>
                                    </m:r>
                                  </m:e>
                                </m:d>
                              </m:e>
                            </m:mr>
                            <m:mr>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3</m:t>
                                    </m:r>
                                  </m:sub>
                                </m:sSub>
                                <m:d>
                                  <m:dPr>
                                    <m:ctrlPr>
                                      <a:rPr lang="en-US" i="1">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𝑡</m:t>
                                    </m:r>
                                  </m:e>
                                </m:d>
                              </m:e>
                            </m:mr>
                          </m:m>
                        </m:e>
                      </m:d>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altLang="zh-TW" i="1">
                              <a:latin typeface="Cambria Math" panose="02040503050406030204" pitchFamily="18" charset="0"/>
                            </a:rPr>
                          </m:ctrlPr>
                        </m:sSupPr>
                        <m:e>
                          <m:r>
                            <a:rPr lang="en-US" altLang="zh-TW" b="1" i="1">
                              <a:latin typeface="Cambria Math" panose="02040503050406030204" pitchFamily="18" charset="0"/>
                            </a:rPr>
                            <m:t>𝒂</m:t>
                          </m:r>
                        </m:e>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sup>
                      </m:sSup>
                      <m:func>
                        <m:funcPr>
                          <m:ctrlPr>
                            <a:rPr lang="en-US" altLang="zh-TW" i="1" smtClean="0">
                              <a:latin typeface="Cambria Math" panose="02040503050406030204" pitchFamily="18" charset="0"/>
                            </a:rPr>
                          </m:ctrlPr>
                        </m:funcPr>
                        <m:fName>
                          <m:r>
                            <m:rPr>
                              <m:sty m:val="p"/>
                            </m:rPr>
                            <a:rPr lang="en-US" altLang="zh-TW" i="0" smtClean="0">
                              <a:latin typeface="Cambria Math" panose="02040503050406030204" pitchFamily="18" charset="0"/>
                            </a:rPr>
                            <m:t>cos</m:t>
                          </m:r>
                        </m:fName>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𝜔</m:t>
                              </m:r>
                            </m:e>
                            <m:sub>
                              <m:r>
                                <a:rPr lang="en-US" b="0" i="1" smtClean="0">
                                  <a:latin typeface="Cambria Math" panose="02040503050406030204" pitchFamily="18" charset="0"/>
                                  <a:ea typeface="Cambria Math" panose="02040503050406030204" pitchFamily="18" charset="0"/>
                                  <a:cs typeface="Times New Roman" pitchFamily="18" charset="0"/>
                                </a:rPr>
                                <m:t>1</m:t>
                              </m:r>
                            </m:sub>
                          </m:sSub>
                          <m:r>
                            <a:rPr lang="en-US" b="0" i="1" smtClean="0">
                              <a:latin typeface="Cambria Math" panose="02040503050406030204" pitchFamily="18" charset="0"/>
                              <a:ea typeface="Cambria Math" panose="02040503050406030204" pitchFamily="18" charset="0"/>
                              <a:cs typeface="Times New Roman" pitchFamily="18" charset="0"/>
                            </a:rPr>
                            <m:t>𝑡</m:t>
                          </m:r>
                        </m:e>
                      </m:func>
                    </m:oMath>
                  </m:oMathPara>
                </a14:m>
                <a:endParaRPr lang="en-US"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0E60D3C-0373-E5DC-8F37-1D5013746839}"/>
                  </a:ext>
                </a:extLst>
              </p:cNvPr>
              <p:cNvSpPr txBox="1">
                <a:spLocks noRot="1" noChangeAspect="1" noMove="1" noResize="1" noEditPoints="1" noAdjustHandles="1" noChangeArrowheads="1" noChangeShapeType="1" noTextEdit="1"/>
              </p:cNvSpPr>
              <p:nvPr/>
            </p:nvSpPr>
            <p:spPr>
              <a:xfrm>
                <a:off x="1157891" y="5241153"/>
                <a:ext cx="3460640" cy="98405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77149C6-FED4-74DC-8B96-5805771FC564}"/>
                  </a:ext>
                </a:extLst>
              </p:cNvPr>
              <p:cNvSpPr txBox="1"/>
              <p:nvPr/>
            </p:nvSpPr>
            <p:spPr bwMode="auto">
              <a:xfrm>
                <a:off x="1122305" y="3847693"/>
                <a:ext cx="3199081" cy="89171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rPr>
                        <m:t>𝒙</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panose="02040503050406030204"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sSub>
                                  <m:sSubPr>
                                    <m:ctrlPr>
                                      <a:rPr lang="en-US"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1</m:t>
                                    </m:r>
                                  </m:sub>
                                </m:sSub>
                                <m:d>
                                  <m:dPr>
                                    <m:ctrlPr>
                                      <a:rPr lang="en-US"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0</m:t>
                                    </m:r>
                                  </m:e>
                                </m:d>
                              </m:e>
                            </m:mr>
                            <m:mr>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0</m:t>
                                    </m:r>
                                  </m:e>
                                </m:d>
                              </m:e>
                            </m:mr>
                            <m:mr>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3</m:t>
                                    </m:r>
                                  </m:sub>
                                </m:sSub>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0</m:t>
                                    </m:r>
                                  </m:e>
                                </m:d>
                              </m:e>
                            </m:mr>
                          </m:m>
                        </m:e>
                      </m:d>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altLang="zh-TW" i="1">
                              <a:latin typeface="Cambria Math" panose="02040503050406030204" pitchFamily="18" charset="0"/>
                            </a:rPr>
                          </m:ctrlPr>
                        </m:sSupPr>
                        <m:e>
                          <m:r>
                            <a:rPr lang="en-US" altLang="zh-TW" b="1" i="1">
                              <a:latin typeface="Cambria Math" panose="02040503050406030204" pitchFamily="18" charset="0"/>
                            </a:rPr>
                            <m:t>𝒂</m:t>
                          </m:r>
                        </m:e>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sup>
                      </m:sSup>
                      <m:r>
                        <a:rPr lang="en-US" i="1">
                          <a:latin typeface="Cambria Math" panose="02040503050406030204" pitchFamily="18" charset="0"/>
                          <a:ea typeface="Cambria Math" panose="02040503050406030204" pitchFamily="18" charset="0"/>
                          <a:cs typeface="Times New Roman"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r>
                                  <a:rPr lang="en-US" i="1">
                                    <a:latin typeface="Cambria Math" panose="02040503050406030204" pitchFamily="18" charset="0"/>
                                    <a:ea typeface="Cambria Math" panose="02040503050406030204" pitchFamily="18" charset="0"/>
                                    <a:cs typeface="Times New Roman" pitchFamily="18" charset="0"/>
                                  </a:rPr>
                                  <m:t>1</m:t>
                                </m:r>
                              </m:e>
                            </m:mr>
                            <m:mr>
                              <m:e>
                                <m:r>
                                  <a:rPr lang="en-US" i="1">
                                    <a:latin typeface="Cambria Math" panose="02040503050406030204" pitchFamily="18" charset="0"/>
                                    <a:ea typeface="Cambria Math" panose="02040503050406030204" pitchFamily="18" charset="0"/>
                                    <a:cs typeface="Times New Roman" pitchFamily="18" charset="0"/>
                                  </a:rPr>
                                  <m:t>0</m:t>
                                </m:r>
                              </m:e>
                            </m:mr>
                            <m:mr>
                              <m:e>
                                <m:r>
                                  <a:rPr lang="en-US" i="1">
                                    <a:latin typeface="Cambria Math" panose="02040503050406030204" pitchFamily="18" charset="0"/>
                                    <a:ea typeface="Cambria Math" panose="02040503050406030204" pitchFamily="18" charset="0"/>
                                    <a:cs typeface="Times New Roman" pitchFamily="18" charset="0"/>
                                  </a:rPr>
                                  <m:t>−1</m:t>
                                </m:r>
                              </m:e>
                            </m:mr>
                          </m:m>
                        </m:e>
                      </m:d>
                    </m:oMath>
                  </m:oMathPara>
                </a14:m>
                <a:endParaRPr lang="en-US" sz="1800" dirty="0" err="1">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F77149C6-FED4-74DC-8B96-5805771FC564}"/>
                  </a:ext>
                </a:extLst>
              </p:cNvPr>
              <p:cNvSpPr txBox="1">
                <a:spLocks noRot="1" noChangeAspect="1" noMove="1" noResize="1" noEditPoints="1" noAdjustHandles="1" noChangeArrowheads="1" noChangeShapeType="1" noTextEdit="1"/>
              </p:cNvSpPr>
              <p:nvPr/>
            </p:nvSpPr>
            <p:spPr bwMode="auto">
              <a:xfrm>
                <a:off x="1122305" y="3847693"/>
                <a:ext cx="3199081" cy="891719"/>
              </a:xfrm>
              <a:prstGeom prst="rect">
                <a:avLst/>
              </a:prstGeom>
              <a:blipFill>
                <a:blip r:embed="rId7"/>
                <a:stretch>
                  <a:fillRect b="-281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4A24E98-C0B0-3D2D-D0E8-63C0B714FAAC}"/>
                  </a:ext>
                </a:extLst>
              </p:cNvPr>
              <p:cNvSpPr txBox="1"/>
              <p:nvPr/>
            </p:nvSpPr>
            <p:spPr bwMode="auto">
              <a:xfrm>
                <a:off x="4685829" y="3837218"/>
                <a:ext cx="2538195" cy="89171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b="1" i="1" smtClean="0">
                              <a:latin typeface="Cambria Math" panose="02040503050406030204" pitchFamily="18" charset="0"/>
                            </a:rPr>
                          </m:ctrlPr>
                        </m:sSupPr>
                        <m:e>
                          <m:r>
                            <a:rPr lang="en-US" altLang="zh-TW" b="1" i="1" smtClean="0">
                              <a:latin typeface="Cambria Math" panose="02040503050406030204" pitchFamily="18" charset="0"/>
                            </a:rPr>
                            <m:t>𝒙</m:t>
                          </m:r>
                        </m:e>
                        <m:sup>
                          <m:r>
                            <a:rPr lang="en-US" altLang="zh-TW" b="1" i="1" smtClean="0">
                              <a:latin typeface="Cambria Math" panose="02040503050406030204" pitchFamily="18" charset="0"/>
                            </a:rPr>
                            <m:t>′</m:t>
                          </m:r>
                        </m:sup>
                      </m:sSup>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panose="02040503050406030204"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sSubSup>
                                  <m:sSubSupPr>
                                    <m:ctrlPr>
                                      <a:rPr lang="en-US" i="1" smtClean="0">
                                        <a:latin typeface="Cambria Math" panose="02040503050406030204" pitchFamily="18" charset="0"/>
                                        <a:ea typeface="Cambria Math" panose="02040503050406030204" pitchFamily="18" charset="0"/>
                                        <a:cs typeface="Times New Roman" pitchFamily="18" charset="0"/>
                                      </a:rPr>
                                    </m:ctrlPr>
                                  </m:sSubSupPr>
                                  <m:e>
                                    <m:r>
                                      <a:rPr lang="en-US" b="0" i="1" smtClean="0">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1</m:t>
                                    </m:r>
                                  </m:sub>
                                  <m:sup>
                                    <m:r>
                                      <a:rPr lang="en-US" b="0" i="1" smtClean="0">
                                        <a:latin typeface="Cambria Math" panose="02040503050406030204" pitchFamily="18" charset="0"/>
                                        <a:ea typeface="Cambria Math" panose="02040503050406030204" pitchFamily="18" charset="0"/>
                                        <a:cs typeface="Times New Roman" pitchFamily="18" charset="0"/>
                                      </a:rPr>
                                      <m:t>′</m:t>
                                    </m:r>
                                  </m:sup>
                                </m:sSubSup>
                                <m:d>
                                  <m:dPr>
                                    <m:ctrlPr>
                                      <a:rPr lang="en-US"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0</m:t>
                                    </m:r>
                                  </m:e>
                                </m:d>
                              </m:e>
                            </m:mr>
                            <m:mr>
                              <m:e>
                                <m:sSubSup>
                                  <m:sSubSupPr>
                                    <m:ctrlPr>
                                      <a:rPr lang="en-US" i="1">
                                        <a:latin typeface="Cambria Math" panose="02040503050406030204" pitchFamily="18" charset="0"/>
                                        <a:ea typeface="Cambria Math" panose="02040503050406030204" pitchFamily="18" charset="0"/>
                                        <a:cs typeface="Times New Roman" pitchFamily="18" charset="0"/>
                                      </a:rPr>
                                    </m:ctrlPr>
                                  </m:sSubSup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up>
                                    <m:r>
                                      <a:rPr lang="en-US" i="1">
                                        <a:latin typeface="Cambria Math" panose="02040503050406030204" pitchFamily="18" charset="0"/>
                                        <a:ea typeface="Cambria Math" panose="02040503050406030204" pitchFamily="18" charset="0"/>
                                        <a:cs typeface="Times New Roman" pitchFamily="18" charset="0"/>
                                      </a:rPr>
                                      <m:t>′</m:t>
                                    </m:r>
                                  </m:sup>
                                </m:sSubSup>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0</m:t>
                                    </m:r>
                                  </m:e>
                                </m:d>
                              </m:e>
                            </m:mr>
                            <m:mr>
                              <m:e>
                                <m:sSubSup>
                                  <m:sSubSupPr>
                                    <m:ctrlPr>
                                      <a:rPr lang="en-US" i="1">
                                        <a:latin typeface="Cambria Math" panose="02040503050406030204" pitchFamily="18" charset="0"/>
                                        <a:ea typeface="Cambria Math" panose="02040503050406030204" pitchFamily="18" charset="0"/>
                                        <a:cs typeface="Times New Roman" pitchFamily="18" charset="0"/>
                                      </a:rPr>
                                    </m:ctrlPr>
                                  </m:sSubSup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3</m:t>
                                    </m:r>
                                  </m:sub>
                                  <m:sup>
                                    <m:r>
                                      <a:rPr lang="en-US" i="1">
                                        <a:latin typeface="Cambria Math" panose="02040503050406030204" pitchFamily="18" charset="0"/>
                                        <a:ea typeface="Cambria Math" panose="02040503050406030204" pitchFamily="18" charset="0"/>
                                        <a:cs typeface="Times New Roman" pitchFamily="18" charset="0"/>
                                      </a:rPr>
                                      <m:t>′</m:t>
                                    </m:r>
                                  </m:sup>
                                </m:sSubSup>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0</m:t>
                                    </m:r>
                                  </m:e>
                                </m:d>
                              </m:e>
                            </m:mr>
                          </m:m>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ea typeface="Cambria Math" panose="02040503050406030204" pitchFamily="18" charset="0"/>
                                    <a:cs typeface="Times New Roman" pitchFamily="18" charset="0"/>
                                  </a:rPr>
                                  <m:t>0</m:t>
                                </m:r>
                              </m:e>
                            </m:mr>
                            <m:mr>
                              <m:e>
                                <m:r>
                                  <a:rPr lang="en-US" i="1">
                                    <a:latin typeface="Cambria Math" panose="02040503050406030204" pitchFamily="18" charset="0"/>
                                    <a:ea typeface="Cambria Math" panose="02040503050406030204" pitchFamily="18" charset="0"/>
                                    <a:cs typeface="Times New Roman" pitchFamily="18" charset="0"/>
                                  </a:rPr>
                                  <m:t>0</m:t>
                                </m:r>
                              </m:e>
                            </m:mr>
                            <m:mr>
                              <m:e>
                                <m:r>
                                  <a:rPr lang="en-US" b="0" i="1" smtClean="0">
                                    <a:latin typeface="Cambria Math" panose="02040503050406030204" pitchFamily="18" charset="0"/>
                                    <a:ea typeface="Cambria Math" panose="02040503050406030204" pitchFamily="18" charset="0"/>
                                    <a:cs typeface="Times New Roman" pitchFamily="18" charset="0"/>
                                  </a:rPr>
                                  <m:t>0</m:t>
                                </m:r>
                              </m:e>
                            </m:mr>
                          </m:m>
                        </m:e>
                      </m:d>
                    </m:oMath>
                  </m:oMathPara>
                </a14:m>
                <a:endParaRPr lang="en-US" sz="1800" dirty="0" err="1">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14A24E98-C0B0-3D2D-D0E8-63C0B714FAAC}"/>
                  </a:ext>
                </a:extLst>
              </p:cNvPr>
              <p:cNvSpPr txBox="1">
                <a:spLocks noRot="1" noChangeAspect="1" noMove="1" noResize="1" noEditPoints="1" noAdjustHandles="1" noChangeArrowheads="1" noChangeShapeType="1" noTextEdit="1"/>
              </p:cNvSpPr>
              <p:nvPr/>
            </p:nvSpPr>
            <p:spPr bwMode="auto">
              <a:xfrm>
                <a:off x="4685829" y="3837218"/>
                <a:ext cx="2538195" cy="891719"/>
              </a:xfrm>
              <a:prstGeom prst="rect">
                <a:avLst/>
              </a:prstGeom>
              <a:blipFill>
                <a:blip r:embed="rId8"/>
                <a:stretch>
                  <a:fillRect b="-2778"/>
                </a:stretch>
              </a:blipFill>
              <a:ln w="9525">
                <a:noFill/>
                <a:miter lim="800000"/>
                <a:headEnd/>
                <a:tailEnd/>
              </a:ln>
            </p:spPr>
            <p:txBody>
              <a:bodyPr/>
              <a:lstStyle/>
              <a:p>
                <a:r>
                  <a:rPr lang="en-US">
                    <a:noFill/>
                  </a:rPr>
                  <a:t> </a:t>
                </a:r>
              </a:p>
            </p:txBody>
          </p:sp>
        </mc:Fallback>
      </mc:AlternateContent>
      <p:sp>
        <p:nvSpPr>
          <p:cNvPr id="26" name="TextBox 25">
            <a:extLst>
              <a:ext uri="{FF2B5EF4-FFF2-40B4-BE49-F238E27FC236}">
                <a16:creationId xmlns:a16="http://schemas.microsoft.com/office/drawing/2014/main" id="{5560F0D5-33C0-0782-E81A-6A9E9C694F54}"/>
              </a:ext>
            </a:extLst>
          </p:cNvPr>
          <p:cNvSpPr txBox="1"/>
          <p:nvPr/>
        </p:nvSpPr>
        <p:spPr>
          <a:xfrm>
            <a:off x="1122305" y="4800379"/>
            <a:ext cx="5898465" cy="369332"/>
          </a:xfrm>
          <a:prstGeom prst="rect">
            <a:avLst/>
          </a:prstGeom>
          <a:noFill/>
        </p:spPr>
        <p:txBody>
          <a:bodyPr wrap="square" rtlCol="0">
            <a:spAutoFit/>
          </a:bodyPr>
          <a:lstStyle/>
          <a:p>
            <a:r>
              <a:rPr lang="en-US" dirty="0" err="1">
                <a:latin typeface="Times New Roman" panose="02020603050405020304" pitchFamily="18" charset="0"/>
              </a:rPr>
              <a:t>以下式就是運動方程式與起始條件的解</a:t>
            </a:r>
            <a:r>
              <a:rPr lang="en-US" dirty="0">
                <a:latin typeface="Times New Roman" panose="02020603050405020304" pitchFamily="18" charset="0"/>
              </a:rPr>
              <a:t>：</a:t>
            </a:r>
          </a:p>
        </p:txBody>
      </p:sp>
      <p:sp>
        <p:nvSpPr>
          <p:cNvPr id="4" name="TextBox 3">
            <a:extLst>
              <a:ext uri="{FF2B5EF4-FFF2-40B4-BE49-F238E27FC236}">
                <a16:creationId xmlns:a16="http://schemas.microsoft.com/office/drawing/2014/main" id="{E1BD2E43-84E9-981D-5C22-B5492B005650}"/>
              </a:ext>
            </a:extLst>
          </p:cNvPr>
          <p:cNvSpPr txBox="1"/>
          <p:nvPr/>
        </p:nvSpPr>
        <p:spPr bwMode="auto">
          <a:xfrm>
            <a:off x="1163753" y="6289948"/>
            <a:ext cx="6166772" cy="369332"/>
          </a:xfrm>
          <a:prstGeom prst="rect">
            <a:avLst/>
          </a:prstGeom>
          <a:noFill/>
          <a:ln w="9525">
            <a:noFill/>
            <a:miter lim="800000"/>
            <a:headEnd/>
            <a:tailEnd/>
          </a:ln>
        </p:spPr>
        <p:txBody>
          <a:bodyPr wrap="square" rtlCol="0">
            <a:spAutoFit/>
          </a:bodyPr>
          <a:lstStyle/>
          <a:p>
            <a:pPr algn="l"/>
            <a:r>
              <a:rPr lang="en-US" dirty="0" err="1">
                <a:solidFill>
                  <a:srgbClr val="FF0000"/>
                </a:solidFill>
                <a:latin typeface="Times New Roman" panose="02020603050405020304" pitchFamily="18" charset="0"/>
                <a:cs typeface="Times New Roman" pitchFamily="18" charset="0"/>
              </a:rPr>
              <a:t>這是另</a:t>
            </a:r>
            <a:r>
              <a:rPr lang="en-US" sz="1800" dirty="0" err="1">
                <a:solidFill>
                  <a:srgbClr val="FF0000"/>
                </a:solidFill>
                <a:latin typeface="Times New Roman" panose="02020603050405020304" pitchFamily="18" charset="0"/>
                <a:cs typeface="Times New Roman" pitchFamily="18" charset="0"/>
              </a:rPr>
              <a:t>一個可獨立振盪的模式</a:t>
            </a:r>
            <a:r>
              <a:rPr lang="en-US" sz="1800"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B239A0F-E34F-3A4C-C20B-450B375D0984}"/>
                  </a:ext>
                </a:extLst>
              </p:cNvPr>
              <p:cNvSpPr txBox="1"/>
              <p:nvPr/>
            </p:nvSpPr>
            <p:spPr>
              <a:xfrm>
                <a:off x="6192153" y="1720138"/>
                <a:ext cx="424152" cy="362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i="1">
                              <a:solidFill>
                                <a:schemeClr val="tx1"/>
                              </a:solidFill>
                              <a:latin typeface="Cambria Math" panose="02040503050406030204" pitchFamily="18" charset="0"/>
                            </a:rPr>
                            <m:t>1</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1</m:t>
                              </m:r>
                            </m:e>
                          </m:d>
                        </m:sup>
                      </m:sSubSup>
                    </m:oMath>
                  </m:oMathPara>
                </a14:m>
                <a:endParaRPr lang="en-US" sz="14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DB239A0F-E34F-3A4C-C20B-450B375D0984}"/>
                  </a:ext>
                </a:extLst>
              </p:cNvPr>
              <p:cNvSpPr txBox="1">
                <a:spLocks noRot="1" noChangeAspect="1" noMove="1" noResize="1" noEditPoints="1" noAdjustHandles="1" noChangeArrowheads="1" noChangeShapeType="1" noTextEdit="1"/>
              </p:cNvSpPr>
              <p:nvPr/>
            </p:nvSpPr>
            <p:spPr>
              <a:xfrm>
                <a:off x="6192153" y="1720138"/>
                <a:ext cx="424152" cy="36247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D475FA1-92D0-B37B-B1F3-09D5BB206B06}"/>
                  </a:ext>
                </a:extLst>
              </p:cNvPr>
              <p:cNvSpPr txBox="1"/>
              <p:nvPr/>
            </p:nvSpPr>
            <p:spPr>
              <a:xfrm>
                <a:off x="7658464" y="1720138"/>
                <a:ext cx="424152" cy="368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b="0" i="1" smtClean="0">
                              <a:solidFill>
                                <a:schemeClr val="tx1"/>
                              </a:solidFill>
                              <a:latin typeface="Cambria Math" panose="02040503050406030204" pitchFamily="18" charset="0"/>
                            </a:rPr>
                            <m:t>3</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1</m:t>
                              </m:r>
                            </m:e>
                          </m:d>
                        </m:sup>
                      </m:sSubSup>
                    </m:oMath>
                  </m:oMathPara>
                </a14:m>
                <a:endParaRPr lang="en-US" sz="14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D475FA1-92D0-B37B-B1F3-09D5BB206B06}"/>
                  </a:ext>
                </a:extLst>
              </p:cNvPr>
              <p:cNvSpPr txBox="1">
                <a:spLocks noRot="1" noChangeAspect="1" noMove="1" noResize="1" noEditPoints="1" noAdjustHandles="1" noChangeArrowheads="1" noChangeShapeType="1" noTextEdit="1"/>
              </p:cNvSpPr>
              <p:nvPr/>
            </p:nvSpPr>
            <p:spPr>
              <a:xfrm>
                <a:off x="7658464" y="1720138"/>
                <a:ext cx="424152" cy="36830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1A03336-C21E-E9E7-1490-71D7509DA639}"/>
                  </a:ext>
                </a:extLst>
              </p:cNvPr>
              <p:cNvSpPr txBox="1"/>
              <p:nvPr/>
            </p:nvSpPr>
            <p:spPr>
              <a:xfrm>
                <a:off x="6874452" y="1533068"/>
                <a:ext cx="521274" cy="368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b="0" i="1" smtClean="0">
                              <a:solidFill>
                                <a:schemeClr val="tx1"/>
                              </a:solidFill>
                              <a:latin typeface="Cambria Math" panose="02040503050406030204" pitchFamily="18" charset="0"/>
                            </a:rPr>
                            <m:t>2</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1</m:t>
                              </m:r>
                            </m:e>
                          </m:d>
                        </m:sup>
                      </m:sSubSup>
                    </m:oMath>
                  </m:oMathPara>
                </a14:m>
                <a:endParaRPr lang="en-US" sz="14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1A03336-C21E-E9E7-1490-71D7509DA639}"/>
                  </a:ext>
                </a:extLst>
              </p:cNvPr>
              <p:cNvSpPr txBox="1">
                <a:spLocks noRot="1" noChangeAspect="1" noMove="1" noResize="1" noEditPoints="1" noAdjustHandles="1" noChangeArrowheads="1" noChangeShapeType="1" noTextEdit="1"/>
              </p:cNvSpPr>
              <p:nvPr/>
            </p:nvSpPr>
            <p:spPr>
              <a:xfrm>
                <a:off x="6874452" y="1533068"/>
                <a:ext cx="521274" cy="368306"/>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91487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72FE3-291C-661F-FAB5-76FE8EC1A686}"/>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EF804331-DB32-2739-EBA2-95B97EA0A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3384578"/>
            <a:ext cx="7772400" cy="3046087"/>
          </a:xfrm>
          <a:prstGeom prst="rect">
            <a:avLst/>
          </a:prstGeom>
        </p:spPr>
      </p:pic>
      <p:pic>
        <p:nvPicPr>
          <p:cNvPr id="5" name="Picture 4" descr="A red line on a white background&#10;&#10;AI-generated content may be incorrect.">
            <a:hlinkClick r:id="rId3"/>
            <a:extLst>
              <a:ext uri="{FF2B5EF4-FFF2-40B4-BE49-F238E27FC236}">
                <a16:creationId xmlns:a16="http://schemas.microsoft.com/office/drawing/2014/main" id="{473C7987-4979-47C9-B499-6A90CF695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697109"/>
            <a:ext cx="7772400" cy="2715461"/>
          </a:xfrm>
          <a:prstGeom prst="rect">
            <a:avLst/>
          </a:prstGeom>
        </p:spPr>
      </p:pic>
      <p:sp>
        <p:nvSpPr>
          <p:cNvPr id="2" name="Rectangle 1">
            <a:extLst>
              <a:ext uri="{FF2B5EF4-FFF2-40B4-BE49-F238E27FC236}">
                <a16:creationId xmlns:a16="http://schemas.microsoft.com/office/drawing/2014/main" id="{1D8F2305-3137-71FB-6A80-1869F249242A}"/>
              </a:ext>
            </a:extLst>
          </p:cNvPr>
          <p:cNvSpPr/>
          <p:nvPr/>
        </p:nvSpPr>
        <p:spPr>
          <a:xfrm>
            <a:off x="1143000" y="4724400"/>
            <a:ext cx="2286000" cy="304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03608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DD044DA-A0AF-6E7C-3125-E8837B120F22}"/>
              </a:ext>
            </a:extLst>
          </p:cNvPr>
          <p:cNvSpPr/>
          <p:nvPr/>
        </p:nvSpPr>
        <p:spPr>
          <a:xfrm>
            <a:off x="836103" y="734557"/>
            <a:ext cx="7771023" cy="2664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5" name="Rectangle 14">
            <a:extLst>
              <a:ext uri="{FF2B5EF4-FFF2-40B4-BE49-F238E27FC236}">
                <a16:creationId xmlns:a16="http://schemas.microsoft.com/office/drawing/2014/main" id="{8218F3DB-C429-3766-E9C6-447012774488}"/>
              </a:ext>
            </a:extLst>
          </p:cNvPr>
          <p:cNvSpPr/>
          <p:nvPr/>
        </p:nvSpPr>
        <p:spPr>
          <a:xfrm>
            <a:off x="4609444" y="2980931"/>
            <a:ext cx="184730" cy="369332"/>
          </a:xfrm>
          <a:prstGeom prst="rect">
            <a:avLst/>
          </a:prstGeom>
          <a:solidFill>
            <a:schemeClr val="bg1"/>
          </a:solidFill>
          <a:ln>
            <a:noFill/>
          </a:ln>
        </p:spPr>
        <p:txBody>
          <a:bodyPr wrap="none" rtlCol="0" anchor="ctr">
            <a:spAutoFit/>
          </a:bodyPr>
          <a:lstStyle/>
          <a:p>
            <a:pPr algn="ctr"/>
            <a:endParaRPr lang="en-US" sz="1800" dirty="0">
              <a:latin typeface="Times New Roman" panose="02020603050405020304" pitchFamily="18" charset="0"/>
            </a:endParaRPr>
          </a:p>
        </p:txBody>
      </p:sp>
      <p:pic>
        <p:nvPicPr>
          <p:cNvPr id="2" name="Picture 1">
            <a:extLst>
              <a:ext uri="{FF2B5EF4-FFF2-40B4-BE49-F238E27FC236}">
                <a16:creationId xmlns:a16="http://schemas.microsoft.com/office/drawing/2014/main" id="{7562BEA5-7ED4-C5BB-C6E0-4AC876E4C7EA}"/>
              </a:ext>
            </a:extLst>
          </p:cNvPr>
          <p:cNvPicPr>
            <a:picLocks noChangeAspect="1"/>
          </p:cNvPicPr>
          <p:nvPr/>
        </p:nvPicPr>
        <p:blipFill>
          <a:blip r:embed="rId2"/>
          <a:srcRect b="57004"/>
          <a:stretch>
            <a:fillRect/>
          </a:stretch>
        </p:blipFill>
        <p:spPr>
          <a:xfrm>
            <a:off x="836103" y="1105088"/>
            <a:ext cx="5473700" cy="1561685"/>
          </a:xfrm>
          <a:prstGeom prst="rect">
            <a:avLst/>
          </a:prstGeom>
        </p:spPr>
      </p:pic>
      <p:pic>
        <p:nvPicPr>
          <p:cNvPr id="4" name="Picture 3">
            <a:extLst>
              <a:ext uri="{FF2B5EF4-FFF2-40B4-BE49-F238E27FC236}">
                <a16:creationId xmlns:a16="http://schemas.microsoft.com/office/drawing/2014/main" id="{14A30EE3-3396-A639-4F20-D71307FDADC6}"/>
              </a:ext>
            </a:extLst>
          </p:cNvPr>
          <p:cNvPicPr>
            <a:picLocks noChangeAspect="1"/>
          </p:cNvPicPr>
          <p:nvPr/>
        </p:nvPicPr>
        <p:blipFill>
          <a:blip r:embed="rId3"/>
          <a:stretch>
            <a:fillRect/>
          </a:stretch>
        </p:blipFill>
        <p:spPr>
          <a:xfrm>
            <a:off x="5255149" y="734557"/>
            <a:ext cx="3351977" cy="2582671"/>
          </a:xfrm>
          <a:prstGeom prst="rect">
            <a:avLst/>
          </a:prstGeom>
        </p:spPr>
      </p:pic>
      <p:cxnSp>
        <p:nvCxnSpPr>
          <p:cNvPr id="5" name="Straight Arrow Connector 4">
            <a:extLst>
              <a:ext uri="{FF2B5EF4-FFF2-40B4-BE49-F238E27FC236}">
                <a16:creationId xmlns:a16="http://schemas.microsoft.com/office/drawing/2014/main" id="{72F52692-51CB-C619-9853-49ACE7F8AEDF}"/>
              </a:ext>
            </a:extLst>
          </p:cNvPr>
          <p:cNvCxnSpPr/>
          <p:nvPr/>
        </p:nvCxnSpPr>
        <p:spPr>
          <a:xfrm>
            <a:off x="6276313" y="1586986"/>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0A6BF26-EC7B-731D-95FC-2E93E10552D7}"/>
              </a:ext>
            </a:extLst>
          </p:cNvPr>
          <p:cNvCxnSpPr>
            <a:cxnSpLocks/>
          </p:cNvCxnSpPr>
          <p:nvPr/>
        </p:nvCxnSpPr>
        <p:spPr>
          <a:xfrm>
            <a:off x="6924385" y="1283054"/>
            <a:ext cx="0" cy="1168028"/>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9295F71-529C-9440-3071-44EEEC75E039}"/>
              </a:ext>
            </a:extLst>
          </p:cNvPr>
          <p:cNvCxnSpPr/>
          <p:nvPr/>
        </p:nvCxnSpPr>
        <p:spPr>
          <a:xfrm>
            <a:off x="7644465" y="1586986"/>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文字方塊 16">
                <a:extLst>
                  <a:ext uri="{FF2B5EF4-FFF2-40B4-BE49-F238E27FC236}">
                    <a16:creationId xmlns:a16="http://schemas.microsoft.com/office/drawing/2014/main" id="{8C7FCC91-E131-E1E7-460C-8A1100CA1756}"/>
                  </a:ext>
                </a:extLst>
              </p:cNvPr>
              <p:cNvSpPr txBox="1">
                <a:spLocks noChangeArrowheads="1"/>
              </p:cNvSpPr>
              <p:nvPr/>
            </p:nvSpPr>
            <p:spPr bwMode="auto">
              <a:xfrm>
                <a:off x="855860" y="5562999"/>
                <a:ext cx="798718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每一個運動模式</a:t>
                </a:r>
                <a:r>
                  <a:rPr lang="en-US" altLang="zh-TW" sz="1800" dirty="0">
                    <a:solidFill>
                      <a:srgbClr val="FF0000"/>
                    </a:solidFill>
                  </a:rPr>
                  <a:t>(</a:t>
                </a:r>
                <a:r>
                  <a:rPr lang="zh-TW" altLang="en-US" sz="1800" dirty="0">
                    <a:solidFill>
                      <a:srgbClr val="FF0000"/>
                    </a:solidFill>
                  </a:rPr>
                  <a:t>本徵向量</a:t>
                </a:r>
                <a14:m>
                  <m:oMath xmlns:m="http://schemas.openxmlformats.org/officeDocument/2006/math">
                    <m:r>
                      <a:rPr lang="en-US" altLang="zh-TW" sz="1800" b="1" i="1" smtClean="0">
                        <a:solidFill>
                          <a:srgbClr val="FF0000"/>
                        </a:solidFill>
                        <a:latin typeface="Cambria Math" panose="02040503050406030204" pitchFamily="18" charset="0"/>
                      </a:rPr>
                      <m:t>𝒂</m:t>
                    </m:r>
                  </m:oMath>
                </a14:m>
                <a:r>
                  <a:rPr lang="en-US" altLang="zh-TW" sz="1800" dirty="0">
                    <a:solidFill>
                      <a:srgbClr val="FF0000"/>
                    </a:solidFill>
                  </a:rPr>
                  <a:t>)</a:t>
                </a:r>
                <a:r>
                  <a:rPr lang="zh-TW" altLang="en-US" sz="1800" dirty="0">
                    <a:solidFill>
                      <a:srgbClr val="FF0000"/>
                    </a:solidFill>
                  </a:rPr>
                  <a:t>，有一個特定的簡諧振動頻率</a:t>
                </a:r>
                <a:r>
                  <a:rPr lang="en-US" altLang="zh-TW" sz="1800" dirty="0">
                    <a:solidFill>
                      <a:srgbClr val="FF0000"/>
                    </a:solidFill>
                  </a:rPr>
                  <a:t>(</a:t>
                </a:r>
                <a:r>
                  <a:rPr lang="zh-TW" altLang="en-US" sz="1800" dirty="0">
                    <a:solidFill>
                      <a:srgbClr val="FF0000"/>
                    </a:solidFill>
                  </a:rPr>
                  <a:t>本徵值</a:t>
                </a:r>
                <a:r>
                  <a:rPr lang="en-US" altLang="zh-TW" sz="1800" dirty="0">
                    <a:solidFill>
                      <a:srgbClr val="FF0000"/>
                    </a:solidFill>
                  </a:rPr>
                  <a:t>)</a:t>
                </a:r>
                <a:r>
                  <a:rPr lang="zh-TW" altLang="en-US" sz="1800" dirty="0">
                    <a:solidFill>
                      <a:srgbClr val="FF0000"/>
                    </a:solidFill>
                  </a:rPr>
                  <a:t>！</a:t>
                </a:r>
              </a:p>
            </p:txBody>
          </p:sp>
        </mc:Choice>
        <mc:Fallback xmlns="">
          <p:sp>
            <p:nvSpPr>
              <p:cNvPr id="16" name="文字方塊 16">
                <a:extLst>
                  <a:ext uri="{FF2B5EF4-FFF2-40B4-BE49-F238E27FC236}">
                    <a16:creationId xmlns:a16="http://schemas.microsoft.com/office/drawing/2014/main" id="{8C7FCC91-E131-E1E7-460C-8A1100CA1756}"/>
                  </a:ext>
                </a:extLst>
              </p:cNvPr>
              <p:cNvSpPr txBox="1">
                <a:spLocks noRot="1" noChangeAspect="1" noMove="1" noResize="1" noEditPoints="1" noAdjustHandles="1" noChangeArrowheads="1" noChangeShapeType="1" noTextEdit="1"/>
              </p:cNvSpPr>
              <p:nvPr/>
            </p:nvSpPr>
            <p:spPr bwMode="auto">
              <a:xfrm>
                <a:off x="855860" y="5562999"/>
                <a:ext cx="7987189" cy="369332"/>
              </a:xfrm>
              <a:prstGeom prst="rect">
                <a:avLst/>
              </a:prstGeom>
              <a:blipFill>
                <a:blip r:embed="rId4"/>
                <a:stretch>
                  <a:fillRect l="-635"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7" name="TextBox 16">
            <a:extLst>
              <a:ext uri="{FF2B5EF4-FFF2-40B4-BE49-F238E27FC236}">
                <a16:creationId xmlns:a16="http://schemas.microsoft.com/office/drawing/2014/main" id="{F8BD15DE-013B-DA1F-1404-2516F6CA6232}"/>
              </a:ext>
            </a:extLst>
          </p:cNvPr>
          <p:cNvSpPr txBox="1"/>
          <p:nvPr/>
        </p:nvSpPr>
        <p:spPr bwMode="auto">
          <a:xfrm>
            <a:off x="860100" y="5987226"/>
            <a:ext cx="6401477"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itchFamily="18" charset="0"/>
                <a:cs typeface="Times New Roman" pitchFamily="18" charset="0"/>
              </a:rPr>
              <a:t>模式的數目，就是本徵向量數目，洽等於粒子數目</a:t>
            </a:r>
            <a:r>
              <a:rPr lang="en-US" sz="1800"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19AE9EA-BD53-EE0A-E352-C6859024F39A}"/>
                  </a:ext>
                </a:extLst>
              </p:cNvPr>
              <p:cNvSpPr txBox="1"/>
              <p:nvPr/>
            </p:nvSpPr>
            <p:spPr bwMode="auto">
              <a:xfrm>
                <a:off x="1377543" y="2135944"/>
                <a:ext cx="1231619" cy="674095"/>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600" i="1">
                              <a:latin typeface="Cambria Math" panose="02040503050406030204" pitchFamily="18" charset="0"/>
                            </a:rPr>
                          </m:ctrlPr>
                        </m:sSupPr>
                        <m:e>
                          <m:r>
                            <a:rPr lang="en-US" altLang="zh-TW" sz="1600" b="1" i="1">
                              <a:latin typeface="Cambria Math" panose="02040503050406030204" pitchFamily="18" charset="0"/>
                            </a:rPr>
                            <m:t>𝒂</m:t>
                          </m:r>
                        </m:e>
                        <m:sup>
                          <m:d>
                            <m:dPr>
                              <m:ctrlPr>
                                <a:rPr lang="en-US" altLang="zh-TW" sz="1600" i="1">
                                  <a:latin typeface="Cambria Math" panose="02040503050406030204" pitchFamily="18" charset="0"/>
                                </a:rPr>
                              </m:ctrlPr>
                            </m:dPr>
                            <m:e>
                              <m:r>
                                <a:rPr lang="en-US" altLang="zh-TW" sz="1600" i="1">
                                  <a:latin typeface="Cambria Math" panose="02040503050406030204" pitchFamily="18" charset="0"/>
                                </a:rPr>
                                <m:t>3</m:t>
                              </m:r>
                            </m:e>
                          </m:d>
                        </m:sup>
                      </m:sSup>
                      <m:r>
                        <a:rPr lang="en-US" sz="1600" b="0" i="1" smtClean="0">
                          <a:latin typeface="Cambria Math" panose="02040503050406030204" pitchFamily="18" charset="0"/>
                          <a:ea typeface="Cambria Math" panose="02040503050406030204" pitchFamily="18" charset="0"/>
                          <a:cs typeface="Times New Roman" pitchFamily="18" charset="0"/>
                        </a:rPr>
                        <m:t>~</m:t>
                      </m:r>
                      <m:d>
                        <m:dPr>
                          <m:ctrlPr>
                            <a:rPr lang="en-US" sz="1600" b="0" i="1" smtClean="0">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600" b="0" i="1" smtClean="0">
                                  <a:latin typeface="Cambria Math" panose="02040503050406030204" pitchFamily="18" charset="0"/>
                                  <a:ea typeface="Cambria Math" panose="02040503050406030204" pitchFamily="18" charset="0"/>
                                  <a:cs typeface="Times New Roman" pitchFamily="18" charset="0"/>
                                </a:rPr>
                              </m:ctrlPr>
                            </m:mPr>
                            <m:mr>
                              <m:e>
                                <m:r>
                                  <m:rPr>
                                    <m:brk m:alnAt="7"/>
                                  </m:rPr>
                                  <a:rPr lang="en-US" sz="1600" b="0" i="1" smtClean="0">
                                    <a:latin typeface="Cambria Math" panose="02040503050406030204" pitchFamily="18" charset="0"/>
                                    <a:ea typeface="Cambria Math" panose="02040503050406030204" pitchFamily="18" charset="0"/>
                                    <a:cs typeface="Times New Roman" pitchFamily="18" charset="0"/>
                                  </a:rPr>
                                  <m:t>1</m:t>
                                </m:r>
                              </m:e>
                            </m:mr>
                            <m:mr>
                              <m:e>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e>
                                </m:rad>
                              </m:e>
                            </m:mr>
                            <m:mr>
                              <m:e>
                                <m:r>
                                  <a:rPr lang="en-US" sz="1600" i="1" smtClean="0">
                                    <a:latin typeface="Cambria Math" panose="02040503050406030204" pitchFamily="18" charset="0"/>
                                    <a:ea typeface="Cambria Math" panose="02040503050406030204" pitchFamily="18" charset="0"/>
                                    <a:cs typeface="Times New Roman" pitchFamily="18" charset="0"/>
                                  </a:rPr>
                                  <m:t>1</m:t>
                                </m:r>
                              </m:e>
                            </m:mr>
                          </m:m>
                        </m:e>
                      </m:d>
                    </m:oMath>
                  </m:oMathPara>
                </a14:m>
                <a:endParaRPr lang="en-US" sz="1600" dirty="0" err="1">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D19AE9EA-BD53-EE0A-E352-C6859024F39A}"/>
                  </a:ext>
                </a:extLst>
              </p:cNvPr>
              <p:cNvSpPr txBox="1">
                <a:spLocks noRot="1" noChangeAspect="1" noMove="1" noResize="1" noEditPoints="1" noAdjustHandles="1" noChangeArrowheads="1" noChangeShapeType="1" noTextEdit="1"/>
              </p:cNvSpPr>
              <p:nvPr/>
            </p:nvSpPr>
            <p:spPr bwMode="auto">
              <a:xfrm>
                <a:off x="1377543" y="2135944"/>
                <a:ext cx="1231619" cy="674095"/>
              </a:xfrm>
              <a:prstGeom prst="rect">
                <a:avLst/>
              </a:prstGeom>
              <a:blipFill>
                <a:blip r:embed="rId5"/>
                <a:stretch>
                  <a:fillRect l="-2041" t="-1852" b="-925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53C8BC-7089-5B28-244F-209216FB9DFD}"/>
                  </a:ext>
                </a:extLst>
              </p:cNvPr>
              <p:cNvSpPr txBox="1"/>
              <p:nvPr/>
            </p:nvSpPr>
            <p:spPr bwMode="auto">
              <a:xfrm>
                <a:off x="1380119" y="1534562"/>
                <a:ext cx="1493486" cy="5010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0" i="1" smtClean="0">
                              <a:latin typeface="Cambria Math" panose="02040503050406030204" pitchFamily="18" charset="0"/>
                              <a:ea typeface="Cambria Math" panose="02040503050406030204" pitchFamily="18" charset="0"/>
                              <a:cs typeface="Times New Roman" pitchFamily="18" charset="0"/>
                            </a:rPr>
                            <m:t>3</m:t>
                          </m:r>
                        </m:sub>
                      </m:sSub>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b="0" i="1" smtClean="0">
                                  <a:latin typeface="Cambria Math" panose="02040503050406030204" pitchFamily="18" charset="0"/>
                                  <a:ea typeface="Cambria Math" panose="02040503050406030204" pitchFamily="18" charset="0"/>
                                  <a:cs typeface="Times New Roman" pitchFamily="18" charset="0"/>
                                </a:rPr>
                              </m:ctrlPr>
                            </m:radPr>
                            <m:deg/>
                            <m:e>
                              <m:r>
                                <a:rPr lang="en-US" sz="1600" b="0" i="1" smtClean="0">
                                  <a:latin typeface="Cambria Math" panose="02040503050406030204" pitchFamily="18" charset="0"/>
                                  <a:ea typeface="Cambria Math" panose="02040503050406030204" pitchFamily="18" charset="0"/>
                                  <a:cs typeface="Times New Roman" pitchFamily="18" charset="0"/>
                                </a:rPr>
                                <m:t>2</m:t>
                              </m:r>
                            </m:e>
                          </m:rad>
                        </m:e>
                      </m:rad>
                      <m:sSub>
                        <m:sSubPr>
                          <m:ctrlPr>
                            <a:rPr lang="en-US" sz="1600" b="1" i="1">
                              <a:latin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1" i="1" smtClean="0">
                              <a:latin typeface="Cambria Math" panose="02040503050406030204" pitchFamily="18" charset="0"/>
                              <a:ea typeface="Cambria Math" panose="02040503050406030204" pitchFamily="18" charset="0"/>
                              <a:cs typeface="Times New Roman" pitchFamily="18" charset="0"/>
                            </a:rPr>
                            <m:t>𝟎</m:t>
                          </m:r>
                        </m:sub>
                      </m:sSub>
                    </m:oMath>
                  </m:oMathPara>
                </a14:m>
                <a:endParaRPr lang="en-US" sz="1600" dirty="0" err="1">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F153C8BC-7089-5B28-244F-209216FB9DFD}"/>
                  </a:ext>
                </a:extLst>
              </p:cNvPr>
              <p:cNvSpPr txBox="1">
                <a:spLocks noRot="1" noChangeAspect="1" noMove="1" noResize="1" noEditPoints="1" noAdjustHandles="1" noChangeArrowheads="1" noChangeShapeType="1" noTextEdit="1"/>
              </p:cNvSpPr>
              <p:nvPr/>
            </p:nvSpPr>
            <p:spPr bwMode="auto">
              <a:xfrm>
                <a:off x="1380119" y="1534562"/>
                <a:ext cx="1493486" cy="501099"/>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8BBF8FA-A713-DF4A-048F-29D79E9A4CCB}"/>
                  </a:ext>
                </a:extLst>
              </p:cNvPr>
              <p:cNvSpPr txBox="1"/>
              <p:nvPr/>
            </p:nvSpPr>
            <p:spPr>
              <a:xfrm>
                <a:off x="813525" y="3540772"/>
                <a:ext cx="3453675" cy="98405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1" i="1" smtClean="0">
                          <a:latin typeface="Cambria Math" panose="02040503050406030204" pitchFamily="18" charset="0"/>
                        </a:rPr>
                        <m:t>𝒙</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𝑡</m:t>
                          </m:r>
                        </m:e>
                      </m:d>
                      <m:r>
                        <a:rPr lang="en-US" altLang="zh-TW" b="0" i="1" smtClean="0">
                          <a:latin typeface="Cambria Math" panose="02040503050406030204" pitchFamily="18" charset="0"/>
                        </a:rPr>
                        <m:t>=</m:t>
                      </m:r>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sSub>
                                  <m:sSubPr>
                                    <m:ctrlPr>
                                      <a:rPr lang="en-US"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1</m:t>
                                    </m:r>
                                  </m:sub>
                                </m:sSub>
                                <m:d>
                                  <m:dPr>
                                    <m:ctrlPr>
                                      <a:rPr lang="en-US"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𝑡</m:t>
                                    </m:r>
                                  </m:e>
                                </m:d>
                              </m:e>
                            </m:mr>
                            <m:mr>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2</m:t>
                                    </m:r>
                                  </m:sub>
                                </m:sSub>
                                <m:d>
                                  <m:dPr>
                                    <m:ctrlPr>
                                      <a:rPr lang="en-US" i="1">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𝑡</m:t>
                                    </m:r>
                                  </m:e>
                                </m:d>
                              </m:e>
                            </m:mr>
                            <m:mr>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𝑥</m:t>
                                    </m:r>
                                  </m:e>
                                  <m:sub>
                                    <m:r>
                                      <a:rPr lang="en-US" b="0" i="1" smtClean="0">
                                        <a:latin typeface="Cambria Math" panose="02040503050406030204" pitchFamily="18" charset="0"/>
                                        <a:ea typeface="Cambria Math" panose="02040503050406030204" pitchFamily="18" charset="0"/>
                                        <a:cs typeface="Times New Roman" pitchFamily="18" charset="0"/>
                                      </a:rPr>
                                      <m:t>3</m:t>
                                    </m:r>
                                  </m:sub>
                                </m:sSub>
                                <m:d>
                                  <m:dPr>
                                    <m:ctrlPr>
                                      <a:rPr lang="en-US" i="1">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𝑡</m:t>
                                    </m:r>
                                  </m:e>
                                </m:d>
                              </m:e>
                            </m:mr>
                          </m:m>
                        </m:e>
                      </m:d>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altLang="zh-TW" i="1">
                              <a:latin typeface="Cambria Math" panose="02040503050406030204" pitchFamily="18" charset="0"/>
                            </a:rPr>
                          </m:ctrlPr>
                        </m:sSupPr>
                        <m:e>
                          <m:r>
                            <a:rPr lang="en-US" altLang="zh-TW" b="1" i="1">
                              <a:latin typeface="Cambria Math" panose="02040503050406030204" pitchFamily="18" charset="0"/>
                            </a:rPr>
                            <m:t>𝒂</m:t>
                          </m:r>
                        </m:e>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3</m:t>
                              </m:r>
                            </m:e>
                          </m:d>
                        </m:sup>
                      </m:sSup>
                      <m:func>
                        <m:funcPr>
                          <m:ctrlPr>
                            <a:rPr lang="en-US" altLang="zh-TW" i="1" smtClean="0">
                              <a:latin typeface="Cambria Math" panose="02040503050406030204" pitchFamily="18" charset="0"/>
                            </a:rPr>
                          </m:ctrlPr>
                        </m:funcPr>
                        <m:fName>
                          <m:r>
                            <m:rPr>
                              <m:sty m:val="p"/>
                            </m:rPr>
                            <a:rPr lang="en-US" altLang="zh-TW" i="0" smtClean="0">
                              <a:latin typeface="Cambria Math" panose="02040503050406030204" pitchFamily="18" charset="0"/>
                            </a:rPr>
                            <m:t>cos</m:t>
                          </m:r>
                        </m:fName>
                        <m:e>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𝜔</m:t>
                              </m:r>
                            </m:e>
                            <m:sub>
                              <m:r>
                                <a:rPr lang="en-US" b="0" i="1" smtClean="0">
                                  <a:latin typeface="Cambria Math" panose="02040503050406030204" pitchFamily="18" charset="0"/>
                                  <a:ea typeface="Cambria Math" panose="02040503050406030204" pitchFamily="18" charset="0"/>
                                  <a:cs typeface="Times New Roman" pitchFamily="18" charset="0"/>
                                </a:rPr>
                                <m:t>3</m:t>
                              </m:r>
                            </m:sub>
                          </m:sSub>
                          <m:r>
                            <a:rPr lang="en-US" b="0" i="1" smtClean="0">
                              <a:latin typeface="Cambria Math" panose="02040503050406030204" pitchFamily="18" charset="0"/>
                              <a:ea typeface="Cambria Math" panose="02040503050406030204" pitchFamily="18" charset="0"/>
                              <a:cs typeface="Times New Roman" pitchFamily="18" charset="0"/>
                            </a:rPr>
                            <m:t>𝑡</m:t>
                          </m:r>
                        </m:e>
                      </m:func>
                    </m:oMath>
                  </m:oMathPara>
                </a14:m>
                <a:endParaRPr lang="en-US"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58BBF8FA-A713-DF4A-048F-29D79E9A4CCB}"/>
                  </a:ext>
                </a:extLst>
              </p:cNvPr>
              <p:cNvSpPr txBox="1">
                <a:spLocks noRot="1" noChangeAspect="1" noMove="1" noResize="1" noEditPoints="1" noAdjustHandles="1" noChangeArrowheads="1" noChangeShapeType="1" noTextEdit="1"/>
              </p:cNvSpPr>
              <p:nvPr/>
            </p:nvSpPr>
            <p:spPr>
              <a:xfrm>
                <a:off x="813525" y="3540772"/>
                <a:ext cx="3453675" cy="984052"/>
              </a:xfrm>
              <a:prstGeom prst="rect">
                <a:avLst/>
              </a:prstGeom>
              <a:blipFill>
                <a:blip r:embed="rId7"/>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9364C801-A952-99A9-506A-6439A9DB215D}"/>
              </a:ext>
            </a:extLst>
          </p:cNvPr>
          <p:cNvSpPr txBox="1"/>
          <p:nvPr/>
        </p:nvSpPr>
        <p:spPr bwMode="auto">
          <a:xfrm>
            <a:off x="836103" y="5138772"/>
            <a:ext cx="6166772"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anose="02020603050405020304" pitchFamily="18" charset="0"/>
                <a:cs typeface="Times New Roman" pitchFamily="18" charset="0"/>
              </a:rPr>
              <a:t>一個本徵向量對應</a:t>
            </a:r>
            <a:r>
              <a:rPr lang="en-US" sz="1800" dirty="0" err="1">
                <a:solidFill>
                  <a:srgbClr val="FF0000"/>
                </a:solidFill>
                <a:latin typeface="Times New Roman" panose="02020603050405020304" pitchFamily="18" charset="0"/>
                <a:cs typeface="Times New Roman" pitchFamily="18" charset="0"/>
              </a:rPr>
              <a:t>一個可獨立振盪的模式</a:t>
            </a:r>
            <a:r>
              <a:rPr lang="en-US" sz="1800" dirty="0">
                <a:solidFill>
                  <a:srgbClr val="FF0000"/>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2D31F4BF-9D65-325B-EA86-D1B584FFE714}"/>
              </a:ext>
            </a:extLst>
          </p:cNvPr>
          <p:cNvSpPr txBox="1"/>
          <p:nvPr/>
        </p:nvSpPr>
        <p:spPr>
          <a:xfrm>
            <a:off x="848694" y="4696853"/>
            <a:ext cx="8295306" cy="369332"/>
          </a:xfrm>
          <a:prstGeom prst="rect">
            <a:avLst/>
          </a:prstGeom>
          <a:noFill/>
        </p:spPr>
        <p:txBody>
          <a:bodyPr wrap="square" rtlCol="0">
            <a:spAutoFit/>
          </a:bodyPr>
          <a:lstStyle/>
          <a:p>
            <a:r>
              <a:rPr lang="en-US" dirty="0" err="1">
                <a:latin typeface="Times New Roman" panose="02020603050405020304" pitchFamily="18" charset="0"/>
              </a:rPr>
              <a:t>位移行向量若一開始就與一本徵向量成正比，接下來位移就會維持此比例關係</a:t>
            </a:r>
            <a:r>
              <a:rPr lang="en-US"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53D4E2D-A3E9-9617-27D9-ECD828803903}"/>
                  </a:ext>
                </a:extLst>
              </p:cNvPr>
              <p:cNvSpPr txBox="1"/>
              <p:nvPr/>
            </p:nvSpPr>
            <p:spPr>
              <a:xfrm>
                <a:off x="6315611" y="1283054"/>
                <a:ext cx="424152" cy="362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i="1">
                              <a:solidFill>
                                <a:schemeClr val="tx1"/>
                              </a:solidFill>
                              <a:latin typeface="Cambria Math" panose="02040503050406030204" pitchFamily="18" charset="0"/>
                            </a:rPr>
                            <m:t>1</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3</m:t>
                              </m:r>
                            </m:e>
                          </m:d>
                        </m:sup>
                      </m:sSubSup>
                    </m:oMath>
                  </m:oMathPara>
                </a14:m>
                <a:endParaRPr lang="en-US" sz="14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53D4E2D-A3E9-9617-27D9-ECD828803903}"/>
                  </a:ext>
                </a:extLst>
              </p:cNvPr>
              <p:cNvSpPr txBox="1">
                <a:spLocks noRot="1" noChangeAspect="1" noMove="1" noResize="1" noEditPoints="1" noAdjustHandles="1" noChangeArrowheads="1" noChangeShapeType="1" noTextEdit="1"/>
              </p:cNvSpPr>
              <p:nvPr/>
            </p:nvSpPr>
            <p:spPr>
              <a:xfrm>
                <a:off x="6315611" y="1283054"/>
                <a:ext cx="424152" cy="36247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176F10-5CF4-9F7A-FDB2-CA62FDD171BA}"/>
                  </a:ext>
                </a:extLst>
              </p:cNvPr>
              <p:cNvSpPr txBox="1"/>
              <p:nvPr/>
            </p:nvSpPr>
            <p:spPr>
              <a:xfrm>
                <a:off x="7781922" y="1283054"/>
                <a:ext cx="424152" cy="368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b="0" i="1" smtClean="0">
                              <a:solidFill>
                                <a:schemeClr val="tx1"/>
                              </a:solidFill>
                              <a:latin typeface="Cambria Math" panose="02040503050406030204" pitchFamily="18" charset="0"/>
                            </a:rPr>
                            <m:t>3</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3</m:t>
                              </m:r>
                            </m:e>
                          </m:d>
                        </m:sup>
                      </m:sSubSup>
                    </m:oMath>
                  </m:oMathPara>
                </a14:m>
                <a:endParaRPr lang="en-US" sz="14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C176F10-5CF4-9F7A-FDB2-CA62FDD171BA}"/>
                  </a:ext>
                </a:extLst>
              </p:cNvPr>
              <p:cNvSpPr txBox="1">
                <a:spLocks noRot="1" noChangeAspect="1" noMove="1" noResize="1" noEditPoints="1" noAdjustHandles="1" noChangeArrowheads="1" noChangeShapeType="1" noTextEdit="1"/>
              </p:cNvSpPr>
              <p:nvPr/>
            </p:nvSpPr>
            <p:spPr>
              <a:xfrm>
                <a:off x="7781922" y="1283054"/>
                <a:ext cx="424152" cy="36830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2C38C4F-FBFF-9DCC-2A64-05AC299F47F4}"/>
                  </a:ext>
                </a:extLst>
              </p:cNvPr>
              <p:cNvSpPr txBox="1"/>
              <p:nvPr/>
            </p:nvSpPr>
            <p:spPr>
              <a:xfrm>
                <a:off x="6983845" y="2266929"/>
                <a:ext cx="521274" cy="368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b="0" i="1" smtClean="0">
                              <a:solidFill>
                                <a:schemeClr val="tx1"/>
                              </a:solidFill>
                              <a:latin typeface="Cambria Math" panose="02040503050406030204" pitchFamily="18" charset="0"/>
                            </a:rPr>
                            <m:t>2</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3</m:t>
                              </m:r>
                            </m:e>
                          </m:d>
                        </m:sup>
                      </m:sSubSup>
                    </m:oMath>
                  </m:oMathPara>
                </a14:m>
                <a:endParaRPr lang="en-US" sz="14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72C38C4F-FBFF-9DCC-2A64-05AC299F47F4}"/>
                  </a:ext>
                </a:extLst>
              </p:cNvPr>
              <p:cNvSpPr txBox="1">
                <a:spLocks noRot="1" noChangeAspect="1" noMove="1" noResize="1" noEditPoints="1" noAdjustHandles="1" noChangeArrowheads="1" noChangeShapeType="1" noTextEdit="1"/>
              </p:cNvSpPr>
              <p:nvPr/>
            </p:nvSpPr>
            <p:spPr>
              <a:xfrm>
                <a:off x="6983845" y="2266929"/>
                <a:ext cx="521274" cy="368306"/>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04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422ED-0171-716D-E8C2-37885FAC140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FBF25DF-6178-B5DF-F35E-DBE8A3D18B3D}"/>
                  </a:ext>
                </a:extLst>
              </p:cNvPr>
              <p:cNvSpPr txBox="1"/>
              <p:nvPr/>
            </p:nvSpPr>
            <p:spPr bwMode="auto">
              <a:xfrm>
                <a:off x="747889" y="776840"/>
                <a:ext cx="4223144" cy="778803"/>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1"/>
                                    <m:mcJc m:val="center"/>
                                  </m:mcPr>
                                </m:mc>
                              </m:mcs>
                              <m:ctrlPr>
                                <a:rPr lang="en-US" altLang="zh-TW"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3</m:t>
                                    </m:r>
                                  </m:sub>
                                </m:sSub>
                              </m:e>
                            </m:mr>
                          </m:m>
                        </m:e>
                      </m:d>
                      <m:r>
                        <a:rPr lang="en-US" altLang="zh-TW" sz="1800" b="0" i="1" smtClean="0">
                          <a:latin typeface="Cambria Math" panose="02040503050406030204" pitchFamily="18" charset="0"/>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panose="02040503050406030204" pitchFamily="18" charset="0"/>
                            </a:rPr>
                            <m:t>𝑖</m:t>
                          </m:r>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3</m:t>
                          </m:r>
                        </m:sup>
                        <m:e>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𝑖</m:t>
                                  </m:r>
                                </m:e>
                              </m:d>
                            </m:sup>
                          </m:sSup>
                          <m:r>
                            <a:rPr lang="en-US" altLang="zh-TW" sz="1800" b="0" i="1" smtClean="0">
                              <a:latin typeface="Cambria Math" panose="02040503050406030204" pitchFamily="18" charset="0"/>
                              <a:ea typeface="Cambria Math" panose="02040503050406030204" pitchFamily="18" charset="0"/>
                            </a:rPr>
                            <m:t>∙</m:t>
                          </m:r>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b="0" i="1" smtClean="0">
                                      <a:latin typeface="Cambria Math" panose="02040503050406030204" pitchFamily="18" charset="0"/>
                                    </a:rPr>
                                    <m:t>𝑖</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b="0" i="1" smtClean="0">
                                      <a:latin typeface="Cambria Math" panose="02040503050406030204" pitchFamily="18" charset="0"/>
                                    </a:rPr>
                                    <m:t>𝑖</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𝑡</m:t>
                                  </m:r>
                                </m:e>
                              </m:d>
                            </m:e>
                          </m:d>
                        </m:e>
                      </m:nary>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8FBF25DF-6178-B5DF-F35E-DBE8A3D18B3D}"/>
                  </a:ext>
                </a:extLst>
              </p:cNvPr>
              <p:cNvSpPr txBox="1">
                <a:spLocks noRot="1" noChangeAspect="1" noMove="1" noResize="1" noEditPoints="1" noAdjustHandles="1" noChangeArrowheads="1" noChangeShapeType="1" noTextEdit="1"/>
              </p:cNvSpPr>
              <p:nvPr/>
            </p:nvSpPr>
            <p:spPr bwMode="auto">
              <a:xfrm>
                <a:off x="747889" y="776840"/>
                <a:ext cx="4223144" cy="778803"/>
              </a:xfrm>
              <a:prstGeom prst="rect">
                <a:avLst/>
              </a:prstGeom>
              <a:blipFill>
                <a:blip r:embed="rId2"/>
                <a:stretch>
                  <a:fillRect l="-601" t="-109524" b="-171429"/>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6DF373BA-DFE1-A528-D33C-0D6E13ADA5DA}"/>
              </a:ext>
            </a:extLst>
          </p:cNvPr>
          <p:cNvSpPr txBox="1"/>
          <p:nvPr/>
        </p:nvSpPr>
        <p:spPr bwMode="auto">
          <a:xfrm>
            <a:off x="712977" y="348623"/>
            <a:ext cx="6696744"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有了以上三個模式的解，一般解將是三者的線性組合</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AAD152-A15A-984D-0E37-AD88165AEBF2}"/>
                  </a:ext>
                </a:extLst>
              </p:cNvPr>
              <p:cNvSpPr txBox="1"/>
              <p:nvPr/>
            </p:nvSpPr>
            <p:spPr bwMode="auto">
              <a:xfrm>
                <a:off x="790210" y="1622068"/>
                <a:ext cx="6836895" cy="381515"/>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三</a:t>
                </a:r>
                <a:r>
                  <a:rPr lang="en-US" sz="1800" dirty="0" err="1">
                    <a:latin typeface="Times New Roman" pitchFamily="18" charset="0"/>
                    <a:cs typeface="Times New Roman" pitchFamily="18" charset="0"/>
                  </a:rPr>
                  <a:t>個未定常數</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1,2,3</m:t>
                        </m:r>
                      </m:sub>
                    </m:sSub>
                    <m:r>
                      <a:rPr lang="en-US" altLang="zh-TW" b="0" i="1" smtClean="0">
                        <a:latin typeface="Cambria Math" panose="02040503050406030204" pitchFamily="18" charset="0"/>
                      </a:rPr>
                      <m:t>,</m:t>
                    </m:r>
                  </m:oMath>
                </a14:m>
                <a:r>
                  <a:rPr lang="en-US" sz="1800" dirty="0" err="1">
                    <a:latin typeface="Times New Roman" pitchFamily="18" charset="0"/>
                    <a:cs typeface="Times New Roman" pitchFamily="18" charset="0"/>
                  </a:rPr>
                  <a:t>將由三個起使條件</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r>
                          <a:rPr lang="en-US" altLang="zh-TW" b="0" i="1" smtClean="0">
                            <a:latin typeface="Cambria Math" panose="02040503050406030204" pitchFamily="18" charset="0"/>
                          </a:rPr>
                          <m:t>,2,3</m:t>
                        </m:r>
                      </m:sub>
                    </m:sSub>
                    <m:d>
                      <m:dPr>
                        <m:ctrlPr>
                          <a:rPr lang="en-US" altLang="zh-TW" i="1">
                            <a:latin typeface="Cambria Math" panose="02040503050406030204" pitchFamily="18" charset="0"/>
                          </a:rPr>
                        </m:ctrlPr>
                      </m:dPr>
                      <m:e>
                        <m:r>
                          <a:rPr lang="en-US" altLang="zh-TW" i="1">
                            <a:latin typeface="Cambria Math" panose="02040503050406030204" pitchFamily="18" charset="0"/>
                          </a:rPr>
                          <m:t>0</m:t>
                        </m:r>
                      </m:e>
                    </m:d>
                    <m:r>
                      <a:rPr lang="en-US" altLang="zh-TW" i="1">
                        <a:latin typeface="Cambria Math" panose="02040503050406030204" pitchFamily="18" charset="0"/>
                      </a:rPr>
                      <m:t> </m:t>
                    </m:r>
                  </m:oMath>
                </a14:m>
                <a:r>
                  <a:rPr lang="en-US" sz="1800" dirty="0">
                    <a:latin typeface="Times New Roman" pitchFamily="18" charset="0"/>
                    <a:cs typeface="Times New Roman" pitchFamily="18" charset="0"/>
                  </a:rPr>
                  <a:t>決定：</a:t>
                </a:r>
              </a:p>
            </p:txBody>
          </p:sp>
        </mc:Choice>
        <mc:Fallback xmlns="">
          <p:sp>
            <p:nvSpPr>
              <p:cNvPr id="4" name="TextBox 3">
                <a:extLst>
                  <a:ext uri="{FF2B5EF4-FFF2-40B4-BE49-F238E27FC236}">
                    <a16:creationId xmlns:a16="http://schemas.microsoft.com/office/drawing/2014/main" id="{E0AAD152-A15A-984D-0E37-AD88165AEBF2}"/>
                  </a:ext>
                </a:extLst>
              </p:cNvPr>
              <p:cNvSpPr txBox="1">
                <a:spLocks noRot="1" noChangeAspect="1" noMove="1" noResize="1" noEditPoints="1" noAdjustHandles="1" noChangeArrowheads="1" noChangeShapeType="1" noTextEdit="1"/>
              </p:cNvSpPr>
              <p:nvPr/>
            </p:nvSpPr>
            <p:spPr bwMode="auto">
              <a:xfrm>
                <a:off x="790210" y="1622068"/>
                <a:ext cx="6836895" cy="381515"/>
              </a:xfrm>
              <a:prstGeom prst="rect">
                <a:avLst/>
              </a:prstGeom>
              <a:blipFill>
                <a:blip r:embed="rId3"/>
                <a:stretch>
                  <a:fillRect l="-742"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3ACD9D-6451-C5D2-73D2-B7E6B6869471}"/>
                  </a:ext>
                </a:extLst>
              </p:cNvPr>
              <p:cNvSpPr txBox="1"/>
              <p:nvPr/>
            </p:nvSpPr>
            <p:spPr bwMode="auto">
              <a:xfrm>
                <a:off x="766002" y="2028741"/>
                <a:ext cx="6643719" cy="1413657"/>
              </a:xfrm>
              <a:prstGeom prst="rect">
                <a:avLst/>
              </a:prstGeom>
              <a:solidFill>
                <a:srgbClr val="FFFF99"/>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1"/>
                                    <m:mcJc m:val="center"/>
                                  </m:mcPr>
                                </m:mc>
                              </m:mcs>
                              <m:ctrlPr>
                                <a:rPr lang="en-US" altLang="zh-TW" sz="180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e>
                                </m:d>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e>
                                </m:d>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3</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e>
                                </m:d>
                              </m:e>
                            </m:mr>
                          </m:m>
                        </m:e>
                      </m:d>
                      <m:r>
                        <a:rPr lang="en-US" altLang="zh-TW" sz="1800" b="0" i="1" smtClean="0">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3</m:t>
                          </m:r>
                        </m:sup>
                        <m:e>
                          <m:sSup>
                            <m:sSupPr>
                              <m:ctrlPr>
                                <a:rPr lang="en-US" altLang="zh-TW" i="1">
                                  <a:latin typeface="Cambria Math" panose="02040503050406030204" pitchFamily="18" charset="0"/>
                                </a:rPr>
                              </m:ctrlPr>
                            </m:sSupPr>
                            <m:e>
                              <m:r>
                                <a:rPr lang="en-US" altLang="zh-TW" b="1" i="1">
                                  <a:latin typeface="Cambria Math" panose="02040503050406030204" pitchFamily="18" charset="0"/>
                                </a:rPr>
                                <m:t>𝒂</m:t>
                              </m:r>
                            </m:e>
                            <m:sup>
                              <m:d>
                                <m:dPr>
                                  <m:ctrlPr>
                                    <a:rPr lang="en-US" altLang="zh-TW" i="1">
                                      <a:latin typeface="Cambria Math" panose="02040503050406030204" pitchFamily="18" charset="0"/>
                                    </a:rPr>
                                  </m:ctrlPr>
                                </m:dPr>
                                <m:e>
                                  <m:r>
                                    <a:rPr lang="en-US" altLang="zh-TW" i="1">
                                      <a:latin typeface="Cambria Math" panose="02040503050406030204" pitchFamily="18" charset="0"/>
                                    </a:rPr>
                                    <m:t>𝑖</m:t>
                                  </m:r>
                                </m:e>
                              </m:d>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𝑖</m:t>
                              </m:r>
                            </m:sub>
                          </m:sSub>
                          <m:r>
                            <a:rPr lang="en-US" altLang="zh-TW" b="0" i="1" smtClean="0">
                              <a:latin typeface="Cambria Math" panose="02040503050406030204" pitchFamily="18" charset="0"/>
                            </a:rPr>
                            <m:t>=</m:t>
                          </m:r>
                        </m:e>
                      </m:nary>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i="1">
                                  <a:latin typeface="Cambria Math" panose="02040503050406030204" pitchFamily="18" charset="0"/>
                                  <a:ea typeface="Cambria Math" panose="02040503050406030204" pitchFamily="18" charset="0"/>
                                  <a:cs typeface="Times New Roman" pitchFamily="18" charset="0"/>
                                </a:rPr>
                              </m:ctrlPr>
                            </m:radPr>
                            <m:deg/>
                            <m:e>
                              <m:r>
                                <a:rPr lang="en-US" i="1">
                                  <a:latin typeface="Cambria Math" panose="02040503050406030204" pitchFamily="18" charset="0"/>
                                  <a:ea typeface="Cambria Math" panose="02040503050406030204" pitchFamily="18" charset="0"/>
                                  <a:cs typeface="Times New Roman" pitchFamily="18" charset="0"/>
                                </a:rPr>
                                <m:t>2</m:t>
                              </m:r>
                            </m:e>
                          </m:rad>
                        </m:den>
                      </m:f>
                      <m:d>
                        <m:dPr>
                          <m:ctrlPr>
                            <a:rPr lang="en-US" sz="1800"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i="1">
                                  <a:latin typeface="Cambria Math" panose="02040503050406030204" pitchFamily="18" charset="0"/>
                                  <a:ea typeface="Cambria Math" panose="02040503050406030204" pitchFamily="18" charset="0"/>
                                  <a:cs typeface="Times New Roman" pitchFamily="18" charset="0"/>
                                </a:rPr>
                              </m:ctrlPr>
                            </m:mPr>
                            <m:mr>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a:latin typeface="Cambria Math" panose="02040503050406030204" pitchFamily="18" charset="0"/>
                                            <a:ea typeface="Cambria Math" panose="02040503050406030204" pitchFamily="18" charset="0"/>
                                            <a:cs typeface="Times New Roman" pitchFamily="18" charset="0"/>
                                          </a:rPr>
                                        </m:ctrlPr>
                                      </m:radPr>
                                      <m:deg/>
                                      <m:e>
                                        <m:r>
                                          <a:rPr lang="en-US" sz="1800" i="1">
                                            <a:latin typeface="Cambria Math" panose="02040503050406030204" pitchFamily="18" charset="0"/>
                                            <a:ea typeface="Cambria Math" panose="02040503050406030204" pitchFamily="18" charset="0"/>
                                            <a:cs typeface="Times New Roman" pitchFamily="18" charset="0"/>
                                          </a:rPr>
                                          <m:t>2</m:t>
                                        </m:r>
                                      </m:e>
                                    </m:rad>
                                  </m:den>
                                </m:f>
                              </m:e>
                            </m:mr>
                            <m:mr>
                              <m:e>
                                <m:r>
                                  <a:rPr lang="en-US" sz="1800" i="1">
                                    <a:latin typeface="Cambria Math" panose="02040503050406030204" pitchFamily="18" charset="0"/>
                                    <a:ea typeface="Cambria Math" panose="02040503050406030204" pitchFamily="18" charset="0"/>
                                    <a:cs typeface="Times New Roman" pitchFamily="18" charset="0"/>
                                  </a:rPr>
                                  <m:t>1</m:t>
                                </m:r>
                              </m:e>
                            </m:mr>
                            <m:mr>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a:latin typeface="Cambria Math" panose="02040503050406030204" pitchFamily="18" charset="0"/>
                                            <a:ea typeface="Cambria Math" panose="02040503050406030204" pitchFamily="18" charset="0"/>
                                            <a:cs typeface="Times New Roman" pitchFamily="18" charset="0"/>
                                          </a:rPr>
                                        </m:ctrlPr>
                                      </m:radPr>
                                      <m:deg/>
                                      <m:e>
                                        <m:r>
                                          <a:rPr lang="en-US" sz="1800" i="1">
                                            <a:latin typeface="Cambria Math" panose="02040503050406030204" pitchFamily="18" charset="0"/>
                                            <a:ea typeface="Cambria Math" panose="02040503050406030204" pitchFamily="18" charset="0"/>
                                            <a:cs typeface="Times New Roman" pitchFamily="18" charset="0"/>
                                          </a:rPr>
                                          <m:t>2</m:t>
                                        </m:r>
                                      </m:e>
                                    </m:rad>
                                  </m:den>
                                </m:f>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i="1">
                                  <a:latin typeface="Cambria Math" panose="02040503050406030204" pitchFamily="18" charset="0"/>
                                  <a:ea typeface="Cambria Math" panose="02040503050406030204" pitchFamily="18" charset="0"/>
                                  <a:cs typeface="Times New Roman" pitchFamily="18" charset="0"/>
                                </a:rPr>
                              </m:ctrlPr>
                            </m:radPr>
                            <m:deg/>
                            <m:e>
                              <m:r>
                                <a:rPr lang="en-US" i="1">
                                  <a:latin typeface="Cambria Math" panose="02040503050406030204" pitchFamily="18" charset="0"/>
                                  <a:ea typeface="Cambria Math" panose="02040503050406030204" pitchFamily="18" charset="0"/>
                                  <a:cs typeface="Times New Roman" pitchFamily="18" charset="0"/>
                                </a:rPr>
                                <m:t>2</m:t>
                              </m:r>
                            </m:e>
                          </m:rad>
                        </m:den>
                      </m:f>
                      <m:d>
                        <m:dPr>
                          <m:ctrlPr>
                            <a:rPr lang="en-US" sz="1800"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i="1">
                                  <a:latin typeface="Cambria Math" panose="02040503050406030204" pitchFamily="18" charset="0"/>
                                  <a:ea typeface="Cambria Math" panose="02040503050406030204" pitchFamily="18" charset="0"/>
                                  <a:cs typeface="Times New Roman" pitchFamily="18" charset="0"/>
                                </a:rPr>
                              </m:ctrlPr>
                            </m:mPr>
                            <m:mr>
                              <m:e>
                                <m:r>
                                  <a:rPr lang="en-US" sz="1800" i="1">
                                    <a:latin typeface="Cambria Math" panose="02040503050406030204" pitchFamily="18" charset="0"/>
                                    <a:ea typeface="Cambria Math" panose="02040503050406030204" pitchFamily="18" charset="0"/>
                                    <a:cs typeface="Times New Roman" pitchFamily="18" charset="0"/>
                                  </a:rPr>
                                  <m:t>1</m:t>
                                </m:r>
                              </m:e>
                            </m:mr>
                            <m:mr>
                              <m:e>
                                <m:r>
                                  <a:rPr lang="en-US" sz="1800" i="1">
                                    <a:latin typeface="Cambria Math" panose="02040503050406030204" pitchFamily="18" charset="0"/>
                                    <a:ea typeface="Cambria Math" panose="02040503050406030204" pitchFamily="18" charset="0"/>
                                    <a:cs typeface="Times New Roman" pitchFamily="18" charset="0"/>
                                  </a:rPr>
                                  <m:t>0</m:t>
                                </m:r>
                              </m:e>
                            </m:mr>
                            <m:mr>
                              <m:e>
                                <m:r>
                                  <a:rPr lang="en-US" sz="1800" i="1">
                                    <a:latin typeface="Cambria Math" panose="02040503050406030204" pitchFamily="18" charset="0"/>
                                    <a:ea typeface="Cambria Math" panose="02040503050406030204" pitchFamily="18" charset="0"/>
                                    <a:cs typeface="Times New Roman"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2</m:t>
                          </m:r>
                        </m:sub>
                      </m:sSub>
                      <m:r>
                        <a:rPr lang="en-US" altLang="zh-TW" sz="1800" b="0" i="0"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i="1">
                                  <a:latin typeface="Cambria Math" panose="02040503050406030204" pitchFamily="18" charset="0"/>
                                  <a:ea typeface="Cambria Math" panose="02040503050406030204" pitchFamily="18" charset="0"/>
                                  <a:cs typeface="Times New Roman" pitchFamily="18" charset="0"/>
                                </a:rPr>
                              </m:ctrlPr>
                            </m:radPr>
                            <m:deg/>
                            <m:e>
                              <m:r>
                                <a:rPr lang="en-US" i="1">
                                  <a:latin typeface="Cambria Math" panose="02040503050406030204" pitchFamily="18" charset="0"/>
                                  <a:ea typeface="Cambria Math" panose="02040503050406030204" pitchFamily="18" charset="0"/>
                                  <a:cs typeface="Times New Roman" pitchFamily="18" charset="0"/>
                                </a:rPr>
                                <m:t>2</m:t>
                              </m:r>
                            </m:e>
                          </m:rad>
                        </m:den>
                      </m:f>
                      <m:d>
                        <m:dPr>
                          <m:ctrlPr>
                            <a:rPr lang="en-US" sz="1800"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i="1">
                                  <a:latin typeface="Cambria Math" panose="02040503050406030204" pitchFamily="18" charset="0"/>
                                  <a:ea typeface="Cambria Math" panose="02040503050406030204" pitchFamily="18" charset="0"/>
                                  <a:cs typeface="Times New Roman" pitchFamily="18" charset="0"/>
                                </a:rPr>
                              </m:ctrlPr>
                            </m:mPr>
                            <m:mr>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a:latin typeface="Cambria Math" panose="02040503050406030204" pitchFamily="18" charset="0"/>
                                            <a:ea typeface="Cambria Math" panose="02040503050406030204" pitchFamily="18" charset="0"/>
                                            <a:cs typeface="Times New Roman" pitchFamily="18" charset="0"/>
                                          </a:rPr>
                                        </m:ctrlPr>
                                      </m:radPr>
                                      <m:deg/>
                                      <m:e>
                                        <m:r>
                                          <a:rPr lang="en-US" sz="1800" i="1">
                                            <a:latin typeface="Cambria Math" panose="02040503050406030204" pitchFamily="18" charset="0"/>
                                            <a:ea typeface="Cambria Math" panose="02040503050406030204" pitchFamily="18" charset="0"/>
                                            <a:cs typeface="Times New Roman" pitchFamily="18" charset="0"/>
                                          </a:rPr>
                                          <m:t>2</m:t>
                                        </m:r>
                                      </m:e>
                                    </m:rad>
                                  </m:den>
                                </m:f>
                              </m:e>
                            </m:mr>
                            <m:mr>
                              <m:e>
                                <m:r>
                                  <a:rPr lang="en-US" sz="1800" i="1">
                                    <a:latin typeface="Cambria Math" panose="02040503050406030204" pitchFamily="18" charset="0"/>
                                    <a:ea typeface="Cambria Math" panose="02040503050406030204" pitchFamily="18" charset="0"/>
                                    <a:cs typeface="Times New Roman" pitchFamily="18" charset="0"/>
                                  </a:rPr>
                                  <m:t>−1</m:t>
                                </m:r>
                              </m:e>
                            </m:mr>
                            <m:mr>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a:latin typeface="Cambria Math" panose="02040503050406030204" pitchFamily="18" charset="0"/>
                                            <a:ea typeface="Cambria Math" panose="02040503050406030204" pitchFamily="18" charset="0"/>
                                            <a:cs typeface="Times New Roman" pitchFamily="18" charset="0"/>
                                          </a:rPr>
                                        </m:ctrlPr>
                                      </m:radPr>
                                      <m:deg/>
                                      <m:e>
                                        <m:r>
                                          <a:rPr lang="en-US" sz="1800" i="1">
                                            <a:latin typeface="Cambria Math" panose="02040503050406030204" pitchFamily="18" charset="0"/>
                                            <a:ea typeface="Cambria Math" panose="02040503050406030204" pitchFamily="18" charset="0"/>
                                            <a:cs typeface="Times New Roman" pitchFamily="18" charset="0"/>
                                          </a:rPr>
                                          <m:t>2</m:t>
                                        </m:r>
                                      </m:e>
                                    </m:rad>
                                  </m:den>
                                </m:f>
                              </m:e>
                            </m:mr>
                          </m:m>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b="0" i="1" smtClean="0">
                              <a:latin typeface="Cambria Math" panose="02040503050406030204" pitchFamily="18" charset="0"/>
                            </a:rPr>
                            <m:t>3</m:t>
                          </m:r>
                        </m:sub>
                      </m:sSub>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D3ACD9D-6451-C5D2-73D2-B7E6B6869471}"/>
                  </a:ext>
                </a:extLst>
              </p:cNvPr>
              <p:cNvSpPr txBox="1">
                <a:spLocks noRot="1" noChangeAspect="1" noMove="1" noResize="1" noEditPoints="1" noAdjustHandles="1" noChangeArrowheads="1" noChangeShapeType="1" noTextEdit="1"/>
              </p:cNvSpPr>
              <p:nvPr/>
            </p:nvSpPr>
            <p:spPr bwMode="auto">
              <a:xfrm>
                <a:off x="766002" y="2028741"/>
                <a:ext cx="6643719" cy="1413657"/>
              </a:xfrm>
              <a:prstGeom prst="rect">
                <a:avLst/>
              </a:prstGeom>
              <a:blipFill>
                <a:blip r:embed="rId4"/>
                <a:stretch>
                  <a:fillRect t="-39823" b="-7168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5F22812-B752-ECC4-AAC2-00A9F524B956}"/>
                  </a:ext>
                </a:extLst>
              </p:cNvPr>
              <p:cNvSpPr txBox="1"/>
              <p:nvPr/>
            </p:nvSpPr>
            <p:spPr bwMode="auto">
              <a:xfrm>
                <a:off x="747889" y="4261239"/>
                <a:ext cx="8075097" cy="984052"/>
              </a:xfrm>
              <a:prstGeom prst="rect">
                <a:avLst/>
              </a:prstGeom>
              <a:noFill/>
              <a:ln w="9525">
                <a:noFill/>
                <a:miter lim="800000"/>
                <a:headEnd/>
                <a:tailEnd/>
              </a:ln>
            </p:spPr>
            <p:txBody>
              <a:bodyPr wrap="square">
                <a:spAutoFit/>
              </a:bodyPr>
              <a:lstStyle/>
              <a:p>
                <a:r>
                  <a:rPr lang="en-US" sz="1800" dirty="0" err="1">
                    <a:latin typeface="Times New Roman" panose="02020603050405020304" pitchFamily="18" charset="0"/>
                  </a:rPr>
                  <a:t>任一</a:t>
                </a:r>
                <a:r>
                  <a:rPr lang="en-US" sz="1800" dirty="0">
                    <a:latin typeface="Times New Roman" panose="02020603050405020304" pitchFamily="18" charset="0"/>
                  </a:rPr>
                  <a:t>起始條件的行向量</a:t>
                </a:r>
                <a14:m>
                  <m:oMath xmlns:m="http://schemas.openxmlformats.org/officeDocument/2006/math">
                    <m:d>
                      <m:dPr>
                        <m:ctrlPr>
                          <a:rPr lang="en-US" altLang="zh-TW" sz="1800" i="1">
                            <a:latin typeface="Cambria Math" panose="02040503050406030204" pitchFamily="18" charset="0"/>
                          </a:rPr>
                        </m:ctrlPr>
                      </m:dPr>
                      <m:e>
                        <m:m>
                          <m:mPr>
                            <m:mcs>
                              <m:mc>
                                <m:mcPr>
                                  <m:count m:val="1"/>
                                  <m:mcJc m:val="center"/>
                                </m:mcPr>
                              </m:mc>
                            </m:mcs>
                            <m:ctrlPr>
                              <a:rPr lang="en-US" altLang="zh-TW"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e>
                              </m:d>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e>
                              </m:d>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3</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e>
                              </m:d>
                            </m:e>
                          </m:mr>
                        </m:m>
                      </m:e>
                    </m:d>
                  </m:oMath>
                </a14:m>
                <a:r>
                  <a:rPr lang="en-US" sz="1800" dirty="0">
                    <a:latin typeface="Times New Roman" panose="02020603050405020304" pitchFamily="18" charset="0"/>
                  </a:rPr>
                  <a:t>，</a:t>
                </a:r>
                <a:r>
                  <a:rPr lang="en-US" sz="1800" dirty="0" err="1">
                    <a:latin typeface="Times New Roman" panose="02020603050405020304" pitchFamily="18" charset="0"/>
                  </a:rPr>
                  <a:t>都可以展開成三個本徵向量的線性組合</a:t>
                </a:r>
                <a:r>
                  <a:rPr lang="en-US" sz="1800" dirty="0">
                    <a:latin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35F22812-B752-ECC4-AAC2-00A9F524B956}"/>
                  </a:ext>
                </a:extLst>
              </p:cNvPr>
              <p:cNvSpPr txBox="1">
                <a:spLocks noRot="1" noChangeAspect="1" noMove="1" noResize="1" noEditPoints="1" noAdjustHandles="1" noChangeArrowheads="1" noChangeShapeType="1" noTextEdit="1"/>
              </p:cNvSpPr>
              <p:nvPr/>
            </p:nvSpPr>
            <p:spPr bwMode="auto">
              <a:xfrm>
                <a:off x="747889" y="4261239"/>
                <a:ext cx="8075097" cy="984052"/>
              </a:xfrm>
              <a:prstGeom prst="rect">
                <a:avLst/>
              </a:prstGeom>
              <a:blipFill>
                <a:blip r:embed="rId5"/>
                <a:stretch>
                  <a:fillRect l="-786"/>
                </a:stretch>
              </a:blipFill>
              <a:ln w="9525">
                <a:noFill/>
                <a:miter lim="800000"/>
                <a:headEnd/>
                <a:tailEnd/>
              </a:ln>
            </p:spPr>
            <p:txBody>
              <a:bodyPr/>
              <a:lstStyle/>
              <a:p>
                <a:r>
                  <a:rPr lang="en-US">
                    <a:noFill/>
                  </a:rPr>
                  <a:t> </a:t>
                </a:r>
              </a:p>
            </p:txBody>
          </p:sp>
        </mc:Fallback>
      </mc:AlternateContent>
      <p:sp>
        <p:nvSpPr>
          <p:cNvPr id="8" name="TextBox 7">
            <a:extLst>
              <a:ext uri="{FF2B5EF4-FFF2-40B4-BE49-F238E27FC236}">
                <a16:creationId xmlns:a16="http://schemas.microsoft.com/office/drawing/2014/main" id="{D22D6872-B509-C919-E169-FB04CD5818FF}"/>
              </a:ext>
            </a:extLst>
          </p:cNvPr>
          <p:cNvSpPr txBox="1"/>
          <p:nvPr/>
        </p:nvSpPr>
        <p:spPr bwMode="auto">
          <a:xfrm>
            <a:off x="731562" y="3501283"/>
            <a:ext cx="8075097" cy="369332"/>
          </a:xfrm>
          <a:prstGeom prst="rect">
            <a:avLst/>
          </a:prstGeom>
          <a:noFill/>
          <a:ln w="9525">
            <a:noFill/>
            <a:miter lim="800000"/>
            <a:headEnd/>
            <a:tailEnd/>
          </a:ln>
        </p:spPr>
        <p:txBody>
          <a:bodyPr wrap="square">
            <a:spAutoFit/>
          </a:bodyPr>
          <a:lstStyle/>
          <a:p>
            <a:r>
              <a:rPr lang="en-US" dirty="0" err="1">
                <a:latin typeface="Times New Roman" panose="02020603050405020304" pitchFamily="18" charset="0"/>
              </a:rPr>
              <a:t>根據</a:t>
            </a:r>
            <a:r>
              <a:rPr lang="en-US" sz="1800" dirty="0" err="1">
                <a:latin typeface="Times New Roman" panose="02020603050405020304" pitchFamily="18" charset="0"/>
              </a:rPr>
              <a:t>對稱矩陣本徵向量的展開定理，三個本徵向量彼此正交</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73BAC4E-1443-E1AC-FAD9-5A3A3D94CEBC}"/>
                  </a:ext>
                </a:extLst>
              </p:cNvPr>
              <p:cNvSpPr txBox="1"/>
              <p:nvPr/>
            </p:nvSpPr>
            <p:spPr>
              <a:xfrm>
                <a:off x="800904" y="5341660"/>
                <a:ext cx="4572000" cy="381515"/>
              </a:xfrm>
              <a:prstGeom prst="rect">
                <a:avLst/>
              </a:prstGeom>
              <a:no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,2,3</m:t>
                        </m:r>
                      </m:sub>
                    </m:sSub>
                  </m:oMath>
                </a14:m>
                <a:r>
                  <a:rPr lang="en-US" dirty="0">
                    <a:latin typeface="Times New Roman" panose="02020603050405020304" pitchFamily="18" charset="0"/>
                  </a:rPr>
                  <a:t>可以解出：</a:t>
                </a:r>
              </a:p>
            </p:txBody>
          </p:sp>
        </mc:Choice>
        <mc:Fallback xmlns="">
          <p:sp>
            <p:nvSpPr>
              <p:cNvPr id="9" name="TextBox 8">
                <a:extLst>
                  <a:ext uri="{FF2B5EF4-FFF2-40B4-BE49-F238E27FC236}">
                    <a16:creationId xmlns:a16="http://schemas.microsoft.com/office/drawing/2014/main" id="{973BAC4E-1443-E1AC-FAD9-5A3A3D94CEBC}"/>
                  </a:ext>
                </a:extLst>
              </p:cNvPr>
              <p:cNvSpPr txBox="1">
                <a:spLocks noRot="1" noChangeAspect="1" noMove="1" noResize="1" noEditPoints="1" noAdjustHandles="1" noChangeArrowheads="1" noChangeShapeType="1" noTextEdit="1"/>
              </p:cNvSpPr>
              <p:nvPr/>
            </p:nvSpPr>
            <p:spPr>
              <a:xfrm>
                <a:off x="800904" y="5341660"/>
                <a:ext cx="4572000" cy="381515"/>
              </a:xfrm>
              <a:prstGeom prst="rect">
                <a:avLst/>
              </a:prstGeom>
              <a:blipFill>
                <a:blip r:embed="rId6"/>
                <a:stretch>
                  <a:fillRect l="-277"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A5B145D-E463-42D4-60FA-3DC420D6BE66}"/>
                  </a:ext>
                </a:extLst>
              </p:cNvPr>
              <p:cNvSpPr txBox="1"/>
              <p:nvPr/>
            </p:nvSpPr>
            <p:spPr bwMode="auto">
              <a:xfrm>
                <a:off x="790210" y="6312895"/>
                <a:ext cx="7896590" cy="385875"/>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另外三</a:t>
                </a:r>
                <a:r>
                  <a:rPr lang="en-US" sz="1800" dirty="0" err="1">
                    <a:latin typeface="Times New Roman" pitchFamily="18" charset="0"/>
                    <a:cs typeface="Times New Roman" pitchFamily="18" charset="0"/>
                  </a:rPr>
                  <a:t>個未定常數</a:t>
                </a:r>
                <a:r>
                  <a:rPr lang="en-US" altLang="zh-TW"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b="0" i="1" smtClean="0">
                            <a:latin typeface="Cambria Math" panose="02040503050406030204" pitchFamily="18" charset="0"/>
                          </a:rPr>
                          <m:t>1,2,3</m:t>
                        </m:r>
                      </m:sub>
                    </m:sSub>
                  </m:oMath>
                </a14:m>
                <a:r>
                  <a:rPr lang="en-US" sz="1800" dirty="0">
                    <a:latin typeface="Times New Roman" pitchFamily="18" charset="0"/>
                    <a:cs typeface="Times New Roman" pitchFamily="18" charset="0"/>
                  </a:rPr>
                  <a:t>則由另外三個起使條件</a:t>
                </a:r>
                <a14:m>
                  <m:oMath xmlns:m="http://schemas.openxmlformats.org/officeDocument/2006/math">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1,2,3</m:t>
                        </m:r>
                      </m:sub>
                      <m:sup>
                        <m:r>
                          <a:rPr lang="en-US" altLang="zh-TW" b="0" i="1" smtClean="0">
                            <a:latin typeface="Cambria Math" panose="02040503050406030204" pitchFamily="18" charset="0"/>
                          </a:rPr>
                          <m:t>′</m:t>
                        </m:r>
                      </m:sup>
                    </m:sSubSup>
                    <m:d>
                      <m:dPr>
                        <m:ctrlPr>
                          <a:rPr lang="en-US" altLang="zh-TW" i="1">
                            <a:latin typeface="Cambria Math" panose="02040503050406030204" pitchFamily="18" charset="0"/>
                          </a:rPr>
                        </m:ctrlPr>
                      </m:dPr>
                      <m:e>
                        <m:r>
                          <a:rPr lang="en-US" altLang="zh-TW" i="1">
                            <a:latin typeface="Cambria Math" panose="02040503050406030204" pitchFamily="18" charset="0"/>
                          </a:rPr>
                          <m:t>0</m:t>
                        </m:r>
                      </m:e>
                    </m:d>
                  </m:oMath>
                </a14:m>
                <a:r>
                  <a:rPr lang="en-US" sz="1800" dirty="0">
                    <a:latin typeface="Times New Roman" pitchFamily="18" charset="0"/>
                    <a:cs typeface="Times New Roman" pitchFamily="18" charset="0"/>
                  </a:rPr>
                  <a:t>以類似方式</a:t>
                </a:r>
                <a:r>
                  <a:rPr lang="en-US" sz="1800" dirty="0" err="1">
                    <a:latin typeface="Times New Roman" pitchFamily="18" charset="0"/>
                    <a:cs typeface="Times New Roman" pitchFamily="18" charset="0"/>
                  </a:rPr>
                  <a:t>決定</a:t>
                </a:r>
                <a:r>
                  <a:rPr lang="en-US" sz="1800" dirty="0">
                    <a:latin typeface="Times New Roman" pitchFamily="18" charset="0"/>
                    <a:cs typeface="Times New Roman" pitchFamily="18" charset="0"/>
                  </a:rPr>
                  <a:t>。</a:t>
                </a:r>
              </a:p>
            </p:txBody>
          </p:sp>
        </mc:Choice>
        <mc:Fallback xmlns="">
          <p:sp>
            <p:nvSpPr>
              <p:cNvPr id="6" name="TextBox 5">
                <a:extLst>
                  <a:ext uri="{FF2B5EF4-FFF2-40B4-BE49-F238E27FC236}">
                    <a16:creationId xmlns:a16="http://schemas.microsoft.com/office/drawing/2014/main" id="{CA5B145D-E463-42D4-60FA-3DC420D6BE66}"/>
                  </a:ext>
                </a:extLst>
              </p:cNvPr>
              <p:cNvSpPr txBox="1">
                <a:spLocks noRot="1" noChangeAspect="1" noMove="1" noResize="1" noEditPoints="1" noAdjustHandles="1" noChangeArrowheads="1" noChangeShapeType="1" noTextEdit="1"/>
              </p:cNvSpPr>
              <p:nvPr/>
            </p:nvSpPr>
            <p:spPr bwMode="auto">
              <a:xfrm>
                <a:off x="790210" y="6312895"/>
                <a:ext cx="7896590" cy="385875"/>
              </a:xfrm>
              <a:prstGeom prst="rect">
                <a:avLst/>
              </a:prstGeom>
              <a:blipFill>
                <a:blip r:embed="rId7"/>
                <a:stretch>
                  <a:fillRect l="-643" t="-9677" b="-1612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896FE51-DC87-3D30-3162-539405865C79}"/>
                  </a:ext>
                </a:extLst>
              </p:cNvPr>
              <p:cNvSpPr txBox="1"/>
              <p:nvPr/>
            </p:nvSpPr>
            <p:spPr bwMode="auto">
              <a:xfrm>
                <a:off x="7065900" y="3524654"/>
                <a:ext cx="1726114" cy="29559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smtClean="0">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𝑚</m:t>
                              </m:r>
                            </m:e>
                          </m:d>
                          <m:r>
                            <a:rPr lang="en-US" altLang="zh-TW" sz="1800" i="1">
                              <a:latin typeface="Cambria Math" panose="02040503050406030204" pitchFamily="18" charset="0"/>
                            </a:rPr>
                            <m:t>𝑇</m:t>
                          </m:r>
                        </m:sup>
                      </m:sSup>
                      <m:sSup>
                        <m:sSupPr>
                          <m:ctrlPr>
                            <a:rPr lang="en-US" altLang="zh-TW" sz="1800" i="1">
                              <a:latin typeface="Cambria Math" panose="02040503050406030204" pitchFamily="18" charset="0"/>
                            </a:rPr>
                          </m:ctrlPr>
                        </m:sSupPr>
                        <m:e>
                          <m:r>
                            <a:rPr lang="en-US" altLang="zh-TW" sz="1800" b="1" i="1" smtClean="0">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𝑛</m:t>
                              </m:r>
                            </m:e>
                          </m:d>
                        </m:sup>
                      </m:sSup>
                      <m:r>
                        <a:rPr lang="en-US" sz="1800" b="1"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𝛿</m:t>
                          </m:r>
                        </m:e>
                        <m:sub>
                          <m:r>
                            <a:rPr lang="en-US" sz="1800" b="0" i="1" smtClean="0">
                              <a:latin typeface="Cambria Math" panose="02040503050406030204" pitchFamily="18" charset="0"/>
                            </a:rPr>
                            <m:t>𝑚𝑛</m:t>
                          </m:r>
                        </m:sub>
                      </m:sSub>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896FE51-DC87-3D30-3162-539405865C79}"/>
                  </a:ext>
                </a:extLst>
              </p:cNvPr>
              <p:cNvSpPr txBox="1">
                <a:spLocks noRot="1" noChangeAspect="1" noMove="1" noResize="1" noEditPoints="1" noAdjustHandles="1" noChangeArrowheads="1" noChangeShapeType="1" noTextEdit="1"/>
              </p:cNvSpPr>
              <p:nvPr/>
            </p:nvSpPr>
            <p:spPr bwMode="auto">
              <a:xfrm>
                <a:off x="7065900" y="3524654"/>
                <a:ext cx="1726114" cy="295594"/>
              </a:xfrm>
              <a:prstGeom prst="rect">
                <a:avLst/>
              </a:prstGeom>
              <a:blipFill>
                <a:blip r:embed="rId8"/>
                <a:stretch>
                  <a:fillRect l="-1460"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15C4BD0-D16B-D11B-AA81-E767412A95E0}"/>
                  </a:ext>
                </a:extLst>
              </p:cNvPr>
              <p:cNvSpPr txBox="1"/>
              <p:nvPr/>
            </p:nvSpPr>
            <p:spPr bwMode="auto">
              <a:xfrm>
                <a:off x="2592296" y="5313518"/>
                <a:ext cx="1898725" cy="89171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smtClean="0">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𝑖</m:t>
                              </m:r>
                            </m:e>
                          </m:d>
                          <m:r>
                            <a:rPr lang="en-US" altLang="zh-TW" sz="1800" i="1">
                              <a:latin typeface="Cambria Math" panose="02040503050406030204" pitchFamily="18" charset="0"/>
                            </a:rPr>
                            <m:t>𝑇</m:t>
                          </m:r>
                        </m:sup>
                      </m:sSup>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d>
                                  <m:dPr>
                                    <m:ctrlPr>
                                      <a:rPr lang="en-US" altLang="zh-TW" i="1">
                                        <a:latin typeface="Cambria Math" panose="02040503050406030204" pitchFamily="18" charset="0"/>
                                      </a:rPr>
                                    </m:ctrlPr>
                                  </m:dPr>
                                  <m:e>
                                    <m:r>
                                      <a:rPr lang="en-US" altLang="zh-TW" i="1">
                                        <a:latin typeface="Cambria Math" panose="02040503050406030204" pitchFamily="18" charset="0"/>
                                      </a:rPr>
                                      <m:t>0</m:t>
                                    </m:r>
                                  </m:e>
                                </m:d>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
                                  <m:dPr>
                                    <m:ctrlPr>
                                      <a:rPr lang="en-US" altLang="zh-TW" i="1">
                                        <a:latin typeface="Cambria Math" panose="02040503050406030204" pitchFamily="18" charset="0"/>
                                      </a:rPr>
                                    </m:ctrlPr>
                                  </m:dPr>
                                  <m:e>
                                    <m:r>
                                      <a:rPr lang="en-US" altLang="zh-TW" i="1">
                                        <a:latin typeface="Cambria Math" panose="02040503050406030204" pitchFamily="18" charset="0"/>
                                      </a:rPr>
                                      <m:t>0</m:t>
                                    </m:r>
                                  </m:e>
                                </m:d>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3</m:t>
                                    </m:r>
                                  </m:sub>
                                </m:sSub>
                                <m:d>
                                  <m:dPr>
                                    <m:ctrlPr>
                                      <a:rPr lang="en-US" altLang="zh-TW" i="1">
                                        <a:latin typeface="Cambria Math" panose="02040503050406030204" pitchFamily="18" charset="0"/>
                                      </a:rPr>
                                    </m:ctrlPr>
                                  </m:dPr>
                                  <m:e>
                                    <m:r>
                                      <a:rPr lang="en-US" altLang="zh-TW" i="1">
                                        <a:latin typeface="Cambria Math" panose="02040503050406030204" pitchFamily="18" charset="0"/>
                                      </a:rPr>
                                      <m:t>0</m:t>
                                    </m:r>
                                  </m:e>
                                </m:d>
                              </m:e>
                            </m:mr>
                          </m:m>
                        </m:e>
                      </m:d>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𝑓</m:t>
                          </m:r>
                        </m:e>
                        <m:sub>
                          <m:r>
                            <a:rPr lang="en-US" sz="1800" b="0" i="1" smtClean="0">
                              <a:latin typeface="Cambria Math" panose="02040503050406030204" pitchFamily="18" charset="0"/>
                            </a:rPr>
                            <m:t>𝑖</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15C4BD0-D16B-D11B-AA81-E767412A95E0}"/>
                  </a:ext>
                </a:extLst>
              </p:cNvPr>
              <p:cNvSpPr txBox="1">
                <a:spLocks noRot="1" noChangeAspect="1" noMove="1" noResize="1" noEditPoints="1" noAdjustHandles="1" noChangeArrowheads="1" noChangeShapeType="1" noTextEdit="1"/>
              </p:cNvSpPr>
              <p:nvPr/>
            </p:nvSpPr>
            <p:spPr bwMode="auto">
              <a:xfrm>
                <a:off x="2592296" y="5313518"/>
                <a:ext cx="1898725" cy="891719"/>
              </a:xfrm>
              <a:prstGeom prst="rect">
                <a:avLst/>
              </a:prstGeom>
              <a:blipFill>
                <a:blip r:embed="rId9"/>
                <a:stretch>
                  <a:fillRect l="-1333" r="-2000" b="-28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3341440-0C09-C994-248F-25C56FE731A9}"/>
                  </a:ext>
                </a:extLst>
              </p:cNvPr>
              <p:cNvSpPr txBox="1"/>
              <p:nvPr/>
            </p:nvSpPr>
            <p:spPr>
              <a:xfrm>
                <a:off x="731562" y="3848154"/>
                <a:ext cx="4572000" cy="387927"/>
              </a:xfrm>
              <a:prstGeom prst="rect">
                <a:avLst/>
              </a:prstGeom>
              <a:noFill/>
            </p:spPr>
            <p:txBody>
              <a:bodyPr wrap="square">
                <a:spAutoFit/>
              </a:bodyPr>
              <a:lstStyle/>
              <a:p>
                <a:r>
                  <a:rPr lang="zh-TW" altLang="en-US" sz="1800" dirty="0">
                    <a:latin typeface="Times New Roman" panose="02020603050405020304" pitchFamily="18" charset="0"/>
                  </a:rPr>
                  <a:t>可以如上選</a:t>
                </a:r>
                <a14:m>
                  <m:oMath xmlns:m="http://schemas.openxmlformats.org/officeDocument/2006/math">
                    <m:sSup>
                      <m:sSupPr>
                        <m:ctrlPr>
                          <a:rPr lang="en-US" altLang="zh-TW" sz="1800" i="1" smtClean="0">
                            <a:latin typeface="Cambria Math" panose="02040503050406030204" pitchFamily="18" charset="0"/>
                          </a:rPr>
                        </m:ctrlPr>
                      </m:sSupPr>
                      <m:e>
                        <m:r>
                          <a:rPr lang="en-US" altLang="zh-TW" sz="1800" b="1" i="1" smtClean="0">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𝑛</m:t>
                            </m:r>
                          </m:e>
                        </m:d>
                      </m:sup>
                    </m:sSup>
                  </m:oMath>
                </a14:m>
                <a:r>
                  <a:rPr lang="en-US" dirty="0">
                    <a:latin typeface="Times New Roman" panose="02020603050405020304" pitchFamily="18" charset="0"/>
                  </a:rPr>
                  <a:t>使其向量長度為</a:t>
                </a:r>
                <a:r>
                  <a:rPr lang="en-US"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73341440-0C09-C994-248F-25C56FE731A9}"/>
                  </a:ext>
                </a:extLst>
              </p:cNvPr>
              <p:cNvSpPr txBox="1">
                <a:spLocks noRot="1" noChangeAspect="1" noMove="1" noResize="1" noEditPoints="1" noAdjustHandles="1" noChangeArrowheads="1" noChangeShapeType="1" noTextEdit="1"/>
              </p:cNvSpPr>
              <p:nvPr/>
            </p:nvSpPr>
            <p:spPr>
              <a:xfrm>
                <a:off x="731562" y="3848154"/>
                <a:ext cx="4572000" cy="387927"/>
              </a:xfrm>
              <a:prstGeom prst="rect">
                <a:avLst/>
              </a:prstGeom>
              <a:blipFill>
                <a:blip r:embed="rId10"/>
                <a:stretch>
                  <a:fillRect l="-1108"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C813A5-E8DD-B937-4259-685F99AD8FB7}"/>
                  </a:ext>
                </a:extLst>
              </p:cNvPr>
              <p:cNvSpPr txBox="1"/>
              <p:nvPr/>
            </p:nvSpPr>
            <p:spPr bwMode="auto">
              <a:xfrm>
                <a:off x="6872309" y="336618"/>
                <a:ext cx="1501500" cy="5010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0" i="1" smtClean="0">
                              <a:latin typeface="Cambria Math" panose="02040503050406030204" pitchFamily="18" charset="0"/>
                              <a:ea typeface="Cambria Math" panose="02040503050406030204" pitchFamily="18" charset="0"/>
                              <a:cs typeface="Times New Roman" pitchFamily="18" charset="0"/>
                            </a:rPr>
                            <m:t>1</m:t>
                          </m:r>
                        </m:sub>
                      </m:sSub>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b="0" i="1" smtClean="0">
                                  <a:latin typeface="Cambria Math" panose="02040503050406030204" pitchFamily="18" charset="0"/>
                                  <a:ea typeface="Cambria Math" panose="02040503050406030204" pitchFamily="18" charset="0"/>
                                  <a:cs typeface="Times New Roman" pitchFamily="18" charset="0"/>
                                </a:rPr>
                              </m:ctrlPr>
                            </m:radPr>
                            <m:deg/>
                            <m:e>
                              <m:r>
                                <a:rPr lang="en-US" sz="1600" b="0" i="1" smtClean="0">
                                  <a:latin typeface="Cambria Math" panose="02040503050406030204" pitchFamily="18" charset="0"/>
                                  <a:ea typeface="Cambria Math" panose="02040503050406030204" pitchFamily="18" charset="0"/>
                                  <a:cs typeface="Times New Roman" pitchFamily="18" charset="0"/>
                                </a:rPr>
                                <m:t>2</m:t>
                              </m:r>
                            </m:e>
                          </m:rad>
                        </m:e>
                      </m:rad>
                      <m:sSub>
                        <m:sSubPr>
                          <m:ctrlPr>
                            <a:rPr lang="en-US" sz="1600" b="1" i="1">
                              <a:latin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1" i="1" smtClean="0">
                              <a:latin typeface="Cambria Math" panose="02040503050406030204" pitchFamily="18" charset="0"/>
                              <a:ea typeface="Cambria Math" panose="02040503050406030204" pitchFamily="18" charset="0"/>
                              <a:cs typeface="Times New Roman" pitchFamily="18" charset="0"/>
                            </a:rPr>
                            <m:t>𝟎</m:t>
                          </m:r>
                        </m:sub>
                      </m:sSub>
                    </m:oMath>
                  </m:oMathPara>
                </a14:m>
                <a:endParaRPr lang="en-US" sz="1600" dirty="0" err="1">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AFC813A5-E8DD-B937-4259-685F99AD8FB7}"/>
                  </a:ext>
                </a:extLst>
              </p:cNvPr>
              <p:cNvSpPr txBox="1">
                <a:spLocks noRot="1" noChangeAspect="1" noMove="1" noResize="1" noEditPoints="1" noAdjustHandles="1" noChangeArrowheads="1" noChangeShapeType="1" noTextEdit="1"/>
              </p:cNvSpPr>
              <p:nvPr/>
            </p:nvSpPr>
            <p:spPr bwMode="auto">
              <a:xfrm>
                <a:off x="6872309" y="336618"/>
                <a:ext cx="1501500" cy="501099"/>
              </a:xfrm>
              <a:prstGeom prst="rect">
                <a:avLst/>
              </a:prstGeom>
              <a:blipFill>
                <a:blip r:embed="rId11"/>
                <a:stretch>
                  <a:fillRect b="-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7CCB502-3F82-B875-4C2E-CA97AF41F865}"/>
                  </a:ext>
                </a:extLst>
              </p:cNvPr>
              <p:cNvSpPr txBox="1"/>
              <p:nvPr/>
            </p:nvSpPr>
            <p:spPr bwMode="auto">
              <a:xfrm>
                <a:off x="6860304" y="1427437"/>
                <a:ext cx="1493486" cy="5010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0" i="1" smtClean="0">
                              <a:latin typeface="Cambria Math" panose="02040503050406030204" pitchFamily="18" charset="0"/>
                              <a:ea typeface="Cambria Math" panose="02040503050406030204" pitchFamily="18" charset="0"/>
                              <a:cs typeface="Times New Roman" pitchFamily="18" charset="0"/>
                            </a:rPr>
                            <m:t>3</m:t>
                          </m:r>
                        </m:sub>
                      </m:sSub>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b="0" i="1" smtClean="0">
                                  <a:latin typeface="Cambria Math" panose="02040503050406030204" pitchFamily="18" charset="0"/>
                                  <a:ea typeface="Cambria Math" panose="02040503050406030204" pitchFamily="18" charset="0"/>
                                  <a:cs typeface="Times New Roman" pitchFamily="18" charset="0"/>
                                </a:rPr>
                              </m:ctrlPr>
                            </m:radPr>
                            <m:deg/>
                            <m:e>
                              <m:r>
                                <a:rPr lang="en-US" sz="1600" b="0" i="1" smtClean="0">
                                  <a:latin typeface="Cambria Math" panose="02040503050406030204" pitchFamily="18" charset="0"/>
                                  <a:ea typeface="Cambria Math" panose="02040503050406030204" pitchFamily="18" charset="0"/>
                                  <a:cs typeface="Times New Roman" pitchFamily="18" charset="0"/>
                                </a:rPr>
                                <m:t>2</m:t>
                              </m:r>
                            </m:e>
                          </m:rad>
                        </m:e>
                      </m:rad>
                      <m:sSub>
                        <m:sSubPr>
                          <m:ctrlPr>
                            <a:rPr lang="en-US" sz="1600" b="1" i="1">
                              <a:latin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1" i="1" smtClean="0">
                              <a:latin typeface="Cambria Math" panose="02040503050406030204" pitchFamily="18" charset="0"/>
                              <a:ea typeface="Cambria Math" panose="02040503050406030204" pitchFamily="18" charset="0"/>
                              <a:cs typeface="Times New Roman" pitchFamily="18" charset="0"/>
                            </a:rPr>
                            <m:t>𝟎</m:t>
                          </m:r>
                        </m:sub>
                      </m:sSub>
                    </m:oMath>
                  </m:oMathPara>
                </a14:m>
                <a:endParaRPr lang="en-US" sz="1600" dirty="0" err="1">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77CCB502-3F82-B875-4C2E-CA97AF41F865}"/>
                  </a:ext>
                </a:extLst>
              </p:cNvPr>
              <p:cNvSpPr txBox="1">
                <a:spLocks noRot="1" noChangeAspect="1" noMove="1" noResize="1" noEditPoints="1" noAdjustHandles="1" noChangeArrowheads="1" noChangeShapeType="1" noTextEdit="1"/>
              </p:cNvSpPr>
              <p:nvPr/>
            </p:nvSpPr>
            <p:spPr bwMode="auto">
              <a:xfrm>
                <a:off x="6860304" y="1427437"/>
                <a:ext cx="1493486" cy="501099"/>
              </a:xfrm>
              <a:prstGeom prst="rect">
                <a:avLst/>
              </a:prstGeom>
              <a:blipFill>
                <a:blip r:embed="rId12"/>
                <a:stretch>
                  <a:fillRect b="-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141C24A-EA4E-82A5-0D7E-799D1757768A}"/>
                  </a:ext>
                </a:extLst>
              </p:cNvPr>
              <p:cNvSpPr txBox="1"/>
              <p:nvPr/>
            </p:nvSpPr>
            <p:spPr bwMode="auto">
              <a:xfrm>
                <a:off x="6869171" y="1032407"/>
                <a:ext cx="937308" cy="275268"/>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0" i="1" smtClean="0">
                              <a:latin typeface="Cambria Math" panose="02040503050406030204" pitchFamily="18" charset="0"/>
                              <a:ea typeface="Cambria Math" panose="02040503050406030204" pitchFamily="18" charset="0"/>
                              <a:cs typeface="Times New Roman" pitchFamily="18" charset="0"/>
                            </a:rPr>
                            <m:t>2</m:t>
                          </m:r>
                        </m:sub>
                      </m:sSub>
                      <m:r>
                        <a:rPr lang="en-US" sz="1600"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sz="1600" i="1">
                              <a:latin typeface="Cambria Math" panose="02040503050406030204" pitchFamily="18" charset="0"/>
                              <a:ea typeface="Cambria Math" panose="02040503050406030204" pitchFamily="18" charset="0"/>
                              <a:cs typeface="Times New Roman" pitchFamily="18" charset="0"/>
                            </a:rPr>
                          </m:ctrlPr>
                        </m:radPr>
                        <m:deg/>
                        <m:e>
                          <m:r>
                            <a:rPr lang="en-US" sz="1600" i="1">
                              <a:latin typeface="Cambria Math" panose="02040503050406030204" pitchFamily="18" charset="0"/>
                              <a:ea typeface="Cambria Math" panose="02040503050406030204" pitchFamily="18" charset="0"/>
                              <a:cs typeface="Times New Roman" pitchFamily="18" charset="0"/>
                            </a:rPr>
                            <m:t>2</m:t>
                          </m:r>
                        </m:e>
                      </m:rad>
                      <m:sSub>
                        <m:sSubPr>
                          <m:ctrlPr>
                            <a:rPr lang="en-US" sz="1600" b="1" i="1">
                              <a:latin typeface="Cambria Math" panose="02040503050406030204" pitchFamily="18" charset="0"/>
                              <a:cs typeface="Times New Roman" pitchFamily="18" charset="0"/>
                            </a:rPr>
                          </m:ctrlPr>
                        </m:sSubPr>
                        <m:e>
                          <m:r>
                            <a:rPr lang="en-US" sz="1600" i="1">
                              <a:latin typeface="Cambria Math" panose="02040503050406030204" pitchFamily="18" charset="0"/>
                              <a:ea typeface="Cambria Math" panose="02040503050406030204" pitchFamily="18" charset="0"/>
                              <a:cs typeface="Times New Roman" pitchFamily="18" charset="0"/>
                            </a:rPr>
                            <m:t>𝜔</m:t>
                          </m:r>
                        </m:e>
                        <m:sub>
                          <m:r>
                            <a:rPr lang="en-US" sz="1600" b="1" i="1" smtClean="0">
                              <a:latin typeface="Cambria Math" panose="02040503050406030204" pitchFamily="18" charset="0"/>
                              <a:ea typeface="Cambria Math" panose="02040503050406030204" pitchFamily="18" charset="0"/>
                              <a:cs typeface="Times New Roman" pitchFamily="18" charset="0"/>
                            </a:rPr>
                            <m:t>𝟎</m:t>
                          </m:r>
                        </m:sub>
                      </m:sSub>
                    </m:oMath>
                  </m:oMathPara>
                </a14:m>
                <a:endParaRPr lang="en-US" sz="1600" dirty="0" err="1">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9141C24A-EA4E-82A5-0D7E-799D1757768A}"/>
                  </a:ext>
                </a:extLst>
              </p:cNvPr>
              <p:cNvSpPr txBox="1">
                <a:spLocks noRot="1" noChangeAspect="1" noMove="1" noResize="1" noEditPoints="1" noAdjustHandles="1" noChangeArrowheads="1" noChangeShapeType="1" noTextEdit="1"/>
              </p:cNvSpPr>
              <p:nvPr/>
            </p:nvSpPr>
            <p:spPr bwMode="auto">
              <a:xfrm>
                <a:off x="6869171" y="1032407"/>
                <a:ext cx="937308" cy="275268"/>
              </a:xfrm>
              <a:prstGeom prst="rect">
                <a:avLst/>
              </a:prstGeom>
              <a:blipFill>
                <a:blip r:embed="rId13"/>
                <a:stretch>
                  <a:fillRect l="-1333" r="-1333" b="-1304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92612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p:bldP spid="9" grpId="0"/>
      <p:bldP spid="6" grpId="0"/>
      <p:bldP spid="10" grpId="0" animBg="1"/>
      <p:bldP spid="11" grpId="0" animBg="1"/>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t with vegetables coming out of it&#10;&#10;Description automatically generated">
            <a:extLst>
              <a:ext uri="{FF2B5EF4-FFF2-40B4-BE49-F238E27FC236}">
                <a16:creationId xmlns:a16="http://schemas.microsoft.com/office/drawing/2014/main" id="{0F3523B0-19E1-3ACD-DF26-C153A8C2C827}"/>
              </a:ext>
            </a:extLst>
          </p:cNvPr>
          <p:cNvPicPr>
            <a:picLocks noChangeAspect="1"/>
          </p:cNvPicPr>
          <p:nvPr/>
        </p:nvPicPr>
        <p:blipFill>
          <a:blip r:embed="rId2">
            <a:extLst>
              <a:ext uri="{28A0092B-C50C-407E-A947-70E740481C1C}">
                <a14:useLocalDpi xmlns:a14="http://schemas.microsoft.com/office/drawing/2010/main" val="0"/>
              </a:ext>
            </a:extLst>
          </a:blip>
          <a:srcRect b="9262"/>
          <a:stretch/>
        </p:blipFill>
        <p:spPr>
          <a:xfrm>
            <a:off x="395536" y="2175110"/>
            <a:ext cx="2410925" cy="2262002"/>
          </a:xfrm>
          <a:prstGeom prst="rect">
            <a:avLst/>
          </a:prstGeom>
        </p:spPr>
      </p:pic>
      <p:pic>
        <p:nvPicPr>
          <p:cNvPr id="4" name="Picture 3" descr="A pot with vegetables coming out of it&#10;&#10;Description automatically generated">
            <a:extLst>
              <a:ext uri="{FF2B5EF4-FFF2-40B4-BE49-F238E27FC236}">
                <a16:creationId xmlns:a16="http://schemas.microsoft.com/office/drawing/2014/main" id="{489F2EB4-8333-F883-8BAC-DFA001974608}"/>
              </a:ext>
            </a:extLst>
          </p:cNvPr>
          <p:cNvPicPr>
            <a:picLocks noChangeAspect="1"/>
          </p:cNvPicPr>
          <p:nvPr/>
        </p:nvPicPr>
        <p:blipFill>
          <a:blip r:embed="rId2">
            <a:extLst>
              <a:ext uri="{28A0092B-C50C-407E-A947-70E740481C1C}">
                <a14:useLocalDpi xmlns:a14="http://schemas.microsoft.com/office/drawing/2010/main" val="0"/>
              </a:ext>
            </a:extLst>
          </a:blip>
          <a:srcRect l="44801" t="28886" r="31305" b="42229"/>
          <a:stretch/>
        </p:blipFill>
        <p:spPr>
          <a:xfrm>
            <a:off x="3577130" y="3487319"/>
            <a:ext cx="785491" cy="981864"/>
          </a:xfrm>
          <a:prstGeom prst="rect">
            <a:avLst/>
          </a:prstGeom>
        </p:spPr>
      </p:pic>
      <p:pic>
        <p:nvPicPr>
          <p:cNvPr id="5" name="Picture 4" descr="A pot with vegetables coming out of it&#10;&#10;Description automatically generated">
            <a:extLst>
              <a:ext uri="{FF2B5EF4-FFF2-40B4-BE49-F238E27FC236}">
                <a16:creationId xmlns:a16="http://schemas.microsoft.com/office/drawing/2014/main" id="{D1751ACD-F6A2-0B15-3F0A-2D79CF2D0D50}"/>
              </a:ext>
            </a:extLst>
          </p:cNvPr>
          <p:cNvPicPr>
            <a:picLocks noChangeAspect="1"/>
          </p:cNvPicPr>
          <p:nvPr/>
        </p:nvPicPr>
        <p:blipFill>
          <a:blip r:embed="rId2">
            <a:extLst>
              <a:ext uri="{28A0092B-C50C-407E-A947-70E740481C1C}">
                <a14:useLocalDpi xmlns:a14="http://schemas.microsoft.com/office/drawing/2010/main" val="0"/>
              </a:ext>
            </a:extLst>
          </a:blip>
          <a:srcRect l="65708" t="28885" r="7411" b="54679"/>
          <a:stretch/>
        </p:blipFill>
        <p:spPr>
          <a:xfrm>
            <a:off x="3400408" y="2341438"/>
            <a:ext cx="1138937" cy="720080"/>
          </a:xfrm>
          <a:prstGeom prst="rect">
            <a:avLst/>
          </a:prstGeom>
        </p:spPr>
      </p:pic>
      <p:pic>
        <p:nvPicPr>
          <p:cNvPr id="6" name="Picture 5" descr="A pot with vegetables coming out of it&#10;&#10;Description automatically generated">
            <a:extLst>
              <a:ext uri="{FF2B5EF4-FFF2-40B4-BE49-F238E27FC236}">
                <a16:creationId xmlns:a16="http://schemas.microsoft.com/office/drawing/2014/main" id="{302DF665-C862-0649-7B7F-D7F84EB2847A}"/>
              </a:ext>
            </a:extLst>
          </p:cNvPr>
          <p:cNvPicPr>
            <a:picLocks noChangeAspect="1"/>
          </p:cNvPicPr>
          <p:nvPr/>
        </p:nvPicPr>
        <p:blipFill>
          <a:blip r:embed="rId2">
            <a:extLst>
              <a:ext uri="{28A0092B-C50C-407E-A947-70E740481C1C}">
                <a14:useLocalDpi xmlns:a14="http://schemas.microsoft.com/office/drawing/2010/main" val="0"/>
              </a:ext>
            </a:extLst>
          </a:blip>
          <a:srcRect l="63077" t="7519" r="13130" b="66184"/>
          <a:stretch/>
        </p:blipFill>
        <p:spPr>
          <a:xfrm>
            <a:off x="3400408" y="718432"/>
            <a:ext cx="1008112" cy="115212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96476D8-6F48-7CB1-A7D5-AC0427C4DDE2}"/>
                  </a:ext>
                </a:extLst>
              </p:cNvPr>
              <p:cNvSpPr txBox="1"/>
              <p:nvPr/>
            </p:nvSpPr>
            <p:spPr bwMode="auto">
              <a:xfrm>
                <a:off x="2762518" y="3075036"/>
                <a:ext cx="613410" cy="369332"/>
              </a:xfrm>
              <a:prstGeom prst="rect">
                <a:avLst/>
              </a:prstGeom>
              <a:no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cs typeface="Times New Roman" pitchFamily="18" charset="0"/>
                        </a:rPr>
                        <m:t>＝</m:t>
                      </m:r>
                    </m:oMath>
                  </m:oMathPara>
                </a14:m>
                <a:endParaRPr lang="en-US" sz="2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C96476D8-6F48-7CB1-A7D5-AC0427C4DDE2}"/>
                  </a:ext>
                </a:extLst>
              </p:cNvPr>
              <p:cNvSpPr txBox="1">
                <a:spLocks noRot="1" noChangeAspect="1" noMove="1" noResize="1" noEditPoints="1" noAdjustHandles="1" noChangeArrowheads="1" noChangeShapeType="1" noTextEdit="1"/>
              </p:cNvSpPr>
              <p:nvPr/>
            </p:nvSpPr>
            <p:spPr bwMode="auto">
              <a:xfrm>
                <a:off x="2762518" y="3075036"/>
                <a:ext cx="613410" cy="369332"/>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11E8E9A-4275-2E33-D81D-F07A54996757}"/>
                  </a:ext>
                </a:extLst>
              </p:cNvPr>
              <p:cNvSpPr txBox="1"/>
              <p:nvPr/>
            </p:nvSpPr>
            <p:spPr bwMode="auto">
              <a:xfrm>
                <a:off x="3643319" y="1921333"/>
                <a:ext cx="613410" cy="369332"/>
              </a:xfrm>
              <a:prstGeom prst="rect">
                <a:avLst/>
              </a:prstGeom>
              <a:no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Times New Roman" pitchFamily="18" charset="0"/>
                        </a:rPr>
                        <m:t>+</m:t>
                      </m:r>
                    </m:oMath>
                  </m:oMathPara>
                </a14:m>
                <a:endParaRPr lang="en-US" sz="2400"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111E8E9A-4275-2E33-D81D-F07A54996757}"/>
                  </a:ext>
                </a:extLst>
              </p:cNvPr>
              <p:cNvSpPr txBox="1">
                <a:spLocks noRot="1" noChangeAspect="1" noMove="1" noResize="1" noEditPoints="1" noAdjustHandles="1" noChangeArrowheads="1" noChangeShapeType="1" noTextEdit="1"/>
              </p:cNvSpPr>
              <p:nvPr/>
            </p:nvSpPr>
            <p:spPr bwMode="auto">
              <a:xfrm>
                <a:off x="3643319" y="1921333"/>
                <a:ext cx="613410" cy="369332"/>
              </a:xfrm>
              <a:prstGeom prst="rect">
                <a:avLst/>
              </a:prstGeom>
              <a:blipFill>
                <a:blip r:embed="rId4"/>
                <a:stretch>
                  <a:fillRect b="-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790B87A-35F1-4CEE-9365-F7418430637B}"/>
                  </a:ext>
                </a:extLst>
              </p:cNvPr>
              <p:cNvSpPr txBox="1"/>
              <p:nvPr/>
            </p:nvSpPr>
            <p:spPr bwMode="auto">
              <a:xfrm>
                <a:off x="3663170" y="3064764"/>
                <a:ext cx="613410" cy="369332"/>
              </a:xfrm>
              <a:prstGeom prst="rect">
                <a:avLst/>
              </a:prstGeom>
              <a:no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Times New Roman" pitchFamily="18" charset="0"/>
                        </a:rPr>
                        <m:t>+</m:t>
                      </m:r>
                    </m:oMath>
                  </m:oMathPara>
                </a14:m>
                <a:endParaRPr lang="en-US" sz="2400"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6790B87A-35F1-4CEE-9365-F7418430637B}"/>
                  </a:ext>
                </a:extLst>
              </p:cNvPr>
              <p:cNvSpPr txBox="1">
                <a:spLocks noRot="1" noChangeAspect="1" noMove="1" noResize="1" noEditPoints="1" noAdjustHandles="1" noChangeArrowheads="1" noChangeShapeType="1" noTextEdit="1"/>
              </p:cNvSpPr>
              <p:nvPr/>
            </p:nvSpPr>
            <p:spPr bwMode="auto">
              <a:xfrm>
                <a:off x="3663170" y="3064764"/>
                <a:ext cx="613410" cy="369332"/>
              </a:xfrm>
              <a:prstGeom prst="rect">
                <a:avLst/>
              </a:prstGeom>
              <a:blipFill>
                <a:blip r:embed="rId5"/>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47D111-4675-C184-29E7-FE4EC4E060FB}"/>
                  </a:ext>
                </a:extLst>
              </p:cNvPr>
              <p:cNvSpPr txBox="1"/>
              <p:nvPr/>
            </p:nvSpPr>
            <p:spPr bwMode="auto">
              <a:xfrm>
                <a:off x="3643319" y="5632014"/>
                <a:ext cx="613410" cy="738664"/>
              </a:xfrm>
              <a:prstGeom prst="rect">
                <a:avLst/>
              </a:prstGeom>
              <a:no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Times New Roman" pitchFamily="18" charset="0"/>
                        </a:rPr>
                        <m:t>+</m:t>
                      </m:r>
                    </m:oMath>
                  </m:oMathPara>
                </a14:m>
                <a:endParaRPr lang="en-US" sz="2400" b="0" i="1" dirty="0">
                  <a:latin typeface="Cambria Math" panose="02040503050406030204"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Times New Roman" pitchFamily="18" charset="0"/>
                        </a:rPr>
                        <m:t>⋮</m:t>
                      </m:r>
                    </m:oMath>
                  </m:oMathPara>
                </a14:m>
                <a:endParaRPr lang="en-US" sz="2400" b="0"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B547D111-4675-C184-29E7-FE4EC4E060FB}"/>
                  </a:ext>
                </a:extLst>
              </p:cNvPr>
              <p:cNvSpPr txBox="1">
                <a:spLocks noRot="1" noChangeAspect="1" noMove="1" noResize="1" noEditPoints="1" noAdjustHandles="1" noChangeArrowheads="1" noChangeShapeType="1" noTextEdit="1"/>
              </p:cNvSpPr>
              <p:nvPr/>
            </p:nvSpPr>
            <p:spPr bwMode="auto">
              <a:xfrm>
                <a:off x="3643319" y="5632014"/>
                <a:ext cx="613410" cy="738664"/>
              </a:xfrm>
              <a:prstGeom prst="rect">
                <a:avLst/>
              </a:prstGeom>
              <a:blipFill>
                <a:blip r:embed="rId6"/>
                <a:stretch>
                  <a:fillRect b="-3390"/>
                </a:stretch>
              </a:blipFill>
              <a:ln w="9525">
                <a:noFill/>
                <a:miter lim="800000"/>
                <a:headEnd/>
                <a:tailEnd/>
              </a:ln>
            </p:spPr>
            <p:txBody>
              <a:bodyPr/>
              <a:lstStyle/>
              <a:p>
                <a:r>
                  <a:rPr lang="en-US">
                    <a:noFill/>
                  </a:rPr>
                  <a:t> </a:t>
                </a:r>
              </a:p>
            </p:txBody>
          </p:sp>
        </mc:Fallback>
      </mc:AlternateContent>
      <p:pic>
        <p:nvPicPr>
          <p:cNvPr id="11" name="Picture 10" descr="A pot with vegetables coming out of it&#10;&#10;Description automatically generated">
            <a:extLst>
              <a:ext uri="{FF2B5EF4-FFF2-40B4-BE49-F238E27FC236}">
                <a16:creationId xmlns:a16="http://schemas.microsoft.com/office/drawing/2014/main" id="{62D3CA3B-0400-0792-378D-F8FB69A1EF39}"/>
              </a:ext>
            </a:extLst>
          </p:cNvPr>
          <p:cNvPicPr>
            <a:picLocks noChangeAspect="1"/>
          </p:cNvPicPr>
          <p:nvPr/>
        </p:nvPicPr>
        <p:blipFill>
          <a:blip r:embed="rId2">
            <a:extLst>
              <a:ext uri="{28A0092B-C50C-407E-A947-70E740481C1C}">
                <a14:useLocalDpi xmlns:a14="http://schemas.microsoft.com/office/drawing/2010/main" val="0"/>
              </a:ext>
            </a:extLst>
          </a:blip>
          <a:srcRect l="30642" t="31001" r="54425" b="54556"/>
          <a:stretch/>
        </p:blipFill>
        <p:spPr>
          <a:xfrm>
            <a:off x="3664112" y="4855504"/>
            <a:ext cx="592617" cy="59261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1C913D0-4525-B301-6A09-FE155CDBC5A9}"/>
                  </a:ext>
                </a:extLst>
              </p:cNvPr>
              <p:cNvSpPr txBox="1"/>
              <p:nvPr/>
            </p:nvSpPr>
            <p:spPr bwMode="auto">
              <a:xfrm>
                <a:off x="3643319" y="4468410"/>
                <a:ext cx="613410" cy="369332"/>
              </a:xfrm>
              <a:prstGeom prst="rect">
                <a:avLst/>
              </a:prstGeom>
              <a:no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Times New Roman" pitchFamily="18" charset="0"/>
                        </a:rPr>
                        <m:t>+</m:t>
                      </m:r>
                    </m:oMath>
                  </m:oMathPara>
                </a14:m>
                <a:endParaRPr lang="en-US" sz="2400"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81C913D0-4525-B301-6A09-FE155CDBC5A9}"/>
                  </a:ext>
                </a:extLst>
              </p:cNvPr>
              <p:cNvSpPr txBox="1">
                <a:spLocks noRot="1" noChangeAspect="1" noMove="1" noResize="1" noEditPoints="1" noAdjustHandles="1" noChangeArrowheads="1" noChangeShapeType="1" noTextEdit="1"/>
              </p:cNvSpPr>
              <p:nvPr/>
            </p:nvSpPr>
            <p:spPr bwMode="auto">
              <a:xfrm>
                <a:off x="3643319" y="4468410"/>
                <a:ext cx="613410" cy="369332"/>
              </a:xfrm>
              <a:prstGeom prst="rect">
                <a:avLst/>
              </a:prstGeom>
              <a:blipFill>
                <a:blip r:embed="rId7"/>
                <a:stretch>
                  <a:fillRect b="-6452"/>
                </a:stretch>
              </a:blipFill>
              <a:ln w="9525">
                <a:noFill/>
                <a:miter lim="800000"/>
                <a:headEnd/>
                <a:tailEnd/>
              </a:ln>
            </p:spPr>
            <p:txBody>
              <a:bodyPr/>
              <a:lstStyle/>
              <a:p>
                <a:r>
                  <a:rPr lang="en-US">
                    <a:noFill/>
                  </a:rPr>
                  <a:t> </a:t>
                </a:r>
              </a:p>
            </p:txBody>
          </p:sp>
        </mc:Fallback>
      </mc:AlternateContent>
      <p:pic>
        <p:nvPicPr>
          <p:cNvPr id="14" name="Picture 13" descr="A pot over a campfire&#10;&#10;Description automatically generated">
            <a:extLst>
              <a:ext uri="{FF2B5EF4-FFF2-40B4-BE49-F238E27FC236}">
                <a16:creationId xmlns:a16="http://schemas.microsoft.com/office/drawing/2014/main" id="{6BD2F274-041D-DB14-B3C6-5180F255B29F}"/>
              </a:ext>
            </a:extLst>
          </p:cNvPr>
          <p:cNvPicPr>
            <a:picLocks noChangeAspect="1"/>
          </p:cNvPicPr>
          <p:nvPr/>
        </p:nvPicPr>
        <p:blipFill>
          <a:blip r:embed="rId8">
            <a:extLst>
              <a:ext uri="{28A0092B-C50C-407E-A947-70E740481C1C}">
                <a14:useLocalDpi xmlns:a14="http://schemas.microsoft.com/office/drawing/2010/main" val="0"/>
              </a:ext>
            </a:extLst>
          </a:blip>
          <a:srcRect b="6409"/>
          <a:stretch/>
        </p:blipFill>
        <p:spPr>
          <a:xfrm>
            <a:off x="4901468" y="3360768"/>
            <a:ext cx="1275657" cy="1330665"/>
          </a:xfrm>
          <a:prstGeom prst="rect">
            <a:avLst/>
          </a:prstGeom>
        </p:spPr>
      </p:pic>
      <p:sp>
        <p:nvSpPr>
          <p:cNvPr id="15" name="Right Arrow 14">
            <a:extLst>
              <a:ext uri="{FF2B5EF4-FFF2-40B4-BE49-F238E27FC236}">
                <a16:creationId xmlns:a16="http://schemas.microsoft.com/office/drawing/2014/main" id="{AAC29862-607F-9486-ACC6-129233DCE0B6}"/>
              </a:ext>
            </a:extLst>
          </p:cNvPr>
          <p:cNvSpPr/>
          <p:nvPr/>
        </p:nvSpPr>
        <p:spPr>
          <a:xfrm>
            <a:off x="4969830" y="2878412"/>
            <a:ext cx="1224136" cy="393248"/>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7" name="Picture 16" descr="A logo of a pot with a spoon and a ladle&#10;&#10;Description automatically generated">
            <a:extLst>
              <a:ext uri="{FF2B5EF4-FFF2-40B4-BE49-F238E27FC236}">
                <a16:creationId xmlns:a16="http://schemas.microsoft.com/office/drawing/2014/main" id="{C0BA6DBE-B13D-4990-78C3-CF5438E1C658}"/>
              </a:ext>
            </a:extLst>
          </p:cNvPr>
          <p:cNvPicPr>
            <a:picLocks noChangeAspect="1"/>
          </p:cNvPicPr>
          <p:nvPr/>
        </p:nvPicPr>
        <p:blipFill>
          <a:blip r:embed="rId9">
            <a:extLst>
              <a:ext uri="{28A0092B-C50C-407E-A947-70E740481C1C}">
                <a14:useLocalDpi xmlns:a14="http://schemas.microsoft.com/office/drawing/2010/main" val="0"/>
              </a:ext>
            </a:extLst>
          </a:blip>
          <a:srcRect b="8000"/>
          <a:stretch/>
        </p:blipFill>
        <p:spPr>
          <a:xfrm>
            <a:off x="6528040" y="2176705"/>
            <a:ext cx="2230161" cy="253532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2F5F60A-6318-764B-9324-9E30A949F254}"/>
                  </a:ext>
                </a:extLst>
              </p:cNvPr>
              <p:cNvSpPr txBox="1"/>
              <p:nvPr/>
            </p:nvSpPr>
            <p:spPr bwMode="auto">
              <a:xfrm>
                <a:off x="4571999" y="990600"/>
                <a:ext cx="4186201" cy="369332"/>
              </a:xfrm>
              <a:prstGeom prst="rect">
                <a:avLst/>
              </a:prstGeom>
              <a:noFill/>
              <a:ln w="9525">
                <a:noFill/>
                <a:miter lim="800000"/>
                <a:headEnd/>
                <a:tailEnd/>
              </a:ln>
            </p:spPr>
            <p:txBody>
              <a:bodyPr wrap="square">
                <a:spAutoFit/>
              </a:bodyPr>
              <a:lstStyle/>
              <a:p>
                <a:r>
                  <a:rPr lang="zh-TW" altLang="en-US" dirty="0">
                    <a:solidFill>
                      <a:srgbClr val="FF0000"/>
                    </a:solidFill>
                    <a:latin typeface="Times New Roman" panose="02020603050405020304" pitchFamily="18" charset="0"/>
                  </a:rPr>
                  <a:t>各個配料按分離烹煮</a:t>
                </a:r>
                <a14:m>
                  <m:oMath xmlns:m="http://schemas.openxmlformats.org/officeDocument/2006/math">
                    <m:r>
                      <m:rPr>
                        <m:sty m:val="p"/>
                      </m:rPr>
                      <a:rPr lang="en-US" smtClean="0">
                        <a:solidFill>
                          <a:srgbClr val="FF0000"/>
                        </a:solidFill>
                        <a:latin typeface="Cambria Math" panose="02040503050406030204" pitchFamily="18" charset="0"/>
                      </a:rPr>
                      <m:t>cos</m:t>
                    </m:r>
                    <m:d>
                      <m:dPr>
                        <m:ctrlPr>
                          <a:rPr lang="en-US" i="1">
                            <a:solidFill>
                              <a:srgbClr val="FF0000"/>
                            </a:solidFill>
                            <a:latin typeface="Cambria Math" panose="02040503050406030204" pitchFamily="18" charset="0"/>
                          </a:rPr>
                        </m:ctrlPr>
                      </m:dPr>
                      <m:e>
                        <m:sSub>
                          <m:sSubPr>
                            <m:ctrlPr>
                              <a:rPr lang="en-US" altLang="zh-TW" i="1">
                                <a:solidFill>
                                  <a:srgbClr val="FF0000"/>
                                </a:solidFill>
                                <a:latin typeface="Cambria Math" panose="02040503050406030204" pitchFamily="18" charset="0"/>
                                <a:ea typeface="Cambria Math"/>
                              </a:rPr>
                            </m:ctrlPr>
                          </m:sSubPr>
                          <m:e>
                            <m:r>
                              <a:rPr lang="en-US" altLang="zh-TW" i="1">
                                <a:solidFill>
                                  <a:srgbClr val="FF0000"/>
                                </a:solidFill>
                                <a:latin typeface="Cambria Math" panose="02040503050406030204" pitchFamily="18" charset="0"/>
                                <a:ea typeface="Cambria Math" panose="02040503050406030204" pitchFamily="18" charset="0"/>
                              </a:rPr>
                              <m:t>𝜔</m:t>
                            </m:r>
                          </m:e>
                          <m:sub>
                            <m:r>
                              <a:rPr lang="en-US" altLang="zh-TW" i="1">
                                <a:solidFill>
                                  <a:srgbClr val="FF0000"/>
                                </a:solidFill>
                                <a:latin typeface="Cambria Math" panose="02040503050406030204" pitchFamily="18" charset="0"/>
                                <a:ea typeface="Cambria Math" panose="02040503050406030204" pitchFamily="18" charset="0"/>
                              </a:rPr>
                              <m:t>𝑖</m:t>
                            </m:r>
                          </m:sub>
                        </m:sSub>
                        <m:r>
                          <a:rPr lang="en-US" i="1">
                            <a:solidFill>
                              <a:srgbClr val="FF0000"/>
                            </a:solidFill>
                            <a:latin typeface="Cambria Math" panose="02040503050406030204" pitchFamily="18" charset="0"/>
                            <a:ea typeface="Cambria Math" panose="02040503050406030204" pitchFamily="18" charset="0"/>
                          </a:rPr>
                          <m:t>𝑡</m:t>
                        </m:r>
                      </m:e>
                    </m:d>
                  </m:oMath>
                </a14:m>
                <a:endParaRPr lang="en-US"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2F5F60A-6318-764B-9324-9E30A949F254}"/>
                  </a:ext>
                </a:extLst>
              </p:cNvPr>
              <p:cNvSpPr txBox="1">
                <a:spLocks noRot="1" noChangeAspect="1" noMove="1" noResize="1" noEditPoints="1" noAdjustHandles="1" noChangeArrowheads="1" noChangeShapeType="1" noTextEdit="1"/>
              </p:cNvSpPr>
              <p:nvPr/>
            </p:nvSpPr>
            <p:spPr bwMode="auto">
              <a:xfrm>
                <a:off x="4571999" y="990600"/>
                <a:ext cx="4186201" cy="369332"/>
              </a:xfrm>
              <a:prstGeom prst="rect">
                <a:avLst/>
              </a:prstGeom>
              <a:blipFill>
                <a:blip r:embed="rId10"/>
                <a:stretch>
                  <a:fillRect l="-1212" t="-10000" b="-20000"/>
                </a:stretch>
              </a:blipFill>
              <a:ln w="9525">
                <a:noFill/>
                <a:miter lim="800000"/>
                <a:headEnd/>
                <a:tailEnd/>
              </a:ln>
            </p:spPr>
            <p:txBody>
              <a:bodyPr/>
              <a:lstStyle/>
              <a:p>
                <a:r>
                  <a:rPr lang="en-US">
                    <a:noFill/>
                  </a:rPr>
                  <a:t> </a:t>
                </a:r>
              </a:p>
            </p:txBody>
          </p:sp>
        </mc:Fallback>
      </mc:AlternateContent>
      <p:sp>
        <p:nvSpPr>
          <p:cNvPr id="2" name="TextBox 1">
            <a:extLst>
              <a:ext uri="{FF2B5EF4-FFF2-40B4-BE49-F238E27FC236}">
                <a16:creationId xmlns:a16="http://schemas.microsoft.com/office/drawing/2014/main" id="{0C7F5D26-4599-1769-5BB2-E68F8AC5EF94}"/>
              </a:ext>
            </a:extLst>
          </p:cNvPr>
          <p:cNvSpPr txBox="1"/>
          <p:nvPr/>
        </p:nvSpPr>
        <p:spPr bwMode="auto">
          <a:xfrm>
            <a:off x="4572000" y="1433130"/>
            <a:ext cx="3624943" cy="369332"/>
          </a:xfrm>
          <a:prstGeom prst="rect">
            <a:avLst/>
          </a:prstGeom>
          <a:noFill/>
          <a:ln w="9525">
            <a:noFill/>
            <a:miter lim="800000"/>
            <a:headEnd/>
            <a:tailEnd/>
          </a:ln>
        </p:spPr>
        <p:txBody>
          <a:bodyPr wrap="square">
            <a:spAutoFit/>
          </a:bodyPr>
          <a:lstStyle/>
          <a:p>
            <a:r>
              <a:rPr lang="zh-TW" altLang="en-US" dirty="0">
                <a:solidFill>
                  <a:srgbClr val="FF0000"/>
                </a:solidFill>
                <a:latin typeface="Times New Roman" panose="02020603050405020304" pitchFamily="18" charset="0"/>
              </a:rPr>
              <a:t>個自簡諧振蕩後，最後合體！</a:t>
            </a: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0C1E6BD-054B-8E1E-02A7-C13A7DE7DED5}"/>
                  </a:ext>
                </a:extLst>
              </p:cNvPr>
              <p:cNvSpPr txBox="1"/>
              <p:nvPr/>
            </p:nvSpPr>
            <p:spPr bwMode="auto">
              <a:xfrm>
                <a:off x="232889" y="990600"/>
                <a:ext cx="3167519" cy="381515"/>
              </a:xfrm>
              <a:prstGeom prst="rect">
                <a:avLst/>
              </a:prstGeom>
              <a:noFill/>
              <a:ln w="9525">
                <a:noFill/>
                <a:miter lim="800000"/>
                <a:headEnd/>
                <a:tailEnd/>
              </a:ln>
            </p:spPr>
            <p:txBody>
              <a:bodyPr wrap="square">
                <a:spAutoFit/>
              </a:bodyPr>
              <a:lstStyle/>
              <a:p>
                <a:r>
                  <a:rPr lang="zh-TW" altLang="en-US" dirty="0">
                    <a:solidFill>
                      <a:srgbClr val="FF0000"/>
                    </a:solidFill>
                    <a:latin typeface="Times New Roman" panose="02020603050405020304" pitchFamily="18" charset="0"/>
                  </a:rPr>
                  <a:t>起始各個配料依配方</a:t>
                </a:r>
                <a14:m>
                  <m:oMath xmlns:m="http://schemas.openxmlformats.org/officeDocument/2006/math">
                    <m:sSub>
                      <m:sSubPr>
                        <m:ctrlPr>
                          <a:rPr lang="en-US" altLang="zh-TW" i="1" smtClean="0">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𝑓</m:t>
                        </m:r>
                      </m:e>
                      <m:sub>
                        <m:r>
                          <a:rPr lang="en-US" altLang="zh-TW" i="1">
                            <a:solidFill>
                              <a:srgbClr val="FF0000"/>
                            </a:solidFill>
                            <a:latin typeface="Cambria Math" panose="02040503050406030204" pitchFamily="18" charset="0"/>
                          </a:rPr>
                          <m:t>1,2,3</m:t>
                        </m:r>
                      </m:sub>
                    </m:sSub>
                  </m:oMath>
                </a14:m>
                <a:r>
                  <a:rPr lang="zh-TW" altLang="en-US" dirty="0">
                    <a:solidFill>
                      <a:srgbClr val="FF0000"/>
                    </a:solidFill>
                    <a:latin typeface="Times New Roman" panose="02020603050405020304" pitchFamily="18" charset="0"/>
                  </a:rPr>
                  <a:t>收集</a:t>
                </a:r>
                <a:endParaRPr lang="en-US"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90C1E6BD-054B-8E1E-02A7-C13A7DE7DED5}"/>
                  </a:ext>
                </a:extLst>
              </p:cNvPr>
              <p:cNvSpPr txBox="1">
                <a:spLocks noRot="1" noChangeAspect="1" noMove="1" noResize="1" noEditPoints="1" noAdjustHandles="1" noChangeArrowheads="1" noChangeShapeType="1" noTextEdit="1"/>
              </p:cNvSpPr>
              <p:nvPr/>
            </p:nvSpPr>
            <p:spPr bwMode="auto">
              <a:xfrm>
                <a:off x="232889" y="990600"/>
                <a:ext cx="3167519" cy="381515"/>
              </a:xfrm>
              <a:prstGeom prst="rect">
                <a:avLst/>
              </a:prstGeom>
              <a:blipFill>
                <a:blip r:embed="rId11"/>
                <a:stretch>
                  <a:fillRect l="-1600" t="-9677" r="-1200" b="-16129"/>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40508292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F421A-E31E-C550-F7B6-10789510402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2CAE73-D4C6-9E4A-5370-A436089711D3}"/>
              </a:ext>
            </a:extLst>
          </p:cNvPr>
          <p:cNvPicPr>
            <a:picLocks noChangeAspect="1"/>
          </p:cNvPicPr>
          <p:nvPr/>
        </p:nvPicPr>
        <p:blipFill>
          <a:blip r:embed="rId2"/>
          <a:srcRect r="53064" b="35100"/>
          <a:stretch>
            <a:fillRect/>
          </a:stretch>
        </p:blipFill>
        <p:spPr>
          <a:xfrm>
            <a:off x="1763688" y="620688"/>
            <a:ext cx="3053108" cy="615892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7E40E92-52A9-48FF-F86C-9359FF9E749A}"/>
                  </a:ext>
                </a:extLst>
              </p:cNvPr>
              <p:cNvSpPr txBox="1"/>
              <p:nvPr/>
            </p:nvSpPr>
            <p:spPr bwMode="auto">
              <a:xfrm>
                <a:off x="5608884" y="620688"/>
                <a:ext cx="2532232" cy="15395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ea typeface="Cambria Math" panose="02040503050406030204" pitchFamily="18" charset="0"/>
                          <a:cs typeface="Times New Roman" pitchFamily="18" charset="0"/>
                        </a:rPr>
                        <m:t>~</m:t>
                      </m:r>
                      <m:d>
                        <m:dPr>
                          <m:ctrlPr>
                            <a:rPr lang="en-US" sz="1800" b="0" i="1" smtClean="0">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b="0" i="1" smtClean="0">
                                  <a:latin typeface="Cambria Math" panose="02040503050406030204" pitchFamily="18" charset="0"/>
                                  <a:ea typeface="Cambria Math" panose="02040503050406030204" pitchFamily="18" charset="0"/>
                                  <a:cs typeface="Times New Roman" pitchFamily="18" charset="0"/>
                                </a:rPr>
                              </m:ctrlPr>
                            </m:mPr>
                            <m:mr>
                              <m:e>
                                <m:func>
                                  <m:funcPr>
                                    <m:ctrlPr>
                                      <a:rPr lang="en-US" sz="1800" b="0" i="1" smtClean="0">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800" b="0" i="0" smtClean="0">
                                        <a:latin typeface="Cambria Math" panose="02040503050406030204" pitchFamily="18" charset="0"/>
                                        <a:ea typeface="Cambria Math" panose="02040503050406030204" pitchFamily="18" charset="0"/>
                                        <a:cs typeface="Times New Roman" pitchFamily="18" charset="0"/>
                                      </a:rPr>
                                      <m:t>s</m:t>
                                    </m:r>
                                    <m:r>
                                      <m:rPr>
                                        <m:sty m:val="p"/>
                                      </m:rPr>
                                      <a:rPr lang="en-US" sz="1800" b="0" i="0" smtClean="0">
                                        <a:latin typeface="Cambria Math" panose="02040503050406030204" pitchFamily="18" charset="0"/>
                                        <a:ea typeface="Cambria Math" panose="02040503050406030204" pitchFamily="18" charset="0"/>
                                        <a:cs typeface="Times New Roman" pitchFamily="18" charset="0"/>
                                      </a:rPr>
                                      <m:t>in</m:t>
                                    </m:r>
                                  </m:fName>
                                  <m:e>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r>
                                          <a:rPr lang="en-US" sz="1800" b="0" i="1" smtClean="0">
                                            <a:latin typeface="Cambria Math" panose="02040503050406030204" pitchFamily="18" charset="0"/>
                                            <a:ea typeface="Cambria Math" panose="02040503050406030204" pitchFamily="18" charset="0"/>
                                            <a:cs typeface="Times New Roman" pitchFamily="18" charset="0"/>
                                          </a:rPr>
                                          <m:t>𝜋</m:t>
                                        </m:r>
                                      </m:num>
                                      <m:den>
                                        <m:r>
                                          <a:rPr lang="en-US" sz="1800" b="0" i="1" smtClean="0">
                                            <a:latin typeface="Cambria Math" panose="02040503050406030204" pitchFamily="18" charset="0"/>
                                            <a:ea typeface="Cambria Math" panose="02040503050406030204" pitchFamily="18" charset="0"/>
                                            <a:cs typeface="Times New Roman" pitchFamily="18" charset="0"/>
                                          </a:rPr>
                                          <m:t>4</m:t>
                                        </m:r>
                                      </m:den>
                                    </m:f>
                                  </m:e>
                                </m:func>
                              </m:e>
                            </m:mr>
                            <m:mr>
                              <m:e>
                                <m:func>
                                  <m:funcPr>
                                    <m:ctrlPr>
                                      <a:rPr lang="en-US" sz="1800" i="1">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800">
                                        <a:latin typeface="Cambria Math" panose="02040503050406030204" pitchFamily="18" charset="0"/>
                                        <a:ea typeface="Cambria Math" panose="02040503050406030204" pitchFamily="18" charset="0"/>
                                        <a:cs typeface="Times New Roman" pitchFamily="18" charset="0"/>
                                      </a:rPr>
                                      <m:t>s</m:t>
                                    </m:r>
                                    <m:r>
                                      <m:rPr>
                                        <m:sty m:val="p"/>
                                      </m:rPr>
                                      <a:rPr lang="en-US" sz="1800">
                                        <a:latin typeface="Cambria Math" panose="02040503050406030204" pitchFamily="18" charset="0"/>
                                        <a:ea typeface="Cambria Math" panose="02040503050406030204" pitchFamily="18" charset="0"/>
                                        <a:cs typeface="Times New Roman" pitchFamily="18" charset="0"/>
                                      </a:rPr>
                                      <m:t>in</m:t>
                                    </m:r>
                                  </m:fName>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𝜋</m:t>
                                        </m:r>
                                      </m:num>
                                      <m:den>
                                        <m:r>
                                          <a:rPr lang="en-US" sz="1800" b="0" i="1" smtClean="0">
                                            <a:latin typeface="Cambria Math" panose="02040503050406030204" pitchFamily="18" charset="0"/>
                                            <a:ea typeface="Cambria Math" panose="02040503050406030204" pitchFamily="18" charset="0"/>
                                            <a:cs typeface="Times New Roman" pitchFamily="18" charset="0"/>
                                          </a:rPr>
                                          <m:t>2</m:t>
                                        </m:r>
                                      </m:den>
                                    </m:f>
                                  </m:e>
                                </m:func>
                              </m:e>
                            </m:mr>
                            <m:mr>
                              <m:e>
                                <m:func>
                                  <m:funcPr>
                                    <m:ctrlPr>
                                      <a:rPr lang="en-US" sz="1800" i="1">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800">
                                        <a:latin typeface="Cambria Math" panose="02040503050406030204" pitchFamily="18" charset="0"/>
                                        <a:ea typeface="Cambria Math" panose="02040503050406030204" pitchFamily="18" charset="0"/>
                                        <a:cs typeface="Times New Roman" pitchFamily="18" charset="0"/>
                                      </a:rPr>
                                      <m:t>s</m:t>
                                    </m:r>
                                    <m:r>
                                      <m:rPr>
                                        <m:sty m:val="p"/>
                                      </m:rPr>
                                      <a:rPr lang="en-US" sz="1800">
                                        <a:latin typeface="Cambria Math" panose="02040503050406030204" pitchFamily="18" charset="0"/>
                                        <a:ea typeface="Cambria Math" panose="02040503050406030204" pitchFamily="18" charset="0"/>
                                        <a:cs typeface="Times New Roman" pitchFamily="18" charset="0"/>
                                      </a:rPr>
                                      <m:t>in</m:t>
                                    </m:r>
                                  </m:fName>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b="0" i="1" smtClean="0">
                                            <a:latin typeface="Cambria Math" panose="02040503050406030204" pitchFamily="18" charset="0"/>
                                            <a:ea typeface="Cambria Math" panose="02040503050406030204" pitchFamily="18" charset="0"/>
                                            <a:cs typeface="Times New Roman" pitchFamily="18" charset="0"/>
                                          </a:rPr>
                                          <m:t>3</m:t>
                                        </m:r>
                                        <m:r>
                                          <a:rPr lang="en-US" sz="1800" i="1">
                                            <a:latin typeface="Cambria Math" panose="02040503050406030204" pitchFamily="18" charset="0"/>
                                            <a:ea typeface="Cambria Math" panose="02040503050406030204" pitchFamily="18" charset="0"/>
                                            <a:cs typeface="Times New Roman" pitchFamily="18" charset="0"/>
                                          </a:rPr>
                                          <m:t>𝜋</m:t>
                                        </m:r>
                                      </m:num>
                                      <m:den>
                                        <m:r>
                                          <a:rPr lang="en-US" sz="1800" i="1">
                                            <a:latin typeface="Cambria Math" panose="02040503050406030204" pitchFamily="18" charset="0"/>
                                            <a:ea typeface="Cambria Math" panose="02040503050406030204" pitchFamily="18" charset="0"/>
                                            <a:cs typeface="Times New Roman" pitchFamily="18" charset="0"/>
                                          </a:rPr>
                                          <m:t>4</m:t>
                                        </m:r>
                                      </m:den>
                                    </m:f>
                                  </m:e>
                                </m:func>
                              </m:e>
                            </m:mr>
                          </m:m>
                        </m:e>
                      </m:d>
                      <m:r>
                        <a:rPr lang="en-US" sz="1800" b="0" i="1" smtClean="0">
                          <a:latin typeface="Cambria Math" panose="02040503050406030204" pitchFamily="18" charset="0"/>
                          <a:ea typeface="Cambria Math" panose="02040503050406030204" pitchFamily="18" charset="0"/>
                          <a:cs typeface="Times New Roman" pitchFamily="18" charset="0"/>
                        </a:rPr>
                        <m:t>=</m:t>
                      </m:r>
                      <m:d>
                        <m:dPr>
                          <m:ctrlPr>
                            <a:rPr lang="en-US" sz="1800"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i="1">
                                  <a:latin typeface="Cambria Math" panose="02040503050406030204" pitchFamily="18" charset="0"/>
                                  <a:ea typeface="Cambria Math" panose="02040503050406030204" pitchFamily="18" charset="0"/>
                                  <a:cs typeface="Times New Roman" pitchFamily="18" charset="0"/>
                                </a:rPr>
                              </m:ctrlPr>
                            </m:mPr>
                            <m:mr>
                              <m:e>
                                <m:f>
                                  <m:fPr>
                                    <m:ctrlPr>
                                      <a:rPr lang="en-US" sz="1800" i="1" smtClean="0">
                                        <a:latin typeface="Cambria Math" panose="02040503050406030204" pitchFamily="18" charset="0"/>
                                        <a:ea typeface="Cambria Math" panose="02040503050406030204" pitchFamily="18" charset="0"/>
                                        <a:cs typeface="Times New Roman" pitchFamily="18" charset="0"/>
                                      </a:rPr>
                                    </m:ctrlPr>
                                  </m:fPr>
                                  <m:num>
                                    <m:r>
                                      <a:rPr lang="en-US" sz="1800" b="0" i="1" smtClean="0">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smtClean="0">
                                            <a:latin typeface="Cambria Math" panose="02040503050406030204" pitchFamily="18" charset="0"/>
                                            <a:ea typeface="Cambria Math" panose="02040503050406030204" pitchFamily="18" charset="0"/>
                                            <a:cs typeface="Times New Roman" pitchFamily="18" charset="0"/>
                                          </a:rPr>
                                        </m:ctrlPr>
                                      </m:radPr>
                                      <m:deg/>
                                      <m:e>
                                        <m:r>
                                          <a:rPr lang="en-US" sz="1800" b="0" i="1" smtClean="0">
                                            <a:latin typeface="Cambria Math" panose="02040503050406030204" pitchFamily="18" charset="0"/>
                                            <a:ea typeface="Cambria Math" panose="02040503050406030204" pitchFamily="18" charset="0"/>
                                            <a:cs typeface="Times New Roman" pitchFamily="18" charset="0"/>
                                          </a:rPr>
                                          <m:t>2</m:t>
                                        </m:r>
                                      </m:e>
                                    </m:rad>
                                  </m:den>
                                </m:f>
                              </m:e>
                            </m:mr>
                            <m:mr>
                              <m:e>
                                <m:r>
                                  <a:rPr lang="en-US" sz="1800" b="0" i="1" smtClean="0">
                                    <a:latin typeface="Cambria Math" panose="02040503050406030204" pitchFamily="18" charset="0"/>
                                    <a:ea typeface="Cambria Math" panose="02040503050406030204" pitchFamily="18" charset="0"/>
                                    <a:cs typeface="Times New Roman" pitchFamily="18" charset="0"/>
                                  </a:rPr>
                                  <m:t>1</m:t>
                                </m:r>
                              </m:e>
                            </m:mr>
                            <m:mr>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a:latin typeface="Cambria Math" panose="02040503050406030204" pitchFamily="18" charset="0"/>
                                            <a:ea typeface="Cambria Math" panose="02040503050406030204" pitchFamily="18" charset="0"/>
                                            <a:cs typeface="Times New Roman" pitchFamily="18" charset="0"/>
                                          </a:rPr>
                                        </m:ctrlPr>
                                      </m:radPr>
                                      <m:deg/>
                                      <m:e>
                                        <m:r>
                                          <a:rPr lang="en-US" sz="1800" i="1">
                                            <a:latin typeface="Cambria Math" panose="02040503050406030204" pitchFamily="18" charset="0"/>
                                            <a:ea typeface="Cambria Math" panose="02040503050406030204" pitchFamily="18" charset="0"/>
                                            <a:cs typeface="Times New Roman" pitchFamily="18" charset="0"/>
                                          </a:rPr>
                                          <m:t>2</m:t>
                                        </m:r>
                                      </m:e>
                                    </m:rad>
                                  </m:den>
                                </m:f>
                              </m:e>
                            </m:mr>
                          </m:m>
                        </m:e>
                      </m:d>
                    </m:oMath>
                  </m:oMathPara>
                </a14:m>
                <a:endParaRPr lang="en-US" sz="1800" dirty="0" err="1">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67E40E92-52A9-48FF-F86C-9359FF9E749A}"/>
                  </a:ext>
                </a:extLst>
              </p:cNvPr>
              <p:cNvSpPr txBox="1">
                <a:spLocks noRot="1" noChangeAspect="1" noMove="1" noResize="1" noEditPoints="1" noAdjustHandles="1" noChangeArrowheads="1" noChangeShapeType="1" noTextEdit="1"/>
              </p:cNvSpPr>
              <p:nvPr/>
            </p:nvSpPr>
            <p:spPr bwMode="auto">
              <a:xfrm>
                <a:off x="5608884" y="620688"/>
                <a:ext cx="2532232" cy="1539524"/>
              </a:xfrm>
              <a:prstGeom prst="rect">
                <a:avLst/>
              </a:prstGeom>
              <a:blipFill>
                <a:blip r:embed="rId3"/>
                <a:stretch>
                  <a:fillRect l="-500" b="-409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4A6DF5A-6ABF-C9FA-3723-478E3416139D}"/>
                  </a:ext>
                </a:extLst>
              </p:cNvPr>
              <p:cNvSpPr txBox="1"/>
              <p:nvPr/>
            </p:nvSpPr>
            <p:spPr bwMode="auto">
              <a:xfrm>
                <a:off x="5608884" y="3030085"/>
                <a:ext cx="2542747" cy="131504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0" i="1" smtClean="0">
                          <a:latin typeface="Cambria Math" panose="02040503050406030204" pitchFamily="18" charset="0"/>
                          <a:ea typeface="Cambria Math" panose="02040503050406030204" pitchFamily="18" charset="0"/>
                          <a:cs typeface="Times New Roman" pitchFamily="18" charset="0"/>
                        </a:rPr>
                        <m:t>~</m:t>
                      </m:r>
                      <m:d>
                        <m:dPr>
                          <m:ctrlPr>
                            <a:rPr lang="en-US" sz="1800" b="0" i="1" smtClean="0">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b="0" i="1" smtClean="0">
                                  <a:latin typeface="Cambria Math" panose="02040503050406030204" pitchFamily="18" charset="0"/>
                                  <a:ea typeface="Cambria Math" panose="02040503050406030204" pitchFamily="18" charset="0"/>
                                  <a:cs typeface="Times New Roman" pitchFamily="18" charset="0"/>
                                </a:rPr>
                              </m:ctrlPr>
                            </m:mPr>
                            <m:mr>
                              <m:e>
                                <m:func>
                                  <m:funcPr>
                                    <m:ctrlPr>
                                      <a:rPr lang="en-US" sz="1800" b="0" i="1" smtClean="0">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800" b="0" i="0" smtClean="0">
                                        <a:latin typeface="Cambria Math" panose="02040503050406030204" pitchFamily="18" charset="0"/>
                                        <a:ea typeface="Cambria Math" panose="02040503050406030204" pitchFamily="18" charset="0"/>
                                        <a:cs typeface="Times New Roman" pitchFamily="18" charset="0"/>
                                      </a:rPr>
                                      <m:t>s</m:t>
                                    </m:r>
                                    <m:r>
                                      <m:rPr>
                                        <m:sty m:val="p"/>
                                      </m:rPr>
                                      <a:rPr lang="en-US" sz="1800" b="0" i="0" smtClean="0">
                                        <a:latin typeface="Cambria Math" panose="02040503050406030204" pitchFamily="18" charset="0"/>
                                        <a:ea typeface="Cambria Math" panose="02040503050406030204" pitchFamily="18" charset="0"/>
                                        <a:cs typeface="Times New Roman" pitchFamily="18" charset="0"/>
                                      </a:rPr>
                                      <m:t>in</m:t>
                                    </m:r>
                                  </m:fName>
                                  <m:e>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r>
                                          <a:rPr lang="en-US" sz="1800" b="0" i="1" smtClean="0">
                                            <a:latin typeface="Cambria Math" panose="02040503050406030204" pitchFamily="18" charset="0"/>
                                            <a:ea typeface="Cambria Math" panose="02040503050406030204" pitchFamily="18" charset="0"/>
                                            <a:cs typeface="Times New Roman" pitchFamily="18" charset="0"/>
                                          </a:rPr>
                                          <m:t>𝜋</m:t>
                                        </m:r>
                                      </m:num>
                                      <m:den>
                                        <m:r>
                                          <a:rPr lang="en-US" sz="1800" b="0" i="1" smtClean="0">
                                            <a:latin typeface="Cambria Math" panose="02040503050406030204" pitchFamily="18" charset="0"/>
                                            <a:ea typeface="Cambria Math" panose="02040503050406030204" pitchFamily="18" charset="0"/>
                                            <a:cs typeface="Times New Roman" pitchFamily="18" charset="0"/>
                                          </a:rPr>
                                          <m:t>2</m:t>
                                        </m:r>
                                      </m:den>
                                    </m:f>
                                  </m:e>
                                </m:func>
                              </m:e>
                            </m:mr>
                            <m:mr>
                              <m:e>
                                <m:func>
                                  <m:funcPr>
                                    <m:ctrlPr>
                                      <a:rPr lang="en-US" sz="1800" i="1">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800">
                                        <a:latin typeface="Cambria Math" panose="02040503050406030204" pitchFamily="18" charset="0"/>
                                        <a:ea typeface="Cambria Math" panose="02040503050406030204" pitchFamily="18" charset="0"/>
                                        <a:cs typeface="Times New Roman" pitchFamily="18" charset="0"/>
                                      </a:rPr>
                                      <m:t>s</m:t>
                                    </m:r>
                                    <m:r>
                                      <m:rPr>
                                        <m:sty m:val="p"/>
                                      </m:rPr>
                                      <a:rPr lang="en-US" sz="1800">
                                        <a:latin typeface="Cambria Math" panose="02040503050406030204" pitchFamily="18" charset="0"/>
                                        <a:ea typeface="Cambria Math" panose="02040503050406030204" pitchFamily="18" charset="0"/>
                                        <a:cs typeface="Times New Roman" pitchFamily="18" charset="0"/>
                                      </a:rPr>
                                      <m:t>in</m:t>
                                    </m:r>
                                  </m:fName>
                                  <m:e>
                                    <m:r>
                                      <a:rPr lang="en-US" sz="1800" i="1">
                                        <a:latin typeface="Cambria Math" panose="02040503050406030204" pitchFamily="18" charset="0"/>
                                        <a:ea typeface="Cambria Math" panose="02040503050406030204" pitchFamily="18" charset="0"/>
                                        <a:cs typeface="Times New Roman" pitchFamily="18" charset="0"/>
                                      </a:rPr>
                                      <m:t>𝜋</m:t>
                                    </m:r>
                                  </m:e>
                                </m:func>
                              </m:e>
                            </m:mr>
                            <m:mr>
                              <m:e>
                                <m:func>
                                  <m:funcPr>
                                    <m:ctrlPr>
                                      <a:rPr lang="en-US" sz="1800" i="1">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800">
                                        <a:latin typeface="Cambria Math" panose="02040503050406030204" pitchFamily="18" charset="0"/>
                                        <a:ea typeface="Cambria Math" panose="02040503050406030204" pitchFamily="18" charset="0"/>
                                        <a:cs typeface="Times New Roman" pitchFamily="18" charset="0"/>
                                      </a:rPr>
                                      <m:t>s</m:t>
                                    </m:r>
                                    <m:r>
                                      <m:rPr>
                                        <m:sty m:val="p"/>
                                      </m:rPr>
                                      <a:rPr lang="en-US" sz="1800">
                                        <a:latin typeface="Cambria Math" panose="02040503050406030204" pitchFamily="18" charset="0"/>
                                        <a:ea typeface="Cambria Math" panose="02040503050406030204" pitchFamily="18" charset="0"/>
                                        <a:cs typeface="Times New Roman" pitchFamily="18" charset="0"/>
                                      </a:rPr>
                                      <m:t>in</m:t>
                                    </m:r>
                                  </m:fName>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b="0" i="1" smtClean="0">
                                            <a:latin typeface="Cambria Math" panose="02040503050406030204" pitchFamily="18" charset="0"/>
                                            <a:ea typeface="Cambria Math" panose="02040503050406030204" pitchFamily="18" charset="0"/>
                                            <a:cs typeface="Times New Roman" pitchFamily="18" charset="0"/>
                                          </a:rPr>
                                          <m:t>3</m:t>
                                        </m:r>
                                        <m:r>
                                          <a:rPr lang="en-US" sz="1800" i="1">
                                            <a:latin typeface="Cambria Math" panose="02040503050406030204" pitchFamily="18" charset="0"/>
                                            <a:ea typeface="Cambria Math" panose="02040503050406030204" pitchFamily="18" charset="0"/>
                                            <a:cs typeface="Times New Roman" pitchFamily="18" charset="0"/>
                                          </a:rPr>
                                          <m:t>𝜋</m:t>
                                        </m:r>
                                      </m:num>
                                      <m:den>
                                        <m:r>
                                          <a:rPr lang="en-US" sz="1800" b="0" i="1" smtClean="0">
                                            <a:latin typeface="Cambria Math" panose="02040503050406030204" pitchFamily="18" charset="0"/>
                                            <a:ea typeface="Cambria Math" panose="02040503050406030204" pitchFamily="18" charset="0"/>
                                            <a:cs typeface="Times New Roman" pitchFamily="18" charset="0"/>
                                          </a:rPr>
                                          <m:t>2</m:t>
                                        </m:r>
                                      </m:den>
                                    </m:f>
                                  </m:e>
                                </m:func>
                              </m:e>
                            </m:mr>
                          </m:m>
                        </m:e>
                      </m:d>
                      <m:r>
                        <a:rPr lang="en-US" sz="1800" i="1">
                          <a:latin typeface="Cambria Math" panose="02040503050406030204" pitchFamily="18" charset="0"/>
                          <a:ea typeface="Cambria Math" panose="02040503050406030204" pitchFamily="18" charset="0"/>
                          <a:cs typeface="Times New Roman" pitchFamily="18" charset="0"/>
                        </a:rPr>
                        <m:t>=</m:t>
                      </m:r>
                      <m:d>
                        <m:dPr>
                          <m:ctrlPr>
                            <a:rPr lang="en-US" sz="1800"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i="1">
                                  <a:latin typeface="Cambria Math" panose="02040503050406030204" pitchFamily="18" charset="0"/>
                                  <a:ea typeface="Cambria Math" panose="02040503050406030204" pitchFamily="18" charset="0"/>
                                  <a:cs typeface="Times New Roman" pitchFamily="18" charset="0"/>
                                </a:rPr>
                              </m:ctrlPr>
                            </m:mPr>
                            <m:mr>
                              <m:e>
                                <m:r>
                                  <a:rPr lang="en-US" sz="1800" i="1" smtClean="0">
                                    <a:latin typeface="Cambria Math" panose="02040503050406030204" pitchFamily="18" charset="0"/>
                                    <a:ea typeface="Cambria Math" panose="02040503050406030204" pitchFamily="18" charset="0"/>
                                    <a:cs typeface="Times New Roman" pitchFamily="18" charset="0"/>
                                  </a:rPr>
                                  <m:t>1</m:t>
                                </m:r>
                              </m:e>
                            </m:mr>
                            <m:mr>
                              <m:e>
                                <m:r>
                                  <a:rPr lang="en-US" sz="1800" b="0" i="1" smtClean="0">
                                    <a:latin typeface="Cambria Math" panose="02040503050406030204" pitchFamily="18" charset="0"/>
                                    <a:ea typeface="Cambria Math" panose="02040503050406030204" pitchFamily="18" charset="0"/>
                                    <a:cs typeface="Times New Roman" pitchFamily="18" charset="0"/>
                                  </a:rPr>
                                  <m:t>0</m:t>
                                </m:r>
                              </m:e>
                            </m:mr>
                            <m:mr>
                              <m:e>
                                <m:r>
                                  <a:rPr lang="en-US" sz="1800" b="0" i="1" smtClean="0">
                                    <a:latin typeface="Cambria Math" panose="02040503050406030204" pitchFamily="18" charset="0"/>
                                    <a:ea typeface="Cambria Math" panose="02040503050406030204" pitchFamily="18" charset="0"/>
                                    <a:cs typeface="Times New Roman" pitchFamily="18" charset="0"/>
                                  </a:rPr>
                                  <m:t>−1</m:t>
                                </m:r>
                              </m:e>
                            </m:mr>
                          </m:m>
                        </m:e>
                      </m:d>
                    </m:oMath>
                  </m:oMathPara>
                </a14:m>
                <a:endParaRPr lang="en-US" sz="1800" dirty="0" err="1">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14A6DF5A-6ABF-C9FA-3723-478E3416139D}"/>
                  </a:ext>
                </a:extLst>
              </p:cNvPr>
              <p:cNvSpPr txBox="1">
                <a:spLocks noRot="1" noChangeAspect="1" noMove="1" noResize="1" noEditPoints="1" noAdjustHandles="1" noChangeArrowheads="1" noChangeShapeType="1" noTextEdit="1"/>
              </p:cNvSpPr>
              <p:nvPr/>
            </p:nvSpPr>
            <p:spPr bwMode="auto">
              <a:xfrm>
                <a:off x="5608884" y="3030085"/>
                <a:ext cx="2542747" cy="1315040"/>
              </a:xfrm>
              <a:prstGeom prst="rect">
                <a:avLst/>
              </a:prstGeom>
              <a:blipFill>
                <a:blip r:embed="rId4"/>
                <a:stretch>
                  <a:fillRect b="-285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50677B9-EF72-6543-BECC-272BA35B8163}"/>
                  </a:ext>
                </a:extLst>
              </p:cNvPr>
              <p:cNvSpPr txBox="1"/>
              <p:nvPr/>
            </p:nvSpPr>
            <p:spPr bwMode="auto">
              <a:xfrm>
                <a:off x="5633191" y="5113425"/>
                <a:ext cx="2611484" cy="16354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3</m:t>
                              </m:r>
                            </m:e>
                          </m:d>
                        </m:sup>
                      </m:sSup>
                      <m:r>
                        <a:rPr lang="en-US" sz="1800" b="0" i="1" smtClean="0">
                          <a:latin typeface="Cambria Math" panose="02040503050406030204" pitchFamily="18" charset="0"/>
                          <a:ea typeface="Cambria Math" panose="02040503050406030204" pitchFamily="18" charset="0"/>
                          <a:cs typeface="Times New Roman" pitchFamily="18" charset="0"/>
                        </a:rPr>
                        <m:t>~</m:t>
                      </m:r>
                      <m:d>
                        <m:dPr>
                          <m:ctrlPr>
                            <a:rPr lang="en-US" sz="1800" b="0" i="1" smtClean="0">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b="0" i="1" smtClean="0">
                                  <a:latin typeface="Cambria Math" panose="02040503050406030204" pitchFamily="18" charset="0"/>
                                  <a:ea typeface="Cambria Math" panose="02040503050406030204" pitchFamily="18" charset="0"/>
                                  <a:cs typeface="Times New Roman" pitchFamily="18" charset="0"/>
                                </a:rPr>
                              </m:ctrlPr>
                            </m:mPr>
                            <m:mr>
                              <m:e>
                                <m:func>
                                  <m:funcPr>
                                    <m:ctrlPr>
                                      <a:rPr lang="en-US" sz="1800" b="0" i="1" smtClean="0">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800" b="0" i="0" smtClean="0">
                                        <a:latin typeface="Cambria Math" panose="02040503050406030204" pitchFamily="18" charset="0"/>
                                        <a:ea typeface="Cambria Math" panose="02040503050406030204" pitchFamily="18" charset="0"/>
                                        <a:cs typeface="Times New Roman" pitchFamily="18" charset="0"/>
                                      </a:rPr>
                                      <m:t>s</m:t>
                                    </m:r>
                                    <m:r>
                                      <m:rPr>
                                        <m:sty m:val="p"/>
                                      </m:rPr>
                                      <a:rPr lang="en-US" sz="1800" b="0" i="0" smtClean="0">
                                        <a:latin typeface="Cambria Math" panose="02040503050406030204" pitchFamily="18" charset="0"/>
                                        <a:ea typeface="Cambria Math" panose="02040503050406030204" pitchFamily="18" charset="0"/>
                                        <a:cs typeface="Times New Roman" pitchFamily="18" charset="0"/>
                                      </a:rPr>
                                      <m:t>in</m:t>
                                    </m:r>
                                  </m:fName>
                                  <m:e>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r>
                                          <a:rPr lang="en-US" sz="1800" b="0" i="1" smtClean="0">
                                            <a:latin typeface="Cambria Math" panose="02040503050406030204" pitchFamily="18" charset="0"/>
                                            <a:ea typeface="Cambria Math" panose="02040503050406030204" pitchFamily="18" charset="0"/>
                                            <a:cs typeface="Times New Roman" pitchFamily="18" charset="0"/>
                                          </a:rPr>
                                          <m:t>3</m:t>
                                        </m:r>
                                        <m:r>
                                          <a:rPr lang="en-US" sz="1800" b="0" i="1" smtClean="0">
                                            <a:latin typeface="Cambria Math" panose="02040503050406030204" pitchFamily="18" charset="0"/>
                                            <a:ea typeface="Cambria Math" panose="02040503050406030204" pitchFamily="18" charset="0"/>
                                            <a:cs typeface="Times New Roman" pitchFamily="18" charset="0"/>
                                          </a:rPr>
                                          <m:t>𝜋</m:t>
                                        </m:r>
                                      </m:num>
                                      <m:den>
                                        <m:r>
                                          <a:rPr lang="en-US" sz="1800" b="0" i="1" smtClean="0">
                                            <a:latin typeface="Cambria Math" panose="02040503050406030204" pitchFamily="18" charset="0"/>
                                            <a:ea typeface="Cambria Math" panose="02040503050406030204" pitchFamily="18" charset="0"/>
                                            <a:cs typeface="Times New Roman" pitchFamily="18" charset="0"/>
                                          </a:rPr>
                                          <m:t>4</m:t>
                                        </m:r>
                                      </m:den>
                                    </m:f>
                                  </m:e>
                                </m:func>
                              </m:e>
                            </m:mr>
                            <m:mr>
                              <m:e>
                                <m:func>
                                  <m:funcPr>
                                    <m:ctrlPr>
                                      <a:rPr lang="en-US" sz="1800" i="1" smtClean="0">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800">
                                        <a:latin typeface="Cambria Math" panose="02040503050406030204" pitchFamily="18" charset="0"/>
                                        <a:ea typeface="Cambria Math" panose="02040503050406030204" pitchFamily="18" charset="0"/>
                                        <a:cs typeface="Times New Roman" pitchFamily="18" charset="0"/>
                                      </a:rPr>
                                      <m:t>s</m:t>
                                    </m:r>
                                    <m:r>
                                      <m:rPr>
                                        <m:sty m:val="p"/>
                                      </m:rPr>
                                      <a:rPr lang="en-US" sz="1800">
                                        <a:latin typeface="Cambria Math" panose="02040503050406030204" pitchFamily="18" charset="0"/>
                                        <a:ea typeface="Cambria Math" panose="02040503050406030204" pitchFamily="18" charset="0"/>
                                        <a:cs typeface="Times New Roman" pitchFamily="18" charset="0"/>
                                      </a:rPr>
                                      <m:t>in</m:t>
                                    </m:r>
                                  </m:fName>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3</m:t>
                                        </m:r>
                                        <m:r>
                                          <a:rPr lang="en-US" sz="1800" i="1">
                                            <a:latin typeface="Cambria Math" panose="02040503050406030204" pitchFamily="18" charset="0"/>
                                            <a:ea typeface="Cambria Math" panose="02040503050406030204" pitchFamily="18" charset="0"/>
                                            <a:cs typeface="Times New Roman" pitchFamily="18" charset="0"/>
                                          </a:rPr>
                                          <m:t>𝜋</m:t>
                                        </m:r>
                                      </m:num>
                                      <m:den>
                                        <m:r>
                                          <a:rPr lang="en-US" sz="1800" i="1">
                                            <a:latin typeface="Cambria Math" panose="02040503050406030204" pitchFamily="18" charset="0"/>
                                            <a:ea typeface="Cambria Math" panose="02040503050406030204" pitchFamily="18" charset="0"/>
                                            <a:cs typeface="Times New Roman" pitchFamily="18" charset="0"/>
                                          </a:rPr>
                                          <m:t>2</m:t>
                                        </m:r>
                                      </m:den>
                                    </m:f>
                                  </m:e>
                                </m:func>
                              </m:e>
                            </m:mr>
                            <m:mr>
                              <m:e>
                                <m:func>
                                  <m:funcPr>
                                    <m:ctrlPr>
                                      <a:rPr lang="en-US" sz="1800" i="1">
                                        <a:latin typeface="Cambria Math" panose="02040503050406030204" pitchFamily="18" charset="0"/>
                                        <a:ea typeface="Cambria Math" panose="02040503050406030204" pitchFamily="18" charset="0"/>
                                        <a:cs typeface="Times New Roman" pitchFamily="18" charset="0"/>
                                      </a:rPr>
                                    </m:ctrlPr>
                                  </m:funcPr>
                                  <m:fName>
                                    <m:r>
                                      <m:rPr>
                                        <m:sty m:val="p"/>
                                        <m:brk m:alnAt="7"/>
                                      </m:rPr>
                                      <a:rPr lang="en-US" sz="1800">
                                        <a:latin typeface="Cambria Math" panose="02040503050406030204" pitchFamily="18" charset="0"/>
                                        <a:ea typeface="Cambria Math" panose="02040503050406030204" pitchFamily="18" charset="0"/>
                                        <a:cs typeface="Times New Roman" pitchFamily="18" charset="0"/>
                                      </a:rPr>
                                      <m:t>s</m:t>
                                    </m:r>
                                    <m:r>
                                      <m:rPr>
                                        <m:sty m:val="p"/>
                                      </m:rPr>
                                      <a:rPr lang="en-US" sz="1800">
                                        <a:latin typeface="Cambria Math" panose="02040503050406030204" pitchFamily="18" charset="0"/>
                                        <a:ea typeface="Cambria Math" panose="02040503050406030204" pitchFamily="18" charset="0"/>
                                        <a:cs typeface="Times New Roman" pitchFamily="18" charset="0"/>
                                      </a:rPr>
                                      <m:t>in</m:t>
                                    </m:r>
                                  </m:fName>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b="0" i="1" smtClean="0">
                                            <a:latin typeface="Cambria Math" panose="02040503050406030204" pitchFamily="18" charset="0"/>
                                            <a:ea typeface="Cambria Math" panose="02040503050406030204" pitchFamily="18" charset="0"/>
                                            <a:cs typeface="Times New Roman" pitchFamily="18" charset="0"/>
                                          </a:rPr>
                                          <m:t>9</m:t>
                                        </m:r>
                                        <m:r>
                                          <a:rPr lang="en-US" sz="1800" i="1">
                                            <a:latin typeface="Cambria Math" panose="02040503050406030204" pitchFamily="18" charset="0"/>
                                            <a:ea typeface="Cambria Math" panose="02040503050406030204" pitchFamily="18" charset="0"/>
                                            <a:cs typeface="Times New Roman" pitchFamily="18" charset="0"/>
                                          </a:rPr>
                                          <m:t>𝜋</m:t>
                                        </m:r>
                                      </m:num>
                                      <m:den>
                                        <m:r>
                                          <a:rPr lang="en-US" sz="1800" b="0" i="1" smtClean="0">
                                            <a:latin typeface="Cambria Math" panose="02040503050406030204" pitchFamily="18" charset="0"/>
                                            <a:ea typeface="Cambria Math" panose="02040503050406030204" pitchFamily="18" charset="0"/>
                                            <a:cs typeface="Times New Roman" pitchFamily="18" charset="0"/>
                                          </a:rPr>
                                          <m:t>4</m:t>
                                        </m:r>
                                      </m:den>
                                    </m:f>
                                  </m:e>
                                </m:func>
                              </m:e>
                            </m:mr>
                          </m:m>
                        </m:e>
                      </m:d>
                      <m:r>
                        <a:rPr lang="en-US" sz="1800" b="0" i="0" smtClean="0">
                          <a:latin typeface="Cambria Math" panose="02040503050406030204" pitchFamily="18" charset="0"/>
                          <a:ea typeface="Cambria Math" panose="02040503050406030204" pitchFamily="18" charset="0"/>
                          <a:cs typeface="Times New Roman" pitchFamily="18" charset="0"/>
                        </a:rPr>
                        <m:t>=</m:t>
                      </m:r>
                      <m:d>
                        <m:dPr>
                          <m:ctrlPr>
                            <a:rPr lang="en-US" sz="1800"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i="1">
                                  <a:latin typeface="Cambria Math" panose="02040503050406030204" pitchFamily="18" charset="0"/>
                                  <a:ea typeface="Cambria Math" panose="02040503050406030204" pitchFamily="18" charset="0"/>
                                  <a:cs typeface="Times New Roman" pitchFamily="18" charset="0"/>
                                </a:rPr>
                              </m:ctrlPr>
                            </m:mPr>
                            <m:mr>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a:latin typeface="Cambria Math" panose="02040503050406030204" pitchFamily="18" charset="0"/>
                                            <a:ea typeface="Cambria Math" panose="02040503050406030204" pitchFamily="18" charset="0"/>
                                            <a:cs typeface="Times New Roman" pitchFamily="18" charset="0"/>
                                          </a:rPr>
                                        </m:ctrlPr>
                                      </m:radPr>
                                      <m:deg/>
                                      <m:e>
                                        <m:r>
                                          <a:rPr lang="en-US" sz="1800" i="1">
                                            <a:latin typeface="Cambria Math" panose="02040503050406030204" pitchFamily="18" charset="0"/>
                                            <a:ea typeface="Cambria Math" panose="02040503050406030204" pitchFamily="18" charset="0"/>
                                            <a:cs typeface="Times New Roman" pitchFamily="18" charset="0"/>
                                          </a:rPr>
                                          <m:t>2</m:t>
                                        </m:r>
                                      </m:e>
                                    </m:rad>
                                  </m:den>
                                </m:f>
                              </m:e>
                            </m:mr>
                            <m:mr>
                              <m:e>
                                <m:r>
                                  <a:rPr lang="en-US" sz="1800" b="0" i="1" smtClean="0">
                                    <a:latin typeface="Cambria Math" panose="02040503050406030204" pitchFamily="18" charset="0"/>
                                    <a:ea typeface="Cambria Math" panose="02040503050406030204" pitchFamily="18" charset="0"/>
                                    <a:cs typeface="Times New Roman" pitchFamily="18" charset="0"/>
                                  </a:rPr>
                                  <m:t>−</m:t>
                                </m:r>
                                <m:r>
                                  <a:rPr lang="en-US" sz="1800" i="1">
                                    <a:latin typeface="Cambria Math" panose="02040503050406030204" pitchFamily="18" charset="0"/>
                                    <a:ea typeface="Cambria Math" panose="02040503050406030204" pitchFamily="18" charset="0"/>
                                    <a:cs typeface="Times New Roman" pitchFamily="18" charset="0"/>
                                  </a:rPr>
                                  <m:t>1</m:t>
                                </m:r>
                              </m:e>
                            </m:mr>
                            <m:mr>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a:latin typeface="Cambria Math" panose="02040503050406030204" pitchFamily="18" charset="0"/>
                                            <a:ea typeface="Cambria Math" panose="02040503050406030204" pitchFamily="18" charset="0"/>
                                            <a:cs typeface="Times New Roman" pitchFamily="18" charset="0"/>
                                          </a:rPr>
                                        </m:ctrlPr>
                                      </m:radPr>
                                      <m:deg/>
                                      <m:e>
                                        <m:r>
                                          <a:rPr lang="en-US" sz="1800" i="1">
                                            <a:latin typeface="Cambria Math" panose="02040503050406030204" pitchFamily="18" charset="0"/>
                                            <a:ea typeface="Cambria Math" panose="02040503050406030204" pitchFamily="18" charset="0"/>
                                            <a:cs typeface="Times New Roman" pitchFamily="18" charset="0"/>
                                          </a:rPr>
                                          <m:t>2</m:t>
                                        </m:r>
                                      </m:e>
                                    </m:rad>
                                  </m:den>
                                </m:f>
                              </m:e>
                            </m:mr>
                          </m:m>
                        </m:e>
                      </m:d>
                    </m:oMath>
                  </m:oMathPara>
                </a14:m>
                <a:endParaRPr lang="en-US" sz="1800" dirty="0" err="1">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B50677B9-EF72-6543-BECC-272BA35B8163}"/>
                  </a:ext>
                </a:extLst>
              </p:cNvPr>
              <p:cNvSpPr txBox="1">
                <a:spLocks noRot="1" noChangeAspect="1" noMove="1" noResize="1" noEditPoints="1" noAdjustHandles="1" noChangeArrowheads="1" noChangeShapeType="1" noTextEdit="1"/>
              </p:cNvSpPr>
              <p:nvPr/>
            </p:nvSpPr>
            <p:spPr bwMode="auto">
              <a:xfrm>
                <a:off x="5633191" y="5113425"/>
                <a:ext cx="2611484" cy="1635448"/>
              </a:xfrm>
              <a:prstGeom prst="rect">
                <a:avLst/>
              </a:prstGeom>
              <a:blipFill>
                <a:blip r:embed="rId5"/>
                <a:stretch>
                  <a:fillRect t="-769" b="-384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7BBFCD1-F1CE-EDC9-D9A2-C5B6ADF5C98F}"/>
                  </a:ext>
                </a:extLst>
              </p:cNvPr>
              <p:cNvSpPr txBox="1"/>
              <p:nvPr/>
            </p:nvSpPr>
            <p:spPr bwMode="auto">
              <a:xfrm>
                <a:off x="228600" y="136645"/>
                <a:ext cx="9067800" cy="484043"/>
              </a:xfrm>
              <a:prstGeom prst="rect">
                <a:avLst/>
              </a:prstGeom>
              <a:noFill/>
              <a:ln w="9525">
                <a:noFill/>
                <a:miter lim="800000"/>
                <a:headEnd/>
                <a:tailEnd/>
              </a:ln>
            </p:spPr>
            <p:txBody>
              <a:bodyPr wrap="square" rtlCol="0">
                <a:spAutoFit/>
              </a:bodyPr>
              <a:lstStyle/>
              <a:p>
                <a:r>
                  <a:rPr lang="en-US" sz="1800" dirty="0" err="1">
                    <a:latin typeface="Times New Roman" pitchFamily="18" charset="0"/>
                    <a:cs typeface="Times New Roman" pitchFamily="18" charset="0"/>
                  </a:rPr>
                  <a:t>三個本徵向量的元素似乎滿足簡單的規則</a:t>
                </a:r>
                <a:r>
                  <a:rPr lang="en-US" dirty="0" err="1">
                    <a:latin typeface="Times New Roman" panose="02020603050405020304" pitchFamily="18" charset="0"/>
                    <a:cs typeface="Times New Roman" pitchFamily="18" charset="0"/>
                  </a:rPr>
                  <a:t>：</a:t>
                </a:r>
                <a:r>
                  <a:rPr lang="en-US" sz="1800" dirty="0" err="1">
                    <a:latin typeface="Times New Roman" panose="02020603050405020304" pitchFamily="18" charset="0"/>
                    <a:cs typeface="Times New Roman" pitchFamily="18" charset="0"/>
                  </a:rPr>
                  <a:t>都是正弦函數，角度以等</a:t>
                </a:r>
                <a:r>
                  <a:rPr lang="en-US" dirty="0" err="1">
                    <a:latin typeface="Times New Roman" panose="02020603050405020304" pitchFamily="18" charset="0"/>
                    <a:cs typeface="Times New Roman" pitchFamily="18" charset="0"/>
                  </a:rPr>
                  <a:t>差</a:t>
                </a:r>
                <a14:m>
                  <m:oMath xmlns:m="http://schemas.openxmlformats.org/officeDocument/2006/math">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𝜋</m:t>
                        </m:r>
                      </m:num>
                      <m:den>
                        <m:r>
                          <a:rPr lang="en-US" sz="1800" i="1">
                            <a:latin typeface="Cambria Math" panose="02040503050406030204" pitchFamily="18" charset="0"/>
                            <a:ea typeface="Cambria Math" panose="02040503050406030204" pitchFamily="18" charset="0"/>
                            <a:cs typeface="Times New Roman" pitchFamily="18" charset="0"/>
                          </a:rPr>
                          <m:t>4</m:t>
                        </m:r>
                      </m:den>
                    </m:f>
                    <m:r>
                      <a:rPr lang="en-US" sz="1800" b="0" i="0" smtClean="0">
                        <a:latin typeface="Cambria Math" panose="02040503050406030204" pitchFamily="18" charset="0"/>
                        <a:ea typeface="Cambria Math" panose="02040503050406030204" pitchFamily="18" charset="0"/>
                        <a:cs typeface="Times New Roman" pitchFamily="18" charset="0"/>
                      </a:rPr>
                      <m:t>,</m:t>
                    </m:r>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b="0" i="1" smtClean="0">
                            <a:latin typeface="Cambria Math" panose="02040503050406030204" pitchFamily="18" charset="0"/>
                            <a:ea typeface="Cambria Math" panose="02040503050406030204" pitchFamily="18" charset="0"/>
                            <a:cs typeface="Times New Roman" pitchFamily="18" charset="0"/>
                          </a:rPr>
                          <m:t>2</m:t>
                        </m:r>
                        <m:r>
                          <a:rPr lang="en-US" sz="1800" i="1">
                            <a:latin typeface="Cambria Math" panose="02040503050406030204" pitchFamily="18" charset="0"/>
                            <a:ea typeface="Cambria Math" panose="02040503050406030204" pitchFamily="18" charset="0"/>
                            <a:cs typeface="Times New Roman" pitchFamily="18" charset="0"/>
                          </a:rPr>
                          <m:t>𝜋</m:t>
                        </m:r>
                      </m:num>
                      <m:den>
                        <m:r>
                          <a:rPr lang="en-US" sz="1800" b="0" i="1" smtClean="0">
                            <a:latin typeface="Cambria Math" panose="02040503050406030204" pitchFamily="18" charset="0"/>
                            <a:ea typeface="Cambria Math" panose="02040503050406030204" pitchFamily="18" charset="0"/>
                            <a:cs typeface="Times New Roman" pitchFamily="18" charset="0"/>
                          </a:rPr>
                          <m:t>4</m:t>
                        </m:r>
                      </m:den>
                    </m:f>
                    <m:r>
                      <a:rPr lang="en-US" sz="1800" b="0" i="1" smtClean="0">
                        <a:latin typeface="Cambria Math" panose="02040503050406030204" pitchFamily="18" charset="0"/>
                        <a:ea typeface="Cambria Math" panose="02040503050406030204" pitchFamily="18" charset="0"/>
                        <a:cs typeface="Times New Roman" pitchFamily="18" charset="0"/>
                      </a:rPr>
                      <m:t>,</m:t>
                    </m:r>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3</m:t>
                        </m:r>
                        <m:r>
                          <a:rPr lang="en-US" sz="1800" i="1">
                            <a:latin typeface="Cambria Math" panose="02040503050406030204" pitchFamily="18" charset="0"/>
                            <a:ea typeface="Cambria Math" panose="02040503050406030204" pitchFamily="18" charset="0"/>
                            <a:cs typeface="Times New Roman" pitchFamily="18" charset="0"/>
                          </a:rPr>
                          <m:t>𝜋</m:t>
                        </m:r>
                      </m:num>
                      <m:den>
                        <m:r>
                          <a:rPr lang="en-US" sz="1800" i="1">
                            <a:latin typeface="Cambria Math" panose="02040503050406030204" pitchFamily="18" charset="0"/>
                            <a:ea typeface="Cambria Math" panose="02040503050406030204" pitchFamily="18" charset="0"/>
                            <a:cs typeface="Times New Roman" pitchFamily="18" charset="0"/>
                          </a:rPr>
                          <m:t>4</m:t>
                        </m:r>
                      </m:den>
                    </m:f>
                  </m:oMath>
                </a14:m>
                <a:r>
                  <a:rPr lang="en-US" sz="1800" dirty="0" err="1">
                    <a:latin typeface="Times New Roman" panose="02020603050405020304" pitchFamily="18" charset="0"/>
                    <a:cs typeface="Times New Roman" pitchFamily="18" charset="0"/>
                  </a:rPr>
                  <a:t>增加</a:t>
                </a:r>
                <a:r>
                  <a:rPr lang="en-US" sz="1800" dirty="0">
                    <a:latin typeface="Times New Roman" pitchFamily="18" charset="0"/>
                    <a:cs typeface="Times New Roman" pitchFamily="18" charset="0"/>
                  </a:rPr>
                  <a:t>。</a:t>
                </a:r>
              </a:p>
            </p:txBody>
          </p:sp>
        </mc:Choice>
        <mc:Fallback xmlns="">
          <p:sp>
            <p:nvSpPr>
              <p:cNvPr id="6" name="TextBox 5">
                <a:extLst>
                  <a:ext uri="{FF2B5EF4-FFF2-40B4-BE49-F238E27FC236}">
                    <a16:creationId xmlns:a16="http://schemas.microsoft.com/office/drawing/2014/main" id="{B7BBFCD1-F1CE-EDC9-D9A2-C5B6ADF5C98F}"/>
                  </a:ext>
                </a:extLst>
              </p:cNvPr>
              <p:cNvSpPr txBox="1">
                <a:spLocks noRot="1" noChangeAspect="1" noMove="1" noResize="1" noEditPoints="1" noAdjustHandles="1" noChangeArrowheads="1" noChangeShapeType="1" noTextEdit="1"/>
              </p:cNvSpPr>
              <p:nvPr/>
            </p:nvSpPr>
            <p:spPr bwMode="auto">
              <a:xfrm>
                <a:off x="228600" y="136645"/>
                <a:ext cx="9067800" cy="484043"/>
              </a:xfrm>
              <a:prstGeom prst="rect">
                <a:avLst/>
              </a:prstGeom>
              <a:blipFill>
                <a:blip r:embed="rId6"/>
                <a:stretch>
                  <a:fillRect l="-700" b="-512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418311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53B15-D618-E692-04D7-BF5F3A13A79E}"/>
              </a:ext>
            </a:extLst>
          </p:cNvPr>
          <p:cNvPicPr>
            <a:picLocks noChangeAspect="1"/>
          </p:cNvPicPr>
          <p:nvPr/>
        </p:nvPicPr>
        <p:blipFill>
          <a:blip r:embed="rId2"/>
          <a:srcRect l="15275" t="30880" r="15223" b="45307"/>
          <a:stretch>
            <a:fillRect/>
          </a:stretch>
        </p:blipFill>
        <p:spPr>
          <a:xfrm>
            <a:off x="1243966" y="941045"/>
            <a:ext cx="5544616" cy="1062170"/>
          </a:xfrm>
          <a:prstGeom prst="rect">
            <a:avLst/>
          </a:prstGeom>
        </p:spPr>
      </p:pic>
      <mc:AlternateContent xmlns:mc="http://schemas.openxmlformats.org/markup-compatibility/2006" xmlns:a14="http://schemas.microsoft.com/office/drawing/2010/main">
        <mc:Choice Requires="a14">
          <p:sp>
            <p:nvSpPr>
              <p:cNvPr id="4" name="文字方塊 13">
                <a:extLst>
                  <a:ext uri="{FF2B5EF4-FFF2-40B4-BE49-F238E27FC236}">
                    <a16:creationId xmlns:a16="http://schemas.microsoft.com/office/drawing/2014/main" id="{4BD1C9B0-6E64-5D83-AF98-426786633165}"/>
                  </a:ext>
                </a:extLst>
              </p:cNvPr>
              <p:cNvSpPr txBox="1"/>
              <p:nvPr/>
            </p:nvSpPr>
            <p:spPr bwMode="auto">
              <a:xfrm>
                <a:off x="1243965" y="2165481"/>
                <a:ext cx="3045000"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𝑚</m:t>
                          </m:r>
                        </m:e>
                        <m:sub>
                          <m:r>
                            <a:rPr kumimoji="1" lang="en-US" altLang="zh-TW" sz="1800" b="0" i="1" smtClean="0">
                              <a:latin typeface="Cambria Math" panose="02040503050406030204" pitchFamily="18" charset="0"/>
                            </a:rPr>
                            <m:t>1</m:t>
                          </m:r>
                        </m:sub>
                      </m:sSub>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𝑘</m:t>
                          </m:r>
                        </m:e>
                        <m:sub>
                          <m:r>
                            <a:rPr kumimoji="1" lang="en-US" altLang="zh-TW" sz="1800" b="0" i="1" smtClean="0">
                              <a:latin typeface="Cambria Math" panose="02040503050406030204" pitchFamily="18" charset="0"/>
                            </a:rPr>
                            <m:t>2</m:t>
                          </m:r>
                        </m:sub>
                      </m:sSub>
                      <m:d>
                        <m:dPr>
                          <m:ctrlPr>
                            <a:rPr kumimoji="1" lang="en-US" altLang="zh-TW" sz="1800" b="0" i="1" smtClean="0">
                              <a:latin typeface="Cambria Math" panose="02040503050406030204" pitchFamily="18" charset="0"/>
                            </a:rPr>
                          </m:ctrlPr>
                        </m:dPr>
                        <m:e>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1</m:t>
                              </m:r>
                            </m:sub>
                          </m:sSub>
                        </m:e>
                      </m:d>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oMath>
                  </m:oMathPara>
                </a14:m>
                <a:endParaRPr kumimoji="1" lang="zh-TW" altLang="en-US" sz="1800" dirty="0">
                  <a:latin typeface="Times New Roman" panose="02020603050405020304" pitchFamily="18" charset="0"/>
                </a:endParaRPr>
              </a:p>
            </p:txBody>
          </p:sp>
        </mc:Choice>
        <mc:Fallback xmlns="">
          <p:sp>
            <p:nvSpPr>
              <p:cNvPr id="4" name="文字方塊 13">
                <a:extLst>
                  <a:ext uri="{FF2B5EF4-FFF2-40B4-BE49-F238E27FC236}">
                    <a16:creationId xmlns:a16="http://schemas.microsoft.com/office/drawing/2014/main" id="{4BD1C9B0-6E64-5D83-AF98-426786633165}"/>
                  </a:ext>
                </a:extLst>
              </p:cNvPr>
              <p:cNvSpPr txBox="1">
                <a:spLocks noRot="1" noChangeAspect="1" noMove="1" noResize="1" noEditPoints="1" noAdjustHandles="1" noChangeArrowheads="1" noChangeShapeType="1" noTextEdit="1"/>
              </p:cNvSpPr>
              <p:nvPr/>
            </p:nvSpPr>
            <p:spPr bwMode="auto">
              <a:xfrm>
                <a:off x="1243965" y="2165481"/>
                <a:ext cx="3045000" cy="555793"/>
              </a:xfrm>
              <a:prstGeom prst="rect">
                <a:avLst/>
              </a:prstGeom>
              <a:blipFill>
                <a:blip r:embed="rId3"/>
                <a:stretch>
                  <a:fillRect l="-415"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1BE3248F-0148-4691-F6D9-8C19C7E0A9A8}"/>
                  </a:ext>
                </a:extLst>
              </p:cNvPr>
              <p:cNvSpPr txBox="1"/>
              <p:nvPr/>
            </p:nvSpPr>
            <p:spPr bwMode="auto">
              <a:xfrm>
                <a:off x="1225552" y="3521298"/>
                <a:ext cx="5437451"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𝑚</m:t>
                          </m:r>
                        </m:e>
                        <m:sub>
                          <m:r>
                            <a:rPr kumimoji="1" lang="en-US" altLang="zh-TW" sz="1800" b="0" i="1" smtClean="0">
                              <a:latin typeface="Cambria Math" panose="02040503050406030204" pitchFamily="18" charset="0"/>
                            </a:rPr>
                            <m:t>2</m:t>
                          </m:r>
                        </m:sub>
                      </m:sSub>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𝑘</m:t>
                          </m:r>
                        </m:e>
                        <m:sub>
                          <m:r>
                            <a:rPr kumimoji="1" lang="en-US" altLang="zh-TW" sz="1800" b="0" i="1" smtClean="0">
                              <a:latin typeface="Cambria Math" panose="02040503050406030204" pitchFamily="18" charset="0"/>
                            </a:rPr>
                            <m:t>2</m:t>
                          </m:r>
                        </m:sub>
                      </m:sSub>
                      <m:d>
                        <m:dPr>
                          <m:ctrlPr>
                            <a:rPr kumimoji="1" lang="en-US" altLang="zh-TW" sz="1800" b="0" i="1" smtClean="0">
                              <a:latin typeface="Cambria Math" panose="02040503050406030204" pitchFamily="18" charset="0"/>
                            </a:rPr>
                          </m:ctrlPr>
                        </m:dPr>
                        <m:e>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1</m:t>
                              </m:r>
                            </m:sub>
                          </m:sSub>
                        </m:e>
                      </m:d>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e>
                          </m:d>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1BE3248F-0148-4691-F6D9-8C19C7E0A9A8}"/>
                  </a:ext>
                </a:extLst>
              </p:cNvPr>
              <p:cNvSpPr txBox="1">
                <a:spLocks noRot="1" noChangeAspect="1" noMove="1" noResize="1" noEditPoints="1" noAdjustHandles="1" noChangeArrowheads="1" noChangeShapeType="1" noTextEdit="1"/>
              </p:cNvSpPr>
              <p:nvPr/>
            </p:nvSpPr>
            <p:spPr bwMode="auto">
              <a:xfrm>
                <a:off x="1225552" y="3521298"/>
                <a:ext cx="5437451" cy="555793"/>
              </a:xfrm>
              <a:prstGeom prst="rect">
                <a:avLst/>
              </a:prstGeom>
              <a:blipFill>
                <a:blip r:embed="rId4"/>
                <a:stretch>
                  <a:fillRect b="-11111"/>
                </a:stretch>
              </a:blipFill>
              <a:ln w="9525">
                <a:noFill/>
                <a:miter lim="800000"/>
                <a:headEnd/>
                <a:tailEnd/>
              </a:ln>
            </p:spPr>
            <p:txBody>
              <a:bodyPr/>
              <a:lstStyle/>
              <a:p>
                <a:r>
                  <a:rPr lang="en-US">
                    <a:noFill/>
                  </a:rPr>
                  <a:t> </a:t>
                </a:r>
              </a:p>
            </p:txBody>
          </p:sp>
        </mc:Fallback>
      </mc:AlternateContent>
      <p:sp>
        <p:nvSpPr>
          <p:cNvPr id="7" name="TextBox 6">
            <a:extLst>
              <a:ext uri="{FF2B5EF4-FFF2-40B4-BE49-F238E27FC236}">
                <a16:creationId xmlns:a16="http://schemas.microsoft.com/office/drawing/2014/main" id="{47BA90F5-9E3C-E555-32AC-E1559C1A01F8}"/>
              </a:ext>
            </a:extLst>
          </p:cNvPr>
          <p:cNvSpPr txBox="1"/>
          <p:nvPr/>
        </p:nvSpPr>
        <p:spPr bwMode="auto">
          <a:xfrm>
            <a:off x="1905000" y="442487"/>
            <a:ext cx="586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rPr>
              <a:t>耦合振盪</a:t>
            </a:r>
            <a:r>
              <a:rPr lang="zh-TW" altLang="en-US" sz="1800" dirty="0">
                <a:latin typeface="Times New Roman" panose="02020603050405020304" pitchFamily="18" charset="0"/>
              </a:rPr>
              <a:t> </a:t>
            </a:r>
            <a:r>
              <a:rPr lang="en-US" altLang="zh-TW" sz="1800" dirty="0">
                <a:latin typeface="Times New Roman" panose="02020603050405020304" pitchFamily="18" charset="0"/>
              </a:rPr>
              <a:t>coupled oscillation, Spring-Mass system</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3476DABC-EA8D-1BCB-8B1C-FA6703A2B478}"/>
                  </a:ext>
                </a:extLst>
              </p:cNvPr>
              <p:cNvSpPr txBox="1"/>
              <p:nvPr/>
            </p:nvSpPr>
            <p:spPr bwMode="auto">
              <a:xfrm>
                <a:off x="1209520" y="5030276"/>
                <a:ext cx="2880276" cy="60112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3" name="文字方塊 13">
                <a:extLst>
                  <a:ext uri="{FF2B5EF4-FFF2-40B4-BE49-F238E27FC236}">
                    <a16:creationId xmlns:a16="http://schemas.microsoft.com/office/drawing/2014/main" id="{3476DABC-EA8D-1BCB-8B1C-FA6703A2B478}"/>
                  </a:ext>
                </a:extLst>
              </p:cNvPr>
              <p:cNvSpPr txBox="1">
                <a:spLocks noRot="1" noChangeAspect="1" noMove="1" noResize="1" noEditPoints="1" noAdjustHandles="1" noChangeArrowheads="1" noChangeShapeType="1" noTextEdit="1"/>
              </p:cNvSpPr>
              <p:nvPr/>
            </p:nvSpPr>
            <p:spPr bwMode="auto">
              <a:xfrm>
                <a:off x="1209520" y="5030276"/>
                <a:ext cx="2880276" cy="601127"/>
              </a:xfrm>
              <a:prstGeom prst="rect">
                <a:avLst/>
              </a:prstGeom>
              <a:blipFill>
                <a:blip r:embed="rId5"/>
                <a:stretch>
                  <a:fillRect l="-1754" b="-625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1F82C79A-4ED3-141F-E774-C1673BA35CC6}"/>
                  </a:ext>
                </a:extLst>
              </p:cNvPr>
              <p:cNvSpPr txBox="1"/>
              <p:nvPr/>
            </p:nvSpPr>
            <p:spPr bwMode="auto">
              <a:xfrm>
                <a:off x="1225552" y="5760629"/>
                <a:ext cx="2684646" cy="60112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1F82C79A-4ED3-141F-E774-C1673BA35CC6}"/>
                  </a:ext>
                </a:extLst>
              </p:cNvPr>
              <p:cNvSpPr txBox="1">
                <a:spLocks noRot="1" noChangeAspect="1" noMove="1" noResize="1" noEditPoints="1" noAdjustHandles="1" noChangeArrowheads="1" noChangeShapeType="1" noTextEdit="1"/>
              </p:cNvSpPr>
              <p:nvPr/>
            </p:nvSpPr>
            <p:spPr bwMode="auto">
              <a:xfrm>
                <a:off x="1225552" y="5760629"/>
                <a:ext cx="2684646" cy="601127"/>
              </a:xfrm>
              <a:prstGeom prst="rect">
                <a:avLst/>
              </a:prstGeom>
              <a:blipFill>
                <a:blip r:embed="rId6"/>
                <a:stretch>
                  <a:fillRect l="-1415" r="-472" b="-61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2E2B03-2A6E-A8BF-01AF-378F321D8963}"/>
                  </a:ext>
                </a:extLst>
              </p:cNvPr>
              <p:cNvSpPr txBox="1"/>
              <p:nvPr/>
            </p:nvSpPr>
            <p:spPr>
              <a:xfrm>
                <a:off x="1225552" y="2757242"/>
                <a:ext cx="691606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forces exerted 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a14:m>
                <a:r>
                  <a:rPr lang="en-US" dirty="0">
                    <a:latin typeface="Times New Roman" panose="02020603050405020304" pitchFamily="18" charset="0"/>
                    <a:cs typeface="Times New Roman" panose="02020603050405020304" pitchFamily="18" charset="0"/>
                  </a:rPr>
                  <a:t> come from two springs. </a:t>
                </a:r>
              </a:p>
            </p:txBody>
          </p:sp>
        </mc:Choice>
        <mc:Fallback xmlns="">
          <p:sp>
            <p:nvSpPr>
              <p:cNvPr id="8" name="TextBox 7">
                <a:extLst>
                  <a:ext uri="{FF2B5EF4-FFF2-40B4-BE49-F238E27FC236}">
                    <a16:creationId xmlns:a16="http://schemas.microsoft.com/office/drawing/2014/main" id="{EC2E2B03-2A6E-A8BF-01AF-378F321D8963}"/>
                  </a:ext>
                </a:extLst>
              </p:cNvPr>
              <p:cNvSpPr txBox="1">
                <a:spLocks noRot="1" noChangeAspect="1" noMove="1" noResize="1" noEditPoints="1" noAdjustHandles="1" noChangeArrowheads="1" noChangeShapeType="1" noTextEdit="1"/>
              </p:cNvSpPr>
              <p:nvPr/>
            </p:nvSpPr>
            <p:spPr>
              <a:xfrm>
                <a:off x="1225552" y="2757242"/>
                <a:ext cx="6916061" cy="369332"/>
              </a:xfrm>
              <a:prstGeom prst="rect">
                <a:avLst/>
              </a:prstGeom>
              <a:blipFill>
                <a:blip r:embed="rId7"/>
                <a:stretch>
                  <a:fillRect l="-733" t="-3226"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56C27610-F0B2-2EF3-ED2A-59F8578667C3}"/>
                  </a:ext>
                </a:extLst>
              </p:cNvPr>
              <p:cNvSpPr txBox="1"/>
              <p:nvPr/>
            </p:nvSpPr>
            <p:spPr bwMode="auto">
              <a:xfrm>
                <a:off x="1250537" y="2165481"/>
                <a:ext cx="558396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𝑚</m:t>
                          </m:r>
                        </m:e>
                        <m:sub>
                          <m:r>
                            <a:rPr kumimoji="1" lang="en-US" altLang="zh-TW" sz="1800" b="0" i="1" smtClean="0">
                              <a:latin typeface="Cambria Math" panose="02040503050406030204" pitchFamily="18" charset="0"/>
                            </a:rPr>
                            <m:t>1</m:t>
                          </m:r>
                        </m:sub>
                      </m:sSub>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𝑘</m:t>
                          </m:r>
                        </m:e>
                        <m:sub>
                          <m:r>
                            <a:rPr kumimoji="1" lang="en-US" altLang="zh-TW" sz="1800" b="0" i="1" smtClean="0">
                              <a:latin typeface="Cambria Math" panose="02040503050406030204" pitchFamily="18" charset="0"/>
                            </a:rPr>
                            <m:t>2</m:t>
                          </m:r>
                        </m:sub>
                      </m:sSub>
                      <m:d>
                        <m:dPr>
                          <m:ctrlPr>
                            <a:rPr kumimoji="1" lang="en-US" altLang="zh-TW" sz="1800" b="0" i="1" smtClean="0">
                              <a:latin typeface="Cambria Math" panose="02040503050406030204" pitchFamily="18" charset="0"/>
                            </a:rPr>
                          </m:ctrlPr>
                        </m:dPr>
                        <m:e>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1</m:t>
                              </m:r>
                            </m:sub>
                          </m:sSub>
                        </m:e>
                      </m:d>
                      <m:r>
                        <a:rPr kumimoji="1" lang="en-US" altLang="zh-TW" sz="1800" b="0" i="1" smtClean="0">
                          <a:latin typeface="Cambria Math" panose="02040503050406030204" pitchFamily="18" charset="0"/>
                        </a:rPr>
                        <m:t>=−</m:t>
                      </m:r>
                      <m:d>
                        <m:dPr>
                          <m:ctrlPr>
                            <a:rPr kumimoji="1" lang="en-US" altLang="zh-TW" sz="1800" b="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56C27610-F0B2-2EF3-ED2A-59F8578667C3}"/>
                  </a:ext>
                </a:extLst>
              </p:cNvPr>
              <p:cNvSpPr txBox="1">
                <a:spLocks noRot="1" noChangeAspect="1" noMove="1" noResize="1" noEditPoints="1" noAdjustHandles="1" noChangeArrowheads="1" noChangeShapeType="1" noTextEdit="1"/>
              </p:cNvSpPr>
              <p:nvPr/>
            </p:nvSpPr>
            <p:spPr bwMode="auto">
              <a:xfrm>
                <a:off x="1250537" y="2165481"/>
                <a:ext cx="5583965" cy="555793"/>
              </a:xfrm>
              <a:prstGeom prst="rect">
                <a:avLst/>
              </a:prstGeom>
              <a:blipFill>
                <a:blip r:embed="rId8"/>
                <a:stretch>
                  <a:fillRect l="-227"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C5B08BB-1ED0-CE77-ECDC-77A09698F823}"/>
                  </a:ext>
                </a:extLst>
              </p:cNvPr>
              <p:cNvSpPr txBox="1"/>
              <p:nvPr/>
            </p:nvSpPr>
            <p:spPr>
              <a:xfrm>
                <a:off x="1250537" y="3126574"/>
                <a:ext cx="758866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Note that the change of length of the right hand-hand side spring: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oMath>
                </a14:m>
                <a:r>
                  <a:rPr lang="en-US" dirty="0">
                    <a:latin typeface="Times New Roman" panose="02020603050405020304" pitchFamily="18"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5C5B08BB-1ED0-CE77-ECDC-77A09698F823}"/>
                  </a:ext>
                </a:extLst>
              </p:cNvPr>
              <p:cNvSpPr txBox="1">
                <a:spLocks noRot="1" noChangeAspect="1" noMove="1" noResize="1" noEditPoints="1" noAdjustHandles="1" noChangeArrowheads="1" noChangeShapeType="1" noTextEdit="1"/>
              </p:cNvSpPr>
              <p:nvPr/>
            </p:nvSpPr>
            <p:spPr>
              <a:xfrm>
                <a:off x="1250537" y="3126574"/>
                <a:ext cx="7588663" cy="369332"/>
              </a:xfrm>
              <a:prstGeom prst="rect">
                <a:avLst/>
              </a:prstGeom>
              <a:blipFill>
                <a:blip r:embed="rId9"/>
                <a:stretch>
                  <a:fillRect l="-669" t="-10000" b="-2333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B94941C-DE68-582F-842E-E1B963ED32D3}"/>
              </a:ext>
            </a:extLst>
          </p:cNvPr>
          <p:cNvSpPr txBox="1"/>
          <p:nvPr/>
        </p:nvSpPr>
        <p:spPr>
          <a:xfrm>
            <a:off x="1225552" y="4634668"/>
            <a:ext cx="71564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It is customary to move all the constants to the right hand side.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37C628B-2B56-39A1-F3B7-A96AD8CD85D8}"/>
                  </a:ext>
                </a:extLst>
              </p:cNvPr>
              <p:cNvSpPr txBox="1"/>
              <p:nvPr/>
            </p:nvSpPr>
            <p:spPr>
              <a:xfrm>
                <a:off x="1225552" y="4154503"/>
                <a:ext cx="7918448" cy="38151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forces on the two particles are linear combinations of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1,2</m:t>
                        </m:r>
                      </m:sub>
                    </m:sSub>
                  </m:oMath>
                </a14:m>
                <a:r>
                  <a:rPr lang="en-US" dirty="0">
                    <a:latin typeface="Times New Roman" panose="02020603050405020304" pitchFamily="18" charset="0"/>
                    <a:cs typeface="Times New Roman" panose="02020603050405020304" pitchFamily="18" charset="0"/>
                  </a:rPr>
                  <a:t>. It is a </a:t>
                </a:r>
                <a:r>
                  <a:rPr lang="en-US" dirty="0">
                    <a:solidFill>
                      <a:srgbClr val="FF0000"/>
                    </a:solidFill>
                    <a:latin typeface="Times New Roman" panose="02020603050405020304" pitchFamily="18" charset="0"/>
                    <a:cs typeface="Times New Roman" panose="02020603050405020304" pitchFamily="18" charset="0"/>
                  </a:rPr>
                  <a:t>linear system</a:t>
                </a:r>
                <a:r>
                  <a:rPr lang="en-US" dirty="0">
                    <a:latin typeface="Times New Roman" panose="02020603050405020304" pitchFamily="18"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B37C628B-2B56-39A1-F3B7-A96AD8CD85D8}"/>
                  </a:ext>
                </a:extLst>
              </p:cNvPr>
              <p:cNvSpPr txBox="1">
                <a:spLocks noRot="1" noChangeAspect="1" noMove="1" noResize="1" noEditPoints="1" noAdjustHandles="1" noChangeArrowheads="1" noChangeShapeType="1" noTextEdit="1"/>
              </p:cNvSpPr>
              <p:nvPr/>
            </p:nvSpPr>
            <p:spPr>
              <a:xfrm>
                <a:off x="1225552" y="4154503"/>
                <a:ext cx="7918448" cy="381515"/>
              </a:xfrm>
              <a:prstGeom prst="rect">
                <a:avLst/>
              </a:prstGeom>
              <a:blipFill>
                <a:blip r:embed="rId10"/>
                <a:stretch>
                  <a:fillRect l="-641" t="-9677" r="-160" b="-16129"/>
                </a:stretch>
              </a:blipFill>
            </p:spPr>
            <p:txBody>
              <a:bodyPr/>
              <a:lstStyle/>
              <a:p>
                <a:r>
                  <a:rPr lang="en-US">
                    <a:noFill/>
                  </a:rPr>
                  <a:t> </a:t>
                </a:r>
              </a:p>
            </p:txBody>
          </p:sp>
        </mc:Fallback>
      </mc:AlternateContent>
    </p:spTree>
    <p:extLst>
      <p:ext uri="{BB962C8B-B14F-4D97-AF65-F5344CB8AC3E}">
        <p14:creationId xmlns:p14="http://schemas.microsoft.com/office/powerpoint/2010/main" val="4447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P spid="9"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5BBCD7-D7E9-3F9E-2630-BEACA8F1F8E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60C65EE-CCF3-4AA2-B8EC-642B9BD5592E}"/>
              </a:ext>
            </a:extLst>
          </p:cNvPr>
          <p:cNvPicPr>
            <a:picLocks noChangeAspect="1"/>
          </p:cNvPicPr>
          <p:nvPr/>
        </p:nvPicPr>
        <p:blipFill>
          <a:blip r:embed="rId2"/>
          <a:srcRect l="15275" t="30880" r="15223" b="45307"/>
          <a:stretch>
            <a:fillRect/>
          </a:stretch>
        </p:blipFill>
        <p:spPr>
          <a:xfrm>
            <a:off x="1447800" y="1411605"/>
            <a:ext cx="5544616" cy="1062170"/>
          </a:xfrm>
          <a:prstGeom prst="rect">
            <a:avLst/>
          </a:prstGeom>
        </p:spPr>
      </p:pic>
      <p:sp>
        <p:nvSpPr>
          <p:cNvPr id="7" name="TextBox 6">
            <a:extLst>
              <a:ext uri="{FF2B5EF4-FFF2-40B4-BE49-F238E27FC236}">
                <a16:creationId xmlns:a16="http://schemas.microsoft.com/office/drawing/2014/main" id="{24A856CA-4647-0CD3-B8E6-A34C052C761C}"/>
              </a:ext>
            </a:extLst>
          </p:cNvPr>
          <p:cNvSpPr txBox="1"/>
          <p:nvPr/>
        </p:nvSpPr>
        <p:spPr bwMode="auto">
          <a:xfrm>
            <a:off x="2910606" y="930018"/>
            <a:ext cx="3078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rPr>
              <a:t>耦合振盪</a:t>
            </a:r>
            <a:r>
              <a:rPr lang="zh-TW" altLang="en-US" sz="1800" dirty="0">
                <a:latin typeface="Times New Roman" panose="02020603050405020304" pitchFamily="18" charset="0"/>
              </a:rPr>
              <a:t> </a:t>
            </a:r>
            <a:r>
              <a:rPr lang="en-US" altLang="zh-TW" sz="1800" dirty="0">
                <a:latin typeface="Times New Roman" panose="02020603050405020304" pitchFamily="18" charset="0"/>
              </a:rPr>
              <a:t>coupled oscillation</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A1BB1C7D-D968-0DDB-7CDB-BC4518F4D42A}"/>
                  </a:ext>
                </a:extLst>
              </p:cNvPr>
              <p:cNvSpPr txBox="1"/>
              <p:nvPr/>
            </p:nvSpPr>
            <p:spPr bwMode="auto">
              <a:xfrm>
                <a:off x="1416761" y="2605018"/>
                <a:ext cx="2880276" cy="60112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3" name="文字方塊 13">
                <a:extLst>
                  <a:ext uri="{FF2B5EF4-FFF2-40B4-BE49-F238E27FC236}">
                    <a16:creationId xmlns:a16="http://schemas.microsoft.com/office/drawing/2014/main" id="{A1BB1C7D-D968-0DDB-7CDB-BC4518F4D42A}"/>
                  </a:ext>
                </a:extLst>
              </p:cNvPr>
              <p:cNvSpPr txBox="1">
                <a:spLocks noRot="1" noChangeAspect="1" noMove="1" noResize="1" noEditPoints="1" noAdjustHandles="1" noChangeArrowheads="1" noChangeShapeType="1" noTextEdit="1"/>
              </p:cNvSpPr>
              <p:nvPr/>
            </p:nvSpPr>
            <p:spPr bwMode="auto">
              <a:xfrm>
                <a:off x="1416761" y="2605018"/>
                <a:ext cx="2880276" cy="601127"/>
              </a:xfrm>
              <a:prstGeom prst="rect">
                <a:avLst/>
              </a:prstGeom>
              <a:blipFill>
                <a:blip r:embed="rId3"/>
                <a:stretch>
                  <a:fillRect l="-1316" b="-61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BD882F05-CE93-24C6-A4F9-A196A3892621}"/>
                  </a:ext>
                </a:extLst>
              </p:cNvPr>
              <p:cNvSpPr txBox="1"/>
              <p:nvPr/>
            </p:nvSpPr>
            <p:spPr bwMode="auto">
              <a:xfrm>
                <a:off x="1416761" y="3284069"/>
                <a:ext cx="2684646" cy="60112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BD882F05-CE93-24C6-A4F9-A196A3892621}"/>
                  </a:ext>
                </a:extLst>
              </p:cNvPr>
              <p:cNvSpPr txBox="1">
                <a:spLocks noRot="1" noChangeAspect="1" noMove="1" noResize="1" noEditPoints="1" noAdjustHandles="1" noChangeArrowheads="1" noChangeShapeType="1" noTextEdit="1"/>
              </p:cNvSpPr>
              <p:nvPr/>
            </p:nvSpPr>
            <p:spPr bwMode="auto">
              <a:xfrm>
                <a:off x="1416761" y="3284069"/>
                <a:ext cx="2684646" cy="601127"/>
              </a:xfrm>
              <a:prstGeom prst="rect">
                <a:avLst/>
              </a:prstGeom>
              <a:blipFill>
                <a:blip r:embed="rId4"/>
                <a:stretch>
                  <a:fillRect l="-1408" b="-8333"/>
                </a:stretch>
              </a:blipFill>
              <a:ln w="9525">
                <a:noFill/>
                <a:miter lim="800000"/>
                <a:headEnd/>
                <a:tailEnd/>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C294C548-C0BA-521D-DF5A-5F22E1040A9E}"/>
              </a:ext>
            </a:extLst>
          </p:cNvPr>
          <p:cNvSpPr txBox="1"/>
          <p:nvPr/>
        </p:nvSpPr>
        <p:spPr bwMode="auto">
          <a:xfrm>
            <a:off x="1295400" y="4014894"/>
            <a:ext cx="7576507"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anose="02020603050405020304" pitchFamily="18" charset="0"/>
                <a:cs typeface="Times New Roman" pitchFamily="18" charset="0"/>
              </a:rPr>
              <a:t>兩個粒子的受力，是兩個粒子座標的兩個線性組合，稱為線性系統</a:t>
            </a:r>
            <a:r>
              <a:rPr lang="en-US" sz="1800" dirty="0">
                <a:solidFill>
                  <a:srgbClr val="FF0000"/>
                </a:solidFill>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8E51EF6F-35BD-29BA-64EE-3AD2FB383F0F}"/>
              </a:ext>
            </a:extLst>
          </p:cNvPr>
          <p:cNvSpPr txBox="1"/>
          <p:nvPr/>
        </p:nvSpPr>
        <p:spPr bwMode="auto">
          <a:xfrm>
            <a:off x="1295399" y="4405051"/>
            <a:ext cx="7576507"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anose="02020603050405020304" pitchFamily="18" charset="0"/>
                <a:cs typeface="Times New Roman" pitchFamily="18" charset="0"/>
              </a:rPr>
              <a:t>線性系統的運動方程式可以以矩陣與行向量的語言來描述</a:t>
            </a:r>
            <a:r>
              <a:rPr lang="en-US" sz="1800" dirty="0">
                <a:solidFill>
                  <a:srgbClr val="FF0000"/>
                </a:solidFill>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2433EE09-0668-4A2E-729A-EC99DCBDAC6C}"/>
              </a:ext>
            </a:extLst>
          </p:cNvPr>
          <p:cNvSpPr txBox="1"/>
          <p:nvPr/>
        </p:nvSpPr>
        <p:spPr bwMode="auto">
          <a:xfrm>
            <a:off x="1295399" y="5206190"/>
            <a:ext cx="6210491"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anose="02020603050405020304" pitchFamily="18" charset="0"/>
                <a:cs typeface="Times New Roman" pitchFamily="18" charset="0"/>
              </a:rPr>
              <a:t>線性系統可簡化為模式廣義座標的簡諧運動</a:t>
            </a:r>
            <a:r>
              <a:rPr lang="en-US" sz="1800" dirty="0">
                <a:solidFill>
                  <a:srgbClr val="FF0000"/>
                </a:solidFill>
                <a:latin typeface="Times New Roman" pitchFamily="18" charset="0"/>
                <a:cs typeface="Times New Roman" pitchFamily="18" charset="0"/>
              </a:rPr>
              <a:t>。</a:t>
            </a:r>
          </a:p>
        </p:txBody>
      </p:sp>
      <p:sp>
        <p:nvSpPr>
          <p:cNvPr id="17" name="TextBox 16">
            <a:extLst>
              <a:ext uri="{FF2B5EF4-FFF2-40B4-BE49-F238E27FC236}">
                <a16:creationId xmlns:a16="http://schemas.microsoft.com/office/drawing/2014/main" id="{F9E6403C-D428-C0BA-7415-8B8B03F74EB6}"/>
              </a:ext>
            </a:extLst>
          </p:cNvPr>
          <p:cNvSpPr txBox="1"/>
          <p:nvPr/>
        </p:nvSpPr>
        <p:spPr bwMode="auto">
          <a:xfrm>
            <a:off x="1313201" y="4795208"/>
            <a:ext cx="7576507"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anose="02020603050405020304" pitchFamily="18" charset="0"/>
                <a:cs typeface="Times New Roman" pitchFamily="18" charset="0"/>
              </a:rPr>
              <a:t>運動方程式的解可以寫成矩陣的本徵值問題</a:t>
            </a:r>
            <a:r>
              <a:rPr lang="en-US" sz="1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55913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EF16-4DFD-06D7-DC4D-EF389B27482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851955-2E9C-2C66-8ED4-B301D8515EAD}"/>
              </a:ext>
            </a:extLst>
          </p:cNvPr>
          <p:cNvPicPr>
            <a:picLocks noChangeAspect="1"/>
          </p:cNvPicPr>
          <p:nvPr/>
        </p:nvPicPr>
        <p:blipFill>
          <a:blip r:embed="rId2"/>
          <a:srcRect l="15275" t="30880" r="15223" b="45307"/>
          <a:stretch>
            <a:fillRect/>
          </a:stretch>
        </p:blipFill>
        <p:spPr>
          <a:xfrm>
            <a:off x="1043148" y="1081260"/>
            <a:ext cx="5544616" cy="1062170"/>
          </a:xfrm>
          <a:prstGeom prst="rect">
            <a:avLst/>
          </a:prstGeom>
        </p:spPr>
      </p:pic>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FEE06374-E38C-B49E-68FB-2B62329D548A}"/>
                  </a:ext>
                </a:extLst>
              </p:cNvPr>
              <p:cNvSpPr txBox="1"/>
              <p:nvPr/>
            </p:nvSpPr>
            <p:spPr bwMode="auto">
              <a:xfrm>
                <a:off x="1043148" y="2323133"/>
                <a:ext cx="2880276" cy="60112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3" name="文字方塊 13">
                <a:extLst>
                  <a:ext uri="{FF2B5EF4-FFF2-40B4-BE49-F238E27FC236}">
                    <a16:creationId xmlns:a16="http://schemas.microsoft.com/office/drawing/2014/main" id="{FEE06374-E38C-B49E-68FB-2B62329D548A}"/>
                  </a:ext>
                </a:extLst>
              </p:cNvPr>
              <p:cNvSpPr txBox="1">
                <a:spLocks noRot="1" noChangeAspect="1" noMove="1" noResize="1" noEditPoints="1" noAdjustHandles="1" noChangeArrowheads="1" noChangeShapeType="1" noTextEdit="1"/>
              </p:cNvSpPr>
              <p:nvPr/>
            </p:nvSpPr>
            <p:spPr bwMode="auto">
              <a:xfrm>
                <a:off x="1043148" y="2323133"/>
                <a:ext cx="2880276" cy="601127"/>
              </a:xfrm>
              <a:prstGeom prst="rect">
                <a:avLst/>
              </a:prstGeom>
              <a:blipFill>
                <a:blip r:embed="rId3"/>
                <a:stretch>
                  <a:fillRect l="-1754" b="-61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7349F97A-A20C-5782-5712-98929648E99A}"/>
                  </a:ext>
                </a:extLst>
              </p:cNvPr>
              <p:cNvSpPr txBox="1"/>
              <p:nvPr/>
            </p:nvSpPr>
            <p:spPr bwMode="auto">
              <a:xfrm>
                <a:off x="1043148" y="3002184"/>
                <a:ext cx="2684646" cy="60112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7349F97A-A20C-5782-5712-98929648E99A}"/>
                  </a:ext>
                </a:extLst>
              </p:cNvPr>
              <p:cNvSpPr txBox="1">
                <a:spLocks noRot="1" noChangeAspect="1" noMove="1" noResize="1" noEditPoints="1" noAdjustHandles="1" noChangeArrowheads="1" noChangeShapeType="1" noTextEdit="1"/>
              </p:cNvSpPr>
              <p:nvPr/>
            </p:nvSpPr>
            <p:spPr bwMode="auto">
              <a:xfrm>
                <a:off x="1043148" y="3002184"/>
                <a:ext cx="2684646" cy="601127"/>
              </a:xfrm>
              <a:prstGeom prst="rect">
                <a:avLst/>
              </a:prstGeom>
              <a:blipFill>
                <a:blip r:embed="rId4"/>
                <a:stretch>
                  <a:fillRect l="-1887" b="-8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4DAB0E6D-0B09-1985-1AE7-9BB4A3F6FA61}"/>
                  </a:ext>
                </a:extLst>
              </p:cNvPr>
              <p:cNvSpPr txBox="1"/>
              <p:nvPr/>
            </p:nvSpPr>
            <p:spPr bwMode="auto">
              <a:xfrm>
                <a:off x="1043148" y="4173293"/>
                <a:ext cx="236917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4DAB0E6D-0B09-1985-1AE7-9BB4A3F6FA61}"/>
                  </a:ext>
                </a:extLst>
              </p:cNvPr>
              <p:cNvSpPr txBox="1">
                <a:spLocks noRot="1" noChangeAspect="1" noMove="1" noResize="1" noEditPoints="1" noAdjustHandles="1" noChangeArrowheads="1" noChangeShapeType="1" noTextEdit="1"/>
              </p:cNvSpPr>
              <p:nvPr/>
            </p:nvSpPr>
            <p:spPr bwMode="auto">
              <a:xfrm>
                <a:off x="1043148" y="4173293"/>
                <a:ext cx="2369175" cy="555793"/>
              </a:xfrm>
              <a:prstGeom prst="rect">
                <a:avLst/>
              </a:prstGeom>
              <a:blipFill>
                <a:blip r:embed="rId5"/>
                <a:stretch>
                  <a:fillRect l="-535"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28A38E21-5C7F-C5EA-157E-4699BBE29F0E}"/>
                  </a:ext>
                </a:extLst>
              </p:cNvPr>
              <p:cNvSpPr txBox="1"/>
              <p:nvPr/>
            </p:nvSpPr>
            <p:spPr bwMode="auto">
              <a:xfrm>
                <a:off x="1043148" y="4888574"/>
                <a:ext cx="2162900"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28A38E21-5C7F-C5EA-157E-4699BBE29F0E}"/>
                  </a:ext>
                </a:extLst>
              </p:cNvPr>
              <p:cNvSpPr txBox="1">
                <a:spLocks noRot="1" noChangeAspect="1" noMove="1" noResize="1" noEditPoints="1" noAdjustHandles="1" noChangeArrowheads="1" noChangeShapeType="1" noTextEdit="1"/>
              </p:cNvSpPr>
              <p:nvPr/>
            </p:nvSpPr>
            <p:spPr bwMode="auto">
              <a:xfrm>
                <a:off x="1043148" y="4888574"/>
                <a:ext cx="2162900" cy="555793"/>
              </a:xfrm>
              <a:prstGeom prst="rect">
                <a:avLst/>
              </a:prstGeom>
              <a:blipFill>
                <a:blip r:embed="rId6"/>
                <a:stretch>
                  <a:fillRect l="-585" b="-13333"/>
                </a:stretch>
              </a:blipFill>
              <a:ln w="9525">
                <a:noFill/>
                <a:miter lim="800000"/>
                <a:headEnd/>
                <a:tailEnd/>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4C0BB2A2-E6C2-C3F4-D92B-C8F392A568C4}"/>
              </a:ext>
            </a:extLst>
          </p:cNvPr>
          <p:cNvSpPr txBox="1"/>
          <p:nvPr/>
        </p:nvSpPr>
        <p:spPr bwMode="auto">
          <a:xfrm>
            <a:off x="1027480" y="3726890"/>
            <a:ext cx="4792603" cy="369332"/>
          </a:xfrm>
          <a:prstGeom prst="rect">
            <a:avLst/>
          </a:prstGeom>
          <a:noFill/>
          <a:ln w="9525">
            <a:noFill/>
            <a:miter lim="800000"/>
            <a:headEnd/>
            <a:tailEnd/>
          </a:ln>
        </p:spPr>
        <p:txBody>
          <a:bodyPr wrap="square" rtlCol="0">
            <a:spAutoFit/>
          </a:bodyPr>
          <a:lstStyle/>
          <a:p>
            <a:pPr algn="l"/>
            <a:r>
              <a:rPr lang="en-US" dirty="0">
                <a:latin typeface="Times New Roman" panose="02020603050405020304" pitchFamily="18" charset="0"/>
                <a:cs typeface="Times New Roman" pitchFamily="18" charset="0"/>
              </a:rPr>
              <a:t>For simplicity of discussion, assume that</a:t>
            </a:r>
            <a:r>
              <a:rPr lang="en-US" sz="1800" dirty="0">
                <a:latin typeface="Times New Roman" panose="02020603050405020304" pitchFamily="18" charset="0"/>
                <a:cs typeface="Times New Roman" pitchFamily="18" charset="0"/>
              </a:rPr>
              <a:t>：</a:t>
            </a:r>
          </a:p>
        </p:txBody>
      </p:sp>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E29587E0-F331-DD88-2822-A6EB4CE71897}"/>
                  </a:ext>
                </a:extLst>
              </p:cNvPr>
              <p:cNvSpPr txBox="1"/>
              <p:nvPr/>
            </p:nvSpPr>
            <p:spPr bwMode="auto">
              <a:xfrm>
                <a:off x="5058084" y="3774284"/>
                <a:ext cx="1256434"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b="0" i="1" smtClean="0">
                              <a:latin typeface="Cambria Math" panose="02040503050406030204" pitchFamily="18" charset="0"/>
                            </a:rPr>
                          </m:ctrlPr>
                        </m:sSub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r>
                            <a:rPr kumimoji="1" lang="en-US" altLang="zh-TW" sz="1800" b="0" i="1" smtClean="0">
                              <a:latin typeface="Cambria Math" panose="02040503050406030204" pitchFamily="18" charset="0"/>
                            </a:rPr>
                            <m:t>𝑘</m:t>
                          </m:r>
                        </m:e>
                        <m:sub>
                          <m:r>
                            <a:rPr kumimoji="1"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r>
                        <a:rPr lang="en-US" altLang="zh-TW" sz="1800" b="0" i="1" smtClean="0">
                          <a:latin typeface="Cambria Math" panose="02040503050406030204" pitchFamily="18" charset="0"/>
                        </a:rPr>
                        <m:t>𝑘</m:t>
                      </m:r>
                    </m:oMath>
                  </m:oMathPara>
                </a14:m>
                <a:endParaRPr kumimoji="1" lang="zh-TW" altLang="en-US" sz="1800" dirty="0">
                  <a:latin typeface="Times New Roman" panose="02020603050405020304" pitchFamily="18" charset="0"/>
                </a:endParaRPr>
              </a:p>
            </p:txBody>
          </p:sp>
        </mc:Choice>
        <mc:Fallback xmlns="">
          <p:sp>
            <p:nvSpPr>
              <p:cNvPr id="11" name="文字方塊 13">
                <a:extLst>
                  <a:ext uri="{FF2B5EF4-FFF2-40B4-BE49-F238E27FC236}">
                    <a16:creationId xmlns:a16="http://schemas.microsoft.com/office/drawing/2014/main" id="{E29587E0-F331-DD88-2822-A6EB4CE71897}"/>
                  </a:ext>
                </a:extLst>
              </p:cNvPr>
              <p:cNvSpPr txBox="1">
                <a:spLocks noRot="1" noChangeAspect="1" noMove="1" noResize="1" noEditPoints="1" noAdjustHandles="1" noChangeArrowheads="1" noChangeShapeType="1" noTextEdit="1"/>
              </p:cNvSpPr>
              <p:nvPr/>
            </p:nvSpPr>
            <p:spPr bwMode="auto">
              <a:xfrm>
                <a:off x="5058084" y="3774284"/>
                <a:ext cx="1256434" cy="276999"/>
              </a:xfrm>
              <a:prstGeom prst="rect">
                <a:avLst/>
              </a:prstGeom>
              <a:blipFill>
                <a:blip r:embed="rId7"/>
                <a:stretch>
                  <a:fillRect l="-4000" r="-3000"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3">
                <a:extLst>
                  <a:ext uri="{FF2B5EF4-FFF2-40B4-BE49-F238E27FC236}">
                    <a16:creationId xmlns:a16="http://schemas.microsoft.com/office/drawing/2014/main" id="{E506F3A5-FBFB-8B13-21D7-0789E5585CA5}"/>
                  </a:ext>
                </a:extLst>
              </p:cNvPr>
              <p:cNvSpPr txBox="1"/>
              <p:nvPr/>
            </p:nvSpPr>
            <p:spPr bwMode="auto">
              <a:xfrm>
                <a:off x="6429684" y="3776126"/>
                <a:ext cx="1455655"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b="0" i="1" smtClean="0">
                              <a:latin typeface="Cambria Math" panose="02040503050406030204" pitchFamily="18" charset="0"/>
                            </a:rPr>
                          </m:ctrlPr>
                        </m:sSubP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𝑚</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r>
                            <a:rPr lang="en-US" altLang="zh-TW" sz="1800" b="0" i="1" smtClean="0">
                              <a:latin typeface="Cambria Math" panose="02040503050406030204" pitchFamily="18" charset="0"/>
                            </a:rPr>
                            <m:t>𝑚</m:t>
                          </m:r>
                        </m:e>
                        <m:sub>
                          <m:r>
                            <a:rPr kumimoji="1"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m:t>
                      </m:r>
                    </m:oMath>
                  </m:oMathPara>
                </a14:m>
                <a:endParaRPr kumimoji="1" lang="zh-TW" altLang="en-US" sz="1800" dirty="0">
                  <a:latin typeface="Times New Roman" panose="02020603050405020304" pitchFamily="18" charset="0"/>
                </a:endParaRPr>
              </a:p>
            </p:txBody>
          </p:sp>
        </mc:Choice>
        <mc:Fallback xmlns="">
          <p:sp>
            <p:nvSpPr>
              <p:cNvPr id="12" name="文字方塊 13">
                <a:extLst>
                  <a:ext uri="{FF2B5EF4-FFF2-40B4-BE49-F238E27FC236}">
                    <a16:creationId xmlns:a16="http://schemas.microsoft.com/office/drawing/2014/main" id="{E506F3A5-FBFB-8B13-21D7-0789E5585CA5}"/>
                  </a:ext>
                </a:extLst>
              </p:cNvPr>
              <p:cNvSpPr txBox="1">
                <a:spLocks noRot="1" noChangeAspect="1" noMove="1" noResize="1" noEditPoints="1" noAdjustHandles="1" noChangeArrowheads="1" noChangeShapeType="1" noTextEdit="1"/>
              </p:cNvSpPr>
              <p:nvPr/>
            </p:nvSpPr>
            <p:spPr bwMode="auto">
              <a:xfrm>
                <a:off x="6429684" y="3776126"/>
                <a:ext cx="1455655" cy="276999"/>
              </a:xfrm>
              <a:prstGeom prst="rect">
                <a:avLst/>
              </a:prstGeom>
              <a:blipFill>
                <a:blip r:embed="rId8"/>
                <a:stretch>
                  <a:fillRect l="-1724" r="-862" b="-13043"/>
                </a:stretch>
              </a:blipFill>
              <a:ln w="9525">
                <a:noFill/>
                <a:miter lim="800000"/>
                <a:headEnd/>
                <a:tailEnd/>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B63ED584-D4E5-74D6-0607-2887A8D0E9A4}"/>
              </a:ext>
            </a:extLst>
          </p:cNvPr>
          <p:cNvSpPr txBox="1"/>
          <p:nvPr/>
        </p:nvSpPr>
        <p:spPr bwMode="auto">
          <a:xfrm>
            <a:off x="967104" y="5549085"/>
            <a:ext cx="5912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This is a System of 2</a:t>
            </a:r>
            <a:r>
              <a:rPr lang="en-US" sz="1800" baseline="30000" dirty="0">
                <a:latin typeface="Times New Roman" panose="02020603050405020304" pitchFamily="18" charset="0"/>
              </a:rPr>
              <a:t>nd</a:t>
            </a:r>
            <a:r>
              <a:rPr lang="en-US" sz="1800" dirty="0">
                <a:latin typeface="Times New Roman" panose="02020603050405020304" pitchFamily="18" charset="0"/>
              </a:rPr>
              <a:t> order linear ODE.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C3F70E-CC6E-CC65-BAA3-11EEB6F51DEC}"/>
                  </a:ext>
                </a:extLst>
              </p:cNvPr>
              <p:cNvSpPr txBox="1"/>
              <p:nvPr/>
            </p:nvSpPr>
            <p:spPr bwMode="auto">
              <a:xfrm>
                <a:off x="7311750" y="4406284"/>
                <a:ext cx="1147178" cy="91069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0</m:t>
                          </m:r>
                        </m:sub>
                      </m:sSub>
                      <m:r>
                        <a:rPr lang="en-US" altLang="zh-TW" sz="1800" b="0" i="1" smtClean="0">
                          <a:latin typeface="Cambria Math" panose="02040503050406030204" pitchFamily="18" charset="0"/>
                          <a:ea typeface="Cambria Math" panose="02040503050406030204" pitchFamily="18" charset="0"/>
                        </a:rPr>
                        <m:t>≡</m:t>
                      </m:r>
                      <m:rad>
                        <m:radPr>
                          <m:degHide m:val="on"/>
                          <m:ctrlPr>
                            <a:rPr lang="en-US" altLang="zh-TW" sz="1800" b="0" i="1" smtClean="0">
                              <a:latin typeface="Cambria Math" panose="02040503050406030204" pitchFamily="18" charset="0"/>
                              <a:ea typeface="Cambria Math"/>
                            </a:rPr>
                          </m:ctrlPr>
                        </m:radPr>
                        <m:deg/>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rad>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1C3F70E-CC6E-CC65-BAA3-11EEB6F51DEC}"/>
                  </a:ext>
                </a:extLst>
              </p:cNvPr>
              <p:cNvSpPr txBox="1">
                <a:spLocks noRot="1" noChangeAspect="1" noMove="1" noResize="1" noEditPoints="1" noAdjustHandles="1" noChangeArrowheads="1" noChangeShapeType="1" noTextEdit="1"/>
              </p:cNvSpPr>
              <p:nvPr/>
            </p:nvSpPr>
            <p:spPr bwMode="auto">
              <a:xfrm>
                <a:off x="7311750" y="4406284"/>
                <a:ext cx="1147178" cy="910699"/>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F8EF9780-6042-1374-17CC-BFF98A9BE4B9}"/>
                  </a:ext>
                </a:extLst>
              </p:cNvPr>
              <p:cNvSpPr txBox="1"/>
              <p:nvPr/>
            </p:nvSpPr>
            <p:spPr bwMode="auto">
              <a:xfrm>
                <a:off x="4572000" y="4189399"/>
                <a:ext cx="2417008" cy="55579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F8EF9780-6042-1374-17CC-BFF98A9BE4B9}"/>
                  </a:ext>
                </a:extLst>
              </p:cNvPr>
              <p:cNvSpPr txBox="1">
                <a:spLocks noRot="1" noChangeAspect="1" noMove="1" noResize="1" noEditPoints="1" noAdjustHandles="1" noChangeArrowheads="1" noChangeShapeType="1" noTextEdit="1"/>
              </p:cNvSpPr>
              <p:nvPr/>
            </p:nvSpPr>
            <p:spPr bwMode="auto">
              <a:xfrm>
                <a:off x="4572000" y="4189399"/>
                <a:ext cx="2417008" cy="555793"/>
              </a:xfrm>
              <a:prstGeom prst="rect">
                <a:avLst/>
              </a:prstGeom>
              <a:blipFill>
                <a:blip r:embed="rId10"/>
                <a:stretch>
                  <a:fillRect l="-2094"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3">
                <a:extLst>
                  <a:ext uri="{FF2B5EF4-FFF2-40B4-BE49-F238E27FC236}">
                    <a16:creationId xmlns:a16="http://schemas.microsoft.com/office/drawing/2014/main" id="{399E1729-A60B-5DB4-1424-F665E08913DB}"/>
                  </a:ext>
                </a:extLst>
              </p:cNvPr>
              <p:cNvSpPr txBox="1"/>
              <p:nvPr/>
            </p:nvSpPr>
            <p:spPr bwMode="auto">
              <a:xfrm>
                <a:off x="4572000" y="4876800"/>
                <a:ext cx="2249205" cy="55579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7" name="文字方塊 13">
                <a:extLst>
                  <a:ext uri="{FF2B5EF4-FFF2-40B4-BE49-F238E27FC236}">
                    <a16:creationId xmlns:a16="http://schemas.microsoft.com/office/drawing/2014/main" id="{399E1729-A60B-5DB4-1424-F665E08913DB}"/>
                  </a:ext>
                </a:extLst>
              </p:cNvPr>
              <p:cNvSpPr txBox="1">
                <a:spLocks noRot="1" noChangeAspect="1" noMove="1" noResize="1" noEditPoints="1" noAdjustHandles="1" noChangeArrowheads="1" noChangeShapeType="1" noTextEdit="1"/>
              </p:cNvSpPr>
              <p:nvPr/>
            </p:nvSpPr>
            <p:spPr bwMode="auto">
              <a:xfrm>
                <a:off x="4572000" y="4876800"/>
                <a:ext cx="2249205" cy="555793"/>
              </a:xfrm>
              <a:prstGeom prst="rect">
                <a:avLst/>
              </a:prstGeom>
              <a:blipFill>
                <a:blip r:embed="rId11"/>
                <a:stretch>
                  <a:fillRect l="-2247" b="-13636"/>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03701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1"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13" grpId="0"/>
      <p:bldP spid="4" grpId="1" animBg="1"/>
      <p:bldP spid="5" grpId="0" animBg="1"/>
      <p:bldP spid="7" grpId="0" animBg="1"/>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8571</TotalTime>
  <Words>4300</Words>
  <Application>Microsoft Macintosh PowerPoint</Application>
  <PresentationFormat>On-screen Show (4:3)</PresentationFormat>
  <Paragraphs>572</Paragraphs>
  <Slides>63</Slides>
  <Notes>0</Notes>
  <HiddenSlides>6</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Cambria Math</vt:lpstr>
      <vt:lpstr>Times New Roman</vt:lpstr>
      <vt:lpstr>預設簡報設計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504</cp:revision>
  <cp:lastPrinted>2026-04-30T07:13:28Z</cp:lastPrinted>
  <dcterms:created xsi:type="dcterms:W3CDTF">1601-01-01T00:00:00Z</dcterms:created>
  <dcterms:modified xsi:type="dcterms:W3CDTF">2026-05-06T11:35:47Z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