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5"/>
  </p:notesMasterIdLst>
  <p:handoutMasterIdLst>
    <p:handoutMasterId r:id="rId206"/>
  </p:handoutMasterIdLst>
  <p:sldIdLst>
    <p:sldId id="963" r:id="rId2"/>
    <p:sldId id="962" r:id="rId3"/>
    <p:sldId id="992" r:id="rId4"/>
    <p:sldId id="936" r:id="rId5"/>
    <p:sldId id="616" r:id="rId6"/>
    <p:sldId id="931" r:id="rId7"/>
    <p:sldId id="934" r:id="rId8"/>
    <p:sldId id="619" r:id="rId9"/>
    <p:sldId id="368" r:id="rId10"/>
    <p:sldId id="369" r:id="rId11"/>
    <p:sldId id="328" r:id="rId12"/>
    <p:sldId id="620" r:id="rId13"/>
    <p:sldId id="974" r:id="rId14"/>
    <p:sldId id="988" r:id="rId15"/>
    <p:sldId id="975" r:id="rId16"/>
    <p:sldId id="978" r:id="rId17"/>
    <p:sldId id="990" r:id="rId18"/>
    <p:sldId id="1589" r:id="rId19"/>
    <p:sldId id="1633" r:id="rId20"/>
    <p:sldId id="1805" r:id="rId21"/>
    <p:sldId id="628" r:id="rId22"/>
    <p:sldId id="629" r:id="rId23"/>
    <p:sldId id="630" r:id="rId24"/>
    <p:sldId id="631" r:id="rId25"/>
    <p:sldId id="632" r:id="rId26"/>
    <p:sldId id="1634" r:id="rId27"/>
    <p:sldId id="1764" r:id="rId28"/>
    <p:sldId id="939" r:id="rId29"/>
    <p:sldId id="941" r:id="rId30"/>
    <p:sldId id="1094" r:id="rId31"/>
    <p:sldId id="635" r:id="rId32"/>
    <p:sldId id="1564" r:id="rId33"/>
    <p:sldId id="636" r:id="rId34"/>
    <p:sldId id="637" r:id="rId35"/>
    <p:sldId id="638" r:id="rId36"/>
    <p:sldId id="924" r:id="rId37"/>
    <p:sldId id="640" r:id="rId38"/>
    <p:sldId id="641" r:id="rId39"/>
    <p:sldId id="642" r:id="rId40"/>
    <p:sldId id="643" r:id="rId41"/>
    <p:sldId id="644" r:id="rId42"/>
    <p:sldId id="996" r:id="rId43"/>
    <p:sldId id="831" r:id="rId44"/>
    <p:sldId id="298" r:id="rId45"/>
    <p:sldId id="299" r:id="rId46"/>
    <p:sldId id="645" r:id="rId47"/>
    <p:sldId id="844" r:id="rId48"/>
    <p:sldId id="995" r:id="rId49"/>
    <p:sldId id="1765" r:id="rId50"/>
    <p:sldId id="832" r:id="rId51"/>
    <p:sldId id="833" r:id="rId52"/>
    <p:sldId id="834" r:id="rId53"/>
    <p:sldId id="835" r:id="rId54"/>
    <p:sldId id="837" r:id="rId55"/>
    <p:sldId id="838" r:id="rId56"/>
    <p:sldId id="841" r:id="rId57"/>
    <p:sldId id="842" r:id="rId58"/>
    <p:sldId id="843" r:id="rId59"/>
    <p:sldId id="845" r:id="rId60"/>
    <p:sldId id="846" r:id="rId61"/>
    <p:sldId id="646" r:id="rId62"/>
    <p:sldId id="647" r:id="rId63"/>
    <p:sldId id="648" r:id="rId64"/>
    <p:sldId id="649" r:id="rId65"/>
    <p:sldId id="796" r:id="rId66"/>
    <p:sldId id="797" r:id="rId67"/>
    <p:sldId id="798" r:id="rId68"/>
    <p:sldId id="799" r:id="rId69"/>
    <p:sldId id="1571" r:id="rId70"/>
    <p:sldId id="805" r:id="rId71"/>
    <p:sldId id="806" r:id="rId72"/>
    <p:sldId id="1572" r:id="rId73"/>
    <p:sldId id="1795" r:id="rId74"/>
    <p:sldId id="808" r:id="rId75"/>
    <p:sldId id="1573" r:id="rId76"/>
    <p:sldId id="1563" r:id="rId77"/>
    <p:sldId id="825" r:id="rId78"/>
    <p:sldId id="1784" r:id="rId79"/>
    <p:sldId id="1575" r:id="rId80"/>
    <p:sldId id="1796" r:id="rId81"/>
    <p:sldId id="1797" r:id="rId82"/>
    <p:sldId id="1583" r:id="rId83"/>
    <p:sldId id="1576" r:id="rId84"/>
    <p:sldId id="827" r:id="rId85"/>
    <p:sldId id="828" r:id="rId86"/>
    <p:sldId id="829" r:id="rId87"/>
    <p:sldId id="1580" r:id="rId88"/>
    <p:sldId id="1577" r:id="rId89"/>
    <p:sldId id="1578" r:id="rId90"/>
    <p:sldId id="1579" r:id="rId91"/>
    <p:sldId id="1128" r:id="rId92"/>
    <p:sldId id="1581" r:id="rId93"/>
    <p:sldId id="415" r:id="rId94"/>
    <p:sldId id="1790" r:id="rId95"/>
    <p:sldId id="650" r:id="rId96"/>
    <p:sldId id="943" r:id="rId97"/>
    <p:sldId id="964" r:id="rId98"/>
    <p:sldId id="942" r:id="rId99"/>
    <p:sldId id="1779" r:id="rId100"/>
    <p:sldId id="826" r:id="rId101"/>
    <p:sldId id="1798" r:id="rId102"/>
    <p:sldId id="853" r:id="rId103"/>
    <p:sldId id="969" r:id="rId104"/>
    <p:sldId id="1802" r:id="rId105"/>
    <p:sldId id="1801" r:id="rId106"/>
    <p:sldId id="919" r:id="rId107"/>
    <p:sldId id="830" r:id="rId108"/>
    <p:sldId id="656" r:id="rId109"/>
    <p:sldId id="1803" r:id="rId110"/>
    <p:sldId id="965" r:id="rId111"/>
    <p:sldId id="918" r:id="rId112"/>
    <p:sldId id="784" r:id="rId113"/>
    <p:sldId id="1804" r:id="rId114"/>
    <p:sldId id="855" r:id="rId115"/>
    <p:sldId id="854" r:id="rId116"/>
    <p:sldId id="857" r:id="rId117"/>
    <p:sldId id="997" r:id="rId118"/>
    <p:sldId id="998" r:id="rId119"/>
    <p:sldId id="999" r:id="rId120"/>
    <p:sldId id="1000" r:id="rId121"/>
    <p:sldId id="860" r:id="rId122"/>
    <p:sldId id="861" r:id="rId123"/>
    <p:sldId id="863" r:id="rId124"/>
    <p:sldId id="783" r:id="rId125"/>
    <p:sldId id="922" r:id="rId126"/>
    <p:sldId id="657" r:id="rId127"/>
    <p:sldId id="1793" r:id="rId128"/>
    <p:sldId id="658" r:id="rId129"/>
    <p:sldId id="659" r:id="rId130"/>
    <p:sldId id="660" r:id="rId131"/>
    <p:sldId id="914" r:id="rId132"/>
    <p:sldId id="966" r:id="rId133"/>
    <p:sldId id="967" r:id="rId134"/>
    <p:sldId id="926" r:id="rId135"/>
    <p:sldId id="1792" r:id="rId136"/>
    <p:sldId id="946" r:id="rId137"/>
    <p:sldId id="928" r:id="rId138"/>
    <p:sldId id="927" r:id="rId139"/>
    <p:sldId id="662" r:id="rId140"/>
    <p:sldId id="925" r:id="rId141"/>
    <p:sldId id="948" r:id="rId142"/>
    <p:sldId id="864" r:id="rId143"/>
    <p:sldId id="867" r:id="rId144"/>
    <p:sldId id="923" r:id="rId145"/>
    <p:sldId id="868" r:id="rId146"/>
    <p:sldId id="869" r:id="rId147"/>
    <p:sldId id="870" r:id="rId148"/>
    <p:sldId id="953" r:id="rId149"/>
    <p:sldId id="954" r:id="rId150"/>
    <p:sldId id="955" r:id="rId151"/>
    <p:sldId id="959" r:id="rId152"/>
    <p:sldId id="781" r:id="rId153"/>
    <p:sldId id="1566" r:id="rId154"/>
    <p:sldId id="871" r:id="rId155"/>
    <p:sldId id="950" r:id="rId156"/>
    <p:sldId id="952" r:id="rId157"/>
    <p:sldId id="874" r:id="rId158"/>
    <p:sldId id="947" r:id="rId159"/>
    <p:sldId id="957" r:id="rId160"/>
    <p:sldId id="945" r:id="rId161"/>
    <p:sldId id="872" r:id="rId162"/>
    <p:sldId id="873" r:id="rId163"/>
    <p:sldId id="876" r:id="rId164"/>
    <p:sldId id="877" r:id="rId165"/>
    <p:sldId id="878" r:id="rId166"/>
    <p:sldId id="960" r:id="rId167"/>
    <p:sldId id="879" r:id="rId168"/>
    <p:sldId id="881" r:id="rId169"/>
    <p:sldId id="882" r:id="rId170"/>
    <p:sldId id="883" r:id="rId171"/>
    <p:sldId id="884" r:id="rId172"/>
    <p:sldId id="885" r:id="rId173"/>
    <p:sldId id="886" r:id="rId174"/>
    <p:sldId id="887" r:id="rId175"/>
    <p:sldId id="888" r:id="rId176"/>
    <p:sldId id="890" r:id="rId177"/>
    <p:sldId id="891" r:id="rId178"/>
    <p:sldId id="892" r:id="rId179"/>
    <p:sldId id="893" r:id="rId180"/>
    <p:sldId id="894" r:id="rId181"/>
    <p:sldId id="895" r:id="rId182"/>
    <p:sldId id="1568" r:id="rId183"/>
    <p:sldId id="1567" r:id="rId184"/>
    <p:sldId id="899" r:id="rId185"/>
    <p:sldId id="1782" r:id="rId186"/>
    <p:sldId id="901" r:id="rId187"/>
    <p:sldId id="903" r:id="rId188"/>
    <p:sldId id="904" r:id="rId189"/>
    <p:sldId id="907" r:id="rId190"/>
    <p:sldId id="908" r:id="rId191"/>
    <p:sldId id="1780" r:id="rId192"/>
    <p:sldId id="1785" r:id="rId193"/>
    <p:sldId id="1787" r:id="rId194"/>
    <p:sldId id="1786" r:id="rId195"/>
    <p:sldId id="1788" r:id="rId196"/>
    <p:sldId id="1789" r:id="rId197"/>
    <p:sldId id="961" r:id="rId198"/>
    <p:sldId id="911" r:id="rId199"/>
    <p:sldId id="912" r:id="rId200"/>
    <p:sldId id="909" r:id="rId201"/>
    <p:sldId id="971" r:id="rId202"/>
    <p:sldId id="972" r:id="rId203"/>
    <p:sldId id="910" r:id="rId204"/>
  </p:sldIdLst>
  <p:sldSz cx="9144000" cy="6858000" type="screen4x3"/>
  <p:notesSz cx="6858000" cy="9144000"/>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p:defaultTextStyle>
  <p:extLst>
    <p:ext uri="{EFAFB233-063F-42B5-8137-9DF3F51BA10A}">
      <p15:sldGuideLst xmlns:p15="http://schemas.microsoft.com/office/powerpoint/2012/main">
        <p15:guide id="1" orient="horz" pos="3884"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CC"/>
    <a:srgbClr val="FF0000"/>
    <a:srgbClr val="CCFFFF"/>
    <a:srgbClr val="CCECFF"/>
    <a:srgbClr val="33CC33"/>
    <a:srgbClr val="FF00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55" autoAdjust="0"/>
    <p:restoredTop sz="94660" autoAdjust="0"/>
  </p:normalViewPr>
  <p:slideViewPr>
    <p:cSldViewPr>
      <p:cViewPr varScale="1">
        <p:scale>
          <a:sx n="120" d="100"/>
          <a:sy n="120" d="100"/>
        </p:scale>
        <p:origin x="1176" y="192"/>
      </p:cViewPr>
      <p:guideLst>
        <p:guide orient="horz" pos="3884"/>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theme" Target="theme/theme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D2658226-5586-4E00-87BD-1FA66048FCFD}" type="datetimeFigureOut">
              <a:rPr lang="zh-TW" altLang="en-US"/>
              <a:pPr>
                <a:defRPr/>
              </a:pPr>
              <a:t>2026/10/15</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A2DDD3C-B814-4DCB-AB0B-084CA7572884}" type="slidenum">
              <a:rPr lang="zh-TW" altLang="en-US"/>
              <a:pPr>
                <a:defRPr/>
              </a:pPr>
              <a:t>‹#›</a:t>
            </a:fld>
            <a:endParaRPr lang="zh-TW" altLang="en-US"/>
          </a:p>
        </p:txBody>
      </p:sp>
    </p:spTree>
    <p:extLst>
      <p:ext uri="{BB962C8B-B14F-4D97-AF65-F5344CB8AC3E}">
        <p14:creationId xmlns:p14="http://schemas.microsoft.com/office/powerpoint/2010/main" val="467196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663A046A-D5DF-4CE8-9140-1F1961BB4446}" type="datetimeFigureOut">
              <a:rPr lang="zh-TW" altLang="en-US"/>
              <a:pPr>
                <a:defRPr/>
              </a:pPr>
              <a:t>2026/10/15</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1208352-33F6-4544-82B6-7D316A7A8D2F}" type="slidenum">
              <a:rPr lang="zh-TW" altLang="en-US"/>
              <a:pPr>
                <a:defRPr/>
              </a:pPr>
              <a:t>‹#›</a:t>
            </a:fld>
            <a:endParaRPr lang="zh-TW" altLang="en-US"/>
          </a:p>
        </p:txBody>
      </p:sp>
    </p:spTree>
    <p:extLst>
      <p:ext uri="{BB962C8B-B14F-4D97-AF65-F5344CB8AC3E}">
        <p14:creationId xmlns:p14="http://schemas.microsoft.com/office/powerpoint/2010/main" val="1632441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新細明體" charset="0"/>
        <a:cs typeface="新細明體" charset="0"/>
      </a:defRPr>
    </a:lvl1pPr>
    <a:lvl2pPr marL="457200" algn="l" rtl="0" eaLnBrk="0" fontAlgn="base" hangingPunct="0">
      <a:spcBef>
        <a:spcPct val="30000"/>
      </a:spcBef>
      <a:spcAft>
        <a:spcPct val="0"/>
      </a:spcAft>
      <a:defRPr kumimoji="1" sz="1200" kern="1200">
        <a:solidFill>
          <a:schemeClr val="tx1"/>
        </a:solidFill>
        <a:latin typeface="+mn-lt"/>
        <a:ea typeface="新細明體" charset="0"/>
        <a:cs typeface="+mn-cs"/>
      </a:defRPr>
    </a:lvl2pPr>
    <a:lvl3pPr marL="914400" algn="l" rtl="0" eaLnBrk="0" fontAlgn="base" hangingPunct="0">
      <a:spcBef>
        <a:spcPct val="30000"/>
      </a:spcBef>
      <a:spcAft>
        <a:spcPct val="0"/>
      </a:spcAft>
      <a:defRPr kumimoji="1" sz="1200" kern="1200">
        <a:solidFill>
          <a:schemeClr val="tx1"/>
        </a:solidFill>
        <a:latin typeface="+mn-lt"/>
        <a:ea typeface="新細明體" charset="0"/>
        <a:cs typeface="+mn-cs"/>
      </a:defRPr>
    </a:lvl3pPr>
    <a:lvl4pPr marL="1371600" algn="l" rtl="0" eaLnBrk="0" fontAlgn="base" hangingPunct="0">
      <a:spcBef>
        <a:spcPct val="30000"/>
      </a:spcBef>
      <a:spcAft>
        <a:spcPct val="0"/>
      </a:spcAft>
      <a:defRPr kumimoji="1" sz="1200" kern="1200">
        <a:solidFill>
          <a:schemeClr val="tx1"/>
        </a:solidFill>
        <a:latin typeface="+mn-lt"/>
        <a:ea typeface="新細明體" charset="0"/>
        <a:cs typeface="+mn-cs"/>
      </a:defRPr>
    </a:lvl4pPr>
    <a:lvl5pPr marL="1828800" algn="l" rtl="0" eaLnBrk="0" fontAlgn="base" hangingPunct="0">
      <a:spcBef>
        <a:spcPct val="30000"/>
      </a:spcBef>
      <a:spcAft>
        <a:spcPct val="0"/>
      </a:spcAft>
      <a:defRPr kumimoji="1" sz="1200" kern="1200">
        <a:solidFill>
          <a:schemeClr val="tx1"/>
        </a:solidFill>
        <a:latin typeface="+mn-lt"/>
        <a:ea typeface="新細明體"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C83E267-0AB3-4E9C-9874-67349E75FC6D}" type="slidenum">
              <a:rPr lang="zh-TW" altLang="en-US"/>
              <a:pPr>
                <a:defRPr/>
              </a:pPr>
              <a:t>‹#›</a:t>
            </a:fld>
            <a:endParaRPr lang="en-US" altLang="zh-TW"/>
          </a:p>
        </p:txBody>
      </p:sp>
    </p:spTree>
    <p:extLst>
      <p:ext uri="{BB962C8B-B14F-4D97-AF65-F5344CB8AC3E}">
        <p14:creationId xmlns:p14="http://schemas.microsoft.com/office/powerpoint/2010/main" val="2310290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29088FC2-C31C-42F7-904A-322920997CE8}" type="slidenum">
              <a:rPr lang="zh-TW" altLang="en-US"/>
              <a:pPr>
                <a:defRPr/>
              </a:pPr>
              <a:t>‹#›</a:t>
            </a:fld>
            <a:endParaRPr lang="en-US" altLang="zh-TW"/>
          </a:p>
        </p:txBody>
      </p:sp>
    </p:spTree>
    <p:extLst>
      <p:ext uri="{BB962C8B-B14F-4D97-AF65-F5344CB8AC3E}">
        <p14:creationId xmlns:p14="http://schemas.microsoft.com/office/powerpoint/2010/main" val="1615278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D5910C43-CB7B-4015-B54A-26FF31D79329}" type="slidenum">
              <a:rPr lang="zh-TW" altLang="en-US"/>
              <a:pPr>
                <a:defRPr/>
              </a:pPr>
              <a:t>‹#›</a:t>
            </a:fld>
            <a:endParaRPr lang="en-US" altLang="zh-TW"/>
          </a:p>
        </p:txBody>
      </p:sp>
    </p:spTree>
    <p:extLst>
      <p:ext uri="{BB962C8B-B14F-4D97-AF65-F5344CB8AC3E}">
        <p14:creationId xmlns:p14="http://schemas.microsoft.com/office/powerpoint/2010/main" val="69796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A6695CAC-C7F8-41A2-BC18-304BB7B8D608}" type="slidenum">
              <a:rPr lang="zh-TW" altLang="en-US"/>
              <a:pPr>
                <a:defRPr/>
              </a:pPr>
              <a:t>‹#›</a:t>
            </a:fld>
            <a:endParaRPr lang="en-US" altLang="zh-TW"/>
          </a:p>
        </p:txBody>
      </p:sp>
    </p:spTree>
    <p:extLst>
      <p:ext uri="{BB962C8B-B14F-4D97-AF65-F5344CB8AC3E}">
        <p14:creationId xmlns:p14="http://schemas.microsoft.com/office/powerpoint/2010/main" val="1547500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9A1CC614-7DB1-4E96-B565-65221646AF02}" type="slidenum">
              <a:rPr lang="zh-TW" altLang="en-US"/>
              <a:pPr>
                <a:defRPr/>
              </a:pPr>
              <a:t>‹#›</a:t>
            </a:fld>
            <a:endParaRPr lang="en-US" altLang="zh-TW"/>
          </a:p>
        </p:txBody>
      </p:sp>
    </p:spTree>
    <p:extLst>
      <p:ext uri="{BB962C8B-B14F-4D97-AF65-F5344CB8AC3E}">
        <p14:creationId xmlns:p14="http://schemas.microsoft.com/office/powerpoint/2010/main" val="185005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F974764C-3207-4BA3-B31C-6FFD46FE5001}" type="slidenum">
              <a:rPr lang="zh-TW" altLang="en-US"/>
              <a:pPr>
                <a:defRPr/>
              </a:pPr>
              <a:t>‹#›</a:t>
            </a:fld>
            <a:endParaRPr lang="en-US" altLang="zh-TW"/>
          </a:p>
        </p:txBody>
      </p:sp>
    </p:spTree>
    <p:extLst>
      <p:ext uri="{BB962C8B-B14F-4D97-AF65-F5344CB8AC3E}">
        <p14:creationId xmlns:p14="http://schemas.microsoft.com/office/powerpoint/2010/main" val="116957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8DC15477-E65F-47BD-961F-149E260A164F}" type="slidenum">
              <a:rPr lang="zh-TW" altLang="en-US"/>
              <a:pPr>
                <a:defRPr/>
              </a:pPr>
              <a:t>‹#›</a:t>
            </a:fld>
            <a:endParaRPr lang="en-US" altLang="zh-TW"/>
          </a:p>
        </p:txBody>
      </p:sp>
    </p:spTree>
    <p:extLst>
      <p:ext uri="{BB962C8B-B14F-4D97-AF65-F5344CB8AC3E}">
        <p14:creationId xmlns:p14="http://schemas.microsoft.com/office/powerpoint/2010/main" val="3691896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FC6F8338-A0F4-4ADA-9FDB-DA2986EA9061}" type="slidenum">
              <a:rPr lang="zh-TW" altLang="en-US"/>
              <a:pPr>
                <a:defRPr/>
              </a:pPr>
              <a:t>‹#›</a:t>
            </a:fld>
            <a:endParaRPr lang="en-US" altLang="zh-TW"/>
          </a:p>
        </p:txBody>
      </p:sp>
    </p:spTree>
    <p:extLst>
      <p:ext uri="{BB962C8B-B14F-4D97-AF65-F5344CB8AC3E}">
        <p14:creationId xmlns:p14="http://schemas.microsoft.com/office/powerpoint/2010/main" val="968351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67F4EF61-55B5-49FC-A98F-0E6B7505FA06}" type="slidenum">
              <a:rPr lang="zh-TW" altLang="en-US"/>
              <a:pPr>
                <a:defRPr/>
              </a:pPr>
              <a:t>‹#›</a:t>
            </a:fld>
            <a:endParaRPr lang="en-US" altLang="zh-TW"/>
          </a:p>
        </p:txBody>
      </p:sp>
    </p:spTree>
    <p:extLst>
      <p:ext uri="{BB962C8B-B14F-4D97-AF65-F5344CB8AC3E}">
        <p14:creationId xmlns:p14="http://schemas.microsoft.com/office/powerpoint/2010/main" val="2345814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08C94B1-F3E8-42B4-8F3C-5B557426066B}" type="slidenum">
              <a:rPr lang="zh-TW" altLang="en-US"/>
              <a:pPr>
                <a:defRPr/>
              </a:pPr>
              <a:t>‹#›</a:t>
            </a:fld>
            <a:endParaRPr lang="en-US" altLang="zh-TW"/>
          </a:p>
        </p:txBody>
      </p:sp>
    </p:spTree>
    <p:extLst>
      <p:ext uri="{BB962C8B-B14F-4D97-AF65-F5344CB8AC3E}">
        <p14:creationId xmlns:p14="http://schemas.microsoft.com/office/powerpoint/2010/main" val="294533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93570F0-D5A8-45AE-B083-E50D69FF78AD}" type="slidenum">
              <a:rPr lang="zh-TW" altLang="en-US"/>
              <a:pPr>
                <a:defRPr/>
              </a:pPr>
              <a:t>‹#›</a:t>
            </a:fld>
            <a:endParaRPr lang="en-US" altLang="zh-TW"/>
          </a:p>
        </p:txBody>
      </p:sp>
    </p:spTree>
    <p:extLst>
      <p:ext uri="{BB962C8B-B14F-4D97-AF65-F5344CB8AC3E}">
        <p14:creationId xmlns:p14="http://schemas.microsoft.com/office/powerpoint/2010/main" val="3736111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4648200" y="1981200"/>
            <a:ext cx="3810000" cy="4114800"/>
          </a:xfrm>
        </p:spPr>
        <p:txBody>
          <a:bodyPr/>
          <a:lstStyle/>
          <a:p>
            <a:pPr lvl="0"/>
            <a:endParaRPr lang="zh-TW"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23DE4928-4FAD-4F61-8EEA-EDE14A20F6E1}" type="slidenum">
              <a:rPr lang="zh-TW" altLang="en-US"/>
              <a:pPr>
                <a:defRPr/>
              </a:pPr>
              <a:t>‹#›</a:t>
            </a:fld>
            <a:endParaRPr lang="en-US" altLang="zh-TW"/>
          </a:p>
        </p:txBody>
      </p:sp>
    </p:spTree>
    <p:extLst>
      <p:ext uri="{BB962C8B-B14F-4D97-AF65-F5344CB8AC3E}">
        <p14:creationId xmlns:p14="http://schemas.microsoft.com/office/powerpoint/2010/main" val="396565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0" sz="1400">
                <a:latin typeface="Times New Roman" pitchFamily="18"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latin typeface="Times New Roman" pitchFamily="18" charset="0"/>
                <a:ea typeface="新細明體" pitchFamily="18" charset="-120"/>
                <a:cs typeface="+mn-cs"/>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smtClean="0"/>
            </a:lvl1pPr>
          </a:lstStyle>
          <a:p>
            <a:pPr>
              <a:defRPr/>
            </a:pPr>
            <a:fld id="{9108D93C-5F00-44C6-86B7-48A43078ABBC}"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 id="2147484166" r:id="rId12"/>
  </p:sldLayoutIdLst>
  <p:txStyles>
    <p:titleStyle>
      <a:lvl1pPr algn="ctr" rtl="0" eaLnBrk="0" fontAlgn="base" hangingPunct="0">
        <a:spcBef>
          <a:spcPct val="0"/>
        </a:spcBef>
        <a:spcAft>
          <a:spcPct val="0"/>
        </a:spcAft>
        <a:defRPr kumimoji="1" sz="4400">
          <a:solidFill>
            <a:schemeClr val="tx2"/>
          </a:solidFill>
          <a:latin typeface="+mj-lt"/>
          <a:ea typeface="+mj-ea"/>
          <a:cs typeface="新細明體" charset="0"/>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upload.wikimedia.org/wikipedia/commons/3/3f/Dalton_John_desk.jp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upload.wikimedia.org/wikipedia/commons/9/97/A_New_System_of_Chemical_Philosophy_fp.jpg" TargetMode="Externa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hyperlink" Target="javascript:gotoPic(0)" TargetMode="Externa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upload.wikimedia.org/wikipedia/commons/9/97/A_New_System_of_Chemical_Philosophy_fp.jpg" TargetMode="Externa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hyperlink" Target="http://upload.wikimedia.org/wikipedia/commons/e/e8/SS-dalton.jpg" TargetMode="Externa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hyperlink" Target="http://upload.wikimedia.org/wikipedia/commons/6/6d/Translational_motion.gif" TargetMode="Externa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hyperlink" Target="http://upload.wikimedia.org/wikipedia/commons/4/40/Clausius.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gif"/><Relationship Id="rId7" Type="http://schemas.openxmlformats.org/officeDocument/2006/relationships/image" Target="../media/image34.png"/><Relationship Id="rId2" Type="http://schemas.openxmlformats.org/officeDocument/2006/relationships/hyperlink" Target="http://upload.wikimedia.org/wikipedia/commons/6/6d/Translational_motion.gif" TargetMode="External"/><Relationship Id="rId1" Type="http://schemas.openxmlformats.org/officeDocument/2006/relationships/slideLayout" Target="../slideLayouts/slideLayout7.xml"/><Relationship Id="rId6" Type="http://schemas.openxmlformats.org/officeDocument/2006/relationships/hyperlink" Target="http://upload.wikimedia.org/wikipedia/commons/5/57/James_Clerk_Maxwell.png" TargetMode="External"/><Relationship Id="rId5" Type="http://schemas.openxmlformats.org/officeDocument/2006/relationships/image" Target="../media/image520.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52.gif"/></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mirrorvoice.com.tw/podcasts/78/1932"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hyperlink" Target="http://upload.wikimedia.org/wikipedia/commons/2/23/Helium_atom_QM.svg" TargetMode="External"/><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hyperlink" Target="http://upload.wikimedia.org/wikipedia/en/6/62/Nz100.jpg" TargetMode="External"/><Relationship Id="rId4" Type="http://schemas.openxmlformats.org/officeDocument/2006/relationships/image" Target="../media/image73.gif"/></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jpeg"/></Relationships>
</file>

<file path=ppt/slides/_rels/slide3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upload.wikimedia.org/wikipedia/commons/8/8e/Germicidal_UV_discharge_tube_glow.jpg" TargetMode="External"/><Relationship Id="rId2" Type="http://schemas.openxmlformats.org/officeDocument/2006/relationships/image" Target="../media/image81.jpeg"/><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4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1961.png"/><Relationship Id="rId2" Type="http://schemas.openxmlformats.org/officeDocument/2006/relationships/image" Target="../media/image88.jpeg"/><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194.png"/><Relationship Id="rId4" Type="http://schemas.openxmlformats.org/officeDocument/2006/relationships/image" Target="../media/image90.jpeg"/></Relationships>
</file>

<file path=ppt/slides/_rels/slide4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94.jpeg"/></Relationships>
</file>

<file path=ppt/slides/_rels/slide4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en.wikipedia.org/wiki/File:Emission_spectrum-H.png" TargetMode="External"/><Relationship Id="rId1" Type="http://schemas.openxmlformats.org/officeDocument/2006/relationships/slideLayout" Target="../slideLayouts/slideLayout7.xml"/><Relationship Id="rId4" Type="http://schemas.openxmlformats.org/officeDocument/2006/relationships/image" Target="../media/image96.jpeg"/></Relationships>
</file>

<file path=ppt/slides/_rels/slide4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106.png"/><Relationship Id="rId3" Type="http://schemas.openxmlformats.org/officeDocument/2006/relationships/image" Target="../media/image99.jpeg"/><Relationship Id="rId7" Type="http://schemas.openxmlformats.org/officeDocument/2006/relationships/image" Target="../media/image1170.png"/><Relationship Id="rId12" Type="http://schemas.openxmlformats.org/officeDocument/2006/relationships/image" Target="../media/image105.gif"/><Relationship Id="rId2" Type="http://schemas.openxmlformats.org/officeDocument/2006/relationships/image" Target="../media/image98.jpeg"/><Relationship Id="rId1" Type="http://schemas.openxmlformats.org/officeDocument/2006/relationships/slideLayout" Target="../slideLayouts/slideLayout7.xml"/><Relationship Id="rId6" Type="http://schemas.openxmlformats.org/officeDocument/2006/relationships/image" Target="../media/image101.jpeg"/><Relationship Id="rId11" Type="http://schemas.openxmlformats.org/officeDocument/2006/relationships/image" Target="../media/image104.jpeg"/><Relationship Id="rId5" Type="http://schemas.openxmlformats.org/officeDocument/2006/relationships/image" Target="../media/image100.jpeg"/><Relationship Id="rId10" Type="http://schemas.openxmlformats.org/officeDocument/2006/relationships/image" Target="../media/image1200.png"/><Relationship Id="rId4" Type="http://schemas.openxmlformats.org/officeDocument/2006/relationships/image" Target="../media/image1140.png"/><Relationship Id="rId9" Type="http://schemas.openxmlformats.org/officeDocument/2006/relationships/image" Target="../media/image103.jpeg"/></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en.wikipedia.org/wiki/File:Emission_spectrum-H.png" TargetMode="External"/><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107.png"/><Relationship Id="rId4" Type="http://schemas.openxmlformats.org/officeDocument/2006/relationships/hyperlink" Target="http://en.wikipedia.org/wiki/File:Emission_spectrum-Fe.png"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5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en.wikipedia.org/wiki/File:Cumulative-absorption-spectrum-hubble-telescope.jpg" TargetMode="External"/><Relationship Id="rId2" Type="http://schemas.openxmlformats.org/officeDocument/2006/relationships/image" Target="../media/image113.jpeg"/><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54.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 Id="rId6" Type="http://schemas.openxmlformats.org/officeDocument/2006/relationships/image" Target="../media/image123.jpeg"/><Relationship Id="rId5" Type="http://schemas.openxmlformats.org/officeDocument/2006/relationships/hyperlink" Target="http://upload.wikimedia.org/wikipedia/commons/5/51/Balmer.jpeg" TargetMode="External"/><Relationship Id="rId4" Type="http://schemas.openxmlformats.org/officeDocument/2006/relationships/image" Target="../media/image122.jpeg"/></Relationships>
</file>

<file path=ppt/slides/_rels/slide6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hyperlink" Target="http://upload.wikimedia.org/wikipedia/en/a/a8/LymanSeries1.gif" TargetMode="External"/><Relationship Id="rId1" Type="http://schemas.openxmlformats.org/officeDocument/2006/relationships/slideLayout" Target="../slideLayouts/slideLayout7.xml"/><Relationship Id="rId5" Type="http://schemas.openxmlformats.org/officeDocument/2006/relationships/image" Target="../media/image125.png"/><Relationship Id="rId4" Type="http://schemas.openxmlformats.org/officeDocument/2006/relationships/image" Target="../media/image1240.png"/></Relationships>
</file>

<file path=ppt/slides/_rels/slide6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en.wikipedia.org/wiki/File:Hydrogen_spectrum.svg" TargetMode="External"/><Relationship Id="rId1" Type="http://schemas.openxmlformats.org/officeDocument/2006/relationships/slideLayout" Target="../slideLayouts/slideLayout7.xml"/><Relationship Id="rId5" Type="http://schemas.openxmlformats.org/officeDocument/2006/relationships/image" Target="../media/image128.png"/><Relationship Id="rId4" Type="http://schemas.openxmlformats.org/officeDocument/2006/relationships/image" Target="../media/image127.png"/></Relationships>
</file>

<file path=ppt/slides/_rels/slide6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en.wikipedia.org/wiki/File:Hydrogen_spectrum.svg" TargetMode="External"/><Relationship Id="rId1" Type="http://schemas.openxmlformats.org/officeDocument/2006/relationships/slideLayout" Target="../slideLayouts/slideLayout7.xml"/><Relationship Id="rId4" Type="http://schemas.openxmlformats.org/officeDocument/2006/relationships/image" Target="../media/image130.png"/></Relationships>
</file>

<file path=ppt/slides/_rels/slide6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en.wikipedia.org/wiki/File:Emission_spectrum-H.png" TargetMode="External"/><Relationship Id="rId1" Type="http://schemas.openxmlformats.org/officeDocument/2006/relationships/slideLayout" Target="../slideLayouts/slideLayout7.xml"/><Relationship Id="rId4" Type="http://schemas.openxmlformats.org/officeDocument/2006/relationships/image" Target="../media/image127.jpeg"/></Relationships>
</file>

<file path=ppt/slides/_rels/slide6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 Id="rId4" Type="http://schemas.openxmlformats.org/officeDocument/2006/relationships/image" Target="../media/image130.jpeg"/></Relationships>
</file>

<file path=ppt/slides/_rels/slide66.xml.rels><?xml version="1.0" encoding="UTF-8" standalone="yes"?>
<Relationships xmlns="http://schemas.openxmlformats.org/package/2006/relationships"><Relationship Id="rId3" Type="http://schemas.openxmlformats.org/officeDocument/2006/relationships/image" Target="../media/image132.gif"/><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7.xml"/><Relationship Id="rId5" Type="http://schemas.openxmlformats.org/officeDocument/2006/relationships/image" Target="../media/image136.jpeg"/><Relationship Id="rId4" Type="http://schemas.openxmlformats.org/officeDocument/2006/relationships/image" Target="../media/image135.jpeg"/></Relationships>
</file>

<file path=ppt/slides/_rels/slide68.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image" Target="../media/image137.jpeg"/><Relationship Id="rId1" Type="http://schemas.openxmlformats.org/officeDocument/2006/relationships/slideLayout" Target="../slideLayouts/slideLayout7.xml"/><Relationship Id="rId4" Type="http://schemas.openxmlformats.org/officeDocument/2006/relationships/image" Target="NULL"/></Relationships>
</file>

<file path=ppt/slides/_rels/slide6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7.xml"/><Relationship Id="rId5" Type="http://schemas.openxmlformats.org/officeDocument/2006/relationships/image" Target="../media/image142.svg"/><Relationship Id="rId4" Type="http://schemas.openxmlformats.org/officeDocument/2006/relationships/image" Target="../media/image141.jpeg"/></Relationships>
</file>

<file path=ppt/slides/_rels/slide70.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2.svg"/><Relationship Id="rId2" Type="http://schemas.openxmlformats.org/officeDocument/2006/relationships/hyperlink" Target="http://upload.wikimedia.org/wikipedia/commons/4/44/Albert_Einstein_signature.svg" TargetMode="External"/><Relationship Id="rId1" Type="http://schemas.openxmlformats.org/officeDocument/2006/relationships/slideLayout" Target="../slideLayouts/slideLayout7.xml"/><Relationship Id="rId6" Type="http://schemas.openxmlformats.org/officeDocument/2006/relationships/image" Target="../media/image145.jpeg"/><Relationship Id="rId5" Type="http://schemas.openxmlformats.org/officeDocument/2006/relationships/hyperlink" Target="http://upload.wikimedia.org/wikipedia/en/a/a0/Einstein_patentoffice.jpg" TargetMode="External"/><Relationship Id="rId4" Type="http://schemas.openxmlformats.org/officeDocument/2006/relationships/image" Target="../media/image144.png"/></Relationships>
</file>

<file path=ppt/slides/_rels/slide7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 Id="rId4" Type="http://schemas.openxmlformats.org/officeDocument/2006/relationships/image" Target="../media/image142.svg"/></Relationships>
</file>

<file path=ppt/slides/_rels/slide7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7.xml"/><Relationship Id="rId4" Type="http://schemas.openxmlformats.org/officeDocument/2006/relationships/image" Target="../media/image150.jpeg"/></Relationships>
</file>

<file path=ppt/slides/_rels/slide7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52.jpeg"/><Relationship Id="rId1" Type="http://schemas.openxmlformats.org/officeDocument/2006/relationships/slideLayout" Target="../slideLayouts/slideLayout7.xml"/><Relationship Id="rId5" Type="http://schemas.openxmlformats.org/officeDocument/2006/relationships/image" Target="../media/image151.png"/><Relationship Id="rId4" Type="http://schemas.openxmlformats.org/officeDocument/2006/relationships/image" Target="../media/image156.png"/></Relationships>
</file>

<file path=ppt/slides/_rels/slide75.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51.png"/><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7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42.svg"/><Relationship Id="rId7" Type="http://schemas.openxmlformats.org/officeDocument/2006/relationships/image" Target="../media/image164.png"/><Relationship Id="rId2" Type="http://schemas.openxmlformats.org/officeDocument/2006/relationships/image" Target="../media/image155.jpeg"/><Relationship Id="rId1" Type="http://schemas.openxmlformats.org/officeDocument/2006/relationships/slideLayout" Target="../slideLayouts/slideLayout7.xml"/><Relationship Id="rId6" Type="http://schemas.openxmlformats.org/officeDocument/2006/relationships/image" Target="../media/image151.png"/><Relationship Id="rId5" Type="http://schemas.openxmlformats.org/officeDocument/2006/relationships/image" Target="../media/image141.jpeg"/><Relationship Id="rId4" Type="http://schemas.openxmlformats.org/officeDocument/2006/relationships/image" Target="../media/image163.png"/></Relationships>
</file>

<file path=ppt/slides/_rels/slide7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307.png"/><Relationship Id="rId1" Type="http://schemas.openxmlformats.org/officeDocument/2006/relationships/slideLayout" Target="../slideLayouts/slideLayout7.xml"/><Relationship Id="rId5" Type="http://schemas.openxmlformats.org/officeDocument/2006/relationships/image" Target="../media/image155.jpeg"/><Relationship Id="rId4" Type="http://schemas.openxmlformats.org/officeDocument/2006/relationships/image" Target="../media/image308.png"/></Relationships>
</file>

<file path=ppt/slides/_rels/slide8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5.jpeg"/><Relationship Id="rId1" Type="http://schemas.openxmlformats.org/officeDocument/2006/relationships/slideLayout" Target="../slideLayouts/slideLayout7.xml"/><Relationship Id="rId4" Type="http://schemas.openxmlformats.org/officeDocument/2006/relationships/image" Target="../media/image1540.png"/></Relationships>
</file>

<file path=ppt/slides/_rels/slide8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5.jpeg"/><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82.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70.png"/><Relationship Id="rId7" Type="http://schemas.openxmlformats.org/officeDocument/2006/relationships/image" Target="../media/image174.png"/><Relationship Id="rId12" Type="http://schemas.openxmlformats.org/officeDocument/2006/relationships/image" Target="../media/image178.png"/><Relationship Id="rId2" Type="http://schemas.openxmlformats.org/officeDocument/2006/relationships/image" Target="../media/image156.jpeg"/><Relationship Id="rId1" Type="http://schemas.openxmlformats.org/officeDocument/2006/relationships/slideLayout" Target="../slideLayouts/slideLayout7.xml"/><Relationship Id="rId6" Type="http://schemas.openxmlformats.org/officeDocument/2006/relationships/image" Target="../media/image173.png"/><Relationship Id="rId11" Type="http://schemas.openxmlformats.org/officeDocument/2006/relationships/image" Target="../media/image177.png"/><Relationship Id="rId5" Type="http://schemas.openxmlformats.org/officeDocument/2006/relationships/image" Target="../media/image172.png"/><Relationship Id="rId10" Type="http://schemas.openxmlformats.org/officeDocument/2006/relationships/image" Target="../media/image176.png"/><Relationship Id="rId4" Type="http://schemas.openxmlformats.org/officeDocument/2006/relationships/image" Target="../media/image171.png"/><Relationship Id="rId9" Type="http://schemas.openxmlformats.org/officeDocument/2006/relationships/image" Target="../media/image142.svg"/></Relationships>
</file>

<file path=ppt/slides/_rels/slide83.xml.rels><?xml version="1.0" encoding="UTF-8" standalone="yes"?>
<Relationships xmlns="http://schemas.openxmlformats.org/package/2006/relationships"><Relationship Id="rId3" Type="http://schemas.openxmlformats.org/officeDocument/2006/relationships/image" Target="../media/image3051.png"/><Relationship Id="rId2" Type="http://schemas.openxmlformats.org/officeDocument/2006/relationships/image" Target="../media/image157.jpeg"/><Relationship Id="rId1" Type="http://schemas.openxmlformats.org/officeDocument/2006/relationships/slideLayout" Target="../slideLayouts/slideLayout7.xml"/><Relationship Id="rId6" Type="http://schemas.openxmlformats.org/officeDocument/2006/relationships/image" Target="../media/image3081.png"/><Relationship Id="rId5" Type="http://schemas.openxmlformats.org/officeDocument/2006/relationships/image" Target="../media/image3070.png"/><Relationship Id="rId4" Type="http://schemas.openxmlformats.org/officeDocument/2006/relationships/image" Target="../media/image3061.png"/></Relationships>
</file>

<file path=ppt/slides/_rels/slide8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7.xml"/><Relationship Id="rId5" Type="http://schemas.openxmlformats.org/officeDocument/2006/relationships/image" Target="../media/image142.svg"/><Relationship Id="rId4" Type="http://schemas.openxmlformats.org/officeDocument/2006/relationships/image" Target="../media/image162.png"/></Relationships>
</file>

<file path=ppt/slides/_rels/slide85.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5.png"/><Relationship Id="rId1" Type="http://schemas.openxmlformats.org/officeDocument/2006/relationships/slideLayout" Target="../slideLayouts/slideLayout7.xml"/><Relationship Id="rId4" Type="http://schemas.openxmlformats.org/officeDocument/2006/relationships/image" Target="../media/image142.svg"/></Relationships>
</file>

<file path=ppt/slides/_rels/slide86.xml.rels><?xml version="1.0" encoding="UTF-8" standalone="yes"?>
<Relationships xmlns="http://schemas.openxmlformats.org/package/2006/relationships"><Relationship Id="rId8" Type="http://schemas.openxmlformats.org/officeDocument/2006/relationships/hyperlink" Target="http://upload.wikimedia.org/wikipedia/commons/6/6d/Translational_motion.gif" TargetMode="External"/><Relationship Id="rId3" Type="http://schemas.openxmlformats.org/officeDocument/2006/relationships/image" Target="../media/image170.jpeg"/><Relationship Id="rId7" Type="http://schemas.openxmlformats.org/officeDocument/2006/relationships/image" Target="../media/image189.png"/><Relationship Id="rId2" Type="http://schemas.openxmlformats.org/officeDocument/2006/relationships/image" Target="../media/image185.png"/><Relationship Id="rId1" Type="http://schemas.openxmlformats.org/officeDocument/2006/relationships/slideLayout" Target="../slideLayouts/slideLayout7.xml"/><Relationship Id="rId6" Type="http://schemas.openxmlformats.org/officeDocument/2006/relationships/image" Target="../media/image188.png"/><Relationship Id="rId5" Type="http://schemas.openxmlformats.org/officeDocument/2006/relationships/image" Target="../media/image187.png"/><Relationship Id="rId10" Type="http://schemas.openxmlformats.org/officeDocument/2006/relationships/image" Target="../media/image179.png"/><Relationship Id="rId4" Type="http://schemas.openxmlformats.org/officeDocument/2006/relationships/image" Target="../media/image142.svg"/><Relationship Id="rId9" Type="http://schemas.openxmlformats.org/officeDocument/2006/relationships/image" Target="../media/image31.gif"/></Relationships>
</file>

<file path=ppt/slides/_rels/slide87.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image" Target="../media/image191.png"/><Relationship Id="rId7" Type="http://schemas.openxmlformats.org/officeDocument/2006/relationships/image" Target="../media/image180.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195.png"/><Relationship Id="rId5" Type="http://schemas.openxmlformats.org/officeDocument/2006/relationships/image" Target="../media/image193.png"/><Relationship Id="rId4" Type="http://schemas.openxmlformats.org/officeDocument/2006/relationships/image" Target="../media/image192.png"/><Relationship Id="rId9" Type="http://schemas.openxmlformats.org/officeDocument/2006/relationships/image" Target="../media/image198.png"/></Relationships>
</file>

<file path=ppt/slides/_rels/slide88.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81.jpeg"/><Relationship Id="rId1" Type="http://schemas.openxmlformats.org/officeDocument/2006/relationships/slideLayout" Target="../slideLayouts/slideLayout7.xml"/><Relationship Id="rId4" Type="http://schemas.openxmlformats.org/officeDocument/2006/relationships/image" Target="../media/image200.png"/></Relationships>
</file>

<file path=ppt/slides/_rels/slide89.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2.jpeg"/><Relationship Id="rId1" Type="http://schemas.openxmlformats.org/officeDocument/2006/relationships/slideLayout" Target="../slideLayouts/slideLayout7.xml"/><Relationship Id="rId4" Type="http://schemas.openxmlformats.org/officeDocument/2006/relationships/image" Target="../media/image142.svg"/></Relationships>
</file>

<file path=ppt/slides/_rels/slide90.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142.svg"/><Relationship Id="rId2" Type="http://schemas.openxmlformats.org/officeDocument/2006/relationships/image" Target="../media/image183.jpeg"/><Relationship Id="rId1" Type="http://schemas.openxmlformats.org/officeDocument/2006/relationships/slideLayout" Target="../slideLayouts/slideLayout7.xml"/><Relationship Id="rId6" Type="http://schemas.openxmlformats.org/officeDocument/2006/relationships/image" Target="../media/image1282.png"/><Relationship Id="rId5" Type="http://schemas.openxmlformats.org/officeDocument/2006/relationships/image" Target="NULL"/><Relationship Id="rId4" Type="http://schemas.openxmlformats.org/officeDocument/2006/relationships/image" Target="../media/image184.jpeg"/></Relationships>
</file>

<file path=ppt/slides/_rels/slide91.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7.xml"/><Relationship Id="rId4" Type="http://schemas.openxmlformats.org/officeDocument/2006/relationships/image" Target="../media/image19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7.xml"/><Relationship Id="rId4" Type="http://schemas.openxmlformats.org/officeDocument/2006/relationships/image" Target="../media/image199.jpeg"/></Relationships>
</file>

<file path=ppt/slides/_rels/slide97.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191.jpeg"/><Relationship Id="rId1" Type="http://schemas.openxmlformats.org/officeDocument/2006/relationships/slideLayout" Target="../slideLayouts/slideLayout7.xml"/><Relationship Id="rId4" Type="http://schemas.openxmlformats.org/officeDocument/2006/relationships/image" Target="../media/image202.png"/></Relationships>
</file>

<file path=ppt/slides/_rels/slide98.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204.jpeg"/></Relationships>
</file>

<file path=ppt/slides/_rels/slide99.xml.rels><?xml version="1.0" encoding="UTF-8" standalone="yes"?>
<Relationships xmlns="http://schemas.openxmlformats.org/package/2006/relationships"><Relationship Id="rId3" Type="http://schemas.openxmlformats.org/officeDocument/2006/relationships/image" Target="../media/image3090.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180.png"/><Relationship Id="rId5" Type="http://schemas.openxmlformats.org/officeDocument/2006/relationships/image" Target="NULL"/><Relationship Id="rId4" Type="http://schemas.openxmlformats.org/officeDocument/2006/relationships/image" Target="../media/image1270.png"/></Relationships>
</file>

<file path=ppt/slides/_rels/slide100.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5.jpeg"/><Relationship Id="rId1" Type="http://schemas.openxmlformats.org/officeDocument/2006/relationships/slideLayout" Target="../slideLayouts/slideLayout7.xml"/><Relationship Id="rId5" Type="http://schemas.openxmlformats.org/officeDocument/2006/relationships/image" Target="../media/image207.png"/><Relationship Id="rId4" Type="http://schemas.openxmlformats.org/officeDocument/2006/relationships/image" Target="../media/image206.jpeg"/></Relationships>
</file>

<file path=ppt/slides/_rels/slide101.xml.rels><?xml version="1.0" encoding="UTF-8" standalone="yes"?>
<Relationships xmlns="http://schemas.openxmlformats.org/package/2006/relationships"><Relationship Id="rId3" Type="http://schemas.openxmlformats.org/officeDocument/2006/relationships/image" Target="../media/image209.png"/><Relationship Id="rId7" Type="http://schemas.openxmlformats.org/officeDocument/2006/relationships/image" Target="../media/image208.jpeg"/><Relationship Id="rId2" Type="http://schemas.openxmlformats.org/officeDocument/2006/relationships/image" Target="../media/image208.pn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hyperlink" Target="http://en.wikipedia.org/wiki/File:Hydrogen_spectrum.svg" TargetMode="External"/><Relationship Id="rId4" Type="http://schemas.openxmlformats.org/officeDocument/2006/relationships/image" Target="../media/image207.jpeg"/></Relationships>
</file>

<file path=ppt/slides/_rels/slide10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09.jpeg"/><Relationship Id="rId1" Type="http://schemas.openxmlformats.org/officeDocument/2006/relationships/slideLayout" Target="../slideLayouts/slideLayout7.xml"/><Relationship Id="rId5" Type="http://schemas.openxmlformats.org/officeDocument/2006/relationships/image" Target="../media/image215.png"/><Relationship Id="rId4" Type="http://schemas.openxmlformats.org/officeDocument/2006/relationships/image" Target="../media/image214.png"/></Relationships>
</file>

<file path=ppt/slides/_rels/slide104.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210.jpeg"/><Relationship Id="rId1" Type="http://schemas.openxmlformats.org/officeDocument/2006/relationships/slideLayout" Target="../slideLayouts/slideLayout7.xml"/><Relationship Id="rId4" Type="http://schemas.openxmlformats.org/officeDocument/2006/relationships/image" Target="../media/image180.png"/></Relationships>
</file>

<file path=ppt/slides/_rels/slide107.xml.rels><?xml version="1.0" encoding="UTF-8" standalone="yes"?>
<Relationships xmlns="http://schemas.openxmlformats.org/package/2006/relationships"><Relationship Id="rId8" Type="http://schemas.openxmlformats.org/officeDocument/2006/relationships/image" Target="../media/image2500.png"/><Relationship Id="rId3" Type="http://schemas.openxmlformats.org/officeDocument/2006/relationships/image" Target="../media/image207.jpeg"/><Relationship Id="rId2" Type="http://schemas.openxmlformats.org/officeDocument/2006/relationships/image" Target="../media/image2471.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95.png"/><Relationship Id="rId4" Type="http://schemas.openxmlformats.org/officeDocument/2006/relationships/hyperlink" Target="http://en.wikipedia.org/wiki/File:Emission_spectrum-H.png"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211.jpeg"/><Relationship Id="rId7" Type="http://schemas.openxmlformats.org/officeDocument/2006/relationships/image" Target="../media/image222.png"/><Relationship Id="rId2" Type="http://schemas.openxmlformats.org/officeDocument/2006/relationships/image" Target="../media/image217.png"/><Relationship Id="rId1" Type="http://schemas.openxmlformats.org/officeDocument/2006/relationships/slideLayout" Target="../slideLayouts/slideLayout7.xml"/><Relationship Id="rId6" Type="http://schemas.openxmlformats.org/officeDocument/2006/relationships/image" Target="../media/image221.png"/><Relationship Id="rId5" Type="http://schemas.openxmlformats.org/officeDocument/2006/relationships/image" Target="../media/image220.png"/><Relationship Id="rId4" Type="http://schemas.openxmlformats.org/officeDocument/2006/relationships/image" Target="../media/image219.png"/></Relationships>
</file>

<file path=ppt/slides/_rels/slide109.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205.jpeg"/><Relationship Id="rId1" Type="http://schemas.openxmlformats.org/officeDocument/2006/relationships/slideLayout" Target="../slideLayouts/slideLayout7.xml"/><Relationship Id="rId4" Type="http://schemas.openxmlformats.org/officeDocument/2006/relationships/image" Target="../media/image180.png"/></Relationships>
</file>

<file path=ppt/slides/_rels/slide111.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6.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image" Target="../media/image226.png"/><Relationship Id="rId1" Type="http://schemas.openxmlformats.org/officeDocument/2006/relationships/slideLayout" Target="../slideLayouts/slideLayout7.xml"/><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image" Target="../media/image228.png"/></Relationships>
</file>

<file path=ppt/slides/_rels/slide113.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image" Target="../media/image231.png"/><Relationship Id="rId1" Type="http://schemas.openxmlformats.org/officeDocument/2006/relationships/slideLayout" Target="../slideLayouts/slideLayout7.xml"/><Relationship Id="rId5" Type="http://schemas.openxmlformats.org/officeDocument/2006/relationships/image" Target="../media/image233.png"/><Relationship Id="rId4" Type="http://schemas.openxmlformats.org/officeDocument/2006/relationships/image" Target="../media/image232.png"/></Relationships>
</file>

<file path=ppt/slides/_rels/slide114.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image" Target="../media/image220.jpeg"/><Relationship Id="rId1" Type="http://schemas.openxmlformats.org/officeDocument/2006/relationships/slideLayout" Target="../slideLayouts/slideLayout7.xml"/><Relationship Id="rId4" Type="http://schemas.openxmlformats.org/officeDocument/2006/relationships/image" Target="../media/image180.png"/></Relationships>
</file>

<file path=ppt/slides/_rels/slide116.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upload.wikimedia.org/wikipedia/commons/b/b2/Hydrogen_transitions.svg" TargetMode="Externa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8" Type="http://schemas.openxmlformats.org/officeDocument/2006/relationships/image" Target="../media/image3670.png"/><Relationship Id="rId3" Type="http://schemas.openxmlformats.org/officeDocument/2006/relationships/image" Target="../media/image3620.png"/><Relationship Id="rId7" Type="http://schemas.openxmlformats.org/officeDocument/2006/relationships/image" Target="../media/image3661.png"/><Relationship Id="rId2" Type="http://schemas.openxmlformats.org/officeDocument/2006/relationships/image" Target="../media/image219.jpeg"/><Relationship Id="rId1" Type="http://schemas.openxmlformats.org/officeDocument/2006/relationships/slideLayout" Target="../slideLayouts/slideLayout7.xml"/><Relationship Id="rId6" Type="http://schemas.openxmlformats.org/officeDocument/2006/relationships/image" Target="../media/image3651.png"/><Relationship Id="rId5" Type="http://schemas.openxmlformats.org/officeDocument/2006/relationships/image" Target="../media/image3640.png"/><Relationship Id="rId10" Type="http://schemas.openxmlformats.org/officeDocument/2006/relationships/image" Target="../media/image3691.png"/><Relationship Id="rId4" Type="http://schemas.openxmlformats.org/officeDocument/2006/relationships/image" Target="../media/image3630.png"/><Relationship Id="rId9" Type="http://schemas.openxmlformats.org/officeDocument/2006/relationships/image" Target="../media/image368.png"/></Relationships>
</file>

<file path=ppt/slides/_rels/slide118.xml.rels><?xml version="1.0" encoding="UTF-8" standalone="yes"?>
<Relationships xmlns="http://schemas.openxmlformats.org/package/2006/relationships"><Relationship Id="rId3" Type="http://schemas.openxmlformats.org/officeDocument/2006/relationships/image" Target="../media/image3712.png"/><Relationship Id="rId2" Type="http://schemas.openxmlformats.org/officeDocument/2006/relationships/image" Target="../media/image224.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5.png"/><Relationship Id="rId1" Type="http://schemas.openxmlformats.org/officeDocument/2006/relationships/slideLayout" Target="../slideLayouts/slideLayout7.xml"/><Relationship Id="rId4" Type="http://schemas.openxmlformats.org/officeDocument/2006/relationships/image" Target="../media/image234.png"/></Relationships>
</file>

<file path=ppt/slides/_rels/slide120.xml.rels><?xml version="1.0" encoding="UTF-8" standalone="yes"?>
<Relationships xmlns="http://schemas.openxmlformats.org/package/2006/relationships"><Relationship Id="rId3" Type="http://schemas.openxmlformats.org/officeDocument/2006/relationships/image" Target="../media/image375.png"/><Relationship Id="rId2" Type="http://schemas.openxmlformats.org/officeDocument/2006/relationships/image" Target="../media/image227.png"/><Relationship Id="rId1" Type="http://schemas.openxmlformats.org/officeDocument/2006/relationships/slideLayout" Target="../slideLayouts/slideLayout7.xml"/><Relationship Id="rId5" Type="http://schemas.openxmlformats.org/officeDocument/2006/relationships/image" Target="../media/image2840.png"/><Relationship Id="rId4" Type="http://schemas.openxmlformats.org/officeDocument/2006/relationships/image" Target="../media/image2821.png"/></Relationships>
</file>

<file path=ppt/slides/_rels/slide121.xml.rels><?xml version="1.0" encoding="UTF-8" standalone="yes"?>
<Relationships xmlns="http://schemas.openxmlformats.org/package/2006/relationships"><Relationship Id="rId8" Type="http://schemas.openxmlformats.org/officeDocument/2006/relationships/image" Target="../media/image1690.png"/><Relationship Id="rId12" Type="http://schemas.openxmlformats.org/officeDocument/2006/relationships/image" Target="../media/image2771.png"/><Relationship Id="rId2" Type="http://schemas.openxmlformats.org/officeDocument/2006/relationships/image" Target="../media/image235.jpeg"/><Relationship Id="rId1" Type="http://schemas.openxmlformats.org/officeDocument/2006/relationships/slideLayout" Target="../slideLayouts/slideLayout7.xml"/><Relationship Id="rId11" Type="http://schemas.openxmlformats.org/officeDocument/2006/relationships/image" Target="../media/image1760.png"/><Relationship Id="rId10" Type="http://schemas.openxmlformats.org/officeDocument/2006/relationships/image" Target="../media/image1821.png"/><Relationship Id="rId9" Type="http://schemas.openxmlformats.org/officeDocument/2006/relationships/image" Target="../media/image207.jpeg"/></Relationships>
</file>

<file path=ppt/slides/_rels/slide122.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image" Target="../media/image236.jpeg"/><Relationship Id="rId1" Type="http://schemas.openxmlformats.org/officeDocument/2006/relationships/slideLayout" Target="../slideLayouts/slideLayout7.xml"/><Relationship Id="rId6" Type="http://schemas.openxmlformats.org/officeDocument/2006/relationships/image" Target="../media/image239.jpeg"/><Relationship Id="rId5" Type="http://schemas.openxmlformats.org/officeDocument/2006/relationships/image" Target="../media/image238.jpeg"/><Relationship Id="rId4" Type="http://schemas.openxmlformats.org/officeDocument/2006/relationships/hyperlink" Target="http://www-personal.umich.edu/~jbourj/images/money/bohr12.jpg" TargetMode="External"/></Relationships>
</file>

<file path=ppt/slides/_rels/slide123.xml.rels><?xml version="1.0" encoding="UTF-8" standalone="yes"?>
<Relationships xmlns="http://schemas.openxmlformats.org/package/2006/relationships"><Relationship Id="rId8" Type="http://schemas.openxmlformats.org/officeDocument/2006/relationships/image" Target="../media/image1770.png"/><Relationship Id="rId3" Type="http://schemas.openxmlformats.org/officeDocument/2006/relationships/image" Target="../media/image241.jpeg"/><Relationship Id="rId7" Type="http://schemas.openxmlformats.org/officeDocument/2006/relationships/image" Target="../media/image242.png"/><Relationship Id="rId2" Type="http://schemas.openxmlformats.org/officeDocument/2006/relationships/image" Target="../media/image240.png"/><Relationship Id="rId1" Type="http://schemas.openxmlformats.org/officeDocument/2006/relationships/slideLayout" Target="../slideLayouts/slideLayout7.xml"/><Relationship Id="rId6" Type="http://schemas.openxmlformats.org/officeDocument/2006/relationships/image" Target="../media/image1750.png"/><Relationship Id="rId5" Type="http://schemas.openxmlformats.org/officeDocument/2006/relationships/image" Target="../media/image1740.png"/><Relationship Id="rId4" Type="http://schemas.openxmlformats.org/officeDocument/2006/relationships/image" Target="../media/image1730.png"/><Relationship Id="rId9" Type="http://schemas.openxmlformats.org/officeDocument/2006/relationships/image" Target="../media/image1780.png"/></Relationships>
</file>

<file path=ppt/slides/_rels/slide124.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image" Target="../media/image1840.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image" Target="../media/image243.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44.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image" Target="../media/image246.jpeg"/><Relationship Id="rId4" Type="http://schemas.openxmlformats.org/officeDocument/2006/relationships/image" Target="../media/image245.jpeg"/></Relationships>
</file>

<file path=ppt/slides/_rels/slide13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hyperlink" Target="http://p6.p.pixnet.net/albums/userpics/6/4/19364/1178427098.jpg" TargetMode="External"/><Relationship Id="rId1" Type="http://schemas.openxmlformats.org/officeDocument/2006/relationships/slideLayout" Target="../slideLayouts/slideLayout7.xml"/><Relationship Id="rId5" Type="http://schemas.openxmlformats.org/officeDocument/2006/relationships/image" Target="../media/image209.jpeg"/><Relationship Id="rId4" Type="http://schemas.openxmlformats.org/officeDocument/2006/relationships/image" Target="../media/image248.jpeg"/></Relationships>
</file>

<file path=ppt/slides/_rels/slide13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21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hyperlink" Target="http://p6.p.pixnet.net/albums/userpics/6/4/19364/1178427098.jpg" TargetMode="External"/><Relationship Id="rId1" Type="http://schemas.openxmlformats.org/officeDocument/2006/relationships/slideLayout" Target="../slideLayouts/slideLayout7.xml"/><Relationship Id="rId5" Type="http://schemas.openxmlformats.org/officeDocument/2006/relationships/image" Target="../media/image209.jpeg"/><Relationship Id="rId4" Type="http://schemas.openxmlformats.org/officeDocument/2006/relationships/image" Target="../media/image248.jpeg"/></Relationships>
</file>

<file path=ppt/slides/_rels/slide134.xml.rels><?xml version="1.0" encoding="UTF-8" standalone="yes"?>
<Relationships xmlns="http://schemas.openxmlformats.org/package/2006/relationships"><Relationship Id="rId3" Type="http://schemas.openxmlformats.org/officeDocument/2006/relationships/image" Target="../media/image377.png"/><Relationship Id="rId2" Type="http://schemas.openxmlformats.org/officeDocument/2006/relationships/image" Target="../media/image249.jpe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211.jpeg"/><Relationship Id="rId4" Type="http://schemas.openxmlformats.org/officeDocument/2006/relationships/image" Target="../media/image378.png"/></Relationships>
</file>

<file path=ppt/slides/_rels/slide135.xml.rels><?xml version="1.0" encoding="UTF-8" standalone="yes"?>
<Relationships xmlns="http://schemas.openxmlformats.org/package/2006/relationships"><Relationship Id="rId8" Type="http://schemas.openxmlformats.org/officeDocument/2006/relationships/image" Target="../media/image379.png"/><Relationship Id="rId3" Type="http://schemas.openxmlformats.org/officeDocument/2006/relationships/image" Target="../media/image382.png"/><Relationship Id="rId7" Type="http://schemas.openxmlformats.org/officeDocument/2006/relationships/image" Target="../media/image384.png"/><Relationship Id="rId2" Type="http://schemas.openxmlformats.org/officeDocument/2006/relationships/image" Target="../media/image207.jpe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hyperlink" Target="http://en.wikipedia.org/wiki/File:Hydrogen_spectrum.svg" TargetMode="External"/><Relationship Id="rId10" Type="http://schemas.openxmlformats.org/officeDocument/2006/relationships/image" Target="../media/image76.jpeg"/><Relationship Id="rId4" Type="http://schemas.openxmlformats.org/officeDocument/2006/relationships/image" Target="../media/image383.png"/><Relationship Id="rId9" Type="http://schemas.openxmlformats.org/officeDocument/2006/relationships/image" Target="../media/image211.jpeg"/></Relationships>
</file>

<file path=ppt/slides/_rels/slide136.xml.rels><?xml version="1.0" encoding="UTF-8" standalone="yes"?>
<Relationships xmlns="http://schemas.openxmlformats.org/package/2006/relationships"><Relationship Id="rId8" Type="http://schemas.openxmlformats.org/officeDocument/2006/relationships/image" Target="../media/image1940.png"/><Relationship Id="rId3" Type="http://schemas.openxmlformats.org/officeDocument/2006/relationships/hyperlink" Target="http://upload.wikimedia.org/wikipedia/commons/b/b2/Hydrogen_transitions.svg" TargetMode="External"/><Relationship Id="rId7" Type="http://schemas.openxmlformats.org/officeDocument/2006/relationships/image" Target="../media/image250.jpeg"/><Relationship Id="rId2" Type="http://schemas.openxmlformats.org/officeDocument/2006/relationships/image" Target="../media/image244.jpeg"/><Relationship Id="rId1" Type="http://schemas.openxmlformats.org/officeDocument/2006/relationships/slideLayout" Target="../slideLayouts/slideLayout7.xml"/><Relationship Id="rId6" Type="http://schemas.openxmlformats.org/officeDocument/2006/relationships/image" Target="../media/image247.jpeg"/><Relationship Id="rId5" Type="http://schemas.openxmlformats.org/officeDocument/2006/relationships/hyperlink" Target="http://p6.p.pixnet.net/albums/userpics/6/4/19364/1178427098.jpg" TargetMode="External"/><Relationship Id="rId4" Type="http://schemas.openxmlformats.org/officeDocument/2006/relationships/image" Target="../media/image223.png"/></Relationships>
</file>

<file path=ppt/slides/_rels/slide137.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8" Type="http://schemas.openxmlformats.org/officeDocument/2006/relationships/image" Target="../media/image1970.png"/><Relationship Id="rId3" Type="http://schemas.openxmlformats.org/officeDocument/2006/relationships/image" Target="../media/image1880.png"/><Relationship Id="rId7" Type="http://schemas.openxmlformats.org/officeDocument/2006/relationships/image" Target="../media/image1960.png"/><Relationship Id="rId2" Type="http://schemas.openxmlformats.org/officeDocument/2006/relationships/image" Target="../media/image1870.png"/><Relationship Id="rId1" Type="http://schemas.openxmlformats.org/officeDocument/2006/relationships/slideLayout" Target="../slideLayouts/slideLayout7.xml"/><Relationship Id="rId6" Type="http://schemas.openxmlformats.org/officeDocument/2006/relationships/image" Target="../media/image1950.png"/><Relationship Id="rId5" Type="http://schemas.openxmlformats.org/officeDocument/2006/relationships/image" Target="../media/image1900.png"/><Relationship Id="rId4" Type="http://schemas.openxmlformats.org/officeDocument/2006/relationships/image" Target="../media/image1930.png"/></Relationships>
</file>

<file path=ppt/slides/_rels/slide139.xml.rels><?xml version="1.0" encoding="UTF-8" standalone="yes"?>
<Relationships xmlns="http://schemas.openxmlformats.org/package/2006/relationships"><Relationship Id="rId3" Type="http://schemas.openxmlformats.org/officeDocument/2006/relationships/image" Target="../media/image252.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7.xml"/><Relationship Id="rId4" Type="http://schemas.openxmlformats.org/officeDocument/2006/relationships/image" Target="../media/image244.jpeg"/></Relationships>
</file>

<file path=ppt/slides/_rels/slide141.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image" Target="../media/image256.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259.jpeg"/><Relationship Id="rId2" Type="http://schemas.openxmlformats.org/officeDocument/2006/relationships/image" Target="../media/image258.jpeg"/><Relationship Id="rId1" Type="http://schemas.openxmlformats.org/officeDocument/2006/relationships/slideLayout" Target="../slideLayouts/slideLayout7.xml"/><Relationship Id="rId4" Type="http://schemas.openxmlformats.org/officeDocument/2006/relationships/image" Target="../media/image260.jpeg"/></Relationships>
</file>

<file path=ppt/slides/_rels/slide144.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61.jpeg"/><Relationship Id="rId1" Type="http://schemas.openxmlformats.org/officeDocument/2006/relationships/slideLayout" Target="../slideLayouts/slideLayout7.xml"/><Relationship Id="rId4" Type="http://schemas.openxmlformats.org/officeDocument/2006/relationships/image" Target="../media/image262.png"/></Relationships>
</file>

<file path=ppt/slides/_rels/slide145.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6.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7.xml"/><Relationship Id="rId4" Type="http://schemas.openxmlformats.org/officeDocument/2006/relationships/image" Target="../media/image269.png"/></Relationships>
</file>

<file path=ppt/slides/_rels/slide14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7.xml"/><Relationship Id="rId4" Type="http://schemas.openxmlformats.org/officeDocument/2006/relationships/image" Target="../media/image272.jpeg"/></Relationships>
</file>

<file path=ppt/slides/_rels/slide150.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276.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6.jpe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278.jpeg"/><Relationship Id="rId2" Type="http://schemas.openxmlformats.org/officeDocument/2006/relationships/image" Target="../media/image277.jpeg"/><Relationship Id="rId1" Type="http://schemas.openxmlformats.org/officeDocument/2006/relationships/slideLayout" Target="../slideLayouts/slideLayout7.xml"/><Relationship Id="rId6" Type="http://schemas.openxmlformats.org/officeDocument/2006/relationships/image" Target="../media/image281.png"/><Relationship Id="rId5" Type="http://schemas.openxmlformats.org/officeDocument/2006/relationships/image" Target="../media/image280.png"/><Relationship Id="rId4" Type="http://schemas.openxmlformats.org/officeDocument/2006/relationships/image" Target="../media/image279.jpeg"/></Relationships>
</file>

<file path=ppt/slides/_rels/slide155.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282.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image" Target="../media/image284.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287.jpeg"/><Relationship Id="rId2" Type="http://schemas.openxmlformats.org/officeDocument/2006/relationships/image" Target="../media/image286.jpeg"/><Relationship Id="rId1" Type="http://schemas.openxmlformats.org/officeDocument/2006/relationships/slideLayout" Target="../slideLayouts/slideLayout7.xml"/><Relationship Id="rId4" Type="http://schemas.openxmlformats.org/officeDocument/2006/relationships/image" Target="../media/image288.jpeg"/></Relationships>
</file>

<file path=ppt/slides/_rels/slide158.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jpeg"/><Relationship Id="rId1" Type="http://schemas.openxmlformats.org/officeDocument/2006/relationships/slideLayout" Target="../slideLayouts/slideLayout7.xml"/><Relationship Id="rId5" Type="http://schemas.openxmlformats.org/officeDocument/2006/relationships/image" Target="../media/image292.png"/><Relationship Id="rId4" Type="http://schemas.openxmlformats.org/officeDocument/2006/relationships/image" Target="../media/image291.png"/></Relationships>
</file>

<file path=ppt/slides/_rels/slide159.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image" Target="../media/image293.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285.jpe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295.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296.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297.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8" Type="http://schemas.openxmlformats.org/officeDocument/2006/relationships/image" Target="../media/image4350.png"/><Relationship Id="rId3" Type="http://schemas.openxmlformats.org/officeDocument/2006/relationships/image" Target="../media/image76.jpeg"/><Relationship Id="rId7" Type="http://schemas.openxmlformats.org/officeDocument/2006/relationships/image" Target="../media/image4340.png"/><Relationship Id="rId2" Type="http://schemas.openxmlformats.org/officeDocument/2006/relationships/image" Target="../media/image211.jpeg"/><Relationship Id="rId1" Type="http://schemas.openxmlformats.org/officeDocument/2006/relationships/slideLayout" Target="../slideLayouts/slideLayout7.xml"/><Relationship Id="rId6" Type="http://schemas.openxmlformats.org/officeDocument/2006/relationships/image" Target="../media/image4330.png"/><Relationship Id="rId5" Type="http://schemas.openxmlformats.org/officeDocument/2006/relationships/image" Target="../media/image4320.png"/><Relationship Id="rId4" Type="http://schemas.openxmlformats.org/officeDocument/2006/relationships/image" Target="../media/image298.jpeg"/></Relationships>
</file>

<file path=ppt/slides/_rels/slide168.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300.jpeg"/><Relationship Id="rId2" Type="http://schemas.openxmlformats.org/officeDocument/2006/relationships/image" Target="../media/image299.jpeg"/><Relationship Id="rId1" Type="http://schemas.openxmlformats.org/officeDocument/2006/relationships/slideLayout" Target="../slideLayouts/slideLayout7.xml"/><Relationship Id="rId4" Type="http://schemas.openxmlformats.org/officeDocument/2006/relationships/image" Target="../media/image301.png"/></Relationships>
</file>

<file path=ppt/slides/_rels/slide170.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image" Target="../media/image302.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304.jpeg"/><Relationship Id="rId2" Type="http://schemas.openxmlformats.org/officeDocument/2006/relationships/image" Target="../media/image303.pn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8" Type="http://schemas.openxmlformats.org/officeDocument/2006/relationships/image" Target="../media/image4420.png"/><Relationship Id="rId3" Type="http://schemas.openxmlformats.org/officeDocument/2006/relationships/image" Target="../media/image302.jpeg"/><Relationship Id="rId7" Type="http://schemas.openxmlformats.org/officeDocument/2006/relationships/image" Target="../media/image2470.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4430.png"/><Relationship Id="rId5" Type="http://schemas.openxmlformats.org/officeDocument/2006/relationships/image" Target="../media/image4400.png"/></Relationships>
</file>

<file path=ppt/slides/_rels/slide174.xml.rels><?xml version="1.0" encoding="UTF-8" standalone="yes"?>
<Relationships xmlns="http://schemas.openxmlformats.org/package/2006/relationships"><Relationship Id="rId8" Type="http://schemas.openxmlformats.org/officeDocument/2006/relationships/image" Target="../media/image4440.png"/><Relationship Id="rId3" Type="http://schemas.openxmlformats.org/officeDocument/2006/relationships/image" Target="../media/image295.jpeg"/><Relationship Id="rId7" Type="http://schemas.openxmlformats.org/officeDocument/2006/relationships/image" Target="../media/image446.pn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445.png"/><Relationship Id="rId5" Type="http://schemas.openxmlformats.org/officeDocument/2006/relationships/image" Target="../media/image4441.png"/><Relationship Id="rId4" Type="http://schemas.openxmlformats.org/officeDocument/2006/relationships/image" Target="../media/image3510.png"/><Relationship Id="rId9" Type="http://schemas.openxmlformats.org/officeDocument/2006/relationships/image" Target="../media/image436.png"/></Relationships>
</file>

<file path=ppt/slides/_rels/slide175.xml.rels><?xml version="1.0" encoding="UTF-8" standalone="yes"?>
<Relationships xmlns="http://schemas.openxmlformats.org/package/2006/relationships"><Relationship Id="rId13" Type="http://schemas.openxmlformats.org/officeDocument/2006/relationships/image" Target="../media/image450.png"/><Relationship Id="rId7" Type="http://schemas.openxmlformats.org/officeDocument/2006/relationships/image" Target="../media/image448.png"/><Relationship Id="rId12" Type="http://schemas.openxmlformats.org/officeDocument/2006/relationships/image" Target="../media/image449.png"/><Relationship Id="rId2" Type="http://schemas.openxmlformats.org/officeDocument/2006/relationships/image" Target="../media/image86.png"/><Relationship Id="rId1" Type="http://schemas.openxmlformats.org/officeDocument/2006/relationships/slideLayout" Target="../slideLayouts/slideLayout7.xml"/><Relationship Id="rId11" Type="http://schemas.openxmlformats.org/officeDocument/2006/relationships/image" Target="../media/image451.png"/></Relationships>
</file>

<file path=ppt/slides/_rels/slide176.xml.rels><?xml version="1.0" encoding="UTF-8" standalone="yes"?>
<Relationships xmlns="http://schemas.openxmlformats.org/package/2006/relationships"><Relationship Id="rId8" Type="http://schemas.openxmlformats.org/officeDocument/2006/relationships/image" Target="../media/image456.png"/><Relationship Id="rId3" Type="http://schemas.openxmlformats.org/officeDocument/2006/relationships/image" Target="../media/image298.jpeg"/><Relationship Id="rId7" Type="http://schemas.openxmlformats.org/officeDocument/2006/relationships/image" Target="../media/image455.png"/><Relationship Id="rId2" Type="http://schemas.openxmlformats.org/officeDocument/2006/relationships/image" Target="../media/image295.jpeg"/><Relationship Id="rId1" Type="http://schemas.openxmlformats.org/officeDocument/2006/relationships/slideLayout" Target="../slideLayouts/slideLayout7.xml"/><Relationship Id="rId6" Type="http://schemas.openxmlformats.org/officeDocument/2006/relationships/image" Target="../media/image454.png"/><Relationship Id="rId5" Type="http://schemas.openxmlformats.org/officeDocument/2006/relationships/image" Target="../media/image453.png"/><Relationship Id="rId4" Type="http://schemas.openxmlformats.org/officeDocument/2006/relationships/image" Target="../media/image452.png"/><Relationship Id="rId9" Type="http://schemas.openxmlformats.org/officeDocument/2006/relationships/image" Target="../media/image457.png"/></Relationships>
</file>

<file path=ppt/slides/_rels/slide177.xml.rels><?xml version="1.0" encoding="UTF-8" standalone="yes"?>
<Relationships xmlns="http://schemas.openxmlformats.org/package/2006/relationships"><Relationship Id="rId2" Type="http://schemas.openxmlformats.org/officeDocument/2006/relationships/image" Target="../media/image444.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image" Target="../media/image305.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307.jpeg"/><Relationship Id="rId2" Type="http://schemas.openxmlformats.org/officeDocument/2006/relationships/hyperlink" Target="http://upload.wikimedia.org/wikipedia/commons/6/66/Helgoland_Vogelperspektive.jpg" TargetMode="External"/><Relationship Id="rId1" Type="http://schemas.openxmlformats.org/officeDocument/2006/relationships/slideLayout" Target="../slideLayouts/slideLayout7.xml"/><Relationship Id="rId5" Type="http://schemas.openxmlformats.org/officeDocument/2006/relationships/image" Target="../media/image308.jpeg"/><Relationship Id="rId4" Type="http://schemas.openxmlformats.org/officeDocument/2006/relationships/hyperlink" Target="http://upload.wikimedia.org/wikipedia/commons/5/50/Insel_Helgoland_um_1929-30_color.jpg" TargetMode="External"/></Relationships>
</file>

<file path=ppt/slides/_rels/slide180.xml.rels><?xml version="1.0" encoding="UTF-8" standalone="yes"?>
<Relationships xmlns="http://schemas.openxmlformats.org/package/2006/relationships"><Relationship Id="rId3" Type="http://schemas.openxmlformats.org/officeDocument/2006/relationships/image" Target="../media/image310.jpeg"/><Relationship Id="rId2" Type="http://schemas.openxmlformats.org/officeDocument/2006/relationships/image" Target="../media/image309.jpeg"/><Relationship Id="rId1" Type="http://schemas.openxmlformats.org/officeDocument/2006/relationships/slideLayout" Target="../slideLayouts/slideLayout7.xml"/><Relationship Id="rId5" Type="http://schemas.openxmlformats.org/officeDocument/2006/relationships/image" Target="../media/image312.jpeg"/><Relationship Id="rId4" Type="http://schemas.openxmlformats.org/officeDocument/2006/relationships/image" Target="../media/image311.jpeg"/></Relationships>
</file>

<file path=ppt/slides/_rels/slide181.xml.rels><?xml version="1.0" encoding="UTF-8" standalone="yes"?>
<Relationships xmlns="http://schemas.openxmlformats.org/package/2006/relationships"><Relationship Id="rId13" Type="http://schemas.openxmlformats.org/officeDocument/2006/relationships/image" Target="../media/image3731.png"/><Relationship Id="rId18" Type="http://schemas.openxmlformats.org/officeDocument/2006/relationships/image" Target="../media/image3781.png"/><Relationship Id="rId3" Type="http://schemas.openxmlformats.org/officeDocument/2006/relationships/image" Target="../media/image3711.png"/><Relationship Id="rId21" Type="http://schemas.openxmlformats.org/officeDocument/2006/relationships/image" Target="../media/image3811.png"/><Relationship Id="rId7" Type="http://schemas.openxmlformats.org/officeDocument/2006/relationships/image" Target="../media/image2750.png"/><Relationship Id="rId12" Type="http://schemas.openxmlformats.org/officeDocument/2006/relationships/image" Target="../media/image2810.png"/><Relationship Id="rId17" Type="http://schemas.openxmlformats.org/officeDocument/2006/relationships/image" Target="../media/image3771.png"/><Relationship Id="rId2" Type="http://schemas.openxmlformats.org/officeDocument/2006/relationships/image" Target="../media/image447.png"/><Relationship Id="rId16" Type="http://schemas.openxmlformats.org/officeDocument/2006/relationships/image" Target="../media/image3760.png"/><Relationship Id="rId20" Type="http://schemas.openxmlformats.org/officeDocument/2006/relationships/image" Target="../media/image3801.png"/><Relationship Id="rId1" Type="http://schemas.openxmlformats.org/officeDocument/2006/relationships/slideLayout" Target="../slideLayouts/slideLayout7.xml"/><Relationship Id="rId6" Type="http://schemas.openxmlformats.org/officeDocument/2006/relationships/image" Target="../media/image3721.png"/><Relationship Id="rId5" Type="http://schemas.openxmlformats.org/officeDocument/2006/relationships/image" Target="../media/image3660.png"/><Relationship Id="rId15" Type="http://schemas.openxmlformats.org/officeDocument/2006/relationships/image" Target="../media/image3750.png"/><Relationship Id="rId19" Type="http://schemas.openxmlformats.org/officeDocument/2006/relationships/image" Target="../media/image3791.png"/><Relationship Id="rId4" Type="http://schemas.openxmlformats.org/officeDocument/2006/relationships/image" Target="../media/image3650.png"/><Relationship Id="rId22" Type="http://schemas.openxmlformats.org/officeDocument/2006/relationships/image" Target="../media/image313.jpeg"/></Relationships>
</file>

<file path=ppt/slides/_rels/slide182.xml.rels><?xml version="1.0" encoding="UTF-8" standalone="yes"?>
<Relationships xmlns="http://schemas.openxmlformats.org/package/2006/relationships"><Relationship Id="rId8" Type="http://schemas.openxmlformats.org/officeDocument/2006/relationships/image" Target="../media/image2750.png"/><Relationship Id="rId13" Type="http://schemas.openxmlformats.org/officeDocument/2006/relationships/image" Target="../media/image3841.png"/><Relationship Id="rId18" Type="http://schemas.openxmlformats.org/officeDocument/2006/relationships/image" Target="../media/image3710.png"/><Relationship Id="rId3" Type="http://schemas.openxmlformats.org/officeDocument/2006/relationships/image" Target="../media/image314.wmf"/><Relationship Id="rId7" Type="http://schemas.openxmlformats.org/officeDocument/2006/relationships/image" Target="../media/image2740.png"/><Relationship Id="rId12" Type="http://schemas.openxmlformats.org/officeDocument/2006/relationships/image" Target="../media/image2790.png"/><Relationship Id="rId17" Type="http://schemas.openxmlformats.org/officeDocument/2006/relationships/image" Target="../media/image3700.png"/><Relationship Id="rId2" Type="http://schemas.openxmlformats.org/officeDocument/2006/relationships/oleObject" Target="../embeddings/oleObject2.bin"/><Relationship Id="rId16" Type="http://schemas.openxmlformats.org/officeDocument/2006/relationships/image" Target="../media/image2830.png"/><Relationship Id="rId20" Type="http://schemas.openxmlformats.org/officeDocument/2006/relationships/image" Target="../media/image3860.png"/><Relationship Id="rId1" Type="http://schemas.openxmlformats.org/officeDocument/2006/relationships/slideLayout" Target="../slideLayouts/slideLayout7.xml"/><Relationship Id="rId6" Type="http://schemas.openxmlformats.org/officeDocument/2006/relationships/image" Target="../media/image3660.png"/><Relationship Id="rId11" Type="http://schemas.openxmlformats.org/officeDocument/2006/relationships/image" Target="../media/image2780.png"/><Relationship Id="rId5" Type="http://schemas.openxmlformats.org/officeDocument/2006/relationships/image" Target="../media/image3650.png"/><Relationship Id="rId15" Type="http://schemas.openxmlformats.org/officeDocument/2006/relationships/image" Target="../media/image2820.png"/><Relationship Id="rId10" Type="http://schemas.openxmlformats.org/officeDocument/2006/relationships/image" Target="../media/image2770.png"/><Relationship Id="rId19" Type="http://schemas.openxmlformats.org/officeDocument/2006/relationships/image" Target="../media/image3850.png"/><Relationship Id="rId4" Type="http://schemas.openxmlformats.org/officeDocument/2006/relationships/image" Target="../media/image3690.png"/><Relationship Id="rId9" Type="http://schemas.openxmlformats.org/officeDocument/2006/relationships/image" Target="../media/image2760.png"/><Relationship Id="rId14" Type="http://schemas.openxmlformats.org/officeDocument/2006/relationships/image" Target="../media/image2810.png"/></Relationships>
</file>

<file path=ppt/slides/_rels/slide183.xml.rels><?xml version="1.0" encoding="UTF-8" standalone="yes"?>
<Relationships xmlns="http://schemas.openxmlformats.org/package/2006/relationships"><Relationship Id="rId8" Type="http://schemas.openxmlformats.org/officeDocument/2006/relationships/image" Target="../media/image3751.png"/><Relationship Id="rId13" Type="http://schemas.openxmlformats.org/officeDocument/2006/relationships/image" Target="../media/image3800.png"/><Relationship Id="rId18" Type="http://schemas.openxmlformats.org/officeDocument/2006/relationships/image" Target="../media/image315.wmf"/><Relationship Id="rId3" Type="http://schemas.openxmlformats.org/officeDocument/2006/relationships/image" Target="../media/image314.wmf"/><Relationship Id="rId7" Type="http://schemas.openxmlformats.org/officeDocument/2006/relationships/image" Target="../media/image3740.png"/><Relationship Id="rId12" Type="http://schemas.openxmlformats.org/officeDocument/2006/relationships/image" Target="../media/image3790.png"/><Relationship Id="rId17" Type="http://schemas.openxmlformats.org/officeDocument/2006/relationships/oleObject" Target="../embeddings/oleObject3.bin"/><Relationship Id="rId2" Type="http://schemas.openxmlformats.org/officeDocument/2006/relationships/oleObject" Target="../embeddings/oleObject2.bin"/><Relationship Id="rId16" Type="http://schemas.openxmlformats.org/officeDocument/2006/relationships/image" Target="../media/image3820.png"/><Relationship Id="rId20" Type="http://schemas.openxmlformats.org/officeDocument/2006/relationships/image" Target="../media/image459.png"/><Relationship Id="rId1" Type="http://schemas.openxmlformats.org/officeDocument/2006/relationships/slideLayout" Target="../slideLayouts/slideLayout7.xml"/><Relationship Id="rId6" Type="http://schemas.openxmlformats.org/officeDocument/2006/relationships/image" Target="../media/image3710.png"/><Relationship Id="rId11" Type="http://schemas.openxmlformats.org/officeDocument/2006/relationships/image" Target="../media/image3780.png"/><Relationship Id="rId5" Type="http://schemas.openxmlformats.org/officeDocument/2006/relationships/image" Target="../media/image3730.png"/><Relationship Id="rId15" Type="http://schemas.openxmlformats.org/officeDocument/2006/relationships/image" Target="../media/image3650.png"/><Relationship Id="rId10" Type="http://schemas.openxmlformats.org/officeDocument/2006/relationships/image" Target="../media/image3770.png"/><Relationship Id="rId19" Type="http://schemas.openxmlformats.org/officeDocument/2006/relationships/image" Target="../media/image458.png"/><Relationship Id="rId4" Type="http://schemas.openxmlformats.org/officeDocument/2006/relationships/image" Target="../media/image3720.png"/><Relationship Id="rId9" Type="http://schemas.openxmlformats.org/officeDocument/2006/relationships/image" Target="../media/image3761.png"/><Relationship Id="rId14" Type="http://schemas.openxmlformats.org/officeDocument/2006/relationships/image" Target="../media/image3810.png"/></Relationships>
</file>

<file path=ppt/slides/_rels/slide184.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7.xml"/><Relationship Id="rId4" Type="http://schemas.openxmlformats.org/officeDocument/2006/relationships/image" Target="../media/image318.png"/></Relationships>
</file>

<file path=ppt/slides/_rels/slide185.xml.rels><?xml version="1.0" encoding="UTF-8" standalone="yes"?>
<Relationships xmlns="http://schemas.openxmlformats.org/package/2006/relationships"><Relationship Id="rId8" Type="http://schemas.openxmlformats.org/officeDocument/2006/relationships/image" Target="../media/image463.png"/><Relationship Id="rId13" Type="http://schemas.openxmlformats.org/officeDocument/2006/relationships/image" Target="../media/image480.png"/><Relationship Id="rId3" Type="http://schemas.openxmlformats.org/officeDocument/2006/relationships/image" Target="../media/image298.jpeg"/><Relationship Id="rId7" Type="http://schemas.openxmlformats.org/officeDocument/2006/relationships/image" Target="../media/image475.png"/><Relationship Id="rId12" Type="http://schemas.openxmlformats.org/officeDocument/2006/relationships/image" Target="../media/image479.png"/><Relationship Id="rId2" Type="http://schemas.openxmlformats.org/officeDocument/2006/relationships/image" Target="../media/image295.jpeg"/><Relationship Id="rId1" Type="http://schemas.openxmlformats.org/officeDocument/2006/relationships/slideLayout" Target="../slideLayouts/slideLayout7.xml"/><Relationship Id="rId6" Type="http://schemas.openxmlformats.org/officeDocument/2006/relationships/image" Target="../media/image474.png"/><Relationship Id="rId11" Type="http://schemas.openxmlformats.org/officeDocument/2006/relationships/image" Target="../media/image478.png"/><Relationship Id="rId5" Type="http://schemas.openxmlformats.org/officeDocument/2006/relationships/image" Target="../media/image473.png"/><Relationship Id="rId10" Type="http://schemas.openxmlformats.org/officeDocument/2006/relationships/image" Target="../media/image319.jpeg"/><Relationship Id="rId4" Type="http://schemas.openxmlformats.org/officeDocument/2006/relationships/image" Target="../media/image472.png"/><Relationship Id="rId9" Type="http://schemas.openxmlformats.org/officeDocument/2006/relationships/image" Target="../media/image477.png"/></Relationships>
</file>

<file path=ppt/slides/_rels/slide186.xml.rels><?xml version="1.0" encoding="UTF-8" standalone="yes"?>
<Relationships xmlns="http://schemas.openxmlformats.org/package/2006/relationships"><Relationship Id="rId8" Type="http://schemas.openxmlformats.org/officeDocument/2006/relationships/image" Target="../media/image485.png"/><Relationship Id="rId3" Type="http://schemas.openxmlformats.org/officeDocument/2006/relationships/image" Target="../media/image481.png"/><Relationship Id="rId7" Type="http://schemas.openxmlformats.org/officeDocument/2006/relationships/image" Target="../media/image484.png"/><Relationship Id="rId2" Type="http://schemas.openxmlformats.org/officeDocument/2006/relationships/image" Target="../media/image319.jpeg"/><Relationship Id="rId1" Type="http://schemas.openxmlformats.org/officeDocument/2006/relationships/slideLayout" Target="../slideLayouts/slideLayout7.xml"/><Relationship Id="rId6" Type="http://schemas.openxmlformats.org/officeDocument/2006/relationships/image" Target="../media/image483.png"/><Relationship Id="rId5" Type="http://schemas.openxmlformats.org/officeDocument/2006/relationships/image" Target="../media/image482.png"/><Relationship Id="rId4" Type="http://schemas.openxmlformats.org/officeDocument/2006/relationships/image" Target="../media/image298.jpeg"/></Relationships>
</file>

<file path=ppt/slides/_rels/slide187.xml.rels><?xml version="1.0" encoding="UTF-8" standalone="yes"?>
<Relationships xmlns="http://schemas.openxmlformats.org/package/2006/relationships"><Relationship Id="rId3" Type="http://schemas.openxmlformats.org/officeDocument/2006/relationships/image" Target="../media/image321.jpeg"/><Relationship Id="rId2" Type="http://schemas.openxmlformats.org/officeDocument/2006/relationships/image" Target="../media/image320.jpeg"/><Relationship Id="rId1" Type="http://schemas.openxmlformats.org/officeDocument/2006/relationships/slideLayout" Target="../slideLayouts/slideLayout7.xml"/><Relationship Id="rId4" Type="http://schemas.openxmlformats.org/officeDocument/2006/relationships/image" Target="../media/image322.jpeg"/></Relationships>
</file>

<file path=ppt/slides/_rels/slide188.xml.rels><?xml version="1.0" encoding="UTF-8" standalone="yes"?>
<Relationships xmlns="http://schemas.openxmlformats.org/package/2006/relationships"><Relationship Id="rId2" Type="http://schemas.openxmlformats.org/officeDocument/2006/relationships/image" Target="../media/image323.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325.jpeg"/><Relationship Id="rId2" Type="http://schemas.openxmlformats.org/officeDocument/2006/relationships/image" Target="../media/image324.jpeg"/><Relationship Id="rId1" Type="http://schemas.openxmlformats.org/officeDocument/2006/relationships/slideLayout" Target="../slideLayouts/slideLayout7.xml"/><Relationship Id="rId4" Type="http://schemas.openxmlformats.org/officeDocument/2006/relationships/image" Target="../media/image285.jpeg"/></Relationships>
</file>

<file path=ppt/slides/_rels/slide19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326.pn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8" Type="http://schemas.openxmlformats.org/officeDocument/2006/relationships/image" Target="../media/image491.png"/><Relationship Id="rId3" Type="http://schemas.openxmlformats.org/officeDocument/2006/relationships/image" Target="../media/image488.png"/><Relationship Id="rId7" Type="http://schemas.openxmlformats.org/officeDocument/2006/relationships/image" Target="../media/image490.png"/><Relationship Id="rId2" Type="http://schemas.openxmlformats.org/officeDocument/2006/relationships/image" Target="../media/image487.png"/><Relationship Id="rId1" Type="http://schemas.openxmlformats.org/officeDocument/2006/relationships/slideLayout" Target="../slideLayouts/slideLayout7.xml"/><Relationship Id="rId6" Type="http://schemas.openxmlformats.org/officeDocument/2006/relationships/image" Target="../media/image298.jpeg"/><Relationship Id="rId5" Type="http://schemas.openxmlformats.org/officeDocument/2006/relationships/image" Target="../media/image319.jpeg"/><Relationship Id="rId10" Type="http://schemas.openxmlformats.org/officeDocument/2006/relationships/image" Target="../media/image493.png"/><Relationship Id="rId4" Type="http://schemas.openxmlformats.org/officeDocument/2006/relationships/image" Target="../media/image489.png"/><Relationship Id="rId9" Type="http://schemas.openxmlformats.org/officeDocument/2006/relationships/image" Target="../media/image492.png"/></Relationships>
</file>

<file path=ppt/slides/_rels/slide192.xml.rels><?xml version="1.0" encoding="UTF-8" standalone="yes"?>
<Relationships xmlns="http://schemas.openxmlformats.org/package/2006/relationships"><Relationship Id="rId3" Type="http://schemas.openxmlformats.org/officeDocument/2006/relationships/image" Target="../media/image298.jpeg"/><Relationship Id="rId7" Type="http://schemas.openxmlformats.org/officeDocument/2006/relationships/image" Target="../media/image498.png"/><Relationship Id="rId2" Type="http://schemas.openxmlformats.org/officeDocument/2006/relationships/image" Target="../media/image494.png"/><Relationship Id="rId1" Type="http://schemas.openxmlformats.org/officeDocument/2006/relationships/slideLayout" Target="../slideLayouts/slideLayout7.xml"/><Relationship Id="rId6" Type="http://schemas.openxmlformats.org/officeDocument/2006/relationships/image" Target="../media/image497.png"/><Relationship Id="rId5" Type="http://schemas.openxmlformats.org/officeDocument/2006/relationships/image" Target="../media/image496.png"/><Relationship Id="rId4" Type="http://schemas.openxmlformats.org/officeDocument/2006/relationships/image" Target="../media/image495.png"/></Relationships>
</file>

<file path=ppt/slides/_rels/slide193.xml.rels><?xml version="1.0" encoding="UTF-8" standalone="yes"?>
<Relationships xmlns="http://schemas.openxmlformats.org/package/2006/relationships"><Relationship Id="rId2" Type="http://schemas.openxmlformats.org/officeDocument/2006/relationships/image" Target="../media/image319.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9.png"/><Relationship Id="rId1" Type="http://schemas.openxmlformats.org/officeDocument/2006/relationships/slideLayout" Target="../slideLayouts/slideLayout7.xml"/><Relationship Id="rId5" Type="http://schemas.openxmlformats.org/officeDocument/2006/relationships/image" Target="../media/image502.png"/><Relationship Id="rId4" Type="http://schemas.openxmlformats.org/officeDocument/2006/relationships/image" Target="../media/image501.png"/></Relationships>
</file>

<file path=ppt/slides/_rels/slide195.xml.rels><?xml version="1.0" encoding="UTF-8" standalone="yes"?>
<Relationships xmlns="http://schemas.openxmlformats.org/package/2006/relationships"><Relationship Id="rId3" Type="http://schemas.openxmlformats.org/officeDocument/2006/relationships/image" Target="../media/image504.png"/><Relationship Id="rId2" Type="http://schemas.openxmlformats.org/officeDocument/2006/relationships/image" Target="../media/image503.png"/><Relationship Id="rId1" Type="http://schemas.openxmlformats.org/officeDocument/2006/relationships/slideLayout" Target="../slideLayouts/slideLayout7.xml"/><Relationship Id="rId4" Type="http://schemas.openxmlformats.org/officeDocument/2006/relationships/image" Target="../media/image505.png"/></Relationships>
</file>

<file path=ppt/slides/_rels/slide196.xml.rels><?xml version="1.0" encoding="UTF-8" standalone="yes"?>
<Relationships xmlns="http://schemas.openxmlformats.org/package/2006/relationships"><Relationship Id="rId3" Type="http://schemas.openxmlformats.org/officeDocument/2006/relationships/image" Target="../media/image507.png"/><Relationship Id="rId2" Type="http://schemas.openxmlformats.org/officeDocument/2006/relationships/image" Target="../media/image506.png"/><Relationship Id="rId1" Type="http://schemas.openxmlformats.org/officeDocument/2006/relationships/slideLayout" Target="../slideLayouts/slideLayout7.xml"/><Relationship Id="rId4" Type="http://schemas.openxmlformats.org/officeDocument/2006/relationships/image" Target="../media/image508.png"/></Relationships>
</file>

<file path=ppt/slides/_rels/slide197.xml.rels><?xml version="1.0" encoding="UTF-8" standalone="yes"?>
<Relationships xmlns="http://schemas.openxmlformats.org/package/2006/relationships"><Relationship Id="rId3" Type="http://schemas.openxmlformats.org/officeDocument/2006/relationships/image" Target="../media/image328.jpeg"/><Relationship Id="rId2" Type="http://schemas.openxmlformats.org/officeDocument/2006/relationships/image" Target="../media/image327.jpe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5040.png"/><Relationship Id="rId2" Type="http://schemas.openxmlformats.org/officeDocument/2006/relationships/image" Target="../media/image5030.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3040.png"/></Relationships>
</file>

<file path=ppt/slides/_rels/slide201.xml.rels><?xml version="1.0" encoding="UTF-8" standalone="yes"?>
<Relationships xmlns="http://schemas.openxmlformats.org/package/2006/relationships"><Relationship Id="rId3" Type="http://schemas.openxmlformats.org/officeDocument/2006/relationships/image" Target="../media/image330.jpeg"/><Relationship Id="rId7" Type="http://schemas.openxmlformats.org/officeDocument/2006/relationships/image" Target="../media/image2950.png"/><Relationship Id="rId2" Type="http://schemas.openxmlformats.org/officeDocument/2006/relationships/image" Target="../media/image3050.png"/><Relationship Id="rId1" Type="http://schemas.openxmlformats.org/officeDocument/2006/relationships/slideLayout" Target="../slideLayouts/slideLayout7.xml"/><Relationship Id="rId6" Type="http://schemas.openxmlformats.org/officeDocument/2006/relationships/image" Target="../media/image3080.png"/><Relationship Id="rId4" Type="http://schemas.openxmlformats.org/officeDocument/2006/relationships/image" Target="../media/image329.png"/></Relationships>
</file>

<file path=ppt/slides/_rels/slide202.xml.rels><?xml version="1.0" encoding="UTF-8" standalone="yes"?>
<Relationships xmlns="http://schemas.openxmlformats.org/package/2006/relationships"><Relationship Id="rId2" Type="http://schemas.openxmlformats.org/officeDocument/2006/relationships/image" Target="../media/image330.jpeg"/><Relationship Id="rId1" Type="http://schemas.openxmlformats.org/officeDocument/2006/relationships/slideLayout" Target="../slideLayouts/slideLayout7.xml"/><Relationship Id="rId5" Type="http://schemas.openxmlformats.org/officeDocument/2006/relationships/image" Target="../media/image2960.png"/><Relationship Id="rId4" Type="http://schemas.openxmlformats.org/officeDocument/2006/relationships/image" Target="../media/image3060.png"/></Relationships>
</file>

<file path=ppt/slides/_rels/slide203.xml.rels><?xml version="1.0" encoding="UTF-8" standalone="yes"?>
<Relationships xmlns="http://schemas.openxmlformats.org/package/2006/relationships"><Relationship Id="rId3" Type="http://schemas.openxmlformats.org/officeDocument/2006/relationships/image" Target="../media/image332.jpeg"/><Relationship Id="rId2" Type="http://schemas.openxmlformats.org/officeDocument/2006/relationships/image" Target="../media/image3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43887" y="1268760"/>
            <a:ext cx="3833101" cy="400110"/>
          </a:xfrm>
          <a:prstGeom prst="rect">
            <a:avLst/>
          </a:prstGeom>
        </p:spPr>
        <p:txBody>
          <a:bodyPr wrap="none">
            <a:spAutoFit/>
          </a:bodyPr>
          <a:lstStyle/>
          <a:p>
            <a:r>
              <a:rPr lang="en-US" altLang="zh-TW" sz="2000" b="1" dirty="0"/>
              <a:t>1926</a:t>
            </a:r>
            <a:r>
              <a:rPr lang="zh-TW" altLang="en-US" sz="2000" b="1" dirty="0"/>
              <a:t>，量子物理發展關鍵的一年</a:t>
            </a:r>
            <a:endParaRPr lang="zh-TW" altLang="en-US" sz="2000" dirty="0"/>
          </a:p>
        </p:txBody>
      </p:sp>
      <p:sp>
        <p:nvSpPr>
          <p:cNvPr id="3" name="矩形 2"/>
          <p:cNvSpPr/>
          <p:nvPr/>
        </p:nvSpPr>
        <p:spPr>
          <a:xfrm>
            <a:off x="2989119" y="2201415"/>
            <a:ext cx="2274982" cy="400110"/>
          </a:xfrm>
          <a:prstGeom prst="rect">
            <a:avLst/>
          </a:prstGeom>
        </p:spPr>
        <p:txBody>
          <a:bodyPr wrap="none">
            <a:spAutoFit/>
          </a:bodyPr>
          <a:lstStyle/>
          <a:p>
            <a:r>
              <a:rPr lang="zh-TW" altLang="en-US" sz="2000" b="1" dirty="0"/>
              <a:t>談波恩的機率解釋</a:t>
            </a:r>
            <a:endParaRPr lang="zh-TW" altLang="en-US" sz="2000" dirty="0"/>
          </a:p>
        </p:txBody>
      </p:sp>
      <p:sp>
        <p:nvSpPr>
          <p:cNvPr id="4" name="文字方塊 3"/>
          <p:cNvSpPr txBox="1"/>
          <p:nvPr/>
        </p:nvSpPr>
        <p:spPr bwMode="auto">
          <a:xfrm>
            <a:off x="2989119" y="2903280"/>
            <a:ext cx="2808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2000" b="1" dirty="0"/>
              <a:t>揭開電子的真面目</a:t>
            </a:r>
          </a:p>
        </p:txBody>
      </p:sp>
      <p:pic>
        <p:nvPicPr>
          <p:cNvPr id="5" name="Picture 8" descr="http://www.google.com/url?source=imglanding&amp;ct=img&amp;q=http://laboratorynews.files.wordpress.com/2010/11/electron.jpg&amp;sa=X&amp;ei=WsWEUIDyN4PZmAWQmICABQ&amp;ved=0CAwQ8wc&amp;usg=AFQjCNEz28Rbu36JFGofuKvyWvmTfIxB1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0863" y="3684887"/>
            <a:ext cx="2005912" cy="2364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0" name="Picture 2" descr="\\psf\Home\Downloads\1280px-Franckfeier_1923_Die_Bonzen.jpg"/>
          <p:cNvPicPr>
            <a:picLocks noChangeAspect="1" noChangeArrowheads="1"/>
          </p:cNvPicPr>
          <p:nvPr/>
        </p:nvPicPr>
        <p:blipFill rotWithShape="1">
          <a:blip r:embed="rId3">
            <a:extLst>
              <a:ext uri="{28A0092B-C50C-407E-A947-70E740481C1C}">
                <a14:useLocalDpi xmlns:a14="http://schemas.microsoft.com/office/drawing/2010/main" val="0"/>
              </a:ext>
            </a:extLst>
          </a:blip>
          <a:srcRect l="35025" r="43457" b="14478"/>
          <a:stretch/>
        </p:blipFill>
        <p:spPr bwMode="auto">
          <a:xfrm>
            <a:off x="1537221" y="1988840"/>
            <a:ext cx="1194387" cy="406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525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27584" y="4797152"/>
            <a:ext cx="4032448" cy="923330"/>
          </a:xfrm>
          <a:prstGeom prst="rect">
            <a:avLst/>
          </a:prstGeom>
        </p:spPr>
        <p:txBody>
          <a:bodyPr wrap="square">
            <a:spAutoFit/>
          </a:bodyPr>
          <a:lstStyle/>
          <a:p>
            <a:r>
              <a:rPr lang="en-US" altLang="zh-TW" sz="1800" dirty="0"/>
              <a:t>Uncertainty: Einstein, Heisenberg, Bohr, and the Struggle for the Soul of Science</a:t>
            </a:r>
          </a:p>
          <a:p>
            <a:r>
              <a:rPr lang="en-US" altLang="zh-TW" sz="1800" dirty="0"/>
              <a:t>David Lindley</a:t>
            </a:r>
            <a:endParaRPr lang="zh-TW" altLang="en-US" sz="1800" dirty="0"/>
          </a:p>
        </p:txBody>
      </p:sp>
      <p:pic>
        <p:nvPicPr>
          <p:cNvPr id="150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970756"/>
            <a:ext cx="2440611" cy="3610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5364088" y="4797152"/>
            <a:ext cx="3376715" cy="923330"/>
          </a:xfrm>
          <a:prstGeom prst="rect">
            <a:avLst/>
          </a:prstGeom>
        </p:spPr>
        <p:txBody>
          <a:bodyPr wrap="square">
            <a:spAutoFit/>
          </a:bodyPr>
          <a:lstStyle/>
          <a:p>
            <a:r>
              <a:rPr lang="en-US" altLang="zh-TW" sz="1800" dirty="0"/>
              <a:t>Inward Bound: Of Matter and Forces in the Physical World</a:t>
            </a:r>
          </a:p>
          <a:p>
            <a:r>
              <a:rPr lang="en-US" altLang="zh-TW" sz="1800" dirty="0"/>
              <a:t>Abraham </a:t>
            </a:r>
            <a:r>
              <a:rPr lang="en-US" altLang="zh-TW" sz="1800" dirty="0" err="1"/>
              <a:t>Pais</a:t>
            </a:r>
            <a:endParaRPr lang="zh-TW" altLang="en-US" sz="1800" dirty="0"/>
          </a:p>
        </p:txBody>
      </p:sp>
      <p:pic>
        <p:nvPicPr>
          <p:cNvPr id="150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350" y="970756"/>
            <a:ext cx="2447832" cy="3610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4466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3"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A0569DF7-D8D8-4B5A-917E-C48BC615B230}" type="slidenum">
              <a:rPr kumimoji="0" lang="zh-TW" altLang="en-US" sz="1400">
                <a:latin typeface="Tahoma" pitchFamily="34" charset="0"/>
              </a:rPr>
              <a:pPr eaLnBrk="1" hangingPunct="1">
                <a:spcBef>
                  <a:spcPct val="0"/>
                </a:spcBef>
                <a:buClrTx/>
                <a:buSzTx/>
                <a:buFontTx/>
                <a:buNone/>
              </a:pPr>
              <a:t>3</a:t>
            </a:fld>
            <a:endParaRPr kumimoji="0" lang="en-US" altLang="zh-TW" sz="1400">
              <a:latin typeface="Tahoma" pitchFamily="34" charset="0"/>
            </a:endParaRPr>
          </a:p>
        </p:txBody>
      </p:sp>
      <p:sp>
        <p:nvSpPr>
          <p:cNvPr id="2" name="文字方塊 1"/>
          <p:cNvSpPr txBox="1"/>
          <p:nvPr/>
        </p:nvSpPr>
        <p:spPr>
          <a:xfrm>
            <a:off x="1374284" y="5215693"/>
            <a:ext cx="5737716" cy="369332"/>
          </a:xfrm>
          <a:prstGeom prst="rect">
            <a:avLst/>
          </a:prstGeom>
          <a:noFill/>
        </p:spPr>
        <p:txBody>
          <a:bodyPr wrap="square" rtlCol="0">
            <a:spAutoFit/>
          </a:bodyPr>
          <a:lstStyle/>
          <a:p>
            <a:r>
              <a:rPr lang="zh-TW" altLang="en-US" sz="1800" dirty="0"/>
              <a:t>自然現象似乎可以依參與物體的典型大小來分類！</a:t>
            </a:r>
          </a:p>
        </p:txBody>
      </p:sp>
      <p:sp>
        <p:nvSpPr>
          <p:cNvPr id="3" name="文字方塊 2"/>
          <p:cNvSpPr txBox="1"/>
          <p:nvPr/>
        </p:nvSpPr>
        <p:spPr>
          <a:xfrm>
            <a:off x="1374284" y="5621867"/>
            <a:ext cx="6149219" cy="369332"/>
          </a:xfrm>
          <a:prstGeom prst="rect">
            <a:avLst/>
          </a:prstGeom>
          <a:noFill/>
        </p:spPr>
        <p:txBody>
          <a:bodyPr wrap="square" rtlCol="0">
            <a:spAutoFit/>
          </a:bodyPr>
          <a:lstStyle/>
          <a:p>
            <a:r>
              <a:rPr lang="zh-TW" altLang="en-US" sz="1800" dirty="0"/>
              <a:t>較大尺寸的現象似乎可以以較小尺寸的物理來了解與解釋！</a:t>
            </a:r>
          </a:p>
        </p:txBody>
      </p:sp>
      <p:pic>
        <p:nvPicPr>
          <p:cNvPr id="279555" name="Picture 3" descr="T:\Chapter01\A_Images\A_Figures_and_Photos\01_05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055" y="1579287"/>
            <a:ext cx="8547100" cy="3328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536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thinker_simple"/>
          <p:cNvPicPr>
            <a:picLocks noChangeAspect="1" noChangeArrowheads="1"/>
          </p:cNvPicPr>
          <p:nvPr/>
        </p:nvPicPr>
        <p:blipFill>
          <a:blip r:embed="rId2">
            <a:extLst>
              <a:ext uri="{28A0092B-C50C-407E-A947-70E740481C1C}">
                <a14:useLocalDpi xmlns:a14="http://schemas.microsoft.com/office/drawing/2010/main" val="0"/>
              </a:ext>
            </a:extLst>
          </a:blip>
          <a:srcRect r="56525"/>
          <a:stretch>
            <a:fillRect/>
          </a:stretch>
        </p:blipFill>
        <p:spPr bwMode="auto">
          <a:xfrm>
            <a:off x="1222375" y="1397000"/>
            <a:ext cx="262890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5"/>
          <p:cNvSpPr txBox="1">
            <a:spLocks noChangeArrowheads="1"/>
          </p:cNvSpPr>
          <p:nvPr/>
        </p:nvSpPr>
        <p:spPr bwMode="auto">
          <a:xfrm>
            <a:off x="4252913" y="1624013"/>
            <a:ext cx="3279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a:spcBef>
                <a:spcPct val="50000"/>
              </a:spcBef>
              <a:buClrTx/>
              <a:buSzTx/>
              <a:buFontTx/>
              <a:buNone/>
            </a:pPr>
            <a:endParaRPr kumimoji="0" lang="zh-TW" altLang="en-US" sz="2400"/>
          </a:p>
        </p:txBody>
      </p:sp>
      <p:pic>
        <p:nvPicPr>
          <p:cNvPr id="70666" name="Picture 10" descr="j02341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385" y="4941168"/>
            <a:ext cx="1300162"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8" name="Picture 12" descr="j019972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7752" y="4149080"/>
            <a:ext cx="1422400"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0" name="Picture 11" descr="名表收藏"/>
          <p:cNvPicPr>
            <a:picLocks noChangeAspect="1" noChangeArrowheads="1"/>
          </p:cNvPicPr>
          <p:nvPr/>
        </p:nvPicPr>
        <p:blipFill>
          <a:blip r:embed="rId5">
            <a:extLst>
              <a:ext uri="{28A0092B-C50C-407E-A947-70E740481C1C}">
                <a14:useLocalDpi xmlns:a14="http://schemas.microsoft.com/office/drawing/2010/main" val="0"/>
              </a:ext>
            </a:extLst>
          </a:blip>
          <a:srcRect b="13600"/>
          <a:stretch>
            <a:fillRect/>
          </a:stretch>
        </p:blipFill>
        <p:spPr bwMode="auto">
          <a:xfrm>
            <a:off x="4027488" y="4159982"/>
            <a:ext cx="1865312"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橢圓 9"/>
          <p:cNvSpPr/>
          <p:nvPr/>
        </p:nvSpPr>
        <p:spPr>
          <a:xfrm>
            <a:off x="3563938" y="1196975"/>
            <a:ext cx="4679950" cy="2160588"/>
          </a:xfrm>
          <a:prstGeom prst="ellipse">
            <a:avLst/>
          </a:prstGeom>
          <a:solidFill>
            <a:srgbClr val="FFFF99"/>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eaLnBrk="0" hangingPunct="0">
              <a:spcBef>
                <a:spcPct val="50000"/>
              </a:spcBef>
              <a:defRPr/>
            </a:pPr>
            <a:r>
              <a:rPr kumimoji="0" lang="en-US" altLang="zh-TW" sz="2000" dirty="0"/>
              <a:t>What is the world made of</a:t>
            </a:r>
            <a:r>
              <a:rPr kumimoji="0" lang="zh-TW" altLang="en-US" sz="2000" dirty="0"/>
              <a:t> </a:t>
            </a:r>
            <a:r>
              <a:rPr kumimoji="0" lang="en-US" altLang="zh-TW" sz="2000" dirty="0"/>
              <a:t>?</a:t>
            </a:r>
          </a:p>
          <a:p>
            <a:pPr eaLnBrk="0" hangingPunct="0">
              <a:spcBef>
                <a:spcPct val="50000"/>
              </a:spcBef>
              <a:defRPr/>
            </a:pPr>
            <a:r>
              <a:rPr kumimoji="0" lang="zh-TW" altLang="en-US" sz="2000" dirty="0"/>
              <a:t>這個世界是由甚麼構成的？</a:t>
            </a:r>
            <a:endParaRPr kumimoji="0" lang="en-US" altLang="zh-TW" sz="2000" dirty="0"/>
          </a:p>
          <a:p>
            <a:pPr algn="ctr">
              <a:defRPr/>
            </a:pPr>
            <a:endParaRPr lang="zh-TW" altLang="en-US" dirty="0"/>
          </a:p>
        </p:txBody>
      </p:sp>
      <p:sp>
        <p:nvSpPr>
          <p:cNvPr id="11" name="文字方塊 8"/>
          <p:cNvSpPr txBox="1">
            <a:spLocks noChangeArrowheads="1"/>
          </p:cNvSpPr>
          <p:nvPr/>
        </p:nvSpPr>
        <p:spPr bwMode="auto">
          <a:xfrm>
            <a:off x="4252912" y="3573016"/>
            <a:ext cx="4279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人類開始思索物質的基本組成成分。</a:t>
            </a:r>
          </a:p>
        </p:txBody>
      </p:sp>
      <p:sp>
        <p:nvSpPr>
          <p:cNvPr id="12" name="橢圓 11"/>
          <p:cNvSpPr/>
          <p:nvPr/>
        </p:nvSpPr>
        <p:spPr>
          <a:xfrm>
            <a:off x="3275856" y="1341438"/>
            <a:ext cx="5868144" cy="1871538"/>
          </a:xfrm>
          <a:prstGeom prst="ellipse">
            <a:avLst/>
          </a:prstGeom>
          <a:solidFill>
            <a:srgbClr val="FFFF99"/>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lIns="36000" tIns="36000" rIns="36000" bIns="36000" anchor="ctr"/>
          <a:lstStyle/>
          <a:p>
            <a:pPr algn="ctr">
              <a:defRPr/>
            </a:pPr>
            <a:r>
              <a:rPr lang="zh-TW" altLang="en-US" sz="2000" dirty="0"/>
              <a:t>了解基本的組成成分就了解整個宇宙</a:t>
            </a:r>
          </a:p>
        </p:txBody>
      </p:sp>
      <p:sp>
        <p:nvSpPr>
          <p:cNvPr id="19468"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B9B04F8E-2535-4E84-964A-27CA9043A071}" type="slidenum">
              <a:rPr kumimoji="0" lang="zh-TW" altLang="en-US" sz="1400">
                <a:latin typeface="Tahoma" pitchFamily="34" charset="0"/>
              </a:rPr>
              <a:pPr eaLnBrk="1" hangingPunct="1">
                <a:spcBef>
                  <a:spcPct val="0"/>
                </a:spcBef>
                <a:buClrTx/>
                <a:buSzTx/>
                <a:buFontTx/>
                <a:buNone/>
              </a:pPr>
              <a:t>4</a:t>
            </a:fld>
            <a:endParaRPr kumimoji="0" lang="en-US" altLang="zh-TW" sz="1400">
              <a:latin typeface="Tahoma" pitchFamily="34" charset="0"/>
            </a:endParaRPr>
          </a:p>
        </p:txBody>
      </p:sp>
      <p:sp>
        <p:nvSpPr>
          <p:cNvPr id="2" name="文字方塊 1"/>
          <p:cNvSpPr txBox="1"/>
          <p:nvPr/>
        </p:nvSpPr>
        <p:spPr bwMode="auto">
          <a:xfrm>
            <a:off x="1222375" y="548680"/>
            <a:ext cx="5005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於是人開始想</a:t>
            </a:r>
            <a:r>
              <a:rPr lang="en-US" altLang="zh-TW" sz="1800" dirty="0"/>
              <a:t>………..</a:t>
            </a:r>
            <a:endParaRPr lang="zh-TW" altLang="en-US" sz="1800" dirty="0"/>
          </a:p>
        </p:txBody>
      </p:sp>
    </p:spTree>
    <p:extLst>
      <p:ext uri="{BB962C8B-B14F-4D97-AF65-F5344CB8AC3E}">
        <p14:creationId xmlns:p14="http://schemas.microsoft.com/office/powerpoint/2010/main" val="39214947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79880"/>
                                        </p:tgtEl>
                                        <p:attrNameLst>
                                          <p:attrName>style.visibility</p:attrName>
                                        </p:attrNameLst>
                                      </p:cBhvr>
                                      <p:to>
                                        <p:strVal val="visible"/>
                                      </p:to>
                                    </p:set>
                                    <p:anim calcmode="lin" valueType="num">
                                      <p:cBhvr additive="base">
                                        <p:cTn id="23" dur="500" fill="hold"/>
                                        <p:tgtEl>
                                          <p:spTgt spid="79880"/>
                                        </p:tgtEl>
                                        <p:attrNameLst>
                                          <p:attrName>ppt_x</p:attrName>
                                        </p:attrNameLst>
                                      </p:cBhvr>
                                      <p:tavLst>
                                        <p:tav tm="0">
                                          <p:val>
                                            <p:strVal val="#ppt_x"/>
                                          </p:val>
                                        </p:tav>
                                        <p:tav tm="100000">
                                          <p:val>
                                            <p:strVal val="#ppt_x"/>
                                          </p:val>
                                        </p:tav>
                                      </p:tavLst>
                                    </p:anim>
                                    <p:anim calcmode="lin" valueType="num">
                                      <p:cBhvr additive="base">
                                        <p:cTn id="24" dur="500" fill="hold"/>
                                        <p:tgtEl>
                                          <p:spTgt spid="7988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0666"/>
                                        </p:tgtEl>
                                        <p:attrNameLst>
                                          <p:attrName>style.visibility</p:attrName>
                                        </p:attrNameLst>
                                      </p:cBhvr>
                                      <p:to>
                                        <p:strVal val="visible"/>
                                      </p:to>
                                    </p:set>
                                    <p:anim calcmode="lin" valueType="num">
                                      <p:cBhvr additive="base">
                                        <p:cTn id="27" dur="500" fill="hold"/>
                                        <p:tgtEl>
                                          <p:spTgt spid="70666"/>
                                        </p:tgtEl>
                                        <p:attrNameLst>
                                          <p:attrName>ppt_x</p:attrName>
                                        </p:attrNameLst>
                                      </p:cBhvr>
                                      <p:tavLst>
                                        <p:tav tm="0">
                                          <p:val>
                                            <p:strVal val="#ppt_x"/>
                                          </p:val>
                                        </p:tav>
                                        <p:tav tm="100000">
                                          <p:val>
                                            <p:strVal val="#ppt_x"/>
                                          </p:val>
                                        </p:tav>
                                      </p:tavLst>
                                    </p:anim>
                                    <p:anim calcmode="lin" valueType="num">
                                      <p:cBhvr additive="base">
                                        <p:cTn id="28" dur="500" fill="hold"/>
                                        <p:tgtEl>
                                          <p:spTgt spid="7066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0668"/>
                                        </p:tgtEl>
                                        <p:attrNameLst>
                                          <p:attrName>style.visibility</p:attrName>
                                        </p:attrNameLst>
                                      </p:cBhvr>
                                      <p:to>
                                        <p:strVal val="visible"/>
                                      </p:to>
                                    </p:set>
                                    <p:anim calcmode="lin" valueType="num">
                                      <p:cBhvr additive="base">
                                        <p:cTn id="31" dur="500" fill="hold"/>
                                        <p:tgtEl>
                                          <p:spTgt spid="70668"/>
                                        </p:tgtEl>
                                        <p:attrNameLst>
                                          <p:attrName>ppt_x</p:attrName>
                                        </p:attrNameLst>
                                      </p:cBhvr>
                                      <p:tavLst>
                                        <p:tav tm="0">
                                          <p:val>
                                            <p:strVal val="#ppt_x"/>
                                          </p:val>
                                        </p:tav>
                                        <p:tav tm="100000">
                                          <p:val>
                                            <p:strVal val="#ppt_x"/>
                                          </p:val>
                                        </p:tav>
                                      </p:tavLst>
                                    </p:anim>
                                    <p:anim calcmode="lin" valueType="num">
                                      <p:cBhvr additive="base">
                                        <p:cTn id="32" dur="500" fill="hold"/>
                                        <p:tgtEl>
                                          <p:spTgt spid="706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4elem_ba"/>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2195736" y="1340768"/>
            <a:ext cx="4013200" cy="2571750"/>
          </a:xfrm>
        </p:spPr>
      </p:pic>
      <p:sp>
        <p:nvSpPr>
          <p:cNvPr id="13315" name="文字方塊 2"/>
          <p:cNvSpPr txBox="1">
            <a:spLocks noChangeArrowheads="1"/>
          </p:cNvSpPr>
          <p:nvPr/>
        </p:nvSpPr>
        <p:spPr bwMode="auto">
          <a:xfrm>
            <a:off x="2195736" y="4312568"/>
            <a:ext cx="3817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希臘人以為四種元素組成所有物質。</a:t>
            </a:r>
          </a:p>
        </p:txBody>
      </p:sp>
      <p:sp>
        <p:nvSpPr>
          <p:cNvPr id="13316" name="文字方塊 3"/>
          <p:cNvSpPr txBox="1">
            <a:spLocks noChangeArrowheads="1"/>
          </p:cNvSpPr>
          <p:nvPr/>
        </p:nvSpPr>
        <p:spPr bwMode="auto">
          <a:xfrm>
            <a:off x="2195736" y="4922168"/>
            <a:ext cx="5297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了解這四種元素的性質，就了解整個世界。</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352797" y="4388733"/>
            <a:ext cx="5289971" cy="369332"/>
          </a:xfrm>
          <a:prstGeom prst="rect">
            <a:avLst/>
          </a:prstGeom>
          <a:noFill/>
          <a:ln w="9525">
            <a:noFill/>
            <a:miter lim="800000"/>
            <a:headEnd/>
            <a:tailEnd/>
          </a:ln>
        </p:spPr>
        <p:txBody>
          <a:bodyPr wrap="square">
            <a:spAutoFit/>
          </a:bodyPr>
          <a:lstStyle/>
          <a:p>
            <a:pPr eaLnBrk="0" hangingPunct="0">
              <a:defRPr/>
            </a:pPr>
            <a:r>
              <a:rPr kumimoji="0" lang="zh-TW" altLang="en-US" sz="1800" dirty="0">
                <a:latin typeface="+mn-ea"/>
                <a:ea typeface="+mn-ea"/>
              </a:rPr>
              <a:t>西元前五世紀， </a:t>
            </a:r>
            <a:r>
              <a:rPr kumimoji="0" lang="en-US" altLang="en-US" sz="1800" dirty="0">
                <a:ea typeface="+mn-ea"/>
                <a:cs typeface="Times New Roman" pitchFamily="18" charset="0"/>
              </a:rPr>
              <a:t>Democritus</a:t>
            </a:r>
            <a:r>
              <a:rPr kumimoji="0" lang="zh-TW" altLang="en-US" sz="1800" dirty="0">
                <a:ea typeface="+mn-ea"/>
                <a:cs typeface="Times New Roman" pitchFamily="18" charset="0"/>
              </a:rPr>
              <a:t> </a:t>
            </a:r>
            <a:r>
              <a:rPr kumimoji="0" lang="zh-TW" altLang="en-US" sz="1800" dirty="0">
                <a:latin typeface="+mn-ea"/>
                <a:ea typeface="+mn-ea"/>
              </a:rPr>
              <a:t>和 </a:t>
            </a:r>
            <a:r>
              <a:rPr kumimoji="0" lang="en-US" altLang="en-US" sz="1800" dirty="0">
                <a:ea typeface="+mn-ea"/>
                <a:cs typeface="Times New Roman" pitchFamily="18" charset="0"/>
              </a:rPr>
              <a:t>Leucippus</a:t>
            </a:r>
            <a:r>
              <a:rPr kumimoji="0" lang="en-US" altLang="en-US" sz="1800" dirty="0">
                <a:latin typeface="+mn-ea"/>
                <a:ea typeface="+mn-ea"/>
              </a:rPr>
              <a:t> </a:t>
            </a:r>
            <a:r>
              <a:rPr kumimoji="0" lang="zh-TW" altLang="en-US" sz="1800" dirty="0">
                <a:latin typeface="+mn-ea"/>
                <a:ea typeface="+mn-ea"/>
              </a:rPr>
              <a:t>提出：</a:t>
            </a:r>
            <a:endParaRPr kumimoji="0" lang="zh-TW" altLang="en-US" sz="1800" dirty="0">
              <a:solidFill>
                <a:srgbClr val="FF0000"/>
              </a:solidFill>
              <a:ea typeface="+mn-ea"/>
              <a:cs typeface="Times New Roman" pitchFamily="18" charset="0"/>
            </a:endParaRPr>
          </a:p>
        </p:txBody>
      </p:sp>
      <p:sp>
        <p:nvSpPr>
          <p:cNvPr id="3" name="矩形 2"/>
          <p:cNvSpPr/>
          <p:nvPr/>
        </p:nvSpPr>
        <p:spPr>
          <a:xfrm>
            <a:off x="1352797" y="4813069"/>
            <a:ext cx="7167405" cy="369332"/>
          </a:xfrm>
          <a:prstGeom prst="rect">
            <a:avLst/>
          </a:prstGeom>
        </p:spPr>
        <p:txBody>
          <a:bodyPr wrap="square">
            <a:spAutoFit/>
          </a:bodyPr>
          <a:lstStyle/>
          <a:p>
            <a:pPr eaLnBrk="0" hangingPunct="0">
              <a:defRPr/>
            </a:pPr>
            <a:r>
              <a:rPr kumimoji="0" lang="zh-TW" altLang="en-US" sz="1800" dirty="0">
                <a:latin typeface="+mn-ea"/>
              </a:rPr>
              <a:t>所有物質分割到最後，</a:t>
            </a:r>
            <a:r>
              <a:rPr kumimoji="0" lang="zh-TW" altLang="en-US" sz="1800" dirty="0">
                <a:latin typeface="+mn-ea"/>
                <a:ea typeface="新細明體" charset="0"/>
              </a:rPr>
              <a:t>將只有</a:t>
            </a:r>
            <a:r>
              <a:rPr kumimoji="0" lang="zh-TW" altLang="en-US" sz="1800" dirty="0">
                <a:latin typeface="+mn-ea"/>
                <a:ea typeface="新細明體" charset="0"/>
                <a:cs typeface="新細明體" charset="0"/>
              </a:rPr>
              <a:t>微小的、永恆不可分割的粒子。</a:t>
            </a:r>
            <a:endParaRPr kumimoji="0" lang="en-US" altLang="zh-TW" sz="1800" dirty="0">
              <a:latin typeface="+mn-ea"/>
              <a:ea typeface="新細明體" charset="0"/>
              <a:cs typeface="新細明體" charset="0"/>
            </a:endParaRPr>
          </a:p>
        </p:txBody>
      </p:sp>
      <p:sp>
        <p:nvSpPr>
          <p:cNvPr id="4" name="矩形 3"/>
          <p:cNvSpPr/>
          <p:nvPr/>
        </p:nvSpPr>
        <p:spPr>
          <a:xfrm>
            <a:off x="1352797" y="5277838"/>
            <a:ext cx="6502400" cy="368300"/>
          </a:xfrm>
          <a:prstGeom prst="rect">
            <a:avLst/>
          </a:prstGeom>
        </p:spPr>
        <p:txBody>
          <a:bodyPr>
            <a:spAutoFit/>
          </a:bodyPr>
          <a:lstStyle/>
          <a:p>
            <a:pPr eaLnBrk="0" hangingPunct="0">
              <a:defRPr/>
            </a:pPr>
            <a:r>
              <a:rPr kumimoji="0" lang="zh-TW" altLang="en-US" sz="1800" dirty="0">
                <a:latin typeface="+mn-ea"/>
                <a:ea typeface="新細明體" charset="0"/>
                <a:cs typeface="新細明體" charset="0"/>
              </a:rPr>
              <a:t>他們叫這粒子</a:t>
            </a:r>
            <a:r>
              <a:rPr kumimoji="0" lang="en-US" altLang="en-US" sz="1800" dirty="0">
                <a:ea typeface="新細明體" charset="0"/>
                <a:cs typeface="Times New Roman" pitchFamily="18" charset="0"/>
              </a:rPr>
              <a:t>Atom</a:t>
            </a:r>
            <a:r>
              <a:rPr kumimoji="0" lang="en-US" altLang="zh-TW" sz="1800" dirty="0">
                <a:latin typeface="+mn-ea"/>
                <a:ea typeface="新細明體" charset="0"/>
                <a:cs typeface="新細明體" charset="0"/>
              </a:rPr>
              <a:t>─</a:t>
            </a:r>
            <a:r>
              <a:rPr kumimoji="0" lang="zh-TW" altLang="en-US" sz="1800" dirty="0">
                <a:latin typeface="+mn-ea"/>
                <a:ea typeface="新細明體" charset="0"/>
                <a:cs typeface="新細明體" charset="0"/>
              </a:rPr>
              <a:t>原子，意思就是</a:t>
            </a:r>
            <a:r>
              <a:rPr kumimoji="0" lang="zh-TW" altLang="en-US" sz="1800" dirty="0">
                <a:solidFill>
                  <a:srgbClr val="FF0000"/>
                </a:solidFill>
                <a:latin typeface="+mn-ea"/>
                <a:ea typeface="新細明體" charset="0"/>
                <a:cs typeface="新細明體" charset="0"/>
              </a:rPr>
              <a:t>無法再分割</a:t>
            </a:r>
            <a:r>
              <a:rPr lang="en-GB" sz="1800" b="0" i="0" u="none" strike="noStrike" dirty="0">
                <a:solidFill>
                  <a:srgbClr val="FF0000"/>
                </a:solidFill>
                <a:effectLst/>
                <a:latin typeface="+mj-lt"/>
              </a:rPr>
              <a:t>indivisible</a:t>
            </a:r>
            <a:r>
              <a:rPr kumimoji="0" lang="zh-TW" altLang="en-US" sz="1800" dirty="0">
                <a:latin typeface="+mn-ea"/>
                <a:ea typeface="新細明體" charset="0"/>
                <a:cs typeface="新細明體" charset="0"/>
              </a:rPr>
              <a:t>。</a:t>
            </a:r>
            <a:endParaRPr lang="en-US" altLang="zh-TW" sz="1800" dirty="0">
              <a:cs typeface="Times New Roman" pitchFamily="18" charset="0"/>
            </a:endParaRPr>
          </a:p>
        </p:txBody>
      </p:sp>
      <p:sp>
        <p:nvSpPr>
          <p:cNvPr id="21515"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8695D670-ED97-491A-9635-22EE72266AA4}" type="slidenum">
              <a:rPr kumimoji="0" lang="zh-TW" altLang="en-US" sz="1400">
                <a:latin typeface="Tahoma" pitchFamily="34" charset="0"/>
              </a:rPr>
              <a:pPr eaLnBrk="1" hangingPunct="1">
                <a:spcBef>
                  <a:spcPct val="0"/>
                </a:spcBef>
                <a:buClrTx/>
                <a:buSzTx/>
                <a:buFontTx/>
                <a:buNone/>
              </a:pPr>
              <a:t>6</a:t>
            </a:fld>
            <a:endParaRPr kumimoji="0" lang="en-US" altLang="zh-TW" sz="1400" dirty="0">
              <a:latin typeface="Tahoma" pitchFamily="34" charset="0"/>
            </a:endParaRPr>
          </a:p>
        </p:txBody>
      </p:sp>
      <p:sp>
        <p:nvSpPr>
          <p:cNvPr id="2" name="TextBox 1">
            <a:extLst>
              <a:ext uri="{FF2B5EF4-FFF2-40B4-BE49-F238E27FC236}">
                <a16:creationId xmlns:a16="http://schemas.microsoft.com/office/drawing/2014/main" id="{F54B642D-48C2-B9F1-7A9E-E273E9565916}"/>
              </a:ext>
            </a:extLst>
          </p:cNvPr>
          <p:cNvSpPr txBox="1"/>
          <p:nvPr/>
        </p:nvSpPr>
        <p:spPr>
          <a:xfrm>
            <a:off x="1357462" y="5760778"/>
            <a:ext cx="5289971" cy="369332"/>
          </a:xfrm>
          <a:prstGeom prst="rect">
            <a:avLst/>
          </a:prstGeom>
          <a:noFill/>
        </p:spPr>
        <p:txBody>
          <a:bodyPr wrap="square" rtlCol="0">
            <a:spAutoFit/>
          </a:bodyPr>
          <a:lstStyle/>
          <a:p>
            <a:pPr algn="l"/>
            <a:r>
              <a:rPr lang="en-US" sz="1800" dirty="0" err="1">
                <a:solidFill>
                  <a:srgbClr val="FF0000"/>
                </a:solidFill>
                <a:latin typeface="Cambria Math" panose="02040503050406030204" pitchFamily="18" charset="0"/>
              </a:rPr>
              <a:t>量子力學的量子Quantum指的就是</a:t>
            </a:r>
            <a:r>
              <a:rPr kumimoji="0" lang="zh-TW" altLang="en-US" sz="1800" dirty="0">
                <a:solidFill>
                  <a:srgbClr val="FF0000"/>
                </a:solidFill>
                <a:latin typeface="+mn-ea"/>
                <a:ea typeface="新細明體" charset="0"/>
                <a:cs typeface="新細明體" charset="0"/>
              </a:rPr>
              <a:t>無法再分割的。</a:t>
            </a:r>
            <a:endParaRPr lang="en-US" sz="1800" dirty="0">
              <a:solidFill>
                <a:srgbClr val="FF0000"/>
              </a:solidFill>
              <a:latin typeface="Cambria Math" panose="02040503050406030204" pitchFamily="18" charset="0"/>
            </a:endParaRPr>
          </a:p>
        </p:txBody>
      </p:sp>
      <p:pic>
        <p:nvPicPr>
          <p:cNvPr id="2050" name="Picture 2">
            <a:extLst>
              <a:ext uri="{FF2B5EF4-FFF2-40B4-BE49-F238E27FC236}">
                <a16:creationId xmlns:a16="http://schemas.microsoft.com/office/drawing/2014/main" id="{C6213025-6737-308D-F902-7D30DA4CC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572143"/>
            <a:ext cx="2258013" cy="305858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9A59E33-DE68-113A-5A52-0AB3FA136C77}"/>
              </a:ext>
            </a:extLst>
          </p:cNvPr>
          <p:cNvSpPr txBox="1"/>
          <p:nvPr/>
        </p:nvSpPr>
        <p:spPr>
          <a:xfrm>
            <a:off x="2987313" y="3695294"/>
            <a:ext cx="3600400" cy="584775"/>
          </a:xfrm>
          <a:prstGeom prst="rect">
            <a:avLst/>
          </a:prstGeom>
          <a:noFill/>
        </p:spPr>
        <p:txBody>
          <a:bodyPr wrap="square">
            <a:spAutoFit/>
          </a:bodyPr>
          <a:lstStyle/>
          <a:p>
            <a:r>
              <a:rPr lang="en-US" sz="1600" dirty="0"/>
              <a:t>Born</a:t>
            </a:r>
            <a:r>
              <a:rPr lang="zh-TW" altLang="en-US" sz="1600" dirty="0"/>
              <a:t>   </a:t>
            </a:r>
            <a:r>
              <a:rPr lang="en-US" sz="1600" dirty="0"/>
              <a:t>460 BC</a:t>
            </a:r>
            <a:r>
              <a:rPr lang="zh-TW" altLang="en-US" sz="1600" dirty="0"/>
              <a:t>  </a:t>
            </a:r>
            <a:r>
              <a:rPr lang="en-US" sz="1600" dirty="0"/>
              <a:t>Abdera, Thrace</a:t>
            </a:r>
          </a:p>
          <a:p>
            <a:r>
              <a:rPr lang="en-US" sz="1600" dirty="0"/>
              <a:t>Died</a:t>
            </a:r>
            <a:r>
              <a:rPr lang="zh-TW" altLang="en-US" sz="1600" dirty="0"/>
              <a:t>   </a:t>
            </a:r>
            <a:r>
              <a:rPr lang="en-US" sz="1600" dirty="0"/>
              <a:t>370 BC (aged approximately 90)</a:t>
            </a:r>
          </a:p>
        </p:txBody>
      </p:sp>
    </p:spTree>
    <p:extLst>
      <p:ext uri="{BB962C8B-B14F-4D97-AF65-F5344CB8AC3E}">
        <p14:creationId xmlns:p14="http://schemas.microsoft.com/office/powerpoint/2010/main" val="315371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文字方塊 4"/>
          <p:cNvSpPr txBox="1">
            <a:spLocks noChangeArrowheads="1"/>
          </p:cNvSpPr>
          <p:nvPr/>
        </p:nvSpPr>
        <p:spPr bwMode="auto">
          <a:xfrm>
            <a:off x="897379" y="784319"/>
            <a:ext cx="7526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一直不斷分割下去，我們的確發現了一層又一層的物質組成結構</a:t>
            </a:r>
          </a:p>
        </p:txBody>
      </p:sp>
      <p:pic>
        <p:nvPicPr>
          <p:cNvPr id="25604" name="Picture 2" descr="http://universe-review.ca/I15-01-domain.jpg"/>
          <p:cNvPicPr>
            <a:picLocks noChangeAspect="1" noChangeArrowheads="1"/>
          </p:cNvPicPr>
          <p:nvPr/>
        </p:nvPicPr>
        <p:blipFill>
          <a:blip r:embed="rId2">
            <a:extLst>
              <a:ext uri="{28A0092B-C50C-407E-A947-70E740481C1C}">
                <a14:useLocalDpi xmlns:a14="http://schemas.microsoft.com/office/drawing/2010/main" val="0"/>
              </a:ext>
            </a:extLst>
          </a:blip>
          <a:srcRect r="37822"/>
          <a:stretch>
            <a:fillRect/>
          </a:stretch>
        </p:blipFill>
        <p:spPr bwMode="auto">
          <a:xfrm>
            <a:off x="2987824" y="1224659"/>
            <a:ext cx="2221855" cy="392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文字方塊 1"/>
          <p:cNvSpPr txBox="1">
            <a:spLocks noChangeArrowheads="1"/>
          </p:cNvSpPr>
          <p:nvPr/>
        </p:nvSpPr>
        <p:spPr bwMode="auto">
          <a:xfrm>
            <a:off x="897379" y="5231045"/>
            <a:ext cx="6710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現代物理中，不可再分割的物質組成成分就稱為</a:t>
            </a:r>
            <a:r>
              <a:rPr lang="zh-TW" altLang="en-US" sz="1800" dirty="0">
                <a:solidFill>
                  <a:srgbClr val="FF0000"/>
                </a:solidFill>
                <a:latin typeface="Tahoma" pitchFamily="34" charset="0"/>
              </a:rPr>
              <a:t>基本粒子</a:t>
            </a:r>
            <a:r>
              <a:rPr lang="zh-TW" altLang="en-US" sz="1800" dirty="0">
                <a:latin typeface="Tahoma" pitchFamily="34" charset="0"/>
              </a:rPr>
              <a:t>。</a:t>
            </a:r>
          </a:p>
        </p:txBody>
      </p:sp>
      <p:sp>
        <p:nvSpPr>
          <p:cNvPr id="25607" name="文字方塊 2"/>
          <p:cNvSpPr txBox="1">
            <a:spLocks noChangeArrowheads="1"/>
          </p:cNvSpPr>
          <p:nvPr/>
        </p:nvSpPr>
        <p:spPr bwMode="auto">
          <a:xfrm>
            <a:off x="897378" y="5681710"/>
            <a:ext cx="6710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a:latin typeface="Tahoma" pitchFamily="34" charset="0"/>
              </a:rPr>
              <a:t>基本粒子不止一種，而且很可能後來才發現它也可以再分割。</a:t>
            </a:r>
          </a:p>
        </p:txBody>
      </p:sp>
      <p:sp>
        <p:nvSpPr>
          <p:cNvPr id="25608"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575D31D3-86CA-403E-8347-D1162B0419CB}" type="slidenum">
              <a:rPr kumimoji="0" lang="zh-TW" altLang="en-US" sz="1400">
                <a:latin typeface="Tahoma" pitchFamily="34" charset="0"/>
              </a:rPr>
              <a:pPr eaLnBrk="1" hangingPunct="1">
                <a:spcBef>
                  <a:spcPct val="0"/>
                </a:spcBef>
                <a:buClrTx/>
                <a:buSzTx/>
                <a:buFontTx/>
                <a:buNone/>
              </a:pPr>
              <a:t>7</a:t>
            </a:fld>
            <a:endParaRPr kumimoji="0" lang="en-US" altLang="zh-TW" sz="1400">
              <a:latin typeface="Tahoma" pitchFamily="34" charset="0"/>
            </a:endParaRPr>
          </a:p>
        </p:txBody>
      </p:sp>
    </p:spTree>
    <p:extLst>
      <p:ext uri="{BB962C8B-B14F-4D97-AF65-F5344CB8AC3E}">
        <p14:creationId xmlns:p14="http://schemas.microsoft.com/office/powerpoint/2010/main" val="1026134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File:Dalton John desk.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1071563"/>
            <a:ext cx="2919413"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文字方塊 4"/>
          <p:cNvSpPr txBox="1">
            <a:spLocks noChangeArrowheads="1"/>
          </p:cNvSpPr>
          <p:nvPr/>
        </p:nvSpPr>
        <p:spPr bwMode="auto">
          <a:xfrm>
            <a:off x="929344" y="5157192"/>
            <a:ext cx="2489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John Dalton</a:t>
            </a:r>
            <a:r>
              <a:rPr lang="zh-TW" altLang="en-US" sz="1800" dirty="0"/>
              <a:t> </a:t>
            </a:r>
            <a:r>
              <a:rPr lang="en-US" altLang="zh-TW" sz="1800" dirty="0"/>
              <a:t>1766-1844</a:t>
            </a:r>
            <a:endParaRPr lang="zh-TW" altLang="en-US" sz="1800" dirty="0"/>
          </a:p>
        </p:txBody>
      </p:sp>
      <p:sp>
        <p:nvSpPr>
          <p:cNvPr id="60421" name="文字方塊 6"/>
          <p:cNvSpPr txBox="1">
            <a:spLocks noChangeArrowheads="1"/>
          </p:cNvSpPr>
          <p:nvPr/>
        </p:nvSpPr>
        <p:spPr bwMode="auto">
          <a:xfrm>
            <a:off x="3815953" y="1678298"/>
            <a:ext cx="50667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兩個元素可依不同比例，組成不同的化合物時，</a:t>
            </a:r>
          </a:p>
        </p:txBody>
      </p:sp>
      <p:sp>
        <p:nvSpPr>
          <p:cNvPr id="19461" name="文字方塊 5"/>
          <p:cNvSpPr txBox="1">
            <a:spLocks noChangeArrowheads="1"/>
          </p:cNvSpPr>
          <p:nvPr/>
        </p:nvSpPr>
        <p:spPr bwMode="auto">
          <a:xfrm>
            <a:off x="3819401" y="1090106"/>
            <a:ext cx="4286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現代的原子論從</a:t>
            </a:r>
            <a:r>
              <a:rPr lang="zh-TW" altLang="en-US" sz="1800" dirty="0">
                <a:solidFill>
                  <a:srgbClr val="FF0000"/>
                </a:solidFill>
              </a:rPr>
              <a:t>化學反應</a:t>
            </a:r>
            <a:r>
              <a:rPr lang="zh-TW" altLang="en-US" sz="1800" dirty="0"/>
              <a:t>的觀察開始：</a:t>
            </a:r>
          </a:p>
        </p:txBody>
      </p:sp>
      <p:sp>
        <p:nvSpPr>
          <p:cNvPr id="7" name="文字方塊 6"/>
          <p:cNvSpPr txBox="1">
            <a:spLocks noChangeArrowheads="1"/>
          </p:cNvSpPr>
          <p:nvPr/>
        </p:nvSpPr>
        <p:spPr bwMode="auto">
          <a:xfrm>
            <a:off x="3838013" y="4595353"/>
            <a:ext cx="51784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可見元素不像油彩是連續的，</a:t>
            </a:r>
          </a:p>
        </p:txBody>
      </p:sp>
      <p:sp>
        <p:nvSpPr>
          <p:cNvPr id="2" name="矩形 1"/>
          <p:cNvSpPr/>
          <p:nvPr/>
        </p:nvSpPr>
        <p:spPr>
          <a:xfrm>
            <a:off x="3793993" y="2156014"/>
            <a:ext cx="4898964" cy="369332"/>
          </a:xfrm>
          <a:prstGeom prst="rect">
            <a:avLst/>
          </a:prstGeom>
        </p:spPr>
        <p:txBody>
          <a:bodyPr wrap="square">
            <a:spAutoFit/>
          </a:bodyPr>
          <a:lstStyle/>
          <a:p>
            <a:pPr eaLnBrk="1" hangingPunct="1"/>
            <a:r>
              <a:rPr lang="zh-TW" altLang="en-US" sz="1800" dirty="0"/>
              <a:t>化學家發現，當固定其中一個元素的重量時，</a:t>
            </a:r>
          </a:p>
        </p:txBody>
      </p:sp>
      <p:sp>
        <p:nvSpPr>
          <p:cNvPr id="3" name="矩形 2"/>
          <p:cNvSpPr/>
          <p:nvPr/>
        </p:nvSpPr>
        <p:spPr>
          <a:xfrm>
            <a:off x="3793993" y="2643855"/>
            <a:ext cx="4572000" cy="369332"/>
          </a:xfrm>
          <a:prstGeom prst="rect">
            <a:avLst/>
          </a:prstGeom>
        </p:spPr>
        <p:txBody>
          <a:bodyPr>
            <a:spAutoFit/>
          </a:bodyPr>
          <a:lstStyle/>
          <a:p>
            <a:pPr eaLnBrk="1" hangingPunct="1"/>
            <a:r>
              <a:rPr lang="zh-TW" altLang="en-US" sz="1800" dirty="0"/>
              <a:t>另一個元素的重量比例一定是</a:t>
            </a:r>
            <a:r>
              <a:rPr lang="zh-TW" altLang="en-US" sz="1800" dirty="0">
                <a:solidFill>
                  <a:srgbClr val="FF0000"/>
                </a:solidFill>
              </a:rPr>
              <a:t>整數比</a:t>
            </a:r>
            <a:r>
              <a:rPr lang="zh-TW" altLang="en-US" sz="1800" dirty="0"/>
              <a:t>。</a:t>
            </a:r>
          </a:p>
        </p:txBody>
      </p:sp>
      <p:sp>
        <p:nvSpPr>
          <p:cNvPr id="4" name="矩形 3"/>
          <p:cNvSpPr/>
          <p:nvPr/>
        </p:nvSpPr>
        <p:spPr>
          <a:xfrm>
            <a:off x="3815953" y="3132829"/>
            <a:ext cx="3294492" cy="369332"/>
          </a:xfrm>
          <a:prstGeom prst="rect">
            <a:avLst/>
          </a:prstGeom>
        </p:spPr>
        <p:txBody>
          <a:bodyPr wrap="none">
            <a:spAutoFit/>
          </a:bodyPr>
          <a:lstStyle/>
          <a:p>
            <a:pPr lvl="0" eaLnBrk="1" hangingPunct="1"/>
            <a:r>
              <a:rPr lang="zh-TW" altLang="en-US" sz="1800" dirty="0">
                <a:solidFill>
                  <a:srgbClr val="000000"/>
                </a:solidFill>
              </a:rPr>
              <a:t>例如：</a:t>
            </a:r>
            <a:r>
              <a:rPr lang="en-US" altLang="zh-TW" sz="1800" dirty="0">
                <a:solidFill>
                  <a:srgbClr val="000000"/>
                </a:solidFill>
              </a:rPr>
              <a:t>CO or CO</a:t>
            </a:r>
            <a:r>
              <a:rPr lang="en-US" altLang="zh-TW" sz="1800" baseline="-25000" dirty="0">
                <a:solidFill>
                  <a:srgbClr val="000000"/>
                </a:solidFill>
              </a:rPr>
              <a:t>2</a:t>
            </a:r>
            <a:r>
              <a:rPr lang="en-US" altLang="zh-TW" sz="1800" dirty="0">
                <a:solidFill>
                  <a:srgbClr val="000000"/>
                </a:solidFill>
              </a:rPr>
              <a:t>, but not CO</a:t>
            </a:r>
            <a:r>
              <a:rPr lang="en-US" altLang="zh-TW" sz="1800" baseline="-25000" dirty="0">
                <a:solidFill>
                  <a:srgbClr val="000000"/>
                </a:solidFill>
              </a:rPr>
              <a:t>1.3</a:t>
            </a:r>
            <a:r>
              <a:rPr lang="en-US" altLang="zh-TW" sz="1800" dirty="0">
                <a:solidFill>
                  <a:srgbClr val="000000"/>
                </a:solidFill>
              </a:rPr>
              <a:t> </a:t>
            </a:r>
            <a:endParaRPr lang="zh-TW" altLang="en-US" sz="1800" dirty="0">
              <a:solidFill>
                <a:srgbClr val="000000"/>
              </a:solidFill>
            </a:endParaRPr>
          </a:p>
        </p:txBody>
      </p:sp>
      <p:sp>
        <p:nvSpPr>
          <p:cNvPr id="5" name="文字方塊 4"/>
          <p:cNvSpPr txBox="1"/>
          <p:nvPr/>
        </p:nvSpPr>
        <p:spPr>
          <a:xfrm>
            <a:off x="3819400" y="4100230"/>
            <a:ext cx="5063317" cy="369332"/>
          </a:xfrm>
          <a:prstGeom prst="rect">
            <a:avLst/>
          </a:prstGeom>
          <a:noFill/>
        </p:spPr>
        <p:txBody>
          <a:bodyPr wrap="square" rtlCol="0">
            <a:spAutoFit/>
          </a:bodyPr>
          <a:lstStyle/>
          <a:p>
            <a:r>
              <a:rPr lang="zh-TW" altLang="en-US" sz="1800" dirty="0">
                <a:latin typeface="Cambria Math"/>
              </a:rPr>
              <a:t>比較</a:t>
            </a:r>
            <a:r>
              <a:rPr lang="zh-TW" altLang="en-US" sz="1800" b="0" dirty="0">
                <a:latin typeface="Cambria Math"/>
              </a:rPr>
              <a:t>油彩調色，我們可以任意連續調整比例，</a:t>
            </a:r>
          </a:p>
        </p:txBody>
      </p:sp>
      <p:sp>
        <p:nvSpPr>
          <p:cNvPr id="6" name="文字方塊 6">
            <a:extLst>
              <a:ext uri="{FF2B5EF4-FFF2-40B4-BE49-F238E27FC236}">
                <a16:creationId xmlns:a16="http://schemas.microsoft.com/office/drawing/2014/main" id="{F871430F-8D95-782D-54CE-57D3A0262C95}"/>
              </a:ext>
            </a:extLst>
          </p:cNvPr>
          <p:cNvSpPr txBox="1">
            <a:spLocks noChangeArrowheads="1"/>
          </p:cNvSpPr>
          <p:nvPr/>
        </p:nvSpPr>
        <p:spPr bwMode="auto">
          <a:xfrm>
            <a:off x="3838013" y="5090476"/>
            <a:ext cx="4393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元素有</a:t>
            </a:r>
            <a:r>
              <a:rPr lang="zh-TW" altLang="en-US" sz="1800" dirty="0">
                <a:solidFill>
                  <a:srgbClr val="FF0000"/>
                </a:solidFill>
              </a:rPr>
              <a:t>不可分割的單位</a:t>
            </a:r>
            <a:r>
              <a:rPr lang="zh-TW" altLang="en-US" sz="180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File:A New System of Chemical Philosophy fp.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893" y="420622"/>
            <a:ext cx="3114673" cy="5564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文字方塊 2"/>
          <p:cNvSpPr txBox="1">
            <a:spLocks noChangeArrowheads="1"/>
          </p:cNvSpPr>
          <p:nvPr/>
        </p:nvSpPr>
        <p:spPr bwMode="auto">
          <a:xfrm>
            <a:off x="1924240" y="6212115"/>
            <a:ext cx="6364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en-US" altLang="zh-TW" sz="1800" dirty="0">
                <a:latin typeface="PT Serif" panose="020A0603040505020204" pitchFamily="18" charset="0"/>
                <a:cs typeface="Times New Roman" panose="02020603050405020304" pitchFamily="18" charset="0"/>
              </a:rPr>
              <a:t>John Dalton</a:t>
            </a:r>
            <a:r>
              <a:rPr lang="zh-TW" altLang="en-US" sz="1800" dirty="0">
                <a:latin typeface="PT Serif" panose="020A0603040505020204" pitchFamily="18" charset="0"/>
                <a:cs typeface="Times New Roman" panose="02020603050405020304" pitchFamily="18" charset="0"/>
              </a:rPr>
              <a:t> </a:t>
            </a:r>
            <a:r>
              <a:rPr lang="en-US" altLang="zh-TW" sz="1800" dirty="0">
                <a:latin typeface="PT Serif" panose="020A0603040505020204" pitchFamily="18" charset="0"/>
                <a:cs typeface="Times New Roman" panose="02020603050405020304" pitchFamily="18" charset="0"/>
              </a:rPr>
              <a:t>(1808)</a:t>
            </a:r>
            <a:r>
              <a:rPr lang="zh-TW" altLang="en-US" sz="1800" dirty="0">
                <a:latin typeface="PT Serif" panose="020A0603040505020204" pitchFamily="18" charset="0"/>
                <a:cs typeface="Times New Roman" panose="02020603050405020304" pitchFamily="18" charset="0"/>
              </a:rPr>
              <a:t>  </a:t>
            </a:r>
            <a:r>
              <a:rPr lang="en-US" altLang="zh-TW" sz="1800" i="1" dirty="0">
                <a:latin typeface="PT Serif" panose="020A0603040505020204" pitchFamily="18" charset="0"/>
                <a:cs typeface="Times New Roman" pitchFamily="18" charset="0"/>
              </a:rPr>
              <a:t>A New System of Chemical Philosophy</a:t>
            </a:r>
            <a:r>
              <a:rPr lang="en-US" altLang="zh-TW" sz="1800" dirty="0">
                <a:latin typeface="PT Serif" panose="020A0603040505020204" pitchFamily="18" charset="0"/>
              </a:rPr>
              <a:t>.</a:t>
            </a:r>
            <a:endParaRPr lang="zh-TW" altLang="en-US" sz="1800" dirty="0">
              <a:latin typeface="PT Serif" panose="020A0603040505020204" pitchFamily="18" charset="0"/>
            </a:endParaRPr>
          </a:p>
        </p:txBody>
      </p:sp>
      <p:sp>
        <p:nvSpPr>
          <p:cNvPr id="22531" name="文字方塊 5"/>
          <p:cNvSpPr txBox="1">
            <a:spLocks noChangeArrowheads="1"/>
          </p:cNvSpPr>
          <p:nvPr/>
        </p:nvSpPr>
        <p:spPr bwMode="auto">
          <a:xfrm>
            <a:off x="4098898" y="1587644"/>
            <a:ext cx="48402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zh-TW" altLang="en-US" sz="1800" dirty="0"/>
              <a:t>元素是由微小的</a:t>
            </a:r>
            <a:r>
              <a:rPr lang="zh-TW" altLang="en-US" sz="1800" dirty="0">
                <a:solidFill>
                  <a:srgbClr val="FF0000"/>
                </a:solidFill>
              </a:rPr>
              <a:t>不可分割</a:t>
            </a:r>
            <a:r>
              <a:rPr lang="zh-TW" altLang="en-US" sz="1800" dirty="0"/>
              <a:t>的原子所組成。</a:t>
            </a:r>
            <a:endParaRPr lang="en-US" altLang="zh-TW" sz="1800" dirty="0"/>
          </a:p>
        </p:txBody>
      </p:sp>
      <p:sp>
        <p:nvSpPr>
          <p:cNvPr id="5" name="文字方塊 4">
            <a:extLst>
              <a:ext uri="{FF2B5EF4-FFF2-40B4-BE49-F238E27FC236}">
                <a16:creationId xmlns:a16="http://schemas.microsoft.com/office/drawing/2014/main" id="{6D185B8E-6A08-5840-8B22-99C2F976A884}"/>
              </a:ext>
            </a:extLst>
          </p:cNvPr>
          <p:cNvSpPr txBox="1">
            <a:spLocks noChangeArrowheads="1"/>
          </p:cNvSpPr>
          <p:nvPr/>
        </p:nvSpPr>
        <p:spPr bwMode="auto">
          <a:xfrm>
            <a:off x="4098898" y="3691848"/>
            <a:ext cx="4930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zh-TW" altLang="en-US" sz="1800" dirty="0"/>
              <a:t>不同的元素之原子不同，且具有不同的質量。</a:t>
            </a:r>
          </a:p>
        </p:txBody>
      </p:sp>
      <p:sp>
        <p:nvSpPr>
          <p:cNvPr id="6" name="矩形 1">
            <a:extLst>
              <a:ext uri="{FF2B5EF4-FFF2-40B4-BE49-F238E27FC236}">
                <a16:creationId xmlns:a16="http://schemas.microsoft.com/office/drawing/2014/main" id="{8EF0BCD2-12C7-0844-A52D-AC9A3AC30B18}"/>
              </a:ext>
            </a:extLst>
          </p:cNvPr>
          <p:cNvSpPr>
            <a:spLocks noChangeArrowheads="1"/>
          </p:cNvSpPr>
          <p:nvPr/>
        </p:nvSpPr>
        <p:spPr bwMode="auto">
          <a:xfrm>
            <a:off x="4098899" y="3210667"/>
            <a:ext cx="3480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zh-TW" altLang="en-US" sz="1800" dirty="0"/>
              <a:t>同一元素的組成原子完全相同。 </a:t>
            </a:r>
          </a:p>
        </p:txBody>
      </p:sp>
      <p:sp>
        <p:nvSpPr>
          <p:cNvPr id="2" name="TextBox 1">
            <a:extLst>
              <a:ext uri="{FF2B5EF4-FFF2-40B4-BE49-F238E27FC236}">
                <a16:creationId xmlns:a16="http://schemas.microsoft.com/office/drawing/2014/main" id="{546774F8-B5D5-ED58-19F4-88EA1DC8FD53}"/>
              </a:ext>
            </a:extLst>
          </p:cNvPr>
          <p:cNvSpPr txBox="1"/>
          <p:nvPr/>
        </p:nvSpPr>
        <p:spPr>
          <a:xfrm>
            <a:off x="4098898" y="979080"/>
            <a:ext cx="3480440" cy="369332"/>
          </a:xfrm>
          <a:prstGeom prst="rect">
            <a:avLst/>
          </a:prstGeom>
          <a:noFill/>
        </p:spPr>
        <p:txBody>
          <a:bodyPr wrap="square" rtlCol="0">
            <a:spAutoFit/>
          </a:bodyPr>
          <a:lstStyle/>
          <a:p>
            <a:r>
              <a:rPr lang="en-US" sz="1800" dirty="0" err="1">
                <a:latin typeface="Times New Roman" pitchFamily="18" charset="0"/>
                <a:cs typeface="Times New Roman" pitchFamily="18" charset="0"/>
              </a:rPr>
              <a:t>原子論的基本假設</a:t>
            </a:r>
            <a:r>
              <a:rPr lang="en-US" sz="1800" dirty="0">
                <a:latin typeface="Times New Roman" pitchFamily="18" charset="0"/>
                <a:cs typeface="Times New Roman" pitchFamily="18" charset="0"/>
              </a:rPr>
              <a:t>：</a:t>
            </a:r>
          </a:p>
        </p:txBody>
      </p:sp>
      <p:sp>
        <p:nvSpPr>
          <p:cNvPr id="3" name="TextBox 2">
            <a:extLst>
              <a:ext uri="{FF2B5EF4-FFF2-40B4-BE49-F238E27FC236}">
                <a16:creationId xmlns:a16="http://schemas.microsoft.com/office/drawing/2014/main" id="{7132ECC5-859C-033C-1CCD-D0550DE7C564}"/>
              </a:ext>
            </a:extLst>
          </p:cNvPr>
          <p:cNvSpPr txBox="1"/>
          <p:nvPr/>
        </p:nvSpPr>
        <p:spPr>
          <a:xfrm>
            <a:off x="4098898" y="4188238"/>
            <a:ext cx="3929979" cy="369332"/>
          </a:xfrm>
          <a:prstGeom prst="rect">
            <a:avLst/>
          </a:prstGeom>
          <a:noFill/>
        </p:spPr>
        <p:txBody>
          <a:bodyPr wrap="square" rtlCol="0">
            <a:spAutoFit/>
          </a:bodyPr>
          <a:lstStyle/>
          <a:p>
            <a:r>
              <a:rPr lang="en-US" sz="1800" dirty="0" err="1">
                <a:latin typeface="Times New Roman" pitchFamily="18" charset="0"/>
                <a:cs typeface="Times New Roman" pitchFamily="18" charset="0"/>
              </a:rPr>
              <a:t>這一點與希臘的原子論不同</a:t>
            </a:r>
            <a:r>
              <a:rPr lang="en-US" sz="1800" dirty="0">
                <a:latin typeface="Times New Roman" pitchFamily="18" charset="0"/>
                <a:cs typeface="Times New Roman" pitchFamily="18" charset="0"/>
              </a:rPr>
              <a:t>。</a:t>
            </a:r>
          </a:p>
        </p:txBody>
      </p:sp>
      <p:sp>
        <p:nvSpPr>
          <p:cNvPr id="4" name="TextBox 3">
            <a:extLst>
              <a:ext uri="{FF2B5EF4-FFF2-40B4-BE49-F238E27FC236}">
                <a16:creationId xmlns:a16="http://schemas.microsoft.com/office/drawing/2014/main" id="{66A0F69F-85AC-31E5-AA49-A80877F59765}"/>
              </a:ext>
            </a:extLst>
          </p:cNvPr>
          <p:cNvSpPr txBox="1"/>
          <p:nvPr/>
        </p:nvSpPr>
        <p:spPr>
          <a:xfrm>
            <a:off x="4098898" y="2105312"/>
            <a:ext cx="4509843" cy="369332"/>
          </a:xfrm>
          <a:prstGeom prst="rect">
            <a:avLst/>
          </a:prstGeom>
          <a:noFill/>
        </p:spPr>
        <p:txBody>
          <a:bodyPr wrap="square" rtlCol="0">
            <a:spAutoFit/>
          </a:bodyPr>
          <a:lstStyle/>
          <a:p>
            <a:r>
              <a:rPr lang="en-US" sz="1800" dirty="0" err="1">
                <a:latin typeface="Times New Roman" pitchFamily="18" charset="0"/>
                <a:cs typeface="Times New Roman" pitchFamily="18" charset="0"/>
              </a:rPr>
              <a:t>日常中的元素包含極大數量的原子</a:t>
            </a:r>
            <a:r>
              <a:rPr lang="en-US" sz="1800" dirty="0">
                <a:latin typeface="Times New Roman" pitchFamily="18" charset="0"/>
                <a:cs typeface="Times New Roman" pitchFamily="18" charset="0"/>
              </a:rPr>
              <a:t>！</a:t>
            </a:r>
          </a:p>
        </p:txBody>
      </p:sp>
      <mc:AlternateContent xmlns:mc="http://schemas.openxmlformats.org/markup-compatibility/2006" xmlns:a14="http://schemas.microsoft.com/office/drawing/2010/main">
        <mc:Choice Requires="a14">
          <p:sp>
            <p:nvSpPr>
              <p:cNvPr id="7" name="文字方塊 4">
                <a:extLst>
                  <a:ext uri="{FF2B5EF4-FFF2-40B4-BE49-F238E27FC236}">
                    <a16:creationId xmlns:a16="http://schemas.microsoft.com/office/drawing/2014/main" id="{EF72D947-1653-26B9-A447-5F0033CEB152}"/>
                  </a:ext>
                </a:extLst>
              </p:cNvPr>
              <p:cNvSpPr txBox="1"/>
              <p:nvPr/>
            </p:nvSpPr>
            <p:spPr>
              <a:xfrm>
                <a:off x="4191770" y="2632268"/>
                <a:ext cx="1043042" cy="369332"/>
              </a:xfrm>
              <a:prstGeom prst="rect">
                <a:avLst/>
              </a:prstGeom>
              <a:solidFill>
                <a:srgbClr val="FFFF99"/>
              </a:solidFill>
            </p:spPr>
            <p:txBody>
              <a:bodyPr wrap="none" rtlCol="0">
                <a:spAutoFit/>
              </a:bodyPr>
              <a:lstStyle/>
              <a:p>
                <a:pPr/>
                <a14:m>
                  <m:oMathPara xmlns:m="http://schemas.openxmlformats.org/officeDocument/2006/math">
                    <m:oMath>
                      <m:r>
                        <a:rPr lang="en-US" altLang="zh-TW" sz="1800" b="0" i="1" smtClean="0">
                          <a:latin typeface="Cambria Math"/>
                          <a:cs typeface="Times New Roman" pitchFamily="18" charset="0"/>
                        </a:rPr>
                        <m:t>𝑁</m:t>
                      </m:r>
                      <m:r>
                        <a:rPr lang="en-US" altLang="zh-TW" sz="1800" b="0" i="1" smtClean="0">
                          <a:latin typeface="Cambria Math"/>
                          <a:ea typeface="Cambria Math"/>
                          <a:cs typeface="Times New Roman" pitchFamily="18" charset="0"/>
                        </a:rPr>
                        <m:t>~</m:t>
                      </m:r>
                      <m:sSup>
                        <m:sSupPr>
                          <m:ctrlPr>
                            <a:rPr lang="en-US" altLang="zh-TW" sz="1800" b="0" i="1" smtClean="0">
                              <a:latin typeface="Cambria Math"/>
                              <a:ea typeface="Cambria Math"/>
                              <a:cs typeface="Times New Roman" pitchFamily="18" charset="0"/>
                            </a:rPr>
                          </m:ctrlPr>
                        </m:sSupPr>
                        <m:e>
                          <m:r>
                            <a:rPr lang="en-US" altLang="zh-TW" sz="1800" b="0" i="1" smtClean="0">
                              <a:latin typeface="Cambria Math"/>
                              <a:ea typeface="Cambria Math"/>
                              <a:cs typeface="Times New Roman" pitchFamily="18" charset="0"/>
                            </a:rPr>
                            <m:t>10</m:t>
                          </m:r>
                        </m:e>
                        <m:sup>
                          <m:r>
                            <a:rPr lang="en-US" altLang="zh-TW" sz="1800" b="0" i="1" smtClean="0">
                              <a:latin typeface="Cambria Math"/>
                              <a:ea typeface="Cambria Math"/>
                              <a:cs typeface="Times New Roman" pitchFamily="18" charset="0"/>
                            </a:rPr>
                            <m:t>23</m:t>
                          </m:r>
                        </m:sup>
                      </m:sSup>
                    </m:oMath>
                  </m:oMathPara>
                </a14:m>
                <a:endParaRPr lang="zh-TW" altLang="en-US" sz="1800" dirty="0">
                  <a:cs typeface="Times New Roman" pitchFamily="18" charset="0"/>
                </a:endParaRPr>
              </a:p>
            </p:txBody>
          </p:sp>
        </mc:Choice>
        <mc:Fallback xmlns="">
          <p:sp>
            <p:nvSpPr>
              <p:cNvPr id="7" name="文字方塊 4">
                <a:extLst>
                  <a:ext uri="{FF2B5EF4-FFF2-40B4-BE49-F238E27FC236}">
                    <a16:creationId xmlns:a16="http://schemas.microsoft.com/office/drawing/2014/main" id="{EF72D947-1653-26B9-A447-5F0033CEB152}"/>
                  </a:ext>
                </a:extLst>
              </p:cNvPr>
              <p:cNvSpPr txBox="1">
                <a:spLocks noRot="1" noChangeAspect="1" noMove="1" noResize="1" noEditPoints="1" noAdjustHandles="1" noChangeArrowheads="1" noChangeShapeType="1" noTextEdit="1"/>
              </p:cNvSpPr>
              <p:nvPr/>
            </p:nvSpPr>
            <p:spPr>
              <a:xfrm>
                <a:off x="4191770" y="2632268"/>
                <a:ext cx="1043042" cy="369332"/>
              </a:xfrm>
              <a:prstGeom prst="rect">
                <a:avLst/>
              </a:prstGeom>
              <a:blipFill>
                <a:blip r:embed="rId4"/>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3C8FF769-04B7-04FE-1ECD-3C494207B9E4}"/>
              </a:ext>
            </a:extLst>
          </p:cNvPr>
          <p:cNvSpPr txBox="1"/>
          <p:nvPr/>
        </p:nvSpPr>
        <p:spPr>
          <a:xfrm>
            <a:off x="5352585" y="2632268"/>
            <a:ext cx="2308303" cy="369332"/>
          </a:xfrm>
          <a:prstGeom prst="rect">
            <a:avLst/>
          </a:prstGeom>
          <a:noFill/>
        </p:spPr>
        <p:txBody>
          <a:bodyPr wrap="square" rtlCol="0">
            <a:spAutoFit/>
          </a:bodyPr>
          <a:lstStyle/>
          <a:p>
            <a:r>
              <a:rPr lang="en-US" sz="1800" dirty="0" err="1">
                <a:latin typeface="Times New Roman" pitchFamily="18" charset="0"/>
                <a:cs typeface="Times New Roman" pitchFamily="18" charset="0"/>
              </a:rPr>
              <a:t>因此原子極其微小</a:t>
            </a:r>
            <a:r>
              <a:rPr lang="en-US" sz="1800" dirty="0">
                <a:latin typeface="Times New Roman" pitchFamily="18" charset="0"/>
                <a:cs typeface="Times New Roman" pitchFamily="18" charset="0"/>
              </a:rPr>
              <a:t>。</a:t>
            </a:r>
          </a:p>
        </p:txBody>
      </p:sp>
      <mc:AlternateContent xmlns:mc="http://schemas.openxmlformats.org/markup-compatibility/2006" xmlns:a14="http://schemas.microsoft.com/office/drawing/2010/main">
        <mc:Choice Requires="a14">
          <p:sp>
            <p:nvSpPr>
              <p:cNvPr id="9" name="文字方塊 4">
                <a:extLst>
                  <a:ext uri="{FF2B5EF4-FFF2-40B4-BE49-F238E27FC236}">
                    <a16:creationId xmlns:a16="http://schemas.microsoft.com/office/drawing/2014/main" id="{7370E4A9-04CA-C3F6-9FE0-FF51A01153A8}"/>
                  </a:ext>
                </a:extLst>
              </p:cNvPr>
              <p:cNvSpPr txBox="1"/>
              <p:nvPr/>
            </p:nvSpPr>
            <p:spPr>
              <a:xfrm>
                <a:off x="7579338" y="2632268"/>
                <a:ext cx="1297919" cy="369332"/>
              </a:xfrm>
              <a:prstGeom prst="rect">
                <a:avLst/>
              </a:prstGeom>
              <a:solidFill>
                <a:srgbClr val="FFFF99"/>
              </a:solidFill>
            </p:spPr>
            <p:txBody>
              <a:bodyPr wrap="none" rtlCol="0">
                <a:spAutoFit/>
              </a:bodyPr>
              <a:lstStyle/>
              <a:p>
                <a14:m>
                  <m:oMath xmlns:m="http://schemas.openxmlformats.org/officeDocument/2006/math">
                    <m:r>
                      <a:rPr lang="en-US" altLang="zh-TW" sz="1800" b="0" i="1" smtClean="0">
                        <a:latin typeface="Cambria Math" panose="02040503050406030204" pitchFamily="18" charset="0"/>
                        <a:cs typeface="Times New Roman" pitchFamily="18" charset="0"/>
                      </a:rPr>
                      <m:t>𝑎</m:t>
                    </m:r>
                    <m:r>
                      <a:rPr lang="en-US" altLang="zh-TW" sz="1800" b="0" i="1" smtClean="0">
                        <a:latin typeface="Cambria Math"/>
                        <a:ea typeface="Cambria Math"/>
                        <a:cs typeface="Times New Roman" pitchFamily="18" charset="0"/>
                      </a:rPr>
                      <m:t>~</m:t>
                    </m:r>
                    <m:sSup>
                      <m:sSupPr>
                        <m:ctrlPr>
                          <a:rPr lang="en-US" altLang="zh-TW" sz="1800" b="0" i="1" smtClean="0">
                            <a:latin typeface="Cambria Math"/>
                            <a:ea typeface="Cambria Math"/>
                            <a:cs typeface="Times New Roman" pitchFamily="18" charset="0"/>
                          </a:rPr>
                        </m:ctrlPr>
                      </m:sSupPr>
                      <m:e>
                        <m:r>
                          <a:rPr lang="en-US" altLang="zh-TW" sz="1800" b="0" i="1" smtClean="0">
                            <a:latin typeface="Cambria Math"/>
                            <a:ea typeface="Cambria Math"/>
                            <a:cs typeface="Times New Roman" pitchFamily="18" charset="0"/>
                          </a:rPr>
                          <m:t>10</m:t>
                        </m:r>
                      </m:e>
                      <m:sup>
                        <m:r>
                          <a:rPr lang="en-US" altLang="zh-TW" sz="1800" b="0" i="1" smtClean="0">
                            <a:latin typeface="Cambria Math" panose="02040503050406030204" pitchFamily="18" charset="0"/>
                            <a:ea typeface="Cambria Math"/>
                            <a:cs typeface="Times New Roman" pitchFamily="18" charset="0"/>
                          </a:rPr>
                          <m:t>−10</m:t>
                        </m:r>
                      </m:sup>
                    </m:sSup>
                    <m:r>
                      <a:rPr lang="en-US" altLang="zh-TW" sz="1800" b="0" i="1" smtClean="0">
                        <a:latin typeface="Cambria Math" panose="02040503050406030204" pitchFamily="18" charset="0"/>
                        <a:ea typeface="Cambria Math"/>
                        <a:cs typeface="Times New Roman" pitchFamily="18" charset="0"/>
                      </a:rPr>
                      <m:t> </m:t>
                    </m:r>
                  </m:oMath>
                </a14:m>
                <a:r>
                  <a:rPr lang="en-US" altLang="zh-TW" sz="1800" dirty="0">
                    <a:cs typeface="Times New Roman" pitchFamily="18" charset="0"/>
                  </a:rPr>
                  <a:t>m</a:t>
                </a:r>
                <a:endParaRPr lang="zh-TW" altLang="en-US" sz="1800" dirty="0">
                  <a:cs typeface="Times New Roman" pitchFamily="18" charset="0"/>
                </a:endParaRPr>
              </a:p>
            </p:txBody>
          </p:sp>
        </mc:Choice>
        <mc:Fallback xmlns="">
          <p:sp>
            <p:nvSpPr>
              <p:cNvPr id="9" name="文字方塊 4">
                <a:extLst>
                  <a:ext uri="{FF2B5EF4-FFF2-40B4-BE49-F238E27FC236}">
                    <a16:creationId xmlns:a16="http://schemas.microsoft.com/office/drawing/2014/main" id="{7370E4A9-04CA-C3F6-9FE0-FF51A01153A8}"/>
                  </a:ext>
                </a:extLst>
              </p:cNvPr>
              <p:cNvSpPr txBox="1">
                <a:spLocks noRot="1" noChangeAspect="1" noMove="1" noResize="1" noEditPoints="1" noAdjustHandles="1" noChangeArrowheads="1" noChangeShapeType="1" noTextEdit="1"/>
              </p:cNvSpPr>
              <p:nvPr/>
            </p:nvSpPr>
            <p:spPr>
              <a:xfrm>
                <a:off x="7579338" y="2632268"/>
                <a:ext cx="1297919" cy="369332"/>
              </a:xfrm>
              <a:prstGeom prst="rect">
                <a:avLst/>
              </a:prstGeom>
              <a:blipFill>
                <a:blip r:embed="rId5"/>
                <a:stretch>
                  <a:fillRect t="-10000" r="-3883" b="-2000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periodic_jul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00250"/>
            <a:ext cx="4786313"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5" descr="Periodic Table of the Element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2071688"/>
            <a:ext cx="4122737" cy="272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65B2445-75C5-E5E2-78E5-D621CCFD1F04}"/>
              </a:ext>
            </a:extLst>
          </p:cNvPr>
          <p:cNvSpPr txBox="1"/>
          <p:nvPr/>
        </p:nvSpPr>
        <p:spPr>
          <a:xfrm>
            <a:off x="2393156" y="1410533"/>
            <a:ext cx="5519079" cy="369332"/>
          </a:xfrm>
          <a:prstGeom prst="rect">
            <a:avLst/>
          </a:prstGeom>
          <a:noFill/>
        </p:spPr>
        <p:txBody>
          <a:bodyPr wrap="square" rtlCol="0">
            <a:spAutoFit/>
          </a:bodyPr>
          <a:lstStyle/>
          <a:p>
            <a:r>
              <a:rPr lang="en-US" sz="1800" dirty="0" err="1">
                <a:latin typeface="Times New Roman" pitchFamily="18" charset="0"/>
                <a:cs typeface="Times New Roman" pitchFamily="18" charset="0"/>
              </a:rPr>
              <a:t>宇宙中的物質由許多種極其微小的原子組成</a:t>
            </a:r>
            <a:r>
              <a:rPr lang="en-US" sz="1800" dirty="0">
                <a:latin typeface="Times New Roman" pitchFamily="18" charset="0"/>
                <a:cs typeface="Times New Roman" pitchFamily="18" charset="0"/>
              </a:rPr>
              <a:t>。</a:t>
            </a:r>
          </a:p>
        </p:txBody>
      </p:sp>
      <mc:AlternateContent xmlns:mc="http://schemas.openxmlformats.org/markup-compatibility/2006" xmlns:a14="http://schemas.microsoft.com/office/drawing/2010/main">
        <mc:Choice Requires="a14">
          <p:sp>
            <p:nvSpPr>
              <p:cNvPr id="3" name="文字方塊 4">
                <a:extLst>
                  <a:ext uri="{FF2B5EF4-FFF2-40B4-BE49-F238E27FC236}">
                    <a16:creationId xmlns:a16="http://schemas.microsoft.com/office/drawing/2014/main" id="{C6F1C6CC-4F5E-BD2D-5EE4-D7C7A959202E}"/>
                  </a:ext>
                </a:extLst>
              </p:cNvPr>
              <p:cNvSpPr txBox="1"/>
              <p:nvPr/>
            </p:nvSpPr>
            <p:spPr>
              <a:xfrm>
                <a:off x="2393156" y="5200373"/>
                <a:ext cx="1043042" cy="369332"/>
              </a:xfrm>
              <a:prstGeom prst="rect">
                <a:avLst/>
              </a:prstGeom>
              <a:solidFill>
                <a:srgbClr val="FFFF99"/>
              </a:solidFill>
            </p:spPr>
            <p:txBody>
              <a:bodyPr wrap="none" rtlCol="0">
                <a:spAutoFit/>
              </a:bodyPr>
              <a:lstStyle/>
              <a:p>
                <a:pPr/>
                <a14:m>
                  <m:oMathPara xmlns:m="http://schemas.openxmlformats.org/officeDocument/2006/math">
                    <m:oMath>
                      <m:r>
                        <a:rPr lang="en-US" altLang="zh-TW" sz="1800" b="0" i="1" smtClean="0">
                          <a:latin typeface="Cambria Math"/>
                          <a:cs typeface="Times New Roman" pitchFamily="18" charset="0"/>
                        </a:rPr>
                        <m:t>𝑁</m:t>
                      </m:r>
                      <m:r>
                        <a:rPr lang="en-US" altLang="zh-TW" sz="1800" b="0" i="1" smtClean="0">
                          <a:latin typeface="Cambria Math"/>
                          <a:ea typeface="Cambria Math"/>
                          <a:cs typeface="Times New Roman" pitchFamily="18" charset="0"/>
                        </a:rPr>
                        <m:t>~</m:t>
                      </m:r>
                      <m:sSup>
                        <m:sSupPr>
                          <m:ctrlPr>
                            <a:rPr lang="en-US" altLang="zh-TW" sz="1800" b="0" i="1" smtClean="0">
                              <a:latin typeface="Cambria Math"/>
                              <a:ea typeface="Cambria Math"/>
                              <a:cs typeface="Times New Roman" pitchFamily="18" charset="0"/>
                            </a:rPr>
                          </m:ctrlPr>
                        </m:sSupPr>
                        <m:e>
                          <m:r>
                            <a:rPr lang="en-US" altLang="zh-TW" sz="1800" b="0" i="1" smtClean="0">
                              <a:latin typeface="Cambria Math"/>
                              <a:ea typeface="Cambria Math"/>
                              <a:cs typeface="Times New Roman" pitchFamily="18" charset="0"/>
                            </a:rPr>
                            <m:t>10</m:t>
                          </m:r>
                        </m:e>
                        <m:sup>
                          <m:r>
                            <a:rPr lang="en-US" altLang="zh-TW" sz="1800" b="0" i="1" smtClean="0">
                              <a:latin typeface="Cambria Math"/>
                              <a:ea typeface="Cambria Math"/>
                              <a:cs typeface="Times New Roman" pitchFamily="18" charset="0"/>
                            </a:rPr>
                            <m:t>23</m:t>
                          </m:r>
                        </m:sup>
                      </m:sSup>
                    </m:oMath>
                  </m:oMathPara>
                </a14:m>
                <a:endParaRPr lang="zh-TW" altLang="en-US" sz="1800" dirty="0">
                  <a:cs typeface="Times New Roman" pitchFamily="18" charset="0"/>
                </a:endParaRPr>
              </a:p>
            </p:txBody>
          </p:sp>
        </mc:Choice>
        <mc:Fallback xmlns="">
          <p:sp>
            <p:nvSpPr>
              <p:cNvPr id="3" name="文字方塊 4">
                <a:extLst>
                  <a:ext uri="{FF2B5EF4-FFF2-40B4-BE49-F238E27FC236}">
                    <a16:creationId xmlns:a16="http://schemas.microsoft.com/office/drawing/2014/main" id="{C6F1C6CC-4F5E-BD2D-5EE4-D7C7A959202E}"/>
                  </a:ext>
                </a:extLst>
              </p:cNvPr>
              <p:cNvSpPr txBox="1">
                <a:spLocks noRot="1" noChangeAspect="1" noMove="1" noResize="1" noEditPoints="1" noAdjustHandles="1" noChangeArrowheads="1" noChangeShapeType="1" noTextEdit="1"/>
              </p:cNvSpPr>
              <p:nvPr/>
            </p:nvSpPr>
            <p:spPr>
              <a:xfrm>
                <a:off x="2393156" y="5200373"/>
                <a:ext cx="1043042"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4">
                <a:extLst>
                  <a:ext uri="{FF2B5EF4-FFF2-40B4-BE49-F238E27FC236}">
                    <a16:creationId xmlns:a16="http://schemas.microsoft.com/office/drawing/2014/main" id="{1426C213-17EE-701E-7C35-DB01C76F367C}"/>
                  </a:ext>
                </a:extLst>
              </p:cNvPr>
              <p:cNvSpPr txBox="1"/>
              <p:nvPr/>
            </p:nvSpPr>
            <p:spPr>
              <a:xfrm>
                <a:off x="4041134" y="5200373"/>
                <a:ext cx="1297919" cy="369332"/>
              </a:xfrm>
              <a:prstGeom prst="rect">
                <a:avLst/>
              </a:prstGeom>
              <a:solidFill>
                <a:srgbClr val="FFFF99"/>
              </a:solidFill>
            </p:spPr>
            <p:txBody>
              <a:bodyPr wrap="none" rtlCol="0">
                <a:spAutoFit/>
              </a:bodyPr>
              <a:lstStyle/>
              <a:p>
                <a14:m>
                  <m:oMath xmlns:m="http://schemas.openxmlformats.org/officeDocument/2006/math">
                    <m:r>
                      <a:rPr lang="en-US" altLang="zh-TW" sz="1800" b="0" i="1" smtClean="0">
                        <a:latin typeface="Cambria Math" panose="02040503050406030204" pitchFamily="18" charset="0"/>
                        <a:cs typeface="Times New Roman" pitchFamily="18" charset="0"/>
                      </a:rPr>
                      <m:t>𝑎</m:t>
                    </m:r>
                    <m:r>
                      <a:rPr lang="en-US" altLang="zh-TW" sz="1800" b="0" i="1" smtClean="0">
                        <a:latin typeface="Cambria Math"/>
                        <a:ea typeface="Cambria Math"/>
                        <a:cs typeface="Times New Roman" pitchFamily="18" charset="0"/>
                      </a:rPr>
                      <m:t>~</m:t>
                    </m:r>
                    <m:sSup>
                      <m:sSupPr>
                        <m:ctrlPr>
                          <a:rPr lang="en-US" altLang="zh-TW" sz="1800" b="0" i="1" smtClean="0">
                            <a:latin typeface="Cambria Math"/>
                            <a:ea typeface="Cambria Math"/>
                            <a:cs typeface="Times New Roman" pitchFamily="18" charset="0"/>
                          </a:rPr>
                        </m:ctrlPr>
                      </m:sSupPr>
                      <m:e>
                        <m:r>
                          <a:rPr lang="en-US" altLang="zh-TW" sz="1800" b="0" i="1" smtClean="0">
                            <a:latin typeface="Cambria Math"/>
                            <a:ea typeface="Cambria Math"/>
                            <a:cs typeface="Times New Roman" pitchFamily="18" charset="0"/>
                          </a:rPr>
                          <m:t>10</m:t>
                        </m:r>
                      </m:e>
                      <m:sup>
                        <m:r>
                          <a:rPr lang="en-US" altLang="zh-TW" sz="1800" b="0" i="1" smtClean="0">
                            <a:latin typeface="Cambria Math" panose="02040503050406030204" pitchFamily="18" charset="0"/>
                            <a:ea typeface="Cambria Math"/>
                            <a:cs typeface="Times New Roman" pitchFamily="18" charset="0"/>
                          </a:rPr>
                          <m:t>−10</m:t>
                        </m:r>
                      </m:sup>
                    </m:sSup>
                    <m:r>
                      <a:rPr lang="en-US" altLang="zh-TW" sz="1800" b="0" i="1" smtClean="0">
                        <a:latin typeface="Cambria Math" panose="02040503050406030204" pitchFamily="18" charset="0"/>
                        <a:ea typeface="Cambria Math"/>
                        <a:cs typeface="Times New Roman" pitchFamily="18" charset="0"/>
                      </a:rPr>
                      <m:t> </m:t>
                    </m:r>
                  </m:oMath>
                </a14:m>
                <a:r>
                  <a:rPr lang="en-US" altLang="zh-TW" sz="1800" dirty="0">
                    <a:cs typeface="Times New Roman" pitchFamily="18" charset="0"/>
                  </a:rPr>
                  <a:t>m</a:t>
                </a:r>
                <a:endParaRPr lang="zh-TW" altLang="en-US" sz="1800" dirty="0">
                  <a:cs typeface="Times New Roman" pitchFamily="18" charset="0"/>
                </a:endParaRPr>
              </a:p>
            </p:txBody>
          </p:sp>
        </mc:Choice>
        <mc:Fallback xmlns="">
          <p:sp>
            <p:nvSpPr>
              <p:cNvPr id="4" name="文字方塊 4">
                <a:extLst>
                  <a:ext uri="{FF2B5EF4-FFF2-40B4-BE49-F238E27FC236}">
                    <a16:creationId xmlns:a16="http://schemas.microsoft.com/office/drawing/2014/main" id="{1426C213-17EE-701E-7C35-DB01C76F367C}"/>
                  </a:ext>
                </a:extLst>
              </p:cNvPr>
              <p:cNvSpPr txBox="1">
                <a:spLocks noRot="1" noChangeAspect="1" noMove="1" noResize="1" noEditPoints="1" noAdjustHandles="1" noChangeArrowheads="1" noChangeShapeType="1" noTextEdit="1"/>
              </p:cNvSpPr>
              <p:nvPr/>
            </p:nvSpPr>
            <p:spPr>
              <a:xfrm>
                <a:off x="4041134" y="5200373"/>
                <a:ext cx="1297919" cy="369332"/>
              </a:xfrm>
              <a:prstGeom prst="rect">
                <a:avLst/>
              </a:prstGeom>
              <a:blipFill>
                <a:blip r:embed="rId6"/>
                <a:stretch>
                  <a:fillRect t="-6667" r="-2913" b="-2333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AF54028-57CD-0F84-FC4E-15063CE283D5}"/>
              </a:ext>
            </a:extLst>
          </p:cNvPr>
          <p:cNvSpPr txBox="1"/>
          <p:nvPr/>
        </p:nvSpPr>
        <p:spPr>
          <a:xfrm>
            <a:off x="223024" y="5731727"/>
            <a:ext cx="8920975" cy="369332"/>
          </a:xfrm>
          <a:prstGeom prst="rect">
            <a:avLst/>
          </a:prstGeom>
          <a:noFill/>
        </p:spPr>
        <p:txBody>
          <a:bodyPr wrap="square" rtlCol="0">
            <a:spAutoFit/>
          </a:bodyPr>
          <a:lstStyle/>
          <a:p>
            <a:r>
              <a:rPr lang="en-US" sz="1800" dirty="0" err="1">
                <a:latin typeface="Times New Roman" pitchFamily="18" charset="0"/>
                <a:cs typeface="Times New Roman" pitchFamily="18" charset="0"/>
              </a:rPr>
              <a:t>原子的世界相對於日常巨觀Macroscopic的世界，是一個極其微觀Microscopic的世界</a:t>
            </a:r>
            <a:r>
              <a:rPr lang="en-US" sz="1800" dirty="0">
                <a:latin typeface="Times New Roman" pitchFamily="18" charset="0"/>
                <a:cs typeface="Times New Roman" pitchFamily="18"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7" name="Picture 6" descr="http://www.blogcdn.com/chinese.engadget.com/media/2008/10/atom_p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4470" y="1002507"/>
            <a:ext cx="1643062"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Picture 5" descr="C:\Users\Chia-Hung Chang\Downloads\Data\Knight\Media\Chapter41\Images\41_32Figure-P.jpg"/>
          <p:cNvPicPr>
            <a:picLocks noChangeAspect="1" noChangeArrowheads="1"/>
          </p:cNvPicPr>
          <p:nvPr/>
        </p:nvPicPr>
        <p:blipFill>
          <a:blip r:embed="rId3">
            <a:extLst>
              <a:ext uri="{28A0092B-C50C-407E-A947-70E740481C1C}">
                <a14:useLocalDpi xmlns:a14="http://schemas.microsoft.com/office/drawing/2010/main" val="0"/>
              </a:ext>
            </a:extLst>
          </a:blip>
          <a:srcRect l="53757" b="9656"/>
          <a:stretch>
            <a:fillRect/>
          </a:stretch>
        </p:blipFill>
        <p:spPr bwMode="auto">
          <a:xfrm>
            <a:off x="1239547" y="3429000"/>
            <a:ext cx="3605212" cy="283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Picture 6" descr="C:\Users\Chia-Hung Chang\Downloads\Data\Knight\Media\Chapter41\Images\41_00ChapOpener-P.jpg"/>
          <p:cNvPicPr>
            <a:picLocks noChangeAspect="1" noChangeArrowheads="1"/>
          </p:cNvPicPr>
          <p:nvPr/>
        </p:nvPicPr>
        <p:blipFill>
          <a:blip r:embed="rId4">
            <a:extLst>
              <a:ext uri="{28A0092B-C50C-407E-A947-70E740481C1C}">
                <a14:useLocalDpi xmlns:a14="http://schemas.microsoft.com/office/drawing/2010/main" val="0"/>
              </a:ext>
            </a:extLst>
          </a:blip>
          <a:srcRect l="7930" t="48570" r="8224" b="12743"/>
          <a:stretch>
            <a:fillRect/>
          </a:stretch>
        </p:blipFill>
        <p:spPr bwMode="auto">
          <a:xfrm>
            <a:off x="1192332" y="927566"/>
            <a:ext cx="4214813"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0" name="文字方塊 6"/>
          <p:cNvSpPr txBox="1">
            <a:spLocks noChangeArrowheads="1"/>
          </p:cNvSpPr>
          <p:nvPr/>
        </p:nvSpPr>
        <p:spPr bwMode="auto">
          <a:xfrm>
            <a:off x="2197794" y="2788445"/>
            <a:ext cx="1928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en-US" altLang="zh-TW" sz="1800" dirty="0">
                <a:latin typeface="Times New Roman" pitchFamily="18" charset="0"/>
                <a:cs typeface="Times New Roman" pitchFamily="18" charset="0"/>
              </a:rPr>
              <a:t>Xenon Atoms</a:t>
            </a:r>
            <a:endParaRPr lang="zh-TW" altLang="en-US" sz="1800" dirty="0">
              <a:latin typeface="Times New Roman" pitchFamily="18" charset="0"/>
              <a:cs typeface="Times New Roman" pitchFamily="18" charset="0"/>
            </a:endParaRPr>
          </a:p>
        </p:txBody>
      </p:sp>
      <p:pic>
        <p:nvPicPr>
          <p:cNvPr id="2" name="Picture 5" descr="4112">
            <a:extLst>
              <a:ext uri="{FF2B5EF4-FFF2-40B4-BE49-F238E27FC236}">
                <a16:creationId xmlns:a16="http://schemas.microsoft.com/office/drawing/2014/main" id="{250D1D7E-CE45-143D-DE94-ABE56E4BD9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3429000"/>
            <a:ext cx="2773529" cy="22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5">
            <a:extLst>
              <a:ext uri="{FF2B5EF4-FFF2-40B4-BE49-F238E27FC236}">
                <a16:creationId xmlns:a16="http://schemas.microsoft.com/office/drawing/2014/main" id="{00ACCCB8-8DA9-994E-87BB-95392C3B7081}"/>
              </a:ext>
            </a:extLst>
          </p:cNvPr>
          <p:cNvSpPr txBox="1">
            <a:spLocks noChangeArrowheads="1"/>
          </p:cNvSpPr>
          <p:nvPr/>
        </p:nvSpPr>
        <p:spPr bwMode="auto">
          <a:xfrm>
            <a:off x="5949280" y="5805264"/>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1800" dirty="0">
                <a:latin typeface="Times New Roman" pitchFamily="18" charset="0"/>
                <a:cs typeface="Times New Roman" pitchFamily="18" charset="0"/>
              </a:rPr>
              <a:t>石墨表面的碳原子</a:t>
            </a:r>
          </a:p>
        </p:txBody>
      </p:sp>
    </p:spTree>
    <p:extLst>
      <p:ext uri="{BB962C8B-B14F-4D97-AF65-F5344CB8AC3E}">
        <p14:creationId xmlns:p14="http://schemas.microsoft.com/office/powerpoint/2010/main" val="2157364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ile:A New System of Chemical Philosophy fp.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19" y="535310"/>
            <a:ext cx="3030207" cy="541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文字方塊 2"/>
          <p:cNvSpPr txBox="1">
            <a:spLocks noChangeArrowheads="1"/>
          </p:cNvSpPr>
          <p:nvPr/>
        </p:nvSpPr>
        <p:spPr bwMode="auto">
          <a:xfrm>
            <a:off x="2475789" y="4157458"/>
            <a:ext cx="21273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John Dalton</a:t>
            </a:r>
            <a:r>
              <a:rPr lang="zh-TW" altLang="en-US" sz="1800" dirty="0"/>
              <a:t> </a:t>
            </a:r>
            <a:r>
              <a:rPr lang="en-US" altLang="zh-TW" sz="1800" dirty="0"/>
              <a:t>(1808)</a:t>
            </a:r>
          </a:p>
        </p:txBody>
      </p:sp>
      <p:sp>
        <p:nvSpPr>
          <p:cNvPr id="20484" name="文字方塊 5"/>
          <p:cNvSpPr txBox="1">
            <a:spLocks noChangeArrowheads="1"/>
          </p:cNvSpPr>
          <p:nvPr/>
        </p:nvSpPr>
        <p:spPr bwMode="auto">
          <a:xfrm>
            <a:off x="539552" y="836712"/>
            <a:ext cx="482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元素是由微小的</a:t>
            </a:r>
            <a:r>
              <a:rPr lang="zh-TW" altLang="en-US" sz="1800" dirty="0">
                <a:solidFill>
                  <a:srgbClr val="FF0000"/>
                </a:solidFill>
              </a:rPr>
              <a:t>不可分割的</a:t>
            </a:r>
            <a:r>
              <a:rPr lang="zh-TW" altLang="en-US" sz="1800" dirty="0"/>
              <a:t>粒子</a:t>
            </a:r>
            <a:r>
              <a:rPr lang="en-US" altLang="zh-TW" sz="1800" dirty="0"/>
              <a:t>:</a:t>
            </a:r>
            <a:r>
              <a:rPr lang="zh-TW" altLang="en-US" sz="1800" dirty="0"/>
              <a:t>原子構成。         </a:t>
            </a:r>
            <a:endParaRPr lang="en-US" altLang="zh-TW" sz="1800" dirty="0"/>
          </a:p>
        </p:txBody>
      </p:sp>
      <p:sp>
        <p:nvSpPr>
          <p:cNvPr id="2" name="文字方塊 1"/>
          <p:cNvSpPr txBox="1"/>
          <p:nvPr/>
        </p:nvSpPr>
        <p:spPr bwMode="auto">
          <a:xfrm>
            <a:off x="1763688" y="5949280"/>
            <a:ext cx="5688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化學家的原子論證實了探索組成成分是真的有用的！</a:t>
            </a:r>
          </a:p>
        </p:txBody>
      </p:sp>
      <p:pic>
        <p:nvPicPr>
          <p:cNvPr id="8" name="Picture 1" descr="http://www.chemistryland.com/CHM130W/05-EarlyAtom/DaltonsAtomModel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484784"/>
            <a:ext cx="3096344" cy="241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File:SS-dalton.jpg">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994" t="4520" r="5877" b="12138"/>
          <a:stretch/>
        </p:blipFill>
        <p:spPr bwMode="auto">
          <a:xfrm>
            <a:off x="467544" y="1496649"/>
            <a:ext cx="1814733" cy="25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4310"/>
          <p:cNvPicPr>
            <a:picLocks noChangeAspect="1" noChangeArrowheads="1"/>
          </p:cNvPicPr>
          <p:nvPr/>
        </p:nvPicPr>
        <p:blipFill>
          <a:blip r:embed="rId2">
            <a:extLst>
              <a:ext uri="{28A0092B-C50C-407E-A947-70E740481C1C}">
                <a14:useLocalDpi xmlns:a14="http://schemas.microsoft.com/office/drawing/2010/main" val="0"/>
              </a:ext>
            </a:extLst>
          </a:blip>
          <a:srcRect r="60065" b="17102"/>
          <a:stretch>
            <a:fillRect/>
          </a:stretch>
        </p:blipFill>
        <p:spPr bwMode="auto">
          <a:xfrm>
            <a:off x="1888477" y="2997874"/>
            <a:ext cx="2743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文字方塊 2"/>
          <p:cNvSpPr txBox="1">
            <a:spLocks noChangeArrowheads="1"/>
          </p:cNvSpPr>
          <p:nvPr/>
        </p:nvSpPr>
        <p:spPr bwMode="auto">
          <a:xfrm>
            <a:off x="1812277" y="1595984"/>
            <a:ext cx="541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0"/>
              </a:spcBef>
              <a:buClrTx/>
              <a:buSzTx/>
              <a:buFontTx/>
              <a:buNone/>
            </a:pPr>
            <a:r>
              <a:rPr lang="zh-TW" altLang="en-US" sz="1800">
                <a:latin typeface="Times New Roman" pitchFamily="18" charset="0"/>
                <a:cs typeface="Times New Roman" pitchFamily="18" charset="0"/>
              </a:rPr>
              <a:t>這些原子也可以組成有大規模秩序的晶格，</a:t>
            </a:r>
          </a:p>
        </p:txBody>
      </p:sp>
      <p:sp>
        <p:nvSpPr>
          <p:cNvPr id="57348" name="文字方塊 3"/>
          <p:cNvSpPr txBox="1">
            <a:spLocks noChangeArrowheads="1"/>
          </p:cNvSpPr>
          <p:nvPr/>
        </p:nvSpPr>
        <p:spPr bwMode="auto">
          <a:xfrm>
            <a:off x="1812277" y="2129384"/>
            <a:ext cx="4572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0"/>
              </a:spcBef>
              <a:buClrTx/>
              <a:buSzTx/>
              <a:buFontTx/>
              <a:buNone/>
            </a:pPr>
            <a:r>
              <a:rPr lang="zh-TW" altLang="en-US" sz="1800">
                <a:latin typeface="Times New Roman" pitchFamily="18" charset="0"/>
                <a:cs typeface="Times New Roman" pitchFamily="18" charset="0"/>
              </a:rPr>
              <a:t>晶格的大小與形狀無法改變，這就是固態！</a:t>
            </a:r>
          </a:p>
        </p:txBody>
      </p:sp>
      <p:pic>
        <p:nvPicPr>
          <p:cNvPr id="57349" name="Picture 2" descr="http://taiwanpedia.culture.tw/images/media/earth/E174.jpg"/>
          <p:cNvPicPr>
            <a:picLocks noChangeAspect="1" noChangeArrowheads="1"/>
          </p:cNvPicPr>
          <p:nvPr/>
        </p:nvPicPr>
        <p:blipFill>
          <a:blip r:embed="rId3">
            <a:extLst>
              <a:ext uri="{28A0092B-C50C-407E-A947-70E740481C1C}">
                <a14:useLocalDpi xmlns:a14="http://schemas.microsoft.com/office/drawing/2010/main" val="0"/>
              </a:ext>
            </a:extLst>
          </a:blip>
          <a:srcRect l="16667" r="8333"/>
          <a:stretch>
            <a:fillRect/>
          </a:stretch>
        </p:blipFill>
        <p:spPr bwMode="auto">
          <a:xfrm>
            <a:off x="5004048" y="2997874"/>
            <a:ext cx="2929626"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文字方塊 5"/>
          <p:cNvSpPr txBox="1">
            <a:spLocks noChangeArrowheads="1"/>
          </p:cNvSpPr>
          <p:nvPr/>
        </p:nvSpPr>
        <p:spPr bwMode="auto">
          <a:xfrm>
            <a:off x="1812277" y="1062584"/>
            <a:ext cx="5486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0"/>
              </a:spcBef>
              <a:buClrTx/>
              <a:buSzTx/>
              <a:buFontTx/>
              <a:buNone/>
            </a:pPr>
            <a:r>
              <a:rPr lang="zh-TW" altLang="en-US" sz="1800">
                <a:latin typeface="Times New Roman" pitchFamily="18" charset="0"/>
                <a:cs typeface="Times New Roman" pitchFamily="18" charset="0"/>
              </a:rPr>
              <a:t>組成化合物的機制不一定只能用在小規模的組合！</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4" y="1595984"/>
            <a:ext cx="2373992" cy="1115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7686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709" y="318873"/>
            <a:ext cx="2898609" cy="3148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字方塊 1"/>
          <p:cNvSpPr txBox="1">
            <a:spLocks noChangeArrowheads="1"/>
          </p:cNvSpPr>
          <p:nvPr/>
        </p:nvSpPr>
        <p:spPr bwMode="auto">
          <a:xfrm>
            <a:off x="4211960" y="1628800"/>
            <a:ext cx="424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固體中原子彼此之間，如同以彈簧連接。</a:t>
            </a:r>
          </a:p>
        </p:txBody>
      </p:sp>
      <p:sp>
        <p:nvSpPr>
          <p:cNvPr id="4" name="文字方塊 3"/>
          <p:cNvSpPr txBox="1">
            <a:spLocks noChangeArrowheads="1"/>
          </p:cNvSpPr>
          <p:nvPr/>
        </p:nvSpPr>
        <p:spPr bwMode="auto">
          <a:xfrm>
            <a:off x="4238071" y="2204864"/>
            <a:ext cx="335826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這是固體的彈性的來源。</a:t>
            </a:r>
          </a:p>
        </p:txBody>
      </p:sp>
      <p:pic>
        <p:nvPicPr>
          <p:cNvPr id="1556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44205" r="2231"/>
          <a:stretch/>
        </p:blipFill>
        <p:spPr bwMode="auto">
          <a:xfrm>
            <a:off x="971600" y="3573016"/>
            <a:ext cx="7248338" cy="3102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1651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descr="heat4"/>
          <p:cNvPicPr>
            <a:picLocks noChangeAspect="1" noChangeArrowheads="1"/>
          </p:cNvPicPr>
          <p:nvPr/>
        </p:nvPicPr>
        <p:blipFill>
          <a:blip r:embed="rId2">
            <a:extLst>
              <a:ext uri="{28A0092B-C50C-407E-A947-70E740481C1C}">
                <a14:useLocalDpi xmlns:a14="http://schemas.microsoft.com/office/drawing/2010/main" val="0"/>
              </a:ext>
            </a:extLst>
          </a:blip>
          <a:srcRect l="12122" t="12842" r="5302" b="10112"/>
          <a:stretch>
            <a:fillRect/>
          </a:stretch>
        </p:blipFill>
        <p:spPr bwMode="auto">
          <a:xfrm>
            <a:off x="228600" y="1981200"/>
            <a:ext cx="8478838"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 Box 6"/>
          <p:cNvSpPr txBox="1">
            <a:spLocks noChangeArrowheads="1"/>
          </p:cNvSpPr>
          <p:nvPr/>
        </p:nvSpPr>
        <p:spPr bwMode="auto">
          <a:xfrm>
            <a:off x="2819400" y="4467225"/>
            <a:ext cx="3200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zh-TW" altLang="en-US" sz="1800"/>
              <a:t>液體有固定大小，無固定形狀</a:t>
            </a:r>
          </a:p>
        </p:txBody>
      </p:sp>
      <p:sp>
        <p:nvSpPr>
          <p:cNvPr id="58372" name="Text Box 7"/>
          <p:cNvSpPr txBox="1">
            <a:spLocks noChangeArrowheads="1"/>
          </p:cNvSpPr>
          <p:nvPr/>
        </p:nvSpPr>
        <p:spPr bwMode="auto">
          <a:xfrm>
            <a:off x="2486819" y="1295400"/>
            <a:ext cx="3962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zh-TW" altLang="en-US" sz="1800" dirty="0"/>
              <a:t>原子對物質的物態有非常自然的解釋</a:t>
            </a:r>
          </a:p>
        </p:txBody>
      </p:sp>
      <p:sp>
        <p:nvSpPr>
          <p:cNvPr id="58373" name="Text Box 6"/>
          <p:cNvSpPr txBox="1">
            <a:spLocks noChangeArrowheads="1"/>
          </p:cNvSpPr>
          <p:nvPr/>
        </p:nvSpPr>
        <p:spPr bwMode="auto">
          <a:xfrm>
            <a:off x="6172200" y="4467225"/>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zh-TW" altLang="en-US" sz="1800"/>
              <a:t>氣體無固定大小及形狀</a:t>
            </a:r>
          </a:p>
        </p:txBody>
      </p:sp>
      <p:sp>
        <p:nvSpPr>
          <p:cNvPr id="58374" name="Text Box 6"/>
          <p:cNvSpPr txBox="1">
            <a:spLocks noChangeArrowheads="1"/>
          </p:cNvSpPr>
          <p:nvPr/>
        </p:nvSpPr>
        <p:spPr bwMode="auto">
          <a:xfrm>
            <a:off x="304800" y="449580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zh-TW" altLang="en-US" sz="1800"/>
              <a:t>固體有固定大小及形狀</a:t>
            </a:r>
          </a:p>
        </p:txBody>
      </p:sp>
    </p:spTree>
    <p:extLst>
      <p:ext uri="{BB962C8B-B14F-4D97-AF65-F5344CB8AC3E}">
        <p14:creationId xmlns:p14="http://schemas.microsoft.com/office/powerpoint/2010/main" val="1944385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4"/>
          <p:cNvSpPr txBox="1">
            <a:spLocks noChangeArrowheads="1"/>
          </p:cNvSpPr>
          <p:nvPr/>
        </p:nvSpPr>
        <p:spPr bwMode="auto">
          <a:xfrm>
            <a:off x="2438400" y="1371600"/>
            <a:ext cx="449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en-US" altLang="zh-TW" sz="2000">
                <a:solidFill>
                  <a:srgbClr val="FF0000"/>
                </a:solidFill>
                <a:latin typeface="Times New Roman" pitchFamily="18" charset="0"/>
                <a:cs typeface="Times New Roman" pitchFamily="18" charset="0"/>
              </a:rPr>
              <a:t>Kinetic Theory of Gas </a:t>
            </a:r>
            <a:r>
              <a:rPr lang="zh-TW" altLang="en-US" sz="2000">
                <a:solidFill>
                  <a:srgbClr val="FF0000"/>
                </a:solidFill>
              </a:rPr>
              <a:t>氣體動力論</a:t>
            </a:r>
            <a:r>
              <a:rPr lang="en-US" altLang="zh-TW" sz="2000">
                <a:solidFill>
                  <a:srgbClr val="FF0000"/>
                </a:solidFill>
                <a:latin typeface="Times New Roman" pitchFamily="18" charset="0"/>
                <a:cs typeface="Times New Roman" pitchFamily="18" charset="0"/>
              </a:rPr>
              <a:t> </a:t>
            </a:r>
          </a:p>
        </p:txBody>
      </p:sp>
      <p:sp>
        <p:nvSpPr>
          <p:cNvPr id="61444" name="Text Box 8"/>
          <p:cNvSpPr txBox="1">
            <a:spLocks noChangeArrowheads="1"/>
          </p:cNvSpPr>
          <p:nvPr/>
        </p:nvSpPr>
        <p:spPr bwMode="auto">
          <a:xfrm>
            <a:off x="2362200" y="4953000"/>
            <a:ext cx="4267200"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zh-TW" altLang="en-US" sz="1800" dirty="0"/>
              <a:t>原子就是</a:t>
            </a:r>
            <a:r>
              <a:rPr lang="zh-TW" altLang="en-US" sz="1800" dirty="0">
                <a:solidFill>
                  <a:srgbClr val="FF0000"/>
                </a:solidFill>
              </a:rPr>
              <a:t>牛頓力學中的粒子</a:t>
            </a:r>
            <a:r>
              <a:rPr lang="zh-TW" altLang="en-US" sz="1800" dirty="0"/>
              <a:t>！</a:t>
            </a:r>
          </a:p>
        </p:txBody>
      </p:sp>
      <p:pic>
        <p:nvPicPr>
          <p:cNvPr id="61445" name="Picture 8" descr="File:Translational motion.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057400"/>
            <a:ext cx="28575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10" descr="File:Clausiu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2133600"/>
            <a:ext cx="1976438"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矩形 9"/>
          <p:cNvSpPr>
            <a:spLocks noChangeArrowheads="1"/>
          </p:cNvSpPr>
          <p:nvPr/>
        </p:nvSpPr>
        <p:spPr bwMode="auto">
          <a:xfrm>
            <a:off x="7010400" y="4572000"/>
            <a:ext cx="1146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0"/>
              </a:spcBef>
              <a:buClrTx/>
              <a:buSzTx/>
              <a:buFontTx/>
              <a:buNone/>
            </a:pPr>
            <a:r>
              <a:rPr lang="en-US" altLang="zh-TW" sz="1800" b="1"/>
              <a:t>Clausius</a:t>
            </a:r>
            <a:endParaRPr lang="zh-TW" altLang="en-US" sz="1800"/>
          </a:p>
        </p:txBody>
      </p:sp>
      <p:pic>
        <p:nvPicPr>
          <p:cNvPr id="61449" name="Picture 3" descr="D:\Downloads\Data\Knight\Media\Chapter18\Images\18_09Figure-F.jpg"/>
          <p:cNvPicPr>
            <a:picLocks noChangeAspect="1" noChangeArrowheads="1"/>
          </p:cNvPicPr>
          <p:nvPr/>
        </p:nvPicPr>
        <p:blipFill>
          <a:blip r:embed="rId6" cstate="print">
            <a:extLst>
              <a:ext uri="{28A0092B-C50C-407E-A947-70E740481C1C}">
                <a14:useLocalDpi xmlns:a14="http://schemas.microsoft.com/office/drawing/2010/main" val="0"/>
              </a:ext>
            </a:extLst>
          </a:blip>
          <a:srcRect t="18462" r="8983" b="40923"/>
          <a:stretch>
            <a:fillRect/>
          </a:stretch>
        </p:blipFill>
        <p:spPr bwMode="auto">
          <a:xfrm>
            <a:off x="228600" y="2743200"/>
            <a:ext cx="3276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8">
            <a:extLst>
              <a:ext uri="{FF2B5EF4-FFF2-40B4-BE49-F238E27FC236}">
                <a16:creationId xmlns:a16="http://schemas.microsoft.com/office/drawing/2014/main" id="{FE6CE5E2-796C-2945-37FB-CE7856DB86CC}"/>
              </a:ext>
            </a:extLst>
          </p:cNvPr>
          <p:cNvSpPr txBox="1">
            <a:spLocks noChangeArrowheads="1"/>
          </p:cNvSpPr>
          <p:nvPr/>
        </p:nvSpPr>
        <p:spPr bwMode="auto">
          <a:xfrm>
            <a:off x="2362200" y="5566682"/>
            <a:ext cx="4267200"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ahoma" pitchFamily="34" charset="0"/>
                <a:ea typeface="新細明體"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ahoma" pitchFamily="34" charset="0"/>
                <a:ea typeface="新細明體"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ahoma" pitchFamily="34" charset="0"/>
                <a:ea typeface="新細明體"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ahoma" pitchFamily="34" charset="0"/>
                <a:ea typeface="新細明體"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ahoma" pitchFamily="34" charset="0"/>
                <a:ea typeface="新細明體"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ahoma" pitchFamily="34" charset="0"/>
                <a:ea typeface="新細明體" charset="-120"/>
              </a:defRPr>
            </a:lvl9pPr>
          </a:lstStyle>
          <a:p>
            <a:pPr eaLnBrk="1" hangingPunct="1">
              <a:spcBef>
                <a:spcPct val="50000"/>
              </a:spcBef>
              <a:buClrTx/>
              <a:buSzTx/>
              <a:buFontTx/>
              <a:buNone/>
            </a:pPr>
            <a:r>
              <a:rPr lang="zh-TW" altLang="en-US" sz="1800"/>
              <a:t>氣體就是一羣不斷</a:t>
            </a:r>
            <a:r>
              <a:rPr lang="zh-TW" altLang="en-US" sz="1800">
                <a:solidFill>
                  <a:srgbClr val="FF0000"/>
                </a:solidFill>
              </a:rPr>
              <a:t>運動碰撞</a:t>
            </a:r>
            <a:r>
              <a:rPr lang="zh-TW" altLang="en-US" sz="1800"/>
              <a:t>的</a:t>
            </a:r>
            <a:r>
              <a:rPr lang="zh-TW" altLang="en-US" sz="1800">
                <a:solidFill>
                  <a:srgbClr val="FF0000"/>
                </a:solidFill>
              </a:rPr>
              <a:t>牛頓粒子</a:t>
            </a:r>
            <a:r>
              <a:rPr lang="zh-TW" altLang="en-US" sz="1800"/>
              <a:t>！</a:t>
            </a:r>
          </a:p>
        </p:txBody>
      </p:sp>
    </p:spTree>
    <p:extLst>
      <p:ext uri="{BB962C8B-B14F-4D97-AF65-F5344CB8AC3E}">
        <p14:creationId xmlns:p14="http://schemas.microsoft.com/office/powerpoint/2010/main" val="3073188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2"/>
          <p:cNvSpPr txBox="1">
            <a:spLocks noChangeArrowheads="1"/>
          </p:cNvSpPr>
          <p:nvPr/>
        </p:nvSpPr>
        <p:spPr bwMode="auto">
          <a:xfrm>
            <a:off x="1668463" y="674688"/>
            <a:ext cx="5562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pPr>
              <a:spcBef>
                <a:spcPct val="50000"/>
              </a:spcBef>
            </a:pPr>
            <a:r>
              <a:rPr lang="zh-TW" altLang="en-US" sz="1800">
                <a:solidFill>
                  <a:srgbClr val="FF0000"/>
                </a:solidFill>
              </a:rPr>
              <a:t>理想氣體的性質為何如此簡單而普遍？</a:t>
            </a:r>
          </a:p>
        </p:txBody>
      </p:sp>
      <p:pic>
        <p:nvPicPr>
          <p:cNvPr id="9" name="Picture 8" descr="File:Translational motion.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735263" y="2968625"/>
            <a:ext cx="28575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8"/>
          <p:cNvSpPr txBox="1">
            <a:spLocks noChangeArrowheads="1"/>
          </p:cNvSpPr>
          <p:nvPr/>
        </p:nvSpPr>
        <p:spPr bwMode="auto">
          <a:xfrm>
            <a:off x="1480722" y="5705475"/>
            <a:ext cx="647565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pPr>
              <a:spcBef>
                <a:spcPct val="50000"/>
              </a:spcBef>
            </a:pPr>
            <a:r>
              <a:rPr lang="zh-TW" altLang="en-US" sz="1800" dirty="0"/>
              <a:t>因為所有稀薄氣體都是一羣不斷</a:t>
            </a:r>
            <a:r>
              <a:rPr lang="zh-TW" altLang="en-US" sz="1800" dirty="0">
                <a:solidFill>
                  <a:srgbClr val="FF0000"/>
                </a:solidFill>
              </a:rPr>
              <a:t>運動碰撞</a:t>
            </a:r>
            <a:r>
              <a:rPr lang="zh-TW" altLang="en-US" sz="1800" dirty="0"/>
              <a:t>的自由</a:t>
            </a:r>
            <a:r>
              <a:rPr lang="zh-TW" altLang="en-US" sz="1800" dirty="0">
                <a:solidFill>
                  <a:srgbClr val="FF0000"/>
                </a:solidFill>
              </a:rPr>
              <a:t>牛頓粒子</a:t>
            </a:r>
            <a:r>
              <a:rPr lang="zh-TW" altLang="en-US" sz="1800" dirty="0"/>
              <a:t>！</a:t>
            </a:r>
          </a:p>
        </p:txBody>
      </p:sp>
      <mc:AlternateContent xmlns:mc="http://schemas.openxmlformats.org/markup-compatibility/2006" xmlns:a14="http://schemas.microsoft.com/office/drawing/2010/main">
        <mc:Choice Requires="a14">
          <p:sp>
            <p:nvSpPr>
              <p:cNvPr id="7" name="文字方塊 6"/>
              <p:cNvSpPr txBox="1"/>
              <p:nvPr/>
            </p:nvSpPr>
            <p:spPr>
              <a:xfrm>
                <a:off x="3209364" y="2070593"/>
                <a:ext cx="1417386" cy="369332"/>
              </a:xfrm>
              <a:prstGeom prst="rect">
                <a:avLst/>
              </a:prstGeom>
              <a:solidFill>
                <a:srgbClr val="FFFF00"/>
              </a:solidFill>
            </p:spPr>
            <p:txBody>
              <a:bodyPr wrap="square" rtlCol="0">
                <a:spAutoFit/>
              </a:bodyPr>
              <a:lstStyle/>
              <a:p>
                <a:pPr/>
                <a14:m>
                  <m:oMathPara xmlns:m="http://schemas.openxmlformats.org/officeDocument/2006/math">
                    <m:oMath>
                      <m:sSub>
                        <m:sSubPr>
                          <m:ctrlPr>
                            <a:rPr lang="en-US" altLang="zh-TW" sz="1800" i="1">
                              <a:latin typeface="Cambria Math"/>
                            </a:rPr>
                          </m:ctrlPr>
                        </m:sSubPr>
                        <m:e>
                          <m:r>
                            <a:rPr lang="en-US" altLang="zh-TW" sz="1800" i="1">
                              <a:latin typeface="Cambria Math"/>
                            </a:rPr>
                            <m:t>𝐸</m:t>
                          </m:r>
                        </m:e>
                        <m:sub>
                          <m:r>
                            <m:rPr>
                              <m:sty m:val="p"/>
                            </m:rPr>
                            <a:rPr lang="en-US" altLang="zh-TW" sz="1800">
                              <a:latin typeface="Cambria Math"/>
                            </a:rPr>
                            <m:t>int</m:t>
                          </m:r>
                        </m:sub>
                      </m:sSub>
                      <m:r>
                        <a:rPr lang="en-US" altLang="zh-TW" sz="1800" b="0" i="1" smtClean="0">
                          <a:latin typeface="Cambria Math"/>
                        </a:rPr>
                        <m:t>=</m:t>
                      </m:r>
                      <m:r>
                        <a:rPr lang="en-US" altLang="zh-TW" sz="1800" b="0" i="1" smtClean="0">
                          <a:latin typeface="Cambria Math"/>
                        </a:rPr>
                        <m:t>𝑛</m:t>
                      </m:r>
                      <m:sSub>
                        <m:sSubPr>
                          <m:ctrlPr>
                            <a:rPr lang="en-US" altLang="zh-TW" sz="1800" b="0" i="1" smtClean="0">
                              <a:latin typeface="Cambria Math"/>
                            </a:rPr>
                          </m:ctrlPr>
                        </m:sSubPr>
                        <m:e>
                          <m:r>
                            <a:rPr lang="en-US" altLang="zh-TW" sz="1800" b="0" i="1" smtClean="0">
                              <a:latin typeface="Cambria Math"/>
                            </a:rPr>
                            <m:t>𝑐</m:t>
                          </m:r>
                        </m:e>
                        <m:sub>
                          <m:r>
                            <a:rPr lang="en-US" altLang="zh-TW" sz="1800" b="0" i="1" smtClean="0">
                              <a:latin typeface="Cambria Math"/>
                            </a:rPr>
                            <m:t>𝑉</m:t>
                          </m:r>
                        </m:sub>
                      </m:sSub>
                      <m:r>
                        <a:rPr lang="en-US" altLang="zh-TW" sz="1800" b="0" i="1" smtClean="0">
                          <a:latin typeface="Cambria Math"/>
                        </a:rPr>
                        <m:t>𝑇</m:t>
                      </m:r>
                    </m:oMath>
                  </m:oMathPara>
                </a14:m>
                <a:endParaRPr lang="zh-TW" altLang="en-US" sz="1800" i="1" dirty="0"/>
              </a:p>
            </p:txBody>
          </p:sp>
        </mc:Choice>
        <mc:Fallback xmlns="">
          <p:sp>
            <p:nvSpPr>
              <p:cNvPr id="7" name="文字方塊 6"/>
              <p:cNvSpPr txBox="1">
                <a:spLocks noRot="1" noChangeAspect="1" noMove="1" noResize="1" noEditPoints="1" noAdjustHandles="1" noChangeArrowheads="1" noChangeShapeType="1" noTextEdit="1"/>
              </p:cNvSpPr>
              <p:nvPr/>
            </p:nvSpPr>
            <p:spPr>
              <a:xfrm>
                <a:off x="3209364" y="2070593"/>
                <a:ext cx="141738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7"/>
              <p:cNvSpPr txBox="1"/>
              <p:nvPr/>
            </p:nvSpPr>
            <p:spPr>
              <a:xfrm>
                <a:off x="3209364" y="1302148"/>
                <a:ext cx="987322" cy="609077"/>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𝑇</m:t>
                      </m:r>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𝑃𝑉</m:t>
                          </m:r>
                        </m:num>
                        <m:den>
                          <m:r>
                            <a:rPr lang="en-US" altLang="zh-TW" sz="1800" b="0" i="1" smtClean="0">
                              <a:latin typeface="Cambria Math"/>
                            </a:rPr>
                            <m:t>𝑛𝑅</m:t>
                          </m:r>
                        </m:den>
                      </m:f>
                    </m:oMath>
                  </m:oMathPara>
                </a14:m>
                <a:endParaRPr lang="zh-TW" altLang="en-US" sz="1800" dirty="0"/>
              </a:p>
            </p:txBody>
          </p:sp>
        </mc:Choice>
        <mc:Fallback xmlns="">
          <p:sp>
            <p:nvSpPr>
              <p:cNvPr id="8" name="文字方塊 7"/>
              <p:cNvSpPr txBox="1">
                <a:spLocks noRot="1" noChangeAspect="1" noMove="1" noResize="1" noEditPoints="1" noAdjustHandles="1" noChangeArrowheads="1" noChangeShapeType="1" noTextEdit="1"/>
              </p:cNvSpPr>
              <p:nvPr/>
            </p:nvSpPr>
            <p:spPr>
              <a:xfrm>
                <a:off x="3209364" y="1302148"/>
                <a:ext cx="987322" cy="609077"/>
              </a:xfrm>
              <a:prstGeom prst="rect">
                <a:avLst/>
              </a:prstGeom>
              <a:blipFill rotWithShape="1">
                <a:blip r:embed="rId5"/>
                <a:stretch>
                  <a:fillRect/>
                </a:stretch>
              </a:blipFill>
            </p:spPr>
            <p:txBody>
              <a:bodyPr/>
              <a:lstStyle/>
              <a:p>
                <a:r>
                  <a:rPr lang="zh-TW" altLang="en-US">
                    <a:noFill/>
                  </a:rPr>
                  <a:t> </a:t>
                </a:r>
              </a:p>
            </p:txBody>
          </p:sp>
        </mc:Fallback>
      </mc:AlternateContent>
      <p:sp>
        <p:nvSpPr>
          <p:cNvPr id="3" name="TextBox 2">
            <a:extLst>
              <a:ext uri="{FF2B5EF4-FFF2-40B4-BE49-F238E27FC236}">
                <a16:creationId xmlns:a16="http://schemas.microsoft.com/office/drawing/2014/main" id="{4DA60FCF-9C2F-F0BE-FA32-7F5DADAE6E3E}"/>
              </a:ext>
            </a:extLst>
          </p:cNvPr>
          <p:cNvSpPr txBox="1"/>
          <p:nvPr/>
        </p:nvSpPr>
        <p:spPr>
          <a:xfrm>
            <a:off x="1480722" y="6183312"/>
            <a:ext cx="4747462" cy="369332"/>
          </a:xfrm>
          <a:prstGeom prst="rect">
            <a:avLst/>
          </a:prstGeom>
          <a:noFill/>
        </p:spPr>
        <p:txBody>
          <a:bodyPr wrap="square" rtlCol="0">
            <a:spAutoFit/>
          </a:bodyPr>
          <a:lstStyle/>
          <a:p>
            <a:pPr algn="l"/>
            <a:r>
              <a:rPr lang="en-US" sz="1800" dirty="0" err="1">
                <a:latin typeface="Cambria Math" panose="02040503050406030204" pitchFamily="18" charset="0"/>
              </a:rPr>
              <a:t>以上兩個公式可以推導出來</a:t>
            </a:r>
            <a:r>
              <a:rPr lang="en-US" sz="1800" dirty="0">
                <a:latin typeface="Cambria Math" panose="02040503050406030204" pitchFamily="18" charset="0"/>
              </a:rPr>
              <a:t>！</a:t>
            </a:r>
          </a:p>
        </p:txBody>
      </p:sp>
      <p:pic>
        <p:nvPicPr>
          <p:cNvPr id="4" name="Picture 11" descr="File:James Clerk Maxwell.png">
            <a:hlinkClick r:id="rId6"/>
            <a:extLst>
              <a:ext uri="{FF2B5EF4-FFF2-40B4-BE49-F238E27FC236}">
                <a16:creationId xmlns:a16="http://schemas.microsoft.com/office/drawing/2014/main" id="{F868C350-48DB-3C3D-84E9-C25D750D97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37245" y="2657075"/>
            <a:ext cx="2087562" cy="25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11">
            <a:extLst>
              <a:ext uri="{FF2B5EF4-FFF2-40B4-BE49-F238E27FC236}">
                <a16:creationId xmlns:a16="http://schemas.microsoft.com/office/drawing/2014/main" id="{EEFD6EAF-04F2-F300-4881-8E5E64C7BECA}"/>
              </a:ext>
            </a:extLst>
          </p:cNvPr>
          <p:cNvSpPr txBox="1">
            <a:spLocks noChangeArrowheads="1"/>
          </p:cNvSpPr>
          <p:nvPr/>
        </p:nvSpPr>
        <p:spPr bwMode="auto">
          <a:xfrm>
            <a:off x="7357227" y="5262797"/>
            <a:ext cx="10175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en-US" altLang="zh-TW" sz="1800" dirty="0">
                <a:latin typeface="Times New Roman" pitchFamily="18" charset="0"/>
                <a:cs typeface="Times New Roman" pitchFamily="18" charset="0"/>
              </a:rPr>
              <a:t>Maxwell</a:t>
            </a:r>
            <a:endParaRPr lang="zh-TW" alt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86217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德法文化】一座城鎮，兩個國家（上）：德法邊境| Glossika 部落格">
            <a:extLst>
              <a:ext uri="{FF2B5EF4-FFF2-40B4-BE49-F238E27FC236}">
                <a16:creationId xmlns:a16="http://schemas.microsoft.com/office/drawing/2014/main" id="{FC64C699-F9AD-A348-6C0B-59A590A3A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124744"/>
            <a:ext cx="7452320" cy="49682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5FD08AE-F5F0-5881-957B-068B6E4F481E}"/>
              </a:ext>
            </a:extLst>
          </p:cNvPr>
          <p:cNvSpPr txBox="1"/>
          <p:nvPr/>
        </p:nvSpPr>
        <p:spPr>
          <a:xfrm>
            <a:off x="2051720" y="548680"/>
            <a:ext cx="4248472" cy="369332"/>
          </a:xfrm>
          <a:prstGeom prst="rect">
            <a:avLst/>
          </a:prstGeom>
          <a:noFill/>
        </p:spPr>
        <p:txBody>
          <a:bodyPr wrap="square" rtlCol="0">
            <a:spAutoFit/>
          </a:bodyPr>
          <a:lstStyle/>
          <a:p>
            <a:pPr algn="l"/>
            <a:r>
              <a:rPr lang="en-US" sz="1800" dirty="0" err="1">
                <a:latin typeface="Cambria Math" panose="02040503050406030204" pitchFamily="18" charset="0"/>
              </a:rPr>
              <a:t>這裡就是古典物理與近代物理的邊界</a:t>
            </a:r>
            <a:r>
              <a:rPr lang="en-US" sz="1800" dirty="0">
                <a:latin typeface="Cambria Math" panose="02040503050406030204" pitchFamily="18" charset="0"/>
              </a:rPr>
              <a:t>！</a:t>
            </a:r>
          </a:p>
        </p:txBody>
      </p:sp>
    </p:spTree>
    <p:extLst>
      <p:ext uri="{BB962C8B-B14F-4D97-AF65-F5344CB8AC3E}">
        <p14:creationId xmlns:p14="http://schemas.microsoft.com/office/powerpoint/2010/main" val="3305745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679024-7693-948F-61E2-CF691101300E}"/>
              </a:ext>
            </a:extLst>
          </p:cNvPr>
          <p:cNvSpPr txBox="1"/>
          <p:nvPr/>
        </p:nvSpPr>
        <p:spPr bwMode="auto">
          <a:xfrm>
            <a:off x="467545" y="2796752"/>
            <a:ext cx="55714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2000" dirty="0">
                <a:latin typeface="Times New Roman" panose="02020603050405020304" pitchFamily="18" charset="0"/>
                <a:cs typeface="Times New Roman" panose="02020603050405020304" pitchFamily="18" charset="0"/>
              </a:rPr>
              <a:t>In Classical Physics, no two particles are the same.</a:t>
            </a:r>
          </a:p>
        </p:txBody>
      </p:sp>
      <p:sp>
        <p:nvSpPr>
          <p:cNvPr id="3" name="TextBox 2">
            <a:extLst>
              <a:ext uri="{FF2B5EF4-FFF2-40B4-BE49-F238E27FC236}">
                <a16:creationId xmlns:a16="http://schemas.microsoft.com/office/drawing/2014/main" id="{AE299C67-EB24-1E97-1D61-2B2748EEF0DF}"/>
              </a:ext>
            </a:extLst>
          </p:cNvPr>
          <p:cNvSpPr txBox="1"/>
          <p:nvPr/>
        </p:nvSpPr>
        <p:spPr bwMode="auto">
          <a:xfrm>
            <a:off x="467546" y="3608739"/>
            <a:ext cx="7070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2000" dirty="0">
                <a:latin typeface="Times New Roman" panose="02020603050405020304" pitchFamily="18" charset="0"/>
                <a:cs typeface="Times New Roman" panose="02020603050405020304" pitchFamily="18" charset="0"/>
              </a:rPr>
              <a:t>You can not step into the same river twice. Heraclitus </a:t>
            </a:r>
            <a:r>
              <a:rPr lang="en-US" sz="2000" dirty="0" err="1">
                <a:latin typeface="Times New Roman" panose="02020603050405020304" pitchFamily="18" charset="0"/>
                <a:cs typeface="Times New Roman" panose="02020603050405020304" pitchFamily="18" charset="0"/>
              </a:rPr>
              <a:t>一期一會</a:t>
            </a:r>
            <a:endParaRPr lang="en-US"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024097E-9D41-6FDE-9EFE-4524F1CB4733}"/>
              </a:ext>
            </a:extLst>
          </p:cNvPr>
          <p:cNvSpPr txBox="1"/>
          <p:nvPr/>
        </p:nvSpPr>
        <p:spPr bwMode="auto">
          <a:xfrm>
            <a:off x="467545" y="5164637"/>
            <a:ext cx="78468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2000" dirty="0">
                <a:latin typeface="Times New Roman" panose="02020603050405020304" pitchFamily="18" charset="0"/>
                <a:cs typeface="Times New Roman" panose="02020603050405020304" pitchFamily="18" charset="0"/>
              </a:rPr>
              <a:t>In Modern Physics, no two negatively charged particles are any different.</a:t>
            </a:r>
          </a:p>
        </p:txBody>
      </p:sp>
      <p:sp>
        <p:nvSpPr>
          <p:cNvPr id="5" name="TextBox 4">
            <a:extLst>
              <a:ext uri="{FF2B5EF4-FFF2-40B4-BE49-F238E27FC236}">
                <a16:creationId xmlns:a16="http://schemas.microsoft.com/office/drawing/2014/main" id="{1B2C4C00-1F40-5E6C-0E30-F9E4271255FC}"/>
              </a:ext>
            </a:extLst>
          </p:cNvPr>
          <p:cNvSpPr txBox="1"/>
          <p:nvPr/>
        </p:nvSpPr>
        <p:spPr bwMode="auto">
          <a:xfrm>
            <a:off x="4103881" y="5791958"/>
            <a:ext cx="15523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2000" dirty="0">
                <a:latin typeface="Times New Roman" panose="02020603050405020304" pitchFamily="18" charset="0"/>
                <a:cs typeface="Times New Roman" panose="02020603050405020304" pitchFamily="18" charset="0"/>
              </a:rPr>
              <a:t>fundamental</a:t>
            </a:r>
          </a:p>
        </p:txBody>
      </p:sp>
      <p:sp>
        <p:nvSpPr>
          <p:cNvPr id="6" name="TextBox 5">
            <a:extLst>
              <a:ext uri="{FF2B5EF4-FFF2-40B4-BE49-F238E27FC236}">
                <a16:creationId xmlns:a16="http://schemas.microsoft.com/office/drawing/2014/main" id="{0C9BFEEB-60DB-2C22-BE7B-21BAC509541D}"/>
              </a:ext>
            </a:extLst>
          </p:cNvPr>
          <p:cNvSpPr txBox="1"/>
          <p:nvPr/>
        </p:nvSpPr>
        <p:spPr bwMode="auto">
          <a:xfrm>
            <a:off x="5539275" y="5791958"/>
            <a:ext cx="12014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2000" dirty="0">
                <a:latin typeface="Times New Roman" panose="02020603050405020304" pitchFamily="18" charset="0"/>
                <a:cs typeface="Times New Roman" panose="02020603050405020304" pitchFamily="18" charset="0"/>
              </a:rPr>
              <a:t>in nature</a:t>
            </a:r>
          </a:p>
        </p:txBody>
      </p:sp>
      <p:cxnSp>
        <p:nvCxnSpPr>
          <p:cNvPr id="8" name="Straight Arrow Connector 7">
            <a:extLst>
              <a:ext uri="{FF2B5EF4-FFF2-40B4-BE49-F238E27FC236}">
                <a16:creationId xmlns:a16="http://schemas.microsoft.com/office/drawing/2014/main" id="{C957DA4C-29AE-9C36-9093-098102F1FB31}"/>
              </a:ext>
            </a:extLst>
          </p:cNvPr>
          <p:cNvCxnSpPr>
            <a:stCxn id="5" idx="0"/>
          </p:cNvCxnSpPr>
          <p:nvPr/>
        </p:nvCxnSpPr>
        <p:spPr>
          <a:xfrm flipH="1" flipV="1">
            <a:off x="4826894" y="5437539"/>
            <a:ext cx="53164" cy="3544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39F3E2D-EE97-5253-57C3-1E50F3DF3C6F}"/>
              </a:ext>
            </a:extLst>
          </p:cNvPr>
          <p:cNvCxnSpPr>
            <a:cxnSpLocks/>
          </p:cNvCxnSpPr>
          <p:nvPr/>
        </p:nvCxnSpPr>
        <p:spPr>
          <a:xfrm flipH="1" flipV="1">
            <a:off x="5656234" y="5437539"/>
            <a:ext cx="212651" cy="3544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An Integrated IoT Platform-as-a-Service | Particle">
            <a:extLst>
              <a:ext uri="{FF2B5EF4-FFF2-40B4-BE49-F238E27FC236}">
                <a16:creationId xmlns:a16="http://schemas.microsoft.com/office/drawing/2014/main" id="{D398B054-F2DC-85F5-D834-6B71A9AA44B9}"/>
              </a:ext>
            </a:extLst>
          </p:cNvPr>
          <p:cNvPicPr>
            <a:picLocks noChangeAspect="1"/>
          </p:cNvPicPr>
          <p:nvPr/>
        </p:nvPicPr>
        <p:blipFill>
          <a:blip r:embed="rId2"/>
          <a:stretch>
            <a:fillRect/>
          </a:stretch>
        </p:blipFill>
        <p:spPr>
          <a:xfrm>
            <a:off x="3252322" y="1349975"/>
            <a:ext cx="2441750" cy="1371449"/>
          </a:xfrm>
          <a:prstGeom prst="rect">
            <a:avLst/>
          </a:prstGeom>
        </p:spPr>
      </p:pic>
      <p:sp>
        <p:nvSpPr>
          <p:cNvPr id="9" name="TextBox 8">
            <a:extLst>
              <a:ext uri="{FF2B5EF4-FFF2-40B4-BE49-F238E27FC236}">
                <a16:creationId xmlns:a16="http://schemas.microsoft.com/office/drawing/2014/main" id="{473587F8-2698-8F24-2AFA-F52249F4898A}"/>
              </a:ext>
            </a:extLst>
          </p:cNvPr>
          <p:cNvSpPr txBox="1"/>
          <p:nvPr/>
        </p:nvSpPr>
        <p:spPr>
          <a:xfrm>
            <a:off x="1835696" y="665932"/>
            <a:ext cx="6820027" cy="498663"/>
          </a:xfrm>
          <a:prstGeom prst="rect">
            <a:avLst/>
          </a:prstGeom>
          <a:noFill/>
        </p:spPr>
        <p:txBody>
          <a:bodyPr wrap="square" rtlCol="0">
            <a:spAutoFit/>
          </a:bodyPr>
          <a:lstStyle/>
          <a:p>
            <a:pPr algn="l">
              <a:lnSpc>
                <a:spcPct val="150000"/>
              </a:lnSpc>
            </a:pPr>
            <a:r>
              <a:rPr kumimoji="1" lang="en-US" sz="2000" dirty="0">
                <a:latin typeface="Times New Roman"/>
                <a:cs typeface="Times New Roman"/>
              </a:rPr>
              <a:t>Physics is all about particles (and fields). </a:t>
            </a:r>
          </a:p>
        </p:txBody>
      </p:sp>
      <p:sp>
        <p:nvSpPr>
          <p:cNvPr id="13" name="TextBox 12">
            <a:extLst>
              <a:ext uri="{FF2B5EF4-FFF2-40B4-BE49-F238E27FC236}">
                <a16:creationId xmlns:a16="http://schemas.microsoft.com/office/drawing/2014/main" id="{852BDC2D-B74C-854C-EE0F-A7A61E83ABDA}"/>
              </a:ext>
            </a:extLst>
          </p:cNvPr>
          <p:cNvSpPr txBox="1"/>
          <p:nvPr/>
        </p:nvSpPr>
        <p:spPr>
          <a:xfrm>
            <a:off x="467544" y="3099662"/>
            <a:ext cx="6059156" cy="499560"/>
          </a:xfrm>
          <a:prstGeom prst="rect">
            <a:avLst/>
          </a:prstGeom>
          <a:noFill/>
        </p:spPr>
        <p:txBody>
          <a:bodyPr wrap="square" rtlCol="0">
            <a:spAutoFit/>
          </a:bodyPr>
          <a:lstStyle/>
          <a:p>
            <a:pPr algn="l">
              <a:lnSpc>
                <a:spcPct val="150000"/>
              </a:lnSpc>
            </a:pPr>
            <a:r>
              <a:rPr kumimoji="1" lang="en-US" sz="2000" dirty="0" err="1">
                <a:latin typeface="Times New Roman"/>
                <a:cs typeface="Times New Roman"/>
              </a:rPr>
              <a:t>在古典物理中，沒有任何兩個粒子是一模一樣的</a:t>
            </a:r>
            <a:r>
              <a:rPr kumimoji="1" lang="en-US" sz="2000" dirty="0">
                <a:latin typeface="Times New Roman"/>
                <a:cs typeface="Times New Roman"/>
              </a:rPr>
              <a:t>。</a:t>
            </a: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31115F5-D954-3600-E346-C45A247E0924}"/>
                  </a:ext>
                </a:extLst>
              </p:cNvPr>
              <p:cNvSpPr txBox="1"/>
              <p:nvPr/>
            </p:nvSpPr>
            <p:spPr>
              <a:xfrm>
                <a:off x="467544" y="4630636"/>
                <a:ext cx="8496944" cy="499176"/>
              </a:xfrm>
              <a:prstGeom prst="rect">
                <a:avLst/>
              </a:prstGeom>
              <a:noFill/>
            </p:spPr>
            <p:txBody>
              <a:bodyPr wrap="square" rtlCol="0">
                <a:spAutoFit/>
              </a:bodyPr>
              <a:lstStyle/>
              <a:p>
                <a:pPr>
                  <a:lnSpc>
                    <a:spcPct val="150000"/>
                  </a:lnSpc>
                </a:pPr>
                <a:r>
                  <a:rPr kumimoji="1" lang="en-US" sz="2000" dirty="0" err="1">
                    <a:latin typeface="Times New Roman"/>
                    <a:cs typeface="Times New Roman"/>
                  </a:rPr>
                  <a:t>在量子物理中，</a:t>
                </a:r>
                <a:r>
                  <a:rPr lang="en-US" sz="2000" dirty="0" err="1">
                    <a:latin typeface="Times New Roman"/>
                    <a:cs typeface="Times New Roman"/>
                  </a:rPr>
                  <a:t>沒有任何兩個帶電</a:t>
                </a:r>
                <a14:m>
                  <m:oMath xmlns:m="http://schemas.openxmlformats.org/officeDocument/2006/math">
                    <m:r>
                      <a:rPr lang="en-US" sz="2000" b="0" i="1" smtClean="0">
                        <a:latin typeface="Cambria Math" panose="02040503050406030204" pitchFamily="18" charset="0"/>
                        <a:cs typeface="Times New Roman"/>
                      </a:rPr>
                      <m:t>−1.6</m:t>
                    </m:r>
                    <m:r>
                      <a:rPr lang="en-US" sz="2000" b="0" i="1" smtClean="0">
                        <a:latin typeface="Cambria Math" panose="02040503050406030204" pitchFamily="18" charset="0"/>
                        <a:ea typeface="Cambria Math" panose="02040503050406030204" pitchFamily="18" charset="0"/>
                        <a:cs typeface="Times New Roman"/>
                      </a:rPr>
                      <m:t>×</m:t>
                    </m:r>
                    <m:sSup>
                      <m:sSupPr>
                        <m:ctrlPr>
                          <a:rPr lang="en-US" sz="2000" b="0" i="1" smtClean="0">
                            <a:latin typeface="Cambria Math" panose="02040503050406030204" pitchFamily="18" charset="0"/>
                            <a:ea typeface="Cambria Math" panose="02040503050406030204" pitchFamily="18" charset="0"/>
                            <a:cs typeface="Times New Roman"/>
                          </a:rPr>
                        </m:ctrlPr>
                      </m:sSupPr>
                      <m:e>
                        <m:r>
                          <a:rPr lang="en-US" sz="2000" b="0" i="1" smtClean="0">
                            <a:latin typeface="Cambria Math" panose="02040503050406030204" pitchFamily="18" charset="0"/>
                            <a:ea typeface="Cambria Math" panose="02040503050406030204" pitchFamily="18" charset="0"/>
                            <a:cs typeface="Times New Roman"/>
                          </a:rPr>
                          <m:t>10</m:t>
                        </m:r>
                      </m:e>
                      <m:sup>
                        <m:r>
                          <a:rPr lang="en-US" sz="2000" b="0" i="1" smtClean="0">
                            <a:latin typeface="Cambria Math" panose="02040503050406030204" pitchFamily="18" charset="0"/>
                            <a:ea typeface="Cambria Math" panose="02040503050406030204" pitchFamily="18" charset="0"/>
                            <a:cs typeface="Times New Roman"/>
                          </a:rPr>
                          <m:t>−19</m:t>
                        </m:r>
                      </m:sup>
                    </m:sSup>
                    <m:r>
                      <m:rPr>
                        <m:nor/>
                      </m:rPr>
                      <a:rPr lang="en-US" sz="2000" b="0" i="0" smtClean="0">
                        <a:latin typeface="Cambria Math" panose="02040503050406030204" pitchFamily="18" charset="0"/>
                        <a:ea typeface="Cambria Math" panose="02040503050406030204" pitchFamily="18" charset="0"/>
                        <a:cs typeface="Times New Roman"/>
                      </a:rPr>
                      <m:t>C</m:t>
                    </m:r>
                  </m:oMath>
                </a14:m>
                <a:r>
                  <a:rPr lang="en-US" sz="2000" dirty="0" err="1">
                    <a:latin typeface="Times New Roman"/>
                    <a:cs typeface="Times New Roman"/>
                  </a:rPr>
                  <a:t>的基本粒子是不一樣的</a:t>
                </a:r>
                <a:r>
                  <a:rPr kumimoji="1" lang="en-US" sz="2000" dirty="0">
                    <a:latin typeface="Times New Roman"/>
                    <a:cs typeface="Times New Roman"/>
                  </a:rPr>
                  <a:t>。</a:t>
                </a:r>
              </a:p>
            </p:txBody>
          </p:sp>
        </mc:Choice>
        <mc:Fallback>
          <p:sp>
            <p:nvSpPr>
              <p:cNvPr id="14" name="TextBox 13">
                <a:extLst>
                  <a:ext uri="{FF2B5EF4-FFF2-40B4-BE49-F238E27FC236}">
                    <a16:creationId xmlns:a16="http://schemas.microsoft.com/office/drawing/2014/main" id="{031115F5-D954-3600-E346-C45A247E0924}"/>
                  </a:ext>
                </a:extLst>
              </p:cNvPr>
              <p:cNvSpPr txBox="1">
                <a:spLocks noRot="1" noChangeAspect="1" noMove="1" noResize="1" noEditPoints="1" noAdjustHandles="1" noChangeArrowheads="1" noChangeShapeType="1" noTextEdit="1"/>
              </p:cNvSpPr>
              <p:nvPr/>
            </p:nvSpPr>
            <p:spPr>
              <a:xfrm>
                <a:off x="467544" y="4630636"/>
                <a:ext cx="8496944" cy="499176"/>
              </a:xfrm>
              <a:prstGeom prst="rect">
                <a:avLst/>
              </a:prstGeom>
              <a:blipFill>
                <a:blip r:embed="rId3"/>
                <a:stretch>
                  <a:fillRect l="-745" b="-19512"/>
                </a:stretch>
              </a:blipFill>
            </p:spPr>
            <p:txBody>
              <a:bodyPr/>
              <a:lstStyle/>
              <a:p>
                <a:r>
                  <a:rPr lang="en-US">
                    <a:noFill/>
                  </a:rPr>
                  <a:t> </a:t>
                </a:r>
              </a:p>
            </p:txBody>
          </p:sp>
        </mc:Fallback>
      </mc:AlternateContent>
    </p:spTree>
    <p:extLst>
      <p:ext uri="{BB962C8B-B14F-4D97-AF65-F5344CB8AC3E}">
        <p14:creationId xmlns:p14="http://schemas.microsoft.com/office/powerpoint/2010/main" val="3586747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0738-AA96-4D08-FB04-6B32CC169A08}"/>
            </a:ext>
          </a:extLst>
        </p:cNvPr>
        <p:cNvGrpSpPr/>
        <p:nvPr/>
      </p:nvGrpSpPr>
      <p:grpSpPr>
        <a:xfrm>
          <a:off x="0" y="0"/>
          <a:ext cx="0" cy="0"/>
          <a:chOff x="0" y="0"/>
          <a:chExt cx="0" cy="0"/>
        </a:xfrm>
      </p:grpSpPr>
      <p:sp>
        <p:nvSpPr>
          <p:cNvPr id="31747" name="Text Box 9">
            <a:extLst>
              <a:ext uri="{FF2B5EF4-FFF2-40B4-BE49-F238E27FC236}">
                <a16:creationId xmlns:a16="http://schemas.microsoft.com/office/drawing/2014/main" id="{27ADBB2A-BB35-B0CB-3BD3-32C725DB12AC}"/>
              </a:ext>
            </a:extLst>
          </p:cNvPr>
          <p:cNvSpPr txBox="1">
            <a:spLocks noChangeArrowheads="1"/>
          </p:cNvSpPr>
          <p:nvPr/>
        </p:nvSpPr>
        <p:spPr bwMode="auto">
          <a:xfrm>
            <a:off x="1469182" y="1989138"/>
            <a:ext cx="216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2000" b="1" dirty="0">
                <a:solidFill>
                  <a:srgbClr val="FF0000"/>
                </a:solidFill>
                <a:latin typeface="+mj-lt"/>
              </a:rPr>
              <a:t>電子 </a:t>
            </a:r>
            <a:r>
              <a:rPr lang="en-US" altLang="zh-TW" sz="2000" b="1" dirty="0">
                <a:solidFill>
                  <a:srgbClr val="FF0000"/>
                </a:solidFill>
                <a:latin typeface="+mj-lt"/>
              </a:rPr>
              <a:t>Electron</a:t>
            </a:r>
            <a:r>
              <a:rPr lang="zh-TW" altLang="en-US" sz="2000" b="1" dirty="0">
                <a:solidFill>
                  <a:srgbClr val="FF0000"/>
                </a:solidFill>
                <a:latin typeface="+mj-lt"/>
              </a:rPr>
              <a:t> </a:t>
            </a:r>
          </a:p>
        </p:txBody>
      </p:sp>
      <p:pic>
        <p:nvPicPr>
          <p:cNvPr id="121860" name="Picture 4" descr="http://www-d0.fnal.gov/Run2Physics/WWW/results/final/TOP/T06C/elementary_particles.jpg">
            <a:extLst>
              <a:ext uri="{FF2B5EF4-FFF2-40B4-BE49-F238E27FC236}">
                <a16:creationId xmlns:a16="http://schemas.microsoft.com/office/drawing/2014/main" id="{5DE69CDE-29EA-96B5-D2A7-D910FCE973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0081" r="20857" b="5501"/>
          <a:stretch>
            <a:fillRect/>
          </a:stretch>
        </p:blipFill>
        <p:spPr bwMode="auto">
          <a:xfrm>
            <a:off x="1469182" y="2593794"/>
            <a:ext cx="2579688"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2" descr="snap.jpg">
            <a:extLst>
              <a:ext uri="{FF2B5EF4-FFF2-40B4-BE49-F238E27FC236}">
                <a16:creationId xmlns:a16="http://schemas.microsoft.com/office/drawing/2014/main" id="{EC98C0BE-D0E6-2E8A-CDA1-9360AA57DC60}"/>
              </a:ext>
            </a:extLst>
          </p:cNvPr>
          <p:cNvPicPr>
            <a:picLocks noChangeAspect="1"/>
          </p:cNvPicPr>
          <p:nvPr/>
        </p:nvPicPr>
        <p:blipFill>
          <a:blip r:embed="rId3">
            <a:extLst>
              <a:ext uri="{28A0092B-C50C-407E-A947-70E740481C1C}">
                <a14:useLocalDpi xmlns:a14="http://schemas.microsoft.com/office/drawing/2010/main" val="0"/>
              </a:ext>
            </a:extLst>
          </a:blip>
          <a:srcRect l="17778" t="19760" r="19524"/>
          <a:stretch>
            <a:fillRect/>
          </a:stretch>
        </p:blipFill>
        <p:spPr bwMode="auto">
          <a:xfrm>
            <a:off x="4609795" y="3302985"/>
            <a:ext cx="2942691" cy="23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3AFDAFEC-094E-9839-05EF-E73A2CE97A5E}"/>
              </a:ext>
            </a:extLst>
          </p:cNvPr>
          <p:cNvSpPr/>
          <p:nvPr/>
        </p:nvSpPr>
        <p:spPr>
          <a:xfrm>
            <a:off x="2130699" y="966938"/>
            <a:ext cx="4882602" cy="400110"/>
          </a:xfrm>
          <a:prstGeom prst="rect">
            <a:avLst/>
          </a:prstGeom>
        </p:spPr>
        <p:txBody>
          <a:bodyPr wrap="square">
            <a:spAutoFit/>
          </a:bodyPr>
          <a:lstStyle/>
          <a:p>
            <a:pPr eaLnBrk="1" hangingPunct="1"/>
            <a:r>
              <a:rPr lang="en-US" altLang="zh-TW" sz="2000" dirty="0">
                <a:solidFill>
                  <a:srgbClr val="FF0000"/>
                </a:solidFill>
              </a:rPr>
              <a:t>Story of electron. Every electron is identical.</a:t>
            </a:r>
          </a:p>
        </p:txBody>
      </p:sp>
      <p:pic>
        <p:nvPicPr>
          <p:cNvPr id="2050" name="Picture 2">
            <a:extLst>
              <a:ext uri="{FF2B5EF4-FFF2-40B4-BE49-F238E27FC236}">
                <a16:creationId xmlns:a16="http://schemas.microsoft.com/office/drawing/2014/main" id="{0723421F-5A56-9854-5535-6897A5816D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0882" y="1548489"/>
            <a:ext cx="1573055" cy="157305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B82E92D-DF73-6FB9-831F-26D8EEDA0DA0}"/>
                  </a:ext>
                </a:extLst>
              </p:cNvPr>
              <p:cNvSpPr txBox="1"/>
              <p:nvPr/>
            </p:nvSpPr>
            <p:spPr bwMode="auto">
              <a:xfrm>
                <a:off x="3164737" y="2035304"/>
                <a:ext cx="494995" cy="30777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0" tIns="0" rIns="0" bIns="0" rtlCol="0">
                <a:spAutoFit/>
              </a:bodyPr>
              <a:lstStyle/>
              <a:p>
                <a:pPr algn="l" eaLnBrk="1" hangingPunct="1"/>
                <a14:m>
                  <m:oMathPara xmlns:m="http://schemas.openxmlformats.org/officeDocument/2006/math">
                    <m:oMath>
                      <m:sSup>
                        <m:sSupPr>
                          <m:ctrlPr>
                            <a:rPr lang="en-US" sz="2000" b="0" i="1" smtClean="0">
                              <a:latin typeface="Cambria Math" panose="02040503050406030204" pitchFamily="18" charset="0"/>
                              <a:cs typeface="Times New Roman" panose="02020603050405020304" pitchFamily="18" charset="0"/>
                            </a:rPr>
                          </m:ctrlPr>
                        </m:sSupPr>
                        <m:e>
                          <m:r>
                            <a:rPr lang="en-US" sz="2000" b="0" i="1" smtClean="0">
                              <a:latin typeface="Cambria Math" panose="02040503050406030204" pitchFamily="18" charset="0"/>
                              <a:cs typeface="Times New Roman" panose="02020603050405020304" pitchFamily="18" charset="0"/>
                            </a:rPr>
                            <m:t>𝑒</m:t>
                          </m:r>
                        </m:e>
                        <m:sup>
                          <m:r>
                            <a:rPr lang="en-US" sz="2000" b="0" i="1" smtClean="0">
                              <a:latin typeface="Cambria Math" panose="02040503050406030204" pitchFamily="18" charset="0"/>
                              <a:cs typeface="Times New Roman" panose="02020603050405020304" pitchFamily="18" charset="0"/>
                            </a:rPr>
                            <m:t>−</m:t>
                          </m:r>
                        </m:sup>
                      </m:sSup>
                    </m:oMath>
                  </m:oMathPara>
                </a14:m>
                <a:endParaRPr lang="en-US" sz="20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9F299FD7-C24B-9598-337E-3A17A22EDEE2}"/>
                  </a:ext>
                </a:extLst>
              </p:cNvPr>
              <p:cNvSpPr txBox="1">
                <a:spLocks noRot="1" noChangeAspect="1" noMove="1" noResize="1" noEditPoints="1" noAdjustHandles="1" noChangeArrowheads="1" noChangeShapeType="1" noTextEdit="1"/>
              </p:cNvSpPr>
              <p:nvPr/>
            </p:nvSpPr>
            <p:spPr bwMode="auto">
              <a:xfrm>
                <a:off x="3164737" y="2035304"/>
                <a:ext cx="494995" cy="307777"/>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 name="TextBox 4">
            <a:extLst>
              <a:ext uri="{FF2B5EF4-FFF2-40B4-BE49-F238E27FC236}">
                <a16:creationId xmlns:a16="http://schemas.microsoft.com/office/drawing/2014/main" id="{5BD8DAB1-7A0C-3A28-645F-A7CF83D11EE8}"/>
              </a:ext>
            </a:extLst>
          </p:cNvPr>
          <p:cNvSpPr txBox="1"/>
          <p:nvPr/>
        </p:nvSpPr>
        <p:spPr bwMode="auto">
          <a:xfrm>
            <a:off x="1469182" y="5903734"/>
            <a:ext cx="7442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1800" dirty="0" err="1">
                <a:latin typeface="Times New Roman" panose="02020603050405020304" pitchFamily="18" charset="0"/>
                <a:cs typeface="Times New Roman" panose="02020603050405020304" pitchFamily="18" charset="0"/>
              </a:rPr>
              <a:t>無論你在何時何地找到電子，都與你現在手中的電子完全沒有差異</a:t>
            </a:r>
            <a:r>
              <a:rPr lang="en-US"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12446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1860"/>
                                        </p:tgtEl>
                                        <p:attrNameLst>
                                          <p:attrName>style.visibility</p:attrName>
                                        </p:attrNameLst>
                                      </p:cBhvr>
                                      <p:to>
                                        <p:strVal val="visible"/>
                                      </p:to>
                                    </p:set>
                                    <p:anim calcmode="lin" valueType="num">
                                      <p:cBhvr additive="base">
                                        <p:cTn id="11" dur="500" fill="hold"/>
                                        <p:tgtEl>
                                          <p:spTgt spid="121860"/>
                                        </p:tgtEl>
                                        <p:attrNameLst>
                                          <p:attrName>ppt_x</p:attrName>
                                        </p:attrNameLst>
                                      </p:cBhvr>
                                      <p:tavLst>
                                        <p:tav tm="0">
                                          <p:val>
                                            <p:strVal val="#ppt_x"/>
                                          </p:val>
                                        </p:tav>
                                        <p:tav tm="100000">
                                          <p:val>
                                            <p:strVal val="#ppt_x"/>
                                          </p:val>
                                        </p:tav>
                                      </p:tavLst>
                                    </p:anim>
                                    <p:anim calcmode="lin" valueType="num">
                                      <p:cBhvr additive="base">
                                        <p:cTn id="12" dur="500" fill="hold"/>
                                        <p:tgtEl>
                                          <p:spTgt spid="12186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文字方塊 4"/>
          <p:cNvSpPr txBox="1">
            <a:spLocks noChangeArrowheads="1"/>
          </p:cNvSpPr>
          <p:nvPr/>
        </p:nvSpPr>
        <p:spPr bwMode="auto">
          <a:xfrm>
            <a:off x="1735257" y="256936"/>
            <a:ext cx="5473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組成物質的基本成分原子是電中性，那電荷從哪來？</a:t>
            </a:r>
          </a:p>
        </p:txBody>
      </p:sp>
      <p:pic>
        <p:nvPicPr>
          <p:cNvPr id="56324" name="Picture 6" descr="C:\Users\Chia-Hung Chang\Downloads\Data\Knight\Media\Chapter38\Images\38_ChapSum01-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759537"/>
            <a:ext cx="3888432" cy="171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479AB40F-4D17-4A59-7F98-F6E09F7949D8}"/>
              </a:ext>
            </a:extLst>
          </p:cNvPr>
          <p:cNvPicPr>
            <a:picLocks noChangeAspect="1"/>
          </p:cNvPicPr>
          <p:nvPr/>
        </p:nvPicPr>
        <p:blipFill>
          <a:blip r:embed="rId3"/>
          <a:stretch>
            <a:fillRect/>
          </a:stretch>
        </p:blipFill>
        <p:spPr>
          <a:xfrm>
            <a:off x="899592" y="4254930"/>
            <a:ext cx="4605773" cy="2346890"/>
          </a:xfrm>
          <a:prstGeom prst="rect">
            <a:avLst/>
          </a:prstGeom>
        </p:spPr>
      </p:pic>
      <p:pic>
        <p:nvPicPr>
          <p:cNvPr id="3" name="Picture 2">
            <a:extLst>
              <a:ext uri="{FF2B5EF4-FFF2-40B4-BE49-F238E27FC236}">
                <a16:creationId xmlns:a16="http://schemas.microsoft.com/office/drawing/2014/main" id="{741B3B79-49F4-4DFA-0EBC-DD9D74217300}"/>
              </a:ext>
            </a:extLst>
          </p:cNvPr>
          <p:cNvPicPr>
            <a:picLocks noChangeAspect="1"/>
          </p:cNvPicPr>
          <p:nvPr/>
        </p:nvPicPr>
        <p:blipFill>
          <a:blip r:embed="rId4"/>
          <a:srcRect b="16623"/>
          <a:stretch/>
        </p:blipFill>
        <p:spPr>
          <a:xfrm>
            <a:off x="971549" y="2900815"/>
            <a:ext cx="7200900" cy="825932"/>
          </a:xfrm>
          <a:prstGeom prst="rect">
            <a:avLst/>
          </a:prstGeom>
        </p:spPr>
      </p:pic>
      <p:sp>
        <p:nvSpPr>
          <p:cNvPr id="4" name="Text Box 6">
            <a:extLst>
              <a:ext uri="{FF2B5EF4-FFF2-40B4-BE49-F238E27FC236}">
                <a16:creationId xmlns:a16="http://schemas.microsoft.com/office/drawing/2014/main" id="{1B2226EA-E41B-FFA2-DC85-B2E9D85A8DA9}"/>
              </a:ext>
            </a:extLst>
          </p:cNvPr>
          <p:cNvSpPr txBox="1">
            <a:spLocks noChangeArrowheads="1"/>
          </p:cNvSpPr>
          <p:nvPr/>
        </p:nvSpPr>
        <p:spPr bwMode="auto">
          <a:xfrm>
            <a:off x="3059832" y="2531483"/>
            <a:ext cx="2664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陰極射線</a:t>
            </a:r>
            <a:r>
              <a:rPr lang="en-US" altLang="zh-TW" sz="1800" dirty="0">
                <a:solidFill>
                  <a:srgbClr val="FF0000"/>
                </a:solidFill>
              </a:rPr>
              <a:t> </a:t>
            </a:r>
            <a:r>
              <a:rPr lang="en-GB" altLang="zh-TW" sz="1800" dirty="0">
                <a:solidFill>
                  <a:srgbClr val="FF0000"/>
                </a:solidFill>
              </a:rPr>
              <a:t>Cathode ray</a:t>
            </a:r>
            <a:endParaRPr lang="zh-TW" altLang="en-US" sz="1800" dirty="0">
              <a:solidFill>
                <a:srgbClr val="FF0000"/>
              </a:solidFill>
            </a:endParaRPr>
          </a:p>
        </p:txBody>
      </p:sp>
      <p:sp>
        <p:nvSpPr>
          <p:cNvPr id="5" name="Rectangle 4">
            <a:extLst>
              <a:ext uri="{FF2B5EF4-FFF2-40B4-BE49-F238E27FC236}">
                <a16:creationId xmlns:a16="http://schemas.microsoft.com/office/drawing/2014/main" id="{8672498D-69EF-B3A1-1FC3-736558ECE0C6}"/>
              </a:ext>
            </a:extLst>
          </p:cNvPr>
          <p:cNvSpPr/>
          <p:nvPr/>
        </p:nvSpPr>
        <p:spPr>
          <a:xfrm>
            <a:off x="5148064" y="3428999"/>
            <a:ext cx="2808312" cy="297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808FF6F-BBE5-F3FF-732C-469C3D2E59B3}"/>
              </a:ext>
            </a:extLst>
          </p:cNvPr>
          <p:cNvSpPr txBox="1"/>
          <p:nvPr/>
        </p:nvSpPr>
        <p:spPr>
          <a:xfrm>
            <a:off x="899592" y="3750035"/>
            <a:ext cx="8352928" cy="369332"/>
          </a:xfrm>
          <a:prstGeom prst="rect">
            <a:avLst/>
          </a:prstGeom>
          <a:noFill/>
        </p:spPr>
        <p:txBody>
          <a:bodyPr wrap="square" rtlCol="0">
            <a:spAutoFit/>
          </a:bodyPr>
          <a:lstStyle/>
          <a:p>
            <a:pPr algn="l"/>
            <a:r>
              <a:rPr lang="en-US" sz="1800" dirty="0" err="1">
                <a:latin typeface="Cambria Math" panose="02040503050406030204" pitchFamily="18" charset="0"/>
              </a:rPr>
              <a:t>電壓夠大氣體會游離放電，氣體壓力減至極小後，放電消失但瓶子會發出螢光</a:t>
            </a:r>
            <a:r>
              <a:rPr lang="en-US" sz="1800" dirty="0">
                <a:latin typeface="Cambria Math" panose="02040503050406030204" pitchFamily="18" charset="0"/>
              </a:rPr>
              <a:t>。</a:t>
            </a:r>
          </a:p>
        </p:txBody>
      </p:sp>
      <p:pic>
        <p:nvPicPr>
          <p:cNvPr id="1026" name="Picture 2" descr="Cathode ray | electron beam, X-rays, TV tubes | Britannica">
            <a:extLst>
              <a:ext uri="{FF2B5EF4-FFF2-40B4-BE49-F238E27FC236}">
                <a16:creationId xmlns:a16="http://schemas.microsoft.com/office/drawing/2014/main" id="{8C7A9E22-AB2A-589C-A463-C131DE7A6A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4364" y="4254930"/>
            <a:ext cx="3129185" cy="23468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324"/>
                                        </p:tgtEl>
                                        <p:attrNameLst>
                                          <p:attrName>style.visibility</p:attrName>
                                        </p:attrNameLst>
                                      </p:cBhvr>
                                      <p:to>
                                        <p:strVal val="visible"/>
                                      </p:to>
                                    </p:set>
                                    <p:anim calcmode="lin" valueType="num">
                                      <p:cBhvr additive="base">
                                        <p:cTn id="7" dur="500" fill="hold"/>
                                        <p:tgtEl>
                                          <p:spTgt spid="56324"/>
                                        </p:tgtEl>
                                        <p:attrNameLst>
                                          <p:attrName>ppt_x</p:attrName>
                                        </p:attrNameLst>
                                      </p:cBhvr>
                                      <p:tavLst>
                                        <p:tav tm="0">
                                          <p:val>
                                            <p:strVal val="#ppt_x"/>
                                          </p:val>
                                        </p:tav>
                                        <p:tav tm="100000">
                                          <p:val>
                                            <p:strVal val="#ppt_x"/>
                                          </p:val>
                                        </p:tav>
                                      </p:tavLst>
                                    </p:anim>
                                    <p:anim calcmode="lin" valueType="num">
                                      <p:cBhvr additive="base">
                                        <p:cTn id="8" dur="500" fill="hold"/>
                                        <p:tgtEl>
                                          <p:spTgt spid="563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26"/>
                                        </p:tgtEl>
                                        <p:attrNameLst>
                                          <p:attrName>style.visibility</p:attrName>
                                        </p:attrNameLst>
                                      </p:cBhvr>
                                      <p:to>
                                        <p:strVal val="visible"/>
                                      </p:to>
                                    </p:set>
                                    <p:anim calcmode="lin" valueType="num">
                                      <p:cBhvr additive="base">
                                        <p:cTn id="33" dur="500" fill="hold"/>
                                        <p:tgtEl>
                                          <p:spTgt spid="1026"/>
                                        </p:tgtEl>
                                        <p:attrNameLst>
                                          <p:attrName>ppt_x</p:attrName>
                                        </p:attrNameLst>
                                      </p:cBhvr>
                                      <p:tavLst>
                                        <p:tav tm="0">
                                          <p:val>
                                            <p:strVal val="#ppt_x"/>
                                          </p:val>
                                        </p:tav>
                                        <p:tav tm="100000">
                                          <p:val>
                                            <p:strVal val="#ppt_x"/>
                                          </p:val>
                                        </p:tav>
                                      </p:tavLst>
                                    </p:anim>
                                    <p:anim calcmode="lin" valueType="num">
                                      <p:cBhvr additive="base">
                                        <p:cTn id="3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圖片 2" descr="jj-equip.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549275"/>
            <a:ext cx="4197350"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文字方塊 3"/>
          <p:cNvSpPr txBox="1">
            <a:spLocks noChangeArrowheads="1"/>
          </p:cNvSpPr>
          <p:nvPr/>
        </p:nvSpPr>
        <p:spPr bwMode="auto">
          <a:xfrm>
            <a:off x="3347864" y="3760788"/>
            <a:ext cx="2786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J. J. Thomson </a:t>
            </a:r>
            <a:r>
              <a:rPr lang="zh-TW" altLang="en-US" sz="2000" dirty="0"/>
              <a:t>英國</a:t>
            </a:r>
          </a:p>
        </p:txBody>
      </p:sp>
      <p:pic>
        <p:nvPicPr>
          <p:cNvPr id="2" name="Picture 3" descr="C:\Users\Chia-Hung Chang\Downloads\Data\Knight\Media\Chapter38\Images\38_07Figurea-P.jpg">
            <a:extLst>
              <a:ext uri="{FF2B5EF4-FFF2-40B4-BE49-F238E27FC236}">
                <a16:creationId xmlns:a16="http://schemas.microsoft.com/office/drawing/2014/main" id="{C640E793-52DF-0143-03A1-F0529A0E9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69" y="4332599"/>
            <a:ext cx="4086330" cy="19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E608229-4D4C-E9C4-0D98-EC907700F7EA}"/>
              </a:ext>
            </a:extLst>
          </p:cNvPr>
          <p:cNvPicPr>
            <a:picLocks noChangeAspect="1"/>
          </p:cNvPicPr>
          <p:nvPr/>
        </p:nvPicPr>
        <p:blipFill>
          <a:blip r:embed="rId4"/>
          <a:stretch>
            <a:fillRect/>
          </a:stretch>
        </p:blipFill>
        <p:spPr>
          <a:xfrm>
            <a:off x="5004048" y="4336373"/>
            <a:ext cx="3740872" cy="190617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0419" name="文字方塊 3"/>
          <p:cNvSpPr txBox="1">
            <a:spLocks noChangeArrowheads="1"/>
          </p:cNvSpPr>
          <p:nvPr/>
        </p:nvSpPr>
        <p:spPr bwMode="auto">
          <a:xfrm>
            <a:off x="2599312" y="3318694"/>
            <a:ext cx="381699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由偏折方向可知陰極射線帶負電，</a:t>
            </a:r>
          </a:p>
        </p:txBody>
      </p:sp>
      <p:pic>
        <p:nvPicPr>
          <p:cNvPr id="30724" name="Picture 6" descr="C:\Users\Chia-Hung Chang\Downloads\Data\Knight\Media\Chapter38\Images\38_06Figureb-F.jpg"/>
          <p:cNvPicPr>
            <a:picLocks noChangeAspect="1" noChangeArrowheads="1"/>
          </p:cNvPicPr>
          <p:nvPr/>
        </p:nvPicPr>
        <p:blipFill>
          <a:blip r:embed="rId2">
            <a:extLst>
              <a:ext uri="{28A0092B-C50C-407E-A947-70E740481C1C}">
                <a14:useLocalDpi xmlns:a14="http://schemas.microsoft.com/office/drawing/2010/main" val="0"/>
              </a:ext>
            </a:extLst>
          </a:blip>
          <a:srcRect b="31401"/>
          <a:stretch>
            <a:fillRect/>
          </a:stretch>
        </p:blipFill>
        <p:spPr bwMode="auto">
          <a:xfrm>
            <a:off x="2632983" y="869855"/>
            <a:ext cx="3634567" cy="195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矩形 5"/>
          <p:cNvSpPr>
            <a:spLocks noChangeArrowheads="1"/>
          </p:cNvSpPr>
          <p:nvPr/>
        </p:nvSpPr>
        <p:spPr bwMode="auto">
          <a:xfrm>
            <a:off x="2632983" y="2900621"/>
            <a:ext cx="3416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陰極射線加上磁場會發生偏折，</a:t>
            </a:r>
          </a:p>
        </p:txBody>
      </p:sp>
      <p:pic>
        <p:nvPicPr>
          <p:cNvPr id="2052" name="Picture 4">
            <a:extLst>
              <a:ext uri="{FF2B5EF4-FFF2-40B4-BE49-F238E27FC236}">
                <a16:creationId xmlns:a16="http://schemas.microsoft.com/office/drawing/2014/main" id="{EDBA13F0-3DB2-53AA-5009-ACFE04488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9743" y="3789040"/>
            <a:ext cx="2847678" cy="227561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 magnet creates a horizontal magnetic field through the neck of the tube, bending the rays up, so the shadow of the cross is higher.">
            <a:extLst>
              <a:ext uri="{FF2B5EF4-FFF2-40B4-BE49-F238E27FC236}">
                <a16:creationId xmlns:a16="http://schemas.microsoft.com/office/drawing/2014/main" id="{24DA318F-C8EA-8D54-3F5D-EAD979F343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701"/>
          <a:stretch/>
        </p:blipFill>
        <p:spPr bwMode="auto">
          <a:xfrm>
            <a:off x="3923928" y="3789040"/>
            <a:ext cx="2343622" cy="22768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0419"/>
                                        </p:tgtEl>
                                        <p:attrNameLst>
                                          <p:attrName>style.visibility</p:attrName>
                                        </p:attrNameLst>
                                      </p:cBhvr>
                                      <p:to>
                                        <p:strVal val="visible"/>
                                      </p:to>
                                    </p:set>
                                    <p:anim calcmode="lin" valueType="num">
                                      <p:cBhvr additive="base">
                                        <p:cTn id="11" dur="500" fill="hold"/>
                                        <p:tgtEl>
                                          <p:spTgt spid="60419"/>
                                        </p:tgtEl>
                                        <p:attrNameLst>
                                          <p:attrName>ppt_x</p:attrName>
                                        </p:attrNameLst>
                                      </p:cBhvr>
                                      <p:tavLst>
                                        <p:tav tm="0">
                                          <p:val>
                                            <p:strVal val="#ppt_x"/>
                                          </p:val>
                                        </p:tav>
                                        <p:tav tm="100000">
                                          <p:val>
                                            <p:strVal val="#ppt_x"/>
                                          </p:val>
                                        </p:tav>
                                      </p:tavLst>
                                    </p:anim>
                                    <p:anim calcmode="lin" valueType="num">
                                      <p:cBhvr additive="base">
                                        <p:cTn id="12" dur="500" fill="hold"/>
                                        <p:tgtEl>
                                          <p:spTgt spid="604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1746" name="Picture 2" descr="C:\Users\Chia-Hung Chang\Downloads\Data\Knight\Media\Chapter38\Images\38_07Figureb-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980727"/>
            <a:ext cx="3533265" cy="25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5" descr="C:\Users\Chia-Hung Chang\Downloads\Data\Knight\Media\Chapter38\Images\38_07Figurec-F.jpg"/>
          <p:cNvPicPr>
            <a:picLocks noChangeAspect="1" noChangeArrowheads="1"/>
          </p:cNvPicPr>
          <p:nvPr/>
        </p:nvPicPr>
        <p:blipFill>
          <a:blip r:embed="rId3">
            <a:extLst>
              <a:ext uri="{28A0092B-C50C-407E-A947-70E740481C1C}">
                <a14:useLocalDpi xmlns:a14="http://schemas.microsoft.com/office/drawing/2010/main" val="0"/>
              </a:ext>
            </a:extLst>
          </a:blip>
          <a:srcRect l="13058" t="5199" b="5351"/>
          <a:stretch>
            <a:fillRect/>
          </a:stretch>
        </p:blipFill>
        <p:spPr bwMode="auto">
          <a:xfrm>
            <a:off x="827088" y="3644900"/>
            <a:ext cx="297497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文字方塊 2"/>
          <p:cNvSpPr txBox="1">
            <a:spLocks noChangeArrowheads="1"/>
          </p:cNvSpPr>
          <p:nvPr/>
        </p:nvSpPr>
        <p:spPr bwMode="auto">
          <a:xfrm>
            <a:off x="3924300" y="4652963"/>
            <a:ext cx="4824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由電場及磁場的值，可得出質量及電荷的比，</a:t>
            </a:r>
          </a:p>
        </p:txBody>
      </p:sp>
      <p:sp>
        <p:nvSpPr>
          <p:cNvPr id="31750" name="矩形 7"/>
          <p:cNvSpPr>
            <a:spLocks noChangeArrowheads="1"/>
          </p:cNvSpPr>
          <p:nvPr/>
        </p:nvSpPr>
        <p:spPr bwMode="auto">
          <a:xfrm>
            <a:off x="3924300" y="4221163"/>
            <a:ext cx="3184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再加上垂直電場可將其折回。</a:t>
            </a:r>
          </a:p>
        </p:txBody>
      </p:sp>
      <p:pic>
        <p:nvPicPr>
          <p:cNvPr id="2" name="圖片 1" descr="appanim.gif">
            <a:extLst>
              <a:ext uri="{FF2B5EF4-FFF2-40B4-BE49-F238E27FC236}">
                <a16:creationId xmlns:a16="http://schemas.microsoft.com/office/drawing/2014/main" id="{96A14E69-2600-8823-F17A-0D0055030A9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317170"/>
            <a:ext cx="40195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C:\Users\Chia-Hung Chang\Downloads\Data\Knight\Media\Chapter38\Images\38_07Figurea-P.jpg">
            <a:extLst>
              <a:ext uri="{FF2B5EF4-FFF2-40B4-BE49-F238E27FC236}">
                <a16:creationId xmlns:a16="http://schemas.microsoft.com/office/drawing/2014/main" id="{03F67FAB-D682-7461-5010-FE14B8ADA3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9776" y="326300"/>
            <a:ext cx="4019550" cy="187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5" descr="1900a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878" y="4005064"/>
            <a:ext cx="18288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形箭號 6"/>
          <p:cNvSpPr/>
          <p:nvPr/>
        </p:nvSpPr>
        <p:spPr>
          <a:xfrm>
            <a:off x="5076056" y="3755342"/>
            <a:ext cx="3277502" cy="1584176"/>
          </a:xfrm>
          <a:prstGeom prst="circularArrow">
            <a:avLst>
              <a:gd name="adj1" fmla="val 12500"/>
              <a:gd name="adj2" fmla="val 1142319"/>
              <a:gd name="adj3" fmla="val 20457681"/>
              <a:gd name="adj4" fmla="val 10800000"/>
              <a:gd name="adj5" fmla="val 1566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chemeClr val="tx1"/>
              </a:solidFill>
            </a:endParaRPr>
          </a:p>
        </p:txBody>
      </p:sp>
      <p:sp>
        <p:nvSpPr>
          <p:cNvPr id="8" name="橢圓 7"/>
          <p:cNvSpPr/>
          <p:nvPr/>
        </p:nvSpPr>
        <p:spPr>
          <a:xfrm>
            <a:off x="8135953" y="4636889"/>
            <a:ext cx="357187" cy="357188"/>
          </a:xfrm>
          <a:prstGeom prst="ellipse">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2800" dirty="0"/>
              <a:t>-</a:t>
            </a:r>
            <a:endParaRPr lang="zh-TW" altLang="en-US" sz="2800" dirty="0"/>
          </a:p>
        </p:txBody>
      </p:sp>
      <p:sp>
        <p:nvSpPr>
          <p:cNvPr id="32774" name="矩形 9"/>
          <p:cNvSpPr>
            <a:spLocks noChangeArrowheads="1"/>
          </p:cNvSpPr>
          <p:nvPr/>
        </p:nvSpPr>
        <p:spPr bwMode="auto">
          <a:xfrm>
            <a:off x="971426" y="5339518"/>
            <a:ext cx="7993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陰極射線的荷質比遠大於氫離子，所以陰極射線是一束構成原子的組成成分。</a:t>
            </a:r>
          </a:p>
        </p:txBody>
      </p:sp>
      <p:sp>
        <p:nvSpPr>
          <p:cNvPr id="11" name="矩形 10"/>
          <p:cNvSpPr>
            <a:spLocks noChangeArrowheads="1"/>
          </p:cNvSpPr>
          <p:nvPr/>
        </p:nvSpPr>
        <p:spPr bwMode="auto">
          <a:xfrm>
            <a:off x="971426" y="5843351"/>
            <a:ext cx="7993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此荷質比對</a:t>
            </a:r>
            <a:r>
              <a:rPr lang="zh-TW" altLang="en-US" sz="1800" dirty="0">
                <a:solidFill>
                  <a:srgbClr val="FF0000"/>
                </a:solidFill>
              </a:rPr>
              <a:t>任何材質</a:t>
            </a:r>
            <a:r>
              <a:rPr lang="zh-TW" altLang="en-US" sz="1800" dirty="0"/>
              <a:t>所發出的陰極射線都相同，可見這個組成成分是共同的。</a:t>
            </a:r>
          </a:p>
        </p:txBody>
      </p:sp>
      <p:pic>
        <p:nvPicPr>
          <p:cNvPr id="32777" name="Picture 2" descr="C:\Users\Chia-Hung Chang\Downloads\Data\Knight\Media\Chapter38\Images\38_07Figureb-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233" y="1002352"/>
            <a:ext cx="3323207" cy="242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3"/>
          <p:cNvSpPr txBox="1">
            <a:spLocks noChangeArrowheads="1"/>
          </p:cNvSpPr>
          <p:nvPr/>
        </p:nvSpPr>
        <p:spPr bwMode="auto">
          <a:xfrm>
            <a:off x="971426" y="3508693"/>
            <a:ext cx="7921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t>英國 </a:t>
            </a:r>
            <a:r>
              <a:rPr lang="en-US" altLang="zh-TW" sz="1800" dirty="0"/>
              <a:t>J. J. Thomson 1899 </a:t>
            </a:r>
            <a:r>
              <a:rPr lang="zh-TW" altLang="en-US" sz="1800" dirty="0"/>
              <a:t>測量垂直的電磁場以決定陰極射線的電荷與質量的比。</a:t>
            </a:r>
          </a:p>
        </p:txBody>
      </p:sp>
      <p:pic>
        <p:nvPicPr>
          <p:cNvPr id="12" name="圖片 2" descr="jj-equip.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45283" y="929333"/>
            <a:ext cx="3199818"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4"/>
                                        </p:tgtEl>
                                        <p:attrNameLst>
                                          <p:attrName>style.visibility</p:attrName>
                                        </p:attrNameLst>
                                      </p:cBhvr>
                                      <p:to>
                                        <p:strVal val="visible"/>
                                      </p:to>
                                    </p:set>
                                    <p:anim calcmode="lin" valueType="num">
                                      <p:cBhvr additive="base">
                                        <p:cTn id="7" dur="500" fill="hold"/>
                                        <p:tgtEl>
                                          <p:spTgt spid="32774"/>
                                        </p:tgtEl>
                                        <p:attrNameLst>
                                          <p:attrName>ppt_x</p:attrName>
                                        </p:attrNameLst>
                                      </p:cBhvr>
                                      <p:tavLst>
                                        <p:tav tm="0">
                                          <p:val>
                                            <p:strVal val="#ppt_x"/>
                                          </p:val>
                                        </p:tav>
                                        <p:tav tm="100000">
                                          <p:val>
                                            <p:strVal val="#ppt_x"/>
                                          </p:val>
                                        </p:tav>
                                      </p:tavLst>
                                    </p:anim>
                                    <p:anim calcmode="lin" valueType="num">
                                      <p:cBhvr additive="base">
                                        <p:cTn id="8" dur="500" fill="hold"/>
                                        <p:tgtEl>
                                          <p:spTgt spid="327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2774"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9"/>
          <p:cNvSpPr txBox="1">
            <a:spLocks noChangeArrowheads="1"/>
          </p:cNvSpPr>
          <p:nvPr/>
        </p:nvSpPr>
        <p:spPr bwMode="auto">
          <a:xfrm>
            <a:off x="1469182" y="1989138"/>
            <a:ext cx="216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2000" b="1" dirty="0">
                <a:solidFill>
                  <a:srgbClr val="FF0000"/>
                </a:solidFill>
                <a:latin typeface="+mj-lt"/>
              </a:rPr>
              <a:t>電子 </a:t>
            </a:r>
            <a:r>
              <a:rPr lang="en-US" altLang="zh-TW" sz="2000" b="1" dirty="0">
                <a:solidFill>
                  <a:srgbClr val="FF0000"/>
                </a:solidFill>
                <a:latin typeface="+mj-lt"/>
              </a:rPr>
              <a:t>Electron</a:t>
            </a:r>
            <a:r>
              <a:rPr lang="zh-TW" altLang="en-US" sz="2000" b="1" dirty="0">
                <a:solidFill>
                  <a:srgbClr val="FF0000"/>
                </a:solidFill>
                <a:latin typeface="+mj-lt"/>
              </a:rPr>
              <a:t> </a:t>
            </a:r>
          </a:p>
        </p:txBody>
      </p:sp>
      <p:pic>
        <p:nvPicPr>
          <p:cNvPr id="121860" name="Picture 4" descr="http://www-d0.fnal.gov/Run2Physics/WWW/results/final/TOP/T06C/elementary_particles.jpg"/>
          <p:cNvPicPr>
            <a:picLocks noChangeAspect="1" noChangeArrowheads="1"/>
          </p:cNvPicPr>
          <p:nvPr/>
        </p:nvPicPr>
        <p:blipFill>
          <a:blip r:embed="rId2" cstate="print">
            <a:extLst>
              <a:ext uri="{28A0092B-C50C-407E-A947-70E740481C1C}">
                <a14:useLocalDpi xmlns:a14="http://schemas.microsoft.com/office/drawing/2010/main" val="0"/>
              </a:ext>
            </a:extLst>
          </a:blip>
          <a:srcRect l="20081" r="20857" b="5501"/>
          <a:stretch>
            <a:fillRect/>
          </a:stretch>
        </p:blipFill>
        <p:spPr bwMode="auto">
          <a:xfrm>
            <a:off x="1469182" y="2593794"/>
            <a:ext cx="2579688"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圖片 2" descr="snap.jpg"/>
          <p:cNvPicPr>
            <a:picLocks noChangeAspect="1"/>
          </p:cNvPicPr>
          <p:nvPr/>
        </p:nvPicPr>
        <p:blipFill>
          <a:blip r:embed="rId3">
            <a:extLst>
              <a:ext uri="{28A0092B-C50C-407E-A947-70E740481C1C}">
                <a14:useLocalDpi xmlns:a14="http://schemas.microsoft.com/office/drawing/2010/main" val="0"/>
              </a:ext>
            </a:extLst>
          </a:blip>
          <a:srcRect l="17778" t="19760" r="19524"/>
          <a:stretch>
            <a:fillRect/>
          </a:stretch>
        </p:blipFill>
        <p:spPr bwMode="auto">
          <a:xfrm>
            <a:off x="4609795" y="3302985"/>
            <a:ext cx="2942691" cy="23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文字方塊 3"/>
          <p:cNvSpPr txBox="1">
            <a:spLocks noChangeArrowheads="1"/>
          </p:cNvSpPr>
          <p:nvPr/>
        </p:nvSpPr>
        <p:spPr bwMode="auto">
          <a:xfrm>
            <a:off x="620558" y="480254"/>
            <a:ext cx="8415938" cy="4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en-US" altLang="zh-TW" sz="2000" dirty="0"/>
              <a:t>Thomson found that atoms can be further divided into a smaller particle, </a:t>
            </a:r>
            <a:r>
              <a:rPr lang="en-US" altLang="zh-TW" sz="2000" dirty="0">
                <a:solidFill>
                  <a:srgbClr val="FF0000"/>
                </a:solidFill>
              </a:rPr>
              <a:t>electron</a:t>
            </a:r>
            <a:r>
              <a:rPr lang="en-US" altLang="zh-TW" sz="2000" dirty="0"/>
              <a:t>.</a:t>
            </a:r>
          </a:p>
        </p:txBody>
      </p:sp>
      <p:sp>
        <p:nvSpPr>
          <p:cNvPr id="2" name="矩形 1"/>
          <p:cNvSpPr/>
          <p:nvPr/>
        </p:nvSpPr>
        <p:spPr>
          <a:xfrm>
            <a:off x="644503" y="994301"/>
            <a:ext cx="6519452" cy="400110"/>
          </a:xfrm>
          <a:prstGeom prst="rect">
            <a:avLst/>
          </a:prstGeom>
        </p:spPr>
        <p:txBody>
          <a:bodyPr wrap="square">
            <a:spAutoFit/>
          </a:bodyPr>
          <a:lstStyle/>
          <a:p>
            <a:pPr eaLnBrk="1" hangingPunct="1"/>
            <a:r>
              <a:rPr lang="en-US" altLang="zh-TW" sz="2000" dirty="0">
                <a:solidFill>
                  <a:srgbClr val="FF0000"/>
                </a:solidFill>
              </a:rPr>
              <a:t>There is only one kind of electron. Every electron is identical.</a:t>
            </a:r>
          </a:p>
        </p:txBody>
      </p:sp>
      <p:pic>
        <p:nvPicPr>
          <p:cNvPr id="2050" name="Picture 2">
            <a:extLst>
              <a:ext uri="{FF2B5EF4-FFF2-40B4-BE49-F238E27FC236}">
                <a16:creationId xmlns:a16="http://schemas.microsoft.com/office/drawing/2014/main" id="{FAEF6938-CEDB-0F1F-218F-A683F43D61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4187" y="1517203"/>
            <a:ext cx="1573055" cy="157305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F299FD7-C24B-9598-337E-3A17A22EDEE2}"/>
                  </a:ext>
                </a:extLst>
              </p:cNvPr>
              <p:cNvSpPr txBox="1"/>
              <p:nvPr/>
            </p:nvSpPr>
            <p:spPr bwMode="auto">
              <a:xfrm>
                <a:off x="3164737" y="2035304"/>
                <a:ext cx="494995" cy="30777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0" tIns="0" rIns="0" bIns="0" rtlCol="0">
                <a:spAutoFit/>
              </a:bodyPr>
              <a:lstStyle/>
              <a:p>
                <a:pPr algn="l" eaLnBrk="1" hangingPunct="1"/>
                <a14:m>
                  <m:oMathPara xmlns:m="http://schemas.openxmlformats.org/officeDocument/2006/math">
                    <m:oMath>
                      <m:sSup>
                        <m:sSupPr>
                          <m:ctrlPr>
                            <a:rPr lang="en-US" sz="2000" b="0" i="1" smtClean="0">
                              <a:latin typeface="Cambria Math" panose="02040503050406030204" pitchFamily="18" charset="0"/>
                              <a:cs typeface="Times New Roman" panose="02020603050405020304" pitchFamily="18" charset="0"/>
                            </a:rPr>
                          </m:ctrlPr>
                        </m:sSupPr>
                        <m:e>
                          <m:r>
                            <a:rPr lang="en-US" sz="2000" b="0" i="1" smtClean="0">
                              <a:latin typeface="Cambria Math" panose="02040503050406030204" pitchFamily="18" charset="0"/>
                              <a:cs typeface="Times New Roman" panose="02020603050405020304" pitchFamily="18" charset="0"/>
                            </a:rPr>
                            <m:t>𝑒</m:t>
                          </m:r>
                        </m:e>
                        <m:sup>
                          <m:r>
                            <a:rPr lang="en-US" sz="2000" b="0" i="1" smtClean="0">
                              <a:latin typeface="Cambria Math" panose="02040503050406030204" pitchFamily="18" charset="0"/>
                              <a:cs typeface="Times New Roman" panose="02020603050405020304" pitchFamily="18" charset="0"/>
                            </a:rPr>
                            <m:t>−</m:t>
                          </m:r>
                        </m:sup>
                      </m:sSup>
                    </m:oMath>
                  </m:oMathPara>
                </a14:m>
                <a:endParaRPr lang="en-US" sz="20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9F299FD7-C24B-9598-337E-3A17A22EDEE2}"/>
                  </a:ext>
                </a:extLst>
              </p:cNvPr>
              <p:cNvSpPr txBox="1">
                <a:spLocks noRot="1" noChangeAspect="1" noMove="1" noResize="1" noEditPoints="1" noAdjustHandles="1" noChangeArrowheads="1" noChangeShapeType="1" noTextEdit="1"/>
              </p:cNvSpPr>
              <p:nvPr/>
            </p:nvSpPr>
            <p:spPr bwMode="auto">
              <a:xfrm>
                <a:off x="3164737" y="2035304"/>
                <a:ext cx="494995" cy="307777"/>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 name="TextBox 4">
            <a:extLst>
              <a:ext uri="{FF2B5EF4-FFF2-40B4-BE49-F238E27FC236}">
                <a16:creationId xmlns:a16="http://schemas.microsoft.com/office/drawing/2014/main" id="{1A23790A-7291-C84B-E148-CD0A06166AF4}"/>
              </a:ext>
            </a:extLst>
          </p:cNvPr>
          <p:cNvSpPr txBox="1"/>
          <p:nvPr/>
        </p:nvSpPr>
        <p:spPr bwMode="auto">
          <a:xfrm>
            <a:off x="1469182" y="5903734"/>
            <a:ext cx="7442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r>
              <a:rPr lang="en-US" sz="1800" dirty="0" err="1">
                <a:latin typeface="Times New Roman" panose="02020603050405020304" pitchFamily="18" charset="0"/>
                <a:cs typeface="Times New Roman" panose="02020603050405020304" pitchFamily="18" charset="0"/>
              </a:rPr>
              <a:t>無論你在何時何地找到電子，都與你現在手中的電子完全沒有差異</a:t>
            </a:r>
            <a:r>
              <a:rPr lang="en-US" sz="1800" dirty="0">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1860"/>
                                        </p:tgtEl>
                                        <p:attrNameLst>
                                          <p:attrName>style.visibility</p:attrName>
                                        </p:attrNameLst>
                                      </p:cBhvr>
                                      <p:to>
                                        <p:strVal val="visible"/>
                                      </p:to>
                                    </p:set>
                                    <p:anim calcmode="lin" valueType="num">
                                      <p:cBhvr additive="base">
                                        <p:cTn id="11" dur="500" fill="hold"/>
                                        <p:tgtEl>
                                          <p:spTgt spid="121860"/>
                                        </p:tgtEl>
                                        <p:attrNameLst>
                                          <p:attrName>ppt_x</p:attrName>
                                        </p:attrNameLst>
                                      </p:cBhvr>
                                      <p:tavLst>
                                        <p:tav tm="0">
                                          <p:val>
                                            <p:strVal val="#ppt_x"/>
                                          </p:val>
                                        </p:tav>
                                        <p:tav tm="100000">
                                          <p:val>
                                            <p:strVal val="#ppt_x"/>
                                          </p:val>
                                        </p:tav>
                                      </p:tavLst>
                                    </p:anim>
                                    <p:anim calcmode="lin" valueType="num">
                                      <p:cBhvr additive="base">
                                        <p:cTn id="12" dur="500" fill="hold"/>
                                        <p:tgtEl>
                                          <p:spTgt spid="12186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9A899EE-9279-AF3C-2EA3-7F80A7DC66AC}"/>
            </a:ext>
          </a:extLst>
        </p:cNvPr>
        <p:cNvGrpSpPr/>
        <p:nvPr/>
      </p:nvGrpSpPr>
      <p:grpSpPr>
        <a:xfrm>
          <a:off x="0" y="0"/>
          <a:ext cx="0" cy="0"/>
          <a:chOff x="0" y="0"/>
          <a:chExt cx="0" cy="0"/>
        </a:xfrm>
      </p:grpSpPr>
      <p:pic>
        <p:nvPicPr>
          <p:cNvPr id="25604" name="Picture 2" descr="http://universe-review.ca/I15-01-domain.jpg">
            <a:extLst>
              <a:ext uri="{FF2B5EF4-FFF2-40B4-BE49-F238E27FC236}">
                <a16:creationId xmlns:a16="http://schemas.microsoft.com/office/drawing/2014/main" id="{15AE7A42-EE3D-3BB1-D9D0-C1A85DCFC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7822"/>
          <a:stretch>
            <a:fillRect/>
          </a:stretch>
        </p:blipFill>
        <p:spPr bwMode="auto">
          <a:xfrm>
            <a:off x="3119710" y="721118"/>
            <a:ext cx="2448272" cy="432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文字方塊 1">
            <a:extLst>
              <a:ext uri="{FF2B5EF4-FFF2-40B4-BE49-F238E27FC236}">
                <a16:creationId xmlns:a16="http://schemas.microsoft.com/office/drawing/2014/main" id="{9775F5E4-C158-A39F-C3A3-8CBC63E5B588}"/>
              </a:ext>
            </a:extLst>
          </p:cNvPr>
          <p:cNvSpPr txBox="1">
            <a:spLocks noChangeArrowheads="1"/>
          </p:cNvSpPr>
          <p:nvPr/>
        </p:nvSpPr>
        <p:spPr bwMode="auto">
          <a:xfrm>
            <a:off x="1402541" y="5373216"/>
            <a:ext cx="633891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物質組成成分的粒子是否能分割要看分割的能量用得多大。</a:t>
            </a:r>
          </a:p>
        </p:txBody>
      </p:sp>
      <p:sp>
        <p:nvSpPr>
          <p:cNvPr id="25608" name="投影片編號版面配置區 1">
            <a:extLst>
              <a:ext uri="{FF2B5EF4-FFF2-40B4-BE49-F238E27FC236}">
                <a16:creationId xmlns:a16="http://schemas.microsoft.com/office/drawing/2014/main" id="{9BC4C73A-80F3-AB6A-4A87-6390EAE493D2}"/>
              </a:ext>
            </a:extLst>
          </p:cNvPr>
          <p:cNvSpPr>
            <a:spLocks noGrp="1"/>
          </p:cNvSpPr>
          <p:nvPr>
            <p:ph type="sldNum" sz="quarter" idx="12"/>
          </p:nvPr>
        </p:nvSpPr>
        <p:spPr>
          <a:xfrm>
            <a:off x="6613078" y="5916782"/>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575D31D3-86CA-403E-8347-D1162B0419CB}" type="slidenum">
              <a:rPr kumimoji="0" lang="zh-TW" altLang="en-US" sz="1400">
                <a:latin typeface="Tahoma" pitchFamily="34" charset="0"/>
              </a:rPr>
              <a:pPr eaLnBrk="1" hangingPunct="1">
                <a:spcBef>
                  <a:spcPct val="0"/>
                </a:spcBef>
                <a:buClrTx/>
                <a:buSzTx/>
                <a:buFontTx/>
                <a:buNone/>
              </a:pPr>
              <a:t>27</a:t>
            </a:fld>
            <a:endParaRPr kumimoji="0" lang="en-US" altLang="zh-TW" sz="1400">
              <a:latin typeface="Tahoma" pitchFamily="34" charset="0"/>
            </a:endParaRPr>
          </a:p>
        </p:txBody>
      </p:sp>
      <p:sp>
        <p:nvSpPr>
          <p:cNvPr id="2" name="TextBox 1">
            <a:extLst>
              <a:ext uri="{FF2B5EF4-FFF2-40B4-BE49-F238E27FC236}">
                <a16:creationId xmlns:a16="http://schemas.microsoft.com/office/drawing/2014/main" id="{F1975226-A300-3CE7-2E7C-C5C4AD991596}"/>
              </a:ext>
            </a:extLst>
          </p:cNvPr>
          <p:cNvSpPr txBox="1"/>
          <p:nvPr/>
        </p:nvSpPr>
        <p:spPr>
          <a:xfrm>
            <a:off x="1402541" y="5833686"/>
            <a:ext cx="6685721" cy="369332"/>
          </a:xfrm>
          <a:prstGeom prst="rect">
            <a:avLst/>
          </a:prstGeom>
          <a:noFill/>
        </p:spPr>
        <p:txBody>
          <a:bodyPr wrap="square" rtlCol="0">
            <a:spAutoFit/>
          </a:bodyPr>
          <a:lstStyle/>
          <a:p>
            <a:pPr algn="l"/>
            <a:r>
              <a:rPr lang="en-US" sz="1800" dirty="0" err="1">
                <a:latin typeface="Cambria Math" panose="02040503050406030204" pitchFamily="18" charset="0"/>
              </a:rPr>
              <a:t>在某些化學反應的層次，原子的確是不可分割的</a:t>
            </a:r>
            <a:r>
              <a:rPr lang="en-US" sz="1800" dirty="0">
                <a:latin typeface="Cambria Math" panose="02040503050406030204" pitchFamily="18" charset="0"/>
              </a:rPr>
              <a:t>。</a:t>
            </a:r>
          </a:p>
        </p:txBody>
      </p:sp>
      <p:sp>
        <p:nvSpPr>
          <p:cNvPr id="3" name="TextBox 2">
            <a:extLst>
              <a:ext uri="{FF2B5EF4-FFF2-40B4-BE49-F238E27FC236}">
                <a16:creationId xmlns:a16="http://schemas.microsoft.com/office/drawing/2014/main" id="{E1B3CC0B-B73C-52A3-EAE9-66AE79A8D228}"/>
              </a:ext>
            </a:extLst>
          </p:cNvPr>
          <p:cNvSpPr txBox="1"/>
          <p:nvPr/>
        </p:nvSpPr>
        <p:spPr>
          <a:xfrm>
            <a:off x="1402541" y="6272412"/>
            <a:ext cx="6480720" cy="369332"/>
          </a:xfrm>
          <a:prstGeom prst="rect">
            <a:avLst/>
          </a:prstGeom>
          <a:noFill/>
        </p:spPr>
        <p:txBody>
          <a:bodyPr wrap="square" rtlCol="0">
            <a:spAutoFit/>
          </a:bodyPr>
          <a:lstStyle/>
          <a:p>
            <a:pPr algn="l"/>
            <a:r>
              <a:rPr lang="en-US" sz="1800" dirty="0" err="1">
                <a:latin typeface="Cambria Math" panose="02040503050406030204" pitchFamily="18" charset="0"/>
              </a:rPr>
              <a:t>但能量更大如陰極射線時，電子就從原子中被分割出來了</a:t>
            </a:r>
            <a:r>
              <a:rPr lang="en-US" sz="1800" dirty="0">
                <a:latin typeface="Cambria Math" panose="02040503050406030204" pitchFamily="18" charset="0"/>
              </a:rPr>
              <a:t>！</a:t>
            </a:r>
          </a:p>
        </p:txBody>
      </p:sp>
    </p:spTree>
    <p:extLst>
      <p:ext uri="{BB962C8B-B14F-4D97-AF65-F5344CB8AC3E}">
        <p14:creationId xmlns:p14="http://schemas.microsoft.com/office/powerpoint/2010/main" val="2750769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8131" name="圖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850196"/>
            <a:ext cx="2869232" cy="218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圖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09395" y="3815781"/>
            <a:ext cx="1685527" cy="221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矩形 4"/>
          <p:cNvSpPr>
            <a:spLocks noChangeArrowheads="1"/>
          </p:cNvSpPr>
          <p:nvPr/>
        </p:nvSpPr>
        <p:spPr bwMode="auto">
          <a:xfrm>
            <a:off x="2617597" y="822942"/>
            <a:ext cx="3582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en-US" altLang="zh-TW" sz="1800" dirty="0"/>
              <a:t>Millikan’s Oil drop experiment 1909</a:t>
            </a:r>
            <a:endParaRPr lang="zh-TW" altLang="en-US" sz="1800" dirty="0"/>
          </a:p>
        </p:txBody>
      </p:sp>
      <p:sp>
        <p:nvSpPr>
          <p:cNvPr id="48134" name="矩形 5"/>
          <p:cNvSpPr>
            <a:spLocks noChangeArrowheads="1"/>
          </p:cNvSpPr>
          <p:nvPr/>
        </p:nvSpPr>
        <p:spPr bwMode="auto">
          <a:xfrm>
            <a:off x="1541463" y="6127751"/>
            <a:ext cx="5956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所有油滴所帶電荷都是</a:t>
            </a:r>
            <a:r>
              <a:rPr lang="en-US" altLang="zh-TW" sz="1800" dirty="0">
                <a:ea typeface="微軟正黑體" pitchFamily="34" charset="-120"/>
              </a:rPr>
              <a:t>1.602176487(40)×10</a:t>
            </a:r>
            <a:r>
              <a:rPr lang="en-US" altLang="zh-TW" sz="1800" baseline="30000" dirty="0">
                <a:ea typeface="微軟正黑體" pitchFamily="34" charset="-120"/>
              </a:rPr>
              <a:t>−19</a:t>
            </a:r>
            <a:r>
              <a:rPr lang="zh-TW" altLang="en-US" sz="1800" dirty="0">
                <a:ea typeface="微軟正黑體" pitchFamily="34" charset="-120"/>
              </a:rPr>
              <a:t> </a:t>
            </a:r>
            <a:r>
              <a:rPr lang="en-US" altLang="zh-TW" sz="1800" dirty="0">
                <a:ea typeface="微軟正黑體" pitchFamily="34" charset="-120"/>
              </a:rPr>
              <a:t>C</a:t>
            </a:r>
            <a:r>
              <a:rPr lang="zh-TW" altLang="en-US" sz="1800" dirty="0">
                <a:latin typeface="+mn-ea"/>
                <a:ea typeface="+mn-ea"/>
              </a:rPr>
              <a:t>的整數倍</a:t>
            </a:r>
          </a:p>
        </p:txBody>
      </p:sp>
      <p:sp>
        <p:nvSpPr>
          <p:cNvPr id="48135" name="文字方塊 1"/>
          <p:cNvSpPr txBox="1">
            <a:spLocks noChangeArrowheads="1"/>
          </p:cNvSpPr>
          <p:nvPr/>
        </p:nvSpPr>
        <p:spPr bwMode="auto">
          <a:xfrm>
            <a:off x="2617597" y="438767"/>
            <a:ext cx="4438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a:latin typeface="Tahoma" pitchFamily="34" charset="0"/>
              </a:rPr>
              <a:t>確定電子的粒子性的另一個實驗：</a:t>
            </a:r>
          </a:p>
        </p:txBody>
      </p:sp>
      <p:sp>
        <p:nvSpPr>
          <p:cNvPr id="48136" name="投影片編號版面配置區 1"/>
          <p:cNvSpPr>
            <a:spLocks noGrp="1"/>
          </p:cNvSpPr>
          <p:nvPr>
            <p:ph type="sldNum" sz="quarter" idx="12"/>
          </p:nvPr>
        </p:nvSpPr>
        <p:spPr>
          <a:xfrm>
            <a:off x="6553200" y="6002338"/>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3B18B656-6908-4C8E-B35E-C3799F47FF50}" type="slidenum">
              <a:rPr kumimoji="0" lang="zh-TW" altLang="en-US" sz="1400">
                <a:latin typeface="Tahoma" pitchFamily="34" charset="0"/>
              </a:rPr>
              <a:pPr eaLnBrk="1" hangingPunct="1">
                <a:spcBef>
                  <a:spcPct val="0"/>
                </a:spcBef>
                <a:buClrTx/>
                <a:buSzTx/>
                <a:buFontTx/>
                <a:buNone/>
              </a:pPr>
              <a:t>28</a:t>
            </a:fld>
            <a:endParaRPr kumimoji="0" lang="en-US" altLang="zh-TW" sz="1400">
              <a:latin typeface="Tahoma" pitchFamily="34" charset="0"/>
            </a:endParaRPr>
          </a:p>
        </p:txBody>
      </p:sp>
      <p:pic>
        <p:nvPicPr>
          <p:cNvPr id="2" name="Picture 1">
            <a:extLst>
              <a:ext uri="{FF2B5EF4-FFF2-40B4-BE49-F238E27FC236}">
                <a16:creationId xmlns:a16="http://schemas.microsoft.com/office/drawing/2014/main" id="{B5F488AA-2A78-E4EC-EF56-64DC7C914F0F}"/>
              </a:ext>
            </a:extLst>
          </p:cNvPr>
          <p:cNvPicPr>
            <a:picLocks noChangeAspect="1"/>
          </p:cNvPicPr>
          <p:nvPr/>
        </p:nvPicPr>
        <p:blipFill>
          <a:blip r:embed="rId4"/>
          <a:srcRect t="12228" b="10265"/>
          <a:stretch/>
        </p:blipFill>
        <p:spPr>
          <a:xfrm>
            <a:off x="1002430" y="1328738"/>
            <a:ext cx="7391400" cy="2244278"/>
          </a:xfrm>
          <a:prstGeom prst="rect">
            <a:avLst/>
          </a:prstGeom>
        </p:spPr>
      </p:pic>
    </p:spTree>
    <p:extLst>
      <p:ext uri="{BB962C8B-B14F-4D97-AF65-F5344CB8AC3E}">
        <p14:creationId xmlns:p14="http://schemas.microsoft.com/office/powerpoint/2010/main" val="518847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1900a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8108" y="2354412"/>
            <a:ext cx="18288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形箭號 2"/>
          <p:cNvSpPr/>
          <p:nvPr/>
        </p:nvSpPr>
        <p:spPr>
          <a:xfrm>
            <a:off x="3630220" y="1881543"/>
            <a:ext cx="2471032" cy="1540668"/>
          </a:xfrm>
          <a:prstGeom prst="circularArrow">
            <a:avLst>
              <a:gd name="adj1" fmla="val 12500"/>
              <a:gd name="adj2" fmla="val 1142319"/>
              <a:gd name="adj3" fmla="val 20457681"/>
              <a:gd name="adj4" fmla="val 10800000"/>
              <a:gd name="adj5" fmla="val 1566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chemeClr val="tx1"/>
              </a:solidFill>
            </a:endParaRPr>
          </a:p>
        </p:txBody>
      </p:sp>
      <p:sp>
        <p:nvSpPr>
          <p:cNvPr id="4" name="橢圓 3"/>
          <p:cNvSpPr/>
          <p:nvPr/>
        </p:nvSpPr>
        <p:spPr>
          <a:xfrm>
            <a:off x="5751720" y="2416898"/>
            <a:ext cx="357188" cy="357187"/>
          </a:xfrm>
          <a:prstGeom prst="ellipse">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3200" dirty="0"/>
              <a:t>-</a:t>
            </a:r>
            <a:endParaRPr lang="zh-TW" altLang="en-US" sz="3200" dirty="0"/>
          </a:p>
        </p:txBody>
      </p:sp>
      <p:sp>
        <p:nvSpPr>
          <p:cNvPr id="34822" name="文字方塊 5"/>
          <p:cNvSpPr txBox="1">
            <a:spLocks noChangeArrowheads="1"/>
          </p:cNvSpPr>
          <p:nvPr/>
        </p:nvSpPr>
        <p:spPr bwMode="auto">
          <a:xfrm>
            <a:off x="2462994" y="594881"/>
            <a:ext cx="50400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solidFill>
                  <a:srgbClr val="FF0000"/>
                </a:solidFill>
              </a:rPr>
              <a:t>Electrons are indivisible even now.</a:t>
            </a:r>
            <a:endParaRPr lang="zh-TW" altLang="en-US" sz="2000" dirty="0">
              <a:solidFill>
                <a:srgbClr val="FF0000"/>
              </a:solidFill>
            </a:endParaRPr>
          </a:p>
        </p:txBody>
      </p:sp>
      <p:sp>
        <p:nvSpPr>
          <p:cNvPr id="34823" name="文字方塊 6"/>
          <p:cNvSpPr txBox="1">
            <a:spLocks noChangeArrowheads="1"/>
          </p:cNvSpPr>
          <p:nvPr/>
        </p:nvSpPr>
        <p:spPr bwMode="auto">
          <a:xfrm>
            <a:off x="426872" y="1080741"/>
            <a:ext cx="85689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latin typeface="+mn-lt"/>
              </a:rPr>
              <a:t>It seem we finally found the basic constituents of nature as Greeks understand it.</a:t>
            </a:r>
            <a:endParaRPr lang="zh-TW" altLang="en-US" sz="2000" dirty="0">
              <a:latin typeface="+mn-lt"/>
            </a:endParaRPr>
          </a:p>
        </p:txBody>
      </p:sp>
      <p:pic>
        <p:nvPicPr>
          <p:cNvPr id="34824" name="Picture 8" descr="http://www.google.com/url?source=imglanding&amp;ct=img&amp;q=http://laboratorynews.files.wordpress.com/2010/11/electron.jpg&amp;sa=X&amp;ei=WsWEUIDyN4PZmAWQmICABQ&amp;ved=0CAwQ8wc&amp;usg=AFQjCNEz28Rbu36JFGofuKvyWvmTfIxB1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733" y="1844824"/>
            <a:ext cx="23114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字方塊 10"/>
          <p:cNvSpPr txBox="1">
            <a:spLocks noChangeArrowheads="1"/>
          </p:cNvSpPr>
          <p:nvPr/>
        </p:nvSpPr>
        <p:spPr bwMode="auto">
          <a:xfrm>
            <a:off x="2083057" y="4917618"/>
            <a:ext cx="52565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latin typeface="+mn-lt"/>
              </a:rPr>
              <a:t>What kind of particle is the electron?</a:t>
            </a:r>
            <a:endParaRPr lang="zh-TW" altLang="en-US" sz="2000" dirty="0">
              <a:latin typeface="+mn-lt"/>
            </a:endParaRPr>
          </a:p>
        </p:txBody>
      </p:sp>
      <p:sp>
        <p:nvSpPr>
          <p:cNvPr id="10" name="文字方塊 9"/>
          <p:cNvSpPr txBox="1"/>
          <p:nvPr/>
        </p:nvSpPr>
        <p:spPr bwMode="auto">
          <a:xfrm>
            <a:off x="2094755" y="5377149"/>
            <a:ext cx="55419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2000" dirty="0"/>
              <a:t>Naturally, we expect it to be a Newton Particle.</a:t>
            </a:r>
            <a:endParaRPr lang="zh-TW" altLang="en-US" sz="2000" dirty="0"/>
          </a:p>
        </p:txBody>
      </p:sp>
      <p:sp>
        <p:nvSpPr>
          <p:cNvPr id="2" name="文字方塊 2">
            <a:extLst>
              <a:ext uri="{FF2B5EF4-FFF2-40B4-BE49-F238E27FC236}">
                <a16:creationId xmlns:a16="http://schemas.microsoft.com/office/drawing/2014/main" id="{884DA283-72B0-236E-F76B-36A8ED75D026}"/>
              </a:ext>
            </a:extLst>
          </p:cNvPr>
          <p:cNvSpPr txBox="1">
            <a:spLocks noChangeArrowheads="1"/>
          </p:cNvSpPr>
          <p:nvPr/>
        </p:nvSpPr>
        <p:spPr bwMode="auto">
          <a:xfrm>
            <a:off x="2094755" y="5825797"/>
            <a:ext cx="6437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To see if it is true, we ask how is it located inside an atom.</a:t>
            </a:r>
            <a:endParaRPr lang="zh-TW" altLang="en-US" sz="2000" dirty="0"/>
          </a:p>
        </p:txBody>
      </p:sp>
      <p:pic>
        <p:nvPicPr>
          <p:cNvPr id="5" name="Picture 2">
            <a:extLst>
              <a:ext uri="{FF2B5EF4-FFF2-40B4-BE49-F238E27FC236}">
                <a16:creationId xmlns:a16="http://schemas.microsoft.com/office/drawing/2014/main" id="{BEADE697-B460-E3A8-A22B-8F43A7DE6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3752" y="1885095"/>
            <a:ext cx="2058515" cy="27883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 descr="http://www.chemistryland.com/CHM130W/05-EarlyAtom/DaltonsAtomModels.jpg">
            <a:extLst>
              <a:ext uri="{FF2B5EF4-FFF2-40B4-BE49-F238E27FC236}">
                <a16:creationId xmlns:a16="http://schemas.microsoft.com/office/drawing/2014/main" id="{D7CC6C68-FB3D-58CC-5620-4BD60C1DF4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119" t="41677" r="31884" b="21424"/>
          <a:stretch/>
        </p:blipFill>
        <p:spPr bwMode="auto">
          <a:xfrm>
            <a:off x="5265785" y="2853603"/>
            <a:ext cx="1021717" cy="89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902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hlinkClick r:id="rId2"/>
            <a:extLst>
              <a:ext uri="{FF2B5EF4-FFF2-40B4-BE49-F238E27FC236}">
                <a16:creationId xmlns:a16="http://schemas.microsoft.com/office/drawing/2014/main" id="{6F39F0BA-0DD5-0948-AAAA-6E7B2ABF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0" y="1556792"/>
            <a:ext cx="9144000" cy="4079258"/>
          </a:xfrm>
          <a:prstGeom prst="rect">
            <a:avLst/>
          </a:prstGeom>
        </p:spPr>
      </p:pic>
      <p:sp>
        <p:nvSpPr>
          <p:cNvPr id="2" name="TextBox 1">
            <a:extLst>
              <a:ext uri="{FF2B5EF4-FFF2-40B4-BE49-F238E27FC236}">
                <a16:creationId xmlns:a16="http://schemas.microsoft.com/office/drawing/2014/main" id="{F0815577-7E6D-D38D-5491-44A8D153285E}"/>
              </a:ext>
            </a:extLst>
          </p:cNvPr>
          <p:cNvSpPr txBox="1"/>
          <p:nvPr/>
        </p:nvSpPr>
        <p:spPr>
          <a:xfrm>
            <a:off x="4035687" y="3356992"/>
            <a:ext cx="2304256" cy="369332"/>
          </a:xfrm>
          <a:prstGeom prst="rect">
            <a:avLst/>
          </a:prstGeom>
          <a:noFill/>
        </p:spPr>
        <p:txBody>
          <a:bodyPr wrap="square" rtlCol="0">
            <a:spAutoFit/>
          </a:bodyPr>
          <a:lstStyle/>
          <a:p>
            <a:pPr algn="l"/>
            <a:r>
              <a:rPr lang="en-US" sz="1800" b="1" dirty="0" err="1">
                <a:solidFill>
                  <a:srgbClr val="FF0000"/>
                </a:solidFill>
                <a:latin typeface="+mj-lt"/>
                <a:ea typeface="PMingLiU" panose="02020500000000000000" pitchFamily="18" charset="-120"/>
              </a:rPr>
              <a:t>電子是粒子也是波</a:t>
            </a:r>
            <a:r>
              <a:rPr lang="en-US" sz="1800" b="1" dirty="0">
                <a:solidFill>
                  <a:srgbClr val="FF0000"/>
                </a:solidFill>
                <a:latin typeface="+mj-lt"/>
                <a:ea typeface="PMingLiU" panose="02020500000000000000" pitchFamily="18" charset="-120"/>
              </a:rPr>
              <a:t>！</a:t>
            </a:r>
          </a:p>
        </p:txBody>
      </p:sp>
      <p:sp>
        <p:nvSpPr>
          <p:cNvPr id="3" name="TextBox 2">
            <a:extLst>
              <a:ext uri="{FF2B5EF4-FFF2-40B4-BE49-F238E27FC236}">
                <a16:creationId xmlns:a16="http://schemas.microsoft.com/office/drawing/2014/main" id="{DE2252B5-6CDF-E2AA-15DC-760780EF0DA3}"/>
              </a:ext>
            </a:extLst>
          </p:cNvPr>
          <p:cNvSpPr txBox="1"/>
          <p:nvPr/>
        </p:nvSpPr>
        <p:spPr>
          <a:xfrm>
            <a:off x="1421588" y="287360"/>
            <a:ext cx="6666703"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原本物理學家期待微觀世界的物理規則與牛頓的物理沒有差別</a:t>
            </a:r>
            <a:r>
              <a:rPr lang="en-US" sz="1800" dirty="0">
                <a:latin typeface="+mj-lt"/>
                <a:ea typeface="PMingLiU" panose="02020500000000000000" pitchFamily="18" charset="-120"/>
              </a:rPr>
              <a:t>。</a:t>
            </a:r>
          </a:p>
        </p:txBody>
      </p:sp>
      <p:sp>
        <p:nvSpPr>
          <p:cNvPr id="4" name="TextBox 3">
            <a:extLst>
              <a:ext uri="{FF2B5EF4-FFF2-40B4-BE49-F238E27FC236}">
                <a16:creationId xmlns:a16="http://schemas.microsoft.com/office/drawing/2014/main" id="{01FDE545-DEED-92D8-900B-5D136087B087}"/>
              </a:ext>
            </a:extLst>
          </p:cNvPr>
          <p:cNvSpPr txBox="1"/>
          <p:nvPr/>
        </p:nvSpPr>
        <p:spPr>
          <a:xfrm>
            <a:off x="1417190" y="656692"/>
            <a:ext cx="583704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電子就是十分微小的、更像粒子的月亮、地球而已</a:t>
            </a:r>
            <a:r>
              <a:rPr lang="en-US" sz="1800" dirty="0">
                <a:latin typeface="+mj-lt"/>
                <a:ea typeface="PMingLiU" panose="02020500000000000000" pitchFamily="18" charset="-120"/>
              </a:rPr>
              <a:t>。</a:t>
            </a:r>
          </a:p>
        </p:txBody>
      </p:sp>
      <p:sp>
        <p:nvSpPr>
          <p:cNvPr id="7" name="TextBox 6">
            <a:extLst>
              <a:ext uri="{FF2B5EF4-FFF2-40B4-BE49-F238E27FC236}">
                <a16:creationId xmlns:a16="http://schemas.microsoft.com/office/drawing/2014/main" id="{A03633E3-EFA6-F43E-D946-9271410B1823}"/>
              </a:ext>
            </a:extLst>
          </p:cNvPr>
          <p:cNvSpPr txBox="1"/>
          <p:nvPr/>
        </p:nvSpPr>
        <p:spPr>
          <a:xfrm>
            <a:off x="1417190" y="1037284"/>
            <a:ext cx="783533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但二十世紀初的實驗竟然發現，量子力學與牛頓力學截然不同，十分詭異</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107727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42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458119"/>
            <a:ext cx="3278187" cy="394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文字方塊 3"/>
          <p:cNvSpPr txBox="1">
            <a:spLocks noChangeArrowheads="1"/>
          </p:cNvSpPr>
          <p:nvPr/>
        </p:nvSpPr>
        <p:spPr bwMode="auto">
          <a:xfrm>
            <a:off x="1115616" y="6068192"/>
            <a:ext cx="71427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Are positive charges distributed evenly in an atom to keep it stable?</a:t>
            </a:r>
            <a:endParaRPr lang="zh-TW" altLang="en-US" sz="2000" dirty="0"/>
          </a:p>
        </p:txBody>
      </p:sp>
      <p:sp>
        <p:nvSpPr>
          <p:cNvPr id="35844" name="文字方塊 4"/>
          <p:cNvSpPr txBox="1">
            <a:spLocks noChangeArrowheads="1"/>
          </p:cNvSpPr>
          <p:nvPr/>
        </p:nvSpPr>
        <p:spPr bwMode="auto">
          <a:xfrm>
            <a:off x="1115616" y="5691330"/>
            <a:ext cx="71427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latin typeface="+mj-lt"/>
              </a:rPr>
              <a:t>Positive charges and negative charges attract each other.</a:t>
            </a:r>
            <a:endParaRPr lang="zh-TW" altLang="en-US" sz="2000" dirty="0">
              <a:latin typeface="+mj-lt"/>
            </a:endParaRPr>
          </a:p>
        </p:txBody>
      </p:sp>
      <p:pic>
        <p:nvPicPr>
          <p:cNvPr id="2" name="圖片 2" descr="jj-equip.jpg">
            <a:extLst>
              <a:ext uri="{FF2B5EF4-FFF2-40B4-BE49-F238E27FC236}">
                <a16:creationId xmlns:a16="http://schemas.microsoft.com/office/drawing/2014/main" id="{43A283A0-5E87-C5A2-6B2A-CEF3FDD597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458119"/>
            <a:ext cx="2484538" cy="190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4FA2BEA-587B-EAA3-C0A1-A154FD12C737}"/>
              </a:ext>
            </a:extLst>
          </p:cNvPr>
          <p:cNvSpPr txBox="1"/>
          <p:nvPr/>
        </p:nvSpPr>
        <p:spPr>
          <a:xfrm>
            <a:off x="827585" y="549471"/>
            <a:ext cx="8388423" cy="400110"/>
          </a:xfrm>
          <a:prstGeom prst="rect">
            <a:avLst/>
          </a:prstGeom>
          <a:noFill/>
        </p:spPr>
        <p:txBody>
          <a:bodyPr wrap="square" rtlCol="0">
            <a:spAutoFit/>
          </a:bodyPr>
          <a:lstStyle/>
          <a:p>
            <a:pPr algn="l"/>
            <a:r>
              <a:rPr lang="en-US" sz="2000" dirty="0">
                <a:latin typeface="+mj-lt"/>
              </a:rPr>
              <a:t>Electrons are negative charged and light. </a:t>
            </a:r>
          </a:p>
        </p:txBody>
      </p:sp>
      <p:sp>
        <p:nvSpPr>
          <p:cNvPr id="5" name="TextBox 4">
            <a:extLst>
              <a:ext uri="{FF2B5EF4-FFF2-40B4-BE49-F238E27FC236}">
                <a16:creationId xmlns:a16="http://schemas.microsoft.com/office/drawing/2014/main" id="{046FE3E0-6F98-AD13-61A1-2B33CD09889C}"/>
              </a:ext>
            </a:extLst>
          </p:cNvPr>
          <p:cNvSpPr txBox="1"/>
          <p:nvPr/>
        </p:nvSpPr>
        <p:spPr>
          <a:xfrm>
            <a:off x="827584" y="916197"/>
            <a:ext cx="6696744" cy="400110"/>
          </a:xfrm>
          <a:prstGeom prst="rect">
            <a:avLst/>
          </a:prstGeom>
          <a:noFill/>
        </p:spPr>
        <p:txBody>
          <a:bodyPr wrap="square">
            <a:spAutoFit/>
          </a:bodyPr>
          <a:lstStyle/>
          <a:p>
            <a:r>
              <a:rPr lang="en-US" sz="2000" dirty="0">
                <a:latin typeface="+mj-lt"/>
              </a:rPr>
              <a:t>The rest of the atom must be positive charged and heavy.</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close-up of a planet&#10;&#10;Description automatically generated">
            <a:extLst>
              <a:ext uri="{FF2B5EF4-FFF2-40B4-BE49-F238E27FC236}">
                <a16:creationId xmlns:a16="http://schemas.microsoft.com/office/drawing/2014/main" id="{DFDDAECA-8E68-CCE2-EA8C-E4E8B2A11B1F}"/>
              </a:ext>
            </a:extLst>
          </p:cNvPr>
          <p:cNvPicPr>
            <a:picLocks noChangeAspect="1"/>
          </p:cNvPicPr>
          <p:nvPr/>
        </p:nvPicPr>
        <p:blipFill rotWithShape="1">
          <a:blip r:embed="rId2">
            <a:extLst>
              <a:ext uri="{28A0092B-C50C-407E-A947-70E740481C1C}">
                <a14:useLocalDpi xmlns:a14="http://schemas.microsoft.com/office/drawing/2010/main" val="0"/>
              </a:ext>
            </a:extLst>
          </a:blip>
          <a:srcRect l="30103" r="22647"/>
          <a:stretch/>
        </p:blipFill>
        <p:spPr>
          <a:xfrm>
            <a:off x="2771800" y="3737357"/>
            <a:ext cx="4013388" cy="2232248"/>
          </a:xfrm>
          <a:prstGeom prst="rect">
            <a:avLst/>
          </a:prstGeom>
        </p:spPr>
      </p:pic>
      <p:sp>
        <p:nvSpPr>
          <p:cNvPr id="7" name="TextBox 6">
            <a:extLst>
              <a:ext uri="{FF2B5EF4-FFF2-40B4-BE49-F238E27FC236}">
                <a16:creationId xmlns:a16="http://schemas.microsoft.com/office/drawing/2014/main" id="{28F0C959-1C7D-5FA0-E1BB-E7642082F559}"/>
              </a:ext>
            </a:extLst>
          </p:cNvPr>
          <p:cNvSpPr txBox="1"/>
          <p:nvPr/>
        </p:nvSpPr>
        <p:spPr>
          <a:xfrm>
            <a:off x="3708790" y="3306179"/>
            <a:ext cx="2139408" cy="369332"/>
          </a:xfrm>
          <a:prstGeom prst="rect">
            <a:avLst/>
          </a:prstGeom>
          <a:noFill/>
        </p:spPr>
        <p:txBody>
          <a:bodyPr wrap="square">
            <a:spAutoFit/>
          </a:bodyPr>
          <a:lstStyle/>
          <a:p>
            <a:r>
              <a:rPr lang="en-TW" sz="1800" dirty="0"/>
              <a:t>長岡 半太郎 1904</a:t>
            </a:r>
          </a:p>
        </p:txBody>
      </p:sp>
      <p:pic>
        <p:nvPicPr>
          <p:cNvPr id="1026" name="Picture 2">
            <a:extLst>
              <a:ext uri="{FF2B5EF4-FFF2-40B4-BE49-F238E27FC236}">
                <a16:creationId xmlns:a16="http://schemas.microsoft.com/office/drawing/2014/main" id="{71CA244D-7A1C-696C-C8EA-B52037D34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548680"/>
            <a:ext cx="2139408" cy="2695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063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字方塊 8"/>
          <p:cNvSpPr txBox="1">
            <a:spLocks noChangeArrowheads="1"/>
          </p:cNvSpPr>
          <p:nvPr/>
        </p:nvSpPr>
        <p:spPr bwMode="auto">
          <a:xfrm>
            <a:off x="3563888" y="171879"/>
            <a:ext cx="2643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但事不從人願！</a:t>
            </a:r>
          </a:p>
        </p:txBody>
      </p:sp>
      <p:sp>
        <p:nvSpPr>
          <p:cNvPr id="36868" name="文字方塊 7"/>
          <p:cNvSpPr txBox="1">
            <a:spLocks noChangeArrowheads="1"/>
          </p:cNvSpPr>
          <p:nvPr/>
        </p:nvSpPr>
        <p:spPr bwMode="auto">
          <a:xfrm>
            <a:off x="6084168" y="5589855"/>
            <a:ext cx="19442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Rutherford</a:t>
            </a:r>
            <a:r>
              <a:rPr lang="zh-TW" altLang="en-US" sz="1800" dirty="0"/>
              <a:t> </a:t>
            </a:r>
            <a:r>
              <a:rPr lang="en-US" altLang="zh-TW" sz="1800" dirty="0"/>
              <a:t>1910</a:t>
            </a:r>
            <a:endParaRPr lang="zh-TW" altLang="en-US" sz="1800" dirty="0"/>
          </a:p>
        </p:txBody>
      </p:sp>
      <p:pic>
        <p:nvPicPr>
          <p:cNvPr id="36869" name="Picture 2" descr="C:\Users\Chia-Hung Chang\Downloads\Data\Knight\Media\Chapter38\Images\38_11Figur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960889"/>
            <a:ext cx="3078527" cy="235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3" descr="C:\Users\Chia-Hung Chang\Downloads\Data\Knight\Media\Chapter38\Images\38_12Figurea-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429000"/>
            <a:ext cx="3078527" cy="2879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a:extLst>
              <a:ext uri="{FF2B5EF4-FFF2-40B4-BE49-F238E27FC236}">
                <a16:creationId xmlns:a16="http://schemas.microsoft.com/office/drawing/2014/main" id="{1F7B0F74-BE45-E671-8A47-0608295778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1700808"/>
            <a:ext cx="2794000" cy="37719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01871994-6BC6-5B48-CE06-588300BBBD15}"/>
                  </a:ext>
                </a:extLst>
              </p:cNvPr>
              <p:cNvSpPr txBox="1"/>
              <p:nvPr/>
            </p:nvSpPr>
            <p:spPr bwMode="auto">
              <a:xfrm>
                <a:off x="1680608" y="560779"/>
                <a:ext cx="6621495"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If we hit a atom with a very fast, very small </a:t>
                </a:r>
                <a14:m>
                  <m:oMath xmlns:m="http://schemas.openxmlformats.org/officeDocument/2006/math">
                    <m:r>
                      <a:rPr lang="en-US" sz="2000" i="1" smtClean="0">
                        <a:latin typeface="Cambria Math" panose="02040503050406030204" pitchFamily="18" charset="0"/>
                        <a:ea typeface="Cambria Math" panose="02040503050406030204" pitchFamily="18" charset="0"/>
                      </a:rPr>
                      <m:t>𝛼</m:t>
                    </m:r>
                  </m:oMath>
                </a14:m>
                <a:r>
                  <a:rPr lang="en-US" sz="2000" dirty="0"/>
                  <a:t> particle,</a:t>
                </a:r>
              </a:p>
            </p:txBody>
          </p:sp>
        </mc:Choice>
        <mc:Fallback>
          <p:sp>
            <p:nvSpPr>
              <p:cNvPr id="2" name="TextBox 1">
                <a:extLst>
                  <a:ext uri="{FF2B5EF4-FFF2-40B4-BE49-F238E27FC236}">
                    <a16:creationId xmlns:a16="http://schemas.microsoft.com/office/drawing/2014/main" id="{01871994-6BC6-5B48-CE06-588300BBBD15}"/>
                  </a:ext>
                </a:extLst>
              </p:cNvPr>
              <p:cNvSpPr txBox="1">
                <a:spLocks noRot="1" noChangeAspect="1" noMove="1" noResize="1" noEditPoints="1" noAdjustHandles="1" noChangeArrowheads="1" noChangeShapeType="1" noTextEdit="1"/>
              </p:cNvSpPr>
              <p:nvPr/>
            </p:nvSpPr>
            <p:spPr bwMode="auto">
              <a:xfrm>
                <a:off x="1680608" y="560779"/>
                <a:ext cx="6621495" cy="400110"/>
              </a:xfrm>
              <a:prstGeom prst="rect">
                <a:avLst/>
              </a:prstGeom>
              <a:blipFill>
                <a:blip r:embed="rId5"/>
                <a:stretch>
                  <a:fillRect l="-958"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Dropbox\Documents\課程\YoungTextBook\Images\Chapter39\A_Images\A_Figures_and_Photos\39_11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908050"/>
            <a:ext cx="760412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2B5196D9-0807-D577-9264-F313E7437078}"/>
                  </a:ext>
                </a:extLst>
              </p:cNvPr>
              <p:cNvSpPr txBox="1"/>
              <p:nvPr/>
            </p:nvSpPr>
            <p:spPr bwMode="auto">
              <a:xfrm>
                <a:off x="684213" y="320615"/>
                <a:ext cx="688469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en-US" sz="2000" dirty="0"/>
                  <a:t>A lot of </a:t>
                </a:r>
                <a14:m>
                  <m:oMath xmlns:m="http://schemas.openxmlformats.org/officeDocument/2006/math">
                    <m:r>
                      <a:rPr lang="en-US" sz="2000" i="1">
                        <a:latin typeface="Cambria Math" panose="02040503050406030204" pitchFamily="18" charset="0"/>
                        <a:ea typeface="Cambria Math" panose="02040503050406030204" pitchFamily="18" charset="0"/>
                      </a:rPr>
                      <m:t>𝛼</m:t>
                    </m:r>
                  </m:oMath>
                </a14:m>
                <a:r>
                  <a:rPr lang="zh-TW" altLang="en-US" sz="2000" dirty="0"/>
                  <a:t> </a:t>
                </a:r>
                <a:r>
                  <a:rPr lang="en-US" sz="2000" dirty="0"/>
                  <a:t>particles are reflected in large angle scattering </a:t>
                </a:r>
                <a:r>
                  <a:rPr lang="en-US" sz="2000" dirty="0" err="1"/>
                  <a:t>散射</a:t>
                </a:r>
                <a:r>
                  <a:rPr lang="en-US" sz="2000" dirty="0"/>
                  <a:t>.</a:t>
                </a:r>
              </a:p>
            </p:txBody>
          </p:sp>
        </mc:Choice>
        <mc:Fallback>
          <p:sp>
            <p:nvSpPr>
              <p:cNvPr id="2" name="TextBox 1">
                <a:extLst>
                  <a:ext uri="{FF2B5EF4-FFF2-40B4-BE49-F238E27FC236}">
                    <a16:creationId xmlns:a16="http://schemas.microsoft.com/office/drawing/2014/main" id="{2B5196D9-0807-D577-9264-F313E7437078}"/>
                  </a:ext>
                </a:extLst>
              </p:cNvPr>
              <p:cNvSpPr txBox="1">
                <a:spLocks noRot="1" noChangeAspect="1" noMove="1" noResize="1" noEditPoints="1" noAdjustHandles="1" noChangeArrowheads="1" noChangeShapeType="1" noTextEdit="1"/>
              </p:cNvSpPr>
              <p:nvPr/>
            </p:nvSpPr>
            <p:spPr bwMode="auto">
              <a:xfrm>
                <a:off x="684213" y="320615"/>
                <a:ext cx="6884690" cy="400110"/>
              </a:xfrm>
              <a:prstGeom prst="rect">
                <a:avLst/>
              </a:prstGeom>
              <a:blipFill>
                <a:blip r:embed="rId3"/>
                <a:stretch>
                  <a:fillRect l="-919" t="-9375"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cxnSp>
        <p:nvCxnSpPr>
          <p:cNvPr id="4" name="Straight Arrow Connector 3">
            <a:extLst>
              <a:ext uri="{FF2B5EF4-FFF2-40B4-BE49-F238E27FC236}">
                <a16:creationId xmlns:a16="http://schemas.microsoft.com/office/drawing/2014/main" id="{57BE0EBB-D8E5-6422-7E9D-223DD273FCE6}"/>
              </a:ext>
            </a:extLst>
          </p:cNvPr>
          <p:cNvCxnSpPr>
            <a:cxnSpLocks/>
          </p:cNvCxnSpPr>
          <p:nvPr/>
        </p:nvCxnSpPr>
        <p:spPr>
          <a:xfrm flipH="1">
            <a:off x="4067944" y="620688"/>
            <a:ext cx="1080120" cy="20882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D:\Dropbox\Documents\課程\YoungTextBook\Images\Chapter39\A_Images\A_Figures_and_Photos\39_12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98487"/>
            <a:ext cx="494347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The Right Chemistry: Ernest Rutherford, a physicist honoured for chemistry  | Montreal Gazette">
            <a:extLst>
              <a:ext uri="{FF2B5EF4-FFF2-40B4-BE49-F238E27FC236}">
                <a16:creationId xmlns:a16="http://schemas.microsoft.com/office/drawing/2014/main" id="{CC3D806D-373C-1762-ACDE-6B7135F4A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003" y="3406576"/>
            <a:ext cx="3803915" cy="2852936"/>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3">
            <a:extLst>
              <a:ext uri="{FF2B5EF4-FFF2-40B4-BE49-F238E27FC236}">
                <a16:creationId xmlns:a16="http://schemas.microsoft.com/office/drawing/2014/main" id="{BE28BCD2-DD99-F725-F9FE-D4341BE4551D}"/>
              </a:ext>
            </a:extLst>
          </p:cNvPr>
          <p:cNvSpPr txBox="1">
            <a:spLocks noChangeArrowheads="1"/>
          </p:cNvSpPr>
          <p:nvPr/>
        </p:nvSpPr>
        <p:spPr bwMode="auto">
          <a:xfrm>
            <a:off x="2987825" y="2348880"/>
            <a:ext cx="58326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Impossible for uniformly distributed atomic materials.</a:t>
            </a:r>
            <a:endParaRPr lang="zh-TW" altLang="en-US" sz="2000" dirty="0"/>
          </a:p>
        </p:txBody>
      </p:sp>
      <p:sp>
        <p:nvSpPr>
          <p:cNvPr id="3" name="文字方塊 3">
            <a:extLst>
              <a:ext uri="{FF2B5EF4-FFF2-40B4-BE49-F238E27FC236}">
                <a16:creationId xmlns:a16="http://schemas.microsoft.com/office/drawing/2014/main" id="{3D981EDC-2EAF-7324-3458-C2F4780CD057}"/>
              </a:ext>
            </a:extLst>
          </p:cNvPr>
          <p:cNvSpPr txBox="1">
            <a:spLocks noChangeArrowheads="1"/>
          </p:cNvSpPr>
          <p:nvPr/>
        </p:nvSpPr>
        <p:spPr bwMode="auto">
          <a:xfrm>
            <a:off x="539552" y="6188195"/>
            <a:ext cx="8280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Heavy positive charged material must concentrate in a very small nucleus.</a:t>
            </a:r>
            <a:endParaRPr lang="zh-TW" altLang="en-US"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608507"/>
            <a:ext cx="4176464" cy="5568619"/>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1686164"/>
            <a:ext cx="3381840" cy="4509120"/>
          </a:xfrm>
          <a:prstGeom prst="rect">
            <a:avLst/>
          </a:prstGeom>
        </p:spPr>
      </p:pic>
    </p:spTree>
    <p:extLst>
      <p:ext uri="{BB962C8B-B14F-4D97-AF65-F5344CB8AC3E}">
        <p14:creationId xmlns:p14="http://schemas.microsoft.com/office/powerpoint/2010/main" val="1961852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File:Helium atom QM.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38" y="1093021"/>
            <a:ext cx="2616223" cy="262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descr="http://www.hko.gov.hk/education/dbcp/radiation/chi/image/unstable_nuclear.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020272" y="1224477"/>
            <a:ext cx="1055217" cy="98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文字方塊 3"/>
          <p:cNvSpPr txBox="1">
            <a:spLocks noChangeArrowheads="1"/>
          </p:cNvSpPr>
          <p:nvPr/>
        </p:nvSpPr>
        <p:spPr bwMode="auto">
          <a:xfrm>
            <a:off x="179438" y="547442"/>
            <a:ext cx="87851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sz="2000" dirty="0"/>
              <a:t>Positive charged and heavy material of atom is concentrated in a very small</a:t>
            </a:r>
            <a:r>
              <a:rPr lang="en-US" altLang="zh-TW" sz="2000" dirty="0">
                <a:solidFill>
                  <a:srgbClr val="FF0000"/>
                </a:solidFill>
              </a:rPr>
              <a:t> Nucleus.</a:t>
            </a:r>
            <a:r>
              <a:rPr lang="zh-TW" altLang="en-US" sz="2000" dirty="0">
                <a:solidFill>
                  <a:srgbClr val="FF0000"/>
                </a:solidFill>
              </a:rPr>
              <a:t>  </a:t>
            </a:r>
          </a:p>
        </p:txBody>
      </p:sp>
      <p:pic>
        <p:nvPicPr>
          <p:cNvPr id="6" name="Picture 4" descr="Image:Nz10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248" y="5575589"/>
            <a:ext cx="1821461" cy="8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up of a stadium&#10;&#10;Description automatically generated">
            <a:extLst>
              <a:ext uri="{FF2B5EF4-FFF2-40B4-BE49-F238E27FC236}">
                <a16:creationId xmlns:a16="http://schemas.microsoft.com/office/drawing/2014/main" id="{3032B1A0-F8E3-3A1C-A8FA-FA0E3497A65D}"/>
              </a:ext>
            </a:extLst>
          </p:cNvPr>
          <p:cNvPicPr>
            <a:picLocks noChangeAspect="1"/>
          </p:cNvPicPr>
          <p:nvPr/>
        </p:nvPicPr>
        <p:blipFill rotWithShape="1">
          <a:blip r:embed="rId7">
            <a:extLst>
              <a:ext uri="{28A0092B-C50C-407E-A947-70E740481C1C}">
                <a14:useLocalDpi xmlns:a14="http://schemas.microsoft.com/office/drawing/2010/main" val="0"/>
              </a:ext>
            </a:extLst>
          </a:blip>
          <a:srcRect l="24544" t="3289" r="18499"/>
          <a:stretch/>
        </p:blipFill>
        <p:spPr>
          <a:xfrm>
            <a:off x="2271120" y="2785161"/>
            <a:ext cx="6559196" cy="262501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4205"/>
          <p:cNvPicPr>
            <a:picLocks noChangeAspect="1" noChangeArrowheads="1"/>
          </p:cNvPicPr>
          <p:nvPr/>
        </p:nvPicPr>
        <p:blipFill>
          <a:blip r:embed="rId2">
            <a:extLst>
              <a:ext uri="{28A0092B-C50C-407E-A947-70E740481C1C}">
                <a14:useLocalDpi xmlns:a14="http://schemas.microsoft.com/office/drawing/2010/main" val="0"/>
              </a:ext>
            </a:extLst>
          </a:blip>
          <a:srcRect l="67226" t="18445" b="21188"/>
          <a:stretch>
            <a:fillRect/>
          </a:stretch>
        </p:blipFill>
        <p:spPr bwMode="auto">
          <a:xfrm>
            <a:off x="1091932" y="1154588"/>
            <a:ext cx="28543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文字方塊 3"/>
          <p:cNvSpPr txBox="1">
            <a:spLocks noChangeArrowheads="1"/>
          </p:cNvSpPr>
          <p:nvPr/>
        </p:nvSpPr>
        <p:spPr bwMode="auto">
          <a:xfrm>
            <a:off x="4721225" y="6190573"/>
            <a:ext cx="3143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But, this is not right!</a:t>
            </a:r>
            <a:endParaRPr lang="zh-TW" altLang="en-US" sz="2000" dirty="0"/>
          </a:p>
        </p:txBody>
      </p:sp>
      <p:sp>
        <p:nvSpPr>
          <p:cNvPr id="40964" name="文字方塊 3"/>
          <p:cNvSpPr txBox="1">
            <a:spLocks noChangeArrowheads="1"/>
          </p:cNvSpPr>
          <p:nvPr/>
        </p:nvSpPr>
        <p:spPr bwMode="auto">
          <a:xfrm>
            <a:off x="1043608" y="667427"/>
            <a:ext cx="6072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Electrons can rotate around Nucleus like solar system.</a:t>
            </a:r>
            <a:endParaRPr lang="zh-TW" altLang="en-US" sz="2000" dirty="0"/>
          </a:p>
        </p:txBody>
      </p:sp>
      <p:pic>
        <p:nvPicPr>
          <p:cNvPr id="74758" name="Picture 6" descr="http://www.ilighting.net/attachments/2008/01/1175_200801251918252.jpg"/>
          <p:cNvPicPr>
            <a:picLocks noChangeAspect="1" noChangeArrowheads="1"/>
          </p:cNvPicPr>
          <p:nvPr/>
        </p:nvPicPr>
        <p:blipFill>
          <a:blip r:embed="rId3">
            <a:extLst>
              <a:ext uri="{28A0092B-C50C-407E-A947-70E740481C1C}">
                <a14:useLocalDpi xmlns:a14="http://schemas.microsoft.com/office/drawing/2010/main" val="0"/>
              </a:ext>
            </a:extLst>
          </a:blip>
          <a:srcRect b="34880"/>
          <a:stretch>
            <a:fillRect/>
          </a:stretch>
        </p:blipFill>
        <p:spPr bwMode="auto">
          <a:xfrm>
            <a:off x="4643438" y="1196975"/>
            <a:ext cx="3221037"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8" descr="http://blog.chinatimes.com/images/chinatimes_com/FightClub/1736/0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5025" y="3270250"/>
            <a:ext cx="3219450" cy="286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7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932" y="4725144"/>
            <a:ext cx="1378521" cy="1848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bwMode="auto">
          <a:xfrm>
            <a:off x="1091932" y="4384890"/>
            <a:ext cx="18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E. Rutherford</a:t>
            </a:r>
            <a:endParaRPr lang="zh-TW" altLang="en-US" sz="1800" dirty="0"/>
          </a:p>
        </p:txBody>
      </p:sp>
      <p:sp>
        <p:nvSpPr>
          <p:cNvPr id="3" name="文字方塊 2">
            <a:extLst>
              <a:ext uri="{FF2B5EF4-FFF2-40B4-BE49-F238E27FC236}">
                <a16:creationId xmlns:a16="http://schemas.microsoft.com/office/drawing/2014/main" id="{6384CD94-7652-66D8-A02E-BE594AA4D934}"/>
              </a:ext>
            </a:extLst>
          </p:cNvPr>
          <p:cNvSpPr txBox="1">
            <a:spLocks noChangeArrowheads="1"/>
          </p:cNvSpPr>
          <p:nvPr/>
        </p:nvSpPr>
        <p:spPr bwMode="auto">
          <a:xfrm>
            <a:off x="1043608" y="241970"/>
            <a:ext cx="6437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How are electrons located inside atom?</a:t>
            </a:r>
            <a:endParaRPr lang="zh-TW"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additive="base">
                                        <p:cTn id="7" dur="500" fill="hold"/>
                                        <p:tgtEl>
                                          <p:spTgt spid="90114"/>
                                        </p:tgtEl>
                                        <p:attrNameLst>
                                          <p:attrName>ppt_x</p:attrName>
                                        </p:attrNameLst>
                                      </p:cBhvr>
                                      <p:tavLst>
                                        <p:tav tm="0">
                                          <p:val>
                                            <p:strVal val="#ppt_x"/>
                                          </p:val>
                                        </p:tav>
                                        <p:tav tm="100000">
                                          <p:val>
                                            <p:strVal val="#ppt_x"/>
                                          </p:val>
                                        </p:tav>
                                      </p:tavLst>
                                    </p:anim>
                                    <p:anim calcmode="lin" valueType="num">
                                      <p:cBhvr additive="base">
                                        <p:cTn id="8" dur="500" fill="hold"/>
                                        <p:tgtEl>
                                          <p:spTgt spid="901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2579"/>
                                        </p:tgtEl>
                                        <p:attrNameLst>
                                          <p:attrName>style.visibility</p:attrName>
                                        </p:attrNameLst>
                                      </p:cBhvr>
                                      <p:to>
                                        <p:strVal val="visible"/>
                                      </p:to>
                                    </p:set>
                                    <p:anim calcmode="lin" valueType="num">
                                      <p:cBhvr additive="base">
                                        <p:cTn id="11" dur="500" fill="hold"/>
                                        <p:tgtEl>
                                          <p:spTgt spid="152579"/>
                                        </p:tgtEl>
                                        <p:attrNameLst>
                                          <p:attrName>ppt_x</p:attrName>
                                        </p:attrNameLst>
                                      </p:cBhvr>
                                      <p:tavLst>
                                        <p:tav tm="0">
                                          <p:val>
                                            <p:strVal val="#ppt_x"/>
                                          </p:val>
                                        </p:tav>
                                        <p:tav tm="100000">
                                          <p:val>
                                            <p:strVal val="#ppt_x"/>
                                          </p:val>
                                        </p:tav>
                                      </p:tavLst>
                                    </p:anim>
                                    <p:anim calcmode="lin" valueType="num">
                                      <p:cBhvr additive="base">
                                        <p:cTn id="12" dur="500" fill="hold"/>
                                        <p:tgtEl>
                                          <p:spTgt spid="15257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4758"/>
                                        </p:tgtEl>
                                        <p:attrNameLst>
                                          <p:attrName>style.visibility</p:attrName>
                                        </p:attrNameLst>
                                      </p:cBhvr>
                                      <p:to>
                                        <p:strVal val="visible"/>
                                      </p:to>
                                    </p:set>
                                    <p:anim calcmode="lin" valueType="num">
                                      <p:cBhvr additive="base">
                                        <p:cTn id="21" dur="500" fill="hold"/>
                                        <p:tgtEl>
                                          <p:spTgt spid="74758"/>
                                        </p:tgtEl>
                                        <p:attrNameLst>
                                          <p:attrName>ppt_x</p:attrName>
                                        </p:attrNameLst>
                                      </p:cBhvr>
                                      <p:tavLst>
                                        <p:tav tm="0">
                                          <p:val>
                                            <p:strVal val="#ppt_x"/>
                                          </p:val>
                                        </p:tav>
                                        <p:tav tm="100000">
                                          <p:val>
                                            <p:strVal val="#ppt_x"/>
                                          </p:val>
                                        </p:tav>
                                      </p:tavLst>
                                    </p:anim>
                                    <p:anim calcmode="lin" valueType="num">
                                      <p:cBhvr additive="base">
                                        <p:cTn id="22" dur="500" fill="hold"/>
                                        <p:tgtEl>
                                          <p:spTgt spid="74758"/>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74759"/>
                                        </p:tgtEl>
                                        <p:attrNameLst>
                                          <p:attrName>style.visibility</p:attrName>
                                        </p:attrNameLst>
                                      </p:cBhvr>
                                      <p:to>
                                        <p:strVal val="visible"/>
                                      </p:to>
                                    </p:set>
                                    <p:anim calcmode="lin" valueType="num">
                                      <p:cBhvr additive="base">
                                        <p:cTn id="27" dur="500" fill="hold"/>
                                        <p:tgtEl>
                                          <p:spTgt spid="74759"/>
                                        </p:tgtEl>
                                        <p:attrNameLst>
                                          <p:attrName>ppt_x</p:attrName>
                                        </p:attrNameLst>
                                      </p:cBhvr>
                                      <p:tavLst>
                                        <p:tav tm="0">
                                          <p:val>
                                            <p:strVal val="#ppt_x"/>
                                          </p:val>
                                        </p:tav>
                                        <p:tav tm="100000">
                                          <p:val>
                                            <p:strVal val="#ppt_x"/>
                                          </p:val>
                                        </p:tav>
                                      </p:tavLst>
                                    </p:anim>
                                    <p:anim calcmode="lin" valueType="num">
                                      <p:cBhvr additive="base">
                                        <p:cTn id="28" dur="500" fill="hold"/>
                                        <p:tgtEl>
                                          <p:spTgt spid="74759"/>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0723"/>
                                        </p:tgtEl>
                                        <p:attrNameLst>
                                          <p:attrName>style.visibility</p:attrName>
                                        </p:attrNameLst>
                                      </p:cBhvr>
                                      <p:to>
                                        <p:strVal val="visible"/>
                                      </p:to>
                                    </p:set>
                                    <p:anim calcmode="lin" valueType="num">
                                      <p:cBhvr additive="base">
                                        <p:cTn id="33" dur="500" fill="hold"/>
                                        <p:tgtEl>
                                          <p:spTgt spid="30723"/>
                                        </p:tgtEl>
                                        <p:attrNameLst>
                                          <p:attrName>ppt_x</p:attrName>
                                        </p:attrNameLst>
                                      </p:cBhvr>
                                      <p:tavLst>
                                        <p:tav tm="0">
                                          <p:val>
                                            <p:strVal val="#ppt_x"/>
                                          </p:val>
                                        </p:tav>
                                        <p:tav tm="100000">
                                          <p:val>
                                            <p:strVal val="#ppt_x"/>
                                          </p:val>
                                        </p:tav>
                                      </p:tavLst>
                                    </p:anim>
                                    <p:anim calcmode="lin" valueType="num">
                                      <p:cBhvr additive="base">
                                        <p:cTn id="34"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2"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4205"/>
          <p:cNvPicPr>
            <a:picLocks noChangeAspect="1" noChangeArrowheads="1"/>
          </p:cNvPicPr>
          <p:nvPr/>
        </p:nvPicPr>
        <p:blipFill>
          <a:blip r:embed="rId2">
            <a:extLst>
              <a:ext uri="{28A0092B-C50C-407E-A947-70E740481C1C}">
                <a14:useLocalDpi xmlns:a14="http://schemas.microsoft.com/office/drawing/2010/main" val="0"/>
              </a:ext>
            </a:extLst>
          </a:blip>
          <a:srcRect l="68866" t="18445" b="21188"/>
          <a:stretch>
            <a:fillRect/>
          </a:stretch>
        </p:blipFill>
        <p:spPr bwMode="auto">
          <a:xfrm>
            <a:off x="3216275" y="2276872"/>
            <a:ext cx="271145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閃電 2"/>
          <p:cNvSpPr/>
          <p:nvPr/>
        </p:nvSpPr>
        <p:spPr>
          <a:xfrm rot="15795960">
            <a:off x="5585619" y="2077640"/>
            <a:ext cx="857250" cy="928688"/>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41988" name="文字方塊 3"/>
          <p:cNvSpPr txBox="1">
            <a:spLocks noChangeArrowheads="1"/>
          </p:cNvSpPr>
          <p:nvPr/>
        </p:nvSpPr>
        <p:spPr bwMode="auto">
          <a:xfrm>
            <a:off x="854016" y="1541293"/>
            <a:ext cx="7435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Rotating charge emits electromagnetic wave and it caries away energy.</a:t>
            </a:r>
            <a:endParaRPr lang="zh-TW" altLang="en-US"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6" descr="C:\Users\Chia-Hung Chang\Downloads\Data\Knight\Media\Chapter38\Images\38_23Figure-F.jpg"/>
          <p:cNvPicPr>
            <a:picLocks noChangeAspect="1" noChangeArrowheads="1"/>
          </p:cNvPicPr>
          <p:nvPr/>
        </p:nvPicPr>
        <p:blipFill>
          <a:blip r:embed="rId2" cstate="print">
            <a:extLst>
              <a:ext uri="{28A0092B-C50C-407E-A947-70E740481C1C}">
                <a14:useLocalDpi xmlns:a14="http://schemas.microsoft.com/office/drawing/2010/main" val="0"/>
              </a:ext>
            </a:extLst>
          </a:blip>
          <a:srcRect b="35486"/>
          <a:stretch>
            <a:fillRect/>
          </a:stretch>
        </p:blipFill>
        <p:spPr bwMode="auto">
          <a:xfrm>
            <a:off x="2104231" y="2204864"/>
            <a:ext cx="4935537"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文字方塊 5"/>
          <p:cNvSpPr txBox="1">
            <a:spLocks noChangeArrowheads="1"/>
          </p:cNvSpPr>
          <p:nvPr/>
        </p:nvSpPr>
        <p:spPr bwMode="auto">
          <a:xfrm>
            <a:off x="1619672" y="1341438"/>
            <a:ext cx="70567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Rotating electrons, losing energy, fall into Nucleus very soon. </a:t>
            </a:r>
            <a:endParaRPr lang="zh-TW" altLang="en-US" sz="2000" dirty="0"/>
          </a:p>
        </p:txBody>
      </p:sp>
      <p:sp>
        <p:nvSpPr>
          <p:cNvPr id="2" name="TextBox 1">
            <a:extLst>
              <a:ext uri="{FF2B5EF4-FFF2-40B4-BE49-F238E27FC236}">
                <a16:creationId xmlns:a16="http://schemas.microsoft.com/office/drawing/2014/main" id="{DCB6459E-4177-9FD4-B30D-EF89F70CF47C}"/>
              </a:ext>
            </a:extLst>
          </p:cNvPr>
          <p:cNvSpPr txBox="1"/>
          <p:nvPr/>
        </p:nvSpPr>
        <p:spPr bwMode="auto">
          <a:xfrm>
            <a:off x="1616224" y="5116453"/>
            <a:ext cx="5760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Solar system picture of atom does not work!</a:t>
            </a:r>
          </a:p>
        </p:txBody>
      </p:sp>
      <p:sp>
        <p:nvSpPr>
          <p:cNvPr id="3" name="TextBox 2">
            <a:extLst>
              <a:ext uri="{FF2B5EF4-FFF2-40B4-BE49-F238E27FC236}">
                <a16:creationId xmlns:a16="http://schemas.microsoft.com/office/drawing/2014/main" id="{5D9B325E-E108-E220-8A58-BBB2C2EA76D3}"/>
              </a:ext>
            </a:extLst>
          </p:cNvPr>
          <p:cNvSpPr txBox="1"/>
          <p:nvPr/>
        </p:nvSpPr>
        <p:spPr bwMode="auto">
          <a:xfrm>
            <a:off x="1619672" y="5661248"/>
            <a:ext cx="73448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What is to be revealed in emission spectrum is even more shocking!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tub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25" y="2348880"/>
            <a:ext cx="24257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8" descr="File:Germicidal UV discharge tube glo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912" y="2367930"/>
            <a:ext cx="1368425"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文字方塊 7"/>
          <p:cNvSpPr txBox="1">
            <a:spLocks noChangeArrowheads="1"/>
          </p:cNvSpPr>
          <p:nvPr/>
        </p:nvSpPr>
        <p:spPr bwMode="auto">
          <a:xfrm>
            <a:off x="755576" y="1328694"/>
            <a:ext cx="53259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Gas atoms are ionized under high voltage.</a:t>
            </a:r>
            <a:endParaRPr lang="zh-TW" altLang="en-US" sz="2000" dirty="0"/>
          </a:p>
        </p:txBody>
      </p:sp>
      <p:pic>
        <p:nvPicPr>
          <p:cNvPr id="44038" name="圖片 10" descr="2520134769_a6c73511b9.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2348880"/>
            <a:ext cx="363855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文字方塊 8"/>
          <p:cNvSpPr txBox="1">
            <a:spLocks noChangeArrowheads="1"/>
          </p:cNvSpPr>
          <p:nvPr/>
        </p:nvSpPr>
        <p:spPr bwMode="auto">
          <a:xfrm>
            <a:off x="2771800" y="502699"/>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sz="2000" dirty="0">
                <a:solidFill>
                  <a:srgbClr val="FF0000"/>
                </a:solidFill>
              </a:rPr>
              <a:t>Atomic emission spectrum</a:t>
            </a:r>
            <a:endParaRPr lang="zh-TW" altLang="en-US" sz="2000" dirty="0">
              <a:solidFill>
                <a:srgbClr val="FF0000"/>
              </a:solidFill>
            </a:endParaRPr>
          </a:p>
        </p:txBody>
      </p:sp>
      <p:sp>
        <p:nvSpPr>
          <p:cNvPr id="44040" name="文字方塊 7"/>
          <p:cNvSpPr txBox="1">
            <a:spLocks noChangeArrowheads="1"/>
          </p:cNvSpPr>
          <p:nvPr/>
        </p:nvSpPr>
        <p:spPr bwMode="auto">
          <a:xfrm>
            <a:off x="1505222" y="5949875"/>
            <a:ext cx="6284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此實驗中氣體並不被加熱，所放出的光非黑體輻射！</a:t>
            </a:r>
          </a:p>
        </p:txBody>
      </p:sp>
      <p:sp>
        <p:nvSpPr>
          <p:cNvPr id="9" name="文字方塊 8"/>
          <p:cNvSpPr txBox="1"/>
          <p:nvPr/>
        </p:nvSpPr>
        <p:spPr>
          <a:xfrm>
            <a:off x="755576" y="1729805"/>
            <a:ext cx="8064896" cy="400110"/>
          </a:xfrm>
          <a:prstGeom prst="rect">
            <a:avLst/>
          </a:prstGeom>
          <a:noFill/>
        </p:spPr>
        <p:txBody>
          <a:bodyPr wrap="square" rtlCol="0">
            <a:spAutoFit/>
          </a:bodyPr>
          <a:lstStyle/>
          <a:p>
            <a:r>
              <a:rPr lang="en-US" altLang="zh-TW" sz="2000" dirty="0"/>
              <a:t>Atoms start to emit EM wave as electrons pass through gas and excite atoms.</a:t>
            </a:r>
            <a:endParaRPr lang="zh-TW" altLang="en-US" sz="2000" dirty="0"/>
          </a:p>
        </p:txBody>
      </p:sp>
      <p:sp>
        <p:nvSpPr>
          <p:cNvPr id="10" name="TextBox 9">
            <a:extLst>
              <a:ext uri="{FF2B5EF4-FFF2-40B4-BE49-F238E27FC236}">
                <a16:creationId xmlns:a16="http://schemas.microsoft.com/office/drawing/2014/main" id="{56BA64C3-8196-6345-86BA-E1AE19E546BD}"/>
              </a:ext>
            </a:extLst>
          </p:cNvPr>
          <p:cNvSpPr txBox="1"/>
          <p:nvPr/>
        </p:nvSpPr>
        <p:spPr>
          <a:xfrm>
            <a:off x="755576" y="924184"/>
            <a:ext cx="7124700" cy="400110"/>
          </a:xfrm>
          <a:prstGeom prst="rect">
            <a:avLst/>
          </a:prstGeom>
          <a:noFill/>
        </p:spPr>
        <p:txBody>
          <a:bodyPr wrap="square">
            <a:spAutoFit/>
          </a:bodyPr>
          <a:lstStyle/>
          <a:p>
            <a:r>
              <a:rPr lang="en-TW" sz="2000"/>
              <a:t>Gas-discharge lamp</a:t>
            </a:r>
            <a:r>
              <a:rPr lang="en-US" sz="2000" dirty="0"/>
              <a:t>: Cathode tube with dilute gas inside. </a:t>
            </a:r>
            <a:endParaRPr lang="en-TW" sz="2000" dirty="0"/>
          </a:p>
        </p:txBody>
      </p:sp>
      <p:pic>
        <p:nvPicPr>
          <p:cNvPr id="22530" name="Picture 2">
            <a:extLst>
              <a:ext uri="{FF2B5EF4-FFF2-40B4-BE49-F238E27FC236}">
                <a16:creationId xmlns:a16="http://schemas.microsoft.com/office/drawing/2014/main" id="{D9317BBF-5542-424A-89C8-1074A1BDA2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4103066"/>
            <a:ext cx="2173818" cy="1630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007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EE96F85-54C3-1544-B7EE-E6CBFB16DC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69689"/>
            <a:ext cx="7381776" cy="4918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841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f40_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585410"/>
            <a:ext cx="5327198" cy="223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 Box 4"/>
          <p:cNvSpPr txBox="1">
            <a:spLocks noChangeArrowheads="1"/>
          </p:cNvSpPr>
          <p:nvPr/>
        </p:nvSpPr>
        <p:spPr bwMode="auto">
          <a:xfrm>
            <a:off x="827584" y="483822"/>
            <a:ext cx="7632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t>The emission EM wave is analyzed by wavelength: </a:t>
            </a:r>
            <a:r>
              <a:rPr lang="zh-TW" altLang="en-US" sz="2000" dirty="0">
                <a:solidFill>
                  <a:srgbClr val="FF0000"/>
                </a:solidFill>
              </a:rPr>
              <a:t>原子光譜</a:t>
            </a:r>
            <a:r>
              <a:rPr lang="en-US" altLang="zh-TW" sz="2000" dirty="0">
                <a:solidFill>
                  <a:srgbClr val="FF0000"/>
                </a:solidFill>
              </a:rPr>
              <a:t> Spectrum</a:t>
            </a:r>
            <a:r>
              <a:rPr lang="zh-TW" altLang="en-US" sz="2000" dirty="0"/>
              <a:t>。</a:t>
            </a:r>
          </a:p>
        </p:txBody>
      </p:sp>
      <p:sp>
        <p:nvSpPr>
          <p:cNvPr id="45060" name="文字方塊 5"/>
          <p:cNvSpPr txBox="1">
            <a:spLocks noChangeArrowheads="1"/>
          </p:cNvSpPr>
          <p:nvPr/>
        </p:nvSpPr>
        <p:spPr bwMode="auto">
          <a:xfrm>
            <a:off x="827584" y="5945811"/>
            <a:ext cx="72728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Shockingly, the emission distribution is not continuous</a:t>
            </a:r>
            <a:r>
              <a:rPr lang="en-US" altLang="zh-TW" sz="2000" dirty="0">
                <a:solidFill>
                  <a:srgbClr val="FF0000"/>
                </a:solidFill>
              </a:rPr>
              <a:t>, but discreet</a:t>
            </a:r>
            <a:r>
              <a:rPr lang="zh-TW" altLang="en-US" sz="2000" dirty="0"/>
              <a:t>！</a:t>
            </a:r>
            <a:endParaRPr lang="en-US" altLang="zh-TW" sz="2000" dirty="0"/>
          </a:p>
        </p:txBody>
      </p:sp>
      <p:pic>
        <p:nvPicPr>
          <p:cNvPr id="2" name="Picture 1">
            <a:extLst>
              <a:ext uri="{FF2B5EF4-FFF2-40B4-BE49-F238E27FC236}">
                <a16:creationId xmlns:a16="http://schemas.microsoft.com/office/drawing/2014/main" id="{6DD885FB-65FC-BEC1-E51C-8B4FD88CBCEF}"/>
              </a:ext>
            </a:extLst>
          </p:cNvPr>
          <p:cNvPicPr>
            <a:picLocks noChangeAspect="1"/>
          </p:cNvPicPr>
          <p:nvPr/>
        </p:nvPicPr>
        <p:blipFill>
          <a:blip r:embed="rId3"/>
          <a:stretch>
            <a:fillRect/>
          </a:stretch>
        </p:blipFill>
        <p:spPr>
          <a:xfrm>
            <a:off x="1547664" y="1040342"/>
            <a:ext cx="5327632" cy="2232248"/>
          </a:xfrm>
          <a:prstGeom prst="rect">
            <a:avLst/>
          </a:prstGeom>
        </p:spPr>
      </p:pic>
    </p:spTree>
    <p:extLst>
      <p:ext uri="{BB962C8B-B14F-4D97-AF65-F5344CB8AC3E}">
        <p14:creationId xmlns:p14="http://schemas.microsoft.com/office/powerpoint/2010/main" val="92553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additive="base">
                                        <p:cTn id="7" dur="500" fill="hold"/>
                                        <p:tgtEl>
                                          <p:spTgt spid="45058"/>
                                        </p:tgtEl>
                                        <p:attrNameLst>
                                          <p:attrName>ppt_x</p:attrName>
                                        </p:attrNameLst>
                                      </p:cBhvr>
                                      <p:tavLst>
                                        <p:tav tm="0">
                                          <p:val>
                                            <p:strVal val="#ppt_x"/>
                                          </p:val>
                                        </p:tav>
                                        <p:tav tm="100000">
                                          <p:val>
                                            <p:strVal val="#ppt_x"/>
                                          </p:val>
                                        </p:tav>
                                      </p:tavLst>
                                    </p:anim>
                                    <p:anim calcmode="lin" valueType="num">
                                      <p:cBhvr additive="base">
                                        <p:cTn id="8" dur="500" fill="hold"/>
                                        <p:tgtEl>
                                          <p:spTgt spid="4505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5060"/>
                                        </p:tgtEl>
                                        <p:attrNameLst>
                                          <p:attrName>style.visibility</p:attrName>
                                        </p:attrNameLst>
                                      </p:cBhvr>
                                      <p:to>
                                        <p:strVal val="visible"/>
                                      </p:to>
                                    </p:set>
                                    <p:anim calcmode="lin" valueType="num">
                                      <p:cBhvr additive="base">
                                        <p:cTn id="11" dur="500" fill="hold"/>
                                        <p:tgtEl>
                                          <p:spTgt spid="45060"/>
                                        </p:tgtEl>
                                        <p:attrNameLst>
                                          <p:attrName>ppt_x</p:attrName>
                                        </p:attrNameLst>
                                      </p:cBhvr>
                                      <p:tavLst>
                                        <p:tav tm="0">
                                          <p:val>
                                            <p:strVal val="#ppt_x"/>
                                          </p:val>
                                        </p:tav>
                                        <p:tav tm="100000">
                                          <p:val>
                                            <p:strVal val="#ppt_x"/>
                                          </p:val>
                                        </p:tav>
                                      </p:tavLst>
                                    </p:anim>
                                    <p:anim calcmode="lin" valueType="num">
                                      <p:cBhvr additive="base">
                                        <p:cTn id="12" dur="500" fill="hold"/>
                                        <p:tgtEl>
                                          <p:spTgt spid="450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586" name="Picture 5" descr="F36_17"/>
          <p:cNvPicPr>
            <a:picLocks noChangeAspect="1" noChangeArrowheads="1"/>
          </p:cNvPicPr>
          <p:nvPr/>
        </p:nvPicPr>
        <p:blipFill>
          <a:blip r:embed="rId2">
            <a:extLst>
              <a:ext uri="{28A0092B-C50C-407E-A947-70E740481C1C}">
                <a14:useLocalDpi xmlns:a14="http://schemas.microsoft.com/office/drawing/2010/main" val="0"/>
              </a:ext>
            </a:extLst>
          </a:blip>
          <a:srcRect b="13304"/>
          <a:stretch>
            <a:fillRect/>
          </a:stretch>
        </p:blipFill>
        <p:spPr bwMode="auto">
          <a:xfrm>
            <a:off x="404859" y="1844824"/>
            <a:ext cx="2347866" cy="2240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6" descr="F36_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4027" y="1844823"/>
            <a:ext cx="27940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7" descr="F36_19"/>
          <p:cNvPicPr>
            <a:picLocks noChangeAspect="1" noChangeArrowheads="1"/>
          </p:cNvPicPr>
          <p:nvPr/>
        </p:nvPicPr>
        <p:blipFill>
          <a:blip r:embed="rId4">
            <a:extLst>
              <a:ext uri="{28A0092B-C50C-407E-A947-70E740481C1C}">
                <a14:useLocalDpi xmlns:a14="http://schemas.microsoft.com/office/drawing/2010/main" val="0"/>
              </a:ext>
            </a:extLst>
          </a:blip>
          <a:srcRect b="8748"/>
          <a:stretch>
            <a:fillRect/>
          </a:stretch>
        </p:blipFill>
        <p:spPr bwMode="auto">
          <a:xfrm>
            <a:off x="3059832" y="1844823"/>
            <a:ext cx="1657088" cy="2240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Text Box 9"/>
          <p:cNvSpPr txBox="1">
            <a:spLocks noChangeArrowheads="1"/>
          </p:cNvSpPr>
          <p:nvPr/>
        </p:nvSpPr>
        <p:spPr bwMode="auto">
          <a:xfrm>
            <a:off x="2483768" y="776984"/>
            <a:ext cx="3140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50000"/>
              </a:spcBef>
              <a:buFontTx/>
              <a:buNone/>
            </a:pPr>
            <a:r>
              <a:rPr lang="zh-TW" altLang="en-US" sz="1800" dirty="0">
                <a:solidFill>
                  <a:srgbClr val="FF0000"/>
                </a:solidFill>
              </a:rPr>
              <a:t>繞射光柵</a:t>
            </a:r>
            <a:r>
              <a:rPr lang="en-US" altLang="zh-TW" sz="1800" dirty="0">
                <a:solidFill>
                  <a:srgbClr val="FF0000"/>
                </a:solidFill>
              </a:rPr>
              <a:t> Diffraction Grating</a:t>
            </a:r>
            <a:endParaRPr lang="zh-TW" altLang="en-US" sz="1800" dirty="0">
              <a:solidFill>
                <a:srgbClr val="FF0000"/>
              </a:solidFill>
            </a:endParaRPr>
          </a:p>
        </p:txBody>
      </p:sp>
      <p:sp>
        <p:nvSpPr>
          <p:cNvPr id="67591" name="文字方塊 6"/>
          <p:cNvSpPr txBox="1">
            <a:spLocks noChangeArrowheads="1"/>
          </p:cNvSpPr>
          <p:nvPr/>
        </p:nvSpPr>
        <p:spPr bwMode="auto">
          <a:xfrm>
            <a:off x="2028336" y="1218571"/>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等同於一系列等距同相光源的干涉疊加！</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E6DD8CC-2C3A-4638-1EB2-5BF2C7B2BA00}"/>
                  </a:ext>
                </a:extLst>
              </p:cNvPr>
              <p:cNvSpPr txBox="1"/>
              <p:nvPr/>
            </p:nvSpPr>
            <p:spPr>
              <a:xfrm>
                <a:off x="5024027" y="5468397"/>
                <a:ext cx="1730376" cy="369332"/>
              </a:xfrm>
              <a:prstGeom prst="rect">
                <a:avLst/>
              </a:prstGeom>
              <a:solidFill>
                <a:srgbClr val="FFFF00"/>
              </a:solidFill>
            </p:spPr>
            <p:txBody>
              <a:bodyPr wrap="square" rtlCol="0">
                <a:spAutoFit/>
              </a:bodyPr>
              <a:lstStyle/>
              <a:p>
                <a:pPr/>
                <a14:m>
                  <m:oMathPara xmlns:m="http://schemas.openxmlformats.org/officeDocument/2006/math">
                    <m:oMath>
                      <m:r>
                        <a:rPr lang="en-US" sz="1800" b="0" i="1" smtClean="0">
                          <a:latin typeface="Cambria Math" panose="02040503050406030204" pitchFamily="18" charset="0"/>
                        </a:rPr>
                        <m:t>𝑑</m:t>
                      </m:r>
                      <m:func>
                        <m:funcPr>
                          <m:ctrlPr>
                            <a:rPr lang="en-US" sz="1800" b="0" i="0" smtClean="0">
                              <a:latin typeface="Cambria Math" panose="02040503050406030204" pitchFamily="18" charset="0"/>
                            </a:rPr>
                          </m:ctrlPr>
                        </m:funcPr>
                        <m:fName>
                          <m:r>
                            <m:rPr>
                              <m:sty m:val="p"/>
                            </m:rPr>
                            <a:rPr lang="en-US" sz="1800" b="0" i="0" smtClean="0">
                              <a:latin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rPr>
                        <m:t>=</m:t>
                      </m:r>
                      <m:r>
                        <a:rPr lang="en-US" sz="1800" b="0" i="1" smtClean="0">
                          <a:latin typeface="Cambria Math" panose="02040503050406030204" pitchFamily="18" charset="0"/>
                        </a:rPr>
                        <m:t>𝑚</m:t>
                      </m:r>
                      <m:r>
                        <a:rPr lang="en-US" sz="1800" b="0" i="1" smtClean="0">
                          <a:latin typeface="Cambria Math" panose="02040503050406030204" pitchFamily="18" charset="0"/>
                          <a:ea typeface="Cambria Math" panose="02040503050406030204" pitchFamily="18" charset="0"/>
                        </a:rPr>
                        <m:t>𝜆</m:t>
                      </m:r>
                    </m:oMath>
                  </m:oMathPara>
                </a14:m>
                <a:endParaRPr lang="en-US" sz="1800" dirty="0"/>
              </a:p>
            </p:txBody>
          </p:sp>
        </mc:Choice>
        <mc:Fallback xmlns="">
          <p:sp>
            <p:nvSpPr>
              <p:cNvPr id="2" name="TextBox 1">
                <a:extLst>
                  <a:ext uri="{FF2B5EF4-FFF2-40B4-BE49-F238E27FC236}">
                    <a16:creationId xmlns:a16="http://schemas.microsoft.com/office/drawing/2014/main" id="{5E6DD8CC-2C3A-4638-1EB2-5BF2C7B2BA00}"/>
                  </a:ext>
                </a:extLst>
              </p:cNvPr>
              <p:cNvSpPr txBox="1">
                <a:spLocks noRot="1" noChangeAspect="1" noMove="1" noResize="1" noEditPoints="1" noAdjustHandles="1" noChangeArrowheads="1" noChangeShapeType="1" noTextEdit="1"/>
              </p:cNvSpPr>
              <p:nvPr/>
            </p:nvSpPr>
            <p:spPr>
              <a:xfrm>
                <a:off x="5024027" y="5468397"/>
                <a:ext cx="1730376" cy="369332"/>
              </a:xfrm>
              <a:prstGeom prst="rect">
                <a:avLst/>
              </a:prstGeom>
              <a:blipFill>
                <a:blip r:embed="rId5"/>
                <a:stretch>
                  <a:fillRect/>
                </a:stretch>
              </a:blipFill>
            </p:spPr>
            <p:txBody>
              <a:bodyPr/>
              <a:lstStyle/>
              <a:p>
                <a:r>
                  <a:rPr lang="en-US">
                    <a:noFill/>
                  </a:rPr>
                  <a:t> </a:t>
                </a:r>
              </a:p>
            </p:txBody>
          </p:sp>
        </mc:Fallback>
      </mc:AlternateContent>
      <p:pic>
        <p:nvPicPr>
          <p:cNvPr id="1026" name="Picture 2" descr="undefined">
            <a:extLst>
              <a:ext uri="{FF2B5EF4-FFF2-40B4-BE49-F238E27FC236}">
                <a16:creationId xmlns:a16="http://schemas.microsoft.com/office/drawing/2014/main" id="{9E28CC90-90BF-951B-63E4-632697422D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4393" y="4230200"/>
            <a:ext cx="2552527" cy="191439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2B87778-10E6-0453-DEB5-83D73695C92C}"/>
                  </a:ext>
                </a:extLst>
              </p:cNvPr>
              <p:cNvSpPr txBox="1"/>
              <p:nvPr/>
            </p:nvSpPr>
            <p:spPr>
              <a:xfrm>
                <a:off x="5024027" y="5085184"/>
                <a:ext cx="4012469" cy="369332"/>
              </a:xfrm>
              <a:prstGeom prst="rect">
                <a:avLst/>
              </a:prstGeom>
              <a:noFill/>
            </p:spPr>
            <p:txBody>
              <a:bodyPr wrap="square" rtlCol="0">
                <a:spAutoFit/>
              </a:bodyPr>
              <a:lstStyle/>
              <a:p>
                <a:pPr algn="l"/>
                <a:r>
                  <a:rPr lang="en-US" sz="1800" dirty="0" err="1">
                    <a:latin typeface="Cambria Math" panose="02040503050406030204" pitchFamily="18" charset="0"/>
                  </a:rPr>
                  <a:t>亮紋的角度</a:t>
                </a:r>
                <a14:m>
                  <m:oMath xmlns:m="http://schemas.openxmlformats.org/officeDocument/2006/math">
                    <m:r>
                      <a:rPr lang="en-US" sz="1800" i="1" smtClean="0">
                        <a:latin typeface="Cambria Math" panose="02040503050406030204" pitchFamily="18" charset="0"/>
                        <a:ea typeface="Cambria Math" panose="02040503050406030204" pitchFamily="18" charset="0"/>
                      </a:rPr>
                      <m:t>𝜃</m:t>
                    </m:r>
                  </m:oMath>
                </a14:m>
                <a:r>
                  <a:rPr lang="en-US" sz="1800" dirty="0" err="1">
                    <a:latin typeface="Cambria Math" panose="02040503050406030204" pitchFamily="18" charset="0"/>
                  </a:rPr>
                  <a:t>與波長</a:t>
                </a:r>
                <a14:m>
                  <m:oMath xmlns:m="http://schemas.openxmlformats.org/officeDocument/2006/math">
                    <m:r>
                      <a:rPr lang="en-US" sz="1800" i="1" dirty="0" smtClean="0">
                        <a:latin typeface="Cambria Math" panose="02040503050406030204" pitchFamily="18" charset="0"/>
                        <a:ea typeface="Cambria Math" panose="02040503050406030204" pitchFamily="18" charset="0"/>
                      </a:rPr>
                      <m:t>𝜆</m:t>
                    </m:r>
                  </m:oMath>
                </a14:m>
                <a:r>
                  <a:rPr lang="en-US" sz="1800" dirty="0" err="1">
                    <a:latin typeface="Cambria Math" panose="02040503050406030204" pitchFamily="18" charset="0"/>
                  </a:rPr>
                  <a:t>滿足以下關係</a:t>
                </a:r>
                <a:r>
                  <a:rPr lang="en-US" sz="1800" dirty="0">
                    <a:latin typeface="Cambria Math" panose="02040503050406030204" pitchFamily="18" charset="0"/>
                  </a:rPr>
                  <a:t>：</a:t>
                </a:r>
              </a:p>
            </p:txBody>
          </p:sp>
        </mc:Choice>
        <mc:Fallback xmlns="">
          <p:sp>
            <p:nvSpPr>
              <p:cNvPr id="3" name="TextBox 2">
                <a:extLst>
                  <a:ext uri="{FF2B5EF4-FFF2-40B4-BE49-F238E27FC236}">
                    <a16:creationId xmlns:a16="http://schemas.microsoft.com/office/drawing/2014/main" id="{B2B87778-10E6-0453-DEB5-83D73695C92C}"/>
                  </a:ext>
                </a:extLst>
              </p:cNvPr>
              <p:cNvSpPr txBox="1">
                <a:spLocks noRot="1" noChangeAspect="1" noMove="1" noResize="1" noEditPoints="1" noAdjustHandles="1" noChangeArrowheads="1" noChangeShapeType="1" noTextEdit="1"/>
              </p:cNvSpPr>
              <p:nvPr/>
            </p:nvSpPr>
            <p:spPr>
              <a:xfrm>
                <a:off x="5024027" y="5085184"/>
                <a:ext cx="4012469" cy="369332"/>
              </a:xfrm>
              <a:prstGeom prst="rect">
                <a:avLst/>
              </a:prstGeom>
              <a:blipFill>
                <a:blip r:embed="rId7"/>
                <a:stretch>
                  <a:fillRect l="-1262" t="-6667" b="-23333"/>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F489E66-B66A-67F9-B218-D85DD36C3618}"/>
              </a:ext>
            </a:extLst>
          </p:cNvPr>
          <p:cNvSpPr txBox="1"/>
          <p:nvPr/>
        </p:nvSpPr>
        <p:spPr>
          <a:xfrm>
            <a:off x="6588224" y="1459252"/>
            <a:ext cx="2016224" cy="369332"/>
          </a:xfrm>
          <a:prstGeom prst="rect">
            <a:avLst/>
          </a:prstGeom>
          <a:noFill/>
        </p:spPr>
        <p:txBody>
          <a:bodyPr wrap="square" rtlCol="0">
            <a:spAutoFit/>
          </a:bodyPr>
          <a:lstStyle/>
          <a:p>
            <a:pPr algn="l"/>
            <a:r>
              <a:rPr lang="en-US" sz="1800" dirty="0" err="1">
                <a:latin typeface="Cambria Math" panose="02040503050406030204" pitchFamily="18" charset="0"/>
              </a:rPr>
              <a:t>若只有單一波長</a:t>
            </a:r>
            <a:r>
              <a:rPr lang="en-US" sz="1800" dirty="0">
                <a:latin typeface="Cambria Math" panose="02040503050406030204" pitchFamily="18" charset="0"/>
              </a:rPr>
              <a:t>：</a:t>
            </a:r>
          </a:p>
        </p:txBody>
      </p:sp>
    </p:spTree>
    <p:extLst>
      <p:ext uri="{BB962C8B-B14F-4D97-AF65-F5344CB8AC3E}">
        <p14:creationId xmlns:p14="http://schemas.microsoft.com/office/powerpoint/2010/main" val="994215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8610" name="Picture 4" descr="F36_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715" y="992073"/>
            <a:ext cx="1998637" cy="522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Picture 5" descr="F36_23"/>
          <p:cNvPicPr>
            <a:picLocks noChangeAspect="1" noChangeArrowheads="1"/>
          </p:cNvPicPr>
          <p:nvPr/>
        </p:nvPicPr>
        <p:blipFill rotWithShape="1">
          <a:blip r:embed="rId3">
            <a:extLst>
              <a:ext uri="{28A0092B-C50C-407E-A947-70E740481C1C}">
                <a14:useLocalDpi xmlns:a14="http://schemas.microsoft.com/office/drawing/2010/main" val="0"/>
              </a:ext>
            </a:extLst>
          </a:blip>
          <a:srcRect b="24630"/>
          <a:stretch/>
        </p:blipFill>
        <p:spPr bwMode="auto">
          <a:xfrm>
            <a:off x="2627784" y="4149081"/>
            <a:ext cx="6327775"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文字方塊 3"/>
          <p:cNvSpPr txBox="1">
            <a:spLocks noChangeArrowheads="1"/>
          </p:cNvSpPr>
          <p:nvPr/>
        </p:nvSpPr>
        <p:spPr bwMode="auto">
          <a:xfrm>
            <a:off x="2852690" y="5854314"/>
            <a:ext cx="61028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與三稜鏡類似，是分離不同波長光波最好的辦法。</a:t>
            </a:r>
          </a:p>
        </p:txBody>
      </p:sp>
      <p:pic>
        <p:nvPicPr>
          <p:cNvPr id="2050" name="Picture 2" descr="diffraction grating photo">
            <a:extLst>
              <a:ext uri="{FF2B5EF4-FFF2-40B4-BE49-F238E27FC236}">
                <a16:creationId xmlns:a16="http://schemas.microsoft.com/office/drawing/2014/main" id="{D6C16C5D-D5FC-5BE0-8373-8249B46DCA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992073"/>
            <a:ext cx="4445000" cy="28956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281982C-72A6-78B2-A373-BA096D1ACFA8}"/>
                  </a:ext>
                </a:extLst>
              </p:cNvPr>
              <p:cNvSpPr txBox="1"/>
              <p:nvPr/>
            </p:nvSpPr>
            <p:spPr>
              <a:xfrm>
                <a:off x="2843808" y="5448342"/>
                <a:ext cx="5688632" cy="369332"/>
              </a:xfrm>
              <a:prstGeom prst="rect">
                <a:avLst/>
              </a:prstGeom>
              <a:noFill/>
            </p:spPr>
            <p:txBody>
              <a:bodyPr wrap="square" rtlCol="0">
                <a:spAutoFit/>
              </a:bodyPr>
              <a:lstStyle/>
              <a:p>
                <a:r>
                  <a:rPr lang="en-US" sz="1800" dirty="0">
                    <a:latin typeface="Cambria Math" panose="02040503050406030204" pitchFamily="18" charset="0"/>
                  </a:rPr>
                  <a:t>同一個</a:t>
                </a:r>
                <a14:m>
                  <m:oMath xmlns:m="http://schemas.openxmlformats.org/officeDocument/2006/math">
                    <m:r>
                      <a:rPr lang="en-US" sz="1800" b="0" i="1" dirty="0" smtClean="0">
                        <a:latin typeface="Cambria Math" panose="02040503050406030204" pitchFamily="18" charset="0"/>
                      </a:rPr>
                      <m:t>𝑚</m:t>
                    </m:r>
                  </m:oMath>
                </a14:m>
                <a:r>
                  <a:rPr lang="en-US" sz="1800" dirty="0">
                    <a:latin typeface="Cambria Math" panose="02040503050406030204" pitchFamily="18" charset="0"/>
                  </a:rPr>
                  <a:t>，不同波長</a:t>
                </a:r>
                <a14:m>
                  <m:oMath xmlns:m="http://schemas.openxmlformats.org/officeDocument/2006/math">
                    <m:r>
                      <a:rPr lang="en-US" sz="1800" i="1" dirty="0">
                        <a:latin typeface="Cambria Math" panose="02040503050406030204" pitchFamily="18" charset="0"/>
                        <a:ea typeface="Cambria Math" panose="02040503050406030204" pitchFamily="18" charset="0"/>
                      </a:rPr>
                      <m:t>𝜆</m:t>
                    </m:r>
                  </m:oMath>
                </a14:m>
                <a:r>
                  <a:rPr lang="en-US" sz="1800" dirty="0">
                    <a:latin typeface="Cambria Math" panose="02040503050406030204" pitchFamily="18" charset="0"/>
                  </a:rPr>
                  <a:t>就對應不同的</a:t>
                </a:r>
                <a:r>
                  <a:rPr lang="en-US" sz="1800" dirty="0" err="1">
                    <a:latin typeface="Cambria Math" panose="02040503050406030204" pitchFamily="18" charset="0"/>
                  </a:rPr>
                  <a:t>亮紋角度</a:t>
                </a:r>
                <a14:m>
                  <m:oMath xmlns:m="http://schemas.openxmlformats.org/officeDocument/2006/math">
                    <m:r>
                      <a:rPr lang="en-US" sz="1800" i="1" smtClean="0">
                        <a:latin typeface="Cambria Math" panose="02040503050406030204" pitchFamily="18" charset="0"/>
                        <a:ea typeface="Cambria Math" panose="02040503050406030204" pitchFamily="18" charset="0"/>
                      </a:rPr>
                      <m:t>𝜃</m:t>
                    </m:r>
                  </m:oMath>
                </a14:m>
                <a:r>
                  <a:rPr lang="en-US" sz="1800" dirty="0">
                    <a:latin typeface="Cambria Math" panose="02040503050406030204" pitchFamily="18" charset="0"/>
                  </a:rPr>
                  <a:t>。</a:t>
                </a:r>
              </a:p>
            </p:txBody>
          </p:sp>
        </mc:Choice>
        <mc:Fallback xmlns="">
          <p:sp>
            <p:nvSpPr>
              <p:cNvPr id="2" name="TextBox 1">
                <a:extLst>
                  <a:ext uri="{FF2B5EF4-FFF2-40B4-BE49-F238E27FC236}">
                    <a16:creationId xmlns:a16="http://schemas.microsoft.com/office/drawing/2014/main" id="{E281982C-72A6-78B2-A373-BA096D1ACFA8}"/>
                  </a:ext>
                </a:extLst>
              </p:cNvPr>
              <p:cNvSpPr txBox="1">
                <a:spLocks noRot="1" noChangeAspect="1" noMove="1" noResize="1" noEditPoints="1" noAdjustHandles="1" noChangeArrowheads="1" noChangeShapeType="1" noTextEdit="1"/>
              </p:cNvSpPr>
              <p:nvPr/>
            </p:nvSpPr>
            <p:spPr>
              <a:xfrm>
                <a:off x="2843808" y="5448342"/>
                <a:ext cx="5688632" cy="369332"/>
              </a:xfrm>
              <a:prstGeom prst="rect">
                <a:avLst/>
              </a:prstGeom>
              <a:blipFill>
                <a:blip r:embed="rId5"/>
                <a:stretch>
                  <a:fillRect l="-1116" t="-10345" b="-2413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3A15F4D6-B6BF-6CC4-3C8B-3E2B81BE69FA}"/>
              </a:ext>
            </a:extLst>
          </p:cNvPr>
          <p:cNvSpPr txBox="1"/>
          <p:nvPr/>
        </p:nvSpPr>
        <p:spPr>
          <a:xfrm>
            <a:off x="2843808" y="5060690"/>
            <a:ext cx="4608512" cy="369332"/>
          </a:xfrm>
          <a:prstGeom prst="rect">
            <a:avLst/>
          </a:prstGeom>
          <a:noFill/>
        </p:spPr>
        <p:txBody>
          <a:bodyPr wrap="square" rtlCol="0">
            <a:spAutoFit/>
          </a:bodyPr>
          <a:lstStyle/>
          <a:p>
            <a:pPr algn="l"/>
            <a:r>
              <a:rPr lang="en-US" sz="1800" dirty="0" err="1">
                <a:latin typeface="Cambria Math" panose="02040503050406030204" pitchFamily="18" charset="0"/>
              </a:rPr>
              <a:t>若是有不同波長</a:t>
            </a:r>
            <a:r>
              <a:rPr lang="en-US" sz="1800" dirty="0">
                <a:latin typeface="Cambria Math" panose="02040503050406030204" pitchFamily="18" charset="0"/>
              </a:rPr>
              <a:t>，</a:t>
            </a:r>
          </a:p>
        </p:txBody>
      </p:sp>
    </p:spTree>
    <p:extLst>
      <p:ext uri="{BB962C8B-B14F-4D97-AF65-F5344CB8AC3E}">
        <p14:creationId xmlns:p14="http://schemas.microsoft.com/office/powerpoint/2010/main" val="4133681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upload.wikimedia.org/wikipedia/en/4/4c/Emission_spectrum-H.png">
            <a:hlinkClick r:id="rId2" tooltip="Emission spectrum of Hydrogen"/>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3" y="1500188"/>
            <a:ext cx="7210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文字方塊 3"/>
          <p:cNvSpPr txBox="1">
            <a:spLocks noChangeArrowheads="1"/>
          </p:cNvSpPr>
          <p:nvPr/>
        </p:nvSpPr>
        <p:spPr bwMode="auto">
          <a:xfrm>
            <a:off x="2411760" y="865188"/>
            <a:ext cx="4536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Spectrum of Hydrogen</a:t>
            </a:r>
            <a:r>
              <a:rPr lang="zh-TW" altLang="en-US" sz="1800" dirty="0"/>
              <a:t> 紅光是它的特徵。</a:t>
            </a:r>
          </a:p>
        </p:txBody>
      </p:sp>
      <p:sp>
        <p:nvSpPr>
          <p:cNvPr id="46087" name="文字方塊 1"/>
          <p:cNvSpPr txBox="1">
            <a:spLocks noChangeArrowheads="1"/>
          </p:cNvSpPr>
          <p:nvPr/>
        </p:nvSpPr>
        <p:spPr bwMode="auto">
          <a:xfrm>
            <a:off x="2663825" y="2801397"/>
            <a:ext cx="3816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原子放出的光的頻率是離散的。</a:t>
            </a:r>
          </a:p>
        </p:txBody>
      </p:sp>
      <p:pic>
        <p:nvPicPr>
          <p:cNvPr id="21506" name="Picture 2">
            <a:extLst>
              <a:ext uri="{FF2B5EF4-FFF2-40B4-BE49-F238E27FC236}">
                <a16:creationId xmlns:a16="http://schemas.microsoft.com/office/drawing/2014/main" id="{5CB15462-73BD-AE40-A052-75B76B751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463235"/>
            <a:ext cx="2640281" cy="871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384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2" descr="D:\Dropbox\Documents\課程\YoungTextBook\Images\Chapter39\A_Images\A_Figures_and_Photos\39_Pg1293_Un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333375"/>
            <a:ext cx="4748212" cy="567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文字方塊 2"/>
          <p:cNvSpPr txBox="1">
            <a:spLocks noChangeArrowheads="1"/>
          </p:cNvSpPr>
          <p:nvPr/>
        </p:nvSpPr>
        <p:spPr bwMode="auto">
          <a:xfrm>
            <a:off x="1619250" y="6092825"/>
            <a:ext cx="6840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Small Megellanic Cloud</a:t>
            </a:r>
            <a:r>
              <a:rPr lang="zh-TW" altLang="en-US" sz="1800"/>
              <a:t> 以氫氣為主，這是</a:t>
            </a:r>
            <a:r>
              <a:rPr lang="en-US" altLang="zh-TW" sz="1800"/>
              <a:t>Balmer</a:t>
            </a:r>
            <a:r>
              <a:rPr lang="zh-TW" altLang="en-US" sz="1800"/>
              <a:t>系列的紅光放射</a:t>
            </a:r>
          </a:p>
        </p:txBody>
      </p:sp>
    </p:spTree>
    <p:extLst>
      <p:ext uri="{BB962C8B-B14F-4D97-AF65-F5344CB8AC3E}">
        <p14:creationId xmlns:p14="http://schemas.microsoft.com/office/powerpoint/2010/main" val="921524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80CE73C-BBB2-9D4C-BF71-795895DE13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983" y="1378983"/>
            <a:ext cx="4562128" cy="3667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289FDEB8-4419-8341-BB3B-A02C450052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3" y="730911"/>
            <a:ext cx="2237251" cy="149926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1E73BA2-D36B-C342-901D-511676E44D2A}"/>
                  </a:ext>
                </a:extLst>
              </p:cNvPr>
              <p:cNvSpPr txBox="1"/>
              <p:nvPr/>
            </p:nvSpPr>
            <p:spPr>
              <a:xfrm>
                <a:off x="419246" y="1378983"/>
                <a:ext cx="504056" cy="369332"/>
              </a:xfrm>
              <a:prstGeom prst="rect">
                <a:avLst/>
              </a:prstGeom>
              <a:noFill/>
            </p:spPr>
            <p:txBody>
              <a:bodyPr wrap="square" rtlCol="0">
                <a:spAutoFit/>
              </a:bodyPr>
              <a:lstStyle/>
              <a:p>
                <a:pPr/>
                <a14:m>
                  <m:oMathPara xmlns:m="http://schemas.openxmlformats.org/officeDocument/2006/math">
                    <m:oMath>
                      <m:r>
                        <m:rPr>
                          <m:sty m:val="p"/>
                        </m:rPr>
                        <a:rPr lang="en-US" sz="1800" b="0" i="0" smtClean="0">
                          <a:latin typeface="Cambria Math" panose="02040503050406030204" pitchFamily="18" charset="0"/>
                        </a:rPr>
                        <m:t>He</m:t>
                      </m:r>
                    </m:oMath>
                  </m:oMathPara>
                </a14:m>
                <a:endParaRPr lang="en-TW" sz="1800" b="0" dirty="0">
                  <a:latin typeface="Cambria Math"/>
                </a:endParaRPr>
              </a:p>
            </p:txBody>
          </p:sp>
        </mc:Choice>
        <mc:Fallback xmlns="">
          <p:sp>
            <p:nvSpPr>
              <p:cNvPr id="2" name="TextBox 1">
                <a:extLst>
                  <a:ext uri="{FF2B5EF4-FFF2-40B4-BE49-F238E27FC236}">
                    <a16:creationId xmlns:a16="http://schemas.microsoft.com/office/drawing/2014/main" id="{01E73BA2-D36B-C342-901D-511676E44D2A}"/>
                  </a:ext>
                </a:extLst>
              </p:cNvPr>
              <p:cNvSpPr txBox="1">
                <a:spLocks noRot="1" noChangeAspect="1" noMove="1" noResize="1" noEditPoints="1" noAdjustHandles="1" noChangeArrowheads="1" noChangeShapeType="1" noTextEdit="1"/>
              </p:cNvSpPr>
              <p:nvPr/>
            </p:nvSpPr>
            <p:spPr>
              <a:xfrm>
                <a:off x="419246" y="1378983"/>
                <a:ext cx="504056" cy="369332"/>
              </a:xfrm>
              <a:prstGeom prst="rect">
                <a:avLst/>
              </a:prstGeom>
              <a:blipFill>
                <a:blip r:embed="rId4"/>
                <a:stretch>
                  <a:fillRect/>
                </a:stretch>
              </a:blipFill>
            </p:spPr>
            <p:txBody>
              <a:bodyPr/>
              <a:lstStyle/>
              <a:p>
                <a:r>
                  <a:rPr lang="en-TW">
                    <a:noFill/>
                  </a:rPr>
                  <a:t> </a:t>
                </a:r>
              </a:p>
            </p:txBody>
          </p:sp>
        </mc:Fallback>
      </mc:AlternateContent>
      <p:pic>
        <p:nvPicPr>
          <p:cNvPr id="5126" name="Picture 6">
            <a:extLst>
              <a:ext uri="{FF2B5EF4-FFF2-40B4-BE49-F238E27FC236}">
                <a16:creationId xmlns:a16="http://schemas.microsoft.com/office/drawing/2014/main" id="{72E1091A-47BB-3248-8AB4-74661C3C84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V="1">
            <a:off x="1210111" y="2985582"/>
            <a:ext cx="4572000" cy="37385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C5771BCA-31BC-A44C-A33D-4D1AD9AAB9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93" y="2475573"/>
            <a:ext cx="2237251" cy="149926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0480D05-0D68-094E-924B-E54C134C9650}"/>
                  </a:ext>
                </a:extLst>
              </p:cNvPr>
              <p:cNvSpPr txBox="1"/>
              <p:nvPr/>
            </p:nvSpPr>
            <p:spPr>
              <a:xfrm>
                <a:off x="419246" y="2985226"/>
                <a:ext cx="504056" cy="369332"/>
              </a:xfrm>
              <a:prstGeom prst="rect">
                <a:avLst/>
              </a:prstGeom>
              <a:noFill/>
            </p:spPr>
            <p:txBody>
              <a:bodyPr wrap="square" rtlCol="0">
                <a:spAutoFit/>
              </a:bodyPr>
              <a:lstStyle/>
              <a:p>
                <a:pPr/>
                <a14:m>
                  <m:oMathPara xmlns:m="http://schemas.openxmlformats.org/officeDocument/2006/math">
                    <m:oMath>
                      <m:r>
                        <m:rPr>
                          <m:sty m:val="p"/>
                        </m:rPr>
                        <a:rPr lang="en-US" sz="1800">
                          <a:latin typeface="Cambria Math" panose="02040503050406030204" pitchFamily="18" charset="0"/>
                        </a:rPr>
                        <m:t>N</m:t>
                      </m:r>
                      <m:r>
                        <m:rPr>
                          <m:sty m:val="p"/>
                        </m:rPr>
                        <a:rPr lang="en-US" sz="1800" b="0" i="0" smtClean="0">
                          <a:latin typeface="Cambria Math" panose="02040503050406030204" pitchFamily="18" charset="0"/>
                        </a:rPr>
                        <m:t>e</m:t>
                      </m:r>
                    </m:oMath>
                  </m:oMathPara>
                </a14:m>
                <a:endParaRPr lang="en-TW" sz="1800" b="0" dirty="0">
                  <a:latin typeface="Cambria Math"/>
                </a:endParaRPr>
              </a:p>
            </p:txBody>
          </p:sp>
        </mc:Choice>
        <mc:Fallback xmlns="">
          <p:sp>
            <p:nvSpPr>
              <p:cNvPr id="7" name="TextBox 6">
                <a:extLst>
                  <a:ext uri="{FF2B5EF4-FFF2-40B4-BE49-F238E27FC236}">
                    <a16:creationId xmlns:a16="http://schemas.microsoft.com/office/drawing/2014/main" id="{E0480D05-0D68-094E-924B-E54C134C9650}"/>
                  </a:ext>
                </a:extLst>
              </p:cNvPr>
              <p:cNvSpPr txBox="1">
                <a:spLocks noRot="1" noChangeAspect="1" noMove="1" noResize="1" noEditPoints="1" noAdjustHandles="1" noChangeArrowheads="1" noChangeShapeType="1" noTextEdit="1"/>
              </p:cNvSpPr>
              <p:nvPr/>
            </p:nvSpPr>
            <p:spPr>
              <a:xfrm>
                <a:off x="419246" y="2985226"/>
                <a:ext cx="504056" cy="369332"/>
              </a:xfrm>
              <a:prstGeom prst="rect">
                <a:avLst/>
              </a:prstGeom>
              <a:blipFill>
                <a:blip r:embed="rId7"/>
                <a:stretch>
                  <a:fillRect/>
                </a:stretch>
              </a:blipFill>
            </p:spPr>
            <p:txBody>
              <a:bodyPr/>
              <a:lstStyle/>
              <a:p>
                <a:r>
                  <a:rPr lang="en-TW">
                    <a:noFill/>
                  </a:rPr>
                  <a:t> </a:t>
                </a:r>
              </a:p>
            </p:txBody>
          </p:sp>
        </mc:Fallback>
      </mc:AlternateContent>
      <p:pic>
        <p:nvPicPr>
          <p:cNvPr id="5130" name="Picture 10">
            <a:extLst>
              <a:ext uri="{FF2B5EF4-FFF2-40B4-BE49-F238E27FC236}">
                <a16:creationId xmlns:a16="http://schemas.microsoft.com/office/drawing/2014/main" id="{D11114BC-8827-BC4C-82D6-BB3A7C2464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V="1">
            <a:off x="1206333" y="5089364"/>
            <a:ext cx="4581735" cy="373857"/>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3DBBD46E-6D36-404D-A534-DD8D059DC6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00192" y="4996706"/>
            <a:ext cx="2237252" cy="73875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1047D61-2F62-4D45-AF4C-3A8A072E6C3F}"/>
                  </a:ext>
                </a:extLst>
              </p:cNvPr>
              <p:cNvSpPr txBox="1"/>
              <p:nvPr/>
            </p:nvSpPr>
            <p:spPr>
              <a:xfrm>
                <a:off x="75265" y="5089364"/>
                <a:ext cx="1062581" cy="338554"/>
              </a:xfrm>
              <a:prstGeom prst="rect">
                <a:avLst/>
              </a:prstGeom>
              <a:noFill/>
            </p:spPr>
            <p:txBody>
              <a:bodyPr wrap="square" rtlCol="0">
                <a:spAutoFit/>
              </a:bodyPr>
              <a:lstStyle/>
              <a:p>
                <a:pPr/>
                <a14:m>
                  <m:oMathPara xmlns:m="http://schemas.openxmlformats.org/officeDocument/2006/math">
                    <m:oMath>
                      <m:r>
                        <m:rPr>
                          <m:nor/>
                        </m:rPr>
                        <a:rPr lang="en-GB" sz="1600" i="0"/>
                        <m:t>Mercury</m:t>
                      </m:r>
                    </m:oMath>
                  </m:oMathPara>
                </a14:m>
                <a:endParaRPr lang="en-GB" sz="1600" dirty="0"/>
              </a:p>
            </p:txBody>
          </p:sp>
        </mc:Choice>
        <mc:Fallback xmlns="">
          <p:sp>
            <p:nvSpPr>
              <p:cNvPr id="10" name="TextBox 9">
                <a:extLst>
                  <a:ext uri="{FF2B5EF4-FFF2-40B4-BE49-F238E27FC236}">
                    <a16:creationId xmlns:a16="http://schemas.microsoft.com/office/drawing/2014/main" id="{01047D61-2F62-4D45-AF4C-3A8A072E6C3F}"/>
                  </a:ext>
                </a:extLst>
              </p:cNvPr>
              <p:cNvSpPr txBox="1">
                <a:spLocks noRot="1" noChangeAspect="1" noMove="1" noResize="1" noEditPoints="1" noAdjustHandles="1" noChangeArrowheads="1" noChangeShapeType="1" noTextEdit="1"/>
              </p:cNvSpPr>
              <p:nvPr/>
            </p:nvSpPr>
            <p:spPr>
              <a:xfrm>
                <a:off x="75265" y="5089364"/>
                <a:ext cx="1062581" cy="338554"/>
              </a:xfrm>
              <a:prstGeom prst="rect">
                <a:avLst/>
              </a:prstGeom>
              <a:blipFill>
                <a:blip r:embed="rId10"/>
                <a:stretch>
                  <a:fillRect b="-7143"/>
                </a:stretch>
              </a:blipFill>
            </p:spPr>
            <p:txBody>
              <a:bodyPr/>
              <a:lstStyle/>
              <a:p>
                <a:r>
                  <a:rPr lang="en-TW">
                    <a:noFill/>
                  </a:rPr>
                  <a:t> </a:t>
                </a:r>
              </a:p>
            </p:txBody>
          </p:sp>
        </mc:Fallback>
      </mc:AlternateContent>
      <p:pic>
        <p:nvPicPr>
          <p:cNvPr id="5134" name="Picture 14">
            <a:extLst>
              <a:ext uri="{FF2B5EF4-FFF2-40B4-BE49-F238E27FC236}">
                <a16:creationId xmlns:a16="http://schemas.microsoft.com/office/drawing/2014/main" id="{26543A7B-9B94-0343-9B8E-FA17D2D20D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2240" y="5749156"/>
            <a:ext cx="1322949" cy="992212"/>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1BB12A11-062E-5049-AFB1-2A0021B8D5C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65651" y="2973279"/>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a:extLst>
              <a:ext uri="{FF2B5EF4-FFF2-40B4-BE49-F238E27FC236}">
                <a16:creationId xmlns:a16="http://schemas.microsoft.com/office/drawing/2014/main" id="{65F81FF7-513B-A247-AEFC-426D366A023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18051" y="3125679"/>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Neon Light Font by erik studio · Creative Fabrica">
            <a:extLst>
              <a:ext uri="{FF2B5EF4-FFF2-40B4-BE49-F238E27FC236}">
                <a16:creationId xmlns:a16="http://schemas.microsoft.com/office/drawing/2014/main" id="{1ED68031-B004-B347-AA5D-F84462BEED5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32240" y="3996634"/>
            <a:ext cx="1463281" cy="976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257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6F7605F-E857-68B4-D099-39D1DB987424}"/>
            </a:ext>
          </a:extLst>
        </p:cNvPr>
        <p:cNvGrpSpPr/>
        <p:nvPr/>
      </p:nvGrpSpPr>
      <p:grpSpPr>
        <a:xfrm>
          <a:off x="0" y="0"/>
          <a:ext cx="0" cy="0"/>
          <a:chOff x="0" y="0"/>
          <a:chExt cx="0" cy="0"/>
        </a:xfrm>
      </p:grpSpPr>
      <p:pic>
        <p:nvPicPr>
          <p:cNvPr id="46082" name="Picture 2" descr="http://upload.wikimedia.org/wikipedia/en/4/4c/Emission_spectrum-H.png">
            <a:hlinkClick r:id="rId2" tooltip="Emission spectrum of Hydrogen"/>
            <a:extLst>
              <a:ext uri="{FF2B5EF4-FFF2-40B4-BE49-F238E27FC236}">
                <a16:creationId xmlns:a16="http://schemas.microsoft.com/office/drawing/2014/main" id="{1AE1F636-C68E-E2BA-1197-04C606DFC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3" y="1500188"/>
            <a:ext cx="7210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4" descr="http://upload.wikimedia.org/wikipedia/commons/4/43/Emission_spectrum-Fe.png">
            <a:hlinkClick r:id="rId4" tooltip="Emission spectrum of Iron"/>
            <a:extLst>
              <a:ext uri="{FF2B5EF4-FFF2-40B4-BE49-F238E27FC236}">
                <a16:creationId xmlns:a16="http://schemas.microsoft.com/office/drawing/2014/main" id="{2BCF7715-4577-9051-E15D-3479D06507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0" y="4286250"/>
            <a:ext cx="72104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文字方塊 3">
            <a:extLst>
              <a:ext uri="{FF2B5EF4-FFF2-40B4-BE49-F238E27FC236}">
                <a16:creationId xmlns:a16="http://schemas.microsoft.com/office/drawing/2014/main" id="{8520B14F-5595-FF29-6D63-46F4458632E7}"/>
              </a:ext>
            </a:extLst>
          </p:cNvPr>
          <p:cNvSpPr txBox="1">
            <a:spLocks noChangeArrowheads="1"/>
          </p:cNvSpPr>
          <p:nvPr/>
        </p:nvSpPr>
        <p:spPr bwMode="auto">
          <a:xfrm>
            <a:off x="3214688" y="857250"/>
            <a:ext cx="3000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Spectrum of Hydrogen</a:t>
            </a:r>
            <a:endParaRPr lang="zh-TW" altLang="en-US" sz="1800"/>
          </a:p>
        </p:txBody>
      </p:sp>
      <p:sp>
        <p:nvSpPr>
          <p:cNvPr id="46085" name="文字方塊 4">
            <a:extLst>
              <a:ext uri="{FF2B5EF4-FFF2-40B4-BE49-F238E27FC236}">
                <a16:creationId xmlns:a16="http://schemas.microsoft.com/office/drawing/2014/main" id="{D9227173-CE87-359A-A305-3CCD1B63549F}"/>
              </a:ext>
            </a:extLst>
          </p:cNvPr>
          <p:cNvSpPr txBox="1">
            <a:spLocks noChangeArrowheads="1"/>
          </p:cNvSpPr>
          <p:nvPr/>
        </p:nvSpPr>
        <p:spPr bwMode="auto">
          <a:xfrm>
            <a:off x="3286125" y="3786188"/>
            <a:ext cx="3000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Spectrum of Iron</a:t>
            </a:r>
            <a:endParaRPr lang="zh-TW" altLang="en-US" sz="1800"/>
          </a:p>
        </p:txBody>
      </p:sp>
      <p:sp>
        <p:nvSpPr>
          <p:cNvPr id="46086" name="文字方塊 5">
            <a:extLst>
              <a:ext uri="{FF2B5EF4-FFF2-40B4-BE49-F238E27FC236}">
                <a16:creationId xmlns:a16="http://schemas.microsoft.com/office/drawing/2014/main" id="{4A0A2EB6-7417-59E2-337C-29985A28E6BF}"/>
              </a:ext>
            </a:extLst>
          </p:cNvPr>
          <p:cNvSpPr txBox="1">
            <a:spLocks noChangeArrowheads="1"/>
          </p:cNvSpPr>
          <p:nvPr/>
        </p:nvSpPr>
        <p:spPr bwMode="auto">
          <a:xfrm>
            <a:off x="2878138" y="5589240"/>
            <a:ext cx="316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特定元素對應特定光譜。</a:t>
            </a:r>
          </a:p>
        </p:txBody>
      </p:sp>
      <p:sp>
        <p:nvSpPr>
          <p:cNvPr id="46087" name="文字方塊 1">
            <a:extLst>
              <a:ext uri="{FF2B5EF4-FFF2-40B4-BE49-F238E27FC236}">
                <a16:creationId xmlns:a16="http://schemas.microsoft.com/office/drawing/2014/main" id="{9AA3F6A5-4295-1166-F8A5-CF309F802750}"/>
              </a:ext>
            </a:extLst>
          </p:cNvPr>
          <p:cNvSpPr txBox="1">
            <a:spLocks noChangeArrowheads="1"/>
          </p:cNvSpPr>
          <p:nvPr/>
        </p:nvSpPr>
        <p:spPr bwMode="auto">
          <a:xfrm>
            <a:off x="2806700" y="2717800"/>
            <a:ext cx="3816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原子放出的光的頻率是離散的。</a:t>
            </a:r>
          </a:p>
        </p:txBody>
      </p:sp>
      <p:pic>
        <p:nvPicPr>
          <p:cNvPr id="21506" name="Picture 2">
            <a:extLst>
              <a:ext uri="{FF2B5EF4-FFF2-40B4-BE49-F238E27FC236}">
                <a16:creationId xmlns:a16="http://schemas.microsoft.com/office/drawing/2014/main" id="{E4430B1F-30D0-3B1D-4623-1F197770CD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093" y="2635890"/>
            <a:ext cx="2640281" cy="871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150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faculty.virginia.edu/consciousness/images/line%20spectr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100" y="1052736"/>
            <a:ext cx="3991956"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E4D97E3-2B10-7A48-8405-D290174A64A7}"/>
              </a:ext>
            </a:extLst>
          </p:cNvPr>
          <p:cNvSpPr txBox="1"/>
          <p:nvPr/>
        </p:nvSpPr>
        <p:spPr>
          <a:xfrm>
            <a:off x="1205880" y="4581128"/>
            <a:ext cx="7740352" cy="400110"/>
          </a:xfrm>
          <a:prstGeom prst="rect">
            <a:avLst/>
          </a:prstGeom>
          <a:noFill/>
        </p:spPr>
        <p:txBody>
          <a:bodyPr wrap="square" rtlCol="0">
            <a:spAutoFit/>
          </a:bodyPr>
          <a:lstStyle/>
          <a:p>
            <a:r>
              <a:rPr lang="en-US" sz="2000" dirty="0">
                <a:cs typeface="Times New Roman" panose="02020603050405020304" pitchFamily="18" charset="0"/>
              </a:rPr>
              <a:t>In contrast, Thermal Blackbody radiation spectrum is continuous.</a:t>
            </a:r>
            <a:endParaRPr lang="en-TW" sz="2000" b="0" dirty="0">
              <a:cs typeface="Times New Roman" panose="02020603050405020304" pitchFamily="18" charset="0"/>
            </a:endParaRPr>
          </a:p>
        </p:txBody>
      </p:sp>
      <p:pic>
        <p:nvPicPr>
          <p:cNvPr id="3" name="Picture 2" descr="http://1.bp.blogspot.com/-9gBQsrG17oU/Tqqd_qNS2zI/AAAAAAAAKyE/gCQ-36XyB4o/s1600/FG04_07.jpg">
            <a:extLst>
              <a:ext uri="{FF2B5EF4-FFF2-40B4-BE49-F238E27FC236}">
                <a16:creationId xmlns:a16="http://schemas.microsoft.com/office/drawing/2014/main" id="{580D613B-764A-F9F9-8C5E-2FCE6A4E67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0698" b="57669"/>
          <a:stretch>
            <a:fillRect/>
          </a:stretch>
        </p:blipFill>
        <p:spPr bwMode="auto">
          <a:xfrm>
            <a:off x="5220072" y="2345250"/>
            <a:ext cx="3345080" cy="194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BA3EE8C-AA77-6EE3-A8F3-A9160B04D644}"/>
              </a:ext>
            </a:extLst>
          </p:cNvPr>
          <p:cNvSpPr txBox="1"/>
          <p:nvPr/>
        </p:nvSpPr>
        <p:spPr bwMode="auto">
          <a:xfrm>
            <a:off x="1192560" y="4991750"/>
            <a:ext cx="71287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Atomic emission has shorter wavelength than blackbody radiation.</a:t>
            </a:r>
          </a:p>
        </p:txBody>
      </p:sp>
      <p:sp>
        <p:nvSpPr>
          <p:cNvPr id="6" name="TextBox 5">
            <a:extLst>
              <a:ext uri="{FF2B5EF4-FFF2-40B4-BE49-F238E27FC236}">
                <a16:creationId xmlns:a16="http://schemas.microsoft.com/office/drawing/2014/main" id="{A149DA10-3AD4-29AF-43A0-C42E3FAA3555}"/>
              </a:ext>
            </a:extLst>
          </p:cNvPr>
          <p:cNvSpPr txBox="1"/>
          <p:nvPr/>
        </p:nvSpPr>
        <p:spPr bwMode="auto">
          <a:xfrm>
            <a:off x="1197888" y="5419218"/>
            <a:ext cx="6174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We believe it comes from mechanism inside atoms.</a:t>
            </a:r>
          </a:p>
        </p:txBody>
      </p:sp>
    </p:spTree>
    <p:extLst>
      <p:ext uri="{BB962C8B-B14F-4D97-AF65-F5344CB8AC3E}">
        <p14:creationId xmlns:p14="http://schemas.microsoft.com/office/powerpoint/2010/main" val="6298506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8130" name="Picture 2" descr="http://1.bp.blogspot.com/-9gBQsrG17oU/Tqqd_qNS2zI/AAAAAAAAKyE/gCQ-36XyB4o/s1600/FG04_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484313"/>
            <a:ext cx="58388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文字方塊 2"/>
          <p:cNvSpPr txBox="1">
            <a:spLocks noChangeArrowheads="1"/>
          </p:cNvSpPr>
          <p:nvPr/>
        </p:nvSpPr>
        <p:spPr bwMode="auto">
          <a:xfrm>
            <a:off x="2987675" y="476250"/>
            <a:ext cx="4464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除了放射光譜，還可以有吸收光譜</a:t>
            </a:r>
          </a:p>
        </p:txBody>
      </p:sp>
      <p:pic>
        <p:nvPicPr>
          <p:cNvPr id="48132" name="Picture 2" descr="http://astro.u-strasbg.fr/~koppen/discharge/sol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8050"/>
            <a:ext cx="61753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descr="http://astro.u-strasbg.fr/~koppen/discharge/continu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6021388"/>
            <a:ext cx="61753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2178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9154" name="Picture 2" descr="E:\Media\Images\chapter42\4201ab.jpg"/>
          <p:cNvPicPr>
            <a:picLocks noChangeAspect="1" noChangeArrowheads="1"/>
          </p:cNvPicPr>
          <p:nvPr/>
        </p:nvPicPr>
        <p:blipFill>
          <a:blip r:embed="rId2">
            <a:extLst>
              <a:ext uri="{28A0092B-C50C-407E-A947-70E740481C1C}">
                <a14:useLocalDpi xmlns:a14="http://schemas.microsoft.com/office/drawing/2010/main" val="0"/>
              </a:ext>
            </a:extLst>
          </a:blip>
          <a:srcRect b="79372"/>
          <a:stretch>
            <a:fillRect/>
          </a:stretch>
        </p:blipFill>
        <p:spPr bwMode="auto">
          <a:xfrm>
            <a:off x="1331913" y="2420938"/>
            <a:ext cx="638175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文字方塊 2"/>
          <p:cNvSpPr txBox="1">
            <a:spLocks noChangeArrowheads="1"/>
          </p:cNvSpPr>
          <p:nvPr/>
        </p:nvSpPr>
        <p:spPr bwMode="auto">
          <a:xfrm>
            <a:off x="2916238" y="5229225"/>
            <a:ext cx="3432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吸收光譜與放射光譜是對應的</a:t>
            </a:r>
          </a:p>
        </p:txBody>
      </p:sp>
      <p:pic>
        <p:nvPicPr>
          <p:cNvPr id="49156" name="Picture 2" descr="E:\Media\Images\chapter42\4201ab.jpg"/>
          <p:cNvPicPr>
            <a:picLocks noChangeAspect="1" noChangeArrowheads="1"/>
          </p:cNvPicPr>
          <p:nvPr/>
        </p:nvPicPr>
        <p:blipFill>
          <a:blip r:embed="rId2">
            <a:extLst>
              <a:ext uri="{28A0092B-C50C-407E-A947-70E740481C1C}">
                <a14:useLocalDpi xmlns:a14="http://schemas.microsoft.com/office/drawing/2010/main" val="0"/>
              </a:ext>
            </a:extLst>
          </a:blip>
          <a:srcRect t="61861" b="11896"/>
          <a:stretch>
            <a:fillRect/>
          </a:stretch>
        </p:blipFill>
        <p:spPr bwMode="auto">
          <a:xfrm>
            <a:off x="1282564" y="3861048"/>
            <a:ext cx="648044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文字方塊 4"/>
          <p:cNvSpPr txBox="1">
            <a:spLocks noChangeArrowheads="1"/>
          </p:cNvSpPr>
          <p:nvPr/>
        </p:nvSpPr>
        <p:spPr bwMode="auto">
          <a:xfrm>
            <a:off x="2339975" y="1700213"/>
            <a:ext cx="4824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吸收光譜反映了黑體輻射所通過的氣體的特徵</a:t>
            </a:r>
          </a:p>
        </p:txBody>
      </p:sp>
    </p:spTree>
    <p:extLst>
      <p:ext uri="{BB962C8B-B14F-4D97-AF65-F5344CB8AC3E}">
        <p14:creationId xmlns:p14="http://schemas.microsoft.com/office/powerpoint/2010/main" val="20609444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0178" name="Picture 2" descr="D:\Dropbox\Documents\課程\YoungTextBook\Images\Chapter39\A_Images\A_Figures_and_Photos\39_18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6632"/>
            <a:ext cx="6891238" cy="344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http://upload.wikimedia.org/wikipedia/commons/thumb/d/d7/Cumulative-absorption-spectrum-hubble-telescope.jpg/400px-Cumulative-absorption-spectrum-hubble-telescope.jpg">
            <a:hlinkClick r:id="rId3" tooltip="Absorption spectrum observed by the Hubble Space Telescope"/>
            <a:extLst>
              <a:ext uri="{FF2B5EF4-FFF2-40B4-BE49-F238E27FC236}">
                <a16:creationId xmlns:a16="http://schemas.microsoft.com/office/drawing/2014/main" id="{4BD81CA9-D003-5B7F-82A8-3A8F19A178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4" y="3565637"/>
            <a:ext cx="4273221" cy="320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7227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2226" name="Picture 2" descr="D:\Dropbox\Documents\課程\YoungTextBook\Images\Chapter39\A_Images\A_Figures_and_Photos\39_09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692150"/>
            <a:ext cx="74676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文字方塊 2"/>
          <p:cNvSpPr txBox="1">
            <a:spLocks noChangeArrowheads="1"/>
          </p:cNvSpPr>
          <p:nvPr/>
        </p:nvSpPr>
        <p:spPr bwMode="auto">
          <a:xfrm>
            <a:off x="3851275" y="6165850"/>
            <a:ext cx="25923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太陽的吸收光譜</a:t>
            </a:r>
          </a:p>
        </p:txBody>
      </p:sp>
    </p:spTree>
    <p:extLst>
      <p:ext uri="{BB962C8B-B14F-4D97-AF65-F5344CB8AC3E}">
        <p14:creationId xmlns:p14="http://schemas.microsoft.com/office/powerpoint/2010/main" val="1978338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3250" name="Picture 2" descr="D:\Downloads\Data\Knight\Media\Chapter38\Images\38_21Figureb-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8538" y="908050"/>
            <a:ext cx="5011737"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文字方塊 2"/>
          <p:cNvSpPr txBox="1">
            <a:spLocks noChangeArrowheads="1"/>
          </p:cNvSpPr>
          <p:nvPr/>
        </p:nvSpPr>
        <p:spPr bwMode="auto">
          <a:xfrm>
            <a:off x="2051720" y="5445224"/>
            <a:ext cx="56878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吸收光譜一定會出現在放射光譜上，但反之並不一定。</a:t>
            </a:r>
          </a:p>
        </p:txBody>
      </p:sp>
    </p:spTree>
    <p:extLst>
      <p:ext uri="{BB962C8B-B14F-4D97-AF65-F5344CB8AC3E}">
        <p14:creationId xmlns:p14="http://schemas.microsoft.com/office/powerpoint/2010/main" val="41102212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6322" name="Picture 2" descr="p4639a"/>
          <p:cNvPicPr>
            <a:picLocks noChangeAspect="1" noChangeArrowheads="1"/>
          </p:cNvPicPr>
          <p:nvPr/>
        </p:nvPicPr>
        <p:blipFill>
          <a:blip r:embed="rId2">
            <a:extLst>
              <a:ext uri="{28A0092B-C50C-407E-A947-70E740481C1C}">
                <a14:useLocalDpi xmlns:a14="http://schemas.microsoft.com/office/drawing/2010/main" val="0"/>
              </a:ext>
            </a:extLst>
          </a:blip>
          <a:srcRect l="4004" r="16174" b="31496"/>
          <a:stretch>
            <a:fillRect/>
          </a:stretch>
        </p:blipFill>
        <p:spPr bwMode="auto">
          <a:xfrm>
            <a:off x="539750" y="1628775"/>
            <a:ext cx="28797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3" descr="p4639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313" y="1571625"/>
            <a:ext cx="497840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4"/>
          <p:cNvSpPr txBox="1">
            <a:spLocks noChangeArrowheads="1"/>
          </p:cNvSpPr>
          <p:nvPr/>
        </p:nvSpPr>
        <p:spPr bwMode="auto">
          <a:xfrm>
            <a:off x="2916238" y="5890482"/>
            <a:ext cx="3806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latin typeface="+mn-lt"/>
              </a:rPr>
              <a:t>The universe is </a:t>
            </a:r>
            <a:r>
              <a:rPr lang="en-US" altLang="zh-TW" sz="2000" dirty="0">
                <a:solidFill>
                  <a:srgbClr val="FF0000"/>
                </a:solidFill>
                <a:latin typeface="+mn-lt"/>
              </a:rPr>
              <a:t>expanding</a:t>
            </a:r>
            <a:r>
              <a:rPr lang="en-US" altLang="zh-TW" sz="2000" dirty="0">
                <a:latin typeface="+mn-lt"/>
              </a:rPr>
              <a:t>!!!!!!</a:t>
            </a:r>
          </a:p>
        </p:txBody>
      </p:sp>
      <p:sp>
        <p:nvSpPr>
          <p:cNvPr id="56325" name="Text Box 5"/>
          <p:cNvSpPr txBox="1">
            <a:spLocks noChangeArrowheads="1"/>
          </p:cNvSpPr>
          <p:nvPr/>
        </p:nvSpPr>
        <p:spPr bwMode="auto">
          <a:xfrm>
            <a:off x="2916238" y="1052513"/>
            <a:ext cx="2357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遠處星體的</a:t>
            </a:r>
            <a:r>
              <a:rPr lang="zh-TW" altLang="en-US" sz="1800" dirty="0">
                <a:solidFill>
                  <a:srgbClr val="FF0000"/>
                </a:solidFill>
              </a:rPr>
              <a:t>紅位移。</a:t>
            </a:r>
          </a:p>
        </p:txBody>
      </p:sp>
      <p:sp>
        <p:nvSpPr>
          <p:cNvPr id="56326" name="文字方塊 5"/>
          <p:cNvSpPr txBox="1">
            <a:spLocks noChangeArrowheads="1"/>
          </p:cNvSpPr>
          <p:nvPr/>
        </p:nvSpPr>
        <p:spPr bwMode="auto">
          <a:xfrm>
            <a:off x="2926957" y="621444"/>
            <a:ext cx="3448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光譜對天文研究非常重要。</a:t>
            </a:r>
          </a:p>
        </p:txBody>
      </p:sp>
    </p:spTree>
    <p:extLst>
      <p:ext uri="{BB962C8B-B14F-4D97-AF65-F5344CB8AC3E}">
        <p14:creationId xmlns:p14="http://schemas.microsoft.com/office/powerpoint/2010/main" val="15671885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7346" name="Picture 2" descr="hubble01"/>
          <p:cNvPicPr>
            <a:picLocks noChangeAspect="1" noChangeArrowheads="1"/>
          </p:cNvPicPr>
          <p:nvPr/>
        </p:nvPicPr>
        <p:blipFill>
          <a:blip r:embed="rId2">
            <a:extLst>
              <a:ext uri="{28A0092B-C50C-407E-A947-70E740481C1C}">
                <a14:useLocalDpi xmlns:a14="http://schemas.microsoft.com/office/drawing/2010/main" val="0"/>
              </a:ext>
            </a:extLst>
          </a:blip>
          <a:srcRect b="17229"/>
          <a:stretch>
            <a:fillRect/>
          </a:stretch>
        </p:blipFill>
        <p:spPr bwMode="auto">
          <a:xfrm>
            <a:off x="1476375" y="476250"/>
            <a:ext cx="6408738" cy="575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單箭頭接點 3"/>
          <p:cNvCxnSpPr/>
          <p:nvPr/>
        </p:nvCxnSpPr>
        <p:spPr>
          <a:xfrm rot="5400000">
            <a:off x="5858669" y="499269"/>
            <a:ext cx="428625"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直線單箭頭接點 5"/>
          <p:cNvCxnSpPr/>
          <p:nvPr/>
        </p:nvCxnSpPr>
        <p:spPr>
          <a:xfrm rot="5400000">
            <a:off x="3608388" y="1606550"/>
            <a:ext cx="357188" cy="1587"/>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7349" name="文字方塊 6"/>
          <p:cNvSpPr txBox="1">
            <a:spLocks noChangeArrowheads="1"/>
          </p:cNvSpPr>
          <p:nvPr/>
        </p:nvSpPr>
        <p:spPr bwMode="auto">
          <a:xfrm>
            <a:off x="6143625" y="142875"/>
            <a:ext cx="785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t>H</a:t>
            </a:r>
            <a:r>
              <a:rPr lang="el-GR" altLang="zh-TW" sz="2000"/>
              <a:t>α</a:t>
            </a:r>
            <a:endParaRPr lang="zh-TW" altLang="en-US" sz="2000"/>
          </a:p>
        </p:txBody>
      </p:sp>
      <p:sp>
        <p:nvSpPr>
          <p:cNvPr id="57350" name="文字方塊 7"/>
          <p:cNvSpPr txBox="1">
            <a:spLocks noChangeArrowheads="1"/>
          </p:cNvSpPr>
          <p:nvPr/>
        </p:nvSpPr>
        <p:spPr bwMode="auto">
          <a:xfrm>
            <a:off x="3429000" y="1000125"/>
            <a:ext cx="785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t>H</a:t>
            </a:r>
            <a:r>
              <a:rPr lang="el-GR" altLang="zh-TW" sz="2000"/>
              <a:t>β</a:t>
            </a:r>
            <a:endParaRPr lang="zh-TW" altLang="en-US" sz="2000"/>
          </a:p>
        </p:txBody>
      </p:sp>
      <p:sp>
        <p:nvSpPr>
          <p:cNvPr id="57351" name="文字方塊 8"/>
          <p:cNvSpPr txBox="1">
            <a:spLocks noChangeArrowheads="1"/>
          </p:cNvSpPr>
          <p:nvPr/>
        </p:nvSpPr>
        <p:spPr bwMode="auto">
          <a:xfrm>
            <a:off x="3929063" y="1571625"/>
            <a:ext cx="642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a:t>OIII</a:t>
            </a:r>
            <a:endParaRPr lang="zh-TW" altLang="en-US" sz="1600"/>
          </a:p>
        </p:txBody>
      </p:sp>
      <p:sp>
        <p:nvSpPr>
          <p:cNvPr id="57352" name="文字方塊 9"/>
          <p:cNvSpPr txBox="1">
            <a:spLocks noChangeArrowheads="1"/>
          </p:cNvSpPr>
          <p:nvPr/>
        </p:nvSpPr>
        <p:spPr bwMode="auto">
          <a:xfrm>
            <a:off x="2286000" y="1285875"/>
            <a:ext cx="6429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a:t>OII</a:t>
            </a:r>
            <a:endParaRPr lang="zh-TW" altLang="en-US" sz="1600"/>
          </a:p>
        </p:txBody>
      </p:sp>
    </p:spTree>
    <p:extLst>
      <p:ext uri="{BB962C8B-B14F-4D97-AF65-F5344CB8AC3E}">
        <p14:creationId xmlns:p14="http://schemas.microsoft.com/office/powerpoint/2010/main" val="39009413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文字方塊 4"/>
          <p:cNvSpPr txBox="1">
            <a:spLocks noChangeArrowheads="1"/>
          </p:cNvSpPr>
          <p:nvPr/>
        </p:nvSpPr>
        <p:spPr bwMode="auto">
          <a:xfrm>
            <a:off x="2339752" y="1804749"/>
            <a:ext cx="4680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Visible light</a:t>
            </a:r>
            <a:r>
              <a:rPr lang="zh-TW" altLang="en-US" sz="1800" dirty="0"/>
              <a:t> </a:t>
            </a:r>
            <a:r>
              <a:rPr lang="en-US" altLang="zh-TW" sz="1800" dirty="0"/>
              <a:t>Balmer series</a:t>
            </a:r>
            <a:r>
              <a:rPr lang="zh-TW" altLang="en-US" sz="1800" dirty="0"/>
              <a:t> </a:t>
            </a:r>
            <a:r>
              <a:rPr lang="en-US" altLang="zh-TW" sz="1800" dirty="0"/>
              <a:t>of Hydrogen atom</a:t>
            </a:r>
            <a:endParaRPr lang="zh-TW" altLang="en-US" sz="1800" dirty="0"/>
          </a:p>
        </p:txBody>
      </p:sp>
      <p:sp>
        <p:nvSpPr>
          <p:cNvPr id="58371" name="文字方塊 3"/>
          <p:cNvSpPr txBox="1">
            <a:spLocks noChangeArrowheads="1"/>
          </p:cNvSpPr>
          <p:nvPr/>
        </p:nvSpPr>
        <p:spPr bwMode="auto">
          <a:xfrm>
            <a:off x="3419475" y="1412875"/>
            <a:ext cx="2305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氫原子光譜</a:t>
            </a:r>
          </a:p>
        </p:txBody>
      </p:sp>
      <p:pic>
        <p:nvPicPr>
          <p:cNvPr id="58372" name="Picture 5" descr="D:\Dropbox\Documents\課程\YoungTextBook\Images\Chapter39\A_Images\A_Figures_and_Photos\39_25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565400"/>
            <a:ext cx="85471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2594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70" name="Picture 1" descr="\inf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14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矩形 5"/>
              <p:cNvSpPr>
                <a:spLocks noChangeArrowheads="1"/>
              </p:cNvSpPr>
              <p:nvPr/>
            </p:nvSpPr>
            <p:spPr bwMode="auto">
              <a:xfrm>
                <a:off x="4608722" y="4934434"/>
                <a:ext cx="310881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 xmlns:m="http://schemas.openxmlformats.org/officeDocument/2006/math">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𝑅</m:t>
                        </m:r>
                      </m:e>
                      <m:sub>
                        <m:r>
                          <a:rPr lang="en-US" altLang="zh-TW" sz="2000" i="1">
                            <a:latin typeface="Cambria Math" panose="02040503050406030204" pitchFamily="18" charset="0"/>
                          </a:rPr>
                          <m:t>𝐻</m:t>
                        </m:r>
                      </m:sub>
                    </m:sSub>
                  </m:oMath>
                </a14:m>
                <a:r>
                  <a:rPr lang="zh-TW" altLang="en-US" sz="2000" dirty="0"/>
                  <a:t> </a:t>
                </a:r>
                <a:r>
                  <a:rPr lang="en-US" altLang="zh-TW" sz="2000" dirty="0"/>
                  <a:t>Rydberg Constant</a:t>
                </a:r>
                <a:endParaRPr lang="zh-TW" altLang="en-US" sz="2000" dirty="0"/>
              </a:p>
            </p:txBody>
          </p:sp>
        </mc:Choice>
        <mc:Fallback xmlns="">
          <p:sp>
            <p:nvSpPr>
              <p:cNvPr id="6" name="矩形 5"/>
              <p:cNvSpPr>
                <a:spLocks noRot="1" noChangeAspect="1" noMove="1" noResize="1" noEditPoints="1" noAdjustHandles="1" noChangeArrowheads="1" noChangeShapeType="1" noTextEdit="1"/>
              </p:cNvSpPr>
              <p:nvPr/>
            </p:nvSpPr>
            <p:spPr bwMode="auto">
              <a:xfrm>
                <a:off x="4608722" y="4934434"/>
                <a:ext cx="3108810" cy="400110"/>
              </a:xfrm>
              <a:prstGeom prst="rect">
                <a:avLst/>
              </a:prstGeom>
              <a:blipFill>
                <a:blip r:embed="rId3"/>
                <a:stretch>
                  <a:fillRect t="-9091"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60473" name="Picture 60" descr="E:\Media\Images\chapter42\4203.jpg"/>
          <p:cNvPicPr>
            <a:picLocks noChangeAspect="1" noChangeArrowheads="1"/>
          </p:cNvPicPr>
          <p:nvPr/>
        </p:nvPicPr>
        <p:blipFill>
          <a:blip r:embed="rId4">
            <a:extLst>
              <a:ext uri="{28A0092B-C50C-407E-A947-70E740481C1C}">
                <a14:useLocalDpi xmlns:a14="http://schemas.microsoft.com/office/drawing/2010/main" val="0"/>
              </a:ext>
            </a:extLst>
          </a:blip>
          <a:srcRect b="7809"/>
          <a:stretch>
            <a:fillRect/>
          </a:stretch>
        </p:blipFill>
        <p:spPr bwMode="auto">
          <a:xfrm>
            <a:off x="1905010" y="1493252"/>
            <a:ext cx="4260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74" name="Picture 61" descr="File:Balmer.jpe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2852738"/>
            <a:ext cx="1622425"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75" name="文字方塊 8"/>
          <p:cNvSpPr txBox="1">
            <a:spLocks noChangeArrowheads="1"/>
          </p:cNvSpPr>
          <p:nvPr/>
        </p:nvSpPr>
        <p:spPr bwMode="auto">
          <a:xfrm>
            <a:off x="420210" y="5066584"/>
            <a:ext cx="17287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J. </a:t>
            </a:r>
            <a:r>
              <a:rPr lang="en-US" altLang="zh-TW" sz="1800" dirty="0" err="1"/>
              <a:t>Balmer</a:t>
            </a:r>
            <a:endParaRPr lang="zh-TW" altLang="en-US" sz="1800" dirty="0"/>
          </a:p>
        </p:txBody>
      </p:sp>
      <p:sp>
        <p:nvSpPr>
          <p:cNvPr id="2" name="文字方塊 1"/>
          <p:cNvSpPr txBox="1"/>
          <p:nvPr/>
        </p:nvSpPr>
        <p:spPr bwMode="auto">
          <a:xfrm>
            <a:off x="1873250" y="4149080"/>
            <a:ext cx="72707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2000" dirty="0"/>
              <a:t>女子高校一位數學教師 </a:t>
            </a:r>
            <a:r>
              <a:rPr lang="en-US" altLang="zh-TW" sz="2000" dirty="0" err="1"/>
              <a:t>Balmer</a:t>
            </a:r>
            <a:r>
              <a:rPr lang="zh-TW" altLang="en-US" sz="2000" dirty="0"/>
              <a:t> 在</a:t>
            </a:r>
            <a:r>
              <a:rPr lang="en-US" altLang="zh-TW" sz="2000" dirty="0"/>
              <a:t>1885</a:t>
            </a:r>
            <a:r>
              <a:rPr lang="zh-TW" altLang="en-US" sz="2000" dirty="0"/>
              <a:t> 找到了光譜線波長的規則：</a:t>
            </a:r>
          </a:p>
        </p:txBody>
      </p:sp>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6EB08937-F765-2A46-AAC4-2D95777350BE}"/>
                  </a:ext>
                </a:extLst>
              </p:cNvPr>
              <p:cNvSpPr txBox="1"/>
              <p:nvPr/>
            </p:nvSpPr>
            <p:spPr>
              <a:xfrm>
                <a:off x="1905010" y="5042220"/>
                <a:ext cx="2316568" cy="584647"/>
              </a:xfrm>
              <a:prstGeom prst="rect">
                <a:avLst/>
              </a:prstGeom>
              <a:solidFill>
                <a:srgbClr val="FFFF00"/>
              </a:solidFill>
            </p:spPr>
            <p:txBody>
              <a:bodyPr wrap="square" lIns="0" tIns="0" rIns="0" bIns="0" rtlCol="0">
                <a:spAutoFit/>
              </a:bodyPr>
              <a:lstStyle/>
              <a:p>
                <a:pPr/>
                <a14:m>
                  <m:oMathPara xmlns:m="http://schemas.openxmlformats.org/officeDocument/2006/math">
                    <m:oMath>
                      <m:f>
                        <m:fPr>
                          <m:ctrlPr>
                            <a:rPr kumimoji="1" lang="en-US" altLang="zh-TW" sz="2000" b="0" i="1" smtClean="0">
                              <a:latin typeface="Cambria Math" panose="02040503050406030204" pitchFamily="18" charset="0"/>
                            </a:rPr>
                          </m:ctrlPr>
                        </m:fPr>
                        <m:num>
                          <m:r>
                            <a:rPr kumimoji="1" lang="en-US" altLang="zh-TW" sz="2000" b="0" i="1" smtClean="0">
                              <a:latin typeface="Cambria Math" panose="02040503050406030204" pitchFamily="18" charset="0"/>
                            </a:rPr>
                            <m:t>1</m:t>
                          </m:r>
                        </m:num>
                        <m:den>
                          <m:r>
                            <a:rPr kumimoji="1" lang="en-US" altLang="zh-TW" sz="2000" b="0" i="1" smtClean="0">
                              <a:latin typeface="Cambria Math" panose="02040503050406030204" pitchFamily="18" charset="0"/>
                              <a:ea typeface="Cambria Math" panose="02040503050406030204" pitchFamily="18" charset="0"/>
                            </a:rPr>
                            <m:t>𝜆</m:t>
                          </m:r>
                        </m:den>
                      </m:f>
                      <m:r>
                        <a:rPr kumimoji="1" lang="en-US" altLang="zh-TW" sz="2000" b="0" i="1" smtClean="0">
                          <a:latin typeface="Cambria Math" panose="02040503050406030204" pitchFamily="18" charset="0"/>
                        </a:rPr>
                        <m:t>=</m:t>
                      </m:r>
                      <m:sSub>
                        <m:sSubPr>
                          <m:ctrlPr>
                            <a:rPr kumimoji="1" lang="en-US" altLang="zh-TW" sz="2000" b="0" i="1" smtClean="0">
                              <a:latin typeface="Cambria Math" panose="02040503050406030204" pitchFamily="18" charset="0"/>
                            </a:rPr>
                          </m:ctrlPr>
                        </m:sSubPr>
                        <m:e>
                          <m:r>
                            <a:rPr kumimoji="1" lang="en-US" altLang="zh-TW" sz="2000" b="0" i="1" smtClean="0">
                              <a:latin typeface="Cambria Math" panose="02040503050406030204" pitchFamily="18" charset="0"/>
                            </a:rPr>
                            <m:t>𝑅</m:t>
                          </m:r>
                        </m:e>
                        <m:sub>
                          <m:r>
                            <a:rPr kumimoji="1" lang="en-US" altLang="zh-TW" sz="2000" b="0" i="1" smtClean="0">
                              <a:latin typeface="Cambria Math" panose="02040503050406030204" pitchFamily="18" charset="0"/>
                            </a:rPr>
                            <m:t>𝐻</m:t>
                          </m:r>
                        </m:sub>
                      </m:sSub>
                      <m:r>
                        <a:rPr kumimoji="1" lang="en-US" altLang="zh-TW" sz="2000" b="0" i="1" smtClean="0">
                          <a:latin typeface="Cambria Math" panose="02040503050406030204" pitchFamily="18" charset="0"/>
                          <a:ea typeface="Cambria Math" panose="02040503050406030204" pitchFamily="18" charset="0"/>
                        </a:rPr>
                        <m:t>∙</m:t>
                      </m:r>
                      <m:d>
                        <m:dPr>
                          <m:ctrlPr>
                            <a:rPr lang="en-US" altLang="zh-TW" sz="2000" i="1">
                              <a:latin typeface="Cambria Math" panose="02040503050406030204" pitchFamily="18" charset="0"/>
                              <a:ea typeface="Cambria Math" panose="02040503050406030204" pitchFamily="18" charset="0"/>
                            </a:rPr>
                          </m:ctrlPr>
                        </m:dPr>
                        <m:e>
                          <m:f>
                            <m:fPr>
                              <m:ctrlPr>
                                <a:rPr lang="en-US" altLang="zh-TW" sz="2000" i="1">
                                  <a:latin typeface="Cambria Math" panose="02040503050406030204" pitchFamily="18" charset="0"/>
                                  <a:ea typeface="Cambria Math" panose="02040503050406030204" pitchFamily="18" charset="0"/>
                                </a:rPr>
                              </m:ctrlPr>
                            </m:fPr>
                            <m:num>
                              <m:r>
                                <a:rPr lang="en-US" altLang="zh-TW" sz="2000" i="1">
                                  <a:latin typeface="Cambria Math" panose="02040503050406030204" pitchFamily="18" charset="0"/>
                                  <a:ea typeface="Cambria Math" panose="02040503050406030204" pitchFamily="18" charset="0"/>
                                </a:rPr>
                                <m:t>1</m:t>
                              </m:r>
                            </m:num>
                            <m:den>
                              <m:sSup>
                                <m:sSupPr>
                                  <m:ctrlPr>
                                    <a:rPr lang="en-US" altLang="zh-TW" sz="2000" i="1">
                                      <a:latin typeface="Cambria Math" panose="02040503050406030204" pitchFamily="18" charset="0"/>
                                      <a:ea typeface="Cambria Math" panose="02040503050406030204" pitchFamily="18" charset="0"/>
                                    </a:rPr>
                                  </m:ctrlPr>
                                </m:sSupPr>
                                <m:e>
                                  <m:r>
                                    <a:rPr lang="en-US" altLang="zh-TW" sz="2000" i="1">
                                      <a:latin typeface="Cambria Math" panose="02040503050406030204" pitchFamily="18" charset="0"/>
                                      <a:ea typeface="Cambria Math" panose="02040503050406030204" pitchFamily="18" charset="0"/>
                                    </a:rPr>
                                    <m:t>2</m:t>
                                  </m:r>
                                </m:e>
                                <m:sup>
                                  <m:r>
                                    <a:rPr lang="en-US" altLang="zh-TW" sz="2000" i="1">
                                      <a:latin typeface="Cambria Math" panose="02040503050406030204" pitchFamily="18" charset="0"/>
                                      <a:ea typeface="Cambria Math" panose="02040503050406030204" pitchFamily="18" charset="0"/>
                                    </a:rPr>
                                    <m:t>2</m:t>
                                  </m:r>
                                </m:sup>
                              </m:sSup>
                            </m:den>
                          </m:f>
                          <m:r>
                            <a:rPr kumimoji="1" lang="en-US" altLang="zh-TW" sz="2000" b="0" i="1" smtClean="0">
                              <a:latin typeface="Cambria Math" panose="02040503050406030204" pitchFamily="18" charset="0"/>
                              <a:ea typeface="Cambria Math" panose="02040503050406030204" pitchFamily="18" charset="0"/>
                            </a:rPr>
                            <m:t>−</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𝑛</m:t>
                                  </m:r>
                                </m:e>
                                <m:sup>
                                  <m:r>
                                    <a:rPr kumimoji="1" lang="en-US" altLang="zh-TW" sz="2000" b="0" i="1" smtClean="0">
                                      <a:latin typeface="Cambria Math" panose="02040503050406030204" pitchFamily="18" charset="0"/>
                                      <a:ea typeface="Cambria Math" panose="02040503050406030204" pitchFamily="18" charset="0"/>
                                    </a:rPr>
                                    <m:t>2</m:t>
                                  </m:r>
                                </m:sup>
                              </m:sSup>
                            </m:den>
                          </m:f>
                        </m:e>
                      </m:d>
                    </m:oMath>
                  </m:oMathPara>
                </a14:m>
                <a:endParaRPr kumimoji="1" lang="zh-TW" altLang="en-US" sz="2000" b="0" dirty="0">
                  <a:latin typeface="Cambria Math"/>
                </a:endParaRPr>
              </a:p>
            </p:txBody>
          </p:sp>
        </mc:Choice>
        <mc:Fallback xmlns="">
          <p:sp>
            <p:nvSpPr>
              <p:cNvPr id="4" name="文字方塊 3">
                <a:extLst>
                  <a:ext uri="{FF2B5EF4-FFF2-40B4-BE49-F238E27FC236}">
                    <a16:creationId xmlns:a16="http://schemas.microsoft.com/office/drawing/2014/main" id="{6EB08937-F765-2A46-AAC4-2D95777350BE}"/>
                  </a:ext>
                </a:extLst>
              </p:cNvPr>
              <p:cNvSpPr txBox="1">
                <a:spLocks noRot="1" noChangeAspect="1" noMove="1" noResize="1" noEditPoints="1" noAdjustHandles="1" noChangeArrowheads="1" noChangeShapeType="1" noTextEdit="1"/>
              </p:cNvSpPr>
              <p:nvPr/>
            </p:nvSpPr>
            <p:spPr>
              <a:xfrm>
                <a:off x="1905010" y="5042220"/>
                <a:ext cx="2316568" cy="584647"/>
              </a:xfrm>
              <a:prstGeom prst="rect">
                <a:avLst/>
              </a:prstGeom>
              <a:blipFill>
                <a:blip r:embed="rId7"/>
                <a:stretch>
                  <a:fillRect b="-12500"/>
                </a:stretch>
              </a:blipFill>
            </p:spPr>
            <p:txBody>
              <a:bodyPr/>
              <a:lstStyle/>
              <a:p>
                <a:r>
                  <a:rPr lang="en-US">
                    <a:noFill/>
                  </a:rPr>
                  <a:t> </a:t>
                </a:r>
              </a:p>
            </p:txBody>
          </p:sp>
        </mc:Fallback>
      </mc:AlternateContent>
    </p:spTree>
    <p:extLst>
      <p:ext uri="{BB962C8B-B14F-4D97-AF65-F5344CB8AC3E}">
        <p14:creationId xmlns:p14="http://schemas.microsoft.com/office/powerpoint/2010/main" val="37156986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Image:LymanSeries1.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484784"/>
            <a:ext cx="62865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文字方塊 2"/>
          <p:cNvSpPr txBox="1">
            <a:spLocks noChangeArrowheads="1"/>
          </p:cNvSpPr>
          <p:nvPr/>
        </p:nvSpPr>
        <p:spPr bwMode="auto">
          <a:xfrm>
            <a:off x="2612655" y="906655"/>
            <a:ext cx="3816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Ultraviolet</a:t>
            </a:r>
            <a:r>
              <a:rPr lang="zh-TW" altLang="en-US" sz="2000" dirty="0"/>
              <a:t> </a:t>
            </a:r>
            <a:r>
              <a:rPr lang="en-US" altLang="zh-TW" sz="2000" dirty="0"/>
              <a:t>Lyman Series</a:t>
            </a:r>
            <a:r>
              <a:rPr lang="zh-TW" altLang="en-US" sz="2000" dirty="0"/>
              <a:t>系列</a:t>
            </a:r>
          </a:p>
        </p:txBody>
      </p:sp>
      <p:sp>
        <p:nvSpPr>
          <p:cNvPr id="6" name="向右箭號 5"/>
          <p:cNvSpPr/>
          <p:nvPr/>
        </p:nvSpPr>
        <p:spPr>
          <a:xfrm>
            <a:off x="3728692" y="5062820"/>
            <a:ext cx="792088" cy="216024"/>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mc:AlternateContent xmlns:mc="http://schemas.openxmlformats.org/markup-compatibility/2006" xmlns:a14="http://schemas.microsoft.com/office/drawing/2010/main">
        <mc:Choice Requires="a14">
          <p:sp>
            <p:nvSpPr>
              <p:cNvPr id="9" name="文字方塊 3">
                <a:extLst>
                  <a:ext uri="{FF2B5EF4-FFF2-40B4-BE49-F238E27FC236}">
                    <a16:creationId xmlns:a16="http://schemas.microsoft.com/office/drawing/2014/main" id="{BE110697-2BF0-5747-8A98-7D8A977EE189}"/>
                  </a:ext>
                </a:extLst>
              </p:cNvPr>
              <p:cNvSpPr txBox="1"/>
              <p:nvPr/>
            </p:nvSpPr>
            <p:spPr>
              <a:xfrm>
                <a:off x="1256754" y="4907683"/>
                <a:ext cx="2129301" cy="584647"/>
              </a:xfrm>
              <a:prstGeom prst="rect">
                <a:avLst/>
              </a:prstGeom>
              <a:solidFill>
                <a:srgbClr val="FFFF00"/>
              </a:solidFill>
            </p:spPr>
            <p:txBody>
              <a:bodyPr wrap="none" lIns="0" tIns="0" rIns="0" bIns="0" rtlCol="0">
                <a:spAutoFit/>
              </a:bodyPr>
              <a:lstStyle/>
              <a:p>
                <a:pPr/>
                <a14:m>
                  <m:oMathPara xmlns:m="http://schemas.openxmlformats.org/officeDocument/2006/math">
                    <m:oMath>
                      <m:f>
                        <m:fPr>
                          <m:ctrlPr>
                            <a:rPr kumimoji="1" lang="en-US" altLang="zh-TW" sz="2000" b="0" i="1" smtClean="0">
                              <a:latin typeface="Cambria Math" panose="02040503050406030204" pitchFamily="18" charset="0"/>
                            </a:rPr>
                          </m:ctrlPr>
                        </m:fPr>
                        <m:num>
                          <m:r>
                            <a:rPr kumimoji="1" lang="en-US" altLang="zh-TW" sz="2000" b="0" i="1" smtClean="0">
                              <a:latin typeface="Cambria Math" panose="02040503050406030204" pitchFamily="18" charset="0"/>
                            </a:rPr>
                            <m:t>1</m:t>
                          </m:r>
                        </m:num>
                        <m:den>
                          <m:r>
                            <a:rPr kumimoji="1" lang="en-US" altLang="zh-TW" sz="2000" b="0" i="1" smtClean="0">
                              <a:latin typeface="Cambria Math" panose="02040503050406030204" pitchFamily="18" charset="0"/>
                              <a:ea typeface="Cambria Math" panose="02040503050406030204" pitchFamily="18" charset="0"/>
                            </a:rPr>
                            <m:t>𝜆</m:t>
                          </m:r>
                        </m:den>
                      </m:f>
                      <m:r>
                        <a:rPr kumimoji="1" lang="en-US" altLang="zh-TW" sz="2000" b="0" i="1" smtClean="0">
                          <a:latin typeface="Cambria Math" panose="02040503050406030204" pitchFamily="18" charset="0"/>
                        </a:rPr>
                        <m:t>=</m:t>
                      </m:r>
                      <m:sSub>
                        <m:sSubPr>
                          <m:ctrlPr>
                            <a:rPr kumimoji="1" lang="en-US" altLang="zh-TW" sz="2000" b="0" i="1" smtClean="0">
                              <a:latin typeface="Cambria Math" panose="02040503050406030204" pitchFamily="18" charset="0"/>
                            </a:rPr>
                          </m:ctrlPr>
                        </m:sSubPr>
                        <m:e>
                          <m:r>
                            <a:rPr kumimoji="1" lang="en-US" altLang="zh-TW" sz="2000" b="0" i="1" smtClean="0">
                              <a:latin typeface="Cambria Math" panose="02040503050406030204" pitchFamily="18" charset="0"/>
                            </a:rPr>
                            <m:t>𝑅</m:t>
                          </m:r>
                        </m:e>
                        <m:sub>
                          <m:r>
                            <a:rPr kumimoji="1" lang="en-US" altLang="zh-TW" sz="2000" b="0" i="1" smtClean="0">
                              <a:latin typeface="Cambria Math" panose="02040503050406030204" pitchFamily="18" charset="0"/>
                            </a:rPr>
                            <m:t>𝐻</m:t>
                          </m:r>
                        </m:sub>
                      </m:sSub>
                      <m:r>
                        <a:rPr kumimoji="1" lang="en-US" altLang="zh-TW" sz="2000" b="0" i="1" smtClean="0">
                          <a:latin typeface="Cambria Math" panose="02040503050406030204" pitchFamily="18" charset="0"/>
                          <a:ea typeface="Cambria Math" panose="02040503050406030204" pitchFamily="18" charset="0"/>
                        </a:rPr>
                        <m:t>∙</m:t>
                      </m:r>
                      <m:d>
                        <m:dPr>
                          <m:ctrlPr>
                            <a:rPr lang="en-US" altLang="zh-TW" sz="2000" i="1">
                              <a:latin typeface="Cambria Math" panose="02040503050406030204" pitchFamily="18" charset="0"/>
                              <a:ea typeface="Cambria Math" panose="02040503050406030204" pitchFamily="18" charset="0"/>
                            </a:rPr>
                          </m:ctrlPr>
                        </m:dPr>
                        <m:e>
                          <m:f>
                            <m:fPr>
                              <m:ctrlPr>
                                <a:rPr lang="en-US" altLang="zh-TW" sz="2000" i="1">
                                  <a:latin typeface="Cambria Math" panose="02040503050406030204" pitchFamily="18" charset="0"/>
                                  <a:ea typeface="Cambria Math" panose="02040503050406030204" pitchFamily="18" charset="0"/>
                                </a:rPr>
                              </m:ctrlPr>
                            </m:fPr>
                            <m:num>
                              <m:r>
                                <a:rPr lang="en-US" altLang="zh-TW" sz="2000" i="1">
                                  <a:latin typeface="Cambria Math" panose="02040503050406030204" pitchFamily="18" charset="0"/>
                                  <a:ea typeface="Cambria Math" panose="02040503050406030204" pitchFamily="18" charset="0"/>
                                </a:rPr>
                                <m:t>1</m:t>
                              </m:r>
                            </m:num>
                            <m:den>
                              <m:sSup>
                                <m:sSupPr>
                                  <m:ctrlPr>
                                    <a:rPr lang="en-US" altLang="zh-TW" sz="2000" i="1">
                                      <a:latin typeface="Cambria Math" panose="02040503050406030204" pitchFamily="18" charset="0"/>
                                      <a:ea typeface="Cambria Math" panose="02040503050406030204" pitchFamily="18" charset="0"/>
                                    </a:rPr>
                                  </m:ctrlPr>
                                </m:sSupPr>
                                <m:e>
                                  <m:r>
                                    <a:rPr lang="en-US" altLang="zh-TW" sz="2000" i="1">
                                      <a:latin typeface="Cambria Math" panose="02040503050406030204" pitchFamily="18" charset="0"/>
                                      <a:ea typeface="Cambria Math" panose="02040503050406030204" pitchFamily="18" charset="0"/>
                                    </a:rPr>
                                    <m:t>2</m:t>
                                  </m:r>
                                </m:e>
                                <m:sup>
                                  <m:r>
                                    <a:rPr lang="en-US" altLang="zh-TW" sz="2000" i="1">
                                      <a:latin typeface="Cambria Math" panose="02040503050406030204" pitchFamily="18" charset="0"/>
                                      <a:ea typeface="Cambria Math" panose="02040503050406030204" pitchFamily="18" charset="0"/>
                                    </a:rPr>
                                    <m:t>2</m:t>
                                  </m:r>
                                </m:sup>
                              </m:sSup>
                            </m:den>
                          </m:f>
                          <m:r>
                            <a:rPr kumimoji="1" lang="en-US" altLang="zh-TW" sz="2000" b="0" i="1" smtClean="0">
                              <a:latin typeface="Cambria Math" panose="02040503050406030204" pitchFamily="18" charset="0"/>
                              <a:ea typeface="Cambria Math" panose="02040503050406030204" pitchFamily="18" charset="0"/>
                            </a:rPr>
                            <m:t>−</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𝑛</m:t>
                                  </m:r>
                                </m:e>
                                <m:sup>
                                  <m:r>
                                    <a:rPr kumimoji="1" lang="en-US" altLang="zh-TW" sz="2000" b="0" i="1" smtClean="0">
                                      <a:latin typeface="Cambria Math" panose="02040503050406030204" pitchFamily="18" charset="0"/>
                                      <a:ea typeface="Cambria Math" panose="02040503050406030204" pitchFamily="18" charset="0"/>
                                    </a:rPr>
                                    <m:t>2</m:t>
                                  </m:r>
                                </m:sup>
                              </m:sSup>
                            </m:den>
                          </m:f>
                        </m:e>
                      </m:d>
                    </m:oMath>
                  </m:oMathPara>
                </a14:m>
                <a:endParaRPr kumimoji="1" lang="zh-TW" altLang="en-US" sz="2000" b="0" dirty="0">
                  <a:latin typeface="Cambria Math"/>
                </a:endParaRPr>
              </a:p>
            </p:txBody>
          </p:sp>
        </mc:Choice>
        <mc:Fallback xmlns="">
          <p:sp>
            <p:nvSpPr>
              <p:cNvPr id="9" name="文字方塊 3">
                <a:extLst>
                  <a:ext uri="{FF2B5EF4-FFF2-40B4-BE49-F238E27FC236}">
                    <a16:creationId xmlns:a16="http://schemas.microsoft.com/office/drawing/2014/main" id="{BE110697-2BF0-5747-8A98-7D8A977EE189}"/>
                  </a:ext>
                </a:extLst>
              </p:cNvPr>
              <p:cNvSpPr txBox="1">
                <a:spLocks noRot="1" noChangeAspect="1" noMove="1" noResize="1" noEditPoints="1" noAdjustHandles="1" noChangeArrowheads="1" noChangeShapeType="1" noTextEdit="1"/>
              </p:cNvSpPr>
              <p:nvPr/>
            </p:nvSpPr>
            <p:spPr>
              <a:xfrm>
                <a:off x="1256754" y="4907683"/>
                <a:ext cx="2129301" cy="584647"/>
              </a:xfrm>
              <a:prstGeom prst="rect">
                <a:avLst/>
              </a:prstGeom>
              <a:blipFill>
                <a:blip r:embed="rId4"/>
                <a:stretch>
                  <a:fillRect l="-1775" b="-148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3">
                <a:extLst>
                  <a:ext uri="{FF2B5EF4-FFF2-40B4-BE49-F238E27FC236}">
                    <a16:creationId xmlns:a16="http://schemas.microsoft.com/office/drawing/2014/main" id="{731E13E0-C153-014F-B070-5487E9BD4405}"/>
                  </a:ext>
                </a:extLst>
              </p:cNvPr>
              <p:cNvSpPr txBox="1"/>
              <p:nvPr/>
            </p:nvSpPr>
            <p:spPr>
              <a:xfrm>
                <a:off x="5111147" y="4907683"/>
                <a:ext cx="2129301" cy="584647"/>
              </a:xfrm>
              <a:prstGeom prst="rect">
                <a:avLst/>
              </a:prstGeom>
              <a:solidFill>
                <a:srgbClr val="FFFF00"/>
              </a:solidFill>
            </p:spPr>
            <p:txBody>
              <a:bodyPr wrap="none" lIns="0" tIns="0" rIns="0" bIns="0" rtlCol="0">
                <a:spAutoFit/>
              </a:bodyPr>
              <a:lstStyle/>
              <a:p>
                <a:pPr/>
                <a14:m>
                  <m:oMathPara xmlns:m="http://schemas.openxmlformats.org/officeDocument/2006/math">
                    <m:oMath>
                      <m:f>
                        <m:fPr>
                          <m:ctrlPr>
                            <a:rPr kumimoji="1" lang="en-US" altLang="zh-TW" sz="2000" b="0" i="1" smtClean="0">
                              <a:latin typeface="Cambria Math" panose="02040503050406030204" pitchFamily="18" charset="0"/>
                            </a:rPr>
                          </m:ctrlPr>
                        </m:fPr>
                        <m:num>
                          <m:r>
                            <a:rPr kumimoji="1" lang="en-US" altLang="zh-TW" sz="2000" b="0" i="1" smtClean="0">
                              <a:latin typeface="Cambria Math" panose="02040503050406030204" pitchFamily="18" charset="0"/>
                            </a:rPr>
                            <m:t>1</m:t>
                          </m:r>
                        </m:num>
                        <m:den>
                          <m:r>
                            <a:rPr kumimoji="1" lang="en-US" altLang="zh-TW" sz="2000" b="0" i="1" smtClean="0">
                              <a:latin typeface="Cambria Math" panose="02040503050406030204" pitchFamily="18" charset="0"/>
                              <a:ea typeface="Cambria Math" panose="02040503050406030204" pitchFamily="18" charset="0"/>
                            </a:rPr>
                            <m:t>𝜆</m:t>
                          </m:r>
                        </m:den>
                      </m:f>
                      <m:r>
                        <a:rPr kumimoji="1" lang="en-US" altLang="zh-TW" sz="2000" b="0" i="1" smtClean="0">
                          <a:latin typeface="Cambria Math" panose="02040503050406030204" pitchFamily="18" charset="0"/>
                        </a:rPr>
                        <m:t>=</m:t>
                      </m:r>
                      <m:sSub>
                        <m:sSubPr>
                          <m:ctrlPr>
                            <a:rPr kumimoji="1" lang="en-US" altLang="zh-TW" sz="2000" b="0" i="1" smtClean="0">
                              <a:latin typeface="Cambria Math" panose="02040503050406030204" pitchFamily="18" charset="0"/>
                            </a:rPr>
                          </m:ctrlPr>
                        </m:sSubPr>
                        <m:e>
                          <m:r>
                            <a:rPr kumimoji="1" lang="en-US" altLang="zh-TW" sz="2000" b="0" i="1" smtClean="0">
                              <a:latin typeface="Cambria Math" panose="02040503050406030204" pitchFamily="18" charset="0"/>
                            </a:rPr>
                            <m:t>𝑅</m:t>
                          </m:r>
                        </m:e>
                        <m:sub>
                          <m:r>
                            <a:rPr kumimoji="1" lang="en-US" altLang="zh-TW" sz="2000" b="0" i="1" smtClean="0">
                              <a:latin typeface="Cambria Math" panose="02040503050406030204" pitchFamily="18" charset="0"/>
                            </a:rPr>
                            <m:t>𝐻</m:t>
                          </m:r>
                        </m:sub>
                      </m:sSub>
                      <m:r>
                        <a:rPr kumimoji="1" lang="en-US" altLang="zh-TW" sz="2000" b="0" i="1" smtClean="0">
                          <a:latin typeface="Cambria Math" panose="02040503050406030204" pitchFamily="18" charset="0"/>
                          <a:ea typeface="Cambria Math" panose="02040503050406030204" pitchFamily="18" charset="0"/>
                        </a:rPr>
                        <m:t>∙</m:t>
                      </m:r>
                      <m:d>
                        <m:dPr>
                          <m:ctrlPr>
                            <a:rPr lang="en-US" altLang="zh-TW" sz="2000" i="1">
                              <a:latin typeface="Cambria Math" panose="02040503050406030204" pitchFamily="18" charset="0"/>
                              <a:ea typeface="Cambria Math" panose="02040503050406030204" pitchFamily="18" charset="0"/>
                            </a:rPr>
                          </m:ctrlPr>
                        </m:dPr>
                        <m:e>
                          <m:f>
                            <m:fPr>
                              <m:ctrlPr>
                                <a:rPr lang="en-US" altLang="zh-TW" sz="2000" i="1">
                                  <a:latin typeface="Cambria Math" panose="02040503050406030204" pitchFamily="18" charset="0"/>
                                  <a:ea typeface="Cambria Math" panose="02040503050406030204" pitchFamily="18" charset="0"/>
                                </a:rPr>
                              </m:ctrlPr>
                            </m:fPr>
                            <m:num>
                              <m:r>
                                <a:rPr lang="en-US" altLang="zh-TW" sz="2000" i="1">
                                  <a:latin typeface="Cambria Math" panose="02040503050406030204" pitchFamily="18" charset="0"/>
                                  <a:ea typeface="Cambria Math" panose="02040503050406030204" pitchFamily="18" charset="0"/>
                                </a:rPr>
                                <m:t>1</m:t>
                              </m:r>
                            </m:num>
                            <m:den>
                              <m:sSup>
                                <m:sSupPr>
                                  <m:ctrlPr>
                                    <a:rPr lang="en-US" altLang="zh-TW" sz="2000" b="0" i="1" smtClean="0">
                                      <a:latin typeface="Cambria Math" panose="02040503050406030204" pitchFamily="18" charset="0"/>
                                      <a:ea typeface="Cambria Math" panose="02040503050406030204" pitchFamily="18" charset="0"/>
                                    </a:rPr>
                                  </m:ctrlPr>
                                </m:sSupPr>
                                <m:e>
                                  <m:r>
                                    <a:rPr lang="en-US" altLang="zh-TW" sz="2000" b="0" i="1" smtClean="0">
                                      <a:latin typeface="Cambria Math" panose="02040503050406030204" pitchFamily="18" charset="0"/>
                                      <a:ea typeface="Cambria Math" panose="02040503050406030204" pitchFamily="18" charset="0"/>
                                    </a:rPr>
                                    <m:t>1</m:t>
                                  </m:r>
                                </m:e>
                                <m:sup>
                                  <m:r>
                                    <a:rPr lang="en-US" altLang="zh-TW" sz="2000" i="1">
                                      <a:latin typeface="Cambria Math" panose="02040503050406030204" pitchFamily="18" charset="0"/>
                                      <a:ea typeface="Cambria Math" panose="02040503050406030204" pitchFamily="18" charset="0"/>
                                    </a:rPr>
                                    <m:t>2</m:t>
                                  </m:r>
                                </m:sup>
                              </m:sSup>
                            </m:den>
                          </m:f>
                          <m:r>
                            <a:rPr kumimoji="1" lang="en-US" altLang="zh-TW" sz="2000" b="0" i="1" smtClean="0">
                              <a:latin typeface="Cambria Math" panose="02040503050406030204" pitchFamily="18" charset="0"/>
                              <a:ea typeface="Cambria Math" panose="02040503050406030204" pitchFamily="18" charset="0"/>
                            </a:rPr>
                            <m:t>−</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𝑛</m:t>
                                  </m:r>
                                </m:e>
                                <m:sup>
                                  <m:r>
                                    <a:rPr kumimoji="1" lang="en-US" altLang="zh-TW" sz="2000" b="0" i="1" smtClean="0">
                                      <a:latin typeface="Cambria Math" panose="02040503050406030204" pitchFamily="18" charset="0"/>
                                      <a:ea typeface="Cambria Math" panose="02040503050406030204" pitchFamily="18" charset="0"/>
                                    </a:rPr>
                                    <m:t>2</m:t>
                                  </m:r>
                                </m:sup>
                              </m:sSup>
                            </m:den>
                          </m:f>
                        </m:e>
                      </m:d>
                    </m:oMath>
                  </m:oMathPara>
                </a14:m>
                <a:endParaRPr kumimoji="1" lang="zh-TW" altLang="en-US" sz="2000" b="0" dirty="0">
                  <a:latin typeface="Cambria Math"/>
                </a:endParaRPr>
              </a:p>
            </p:txBody>
          </p:sp>
        </mc:Choice>
        <mc:Fallback xmlns="">
          <p:sp>
            <p:nvSpPr>
              <p:cNvPr id="10" name="文字方塊 3">
                <a:extLst>
                  <a:ext uri="{FF2B5EF4-FFF2-40B4-BE49-F238E27FC236}">
                    <a16:creationId xmlns:a16="http://schemas.microsoft.com/office/drawing/2014/main" id="{731E13E0-C153-014F-B070-5487E9BD4405}"/>
                  </a:ext>
                </a:extLst>
              </p:cNvPr>
              <p:cNvSpPr txBox="1">
                <a:spLocks noRot="1" noChangeAspect="1" noMove="1" noResize="1" noEditPoints="1" noAdjustHandles="1" noChangeArrowheads="1" noChangeShapeType="1" noTextEdit="1"/>
              </p:cNvSpPr>
              <p:nvPr/>
            </p:nvSpPr>
            <p:spPr>
              <a:xfrm>
                <a:off x="5111147" y="4907683"/>
                <a:ext cx="2129301" cy="584647"/>
              </a:xfrm>
              <a:prstGeom prst="rect">
                <a:avLst/>
              </a:prstGeom>
              <a:blipFill>
                <a:blip r:embed="rId5"/>
                <a:stretch>
                  <a:fillRect l="-2367" b="-14894"/>
                </a:stretch>
              </a:blipFill>
            </p:spPr>
            <p:txBody>
              <a:bodyPr/>
              <a:lstStyle/>
              <a:p>
                <a:r>
                  <a:rPr lang="en-US">
                    <a:noFill/>
                  </a:rPr>
                  <a:t> </a:t>
                </a:r>
              </a:p>
            </p:txBody>
          </p:sp>
        </mc:Fallback>
      </mc:AlternateContent>
    </p:spTree>
    <p:extLst>
      <p:ext uri="{BB962C8B-B14F-4D97-AF65-F5344CB8AC3E}">
        <p14:creationId xmlns:p14="http://schemas.microsoft.com/office/powerpoint/2010/main" val="3195924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76375" y="1844675"/>
            <a:ext cx="5072063" cy="2643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62468" name="Picture 4" descr="http://upload.wikimedia.org/wikipedia/commons/thumb/4/41/Hydrogen_spectrum.svg/500px-Hydrogen_spectrum.svg.png">
            <a:hlinkClick r:id="rId2" tooltip="The spectral series of hydrogen, on a logarithmic sca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938" y="2058988"/>
            <a:ext cx="5180012" cy="20716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62469" name="文字方塊 4"/>
          <p:cNvSpPr txBox="1">
            <a:spLocks noChangeArrowheads="1"/>
          </p:cNvSpPr>
          <p:nvPr/>
        </p:nvSpPr>
        <p:spPr bwMode="auto">
          <a:xfrm>
            <a:off x="3869532" y="1208298"/>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dirty="0" err="1"/>
              <a:t>Paschen</a:t>
            </a:r>
            <a:r>
              <a:rPr lang="en-US" altLang="zh-TW" sz="1600" b="1" dirty="0"/>
              <a:t> series </a:t>
            </a:r>
            <a:endParaRPr lang="zh-TW" altLang="en-US" sz="1600" dirty="0"/>
          </a:p>
        </p:txBody>
      </p:sp>
      <p:sp>
        <p:nvSpPr>
          <p:cNvPr id="62470" name="文字方塊 5"/>
          <p:cNvSpPr txBox="1">
            <a:spLocks noChangeArrowheads="1"/>
          </p:cNvSpPr>
          <p:nvPr/>
        </p:nvSpPr>
        <p:spPr bwMode="auto">
          <a:xfrm>
            <a:off x="4710989" y="121452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dirty="0"/>
              <a:t>Brackett series </a:t>
            </a:r>
            <a:endParaRPr lang="zh-TW" altLang="en-US" sz="1600" dirty="0"/>
          </a:p>
        </p:txBody>
      </p:sp>
      <p:sp>
        <p:nvSpPr>
          <p:cNvPr id="62471" name="文字方塊 6"/>
          <p:cNvSpPr txBox="1">
            <a:spLocks noChangeArrowheads="1"/>
          </p:cNvSpPr>
          <p:nvPr/>
        </p:nvSpPr>
        <p:spPr bwMode="auto">
          <a:xfrm>
            <a:off x="5548314" y="1201738"/>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dirty="0" err="1"/>
              <a:t>Pfund</a:t>
            </a:r>
            <a:r>
              <a:rPr lang="en-US" altLang="zh-TW" sz="1600" b="1" dirty="0"/>
              <a:t> series </a:t>
            </a:r>
            <a:endParaRPr lang="zh-TW" altLang="en-US" sz="1600" dirty="0"/>
          </a:p>
        </p:txBody>
      </p:sp>
      <p:sp>
        <p:nvSpPr>
          <p:cNvPr id="62472" name="文字方塊 7"/>
          <p:cNvSpPr txBox="1">
            <a:spLocks noChangeArrowheads="1"/>
          </p:cNvSpPr>
          <p:nvPr/>
        </p:nvSpPr>
        <p:spPr bwMode="auto">
          <a:xfrm>
            <a:off x="6171327" y="1217323"/>
            <a:ext cx="13573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dirty="0"/>
              <a:t>Humphreys series </a:t>
            </a:r>
            <a:endParaRPr lang="zh-TW" altLang="en-US" sz="1600" dirty="0"/>
          </a:p>
        </p:txBody>
      </p:sp>
      <p:sp>
        <p:nvSpPr>
          <p:cNvPr id="62473" name="文字方塊 8"/>
          <p:cNvSpPr txBox="1">
            <a:spLocks noChangeArrowheads="1"/>
          </p:cNvSpPr>
          <p:nvPr/>
        </p:nvSpPr>
        <p:spPr bwMode="auto">
          <a:xfrm>
            <a:off x="1547813" y="1201738"/>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Lyman series </a:t>
            </a:r>
            <a:endParaRPr lang="zh-TW" altLang="en-US" sz="1600"/>
          </a:p>
        </p:txBody>
      </p:sp>
      <p:sp>
        <p:nvSpPr>
          <p:cNvPr id="62474" name="文字方塊 10"/>
          <p:cNvSpPr txBox="1">
            <a:spLocks noChangeArrowheads="1"/>
          </p:cNvSpPr>
          <p:nvPr/>
        </p:nvSpPr>
        <p:spPr bwMode="auto">
          <a:xfrm>
            <a:off x="3012282" y="1201738"/>
            <a:ext cx="85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dirty="0"/>
              <a:t>Balmer series </a:t>
            </a:r>
            <a:endParaRPr lang="zh-TW" altLang="en-US" sz="1600" dirty="0"/>
          </a:p>
        </p:txBody>
      </p:sp>
      <p:sp>
        <p:nvSpPr>
          <p:cNvPr id="62475" name="文字方塊 3"/>
          <p:cNvSpPr txBox="1">
            <a:spLocks noChangeArrowheads="1"/>
          </p:cNvSpPr>
          <p:nvPr/>
        </p:nvSpPr>
        <p:spPr bwMode="auto">
          <a:xfrm>
            <a:off x="1547813" y="660605"/>
            <a:ext cx="49491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氫原子光譜全系列 </a:t>
            </a:r>
            <a:r>
              <a:rPr lang="en-US" altLang="zh-TW" sz="1800" dirty="0"/>
              <a:t>Spectrum of Hydrogen</a:t>
            </a:r>
            <a:endParaRPr lang="zh-TW" altLang="en-US" sz="1800" dirty="0"/>
          </a:p>
        </p:txBody>
      </p:sp>
      <p:sp>
        <p:nvSpPr>
          <p:cNvPr id="3" name="向右箭號 2"/>
          <p:cNvSpPr/>
          <p:nvPr/>
        </p:nvSpPr>
        <p:spPr>
          <a:xfrm>
            <a:off x="3795792" y="5086572"/>
            <a:ext cx="792088" cy="216024"/>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6FA546F7-0A36-1142-8D59-DBA173EC4830}"/>
                  </a:ext>
                </a:extLst>
              </p:cNvPr>
              <p:cNvSpPr txBox="1"/>
              <p:nvPr/>
            </p:nvSpPr>
            <p:spPr>
              <a:xfrm>
                <a:off x="4888731" y="4902261"/>
                <a:ext cx="2205797" cy="584647"/>
              </a:xfrm>
              <a:prstGeom prst="rect">
                <a:avLst/>
              </a:prstGeom>
              <a:solidFill>
                <a:srgbClr val="FFFF00"/>
              </a:solidFill>
            </p:spPr>
            <p:txBody>
              <a:bodyPr wrap="none" lIns="0" tIns="0" rIns="0" bIns="0" rtlCol="0">
                <a:spAutoFit/>
              </a:bodyPr>
              <a:lstStyle/>
              <a:p>
                <a:pPr/>
                <a14:m>
                  <m:oMathPara xmlns:m="http://schemas.openxmlformats.org/officeDocument/2006/math">
                    <m:oMath>
                      <m:f>
                        <m:fPr>
                          <m:ctrlPr>
                            <a:rPr kumimoji="1" lang="en-US" altLang="zh-TW" sz="2000" b="0" i="1" smtClean="0">
                              <a:latin typeface="Cambria Math" panose="02040503050406030204" pitchFamily="18" charset="0"/>
                            </a:rPr>
                          </m:ctrlPr>
                        </m:fPr>
                        <m:num>
                          <m:r>
                            <a:rPr kumimoji="1" lang="en-US" altLang="zh-TW" sz="2000" b="0" i="1" smtClean="0">
                              <a:latin typeface="Cambria Math" panose="02040503050406030204" pitchFamily="18" charset="0"/>
                            </a:rPr>
                            <m:t>1</m:t>
                          </m:r>
                        </m:num>
                        <m:den>
                          <m:r>
                            <a:rPr kumimoji="1" lang="en-US" altLang="zh-TW" sz="2000" b="0" i="1" smtClean="0">
                              <a:latin typeface="Cambria Math" panose="02040503050406030204" pitchFamily="18" charset="0"/>
                              <a:ea typeface="Cambria Math" panose="02040503050406030204" pitchFamily="18" charset="0"/>
                            </a:rPr>
                            <m:t>𝜆</m:t>
                          </m:r>
                        </m:den>
                      </m:f>
                      <m:r>
                        <a:rPr kumimoji="1" lang="en-US" altLang="zh-TW" sz="2000" b="0" i="1" smtClean="0">
                          <a:latin typeface="Cambria Math" panose="02040503050406030204" pitchFamily="18" charset="0"/>
                        </a:rPr>
                        <m:t>=</m:t>
                      </m:r>
                      <m:sSub>
                        <m:sSubPr>
                          <m:ctrlPr>
                            <a:rPr kumimoji="1" lang="en-US" altLang="zh-TW" sz="2000" b="0" i="1" smtClean="0">
                              <a:latin typeface="Cambria Math" panose="02040503050406030204" pitchFamily="18" charset="0"/>
                            </a:rPr>
                          </m:ctrlPr>
                        </m:sSubPr>
                        <m:e>
                          <m:r>
                            <a:rPr kumimoji="1" lang="en-US" altLang="zh-TW" sz="2000" b="0" i="1" smtClean="0">
                              <a:latin typeface="Cambria Math" panose="02040503050406030204" pitchFamily="18" charset="0"/>
                            </a:rPr>
                            <m:t>𝑅</m:t>
                          </m:r>
                        </m:e>
                        <m:sub>
                          <m:r>
                            <a:rPr kumimoji="1" lang="en-US" altLang="zh-TW" sz="2000" b="0" i="1" smtClean="0">
                              <a:latin typeface="Cambria Math" panose="02040503050406030204" pitchFamily="18" charset="0"/>
                            </a:rPr>
                            <m:t>𝐻</m:t>
                          </m:r>
                        </m:sub>
                      </m:sSub>
                      <m:r>
                        <a:rPr kumimoji="1" lang="en-US" altLang="zh-TW" sz="2000" b="0" i="1" smtClean="0">
                          <a:latin typeface="Cambria Math" panose="02040503050406030204" pitchFamily="18" charset="0"/>
                          <a:ea typeface="Cambria Math" panose="02040503050406030204" pitchFamily="18" charset="0"/>
                        </a:rPr>
                        <m:t>∙</m:t>
                      </m:r>
                      <m:d>
                        <m:dPr>
                          <m:ctrlPr>
                            <a:rPr kumimoji="1" lang="en-US" altLang="zh-TW" sz="2000" b="0" i="1" smtClean="0">
                              <a:latin typeface="Cambria Math" panose="02040503050406030204" pitchFamily="18" charset="0"/>
                              <a:ea typeface="Cambria Math" panose="02040503050406030204" pitchFamily="18" charset="0"/>
                            </a:rPr>
                          </m:ctrlPr>
                        </m:dPr>
                        <m:e>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𝑚</m:t>
                                  </m:r>
                                </m:e>
                                <m:sup>
                                  <m:r>
                                    <a:rPr kumimoji="1" lang="en-US" altLang="zh-TW" sz="2000" b="0" i="1" smtClean="0">
                                      <a:latin typeface="Cambria Math" panose="02040503050406030204" pitchFamily="18" charset="0"/>
                                      <a:ea typeface="Cambria Math" panose="02040503050406030204" pitchFamily="18" charset="0"/>
                                    </a:rPr>
                                    <m:t>2</m:t>
                                  </m:r>
                                </m:sup>
                              </m:sSup>
                            </m:den>
                          </m:f>
                          <m:r>
                            <a:rPr kumimoji="1" lang="en-US" altLang="zh-TW" sz="2000" b="0" i="1" smtClean="0">
                              <a:latin typeface="Cambria Math" panose="02040503050406030204" pitchFamily="18" charset="0"/>
                              <a:ea typeface="Cambria Math" panose="02040503050406030204" pitchFamily="18" charset="0"/>
                            </a:rPr>
                            <m:t>−</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𝑛</m:t>
                                  </m:r>
                                </m:e>
                                <m:sup>
                                  <m:r>
                                    <a:rPr kumimoji="1" lang="en-US" altLang="zh-TW" sz="2000" b="0" i="1" smtClean="0">
                                      <a:latin typeface="Cambria Math" panose="02040503050406030204" pitchFamily="18" charset="0"/>
                                      <a:ea typeface="Cambria Math" panose="02040503050406030204" pitchFamily="18" charset="0"/>
                                    </a:rPr>
                                    <m:t>2</m:t>
                                  </m:r>
                                </m:sup>
                              </m:sSup>
                            </m:den>
                          </m:f>
                        </m:e>
                      </m:d>
                    </m:oMath>
                  </m:oMathPara>
                </a14:m>
                <a:endParaRPr kumimoji="1" lang="zh-TW" altLang="en-US" sz="2000" b="0" dirty="0">
                  <a:latin typeface="Cambria Math"/>
                </a:endParaRPr>
              </a:p>
            </p:txBody>
          </p:sp>
        </mc:Choice>
        <mc:Fallback xmlns="">
          <p:sp>
            <p:nvSpPr>
              <p:cNvPr id="15" name="文字方塊 14">
                <a:extLst>
                  <a:ext uri="{FF2B5EF4-FFF2-40B4-BE49-F238E27FC236}">
                    <a16:creationId xmlns:a16="http://schemas.microsoft.com/office/drawing/2014/main" id="{6FA546F7-0A36-1142-8D59-DBA173EC4830}"/>
                  </a:ext>
                </a:extLst>
              </p:cNvPr>
              <p:cNvSpPr txBox="1">
                <a:spLocks noRot="1" noChangeAspect="1" noMove="1" noResize="1" noEditPoints="1" noAdjustHandles="1" noChangeArrowheads="1" noChangeShapeType="1" noTextEdit="1"/>
              </p:cNvSpPr>
              <p:nvPr/>
            </p:nvSpPr>
            <p:spPr>
              <a:xfrm>
                <a:off x="4888731" y="4902261"/>
                <a:ext cx="2205797" cy="584647"/>
              </a:xfrm>
              <a:prstGeom prst="rect">
                <a:avLst/>
              </a:prstGeom>
              <a:blipFill>
                <a:blip r:embed="rId4"/>
                <a:stretch>
                  <a:fillRect l="-1714"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字方塊 3">
                <a:extLst>
                  <a:ext uri="{FF2B5EF4-FFF2-40B4-BE49-F238E27FC236}">
                    <a16:creationId xmlns:a16="http://schemas.microsoft.com/office/drawing/2014/main" id="{B14C1995-C257-1A4A-AF06-B73ACF0CF7E2}"/>
                  </a:ext>
                </a:extLst>
              </p:cNvPr>
              <p:cNvSpPr txBox="1"/>
              <p:nvPr/>
            </p:nvSpPr>
            <p:spPr>
              <a:xfrm>
                <a:off x="1406971" y="4930047"/>
                <a:ext cx="2129301" cy="584647"/>
              </a:xfrm>
              <a:prstGeom prst="rect">
                <a:avLst/>
              </a:prstGeom>
              <a:solidFill>
                <a:srgbClr val="FFFF00"/>
              </a:solidFill>
            </p:spPr>
            <p:txBody>
              <a:bodyPr wrap="none" lIns="0" tIns="0" rIns="0" bIns="0" rtlCol="0">
                <a:spAutoFit/>
              </a:bodyPr>
              <a:lstStyle/>
              <a:p>
                <a:pPr/>
                <a14:m>
                  <m:oMathPara xmlns:m="http://schemas.openxmlformats.org/officeDocument/2006/math">
                    <m:oMath>
                      <m:f>
                        <m:fPr>
                          <m:ctrlPr>
                            <a:rPr kumimoji="1" lang="en-US" altLang="zh-TW" sz="2000" b="0" i="1" smtClean="0">
                              <a:latin typeface="Cambria Math" panose="02040503050406030204" pitchFamily="18" charset="0"/>
                            </a:rPr>
                          </m:ctrlPr>
                        </m:fPr>
                        <m:num>
                          <m:r>
                            <a:rPr kumimoji="1" lang="en-US" altLang="zh-TW" sz="2000" b="0" i="1" smtClean="0">
                              <a:latin typeface="Cambria Math" panose="02040503050406030204" pitchFamily="18" charset="0"/>
                            </a:rPr>
                            <m:t>1</m:t>
                          </m:r>
                        </m:num>
                        <m:den>
                          <m:r>
                            <a:rPr kumimoji="1" lang="en-US" altLang="zh-TW" sz="2000" b="0" i="1" smtClean="0">
                              <a:latin typeface="Cambria Math" panose="02040503050406030204" pitchFamily="18" charset="0"/>
                              <a:ea typeface="Cambria Math" panose="02040503050406030204" pitchFamily="18" charset="0"/>
                            </a:rPr>
                            <m:t>𝜆</m:t>
                          </m:r>
                        </m:den>
                      </m:f>
                      <m:r>
                        <a:rPr kumimoji="1" lang="en-US" altLang="zh-TW" sz="2000" b="0" i="1" smtClean="0">
                          <a:latin typeface="Cambria Math" panose="02040503050406030204" pitchFamily="18" charset="0"/>
                        </a:rPr>
                        <m:t>=</m:t>
                      </m:r>
                      <m:sSub>
                        <m:sSubPr>
                          <m:ctrlPr>
                            <a:rPr kumimoji="1" lang="en-US" altLang="zh-TW" sz="2000" b="0" i="1" smtClean="0">
                              <a:latin typeface="Cambria Math" panose="02040503050406030204" pitchFamily="18" charset="0"/>
                            </a:rPr>
                          </m:ctrlPr>
                        </m:sSubPr>
                        <m:e>
                          <m:r>
                            <a:rPr kumimoji="1" lang="en-US" altLang="zh-TW" sz="2000" b="0" i="1" smtClean="0">
                              <a:latin typeface="Cambria Math" panose="02040503050406030204" pitchFamily="18" charset="0"/>
                            </a:rPr>
                            <m:t>𝑅</m:t>
                          </m:r>
                        </m:e>
                        <m:sub>
                          <m:r>
                            <a:rPr kumimoji="1" lang="en-US" altLang="zh-TW" sz="2000" b="0" i="1" smtClean="0">
                              <a:latin typeface="Cambria Math" panose="02040503050406030204" pitchFamily="18" charset="0"/>
                            </a:rPr>
                            <m:t>𝐻</m:t>
                          </m:r>
                        </m:sub>
                      </m:sSub>
                      <m:r>
                        <a:rPr kumimoji="1" lang="en-US" altLang="zh-TW" sz="2000" b="0" i="1" smtClean="0">
                          <a:latin typeface="Cambria Math" panose="02040503050406030204" pitchFamily="18" charset="0"/>
                          <a:ea typeface="Cambria Math" panose="02040503050406030204" pitchFamily="18" charset="0"/>
                        </a:rPr>
                        <m:t>∙</m:t>
                      </m:r>
                      <m:d>
                        <m:dPr>
                          <m:ctrlPr>
                            <a:rPr lang="en-US" altLang="zh-TW" sz="2000" i="1">
                              <a:latin typeface="Cambria Math" panose="02040503050406030204" pitchFamily="18" charset="0"/>
                              <a:ea typeface="Cambria Math" panose="02040503050406030204" pitchFamily="18" charset="0"/>
                            </a:rPr>
                          </m:ctrlPr>
                        </m:dPr>
                        <m:e>
                          <m:f>
                            <m:fPr>
                              <m:ctrlPr>
                                <a:rPr lang="en-US" altLang="zh-TW" sz="2000" i="1">
                                  <a:latin typeface="Cambria Math" panose="02040503050406030204" pitchFamily="18" charset="0"/>
                                  <a:ea typeface="Cambria Math" panose="02040503050406030204" pitchFamily="18" charset="0"/>
                                </a:rPr>
                              </m:ctrlPr>
                            </m:fPr>
                            <m:num>
                              <m:r>
                                <a:rPr lang="en-US" altLang="zh-TW" sz="2000" i="1">
                                  <a:latin typeface="Cambria Math" panose="02040503050406030204" pitchFamily="18" charset="0"/>
                                  <a:ea typeface="Cambria Math" panose="02040503050406030204" pitchFamily="18" charset="0"/>
                                </a:rPr>
                                <m:t>1</m:t>
                              </m:r>
                            </m:num>
                            <m:den>
                              <m:sSup>
                                <m:sSupPr>
                                  <m:ctrlPr>
                                    <a:rPr lang="en-US" altLang="zh-TW" sz="2000" i="1">
                                      <a:latin typeface="Cambria Math" panose="02040503050406030204" pitchFamily="18" charset="0"/>
                                      <a:ea typeface="Cambria Math" panose="02040503050406030204" pitchFamily="18" charset="0"/>
                                    </a:rPr>
                                  </m:ctrlPr>
                                </m:sSupPr>
                                <m:e>
                                  <m:r>
                                    <a:rPr lang="en-US" altLang="zh-TW" sz="2000" i="1">
                                      <a:latin typeface="Cambria Math" panose="02040503050406030204" pitchFamily="18" charset="0"/>
                                      <a:ea typeface="Cambria Math" panose="02040503050406030204" pitchFamily="18" charset="0"/>
                                    </a:rPr>
                                    <m:t>2</m:t>
                                  </m:r>
                                </m:e>
                                <m:sup>
                                  <m:r>
                                    <a:rPr lang="en-US" altLang="zh-TW" sz="2000" i="1">
                                      <a:latin typeface="Cambria Math" panose="02040503050406030204" pitchFamily="18" charset="0"/>
                                      <a:ea typeface="Cambria Math" panose="02040503050406030204" pitchFamily="18" charset="0"/>
                                    </a:rPr>
                                    <m:t>2</m:t>
                                  </m:r>
                                </m:sup>
                              </m:sSup>
                            </m:den>
                          </m:f>
                          <m:r>
                            <a:rPr kumimoji="1" lang="en-US" altLang="zh-TW" sz="2000" b="0" i="1" smtClean="0">
                              <a:latin typeface="Cambria Math" panose="02040503050406030204" pitchFamily="18" charset="0"/>
                              <a:ea typeface="Cambria Math" panose="02040503050406030204" pitchFamily="18" charset="0"/>
                            </a:rPr>
                            <m:t>−</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𝑛</m:t>
                                  </m:r>
                                </m:e>
                                <m:sup>
                                  <m:r>
                                    <a:rPr kumimoji="1" lang="en-US" altLang="zh-TW" sz="2000" b="0" i="1" smtClean="0">
                                      <a:latin typeface="Cambria Math" panose="02040503050406030204" pitchFamily="18" charset="0"/>
                                      <a:ea typeface="Cambria Math" panose="02040503050406030204" pitchFamily="18" charset="0"/>
                                    </a:rPr>
                                    <m:t>2</m:t>
                                  </m:r>
                                </m:sup>
                              </m:sSup>
                            </m:den>
                          </m:f>
                        </m:e>
                      </m:d>
                    </m:oMath>
                  </m:oMathPara>
                </a14:m>
                <a:endParaRPr kumimoji="1" lang="zh-TW" altLang="en-US" sz="2000" b="0" dirty="0">
                  <a:latin typeface="Cambria Math"/>
                </a:endParaRPr>
              </a:p>
            </p:txBody>
          </p:sp>
        </mc:Choice>
        <mc:Fallback xmlns="">
          <p:sp>
            <p:nvSpPr>
              <p:cNvPr id="16" name="文字方塊 3">
                <a:extLst>
                  <a:ext uri="{FF2B5EF4-FFF2-40B4-BE49-F238E27FC236}">
                    <a16:creationId xmlns:a16="http://schemas.microsoft.com/office/drawing/2014/main" id="{B14C1995-C257-1A4A-AF06-B73ACF0CF7E2}"/>
                  </a:ext>
                </a:extLst>
              </p:cNvPr>
              <p:cNvSpPr txBox="1">
                <a:spLocks noRot="1" noChangeAspect="1" noMove="1" noResize="1" noEditPoints="1" noAdjustHandles="1" noChangeArrowheads="1" noChangeShapeType="1" noTextEdit="1"/>
              </p:cNvSpPr>
              <p:nvPr/>
            </p:nvSpPr>
            <p:spPr>
              <a:xfrm>
                <a:off x="1406971" y="4930047"/>
                <a:ext cx="2129301" cy="584647"/>
              </a:xfrm>
              <a:prstGeom prst="rect">
                <a:avLst/>
              </a:prstGeom>
              <a:blipFill>
                <a:blip r:embed="rId5"/>
                <a:stretch>
                  <a:fillRect l="-2367" b="-12766"/>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1E6E6D79-BAAD-538F-0082-6B595245C157}"/>
              </a:ext>
            </a:extLst>
          </p:cNvPr>
          <p:cNvSpPr txBox="1"/>
          <p:nvPr/>
        </p:nvSpPr>
        <p:spPr>
          <a:xfrm>
            <a:off x="1565694" y="4060003"/>
            <a:ext cx="864096" cy="369332"/>
          </a:xfrm>
          <a:prstGeom prst="rect">
            <a:avLst/>
          </a:prstGeom>
          <a:noFill/>
        </p:spPr>
        <p:txBody>
          <a:bodyPr wrap="square" rtlCol="0">
            <a:spAutoFit/>
          </a:bodyPr>
          <a:lstStyle/>
          <a:p>
            <a:r>
              <a:rPr lang="en-TW" sz="1800" b="0" dirty="0">
                <a:latin typeface="Cambria Math"/>
              </a:rPr>
              <a:t>紫外</a:t>
            </a:r>
          </a:p>
        </p:txBody>
      </p:sp>
      <p:sp>
        <p:nvSpPr>
          <p:cNvPr id="5" name="TextBox 4">
            <a:extLst>
              <a:ext uri="{FF2B5EF4-FFF2-40B4-BE49-F238E27FC236}">
                <a16:creationId xmlns:a16="http://schemas.microsoft.com/office/drawing/2014/main" id="{7AAE170A-EE0C-CBCA-C84F-DD26E864AB24}"/>
              </a:ext>
            </a:extLst>
          </p:cNvPr>
          <p:cNvSpPr txBox="1"/>
          <p:nvPr/>
        </p:nvSpPr>
        <p:spPr>
          <a:xfrm>
            <a:off x="4355976" y="4049603"/>
            <a:ext cx="864096" cy="369332"/>
          </a:xfrm>
          <a:prstGeom prst="rect">
            <a:avLst/>
          </a:prstGeom>
          <a:noFill/>
        </p:spPr>
        <p:txBody>
          <a:bodyPr wrap="square" rtlCol="0">
            <a:spAutoFit/>
          </a:bodyPr>
          <a:lstStyle/>
          <a:p>
            <a:r>
              <a:rPr lang="en-TW" sz="1800" dirty="0">
                <a:latin typeface="Cambria Math"/>
              </a:rPr>
              <a:t>紅</a:t>
            </a:r>
            <a:r>
              <a:rPr lang="en-TW" sz="1800" b="0" dirty="0">
                <a:latin typeface="Cambria Math"/>
              </a:rPr>
              <a:t>外</a:t>
            </a:r>
          </a:p>
        </p:txBody>
      </p:sp>
    </p:spTree>
    <p:extLst>
      <p:ext uri="{BB962C8B-B14F-4D97-AF65-F5344CB8AC3E}">
        <p14:creationId xmlns:p14="http://schemas.microsoft.com/office/powerpoint/2010/main" val="34558916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3" name="Picture 6" descr="D:\Dropbox\Documents\課程\YoungTextBook\Images\Chapter39\A_Images\A_Figures_and_Photos\39_14_Figure.jpg"/>
          <p:cNvPicPr>
            <a:picLocks noChangeAspect="1" noChangeArrowheads="1"/>
          </p:cNvPicPr>
          <p:nvPr/>
        </p:nvPicPr>
        <p:blipFill>
          <a:blip r:embed="rId2">
            <a:extLst>
              <a:ext uri="{28A0092B-C50C-407E-A947-70E740481C1C}">
                <a14:useLocalDpi xmlns:a14="http://schemas.microsoft.com/office/drawing/2010/main" val="0"/>
              </a:ext>
            </a:extLst>
          </a:blip>
          <a:srcRect t="42523" b="18102"/>
          <a:stretch>
            <a:fillRect/>
          </a:stretch>
        </p:blipFill>
        <p:spPr bwMode="auto">
          <a:xfrm>
            <a:off x="1691680" y="908720"/>
            <a:ext cx="4651375"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BC9540A-9880-52B5-21DA-D7E7F4EE8D3E}"/>
              </a:ext>
            </a:extLst>
          </p:cNvPr>
          <p:cNvSpPr txBox="1"/>
          <p:nvPr/>
        </p:nvSpPr>
        <p:spPr bwMode="auto">
          <a:xfrm>
            <a:off x="1043608" y="4426623"/>
            <a:ext cx="8280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Atomic emission comes from mechanism inside atoms, such as electrons.</a:t>
            </a:r>
          </a:p>
        </p:txBody>
      </p:sp>
      <p:sp>
        <p:nvSpPr>
          <p:cNvPr id="4" name="TextBox 3">
            <a:extLst>
              <a:ext uri="{FF2B5EF4-FFF2-40B4-BE49-F238E27FC236}">
                <a16:creationId xmlns:a16="http://schemas.microsoft.com/office/drawing/2014/main" id="{5D717FCE-91DB-9120-6BB4-FD89BCBB20D2}"/>
              </a:ext>
            </a:extLst>
          </p:cNvPr>
          <p:cNvSpPr txBox="1"/>
          <p:nvPr/>
        </p:nvSpPr>
        <p:spPr bwMode="auto">
          <a:xfrm>
            <a:off x="1043608" y="5264740"/>
            <a:ext cx="7848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Electrons in a solar system like atom could rotate at arbitrary frequencies. </a:t>
            </a:r>
          </a:p>
        </p:txBody>
      </p:sp>
      <p:sp>
        <p:nvSpPr>
          <p:cNvPr id="5" name="TextBox 4">
            <a:extLst>
              <a:ext uri="{FF2B5EF4-FFF2-40B4-BE49-F238E27FC236}">
                <a16:creationId xmlns:a16="http://schemas.microsoft.com/office/drawing/2014/main" id="{42E3B480-4CF4-3405-7350-9D0F7742F87F}"/>
              </a:ext>
            </a:extLst>
          </p:cNvPr>
          <p:cNvSpPr txBox="1"/>
          <p:nvPr/>
        </p:nvSpPr>
        <p:spPr bwMode="auto">
          <a:xfrm>
            <a:off x="1032664" y="5705513"/>
            <a:ext cx="52994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We would expect continuous spectrum.</a:t>
            </a:r>
          </a:p>
        </p:txBody>
      </p:sp>
      <p:sp>
        <p:nvSpPr>
          <p:cNvPr id="6" name="TextBox 5">
            <a:extLst>
              <a:ext uri="{FF2B5EF4-FFF2-40B4-BE49-F238E27FC236}">
                <a16:creationId xmlns:a16="http://schemas.microsoft.com/office/drawing/2014/main" id="{F488EB6D-0964-0682-E0CB-BE9C6DBA3668}"/>
              </a:ext>
            </a:extLst>
          </p:cNvPr>
          <p:cNvSpPr txBox="1"/>
          <p:nvPr/>
        </p:nvSpPr>
        <p:spPr bwMode="auto">
          <a:xfrm>
            <a:off x="1043608" y="4826733"/>
            <a:ext cx="77048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Rotating charges emit EM wave with corresponding frequencies. </a:t>
            </a:r>
          </a:p>
        </p:txBody>
      </p:sp>
    </p:spTree>
    <p:extLst>
      <p:ext uri="{BB962C8B-B14F-4D97-AF65-F5344CB8AC3E}">
        <p14:creationId xmlns:p14="http://schemas.microsoft.com/office/powerpoint/2010/main" val="15623657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90688" y="1198563"/>
            <a:ext cx="5072062" cy="2643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64516" name="Picture 4" descr="http://upload.wikimedia.org/wikipedia/commons/thumb/4/41/Hydrogen_spectrum.svg/500px-Hydrogen_spectrum.svg.png">
            <a:hlinkClick r:id="rId2" tooltip="The spectral series of hydrogen, on a logarithmic sca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412875"/>
            <a:ext cx="5180013"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文字方塊 4"/>
          <p:cNvSpPr txBox="1">
            <a:spLocks noChangeArrowheads="1"/>
          </p:cNvSpPr>
          <p:nvPr/>
        </p:nvSpPr>
        <p:spPr bwMode="auto">
          <a:xfrm>
            <a:off x="4119563" y="555625"/>
            <a:ext cx="1071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Paschen series </a:t>
            </a:r>
            <a:endParaRPr lang="zh-TW" altLang="en-US" sz="1600"/>
          </a:p>
        </p:txBody>
      </p:sp>
      <p:sp>
        <p:nvSpPr>
          <p:cNvPr id="64518" name="文字方塊 5"/>
          <p:cNvSpPr txBox="1">
            <a:spLocks noChangeArrowheads="1"/>
          </p:cNvSpPr>
          <p:nvPr/>
        </p:nvSpPr>
        <p:spPr bwMode="auto">
          <a:xfrm>
            <a:off x="5119688" y="555625"/>
            <a:ext cx="1071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Brackett series </a:t>
            </a:r>
            <a:endParaRPr lang="zh-TW" altLang="en-US" sz="1600"/>
          </a:p>
        </p:txBody>
      </p:sp>
      <p:sp>
        <p:nvSpPr>
          <p:cNvPr id="64519" name="文字方塊 6"/>
          <p:cNvSpPr txBox="1">
            <a:spLocks noChangeArrowheads="1"/>
          </p:cNvSpPr>
          <p:nvPr/>
        </p:nvSpPr>
        <p:spPr bwMode="auto">
          <a:xfrm>
            <a:off x="6119813" y="555625"/>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Pfund series </a:t>
            </a:r>
            <a:endParaRPr lang="zh-TW" altLang="en-US" sz="1600"/>
          </a:p>
        </p:txBody>
      </p:sp>
      <p:sp>
        <p:nvSpPr>
          <p:cNvPr id="64520" name="文字方塊 7"/>
          <p:cNvSpPr txBox="1">
            <a:spLocks noChangeArrowheads="1"/>
          </p:cNvSpPr>
          <p:nvPr/>
        </p:nvSpPr>
        <p:spPr bwMode="auto">
          <a:xfrm>
            <a:off x="6905625" y="555625"/>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Humphreys series </a:t>
            </a:r>
            <a:endParaRPr lang="zh-TW" altLang="en-US" sz="1600"/>
          </a:p>
        </p:txBody>
      </p:sp>
      <p:sp>
        <p:nvSpPr>
          <p:cNvPr id="64521" name="文字方塊 8"/>
          <p:cNvSpPr txBox="1">
            <a:spLocks noChangeArrowheads="1"/>
          </p:cNvSpPr>
          <p:nvPr/>
        </p:nvSpPr>
        <p:spPr bwMode="auto">
          <a:xfrm>
            <a:off x="1762125" y="555625"/>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Lyman series </a:t>
            </a:r>
            <a:endParaRPr lang="zh-TW" altLang="en-US" sz="1600"/>
          </a:p>
        </p:txBody>
      </p:sp>
      <p:sp>
        <p:nvSpPr>
          <p:cNvPr id="64522" name="文字方塊 10"/>
          <p:cNvSpPr txBox="1">
            <a:spLocks noChangeArrowheads="1"/>
          </p:cNvSpPr>
          <p:nvPr/>
        </p:nvSpPr>
        <p:spPr bwMode="auto">
          <a:xfrm>
            <a:off x="3048000" y="555625"/>
            <a:ext cx="85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600" b="1"/>
              <a:t>Balmer series </a:t>
            </a:r>
            <a:endParaRPr lang="zh-TW" altLang="en-US" sz="1600"/>
          </a:p>
        </p:txBody>
      </p:sp>
      <p:sp>
        <p:nvSpPr>
          <p:cNvPr id="64523" name="文字方塊 10"/>
          <p:cNvSpPr txBox="1">
            <a:spLocks noChangeArrowheads="1"/>
          </p:cNvSpPr>
          <p:nvPr/>
        </p:nvSpPr>
        <p:spPr bwMode="auto">
          <a:xfrm>
            <a:off x="1012325" y="5048507"/>
            <a:ext cx="633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氫原子的光譜顯然是太陽系般的原子模型所無法解釋的。</a:t>
            </a:r>
          </a:p>
        </p:txBody>
      </p:sp>
      <p:sp>
        <p:nvSpPr>
          <p:cNvPr id="64524" name="文字方塊 11"/>
          <p:cNvSpPr txBox="1">
            <a:spLocks noChangeArrowheads="1"/>
          </p:cNvSpPr>
          <p:nvPr/>
        </p:nvSpPr>
        <p:spPr bwMode="auto">
          <a:xfrm>
            <a:off x="1013912" y="5480307"/>
            <a:ext cx="7004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如此清晰的規則，似乎指點了正確的原子模型最重要的特徵！</a:t>
            </a:r>
            <a:endParaRPr lang="en-US" altLang="zh-TW" sz="1800" dirty="0"/>
          </a:p>
        </p:txBody>
      </p:sp>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BEE334C9-B54F-B947-AD8D-DE14E4D91647}"/>
                  </a:ext>
                </a:extLst>
              </p:cNvPr>
              <p:cNvSpPr txBox="1"/>
              <p:nvPr/>
            </p:nvSpPr>
            <p:spPr>
              <a:xfrm>
                <a:off x="3048000" y="3970882"/>
                <a:ext cx="2205797" cy="584647"/>
              </a:xfrm>
              <a:prstGeom prst="rect">
                <a:avLst/>
              </a:prstGeom>
              <a:solidFill>
                <a:srgbClr val="FFFF00"/>
              </a:solidFill>
            </p:spPr>
            <p:txBody>
              <a:bodyPr wrap="none" lIns="0" tIns="0" rIns="0" bIns="0" rtlCol="0">
                <a:spAutoFit/>
              </a:bodyPr>
              <a:lstStyle/>
              <a:p>
                <a:pPr/>
                <a14:m>
                  <m:oMathPara xmlns:m="http://schemas.openxmlformats.org/officeDocument/2006/math">
                    <m:oMath>
                      <m:f>
                        <m:fPr>
                          <m:ctrlPr>
                            <a:rPr kumimoji="1" lang="en-US" altLang="zh-TW" sz="2000" b="0" i="1" smtClean="0">
                              <a:latin typeface="Cambria Math" panose="02040503050406030204" pitchFamily="18" charset="0"/>
                            </a:rPr>
                          </m:ctrlPr>
                        </m:fPr>
                        <m:num>
                          <m:r>
                            <a:rPr kumimoji="1" lang="en-US" altLang="zh-TW" sz="2000" b="0" i="1" smtClean="0">
                              <a:latin typeface="Cambria Math" panose="02040503050406030204" pitchFamily="18" charset="0"/>
                            </a:rPr>
                            <m:t>1</m:t>
                          </m:r>
                        </m:num>
                        <m:den>
                          <m:r>
                            <a:rPr kumimoji="1" lang="en-US" altLang="zh-TW" sz="2000" b="0" i="1" smtClean="0">
                              <a:latin typeface="Cambria Math" panose="02040503050406030204" pitchFamily="18" charset="0"/>
                              <a:ea typeface="Cambria Math" panose="02040503050406030204" pitchFamily="18" charset="0"/>
                            </a:rPr>
                            <m:t>𝜆</m:t>
                          </m:r>
                        </m:den>
                      </m:f>
                      <m:r>
                        <a:rPr kumimoji="1" lang="en-US" altLang="zh-TW" sz="2000" b="0" i="1" smtClean="0">
                          <a:latin typeface="Cambria Math" panose="02040503050406030204" pitchFamily="18" charset="0"/>
                        </a:rPr>
                        <m:t>=</m:t>
                      </m:r>
                      <m:sSub>
                        <m:sSubPr>
                          <m:ctrlPr>
                            <a:rPr kumimoji="1" lang="en-US" altLang="zh-TW" sz="2000" b="0" i="1" smtClean="0">
                              <a:latin typeface="Cambria Math" panose="02040503050406030204" pitchFamily="18" charset="0"/>
                            </a:rPr>
                          </m:ctrlPr>
                        </m:sSubPr>
                        <m:e>
                          <m:r>
                            <a:rPr kumimoji="1" lang="en-US" altLang="zh-TW" sz="2000" b="0" i="1" smtClean="0">
                              <a:latin typeface="Cambria Math" panose="02040503050406030204" pitchFamily="18" charset="0"/>
                            </a:rPr>
                            <m:t>𝑅</m:t>
                          </m:r>
                        </m:e>
                        <m:sub>
                          <m:r>
                            <a:rPr kumimoji="1" lang="en-US" altLang="zh-TW" sz="2000" b="0" i="1" smtClean="0">
                              <a:latin typeface="Cambria Math" panose="02040503050406030204" pitchFamily="18" charset="0"/>
                            </a:rPr>
                            <m:t>𝐻</m:t>
                          </m:r>
                        </m:sub>
                      </m:sSub>
                      <m:r>
                        <a:rPr kumimoji="1" lang="en-US" altLang="zh-TW" sz="2000" b="0" i="1" smtClean="0">
                          <a:latin typeface="Cambria Math" panose="02040503050406030204" pitchFamily="18" charset="0"/>
                          <a:ea typeface="Cambria Math" panose="02040503050406030204" pitchFamily="18" charset="0"/>
                        </a:rPr>
                        <m:t>∙</m:t>
                      </m:r>
                      <m:d>
                        <m:dPr>
                          <m:ctrlPr>
                            <a:rPr kumimoji="1" lang="en-US" altLang="zh-TW" sz="2000" b="0" i="1" smtClean="0">
                              <a:latin typeface="Cambria Math" panose="02040503050406030204" pitchFamily="18" charset="0"/>
                              <a:ea typeface="Cambria Math" panose="02040503050406030204" pitchFamily="18" charset="0"/>
                            </a:rPr>
                          </m:ctrlPr>
                        </m:dPr>
                        <m:e>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𝑚</m:t>
                                  </m:r>
                                </m:e>
                                <m:sup>
                                  <m:r>
                                    <a:rPr kumimoji="1" lang="en-US" altLang="zh-TW" sz="2000" b="0" i="1" smtClean="0">
                                      <a:latin typeface="Cambria Math" panose="02040503050406030204" pitchFamily="18" charset="0"/>
                                      <a:ea typeface="Cambria Math" panose="02040503050406030204" pitchFamily="18" charset="0"/>
                                    </a:rPr>
                                    <m:t>2</m:t>
                                  </m:r>
                                </m:sup>
                              </m:sSup>
                            </m:den>
                          </m:f>
                          <m:r>
                            <a:rPr kumimoji="1" lang="en-US" altLang="zh-TW" sz="2000" b="0" i="1" smtClean="0">
                              <a:latin typeface="Cambria Math" panose="02040503050406030204" pitchFamily="18" charset="0"/>
                              <a:ea typeface="Cambria Math" panose="02040503050406030204" pitchFamily="18" charset="0"/>
                            </a:rPr>
                            <m:t>−</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1</m:t>
                              </m:r>
                            </m:num>
                            <m:den>
                              <m:sSup>
                                <m:sSupPr>
                                  <m:ctrlPr>
                                    <a:rPr kumimoji="1" lang="en-US" altLang="zh-TW" sz="2000" b="0" i="1" smtClean="0">
                                      <a:latin typeface="Cambria Math" panose="02040503050406030204" pitchFamily="18" charset="0"/>
                                      <a:ea typeface="Cambria Math" panose="02040503050406030204" pitchFamily="18" charset="0"/>
                                    </a:rPr>
                                  </m:ctrlPr>
                                </m:sSupPr>
                                <m:e>
                                  <m:r>
                                    <a:rPr kumimoji="1" lang="en-US" altLang="zh-TW" sz="2000" b="0" i="1" smtClean="0">
                                      <a:latin typeface="Cambria Math" panose="02040503050406030204" pitchFamily="18" charset="0"/>
                                      <a:ea typeface="Cambria Math" panose="02040503050406030204" pitchFamily="18" charset="0"/>
                                    </a:rPr>
                                    <m:t>𝑛</m:t>
                                  </m:r>
                                </m:e>
                                <m:sup>
                                  <m:r>
                                    <a:rPr kumimoji="1" lang="en-US" altLang="zh-TW" sz="2000" b="0" i="1" smtClean="0">
                                      <a:latin typeface="Cambria Math" panose="02040503050406030204" pitchFamily="18" charset="0"/>
                                      <a:ea typeface="Cambria Math" panose="02040503050406030204" pitchFamily="18" charset="0"/>
                                    </a:rPr>
                                    <m:t>2</m:t>
                                  </m:r>
                                </m:sup>
                              </m:sSup>
                            </m:den>
                          </m:f>
                        </m:e>
                      </m:d>
                    </m:oMath>
                  </m:oMathPara>
                </a14:m>
                <a:endParaRPr kumimoji="1" lang="zh-TW" altLang="en-US" sz="2000" b="0" dirty="0">
                  <a:latin typeface="Cambria Math"/>
                </a:endParaRPr>
              </a:p>
            </p:txBody>
          </p:sp>
        </mc:Choice>
        <mc:Fallback xmlns="">
          <p:sp>
            <p:nvSpPr>
              <p:cNvPr id="13" name="文字方塊 12">
                <a:extLst>
                  <a:ext uri="{FF2B5EF4-FFF2-40B4-BE49-F238E27FC236}">
                    <a16:creationId xmlns:a16="http://schemas.microsoft.com/office/drawing/2014/main" id="{BEE334C9-B54F-B947-AD8D-DE14E4D91647}"/>
                  </a:ext>
                </a:extLst>
              </p:cNvPr>
              <p:cNvSpPr txBox="1">
                <a:spLocks noRot="1" noChangeAspect="1" noMove="1" noResize="1" noEditPoints="1" noAdjustHandles="1" noChangeArrowheads="1" noChangeShapeType="1" noTextEdit="1"/>
              </p:cNvSpPr>
              <p:nvPr/>
            </p:nvSpPr>
            <p:spPr>
              <a:xfrm>
                <a:off x="3048000" y="3970882"/>
                <a:ext cx="2205797" cy="584647"/>
              </a:xfrm>
              <a:prstGeom prst="rect">
                <a:avLst/>
              </a:prstGeom>
              <a:blipFill>
                <a:blip r:embed="rId4"/>
                <a:stretch>
                  <a:fillRect l="-2299" b="-14894"/>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A119461D-5B2E-4288-F2C4-60650F11B1AB}"/>
              </a:ext>
            </a:extLst>
          </p:cNvPr>
          <p:cNvSpPr txBox="1"/>
          <p:nvPr/>
        </p:nvSpPr>
        <p:spPr bwMode="auto">
          <a:xfrm>
            <a:off x="1013912" y="4586485"/>
            <a:ext cx="72729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But apparently the spectrum is discreet!</a:t>
            </a:r>
          </a:p>
        </p:txBody>
      </p:sp>
      <p:sp>
        <p:nvSpPr>
          <p:cNvPr id="5" name="TextBox 4">
            <a:extLst>
              <a:ext uri="{FF2B5EF4-FFF2-40B4-BE49-F238E27FC236}">
                <a16:creationId xmlns:a16="http://schemas.microsoft.com/office/drawing/2014/main" id="{D4C2394A-40F7-AD33-D1DA-3B5C20F8D735}"/>
              </a:ext>
            </a:extLst>
          </p:cNvPr>
          <p:cNvSpPr txBox="1"/>
          <p:nvPr/>
        </p:nvSpPr>
        <p:spPr bwMode="auto">
          <a:xfrm>
            <a:off x="1014718" y="5920816"/>
            <a:ext cx="76320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Let’s back up a bit to explain the discovery that light is made of particles.</a:t>
            </a:r>
          </a:p>
        </p:txBody>
      </p:sp>
    </p:spTree>
    <p:extLst>
      <p:ext uri="{BB962C8B-B14F-4D97-AF65-F5344CB8AC3E}">
        <p14:creationId xmlns:p14="http://schemas.microsoft.com/office/powerpoint/2010/main" val="42527494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upload.wikimedia.org/wikipedia/en/4/4c/Emission_spectrum-H.png">
            <a:hlinkClick r:id="rId2" tooltip="Emission spectrum of Hydrogen"/>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420938"/>
            <a:ext cx="5010150"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6" descr="D:\Dropbox\Documents\課程\YoungTextBook\Images\Chapter39\A_Images\A_Figures_and_Photos\39_14_Figure.jpg"/>
          <p:cNvPicPr>
            <a:picLocks noChangeAspect="1" noChangeArrowheads="1"/>
          </p:cNvPicPr>
          <p:nvPr/>
        </p:nvPicPr>
        <p:blipFill>
          <a:blip r:embed="rId4">
            <a:extLst>
              <a:ext uri="{28A0092B-C50C-407E-A947-70E740481C1C}">
                <a14:useLocalDpi xmlns:a14="http://schemas.microsoft.com/office/drawing/2010/main" val="0"/>
              </a:ext>
            </a:extLst>
          </a:blip>
          <a:srcRect t="42523" b="18102"/>
          <a:stretch>
            <a:fillRect/>
          </a:stretch>
        </p:blipFill>
        <p:spPr bwMode="auto">
          <a:xfrm>
            <a:off x="5940425" y="1773238"/>
            <a:ext cx="260985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文字方塊 3"/>
          <p:cNvSpPr txBox="1">
            <a:spLocks noChangeArrowheads="1"/>
          </p:cNvSpPr>
          <p:nvPr/>
        </p:nvSpPr>
        <p:spPr bwMode="auto">
          <a:xfrm>
            <a:off x="1547813" y="4149725"/>
            <a:ext cx="4679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原子的光譜與原子內電子的狀態直接相關！</a:t>
            </a:r>
          </a:p>
        </p:txBody>
      </p:sp>
      <p:sp>
        <p:nvSpPr>
          <p:cNvPr id="65541" name="文字方塊 4"/>
          <p:cNvSpPr txBox="1">
            <a:spLocks noChangeArrowheads="1"/>
          </p:cNvSpPr>
          <p:nvPr/>
        </p:nvSpPr>
        <p:spPr bwMode="auto">
          <a:xfrm>
            <a:off x="1547813" y="4581525"/>
            <a:ext cx="6911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了解光譜的規則，就瞭解了原子結構，也就瞭解了原子中的電子！</a:t>
            </a:r>
          </a:p>
        </p:txBody>
      </p:sp>
      <p:sp>
        <p:nvSpPr>
          <p:cNvPr id="2" name="TextBox 1">
            <a:extLst>
              <a:ext uri="{FF2B5EF4-FFF2-40B4-BE49-F238E27FC236}">
                <a16:creationId xmlns:a16="http://schemas.microsoft.com/office/drawing/2014/main" id="{D095196C-2FA1-DA8D-0A28-35EAF4C009F3}"/>
              </a:ext>
            </a:extLst>
          </p:cNvPr>
          <p:cNvSpPr txBox="1"/>
          <p:nvPr/>
        </p:nvSpPr>
        <p:spPr>
          <a:xfrm>
            <a:off x="1536933" y="5060935"/>
            <a:ext cx="6264696" cy="369332"/>
          </a:xfrm>
          <a:prstGeom prst="rect">
            <a:avLst/>
          </a:prstGeom>
          <a:noFill/>
        </p:spPr>
        <p:txBody>
          <a:bodyPr wrap="square" rtlCol="0">
            <a:spAutoFit/>
          </a:bodyPr>
          <a:lstStyle/>
          <a:p>
            <a:pPr algn="l"/>
            <a:r>
              <a:rPr lang="en-US" sz="1800" dirty="0" err="1">
                <a:latin typeface="Cambria Math" panose="02040503050406030204" pitchFamily="18" charset="0"/>
              </a:rPr>
              <a:t>但我們要倒回去介紹兩個革命性的概念：量子以及光子</a:t>
            </a:r>
            <a:r>
              <a:rPr lang="en-US" sz="1800" dirty="0">
                <a:latin typeface="Cambria Math" panose="02040503050406030204" pitchFamily="18" charset="0"/>
              </a:rPr>
              <a:t>。</a:t>
            </a:r>
          </a:p>
        </p:txBody>
      </p:sp>
      <p:sp>
        <p:nvSpPr>
          <p:cNvPr id="3" name="TextBox 2">
            <a:extLst>
              <a:ext uri="{FF2B5EF4-FFF2-40B4-BE49-F238E27FC236}">
                <a16:creationId xmlns:a16="http://schemas.microsoft.com/office/drawing/2014/main" id="{4DCC0755-B4BA-DCD7-FB7B-3924F18F5FC2}"/>
              </a:ext>
            </a:extLst>
          </p:cNvPr>
          <p:cNvSpPr txBox="1"/>
          <p:nvPr/>
        </p:nvSpPr>
        <p:spPr bwMode="auto">
          <a:xfrm>
            <a:off x="1547813" y="5589240"/>
            <a:ext cx="72726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Let’s back up a bit to explain light is made of particles.</a:t>
            </a:r>
          </a:p>
        </p:txBody>
      </p:sp>
    </p:spTree>
    <p:extLst>
      <p:ext uri="{BB962C8B-B14F-4D97-AF65-F5344CB8AC3E}">
        <p14:creationId xmlns:p14="http://schemas.microsoft.com/office/powerpoint/2010/main" val="22155047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727CF-422C-7119-B813-8E96A71FE81B}"/>
            </a:ext>
          </a:extLst>
        </p:cNvPr>
        <p:cNvGrpSpPr/>
        <p:nvPr/>
      </p:nvGrpSpPr>
      <p:grpSpPr>
        <a:xfrm>
          <a:off x="0" y="0"/>
          <a:ext cx="0" cy="0"/>
          <a:chOff x="0" y="0"/>
          <a:chExt cx="0" cy="0"/>
        </a:xfrm>
      </p:grpSpPr>
      <p:pic>
        <p:nvPicPr>
          <p:cNvPr id="109570" name="Picture 5" descr="f39_06">
            <a:extLst>
              <a:ext uri="{FF2B5EF4-FFF2-40B4-BE49-F238E27FC236}">
                <a16:creationId xmlns:a16="http://schemas.microsoft.com/office/drawing/2014/main" id="{9FDACF15-835A-D6AA-8E8F-59D0ADE37C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475" y="2204864"/>
            <a:ext cx="30575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6" descr="3702b">
            <a:extLst>
              <a:ext uri="{FF2B5EF4-FFF2-40B4-BE49-F238E27FC236}">
                <a16:creationId xmlns:a16="http://schemas.microsoft.com/office/drawing/2014/main" id="{47BB497A-B82F-5736-E635-0BEFEBD74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0" y="2781126"/>
            <a:ext cx="1160463"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 Box 7">
            <a:extLst>
              <a:ext uri="{FF2B5EF4-FFF2-40B4-BE49-F238E27FC236}">
                <a16:creationId xmlns:a16="http://schemas.microsoft.com/office/drawing/2014/main" id="{41CE2732-A1EF-6C71-3763-90D17C33CD92}"/>
              </a:ext>
            </a:extLst>
          </p:cNvPr>
          <p:cNvSpPr txBox="1">
            <a:spLocks noChangeArrowheads="1"/>
          </p:cNvSpPr>
          <p:nvPr/>
        </p:nvSpPr>
        <p:spPr bwMode="auto">
          <a:xfrm>
            <a:off x="1443038" y="5589414"/>
            <a:ext cx="35988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1800">
                <a:solidFill>
                  <a:srgbClr val="FF0000"/>
                </a:solidFill>
              </a:rPr>
              <a:t>因為光有干涉現象，光是波！</a:t>
            </a:r>
          </a:p>
        </p:txBody>
      </p:sp>
      <p:sp>
        <p:nvSpPr>
          <p:cNvPr id="109573" name="Text Box 8">
            <a:extLst>
              <a:ext uri="{FF2B5EF4-FFF2-40B4-BE49-F238E27FC236}">
                <a16:creationId xmlns:a16="http://schemas.microsoft.com/office/drawing/2014/main" id="{DA239E91-8228-9D6F-CCFE-732AB9FDAE42}"/>
              </a:ext>
            </a:extLst>
          </p:cNvPr>
          <p:cNvSpPr txBox="1">
            <a:spLocks noChangeArrowheads="1"/>
          </p:cNvSpPr>
          <p:nvPr/>
        </p:nvSpPr>
        <p:spPr bwMode="auto">
          <a:xfrm>
            <a:off x="1514475" y="1595264"/>
            <a:ext cx="59044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1800" dirty="0"/>
              <a:t>達文西，惠更斯：光傳播如此之快，不可能是粒子。</a:t>
            </a:r>
          </a:p>
        </p:txBody>
      </p:sp>
      <p:sp>
        <p:nvSpPr>
          <p:cNvPr id="109574" name="文字方塊 6">
            <a:extLst>
              <a:ext uri="{FF2B5EF4-FFF2-40B4-BE49-F238E27FC236}">
                <a16:creationId xmlns:a16="http://schemas.microsoft.com/office/drawing/2014/main" id="{CB93219F-80FD-B4BD-575B-3FA717CAF824}"/>
              </a:ext>
            </a:extLst>
          </p:cNvPr>
          <p:cNvSpPr txBox="1">
            <a:spLocks noChangeArrowheads="1"/>
          </p:cNvSpPr>
          <p:nvPr/>
        </p:nvSpPr>
        <p:spPr bwMode="auto">
          <a:xfrm>
            <a:off x="4894263" y="5587827"/>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楊  </a:t>
            </a:r>
            <a:r>
              <a:rPr lang="en-US" altLang="zh-TW" sz="1800" dirty="0">
                <a:latin typeface="+mj-lt"/>
              </a:rPr>
              <a:t>1804</a:t>
            </a:r>
            <a:endParaRPr lang="zh-TW" altLang="en-US" sz="1800" dirty="0">
              <a:latin typeface="+mj-lt"/>
            </a:endParaRPr>
          </a:p>
        </p:txBody>
      </p:sp>
      <p:pic>
        <p:nvPicPr>
          <p:cNvPr id="1026" name="Picture 2">
            <a:extLst>
              <a:ext uri="{FF2B5EF4-FFF2-40B4-BE49-F238E27FC236}">
                <a16:creationId xmlns:a16="http://schemas.microsoft.com/office/drawing/2014/main" id="{2FA1B9BA-1A2A-3F70-579B-CF888C7852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165" y="2750646"/>
            <a:ext cx="1580030" cy="20145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E6D3162-8FBE-0B28-09D8-FDC74158F622}"/>
              </a:ext>
            </a:extLst>
          </p:cNvPr>
          <p:cNvSpPr txBox="1"/>
          <p:nvPr/>
        </p:nvSpPr>
        <p:spPr>
          <a:xfrm>
            <a:off x="6254165" y="4878388"/>
            <a:ext cx="1580030" cy="584775"/>
          </a:xfrm>
          <a:prstGeom prst="rect">
            <a:avLst/>
          </a:prstGeom>
          <a:noFill/>
        </p:spPr>
        <p:txBody>
          <a:bodyPr wrap="square">
            <a:spAutoFit/>
          </a:bodyPr>
          <a:lstStyle/>
          <a:p>
            <a:pPr algn="ctr"/>
            <a:r>
              <a:rPr lang="en-GB" sz="1600" i="0" u="none" strike="noStrike" dirty="0">
                <a:solidFill>
                  <a:srgbClr val="000000"/>
                </a:solidFill>
                <a:effectLst/>
                <a:latin typeface="+mj-lt"/>
              </a:rPr>
              <a:t>Thomas Young </a:t>
            </a:r>
          </a:p>
          <a:p>
            <a:pPr algn="ctr"/>
            <a:r>
              <a:rPr lang="en-GB" sz="1600" i="0" u="none" strike="noStrike" dirty="0">
                <a:solidFill>
                  <a:srgbClr val="000000"/>
                </a:solidFill>
                <a:effectLst/>
                <a:latin typeface="+mj-lt"/>
              </a:rPr>
              <a:t>1773-1829</a:t>
            </a:r>
            <a:endParaRPr lang="en-US" sz="1600" dirty="0">
              <a:latin typeface="+mj-lt"/>
            </a:endParaRPr>
          </a:p>
        </p:txBody>
      </p:sp>
      <p:sp>
        <p:nvSpPr>
          <p:cNvPr id="2" name="TextBox 1">
            <a:extLst>
              <a:ext uri="{FF2B5EF4-FFF2-40B4-BE49-F238E27FC236}">
                <a16:creationId xmlns:a16="http://schemas.microsoft.com/office/drawing/2014/main" id="{BB0A24B3-8E4E-83C6-B91F-0DD71E53776E}"/>
              </a:ext>
            </a:extLst>
          </p:cNvPr>
          <p:cNvSpPr txBox="1"/>
          <p:nvPr/>
        </p:nvSpPr>
        <p:spPr bwMode="auto">
          <a:xfrm>
            <a:off x="3853892" y="906930"/>
            <a:ext cx="19442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Light is wave!</a:t>
            </a:r>
          </a:p>
        </p:txBody>
      </p:sp>
    </p:spTree>
    <p:extLst>
      <p:ext uri="{BB962C8B-B14F-4D97-AF65-F5344CB8AC3E}">
        <p14:creationId xmlns:p14="http://schemas.microsoft.com/office/powerpoint/2010/main" val="24128101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1E7D-A413-214F-B8B8-9EA00158F154}"/>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791B5CCF-3A98-D782-1AFC-C5663625D1A4}"/>
              </a:ext>
            </a:extLst>
          </p:cNvPr>
          <p:cNvSpPr/>
          <p:nvPr/>
        </p:nvSpPr>
        <p:spPr>
          <a:xfrm>
            <a:off x="1169735" y="1522706"/>
            <a:ext cx="4572000" cy="369332"/>
          </a:xfrm>
          <a:prstGeom prst="rect">
            <a:avLst/>
          </a:prstGeom>
        </p:spPr>
        <p:txBody>
          <a:bodyPr>
            <a:spAutoFit/>
          </a:bodyPr>
          <a:lstStyle/>
          <a:p>
            <a:r>
              <a:rPr lang="zh-TW" altLang="en-US" sz="1800" dirty="0"/>
              <a:t>電磁波：電與磁的自動化</a:t>
            </a:r>
          </a:p>
        </p:txBody>
      </p:sp>
      <p:pic>
        <p:nvPicPr>
          <p:cNvPr id="153602" name="Picture 2">
            <a:extLst>
              <a:ext uri="{FF2B5EF4-FFF2-40B4-BE49-F238E27FC236}">
                <a16:creationId xmlns:a16="http://schemas.microsoft.com/office/drawing/2014/main" id="{D6A6C76D-E9E4-7715-771D-4566684251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276" y="2160144"/>
            <a:ext cx="3048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id="{0613AA29-E633-ADB7-F797-4D3147523D6B}"/>
              </a:ext>
            </a:extLst>
          </p:cNvPr>
          <p:cNvSpPr/>
          <p:nvPr/>
        </p:nvSpPr>
        <p:spPr>
          <a:xfrm>
            <a:off x="1181165" y="6095250"/>
            <a:ext cx="4102082" cy="369332"/>
          </a:xfrm>
          <a:prstGeom prst="rect">
            <a:avLst/>
          </a:prstGeom>
        </p:spPr>
        <p:txBody>
          <a:bodyPr wrap="square">
            <a:spAutoFit/>
          </a:bodyPr>
          <a:lstStyle/>
          <a:p>
            <a:r>
              <a:rPr lang="en-US" altLang="zh-TW" sz="1800" dirty="0">
                <a:latin typeface="+mj-lt"/>
              </a:rPr>
              <a:t>James Clerk Maxwell (1831–1879)</a:t>
            </a:r>
            <a:endParaRPr lang="zh-TW" altLang="en-US" sz="1800" dirty="0">
              <a:latin typeface="+mj-lt"/>
            </a:endParaRPr>
          </a:p>
        </p:txBody>
      </p:sp>
      <p:sp>
        <p:nvSpPr>
          <p:cNvPr id="7" name="矩形 6">
            <a:extLst>
              <a:ext uri="{FF2B5EF4-FFF2-40B4-BE49-F238E27FC236}">
                <a16:creationId xmlns:a16="http://schemas.microsoft.com/office/drawing/2014/main" id="{10984775-6DA0-A74A-8E5A-0E398526AB73}"/>
              </a:ext>
            </a:extLst>
          </p:cNvPr>
          <p:cNvSpPr/>
          <p:nvPr/>
        </p:nvSpPr>
        <p:spPr>
          <a:xfrm>
            <a:off x="4861726" y="5181405"/>
            <a:ext cx="4102083" cy="307777"/>
          </a:xfrm>
          <a:prstGeom prst="rect">
            <a:avLst/>
          </a:prstGeom>
        </p:spPr>
        <p:txBody>
          <a:bodyPr wrap="square">
            <a:spAutoFit/>
          </a:bodyPr>
          <a:lstStyle/>
          <a:p>
            <a:r>
              <a:rPr lang="en-US" altLang="zh-TW" sz="1400" dirty="0">
                <a:latin typeface="+mj-lt"/>
              </a:rPr>
              <a:t>many thanks to Prof. Fu-Kwun Hwang</a:t>
            </a:r>
            <a:endParaRPr lang="zh-TW" altLang="en-US" sz="1400" dirty="0">
              <a:latin typeface="+mj-lt"/>
            </a:endParaRPr>
          </a:p>
        </p:txBody>
      </p:sp>
      <p:pic>
        <p:nvPicPr>
          <p:cNvPr id="153603" name="Picture 3" descr="\\Mac\Home\Downloads\Electromagneticwave3D.gif">
            <a:extLst>
              <a:ext uri="{FF2B5EF4-FFF2-40B4-BE49-F238E27FC236}">
                <a16:creationId xmlns:a16="http://schemas.microsoft.com/office/drawing/2014/main" id="{86BF3A0F-7CA3-698D-C895-96DA7720BD2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862405" y="2123855"/>
            <a:ext cx="3026730" cy="3006619"/>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1">
            <a:extLst>
              <a:ext uri="{FF2B5EF4-FFF2-40B4-BE49-F238E27FC236}">
                <a16:creationId xmlns:a16="http://schemas.microsoft.com/office/drawing/2014/main" id="{497BDA11-A261-C769-8ECA-0D6E3A8EC851}"/>
              </a:ext>
            </a:extLst>
          </p:cNvPr>
          <p:cNvSpPr txBox="1">
            <a:spLocks noChangeArrowheads="1"/>
          </p:cNvSpPr>
          <p:nvPr/>
        </p:nvSpPr>
        <p:spPr bwMode="auto">
          <a:xfrm>
            <a:off x="1181165" y="1090821"/>
            <a:ext cx="4814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傳播的獨立的電磁場就是一種波！</a:t>
            </a:r>
          </a:p>
        </p:txBody>
      </p:sp>
      <p:sp>
        <p:nvSpPr>
          <p:cNvPr id="9" name="TextBox 8">
            <a:extLst>
              <a:ext uri="{FF2B5EF4-FFF2-40B4-BE49-F238E27FC236}">
                <a16:creationId xmlns:a16="http://schemas.microsoft.com/office/drawing/2014/main" id="{A01B39BE-0B0B-F079-113E-3F32F5501CF2}"/>
              </a:ext>
            </a:extLst>
          </p:cNvPr>
          <p:cNvSpPr txBox="1"/>
          <p:nvPr/>
        </p:nvSpPr>
        <p:spPr>
          <a:xfrm>
            <a:off x="1181164" y="561409"/>
            <a:ext cx="7495292" cy="458652"/>
          </a:xfrm>
          <a:prstGeom prst="rect">
            <a:avLst/>
          </a:prstGeom>
          <a:noFill/>
        </p:spPr>
        <p:txBody>
          <a:bodyPr wrap="square">
            <a:spAutoFit/>
          </a:bodyPr>
          <a:lstStyle/>
          <a:p>
            <a:pPr eaLnBrk="1" hangingPunct="1">
              <a:lnSpc>
                <a:spcPct val="150000"/>
              </a:lnSpc>
              <a:spcBef>
                <a:spcPct val="0"/>
              </a:spcBef>
              <a:buFontTx/>
              <a:buNone/>
            </a:pPr>
            <a:r>
              <a:rPr lang="zh-TW" altLang="en-US" sz="1800" dirty="0"/>
              <a:t>馬克斯威爾推導出光是電磁場的波，將電磁場的擾動傳播到遠方的波。</a:t>
            </a:r>
            <a:endParaRPr lang="en-US" altLang="zh-TW" sz="1800" dirty="0"/>
          </a:p>
        </p:txBody>
      </p:sp>
    </p:spTree>
    <p:extLst>
      <p:ext uri="{BB962C8B-B14F-4D97-AF65-F5344CB8AC3E}">
        <p14:creationId xmlns:p14="http://schemas.microsoft.com/office/powerpoint/2010/main" val="19296832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4837E-6942-3E35-085A-893EFB6FCF4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9A563E6-E563-7C4C-5DE9-21E30746DF01}"/>
              </a:ext>
            </a:extLst>
          </p:cNvPr>
          <p:cNvSpPr/>
          <p:nvPr/>
        </p:nvSpPr>
        <p:spPr>
          <a:xfrm>
            <a:off x="6373813" y="942323"/>
            <a:ext cx="2293937" cy="5073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110594" name="Picture 5" descr="3401">
            <a:extLst>
              <a:ext uri="{FF2B5EF4-FFF2-40B4-BE49-F238E27FC236}">
                <a16:creationId xmlns:a16="http://schemas.microsoft.com/office/drawing/2014/main" id="{B44C04D7-42CB-F08E-4725-97ACD53B0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9552"/>
          <a:stretch>
            <a:fillRect/>
          </a:stretch>
        </p:blipFill>
        <p:spPr bwMode="auto">
          <a:xfrm>
            <a:off x="6373813" y="942323"/>
            <a:ext cx="2293937"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6" name="Picture 5" descr="3401">
            <a:extLst>
              <a:ext uri="{FF2B5EF4-FFF2-40B4-BE49-F238E27FC236}">
                <a16:creationId xmlns:a16="http://schemas.microsoft.com/office/drawing/2014/main" id="{BD41DF5A-899D-C08F-7524-8952782B8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0448"/>
          <a:stretch>
            <a:fillRect/>
          </a:stretch>
        </p:blipFill>
        <p:spPr bwMode="auto">
          <a:xfrm>
            <a:off x="6365875" y="5412627"/>
            <a:ext cx="2309812"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Picture 2" descr="黑體01">
            <a:extLst>
              <a:ext uri="{FF2B5EF4-FFF2-40B4-BE49-F238E27FC236}">
                <a16:creationId xmlns:a16="http://schemas.microsoft.com/office/drawing/2014/main" id="{520118DD-84F9-1674-70F4-8916D4CB60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9" t="45917" r="49199" b="40215"/>
          <a:stretch>
            <a:fillRect/>
          </a:stretch>
        </p:blipFill>
        <p:spPr bwMode="auto">
          <a:xfrm>
            <a:off x="6947324" y="4123419"/>
            <a:ext cx="357187"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8" name="Picture 2" descr="黑體01">
            <a:extLst>
              <a:ext uri="{FF2B5EF4-FFF2-40B4-BE49-F238E27FC236}">
                <a16:creationId xmlns:a16="http://schemas.microsoft.com/office/drawing/2014/main" id="{C885DD77-1433-26E1-8AE4-43F960401F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299" t="45917" r="49199" b="40215"/>
          <a:stretch>
            <a:fillRect/>
          </a:stretch>
        </p:blipFill>
        <p:spPr bwMode="auto">
          <a:xfrm>
            <a:off x="7342187" y="4123418"/>
            <a:ext cx="35718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0" name="Picture 4" descr="相對論10">
            <a:extLst>
              <a:ext uri="{FF2B5EF4-FFF2-40B4-BE49-F238E27FC236}">
                <a16:creationId xmlns:a16="http://schemas.microsoft.com/office/drawing/2014/main" id="{B4891E64-5A09-CF94-6159-D8B3A3DE40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371"/>
          <a:stretch>
            <a:fillRect/>
          </a:stretch>
        </p:blipFill>
        <p:spPr bwMode="auto">
          <a:xfrm>
            <a:off x="388889" y="1341345"/>
            <a:ext cx="5810250" cy="316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1" name="文字方塊 8">
            <a:extLst>
              <a:ext uri="{FF2B5EF4-FFF2-40B4-BE49-F238E27FC236}">
                <a16:creationId xmlns:a16="http://schemas.microsoft.com/office/drawing/2014/main" id="{7E8CB9B2-B805-C0BE-0321-B7F8BBFF0568}"/>
              </a:ext>
            </a:extLst>
          </p:cNvPr>
          <p:cNvSpPr txBox="1">
            <a:spLocks noChangeArrowheads="1"/>
          </p:cNvSpPr>
          <p:nvPr/>
        </p:nvSpPr>
        <p:spPr bwMode="auto">
          <a:xfrm>
            <a:off x="378761" y="738562"/>
            <a:ext cx="5616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赫茲在實驗室中第一次人為地製造出電磁波。</a:t>
            </a:r>
          </a:p>
        </p:txBody>
      </p:sp>
      <p:pic>
        <p:nvPicPr>
          <p:cNvPr id="10" name="Picture 4" descr="相對論10">
            <a:extLst>
              <a:ext uri="{FF2B5EF4-FFF2-40B4-BE49-F238E27FC236}">
                <a16:creationId xmlns:a16="http://schemas.microsoft.com/office/drawing/2014/main" id="{146C6DB8-50A7-4015-DB81-A1703CC30D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66" t="15399" r="37701" b="74304"/>
          <a:stretch/>
        </p:blipFill>
        <p:spPr bwMode="auto">
          <a:xfrm>
            <a:off x="388890" y="1341438"/>
            <a:ext cx="3679053" cy="566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相對論10">
            <a:extLst>
              <a:ext uri="{FF2B5EF4-FFF2-40B4-BE49-F238E27FC236}">
                <a16:creationId xmlns:a16="http://schemas.microsoft.com/office/drawing/2014/main" id="{0CE84D56-7474-84E0-EA46-3C79B2C2519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66" t="15399" r="37701" b="74304"/>
          <a:stretch/>
        </p:blipFill>
        <p:spPr bwMode="auto">
          <a:xfrm>
            <a:off x="388889" y="4101875"/>
            <a:ext cx="2598935" cy="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相對論10">
            <a:extLst>
              <a:ext uri="{FF2B5EF4-FFF2-40B4-BE49-F238E27FC236}">
                <a16:creationId xmlns:a16="http://schemas.microsoft.com/office/drawing/2014/main" id="{938C4B4F-8ED1-E843-CE74-D5E1021A65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66" t="15399" r="37701" b="74304"/>
          <a:stretch/>
        </p:blipFill>
        <p:spPr bwMode="auto">
          <a:xfrm>
            <a:off x="398120" y="2204864"/>
            <a:ext cx="467183"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相對論10">
            <a:extLst>
              <a:ext uri="{FF2B5EF4-FFF2-40B4-BE49-F238E27FC236}">
                <a16:creationId xmlns:a16="http://schemas.microsoft.com/office/drawing/2014/main" id="{EA630A96-4B38-39F9-A416-5BEACF7E9B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66" t="15399" r="37701" b="74304"/>
          <a:stretch/>
        </p:blipFill>
        <p:spPr bwMode="auto">
          <a:xfrm>
            <a:off x="388889" y="3547355"/>
            <a:ext cx="116795"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相對論10">
            <a:extLst>
              <a:ext uri="{FF2B5EF4-FFF2-40B4-BE49-F238E27FC236}">
                <a16:creationId xmlns:a16="http://schemas.microsoft.com/office/drawing/2014/main" id="{6C431693-F827-062A-D6F1-580DB5DB009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166" t="15399" r="37701" b="74304"/>
          <a:stretch/>
        </p:blipFill>
        <p:spPr bwMode="auto">
          <a:xfrm>
            <a:off x="395288" y="2633762"/>
            <a:ext cx="116795"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4" name="Picture 2" descr="Heinrich Rudolf Hertz">
            <a:extLst>
              <a:ext uri="{FF2B5EF4-FFF2-40B4-BE49-F238E27FC236}">
                <a16:creationId xmlns:a16="http://schemas.microsoft.com/office/drawing/2014/main" id="{5C7866C6-B908-DBAA-D46C-18AE531A0F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391" y="1889293"/>
            <a:ext cx="1928485" cy="223412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B421DCC1-85EB-B5BC-7C38-20E1BA881BA2}"/>
              </a:ext>
            </a:extLst>
          </p:cNvPr>
          <p:cNvSpPr txBox="1"/>
          <p:nvPr/>
        </p:nvSpPr>
        <p:spPr>
          <a:xfrm>
            <a:off x="426176" y="4786140"/>
            <a:ext cx="5369960" cy="458652"/>
          </a:xfrm>
          <a:prstGeom prst="rect">
            <a:avLst/>
          </a:prstGeom>
          <a:noFill/>
        </p:spPr>
        <p:txBody>
          <a:bodyPr wrap="square">
            <a:spAutoFit/>
          </a:bodyPr>
          <a:lstStyle/>
          <a:p>
            <a:pPr eaLnBrk="1" hangingPunct="1">
              <a:lnSpc>
                <a:spcPct val="150000"/>
              </a:lnSpc>
              <a:spcBef>
                <a:spcPct val="0"/>
              </a:spcBef>
              <a:buFontTx/>
              <a:buNone/>
            </a:pPr>
            <a:r>
              <a:rPr lang="zh-TW" altLang="en-US" sz="1800" dirty="0"/>
              <a:t>要產生電磁波，就要製造變化的電場或磁場。</a:t>
            </a:r>
            <a:endParaRPr lang="en-US" altLang="zh-TW" sz="1800" dirty="0"/>
          </a:p>
        </p:txBody>
      </p:sp>
      <p:sp>
        <p:nvSpPr>
          <p:cNvPr id="16" name="TextBox 15">
            <a:extLst>
              <a:ext uri="{FF2B5EF4-FFF2-40B4-BE49-F238E27FC236}">
                <a16:creationId xmlns:a16="http://schemas.microsoft.com/office/drawing/2014/main" id="{1D8DDC7C-B9B3-D954-85B7-615E41B14B30}"/>
              </a:ext>
            </a:extLst>
          </p:cNvPr>
          <p:cNvSpPr txBox="1"/>
          <p:nvPr/>
        </p:nvSpPr>
        <p:spPr>
          <a:xfrm>
            <a:off x="411870" y="5284724"/>
            <a:ext cx="5369960" cy="458652"/>
          </a:xfrm>
          <a:prstGeom prst="rect">
            <a:avLst/>
          </a:prstGeom>
          <a:noFill/>
        </p:spPr>
        <p:txBody>
          <a:bodyPr wrap="square">
            <a:spAutoFit/>
          </a:bodyPr>
          <a:lstStyle/>
          <a:p>
            <a:pPr eaLnBrk="1" hangingPunct="1">
              <a:lnSpc>
                <a:spcPct val="150000"/>
              </a:lnSpc>
              <a:spcBef>
                <a:spcPct val="0"/>
              </a:spcBef>
              <a:buFontTx/>
              <a:buNone/>
            </a:pPr>
            <a:r>
              <a:rPr lang="zh-TW" altLang="en-US" sz="1800" dirty="0"/>
              <a:t>最簡單的方法就是製造變化的電流。</a:t>
            </a:r>
            <a:r>
              <a:rPr lang="en-US" altLang="zh-TW" sz="1800" dirty="0">
                <a:latin typeface="+mj-lt"/>
              </a:rPr>
              <a:t>LC</a:t>
            </a:r>
            <a:r>
              <a:rPr lang="zh-TW" altLang="en-US" sz="1800" dirty="0"/>
              <a:t>電路。</a:t>
            </a:r>
            <a:endParaRPr lang="en-US" altLang="zh-TW" sz="1800" dirty="0"/>
          </a:p>
        </p:txBody>
      </p:sp>
    </p:spTree>
    <p:extLst>
      <p:ext uri="{BB962C8B-B14F-4D97-AF65-F5344CB8AC3E}">
        <p14:creationId xmlns:p14="http://schemas.microsoft.com/office/powerpoint/2010/main" val="4874376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0F15A-6FE9-4547-E429-46304F9A33F9}"/>
            </a:ext>
          </a:extLst>
        </p:cNvPr>
        <p:cNvGrpSpPr/>
        <p:nvPr/>
      </p:nvGrpSpPr>
      <p:grpSpPr>
        <a:xfrm>
          <a:off x="0" y="0"/>
          <a:ext cx="0" cy="0"/>
          <a:chOff x="0" y="0"/>
          <a:chExt cx="0" cy="0"/>
        </a:xfrm>
      </p:grpSpPr>
      <p:pic>
        <p:nvPicPr>
          <p:cNvPr id="78850" name="Picture 4" descr="3412">
            <a:extLst>
              <a:ext uri="{FF2B5EF4-FFF2-40B4-BE49-F238E27FC236}">
                <a16:creationId xmlns:a16="http://schemas.microsoft.com/office/drawing/2014/main" id="{43835AF8-2C47-F19F-1C20-BD92594C32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036"/>
          <a:stretch>
            <a:fillRect/>
          </a:stretch>
        </p:blipFill>
        <p:spPr bwMode="auto">
          <a:xfrm>
            <a:off x="4076945" y="368659"/>
            <a:ext cx="3915435" cy="443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 Box 5">
            <a:extLst>
              <a:ext uri="{FF2B5EF4-FFF2-40B4-BE49-F238E27FC236}">
                <a16:creationId xmlns:a16="http://schemas.microsoft.com/office/drawing/2014/main" id="{9409944A-A21F-F146-41EE-CF434B19CCB3}"/>
              </a:ext>
            </a:extLst>
          </p:cNvPr>
          <p:cNvSpPr txBox="1">
            <a:spLocks noChangeArrowheads="1"/>
          </p:cNvSpPr>
          <p:nvPr/>
        </p:nvSpPr>
        <p:spPr bwMode="auto">
          <a:xfrm>
            <a:off x="384969" y="2772655"/>
            <a:ext cx="342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電磁波以頻率或波長為特徵</a:t>
            </a:r>
          </a:p>
        </p:txBody>
      </p:sp>
      <p:sp>
        <p:nvSpPr>
          <p:cNvPr id="78853" name="Text Box 5">
            <a:extLst>
              <a:ext uri="{FF2B5EF4-FFF2-40B4-BE49-F238E27FC236}">
                <a16:creationId xmlns:a16="http://schemas.microsoft.com/office/drawing/2014/main" id="{E6E4213D-5467-8175-B34A-EBE2B09817F6}"/>
              </a:ext>
            </a:extLst>
          </p:cNvPr>
          <p:cNvSpPr txBox="1">
            <a:spLocks noChangeArrowheads="1"/>
          </p:cNvSpPr>
          <p:nvPr/>
        </p:nvSpPr>
        <p:spPr bwMode="auto">
          <a:xfrm>
            <a:off x="384969" y="3834045"/>
            <a:ext cx="3087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天</a:t>
            </a:r>
            <a:r>
              <a:rPr lang="zh-TW" altLang="en-US" sz="1800" dirty="0"/>
              <a:t>線的大小大致與波長相當。</a:t>
            </a:r>
          </a:p>
        </p:txBody>
      </p:sp>
      <p:pic>
        <p:nvPicPr>
          <p:cNvPr id="6" name="Picture 1" descr="30_39_Figure.jpg">
            <a:extLst>
              <a:ext uri="{FF2B5EF4-FFF2-40B4-BE49-F238E27FC236}">
                <a16:creationId xmlns:a16="http://schemas.microsoft.com/office/drawing/2014/main" id="{0965B2BF-83DF-E3EA-489C-6EE03EF7E724}"/>
              </a:ext>
            </a:extLst>
          </p:cNvPr>
          <p:cNvPicPr>
            <a:picLocks noChangeAspect="1"/>
          </p:cNvPicPr>
          <p:nvPr/>
        </p:nvPicPr>
        <p:blipFill rotWithShape="1">
          <a:blip r:embed="rId3">
            <a:extLst>
              <a:ext uri="{28A0092B-C50C-407E-A947-70E740481C1C}">
                <a14:useLocalDpi xmlns:a14="http://schemas.microsoft.com/office/drawing/2010/main" val="0"/>
              </a:ext>
            </a:extLst>
          </a:blip>
          <a:srcRect b="9704"/>
          <a:stretch/>
        </p:blipFill>
        <p:spPr>
          <a:xfrm>
            <a:off x="231394" y="4914165"/>
            <a:ext cx="8601456" cy="1673352"/>
          </a:xfrm>
          <a:prstGeom prst="rect">
            <a:avLst/>
          </a:prstGeom>
        </p:spPr>
      </p:pic>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99762872-075B-D2B3-437B-4FEBAFFA91DB}"/>
                  </a:ext>
                </a:extLst>
              </p:cNvPr>
              <p:cNvSpPr txBox="1"/>
              <p:nvPr/>
            </p:nvSpPr>
            <p:spPr>
              <a:xfrm>
                <a:off x="417300" y="3203975"/>
                <a:ext cx="910442" cy="369332"/>
              </a:xfrm>
              <a:prstGeom prst="rect">
                <a:avLst/>
              </a:prstGeom>
              <a:solidFill>
                <a:srgbClr val="FFFF00"/>
              </a:solidFill>
            </p:spPr>
            <p:txBody>
              <a:bodyPr wrap="none" rtlCol="0">
                <a:spAutoFit/>
              </a:bodyPr>
              <a:lstStyle/>
              <a:p>
                <a:pPr/>
                <a14:m>
                  <m:oMathPara xmlns:m="http://schemas.openxmlformats.org/officeDocument/2006/math">
                    <m:oMath>
                      <m:r>
                        <a:rPr lang="zh-TW" altLang="en-US" sz="1800" i="1" smtClean="0">
                          <a:latin typeface="Cambria Math"/>
                        </a:rPr>
                        <m:t>𝜆</m:t>
                      </m:r>
                      <m:r>
                        <a:rPr lang="en-US" altLang="zh-TW" sz="1800" b="0" i="1" smtClean="0">
                          <a:latin typeface="Cambria Math"/>
                        </a:rPr>
                        <m:t>𝑓</m:t>
                      </m:r>
                      <m:r>
                        <a:rPr lang="en-US" altLang="zh-TW" sz="1800" b="0" i="1" smtClean="0">
                          <a:latin typeface="Cambria Math"/>
                        </a:rPr>
                        <m:t>=</m:t>
                      </m:r>
                      <m:r>
                        <a:rPr lang="en-US" altLang="zh-TW" sz="1800" b="0" i="1" smtClean="0">
                          <a:latin typeface="Cambria Math"/>
                        </a:rPr>
                        <m:t>𝑐</m:t>
                      </m:r>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a:xfrm>
                <a:off x="417300" y="3203975"/>
                <a:ext cx="910442" cy="369332"/>
              </a:xfrm>
              <a:prstGeom prst="rect">
                <a:avLst/>
              </a:prstGeom>
              <a:blipFill rotWithShape="1">
                <a:blip r:embed="rId4"/>
                <a:stretch>
                  <a:fillRect b="-15000"/>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878915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1C05D-60E5-0CC9-4F58-4BEEACBE7A62}"/>
            </a:ext>
          </a:extLst>
        </p:cNvPr>
        <p:cNvGrpSpPr/>
        <p:nvPr/>
      </p:nvGrpSpPr>
      <p:grpSpPr>
        <a:xfrm>
          <a:off x="0" y="0"/>
          <a:ext cx="0" cy="0"/>
          <a:chOff x="0" y="0"/>
          <a:chExt cx="0" cy="0"/>
        </a:xfrm>
      </p:grpSpPr>
      <p:pic>
        <p:nvPicPr>
          <p:cNvPr id="111618" name="Picture 6" descr="sea wave">
            <a:extLst>
              <a:ext uri="{FF2B5EF4-FFF2-40B4-BE49-F238E27FC236}">
                <a16:creationId xmlns:a16="http://schemas.microsoft.com/office/drawing/2014/main" id="{4168657C-0442-EFD6-40C9-642B7455E5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008" y="3068959"/>
            <a:ext cx="2762992" cy="207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Picture 8" descr="http://www.ezwebrus.com/wallpapers/beach_sea/sea_wave.jpg">
            <a:extLst>
              <a:ext uri="{FF2B5EF4-FFF2-40B4-BE49-F238E27FC236}">
                <a16:creationId xmlns:a16="http://schemas.microsoft.com/office/drawing/2014/main" id="{046C3F18-42C5-E00A-4162-0D101A5F49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196752"/>
            <a:ext cx="5303927" cy="397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10" descr="http://www.hdwallpapers.in/download/small_sea_wave_hdtv_1080p-1920x1080.jpg">
            <a:extLst>
              <a:ext uri="{FF2B5EF4-FFF2-40B4-BE49-F238E27FC236}">
                <a16:creationId xmlns:a16="http://schemas.microsoft.com/office/drawing/2014/main" id="{472ACCB4-F415-5DE7-57F4-D159132409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49"/>
          <a:stretch/>
        </p:blipFill>
        <p:spPr bwMode="auto">
          <a:xfrm>
            <a:off x="626893" y="1196751"/>
            <a:ext cx="2736106" cy="171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1" name="文字方塊 7">
            <a:extLst>
              <a:ext uri="{FF2B5EF4-FFF2-40B4-BE49-F238E27FC236}">
                <a16:creationId xmlns:a16="http://schemas.microsoft.com/office/drawing/2014/main" id="{60119D62-63C9-E833-6D2E-D76A81979D80}"/>
              </a:ext>
            </a:extLst>
          </p:cNvPr>
          <p:cNvSpPr txBox="1">
            <a:spLocks noChangeArrowheads="1"/>
          </p:cNvSpPr>
          <p:nvPr/>
        </p:nvSpPr>
        <p:spPr bwMode="auto">
          <a:xfrm>
            <a:off x="626893" y="5208430"/>
            <a:ext cx="8168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None/>
            </a:pPr>
            <a:r>
              <a:rPr lang="zh-TW" altLang="en-US" sz="1800" dirty="0"/>
              <a:t>波浪的能量由振幅決定，連續地調整振幅，即可連續地調整、分割能量。</a:t>
            </a:r>
          </a:p>
        </p:txBody>
      </p:sp>
      <p:sp>
        <p:nvSpPr>
          <p:cNvPr id="111623" name="文字方塊 9">
            <a:extLst>
              <a:ext uri="{FF2B5EF4-FFF2-40B4-BE49-F238E27FC236}">
                <a16:creationId xmlns:a16="http://schemas.microsoft.com/office/drawing/2014/main" id="{D7CE2881-3A77-03BE-D836-93ED5A611207}"/>
              </a:ext>
            </a:extLst>
          </p:cNvPr>
          <p:cNvSpPr txBox="1">
            <a:spLocks noChangeArrowheads="1"/>
          </p:cNvSpPr>
          <p:nvPr/>
        </p:nvSpPr>
        <p:spPr bwMode="auto">
          <a:xfrm>
            <a:off x="636080" y="5634232"/>
            <a:ext cx="66722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en-US" altLang="zh-TW" sz="2000" dirty="0">
                <a:latin typeface="+mj-lt"/>
              </a:rPr>
              <a:t>Note that the energy of wave can be adjusted continuously.</a:t>
            </a:r>
            <a:endParaRPr lang="zh-TW" altLang="en-US" sz="2000" dirty="0">
              <a:latin typeface="+mj-lt"/>
            </a:endParaRPr>
          </a:p>
        </p:txBody>
      </p:sp>
      <p:pic>
        <p:nvPicPr>
          <p:cNvPr id="2" name="Graphic 1" descr="Cat with solid fill">
            <a:extLst>
              <a:ext uri="{FF2B5EF4-FFF2-40B4-BE49-F238E27FC236}">
                <a16:creationId xmlns:a16="http://schemas.microsoft.com/office/drawing/2014/main" id="{2128942B-E480-566D-9926-77B98B862C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5756" y="6209075"/>
            <a:ext cx="619090" cy="619090"/>
          </a:xfrm>
          <a:prstGeom prst="rect">
            <a:avLst/>
          </a:prstGeom>
        </p:spPr>
      </p:pic>
    </p:spTree>
    <p:extLst>
      <p:ext uri="{BB962C8B-B14F-4D97-AF65-F5344CB8AC3E}">
        <p14:creationId xmlns:p14="http://schemas.microsoft.com/office/powerpoint/2010/main" val="15154271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2CF43-9BEF-3747-6B8D-372093AD4F48}"/>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F5F1E5A5-BA54-C0DF-39D4-42BB6138B346}"/>
              </a:ext>
            </a:extLst>
          </p:cNvPr>
          <p:cNvSpPr/>
          <p:nvPr/>
        </p:nvSpPr>
        <p:spPr>
          <a:xfrm>
            <a:off x="6013227" y="5013176"/>
            <a:ext cx="2232248" cy="5320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12642" name="Picture 2" descr="File:Albert Einstein signature.svg">
            <a:hlinkClick r:id="rId2"/>
            <a:extLst>
              <a:ext uri="{FF2B5EF4-FFF2-40B4-BE49-F238E27FC236}">
                <a16:creationId xmlns:a16="http://schemas.microsoft.com/office/drawing/2014/main" id="{8822201E-FC8B-2DEB-0962-1CDBFA31B2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152" y="5116636"/>
            <a:ext cx="1730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Picture 3">
            <a:extLst>
              <a:ext uri="{FF2B5EF4-FFF2-40B4-BE49-F238E27FC236}">
                <a16:creationId xmlns:a16="http://schemas.microsoft.com/office/drawing/2014/main" id="{F9BFE6BD-7B40-9AE0-70CD-D8CD96B201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88640"/>
            <a:ext cx="4770767" cy="648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4" name="Picture 4" descr="Image:Einstein patentoffice.jpg">
            <a:hlinkClick r:id="rId5"/>
            <a:extLst>
              <a:ext uri="{FF2B5EF4-FFF2-40B4-BE49-F238E27FC236}">
                <a16:creationId xmlns:a16="http://schemas.microsoft.com/office/drawing/2014/main" id="{92E51E9D-CDD2-D4F0-FC13-A50F84913FA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7763" y="2538533"/>
            <a:ext cx="1584325"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B0E24929-EB8B-C3A4-30E0-D522CE469226}"/>
              </a:ext>
            </a:extLst>
          </p:cNvPr>
          <p:cNvSpPr/>
          <p:nvPr/>
        </p:nvSpPr>
        <p:spPr>
          <a:xfrm>
            <a:off x="947163" y="1630904"/>
            <a:ext cx="4795154" cy="9076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 name="Graphic 3" descr="Cat with solid fill">
            <a:extLst>
              <a:ext uri="{FF2B5EF4-FFF2-40B4-BE49-F238E27FC236}">
                <a16:creationId xmlns:a16="http://schemas.microsoft.com/office/drawing/2014/main" id="{4052D3A3-80AD-9473-5ED0-F799DA6FFD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5756" y="6209075"/>
            <a:ext cx="619090" cy="619090"/>
          </a:xfrm>
          <a:prstGeom prst="rect">
            <a:avLst/>
          </a:prstGeom>
        </p:spPr>
      </p:pic>
      <p:sp>
        <p:nvSpPr>
          <p:cNvPr id="5" name="文字方塊 3">
            <a:extLst>
              <a:ext uri="{FF2B5EF4-FFF2-40B4-BE49-F238E27FC236}">
                <a16:creationId xmlns:a16="http://schemas.microsoft.com/office/drawing/2014/main" id="{528351EA-5701-CDF0-756F-3E459A5C498C}"/>
              </a:ext>
            </a:extLst>
          </p:cNvPr>
          <p:cNvSpPr txBox="1">
            <a:spLocks noChangeArrowheads="1"/>
          </p:cNvSpPr>
          <p:nvPr/>
        </p:nvSpPr>
        <p:spPr bwMode="auto">
          <a:xfrm>
            <a:off x="3311352" y="931843"/>
            <a:ext cx="5832648" cy="369332"/>
          </a:xfrm>
          <a:prstGeom prst="rect">
            <a:avLst/>
          </a:prstGeom>
          <a:noFill/>
          <a:ln w="9525">
            <a:noFill/>
            <a:miter lim="800000"/>
            <a:headEnd/>
            <a:tailEnd/>
          </a:ln>
        </p:spPr>
        <p:txBody>
          <a:bodyPr wrap="square">
            <a:spAutoFit/>
          </a:bodyPr>
          <a:lstStyle/>
          <a:p>
            <a:pPr>
              <a:defRPr/>
            </a:pPr>
            <a:r>
              <a:rPr lang="en-US" altLang="zh-TW" sz="1800" dirty="0"/>
              <a:t>1905</a:t>
            </a:r>
            <a:r>
              <a:rPr lang="zh-TW" altLang="en-US" sz="1800" dirty="0"/>
              <a:t>這一年</a:t>
            </a:r>
            <a:r>
              <a:rPr lang="en-US" altLang="zh-TW" sz="1800" dirty="0">
                <a:latin typeface="Times New Roman" panose="02020603050405020304" pitchFamily="18" charset="0"/>
                <a:cs typeface="Times New Roman" panose="02020603050405020304" pitchFamily="18" charset="0"/>
              </a:rPr>
              <a:t>Einstein</a:t>
            </a:r>
            <a:r>
              <a:rPr lang="zh-TW" altLang="en-US" sz="1800" dirty="0"/>
              <a:t>發表了四篇撼動物理學基礎的論文！</a:t>
            </a:r>
          </a:p>
        </p:txBody>
      </p:sp>
      <p:sp>
        <p:nvSpPr>
          <p:cNvPr id="6" name="文字方塊 3">
            <a:extLst>
              <a:ext uri="{FF2B5EF4-FFF2-40B4-BE49-F238E27FC236}">
                <a16:creationId xmlns:a16="http://schemas.microsoft.com/office/drawing/2014/main" id="{1917B1F3-37E3-142C-BB50-BC27124DC5D0}"/>
              </a:ext>
            </a:extLst>
          </p:cNvPr>
          <p:cNvSpPr txBox="1">
            <a:spLocks noChangeArrowheads="1"/>
          </p:cNvSpPr>
          <p:nvPr/>
        </p:nvSpPr>
        <p:spPr bwMode="auto">
          <a:xfrm>
            <a:off x="3344740" y="1234362"/>
            <a:ext cx="4737379" cy="369332"/>
          </a:xfrm>
          <a:prstGeom prst="rect">
            <a:avLst/>
          </a:prstGeom>
          <a:noFill/>
          <a:ln w="9525">
            <a:noFill/>
            <a:miter lim="800000"/>
            <a:headEnd/>
            <a:tailEnd/>
          </a:ln>
        </p:spPr>
        <p:txBody>
          <a:bodyPr wrap="square">
            <a:spAutoFit/>
          </a:bodyPr>
          <a:lstStyle/>
          <a:p>
            <a:pPr>
              <a:defRPr/>
            </a:pPr>
            <a:r>
              <a:rPr lang="zh-TW" altLang="en-US" sz="1800" dirty="0"/>
              <a:t>這一篇讓他拿到</a:t>
            </a:r>
            <a:r>
              <a:rPr lang="en-US" altLang="zh-TW" sz="1800" dirty="0"/>
              <a:t>1921</a:t>
            </a:r>
            <a:r>
              <a:rPr lang="zh-TW" altLang="en-US" sz="1800" dirty="0"/>
              <a:t>年諾貝爾獎！</a:t>
            </a:r>
          </a:p>
        </p:txBody>
      </p:sp>
    </p:spTree>
    <p:extLst>
      <p:ext uri="{BB962C8B-B14F-4D97-AF65-F5344CB8AC3E}">
        <p14:creationId xmlns:p14="http://schemas.microsoft.com/office/powerpoint/2010/main" val="10365077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D6910-3A2E-EA2D-C96F-4BA84E8A304F}"/>
            </a:ext>
          </a:extLst>
        </p:cNvPr>
        <p:cNvGrpSpPr/>
        <p:nvPr/>
      </p:nvGrpSpPr>
      <p:grpSpPr>
        <a:xfrm>
          <a:off x="0" y="0"/>
          <a:ext cx="0" cy="0"/>
          <a:chOff x="0" y="0"/>
          <a:chExt cx="0" cy="0"/>
        </a:xfrm>
      </p:grpSpPr>
      <p:pic>
        <p:nvPicPr>
          <p:cNvPr id="113666" name="Picture 4">
            <a:extLst>
              <a:ext uri="{FF2B5EF4-FFF2-40B4-BE49-F238E27FC236}">
                <a16:creationId xmlns:a16="http://schemas.microsoft.com/office/drawing/2014/main" id="{8E0042EE-5634-AED6-DF73-5EEFAE900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9054" y="151999"/>
            <a:ext cx="6624835" cy="30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5">
            <a:extLst>
              <a:ext uri="{FF2B5EF4-FFF2-40B4-BE49-F238E27FC236}">
                <a16:creationId xmlns:a16="http://schemas.microsoft.com/office/drawing/2014/main" id="{FEFDB90A-6762-46C4-D90F-FF36FEE32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9054" y="3717654"/>
            <a:ext cx="5608638"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3">
            <a:extLst>
              <a:ext uri="{FF2B5EF4-FFF2-40B4-BE49-F238E27FC236}">
                <a16:creationId xmlns:a16="http://schemas.microsoft.com/office/drawing/2014/main" id="{B3D4E7D5-67AE-AE8A-B969-AE965B42BDF7}"/>
              </a:ext>
            </a:extLst>
          </p:cNvPr>
          <p:cNvSpPr txBox="1">
            <a:spLocks noChangeArrowheads="1"/>
          </p:cNvSpPr>
          <p:nvPr/>
        </p:nvSpPr>
        <p:spPr bwMode="auto">
          <a:xfrm>
            <a:off x="1788203" y="6336113"/>
            <a:ext cx="631218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光電效應  </a:t>
            </a:r>
            <a:r>
              <a:rPr lang="en-US" altLang="zh-TW" sz="1800" dirty="0">
                <a:latin typeface="Times New Roman" pitchFamily="18" charset="0"/>
                <a:cs typeface="Times New Roman" pitchFamily="18" charset="0"/>
              </a:rPr>
              <a:t>Photoelectric Effect</a:t>
            </a:r>
            <a:r>
              <a:rPr lang="zh-TW" altLang="en-US" sz="1800" dirty="0">
                <a:latin typeface="Times New Roman" pitchFamily="18" charset="0"/>
                <a:cs typeface="Times New Roman" pitchFamily="18" charset="0"/>
              </a:rPr>
              <a:t>是光粒子性更直接的證據！</a:t>
            </a:r>
          </a:p>
        </p:txBody>
      </p:sp>
      <p:pic>
        <p:nvPicPr>
          <p:cNvPr id="2" name="Graphic 1" descr="Cat with solid fill">
            <a:extLst>
              <a:ext uri="{FF2B5EF4-FFF2-40B4-BE49-F238E27FC236}">
                <a16:creationId xmlns:a16="http://schemas.microsoft.com/office/drawing/2014/main" id="{64D337B6-93D4-F14D-A889-958C202EEF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15756" y="6209075"/>
            <a:ext cx="619090" cy="619090"/>
          </a:xfrm>
          <a:prstGeom prst="rect">
            <a:avLst/>
          </a:prstGeom>
        </p:spPr>
      </p:pic>
      <p:cxnSp>
        <p:nvCxnSpPr>
          <p:cNvPr id="4" name="Straight Connector 3">
            <a:extLst>
              <a:ext uri="{FF2B5EF4-FFF2-40B4-BE49-F238E27FC236}">
                <a16:creationId xmlns:a16="http://schemas.microsoft.com/office/drawing/2014/main" id="{CEF7532F-4A69-07A6-3FDF-D3B16E8265B7}"/>
              </a:ext>
            </a:extLst>
          </p:cNvPr>
          <p:cNvCxnSpPr>
            <a:cxnSpLocks/>
          </p:cNvCxnSpPr>
          <p:nvPr/>
        </p:nvCxnSpPr>
        <p:spPr>
          <a:xfrm>
            <a:off x="1907704" y="1534511"/>
            <a:ext cx="6408052" cy="0"/>
          </a:xfrm>
          <a:prstGeom prst="lin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2E8E6C6-7E3B-B78D-B69E-866A894323E0}"/>
              </a:ext>
            </a:extLst>
          </p:cNvPr>
          <p:cNvCxnSpPr/>
          <p:nvPr/>
        </p:nvCxnSpPr>
        <p:spPr>
          <a:xfrm>
            <a:off x="2549893" y="2934914"/>
            <a:ext cx="5903996" cy="0"/>
          </a:xfrm>
          <a:prstGeom prst="lin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6B5BA91-324D-D2DA-6F0D-F18F41D0F7AC}"/>
              </a:ext>
            </a:extLst>
          </p:cNvPr>
          <p:cNvCxnSpPr>
            <a:cxnSpLocks/>
          </p:cNvCxnSpPr>
          <p:nvPr/>
        </p:nvCxnSpPr>
        <p:spPr>
          <a:xfrm>
            <a:off x="1907704" y="3222946"/>
            <a:ext cx="2808312" cy="0"/>
          </a:xfrm>
          <a:prstGeom prst="lin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54D786C-EDAE-8907-733D-71A65282BCFA}"/>
              </a:ext>
            </a:extLst>
          </p:cNvPr>
          <p:cNvSpPr txBox="1"/>
          <p:nvPr/>
        </p:nvSpPr>
        <p:spPr>
          <a:xfrm>
            <a:off x="5016492" y="3265723"/>
            <a:ext cx="3888432" cy="369332"/>
          </a:xfrm>
          <a:prstGeom prst="rect">
            <a:avLst/>
          </a:prstGeom>
          <a:noFill/>
        </p:spPr>
        <p:txBody>
          <a:bodyPr wrap="square" rtlCol="0">
            <a:spAutoFit/>
          </a:bodyPr>
          <a:lstStyle/>
          <a:p>
            <a:pPr algn="l"/>
            <a:r>
              <a:rPr lang="en-US" sz="1800" dirty="0" err="1">
                <a:solidFill>
                  <a:srgbClr val="FF0000"/>
                </a:solidFill>
                <a:latin typeface="Cambria Math" panose="02040503050406030204" pitchFamily="18" charset="0"/>
              </a:rPr>
              <a:t>電磁輻射的粒子是不可分割的</a:t>
            </a:r>
            <a:r>
              <a:rPr lang="en-US" sz="1800" dirty="0">
                <a:solidFill>
                  <a:srgbClr val="FF0000"/>
                </a:solidFill>
                <a:latin typeface="Cambria Math" panose="02040503050406030204" pitchFamily="18" charset="0"/>
              </a:rPr>
              <a:t>！</a:t>
            </a:r>
          </a:p>
        </p:txBody>
      </p:sp>
      <p:cxnSp>
        <p:nvCxnSpPr>
          <p:cNvPr id="3" name="Straight Connector 2">
            <a:extLst>
              <a:ext uri="{FF2B5EF4-FFF2-40B4-BE49-F238E27FC236}">
                <a16:creationId xmlns:a16="http://schemas.microsoft.com/office/drawing/2014/main" id="{F98A7840-A19A-80CB-1374-69F21F813BAE}"/>
              </a:ext>
            </a:extLst>
          </p:cNvPr>
          <p:cNvCxnSpPr/>
          <p:nvPr/>
        </p:nvCxnSpPr>
        <p:spPr>
          <a:xfrm>
            <a:off x="2411760" y="404664"/>
            <a:ext cx="5903996" cy="0"/>
          </a:xfrm>
          <a:prstGeom prst="lin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D947B2D-A71F-ED95-FD9C-9EEE9C7D350F}"/>
              </a:ext>
            </a:extLst>
          </p:cNvPr>
          <p:cNvCxnSpPr>
            <a:cxnSpLocks/>
          </p:cNvCxnSpPr>
          <p:nvPr/>
        </p:nvCxnSpPr>
        <p:spPr>
          <a:xfrm>
            <a:off x="1907704" y="692696"/>
            <a:ext cx="3240360" cy="0"/>
          </a:xfrm>
          <a:prstGeom prst="lin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6027EA1-89B1-6706-5C5F-EDDBBA7F9376}"/>
              </a:ext>
            </a:extLst>
          </p:cNvPr>
          <p:cNvCxnSpPr>
            <a:cxnSpLocks/>
          </p:cNvCxnSpPr>
          <p:nvPr/>
        </p:nvCxnSpPr>
        <p:spPr>
          <a:xfrm>
            <a:off x="3779912" y="1268760"/>
            <a:ext cx="4673977" cy="0"/>
          </a:xfrm>
          <a:prstGeom prst="lin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6909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1ECD-CBD3-3FEC-9022-ECFF8554E0BB}"/>
            </a:ext>
          </a:extLst>
        </p:cNvPr>
        <p:cNvGrpSpPr/>
        <p:nvPr/>
      </p:nvGrpSpPr>
      <p:grpSpPr>
        <a:xfrm>
          <a:off x="0" y="0"/>
          <a:ext cx="0" cy="0"/>
          <a:chOff x="0" y="0"/>
          <a:chExt cx="0" cy="0"/>
        </a:xfrm>
      </p:grpSpPr>
      <p:pic>
        <p:nvPicPr>
          <p:cNvPr id="114690" name="Picture 2" descr="D:\Dropbox\Documents\課程\YoungTextBook\Images\Chapter38\A_Images\A_Figures_and_Photos\38_03_FigureA.jpg">
            <a:extLst>
              <a:ext uri="{FF2B5EF4-FFF2-40B4-BE49-F238E27FC236}">
                <a16:creationId xmlns:a16="http://schemas.microsoft.com/office/drawing/2014/main" id="{CB8674D3-9034-C79A-3257-CCD1EF4A2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953" b="17135"/>
          <a:stretch/>
        </p:blipFill>
        <p:spPr bwMode="auto">
          <a:xfrm>
            <a:off x="1103151" y="1988603"/>
            <a:ext cx="2879725" cy="288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B4A684B-D042-BA0B-0FDB-1DD1E8A901E2}"/>
              </a:ext>
            </a:extLst>
          </p:cNvPr>
          <p:cNvSpPr/>
          <p:nvPr/>
        </p:nvSpPr>
        <p:spPr>
          <a:xfrm>
            <a:off x="1756164" y="4396109"/>
            <a:ext cx="1131022" cy="447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40E87AF8-6B1F-81F0-ACBC-977451BB464B}"/>
              </a:ext>
            </a:extLst>
          </p:cNvPr>
          <p:cNvSpPr/>
          <p:nvPr/>
        </p:nvSpPr>
        <p:spPr>
          <a:xfrm>
            <a:off x="3127649" y="1988602"/>
            <a:ext cx="855228" cy="405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5975BA3F-D021-6351-9BD7-A7D2F9EC05CA}"/>
              </a:ext>
            </a:extLst>
          </p:cNvPr>
          <p:cNvSpPr/>
          <p:nvPr/>
        </p:nvSpPr>
        <p:spPr>
          <a:xfrm>
            <a:off x="3059832" y="1988603"/>
            <a:ext cx="135632" cy="252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a:extLst>
              <a:ext uri="{FF2B5EF4-FFF2-40B4-BE49-F238E27FC236}">
                <a16:creationId xmlns:a16="http://schemas.microsoft.com/office/drawing/2014/main" id="{872F08C7-C29F-841C-32E3-72B241BDFEE6}"/>
              </a:ext>
            </a:extLst>
          </p:cNvPr>
          <p:cNvSpPr txBox="1"/>
          <p:nvPr/>
        </p:nvSpPr>
        <p:spPr>
          <a:xfrm>
            <a:off x="395536" y="5085184"/>
            <a:ext cx="8856984" cy="400110"/>
          </a:xfrm>
          <a:prstGeom prst="rect">
            <a:avLst/>
          </a:prstGeom>
          <a:noFill/>
        </p:spPr>
        <p:txBody>
          <a:bodyPr wrap="square" rtlCol="0">
            <a:spAutoFit/>
          </a:bodyPr>
          <a:lstStyle/>
          <a:p>
            <a:r>
              <a:rPr lang="en-US" altLang="zh-TW" sz="2000" dirty="0"/>
              <a:t>Light hitting metal cathodes could liberate electrons from metal and form current.</a:t>
            </a:r>
            <a:endParaRPr lang="zh-TW" altLang="en-US" sz="2000" dirty="0"/>
          </a:p>
        </p:txBody>
      </p:sp>
      <p:sp>
        <p:nvSpPr>
          <p:cNvPr id="10" name="矩形 9">
            <a:extLst>
              <a:ext uri="{FF2B5EF4-FFF2-40B4-BE49-F238E27FC236}">
                <a16:creationId xmlns:a16="http://schemas.microsoft.com/office/drawing/2014/main" id="{7E68D5CD-A1E3-848C-0BAC-F3F8D26D7EF6}"/>
              </a:ext>
            </a:extLst>
          </p:cNvPr>
          <p:cNvSpPr/>
          <p:nvPr/>
        </p:nvSpPr>
        <p:spPr>
          <a:xfrm>
            <a:off x="3059832" y="3748036"/>
            <a:ext cx="923044" cy="1129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 name="直線接點 4">
            <a:extLst>
              <a:ext uri="{FF2B5EF4-FFF2-40B4-BE49-F238E27FC236}">
                <a16:creationId xmlns:a16="http://schemas.microsoft.com/office/drawing/2014/main" id="{AA732289-82FB-6CAF-2684-12FE11DB58B4}"/>
              </a:ext>
            </a:extLst>
          </p:cNvPr>
          <p:cNvCxnSpPr/>
          <p:nvPr/>
        </p:nvCxnSpPr>
        <p:spPr>
          <a:xfrm>
            <a:off x="2887186" y="4360105"/>
            <a:ext cx="0" cy="4680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B6BD0DE7-8456-D5FB-5C14-09BA96C6EC30}"/>
              </a:ext>
            </a:extLst>
          </p:cNvPr>
          <p:cNvCxnSpPr/>
          <p:nvPr/>
        </p:nvCxnSpPr>
        <p:spPr>
          <a:xfrm>
            <a:off x="1760844" y="4843970"/>
            <a:ext cx="11719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文字方塊 3">
            <a:extLst>
              <a:ext uri="{FF2B5EF4-FFF2-40B4-BE49-F238E27FC236}">
                <a16:creationId xmlns:a16="http://schemas.microsoft.com/office/drawing/2014/main" id="{0AA3B3AB-C335-530E-1AE0-31DD1F42499D}"/>
              </a:ext>
            </a:extLst>
          </p:cNvPr>
          <p:cNvSpPr txBox="1">
            <a:spLocks noChangeArrowheads="1"/>
          </p:cNvSpPr>
          <p:nvPr/>
        </p:nvSpPr>
        <p:spPr bwMode="auto">
          <a:xfrm>
            <a:off x="2591593" y="1332423"/>
            <a:ext cx="39608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2000" dirty="0"/>
              <a:t>光電效應  </a:t>
            </a:r>
            <a:r>
              <a:rPr lang="en-US" altLang="zh-TW" sz="2000" dirty="0">
                <a:latin typeface="Times New Roman" pitchFamily="18" charset="0"/>
                <a:cs typeface="Times New Roman" pitchFamily="18" charset="0"/>
              </a:rPr>
              <a:t>Photoelectric Effect</a:t>
            </a:r>
            <a:endParaRPr lang="zh-TW" altLang="en-US" sz="2000" dirty="0">
              <a:latin typeface="Times New Roman" pitchFamily="18" charset="0"/>
              <a:cs typeface="Times New Roman" pitchFamily="18" charset="0"/>
            </a:endParaRPr>
          </a:p>
        </p:txBody>
      </p:sp>
      <p:pic>
        <p:nvPicPr>
          <p:cNvPr id="6" name="Picture 11" descr="4009">
            <a:extLst>
              <a:ext uri="{FF2B5EF4-FFF2-40B4-BE49-F238E27FC236}">
                <a16:creationId xmlns:a16="http://schemas.microsoft.com/office/drawing/2014/main" id="{E0B73A31-098D-4168-698D-38777FE67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423" y="1853878"/>
            <a:ext cx="3384054" cy="312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4009">
            <a:extLst>
              <a:ext uri="{FF2B5EF4-FFF2-40B4-BE49-F238E27FC236}">
                <a16:creationId xmlns:a16="http://schemas.microsoft.com/office/drawing/2014/main" id="{3351B86B-B883-4E9F-3EE4-EA4872DD31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348" t="12701" r="58557" b="76387"/>
          <a:stretch>
            <a:fillRect/>
          </a:stretch>
        </p:blipFill>
        <p:spPr bwMode="auto">
          <a:xfrm>
            <a:off x="6727010" y="4446265"/>
            <a:ext cx="3603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橢圓 12">
            <a:extLst>
              <a:ext uri="{FF2B5EF4-FFF2-40B4-BE49-F238E27FC236}">
                <a16:creationId xmlns:a16="http://schemas.microsoft.com/office/drawing/2014/main" id="{0D9B1E15-41EE-71C1-EE81-717F91DF0455}"/>
              </a:ext>
            </a:extLst>
          </p:cNvPr>
          <p:cNvSpPr/>
          <p:nvPr/>
        </p:nvSpPr>
        <p:spPr>
          <a:xfrm>
            <a:off x="7014347" y="271747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橢圓 13">
            <a:extLst>
              <a:ext uri="{FF2B5EF4-FFF2-40B4-BE49-F238E27FC236}">
                <a16:creationId xmlns:a16="http://schemas.microsoft.com/office/drawing/2014/main" id="{6967D9B0-D685-04F3-96FD-A221E80B42A1}"/>
              </a:ext>
            </a:extLst>
          </p:cNvPr>
          <p:cNvSpPr/>
          <p:nvPr/>
        </p:nvSpPr>
        <p:spPr>
          <a:xfrm>
            <a:off x="5718947" y="271747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 name="橢圓 14">
            <a:extLst>
              <a:ext uri="{FF2B5EF4-FFF2-40B4-BE49-F238E27FC236}">
                <a16:creationId xmlns:a16="http://schemas.microsoft.com/office/drawing/2014/main" id="{957BB8F5-45C2-C17D-3024-7F2DC5445519}"/>
              </a:ext>
            </a:extLst>
          </p:cNvPr>
          <p:cNvSpPr/>
          <p:nvPr/>
        </p:nvSpPr>
        <p:spPr>
          <a:xfrm>
            <a:off x="5430022" y="2790502"/>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 name="橢圓 15">
            <a:extLst>
              <a:ext uri="{FF2B5EF4-FFF2-40B4-BE49-F238E27FC236}">
                <a16:creationId xmlns:a16="http://schemas.microsoft.com/office/drawing/2014/main" id="{738CBAE8-3BEA-E291-8A32-2292C896D896}"/>
              </a:ext>
            </a:extLst>
          </p:cNvPr>
          <p:cNvSpPr/>
          <p:nvPr/>
        </p:nvSpPr>
        <p:spPr>
          <a:xfrm>
            <a:off x="4782322" y="271747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26919610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60CC15-1411-CBC0-BD8A-43CD6DCB72F8}"/>
              </a:ext>
            </a:extLst>
          </p:cNvPr>
          <p:cNvPicPr>
            <a:picLocks noChangeAspect="1"/>
          </p:cNvPicPr>
          <p:nvPr/>
        </p:nvPicPr>
        <p:blipFill>
          <a:blip r:embed="rId2"/>
          <a:srcRect b="46093"/>
          <a:stretch>
            <a:fillRect/>
          </a:stretch>
        </p:blipFill>
        <p:spPr>
          <a:xfrm>
            <a:off x="1619672" y="1052736"/>
            <a:ext cx="5472608" cy="3123639"/>
          </a:xfrm>
          <a:prstGeom prst="rect">
            <a:avLst/>
          </a:prstGeom>
        </p:spPr>
      </p:pic>
      <p:sp>
        <p:nvSpPr>
          <p:cNvPr id="3" name="TextBox 2">
            <a:extLst>
              <a:ext uri="{FF2B5EF4-FFF2-40B4-BE49-F238E27FC236}">
                <a16:creationId xmlns:a16="http://schemas.microsoft.com/office/drawing/2014/main" id="{AF0994ED-7374-213B-C5E5-315F517E4A5E}"/>
              </a:ext>
            </a:extLst>
          </p:cNvPr>
          <p:cNvSpPr txBox="1"/>
          <p:nvPr/>
        </p:nvSpPr>
        <p:spPr bwMode="auto">
          <a:xfrm>
            <a:off x="971600" y="4460458"/>
            <a:ext cx="6408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Experiments measure that photocurrent occur immediately</a:t>
            </a:r>
          </a:p>
        </p:txBody>
      </p:sp>
      <p:sp>
        <p:nvSpPr>
          <p:cNvPr id="4" name="TextBox 3">
            <a:extLst>
              <a:ext uri="{FF2B5EF4-FFF2-40B4-BE49-F238E27FC236}">
                <a16:creationId xmlns:a16="http://schemas.microsoft.com/office/drawing/2014/main" id="{6D2780BC-4AB9-1D51-74D0-C946CEE49CB1}"/>
              </a:ext>
            </a:extLst>
          </p:cNvPr>
          <p:cNvSpPr txBox="1"/>
          <p:nvPr/>
        </p:nvSpPr>
        <p:spPr bwMode="auto">
          <a:xfrm>
            <a:off x="971600" y="4869160"/>
            <a:ext cx="80648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Photocurrent is proportional to light intensity, confirming it is indeed photo.</a:t>
            </a:r>
          </a:p>
        </p:txBody>
      </p:sp>
      <p:sp>
        <p:nvSpPr>
          <p:cNvPr id="5" name="Rectangle 4">
            <a:extLst>
              <a:ext uri="{FF2B5EF4-FFF2-40B4-BE49-F238E27FC236}">
                <a16:creationId xmlns:a16="http://schemas.microsoft.com/office/drawing/2014/main" id="{F6EED1AD-3797-8963-F8ED-CEFA586C6014}"/>
              </a:ext>
            </a:extLst>
          </p:cNvPr>
          <p:cNvSpPr/>
          <p:nvPr/>
        </p:nvSpPr>
        <p:spPr>
          <a:xfrm>
            <a:off x="2051720" y="3839013"/>
            <a:ext cx="1152128" cy="337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73812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3A0E9-F5EA-9BC0-546B-05F3074DE139}"/>
            </a:ext>
          </a:extLst>
        </p:cNvPr>
        <p:cNvGrpSpPr/>
        <p:nvPr/>
      </p:nvGrpSpPr>
      <p:grpSpPr>
        <a:xfrm>
          <a:off x="0" y="0"/>
          <a:ext cx="0" cy="0"/>
          <a:chOff x="0" y="0"/>
          <a:chExt cx="0" cy="0"/>
        </a:xfrm>
      </p:grpSpPr>
      <p:sp>
        <p:nvSpPr>
          <p:cNvPr id="6" name="文字方塊 1">
            <a:extLst>
              <a:ext uri="{FF2B5EF4-FFF2-40B4-BE49-F238E27FC236}">
                <a16:creationId xmlns:a16="http://schemas.microsoft.com/office/drawing/2014/main" id="{648E89A3-B3BA-68F2-CDD6-11A91C9ED7D2}"/>
              </a:ext>
            </a:extLst>
          </p:cNvPr>
          <p:cNvSpPr txBox="1"/>
          <p:nvPr/>
        </p:nvSpPr>
        <p:spPr>
          <a:xfrm>
            <a:off x="1370795" y="5327590"/>
            <a:ext cx="6037440" cy="400110"/>
          </a:xfrm>
          <a:prstGeom prst="rect">
            <a:avLst/>
          </a:prstGeom>
          <a:noFill/>
        </p:spPr>
        <p:txBody>
          <a:bodyPr wrap="square" rtlCol="0">
            <a:spAutoFit/>
          </a:bodyPr>
          <a:lstStyle/>
          <a:p>
            <a:r>
              <a:rPr lang="en-US" altLang="zh-TW" sz="2000" dirty="0"/>
              <a:t>We can add a reverse voltage to decelerate electrons. </a:t>
            </a:r>
            <a:endParaRPr lang="zh-TW" altLang="en-US" sz="2000" dirty="0"/>
          </a:p>
        </p:txBody>
      </p:sp>
      <p:sp>
        <p:nvSpPr>
          <p:cNvPr id="9" name="矩形 3">
            <a:extLst>
              <a:ext uri="{FF2B5EF4-FFF2-40B4-BE49-F238E27FC236}">
                <a16:creationId xmlns:a16="http://schemas.microsoft.com/office/drawing/2014/main" id="{DCFD53EB-7E21-F792-DAE7-7120EFDB698D}"/>
              </a:ext>
            </a:extLst>
          </p:cNvPr>
          <p:cNvSpPr/>
          <p:nvPr/>
        </p:nvSpPr>
        <p:spPr>
          <a:xfrm>
            <a:off x="1367831" y="5759071"/>
            <a:ext cx="6437981" cy="400110"/>
          </a:xfrm>
          <a:prstGeom prst="rect">
            <a:avLst/>
          </a:prstGeom>
        </p:spPr>
        <p:txBody>
          <a:bodyPr wrap="none">
            <a:spAutoFit/>
          </a:bodyPr>
          <a:lstStyle/>
          <a:p>
            <a:r>
              <a:rPr lang="en-US" altLang="zh-TW" sz="2000" dirty="0"/>
              <a:t>The voltage that just stop current is called stopping potential.</a:t>
            </a:r>
            <a:endParaRPr lang="zh-TW" altLang="en-US" sz="2000" dirty="0"/>
          </a:p>
        </p:txBody>
      </p:sp>
      <p:pic>
        <p:nvPicPr>
          <p:cNvPr id="11" name="Picture 3" descr="D:\Dropbox\Documents\課程\YoungTextBook\Images\Chapter38\A_Images\A_Figures_and_Photos\38_03_FigureB.jpg">
            <a:extLst>
              <a:ext uri="{FF2B5EF4-FFF2-40B4-BE49-F238E27FC236}">
                <a16:creationId xmlns:a16="http://schemas.microsoft.com/office/drawing/2014/main" id="{524AE7F2-6BF3-4F00-9DA1-8D14A2CBFE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719" t="16730" b="5023"/>
          <a:stretch/>
        </p:blipFill>
        <p:spPr bwMode="auto">
          <a:xfrm>
            <a:off x="451746" y="440719"/>
            <a:ext cx="3107091" cy="433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2">
            <a:extLst>
              <a:ext uri="{FF2B5EF4-FFF2-40B4-BE49-F238E27FC236}">
                <a16:creationId xmlns:a16="http://schemas.microsoft.com/office/drawing/2014/main" id="{C4E02F34-4CA0-2A09-C78C-EC0C31234CEA}"/>
              </a:ext>
            </a:extLst>
          </p:cNvPr>
          <p:cNvSpPr/>
          <p:nvPr/>
        </p:nvSpPr>
        <p:spPr>
          <a:xfrm>
            <a:off x="1782066" y="3900930"/>
            <a:ext cx="1107996" cy="369332"/>
          </a:xfrm>
          <a:prstGeom prst="rect">
            <a:avLst/>
          </a:prstGeom>
        </p:spPr>
        <p:txBody>
          <a:bodyPr wrap="none">
            <a:spAutoFit/>
          </a:bodyPr>
          <a:lstStyle/>
          <a:p>
            <a:r>
              <a:rPr lang="zh-TW" altLang="en-US" sz="1800" dirty="0"/>
              <a:t>截止電壓</a:t>
            </a:r>
          </a:p>
        </p:txBody>
      </p:sp>
      <p:pic>
        <p:nvPicPr>
          <p:cNvPr id="2" name="Graphic 1" descr="Cat with solid fill">
            <a:extLst>
              <a:ext uri="{FF2B5EF4-FFF2-40B4-BE49-F238E27FC236}">
                <a16:creationId xmlns:a16="http://schemas.microsoft.com/office/drawing/2014/main" id="{9327CEDA-CB3B-B3CF-8985-B103F2F78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756" y="6209075"/>
            <a:ext cx="619090" cy="619090"/>
          </a:xfrm>
          <a:prstGeom prst="rect">
            <a:avLst/>
          </a:prstGeom>
        </p:spPr>
      </p:pic>
      <p:sp>
        <p:nvSpPr>
          <p:cNvPr id="3" name="TextBox 2">
            <a:extLst>
              <a:ext uri="{FF2B5EF4-FFF2-40B4-BE49-F238E27FC236}">
                <a16:creationId xmlns:a16="http://schemas.microsoft.com/office/drawing/2014/main" id="{C1B265C2-9DE7-96F7-3AFA-ABC99C445B7C}"/>
              </a:ext>
            </a:extLst>
          </p:cNvPr>
          <p:cNvSpPr txBox="1"/>
          <p:nvPr/>
        </p:nvSpPr>
        <p:spPr bwMode="auto">
          <a:xfrm>
            <a:off x="1367831" y="4909042"/>
            <a:ext cx="60374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Electrons fly out of cathode with a kinetic energy.</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875498A-EE68-B5E8-9DE8-F9FA58722D79}"/>
                  </a:ext>
                </a:extLst>
              </p:cNvPr>
              <p:cNvSpPr txBox="1"/>
              <p:nvPr/>
            </p:nvSpPr>
            <p:spPr bwMode="auto">
              <a:xfrm>
                <a:off x="1367831" y="6209075"/>
                <a:ext cx="6421094"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Stopping voltage times </a:t>
                </a:r>
                <a14:m>
                  <m:oMath xmlns:m="http://schemas.openxmlformats.org/officeDocument/2006/math">
                    <m:r>
                      <a:rPr lang="en-US" sz="2000" b="0" i="1" smtClean="0">
                        <a:latin typeface="Cambria Math" panose="02040503050406030204" pitchFamily="18" charset="0"/>
                      </a:rPr>
                      <m:t>𝑒</m:t>
                    </m:r>
                  </m:oMath>
                </a14:m>
                <a:r>
                  <a:rPr lang="en-US" sz="2000" dirty="0"/>
                  <a:t> equals kinetic energy of electrons.</a:t>
                </a:r>
              </a:p>
            </p:txBody>
          </p:sp>
        </mc:Choice>
        <mc:Fallback xmlns="">
          <p:sp>
            <p:nvSpPr>
              <p:cNvPr id="4" name="TextBox 3">
                <a:extLst>
                  <a:ext uri="{FF2B5EF4-FFF2-40B4-BE49-F238E27FC236}">
                    <a16:creationId xmlns:a16="http://schemas.microsoft.com/office/drawing/2014/main" id="{7875498A-EE68-B5E8-9DE8-F9FA58722D79}"/>
                  </a:ext>
                </a:extLst>
              </p:cNvPr>
              <p:cNvSpPr txBox="1">
                <a:spLocks noRot="1" noChangeAspect="1" noMove="1" noResize="1" noEditPoints="1" noAdjustHandles="1" noChangeArrowheads="1" noChangeShapeType="1" noTextEdit="1"/>
              </p:cNvSpPr>
              <p:nvPr/>
            </p:nvSpPr>
            <p:spPr bwMode="auto">
              <a:xfrm>
                <a:off x="1367831" y="6209075"/>
                <a:ext cx="6421094" cy="400110"/>
              </a:xfrm>
              <a:prstGeom prst="rect">
                <a:avLst/>
              </a:prstGeom>
              <a:blipFill>
                <a:blip r:embed="rId4"/>
                <a:stretch>
                  <a:fillRect l="-986"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5" name="Picture 4">
            <a:extLst>
              <a:ext uri="{FF2B5EF4-FFF2-40B4-BE49-F238E27FC236}">
                <a16:creationId xmlns:a16="http://schemas.microsoft.com/office/drawing/2014/main" id="{074ABB67-D5EC-39EA-82E0-D393D4A9F09F}"/>
              </a:ext>
            </a:extLst>
          </p:cNvPr>
          <p:cNvPicPr>
            <a:picLocks noChangeAspect="1"/>
          </p:cNvPicPr>
          <p:nvPr/>
        </p:nvPicPr>
        <p:blipFill>
          <a:blip r:embed="rId5"/>
          <a:srcRect l="3956" t="48935" r="5256" b="18299"/>
          <a:stretch>
            <a:fillRect/>
          </a:stretch>
        </p:blipFill>
        <p:spPr>
          <a:xfrm>
            <a:off x="3676392" y="2875486"/>
            <a:ext cx="4968553" cy="1898591"/>
          </a:xfrm>
          <a:prstGeom prst="rect">
            <a:avLst/>
          </a:prstGeom>
        </p:spPr>
      </p:pic>
      <p:sp>
        <p:nvSpPr>
          <p:cNvPr id="7" name="Rectangle 6">
            <a:extLst>
              <a:ext uri="{FF2B5EF4-FFF2-40B4-BE49-F238E27FC236}">
                <a16:creationId xmlns:a16="http://schemas.microsoft.com/office/drawing/2014/main" id="{C2BBCB38-7DEE-D21C-E7A1-FBCAA5EC9D6E}"/>
              </a:ext>
            </a:extLst>
          </p:cNvPr>
          <p:cNvSpPr/>
          <p:nvPr/>
        </p:nvSpPr>
        <p:spPr>
          <a:xfrm>
            <a:off x="5848328" y="2875486"/>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F8CE92A-92E1-93A5-728A-B25905CEF4EA}"/>
              </a:ext>
            </a:extLst>
          </p:cNvPr>
          <p:cNvSpPr/>
          <p:nvPr/>
        </p:nvSpPr>
        <p:spPr>
          <a:xfrm>
            <a:off x="7266445" y="3110124"/>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2CC1A6-F926-610D-6A35-384B5B2F1BE0}"/>
              </a:ext>
            </a:extLst>
          </p:cNvPr>
          <p:cNvSpPr/>
          <p:nvPr/>
        </p:nvSpPr>
        <p:spPr>
          <a:xfrm>
            <a:off x="7028819" y="4231331"/>
            <a:ext cx="1152128" cy="5427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8B8C15F-97C5-E210-9972-9BB204F581F7}"/>
              </a:ext>
            </a:extLst>
          </p:cNvPr>
          <p:cNvSpPr/>
          <p:nvPr/>
        </p:nvSpPr>
        <p:spPr>
          <a:xfrm>
            <a:off x="3810487" y="4231330"/>
            <a:ext cx="1152128" cy="5427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34807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4C5E5-D622-8AE1-7BE9-FE200D0A6C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ADA0B0B-FDE0-FE31-0EAC-A0FC7E955F6B}"/>
              </a:ext>
            </a:extLst>
          </p:cNvPr>
          <p:cNvPicPr>
            <a:picLocks noChangeAspect="1"/>
          </p:cNvPicPr>
          <p:nvPr/>
        </p:nvPicPr>
        <p:blipFill>
          <a:blip r:embed="rId2"/>
          <a:srcRect t="72546" b="1"/>
          <a:stretch>
            <a:fillRect/>
          </a:stretch>
        </p:blipFill>
        <p:spPr>
          <a:xfrm>
            <a:off x="461650" y="2287193"/>
            <a:ext cx="6764632" cy="1966329"/>
          </a:xfrm>
          <a:prstGeom prst="rect">
            <a:avLst/>
          </a:prstGeom>
        </p:spPr>
      </p:pic>
      <p:sp>
        <p:nvSpPr>
          <p:cNvPr id="4" name="Oval 3">
            <a:extLst>
              <a:ext uri="{FF2B5EF4-FFF2-40B4-BE49-F238E27FC236}">
                <a16:creationId xmlns:a16="http://schemas.microsoft.com/office/drawing/2014/main" id="{5467C006-9806-86FB-A822-73B3D9898F89}"/>
              </a:ext>
            </a:extLst>
          </p:cNvPr>
          <p:cNvSpPr/>
          <p:nvPr/>
        </p:nvSpPr>
        <p:spPr>
          <a:xfrm>
            <a:off x="1479776" y="3651423"/>
            <a:ext cx="72008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3" name="Graphic 2" descr="Cat with solid fill">
            <a:extLst>
              <a:ext uri="{FF2B5EF4-FFF2-40B4-BE49-F238E27FC236}">
                <a16:creationId xmlns:a16="http://schemas.microsoft.com/office/drawing/2014/main" id="{7DB43412-A9B5-9E07-395F-D417D4AB14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756" y="6209075"/>
            <a:ext cx="619090" cy="619090"/>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405CED5-69EB-7D77-C43D-48DA78D8503A}"/>
                  </a:ext>
                </a:extLst>
              </p:cNvPr>
              <p:cNvSpPr txBox="1"/>
              <p:nvPr/>
            </p:nvSpPr>
            <p:spPr>
              <a:xfrm>
                <a:off x="4605051" y="3831443"/>
                <a:ext cx="1061864" cy="369332"/>
              </a:xfrm>
              <a:prstGeom prst="rect">
                <a:avLst/>
              </a:prstGeom>
              <a:noFill/>
            </p:spPr>
            <p:txBody>
              <a:bodyPr wrap="square">
                <a:spAutoFit/>
              </a:bodyPr>
              <a:lstStyle/>
              <a:p>
                <a:r>
                  <a:rPr lang="zh-TW" altLang="en-US" sz="1800" dirty="0"/>
                  <a:t>頻率</a:t>
                </a:r>
                <a14:m>
                  <m:oMath xmlns:m="http://schemas.openxmlformats.org/officeDocument/2006/math">
                    <m:r>
                      <a:rPr lang="zh-TW" altLang="en-US" sz="1800" i="1" smtClean="0">
                        <a:latin typeface="Cambria Math" panose="02040503050406030204" pitchFamily="18" charset="0"/>
                      </a:rPr>
                      <m:t>𝜈</m:t>
                    </m:r>
                  </m:oMath>
                </a14:m>
                <a:endParaRPr lang="en-US" sz="1800" dirty="0"/>
              </a:p>
            </p:txBody>
          </p:sp>
        </mc:Choice>
        <mc:Fallback xmlns="">
          <p:sp>
            <p:nvSpPr>
              <p:cNvPr id="13" name="TextBox 12">
                <a:extLst>
                  <a:ext uri="{FF2B5EF4-FFF2-40B4-BE49-F238E27FC236}">
                    <a16:creationId xmlns:a16="http://schemas.microsoft.com/office/drawing/2014/main" id="{7405CED5-69EB-7D77-C43D-48DA78D8503A}"/>
                  </a:ext>
                </a:extLst>
              </p:cNvPr>
              <p:cNvSpPr txBox="1">
                <a:spLocks noRot="1" noChangeAspect="1" noMove="1" noResize="1" noEditPoints="1" noAdjustHandles="1" noChangeArrowheads="1" noChangeShapeType="1" noTextEdit="1"/>
              </p:cNvSpPr>
              <p:nvPr/>
            </p:nvSpPr>
            <p:spPr>
              <a:xfrm>
                <a:off x="4605051" y="3831443"/>
                <a:ext cx="1061864" cy="369332"/>
              </a:xfrm>
              <a:prstGeom prst="rect">
                <a:avLst/>
              </a:prstGeom>
              <a:blipFill>
                <a:blip r:embed="rId4"/>
                <a:stretch>
                  <a:fillRect l="-4706"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矩形 32">
                <a:extLst>
                  <a:ext uri="{FF2B5EF4-FFF2-40B4-BE49-F238E27FC236}">
                    <a16:creationId xmlns:a16="http://schemas.microsoft.com/office/drawing/2014/main" id="{4B551DAC-858E-4A45-BA6F-863B32BB182E}"/>
                  </a:ext>
                </a:extLst>
              </p:cNvPr>
              <p:cNvSpPr>
                <a:spLocks noChangeArrowheads="1"/>
              </p:cNvSpPr>
              <p:nvPr/>
            </p:nvSpPr>
            <p:spPr bwMode="auto">
              <a:xfrm>
                <a:off x="637470" y="4411443"/>
                <a:ext cx="3790514" cy="400110"/>
              </a:xfrm>
              <a:prstGeom prst="rect">
                <a:avLst/>
              </a:prstGeom>
              <a:noFill/>
              <a:ln>
                <a:noFill/>
              </a:ln>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en-US" altLang="zh-TW" sz="2000" dirty="0">
                    <a:latin typeface="Times New Roman" panose="02020603050405020304" pitchFamily="18" charset="0"/>
                    <a:cs typeface="Times New Roman" panose="02020603050405020304" pitchFamily="18" charset="0"/>
                  </a:rPr>
                  <a:t>Note that </a:t>
                </a:r>
                <a14:m>
                  <m:oMath xmlns:m="http://schemas.openxmlformats.org/officeDocument/2006/math">
                    <m:r>
                      <a:rPr lang="zh-TW" altLang="en-US" sz="2000" i="1" smtClean="0">
                        <a:latin typeface="Cambria Math" panose="02040503050406030204" pitchFamily="18" charset="0"/>
                      </a:rPr>
                      <m:t>𝜈</m:t>
                    </m:r>
                    <m:r>
                      <a:rPr lang="en-US" altLang="zh-TW" sz="2000" b="0" i="1" smtClean="0">
                        <a:latin typeface="Cambria Math" panose="02040503050406030204" pitchFamily="18" charset="0"/>
                      </a:rPr>
                      <m:t>&lt;</m:t>
                    </m:r>
                    <m:sSub>
                      <m:sSubPr>
                        <m:ctrlPr>
                          <a:rPr lang="en-US" altLang="zh-TW" sz="2000" b="0" i="1" smtClean="0">
                            <a:latin typeface="Cambria Math" panose="02040503050406030204" pitchFamily="18" charset="0"/>
                            <a:ea typeface="Cambria Math" panose="02040503050406030204" pitchFamily="18" charset="0"/>
                          </a:rPr>
                        </m:ctrlPr>
                      </m:sSubPr>
                      <m:e>
                        <m:r>
                          <a:rPr lang="en-US" altLang="zh-TW" sz="2000" b="0" i="1" smtClean="0">
                            <a:latin typeface="Cambria Math" panose="02040503050406030204" pitchFamily="18" charset="0"/>
                            <a:ea typeface="Cambria Math" panose="02040503050406030204" pitchFamily="18" charset="0"/>
                          </a:rPr>
                          <m:t>𝜈</m:t>
                        </m:r>
                      </m:e>
                      <m:sub>
                        <m:r>
                          <a:rPr lang="en-US" altLang="zh-TW" sz="2000" b="0" i="1" smtClean="0">
                            <a:latin typeface="Cambria Math" panose="02040503050406030204" pitchFamily="18" charset="0"/>
                          </a:rPr>
                          <m:t>0</m:t>
                        </m:r>
                      </m:sub>
                    </m:sSub>
                    <m:r>
                      <a:rPr lang="en-US" altLang="zh-TW" sz="2000" b="0" i="1" smtClean="0">
                        <a:latin typeface="Cambria Math" panose="02040503050406030204" pitchFamily="18" charset="0"/>
                      </a:rPr>
                      <m:t>, </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𝑉</m:t>
                        </m:r>
                      </m:e>
                      <m:sub>
                        <m:r>
                          <a:rPr lang="en-US" altLang="zh-TW" sz="2000" i="1">
                            <a:latin typeface="Cambria Math" panose="02040503050406030204" pitchFamily="18" charset="0"/>
                          </a:rPr>
                          <m:t>0</m:t>
                        </m:r>
                      </m:sub>
                    </m:sSub>
                    <m:r>
                      <a:rPr lang="en-US" altLang="zh-TW" sz="2000" b="0" i="1" smtClean="0">
                        <a:latin typeface="Cambria Math" panose="02040503050406030204" pitchFamily="18" charset="0"/>
                      </a:rPr>
                      <m:t>=0</m:t>
                    </m:r>
                  </m:oMath>
                </a14:m>
                <a:r>
                  <a:rPr lang="en-US" altLang="zh-TW" sz="2000" dirty="0"/>
                  <a:t>.</a:t>
                </a:r>
                <a:endParaRPr lang="zh-TW" altLang="en-US" sz="2000" dirty="0"/>
              </a:p>
            </p:txBody>
          </p:sp>
        </mc:Choice>
        <mc:Fallback xmlns="">
          <p:sp>
            <p:nvSpPr>
              <p:cNvPr id="12" name="矩形 32">
                <a:extLst>
                  <a:ext uri="{FF2B5EF4-FFF2-40B4-BE49-F238E27FC236}">
                    <a16:creationId xmlns:a16="http://schemas.microsoft.com/office/drawing/2014/main" id="{4B551DAC-858E-4A45-BA6F-863B32BB182E}"/>
                  </a:ext>
                </a:extLst>
              </p:cNvPr>
              <p:cNvSpPr>
                <a:spLocks noRot="1" noChangeAspect="1" noMove="1" noResize="1" noEditPoints="1" noAdjustHandles="1" noChangeArrowheads="1" noChangeShapeType="1" noTextEdit="1"/>
              </p:cNvSpPr>
              <p:nvPr/>
            </p:nvSpPr>
            <p:spPr bwMode="auto">
              <a:xfrm>
                <a:off x="637470" y="4411443"/>
                <a:ext cx="3790514" cy="400110"/>
              </a:xfrm>
              <a:prstGeom prst="rect">
                <a:avLst/>
              </a:prstGeom>
              <a:blipFill>
                <a:blip r:embed="rId5"/>
                <a:stretch>
                  <a:fillRect l="-1672" t="-9375" b="-28125"/>
                </a:stretch>
              </a:blipFill>
              <a:ln>
                <a:noFill/>
              </a:ln>
            </p:spPr>
            <p:txBody>
              <a:bodyPr/>
              <a:lstStyle/>
              <a:p>
                <a:r>
                  <a:rPr lang="en-US">
                    <a:noFill/>
                  </a:rPr>
                  <a:t> </a:t>
                </a:r>
              </a:p>
            </p:txBody>
          </p:sp>
        </mc:Fallback>
      </mc:AlternateContent>
      <p:sp>
        <p:nvSpPr>
          <p:cNvPr id="6" name="TextBox 5">
            <a:extLst>
              <a:ext uri="{FF2B5EF4-FFF2-40B4-BE49-F238E27FC236}">
                <a16:creationId xmlns:a16="http://schemas.microsoft.com/office/drawing/2014/main" id="{63FAE1C9-47C7-CF8F-3FF7-D32B12392C58}"/>
              </a:ext>
            </a:extLst>
          </p:cNvPr>
          <p:cNvSpPr txBox="1"/>
          <p:nvPr/>
        </p:nvSpPr>
        <p:spPr bwMode="auto">
          <a:xfrm>
            <a:off x="466884" y="1353202"/>
            <a:ext cx="7848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solidFill>
                  <a:srgbClr val="FF0000"/>
                </a:solidFill>
              </a:rPr>
              <a:t>Surprise!  Stopping voltage is totally determined by the frequency of light, </a:t>
            </a:r>
          </a:p>
        </p:txBody>
      </p:sp>
      <p:sp>
        <p:nvSpPr>
          <p:cNvPr id="15" name="TextBox 14">
            <a:extLst>
              <a:ext uri="{FF2B5EF4-FFF2-40B4-BE49-F238E27FC236}">
                <a16:creationId xmlns:a16="http://schemas.microsoft.com/office/drawing/2014/main" id="{E96DD029-CD4E-57BD-42B7-F4C79F22A922}"/>
              </a:ext>
            </a:extLst>
          </p:cNvPr>
          <p:cNvSpPr txBox="1"/>
          <p:nvPr/>
        </p:nvSpPr>
        <p:spPr bwMode="auto">
          <a:xfrm>
            <a:off x="446183" y="1777473"/>
            <a:ext cx="4572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srgbClr val="FF0000"/>
                </a:solidFill>
              </a:rPr>
              <a:t>independent of its intensity.</a:t>
            </a:r>
            <a:endParaRPr lang="en-US" dirty="0">
              <a:solidFill>
                <a:srgbClr val="FF0000"/>
              </a:solidFill>
            </a:endParaRPr>
          </a:p>
        </p:txBody>
      </p:sp>
      <p:sp>
        <p:nvSpPr>
          <p:cNvPr id="16" name="Rectangle 15">
            <a:extLst>
              <a:ext uri="{FF2B5EF4-FFF2-40B4-BE49-F238E27FC236}">
                <a16:creationId xmlns:a16="http://schemas.microsoft.com/office/drawing/2014/main" id="{FAFEDEFD-6B3C-1CF5-6DF8-F945A10E2B0F}"/>
              </a:ext>
            </a:extLst>
          </p:cNvPr>
          <p:cNvSpPr/>
          <p:nvPr/>
        </p:nvSpPr>
        <p:spPr>
          <a:xfrm>
            <a:off x="3419872" y="2287193"/>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73BC45C-2692-428F-964B-BDFB2AFA51C6}"/>
              </a:ext>
            </a:extLst>
          </p:cNvPr>
          <p:cNvSpPr/>
          <p:nvPr/>
        </p:nvSpPr>
        <p:spPr>
          <a:xfrm>
            <a:off x="5796136" y="2791249"/>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BD9BD4D-92F4-15C2-DA36-EB9303B86566}"/>
                  </a:ext>
                </a:extLst>
              </p:cNvPr>
              <p:cNvSpPr txBox="1"/>
              <p:nvPr/>
            </p:nvSpPr>
            <p:spPr bwMode="auto">
              <a:xfrm>
                <a:off x="604012" y="4869160"/>
                <a:ext cx="8330834" cy="70788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en-US" sz="2000" dirty="0"/>
                  <a:t>If frequency is smaller than a certain </a:t>
                </a:r>
                <a14:m>
                  <m:oMath xmlns:m="http://schemas.openxmlformats.org/officeDocument/2006/math">
                    <m:sSub>
                      <m:sSubPr>
                        <m:ctrlPr>
                          <a:rPr lang="en-US" altLang="zh-TW" sz="2000" i="1">
                            <a:latin typeface="Cambria Math" panose="02040503050406030204" pitchFamily="18" charset="0"/>
                            <a:ea typeface="Cambria Math" panose="02040503050406030204" pitchFamily="18" charset="0"/>
                          </a:rPr>
                        </m:ctrlPr>
                      </m:sSubPr>
                      <m:e>
                        <m:r>
                          <a:rPr lang="en-US" altLang="zh-TW" sz="2000" i="1">
                            <a:latin typeface="Cambria Math" panose="02040503050406030204" pitchFamily="18" charset="0"/>
                            <a:ea typeface="Cambria Math" panose="02040503050406030204" pitchFamily="18" charset="0"/>
                          </a:rPr>
                          <m:t>𝜈</m:t>
                        </m:r>
                      </m:e>
                      <m:sub>
                        <m:r>
                          <a:rPr lang="en-US" altLang="zh-TW" sz="2000" i="1">
                            <a:latin typeface="Cambria Math" panose="02040503050406030204" pitchFamily="18" charset="0"/>
                          </a:rPr>
                          <m:t>0</m:t>
                        </m:r>
                      </m:sub>
                    </m:sSub>
                  </m:oMath>
                </a14:m>
                <a:r>
                  <a:rPr lang="en-US" sz="2000" dirty="0"/>
                  <a:t>, there would be no photocurrent at all, even without reverse voltage</a:t>
                </a:r>
              </a:p>
            </p:txBody>
          </p:sp>
        </mc:Choice>
        <mc:Fallback xmlns="">
          <p:sp>
            <p:nvSpPr>
              <p:cNvPr id="18" name="TextBox 17">
                <a:extLst>
                  <a:ext uri="{FF2B5EF4-FFF2-40B4-BE49-F238E27FC236}">
                    <a16:creationId xmlns:a16="http://schemas.microsoft.com/office/drawing/2014/main" id="{4BD9BD4D-92F4-15C2-DA36-EB9303B86566}"/>
                  </a:ext>
                </a:extLst>
              </p:cNvPr>
              <p:cNvSpPr txBox="1">
                <a:spLocks noRot="1" noChangeAspect="1" noMove="1" noResize="1" noEditPoints="1" noAdjustHandles="1" noChangeArrowheads="1" noChangeShapeType="1" noTextEdit="1"/>
              </p:cNvSpPr>
              <p:nvPr/>
            </p:nvSpPr>
            <p:spPr bwMode="auto">
              <a:xfrm>
                <a:off x="604012" y="4869160"/>
                <a:ext cx="8330834" cy="707886"/>
              </a:xfrm>
              <a:prstGeom prst="rect">
                <a:avLst/>
              </a:prstGeom>
              <a:blipFill>
                <a:blip r:embed="rId6"/>
                <a:stretch>
                  <a:fillRect l="-761" t="-5263" b="-1403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70464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762E2-F0AD-890F-7775-111E44D0E27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9508C43-B805-C33C-D1A2-A70A131AA931}"/>
              </a:ext>
            </a:extLst>
          </p:cNvPr>
          <p:cNvPicPr>
            <a:picLocks noChangeAspect="1"/>
          </p:cNvPicPr>
          <p:nvPr/>
        </p:nvPicPr>
        <p:blipFill>
          <a:blip r:embed="rId2"/>
          <a:stretch>
            <a:fillRect/>
          </a:stretch>
        </p:blipFill>
        <p:spPr>
          <a:xfrm>
            <a:off x="539552" y="1484784"/>
            <a:ext cx="7870141" cy="4272756"/>
          </a:xfrm>
          <a:prstGeom prst="rect">
            <a:avLst/>
          </a:prstGeom>
        </p:spPr>
      </p:pic>
    </p:spTree>
    <p:extLst>
      <p:ext uri="{BB962C8B-B14F-4D97-AF65-F5344CB8AC3E}">
        <p14:creationId xmlns:p14="http://schemas.microsoft.com/office/powerpoint/2010/main" val="13031626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6CA3-CF4E-D27B-C9F3-DFB8E16A7FB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7C12E18-4FB8-DB1B-8318-547115578791}"/>
              </a:ext>
            </a:extLst>
          </p:cNvPr>
          <p:cNvPicPr>
            <a:picLocks noChangeAspect="1"/>
          </p:cNvPicPr>
          <p:nvPr/>
        </p:nvPicPr>
        <p:blipFill>
          <a:blip r:embed="rId2"/>
          <a:stretch>
            <a:fillRect/>
          </a:stretch>
        </p:blipFill>
        <p:spPr>
          <a:xfrm>
            <a:off x="1691680" y="476672"/>
            <a:ext cx="5891350" cy="5616624"/>
          </a:xfrm>
          <a:prstGeom prst="rect">
            <a:avLst/>
          </a:prstGeom>
        </p:spPr>
      </p:pic>
      <p:pic>
        <p:nvPicPr>
          <p:cNvPr id="3" name="Graphic 2" descr="Cat with solid fill">
            <a:extLst>
              <a:ext uri="{FF2B5EF4-FFF2-40B4-BE49-F238E27FC236}">
                <a16:creationId xmlns:a16="http://schemas.microsoft.com/office/drawing/2014/main" id="{FBF23D35-F00D-0781-36D1-F962A5ACAF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756" y="6209075"/>
            <a:ext cx="619090" cy="619090"/>
          </a:xfrm>
          <a:prstGeom prst="rect">
            <a:avLst/>
          </a:prstGeom>
        </p:spPr>
      </p:pic>
    </p:spTree>
    <p:extLst>
      <p:ext uri="{BB962C8B-B14F-4D97-AF65-F5344CB8AC3E}">
        <p14:creationId xmlns:p14="http://schemas.microsoft.com/office/powerpoint/2010/main" val="31138160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DA5AA-53B1-5250-9B46-488D8928B81E}"/>
            </a:ext>
          </a:extLst>
        </p:cNvPr>
        <p:cNvGrpSpPr/>
        <p:nvPr/>
      </p:nvGrpSpPr>
      <p:grpSpPr>
        <a:xfrm>
          <a:off x="0" y="0"/>
          <a:ext cx="0" cy="0"/>
          <a:chOff x="0" y="0"/>
          <a:chExt cx="0" cy="0"/>
        </a:xfrm>
      </p:grpSpPr>
      <p:pic>
        <p:nvPicPr>
          <p:cNvPr id="12" name="Picture 2" descr="D:\Dropbox\Documents\課程\YoungTextBook\Images\Chapter38\A_Images\A_Figures_and_Photos\38_01_Figure.jpg">
            <a:extLst>
              <a:ext uri="{FF2B5EF4-FFF2-40B4-BE49-F238E27FC236}">
                <a16:creationId xmlns:a16="http://schemas.microsoft.com/office/drawing/2014/main" id="{F04502D8-10A5-0680-3444-FD8D800975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313" y="1154198"/>
            <a:ext cx="3426333" cy="368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3" descr="Cat with solid fill">
            <a:extLst>
              <a:ext uri="{FF2B5EF4-FFF2-40B4-BE49-F238E27FC236}">
                <a16:creationId xmlns:a16="http://schemas.microsoft.com/office/drawing/2014/main" id="{9514DE12-D648-B4A8-DA91-0226F1CCB4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756" y="6209075"/>
            <a:ext cx="619090" cy="619090"/>
          </a:xfrm>
          <a:prstGeom prst="rect">
            <a:avLst/>
          </a:prstGeom>
        </p:spPr>
      </p:pic>
      <p:sp>
        <p:nvSpPr>
          <p:cNvPr id="2" name="TextBox 1">
            <a:extLst>
              <a:ext uri="{FF2B5EF4-FFF2-40B4-BE49-F238E27FC236}">
                <a16:creationId xmlns:a16="http://schemas.microsoft.com/office/drawing/2014/main" id="{01F1E8F2-0DBA-61A8-7A6A-8F1F08B56B76}"/>
              </a:ext>
            </a:extLst>
          </p:cNvPr>
          <p:cNvSpPr txBox="1"/>
          <p:nvPr/>
        </p:nvSpPr>
        <p:spPr>
          <a:xfrm>
            <a:off x="237109" y="4996178"/>
            <a:ext cx="8424935" cy="400110"/>
          </a:xfrm>
          <a:prstGeom prst="rect">
            <a:avLst/>
          </a:prstGeom>
          <a:noFill/>
        </p:spPr>
        <p:txBody>
          <a:bodyPr wrap="square" rtlCol="0">
            <a:spAutoFit/>
          </a:bodyPr>
          <a:lstStyle/>
          <a:p>
            <a:pPr algn="l"/>
            <a:r>
              <a:rPr lang="en-US" sz="2000" dirty="0">
                <a:latin typeface="+mj-lt"/>
              </a:rPr>
              <a:t>Electrons in metal absorb light energy to overcome bound energy and escape.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0402394-D058-0CC1-DD62-B1E3E1D45F6B}"/>
                  </a:ext>
                </a:extLst>
              </p:cNvPr>
              <p:cNvSpPr txBox="1"/>
              <p:nvPr/>
            </p:nvSpPr>
            <p:spPr>
              <a:xfrm>
                <a:off x="266313" y="5382671"/>
                <a:ext cx="8770181" cy="400110"/>
              </a:xfrm>
              <a:prstGeom prst="rect">
                <a:avLst/>
              </a:prstGeom>
              <a:noFill/>
            </p:spPr>
            <p:txBody>
              <a:bodyPr wrap="square">
                <a:spAutoFit/>
              </a:bodyPr>
              <a:lstStyle/>
              <a:p>
                <a:r>
                  <a:rPr lang="en-US" altLang="zh-TW" sz="2000" dirty="0">
                    <a:solidFill>
                      <a:srgbClr val="FF0000"/>
                    </a:solidFill>
                  </a:rPr>
                  <a:t>For </a:t>
                </a:r>
                <a14:m>
                  <m:oMath xmlns:m="http://schemas.openxmlformats.org/officeDocument/2006/math">
                    <m:r>
                      <a:rPr lang="zh-TW" altLang="en-US" sz="2000" i="1" smtClean="0">
                        <a:solidFill>
                          <a:srgbClr val="FF0000"/>
                        </a:solidFill>
                        <a:latin typeface="Cambria Math" panose="02040503050406030204" pitchFamily="18" charset="0"/>
                      </a:rPr>
                      <m:t>𝜈</m:t>
                    </m:r>
                    <m:r>
                      <a:rPr lang="en-US" altLang="zh-TW" sz="2000" b="0" i="1" smtClean="0">
                        <a:solidFill>
                          <a:srgbClr val="FF0000"/>
                        </a:solidFill>
                        <a:latin typeface="Cambria Math" panose="02040503050406030204" pitchFamily="18" charset="0"/>
                      </a:rPr>
                      <m:t>&lt;</m:t>
                    </m:r>
                    <m:sSub>
                      <m:sSubPr>
                        <m:ctrlPr>
                          <a:rPr lang="en-US" altLang="zh-TW" sz="2000" b="0" i="1" smtClean="0">
                            <a:solidFill>
                              <a:srgbClr val="FF0000"/>
                            </a:solidFill>
                            <a:latin typeface="Cambria Math" panose="02040503050406030204" pitchFamily="18" charset="0"/>
                            <a:ea typeface="Cambria Math" panose="02040503050406030204" pitchFamily="18" charset="0"/>
                          </a:rPr>
                        </m:ctrlPr>
                      </m:sSubPr>
                      <m:e>
                        <m:r>
                          <a:rPr lang="en-US" altLang="zh-TW" sz="2000" b="0" i="1" smtClean="0">
                            <a:solidFill>
                              <a:srgbClr val="FF0000"/>
                            </a:solidFill>
                            <a:latin typeface="Cambria Math" panose="02040503050406030204" pitchFamily="18" charset="0"/>
                            <a:ea typeface="Cambria Math" panose="02040503050406030204" pitchFamily="18" charset="0"/>
                          </a:rPr>
                          <m:t>𝜈</m:t>
                        </m:r>
                      </m:e>
                      <m:sub>
                        <m:r>
                          <a:rPr lang="en-US" altLang="zh-TW" sz="2000" b="0" i="1" smtClean="0">
                            <a:solidFill>
                              <a:srgbClr val="FF0000"/>
                            </a:solidFill>
                            <a:latin typeface="Cambria Math" panose="02040503050406030204" pitchFamily="18" charset="0"/>
                          </a:rPr>
                          <m:t>0</m:t>
                        </m:r>
                      </m:sub>
                    </m:sSub>
                  </m:oMath>
                </a14:m>
                <a:r>
                  <a:rPr lang="en-US" altLang="zh-TW" sz="2000" dirty="0">
                    <a:solidFill>
                      <a:srgbClr val="FF0000"/>
                    </a:solidFill>
                  </a:rPr>
                  <a:t>, no electrons can absorb enough energy no matter how strong the light.</a:t>
                </a:r>
                <a:endParaRPr lang="zh-TW" altLang="en-US" sz="2000" dirty="0"/>
              </a:p>
            </p:txBody>
          </p:sp>
        </mc:Choice>
        <mc:Fallback xmlns="">
          <p:sp>
            <p:nvSpPr>
              <p:cNvPr id="6" name="TextBox 5">
                <a:extLst>
                  <a:ext uri="{FF2B5EF4-FFF2-40B4-BE49-F238E27FC236}">
                    <a16:creationId xmlns:a16="http://schemas.microsoft.com/office/drawing/2014/main" id="{50402394-D058-0CC1-DD62-B1E3E1D45F6B}"/>
                  </a:ext>
                </a:extLst>
              </p:cNvPr>
              <p:cNvSpPr txBox="1">
                <a:spLocks noRot="1" noChangeAspect="1" noMove="1" noResize="1" noEditPoints="1" noAdjustHandles="1" noChangeArrowheads="1" noChangeShapeType="1" noTextEdit="1"/>
              </p:cNvSpPr>
              <p:nvPr/>
            </p:nvSpPr>
            <p:spPr>
              <a:xfrm>
                <a:off x="266313" y="5382671"/>
                <a:ext cx="8770181" cy="400110"/>
              </a:xfrm>
              <a:prstGeom prst="rect">
                <a:avLst/>
              </a:prstGeom>
              <a:blipFill>
                <a:blip r:embed="rId4"/>
                <a:stretch>
                  <a:fillRect l="-868" t="-9091" b="-24242"/>
                </a:stretch>
              </a:blipFill>
            </p:spPr>
            <p:txBody>
              <a:bodyPr/>
              <a:lstStyle/>
              <a:p>
                <a:r>
                  <a:rPr lang="en-US">
                    <a:noFill/>
                  </a:rPr>
                  <a:t> </a:t>
                </a:r>
              </a:p>
            </p:txBody>
          </p:sp>
        </mc:Fallback>
      </mc:AlternateContent>
      <p:pic>
        <p:nvPicPr>
          <p:cNvPr id="8" name="Picture 10" descr="http://www.hdwallpapers.in/download/small_sea_wave_hdtv_1080p-1920x1080.jpg">
            <a:extLst>
              <a:ext uri="{FF2B5EF4-FFF2-40B4-BE49-F238E27FC236}">
                <a16:creationId xmlns:a16="http://schemas.microsoft.com/office/drawing/2014/main" id="{7E688EF5-9C26-4C0D-11C5-E3CCD04B06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149"/>
          <a:stretch/>
        </p:blipFill>
        <p:spPr bwMode="auto">
          <a:xfrm>
            <a:off x="5982510" y="1150784"/>
            <a:ext cx="2736106" cy="171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AB6BC977-9CDF-65A5-3F7D-CAF6BBA4F654}"/>
              </a:ext>
            </a:extLst>
          </p:cNvPr>
          <p:cNvPicPr>
            <a:picLocks noChangeAspect="1"/>
          </p:cNvPicPr>
          <p:nvPr/>
        </p:nvPicPr>
        <p:blipFill>
          <a:blip r:embed="rId6"/>
          <a:srcRect l="12531" t="72546" r="4838" b="868"/>
          <a:stretch>
            <a:fillRect/>
          </a:stretch>
        </p:blipFill>
        <p:spPr>
          <a:xfrm>
            <a:off x="3923928" y="3140968"/>
            <a:ext cx="4748408" cy="1617635"/>
          </a:xfrm>
          <a:prstGeom prst="rect">
            <a:avLst/>
          </a:prstGeom>
        </p:spPr>
      </p:pic>
      <p:sp>
        <p:nvSpPr>
          <p:cNvPr id="9" name="Oval 8">
            <a:extLst>
              <a:ext uri="{FF2B5EF4-FFF2-40B4-BE49-F238E27FC236}">
                <a16:creationId xmlns:a16="http://schemas.microsoft.com/office/drawing/2014/main" id="{B8E75EFA-D3F7-B7A2-97A3-AB26E0D3D175}"/>
              </a:ext>
            </a:extLst>
          </p:cNvPr>
          <p:cNvSpPr/>
          <p:nvPr/>
        </p:nvSpPr>
        <p:spPr>
          <a:xfrm>
            <a:off x="4270896" y="4209251"/>
            <a:ext cx="77687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54078E0-4E52-173D-1694-DF9206DF19C7}"/>
                  </a:ext>
                </a:extLst>
              </p:cNvPr>
              <p:cNvSpPr txBox="1"/>
              <p:nvPr/>
            </p:nvSpPr>
            <p:spPr>
              <a:xfrm>
                <a:off x="6661599" y="4398284"/>
                <a:ext cx="1061864" cy="369332"/>
              </a:xfrm>
              <a:prstGeom prst="rect">
                <a:avLst/>
              </a:prstGeom>
              <a:noFill/>
            </p:spPr>
            <p:txBody>
              <a:bodyPr wrap="square">
                <a:spAutoFit/>
              </a:bodyPr>
              <a:lstStyle/>
              <a:p>
                <a:r>
                  <a:rPr lang="zh-TW" altLang="en-US" sz="1800" dirty="0"/>
                  <a:t>頻率</a:t>
                </a:r>
                <a14:m>
                  <m:oMath xmlns:m="http://schemas.openxmlformats.org/officeDocument/2006/math">
                    <m:r>
                      <a:rPr lang="zh-TW" altLang="en-US" sz="1800" i="1" smtClean="0">
                        <a:latin typeface="Cambria Math" panose="02040503050406030204" pitchFamily="18" charset="0"/>
                      </a:rPr>
                      <m:t>𝜈</m:t>
                    </m:r>
                  </m:oMath>
                </a14:m>
                <a:endParaRPr lang="en-US" sz="1800" dirty="0"/>
              </a:p>
            </p:txBody>
          </p:sp>
        </mc:Choice>
        <mc:Fallback xmlns="">
          <p:sp>
            <p:nvSpPr>
              <p:cNvPr id="11" name="TextBox 10">
                <a:extLst>
                  <a:ext uri="{FF2B5EF4-FFF2-40B4-BE49-F238E27FC236}">
                    <a16:creationId xmlns:a16="http://schemas.microsoft.com/office/drawing/2014/main" id="{E54078E0-4E52-173D-1694-DF9206DF19C7}"/>
                  </a:ext>
                </a:extLst>
              </p:cNvPr>
              <p:cNvSpPr txBox="1">
                <a:spLocks noRot="1" noChangeAspect="1" noMove="1" noResize="1" noEditPoints="1" noAdjustHandles="1" noChangeArrowheads="1" noChangeShapeType="1" noTextEdit="1"/>
              </p:cNvSpPr>
              <p:nvPr/>
            </p:nvSpPr>
            <p:spPr>
              <a:xfrm>
                <a:off x="6661599" y="4398284"/>
                <a:ext cx="1061864" cy="369332"/>
              </a:xfrm>
              <a:prstGeom prst="rect">
                <a:avLst/>
              </a:prstGeom>
              <a:blipFill>
                <a:blip r:embed="rId7"/>
                <a:stretch>
                  <a:fillRect l="-4706" t="-6667" b="-23333"/>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8D8122E-E601-696D-66AF-25E2F1515405}"/>
              </a:ext>
            </a:extLst>
          </p:cNvPr>
          <p:cNvSpPr/>
          <p:nvPr/>
        </p:nvSpPr>
        <p:spPr>
          <a:xfrm>
            <a:off x="5509471" y="3139720"/>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2E55EBB-4E38-22A5-C688-229C8298DE49}"/>
              </a:ext>
            </a:extLst>
          </p:cNvPr>
          <p:cNvSpPr/>
          <p:nvPr/>
        </p:nvSpPr>
        <p:spPr>
          <a:xfrm>
            <a:off x="7520208" y="3349077"/>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B17244A-42BE-5FBD-BE2B-85269BD382B7}"/>
              </a:ext>
            </a:extLst>
          </p:cNvPr>
          <p:cNvSpPr txBox="1"/>
          <p:nvPr/>
        </p:nvSpPr>
        <p:spPr bwMode="auto">
          <a:xfrm>
            <a:off x="1147144" y="548360"/>
            <a:ext cx="74373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Einstein realized this result could not be explained by light as wave.</a:t>
            </a:r>
          </a:p>
        </p:txBody>
      </p:sp>
      <p:sp>
        <p:nvSpPr>
          <p:cNvPr id="16" name="文字方塊 9">
            <a:extLst>
              <a:ext uri="{FF2B5EF4-FFF2-40B4-BE49-F238E27FC236}">
                <a16:creationId xmlns:a16="http://schemas.microsoft.com/office/drawing/2014/main" id="{5A215EE1-48AD-D5F9-21E7-90F24852205C}"/>
              </a:ext>
            </a:extLst>
          </p:cNvPr>
          <p:cNvSpPr txBox="1">
            <a:spLocks noChangeArrowheads="1"/>
          </p:cNvSpPr>
          <p:nvPr/>
        </p:nvSpPr>
        <p:spPr bwMode="auto">
          <a:xfrm>
            <a:off x="263319" y="5791435"/>
            <a:ext cx="8671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en-US" altLang="zh-TW" sz="2000" dirty="0">
                <a:latin typeface="+mj-lt"/>
              </a:rPr>
              <a:t>The energy of wave is continuous and can be accumulated as large as possible.</a:t>
            </a:r>
            <a:endParaRPr lang="zh-TW" altLang="en-US" sz="2000" dirty="0">
              <a:latin typeface="+mj-lt"/>
            </a:endParaRPr>
          </a:p>
        </p:txBody>
      </p:sp>
    </p:spTree>
    <p:extLst>
      <p:ext uri="{BB962C8B-B14F-4D97-AF65-F5344CB8AC3E}">
        <p14:creationId xmlns:p14="http://schemas.microsoft.com/office/powerpoint/2010/main" val="5200262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297E4F-7A75-42E4-C6FE-31E6AADC57FE}"/>
            </a:ext>
          </a:extLst>
        </p:cNvPr>
        <p:cNvGrpSpPr/>
        <p:nvPr/>
      </p:nvGrpSpPr>
      <p:grpSpPr>
        <a:xfrm>
          <a:off x="0" y="0"/>
          <a:ext cx="0" cy="0"/>
          <a:chOff x="0" y="0"/>
          <a:chExt cx="0" cy="0"/>
        </a:xfrm>
      </p:grpSpPr>
      <p:sp>
        <p:nvSpPr>
          <p:cNvPr id="118786" name="Text Box 9">
            <a:extLst>
              <a:ext uri="{FF2B5EF4-FFF2-40B4-BE49-F238E27FC236}">
                <a16:creationId xmlns:a16="http://schemas.microsoft.com/office/drawing/2014/main" id="{607284EA-19A1-0AF4-1FE4-46EA64191B47}"/>
              </a:ext>
            </a:extLst>
          </p:cNvPr>
          <p:cNvSpPr txBox="1">
            <a:spLocks noChangeArrowheads="1"/>
          </p:cNvSpPr>
          <p:nvPr/>
        </p:nvSpPr>
        <p:spPr bwMode="auto">
          <a:xfrm>
            <a:off x="965706" y="4005064"/>
            <a:ext cx="7434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1800" dirty="0"/>
              <a:t>但如果假設光與物質交換能量時是以</a:t>
            </a:r>
            <a:r>
              <a:rPr lang="zh-TW" altLang="en-US" sz="1800" dirty="0">
                <a:solidFill>
                  <a:srgbClr val="FF0000"/>
                </a:solidFill>
              </a:rPr>
              <a:t>一次一顆固定量子</a:t>
            </a:r>
            <a:r>
              <a:rPr lang="zh-TW" altLang="en-US" sz="1800" dirty="0"/>
              <a:t>的形式進行：</a:t>
            </a:r>
          </a:p>
        </p:txBody>
      </p:sp>
      <p:sp>
        <p:nvSpPr>
          <p:cNvPr id="2" name="文字方塊 1">
            <a:extLst>
              <a:ext uri="{FF2B5EF4-FFF2-40B4-BE49-F238E27FC236}">
                <a16:creationId xmlns:a16="http://schemas.microsoft.com/office/drawing/2014/main" id="{5CE79E86-2E3B-CF6D-94BE-5D5F31229931}"/>
              </a:ext>
            </a:extLst>
          </p:cNvPr>
          <p:cNvSpPr txBox="1"/>
          <p:nvPr/>
        </p:nvSpPr>
        <p:spPr>
          <a:xfrm>
            <a:off x="965706" y="4430055"/>
            <a:ext cx="7987866" cy="369332"/>
          </a:xfrm>
          <a:prstGeom prst="rect">
            <a:avLst/>
          </a:prstGeom>
          <a:noFill/>
        </p:spPr>
        <p:txBody>
          <a:bodyPr wrap="square" rtlCol="0">
            <a:spAutoFit/>
          </a:bodyPr>
          <a:lstStyle/>
          <a:p>
            <a:r>
              <a:rPr lang="zh-TW" altLang="en-US" sz="1800" dirty="0"/>
              <a:t>當一個光量子的能量不足以克服離開固體的束縛能，能量就完全不被吸收。</a:t>
            </a:r>
          </a:p>
        </p:txBody>
      </p:sp>
      <p:sp>
        <p:nvSpPr>
          <p:cNvPr id="11" name="Text Box 7">
            <a:extLst>
              <a:ext uri="{FF2B5EF4-FFF2-40B4-BE49-F238E27FC236}">
                <a16:creationId xmlns:a16="http://schemas.microsoft.com/office/drawing/2014/main" id="{CAA243D2-28C7-A12E-3BC0-11875DDABEC4}"/>
              </a:ext>
            </a:extLst>
          </p:cNvPr>
          <p:cNvSpPr txBox="1">
            <a:spLocks noChangeArrowheads="1"/>
          </p:cNvSpPr>
          <p:nvPr/>
        </p:nvSpPr>
        <p:spPr bwMode="auto">
          <a:xfrm>
            <a:off x="957578" y="4869160"/>
            <a:ext cx="7779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1800" dirty="0"/>
              <a:t>這是零或一的選擇，不能累積的，難怪有時光即使再強，都無法產生電流。</a:t>
            </a:r>
          </a:p>
        </p:txBody>
      </p:sp>
      <p:sp>
        <p:nvSpPr>
          <p:cNvPr id="3" name="文字方塊 2">
            <a:extLst>
              <a:ext uri="{FF2B5EF4-FFF2-40B4-BE49-F238E27FC236}">
                <a16:creationId xmlns:a16="http://schemas.microsoft.com/office/drawing/2014/main" id="{1E2B9857-A680-A215-988D-30D46AEE1971}"/>
              </a:ext>
            </a:extLst>
          </p:cNvPr>
          <p:cNvSpPr txBox="1"/>
          <p:nvPr/>
        </p:nvSpPr>
        <p:spPr>
          <a:xfrm>
            <a:off x="957578" y="6222524"/>
            <a:ext cx="8286814" cy="369332"/>
          </a:xfrm>
          <a:prstGeom prst="rect">
            <a:avLst/>
          </a:prstGeom>
          <a:noFill/>
        </p:spPr>
        <p:txBody>
          <a:bodyPr wrap="square" rtlCol="0">
            <a:spAutoFit/>
          </a:bodyPr>
          <a:lstStyle/>
          <a:p>
            <a:r>
              <a:rPr lang="zh-TW" altLang="en-US" sz="1800" dirty="0"/>
              <a:t>光強度只決定光粒子數量，即交換發生機會，只影響光電流一旦出現時的大小。</a:t>
            </a:r>
          </a:p>
        </p:txBody>
      </p:sp>
      <mc:AlternateContent xmlns:mc="http://schemas.openxmlformats.org/markup-compatibility/2006" xmlns:a14="http://schemas.microsoft.com/office/drawing/2010/main">
        <mc:Choice Requires="a14">
          <p:sp>
            <p:nvSpPr>
              <p:cNvPr id="5" name="文字方塊 1">
                <a:extLst>
                  <a:ext uri="{FF2B5EF4-FFF2-40B4-BE49-F238E27FC236}">
                    <a16:creationId xmlns:a16="http://schemas.microsoft.com/office/drawing/2014/main" id="{9708DE41-95D0-5D8A-F5A2-E382306F2F82}"/>
                  </a:ext>
                </a:extLst>
              </p:cNvPr>
              <p:cNvSpPr txBox="1"/>
              <p:nvPr/>
            </p:nvSpPr>
            <p:spPr>
              <a:xfrm>
                <a:off x="973851" y="5308265"/>
                <a:ext cx="8178294" cy="369332"/>
              </a:xfrm>
              <a:prstGeom prst="rect">
                <a:avLst/>
              </a:prstGeom>
              <a:noFill/>
            </p:spPr>
            <p:txBody>
              <a:bodyPr wrap="square" rtlCol="0">
                <a:spAutoFit/>
              </a:bodyPr>
              <a:lstStyle/>
              <a:p>
                <a:r>
                  <a:rPr lang="zh-TW" altLang="en-US" sz="1800" dirty="0"/>
                  <a:t>若再設一個光量子的能量由頻率</a:t>
                </a:r>
                <a14:m>
                  <m:oMath xmlns:m="http://schemas.openxmlformats.org/officeDocument/2006/math">
                    <m:r>
                      <a:rPr lang="en-US" altLang="zh-TW" sz="1800" i="1">
                        <a:latin typeface="Cambria Math" panose="02040503050406030204" pitchFamily="18" charset="0"/>
                        <a:ea typeface="Cambria Math" panose="02040503050406030204" pitchFamily="18" charset="0"/>
                      </a:rPr>
                      <m:t>𝜈</m:t>
                    </m:r>
                  </m:oMath>
                </a14:m>
                <a:r>
                  <a:rPr lang="zh-TW" altLang="en-US" sz="1800" dirty="0"/>
                  <a:t>決定，光電流是否出現，自然只和頻率有關。</a:t>
                </a:r>
              </a:p>
            </p:txBody>
          </p:sp>
        </mc:Choice>
        <mc:Fallback xmlns="">
          <p:sp>
            <p:nvSpPr>
              <p:cNvPr id="5" name="文字方塊 1">
                <a:extLst>
                  <a:ext uri="{FF2B5EF4-FFF2-40B4-BE49-F238E27FC236}">
                    <a16:creationId xmlns:a16="http://schemas.microsoft.com/office/drawing/2014/main" id="{9708DE41-95D0-5D8A-F5A2-E382306F2F82}"/>
                  </a:ext>
                </a:extLst>
              </p:cNvPr>
              <p:cNvSpPr txBox="1">
                <a:spLocks noRot="1" noChangeAspect="1" noMove="1" noResize="1" noEditPoints="1" noAdjustHandles="1" noChangeArrowheads="1" noChangeShapeType="1" noTextEdit="1"/>
              </p:cNvSpPr>
              <p:nvPr/>
            </p:nvSpPr>
            <p:spPr>
              <a:xfrm>
                <a:off x="973851" y="5308265"/>
                <a:ext cx="8178294" cy="369332"/>
              </a:xfrm>
              <a:prstGeom prst="rect">
                <a:avLst/>
              </a:prstGeom>
              <a:blipFill>
                <a:blip r:embed="rId2"/>
                <a:stretch>
                  <a:fillRect l="-620" t="-10345" b="-24138"/>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2B5DFDCD-5792-E010-2166-BDC753B852B0}"/>
              </a:ext>
            </a:extLst>
          </p:cNvPr>
          <p:cNvPicPr>
            <a:picLocks noChangeAspect="1"/>
          </p:cNvPicPr>
          <p:nvPr/>
        </p:nvPicPr>
        <p:blipFill rotWithShape="1">
          <a:blip r:embed="rId3"/>
          <a:srcRect t="26363" b="46193"/>
          <a:stretch/>
        </p:blipFill>
        <p:spPr>
          <a:xfrm>
            <a:off x="5194797" y="2747823"/>
            <a:ext cx="3469287" cy="1008112"/>
          </a:xfrm>
          <a:prstGeom prst="rect">
            <a:avLst/>
          </a:prstGeom>
        </p:spPr>
      </p:pic>
      <p:pic>
        <p:nvPicPr>
          <p:cNvPr id="7" name="Picture 6">
            <a:extLst>
              <a:ext uri="{FF2B5EF4-FFF2-40B4-BE49-F238E27FC236}">
                <a16:creationId xmlns:a16="http://schemas.microsoft.com/office/drawing/2014/main" id="{B8CF59F4-8A2A-5FC6-8E20-34150E9AF6D0}"/>
              </a:ext>
            </a:extLst>
          </p:cNvPr>
          <p:cNvPicPr>
            <a:picLocks noChangeAspect="1"/>
          </p:cNvPicPr>
          <p:nvPr/>
        </p:nvPicPr>
        <p:blipFill rotWithShape="1">
          <a:blip r:embed="rId3"/>
          <a:srcRect t="72556"/>
          <a:stretch/>
        </p:blipFill>
        <p:spPr>
          <a:xfrm>
            <a:off x="5194797" y="1553444"/>
            <a:ext cx="3469287" cy="1008113"/>
          </a:xfrm>
          <a:prstGeom prst="rect">
            <a:avLst/>
          </a:prstGeom>
        </p:spPr>
      </p:pic>
      <p:sp>
        <p:nvSpPr>
          <p:cNvPr id="8" name="Rectangle 7">
            <a:extLst>
              <a:ext uri="{FF2B5EF4-FFF2-40B4-BE49-F238E27FC236}">
                <a16:creationId xmlns:a16="http://schemas.microsoft.com/office/drawing/2014/main" id="{636EA8E5-BB7A-0FC4-5D5B-D8BF32110DCE}"/>
              </a:ext>
            </a:extLst>
          </p:cNvPr>
          <p:cNvSpPr/>
          <p:nvPr/>
        </p:nvSpPr>
        <p:spPr>
          <a:xfrm>
            <a:off x="6708576" y="1553444"/>
            <a:ext cx="648072" cy="320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9" name="Rectangle 8">
            <a:extLst>
              <a:ext uri="{FF2B5EF4-FFF2-40B4-BE49-F238E27FC236}">
                <a16:creationId xmlns:a16="http://schemas.microsoft.com/office/drawing/2014/main" id="{AB57141C-B6A0-F599-26CE-17AE8FCEF301}"/>
              </a:ext>
            </a:extLst>
          </p:cNvPr>
          <p:cNvSpPr/>
          <p:nvPr/>
        </p:nvSpPr>
        <p:spPr>
          <a:xfrm>
            <a:off x="6199290" y="2744328"/>
            <a:ext cx="648072" cy="320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10" name="Rectangle 9">
            <a:extLst>
              <a:ext uri="{FF2B5EF4-FFF2-40B4-BE49-F238E27FC236}">
                <a16:creationId xmlns:a16="http://schemas.microsoft.com/office/drawing/2014/main" id="{51A8404A-D3C9-0AAF-CA41-EFAA3609955D}"/>
              </a:ext>
            </a:extLst>
          </p:cNvPr>
          <p:cNvSpPr/>
          <p:nvPr/>
        </p:nvSpPr>
        <p:spPr>
          <a:xfrm>
            <a:off x="5485899" y="3515883"/>
            <a:ext cx="648072" cy="2400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12" name="文字方塊 1">
                <a:extLst>
                  <a:ext uri="{FF2B5EF4-FFF2-40B4-BE49-F238E27FC236}">
                    <a16:creationId xmlns:a16="http://schemas.microsoft.com/office/drawing/2014/main" id="{7BCCEFE3-3B25-A6C4-002A-7AC03EEF1B39}"/>
                  </a:ext>
                </a:extLst>
              </p:cNvPr>
              <p:cNvSpPr txBox="1"/>
              <p:nvPr/>
            </p:nvSpPr>
            <p:spPr>
              <a:xfrm>
                <a:off x="4720276" y="5747370"/>
                <a:ext cx="949042"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𝐸</m:t>
                      </m:r>
                      <m:r>
                        <a:rPr lang="en-US" altLang="zh-TW" sz="1800" b="0" i="1" smtClean="0">
                          <a:latin typeface="Cambria Math"/>
                        </a:rPr>
                        <m:t>=</m:t>
                      </m:r>
                      <m:r>
                        <a:rPr lang="en-US" altLang="zh-TW" sz="1800" b="0" i="1" smtClean="0">
                          <a:latin typeface="Cambria Math"/>
                        </a:rPr>
                        <m:t>ℎ</m:t>
                      </m:r>
                      <m:r>
                        <a:rPr lang="en-US" altLang="zh-TW" sz="1800" b="0" i="1" smtClean="0">
                          <a:latin typeface="Cambria Math" panose="02040503050406030204" pitchFamily="18" charset="0"/>
                          <a:ea typeface="Cambria Math" panose="02040503050406030204" pitchFamily="18" charset="0"/>
                        </a:rPr>
                        <m:t>𝜈</m:t>
                      </m:r>
                    </m:oMath>
                  </m:oMathPara>
                </a14:m>
                <a:endParaRPr lang="zh-TW" altLang="en-US" sz="1800" dirty="0"/>
              </a:p>
            </p:txBody>
          </p:sp>
        </mc:Choice>
        <mc:Fallback xmlns="">
          <p:sp>
            <p:nvSpPr>
              <p:cNvPr id="12" name="文字方塊 1">
                <a:extLst>
                  <a:ext uri="{FF2B5EF4-FFF2-40B4-BE49-F238E27FC236}">
                    <a16:creationId xmlns:a16="http://schemas.microsoft.com/office/drawing/2014/main" id="{7BCCEFE3-3B25-A6C4-002A-7AC03EEF1B39}"/>
                  </a:ext>
                </a:extLst>
              </p:cNvPr>
              <p:cNvSpPr txBox="1">
                <a:spLocks noRot="1" noChangeAspect="1" noMove="1" noResize="1" noEditPoints="1" noAdjustHandles="1" noChangeArrowheads="1" noChangeShapeType="1" noTextEdit="1"/>
              </p:cNvSpPr>
              <p:nvPr/>
            </p:nvSpPr>
            <p:spPr>
              <a:xfrm>
                <a:off x="4720276" y="5747370"/>
                <a:ext cx="949042" cy="369332"/>
              </a:xfrm>
              <a:prstGeom prst="rect">
                <a:avLst/>
              </a:prstGeom>
              <a:blipFill>
                <a:blip r:embed="rId4"/>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86B001E4-F869-F53D-7417-3AAC53EFABED}"/>
              </a:ext>
            </a:extLst>
          </p:cNvPr>
          <p:cNvSpPr txBox="1"/>
          <p:nvPr/>
        </p:nvSpPr>
        <p:spPr>
          <a:xfrm>
            <a:off x="973851" y="5758010"/>
            <a:ext cx="3958189" cy="369332"/>
          </a:xfrm>
          <a:prstGeom prst="rect">
            <a:avLst/>
          </a:prstGeom>
          <a:noFill/>
        </p:spPr>
        <p:txBody>
          <a:bodyPr wrap="square" rtlCol="0">
            <a:spAutoFit/>
          </a:bodyPr>
          <a:lstStyle/>
          <a:p>
            <a:pPr algn="l"/>
            <a:r>
              <a:rPr lang="en-US" sz="1800" dirty="0" err="1">
                <a:latin typeface="Cambria Math" panose="02040503050406030204" pitchFamily="18" charset="0"/>
              </a:rPr>
              <a:t>正好已知空腔電磁輻射粒子的能量</a:t>
            </a:r>
            <a:r>
              <a:rPr lang="en-US" sz="1800" dirty="0">
                <a:latin typeface="Cambria Math" panose="02040503050406030204" pitchFamily="18" charset="0"/>
              </a:rPr>
              <a:t>：</a:t>
            </a:r>
          </a:p>
        </p:txBody>
      </p:sp>
      <p:pic>
        <p:nvPicPr>
          <p:cNvPr id="4" name="Picture 2" descr="D:\Dropbox\Documents\課程\YoungTextBook\Images\Chapter38\A_Images\A_Figures_and_Photos\38_01_Figure.jpg">
            <a:extLst>
              <a:ext uri="{FF2B5EF4-FFF2-40B4-BE49-F238E27FC236}">
                <a16:creationId xmlns:a16="http://schemas.microsoft.com/office/drawing/2014/main" id="{A25E2684-4E74-D8FA-D699-0F70035009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900" y="254452"/>
            <a:ext cx="3426333" cy="368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橢圓 15">
            <a:extLst>
              <a:ext uri="{FF2B5EF4-FFF2-40B4-BE49-F238E27FC236}">
                <a16:creationId xmlns:a16="http://schemas.microsoft.com/office/drawing/2014/main" id="{5A0DC546-DD22-FC93-87A6-091AC8551E28}"/>
              </a:ext>
            </a:extLst>
          </p:cNvPr>
          <p:cNvSpPr/>
          <p:nvPr/>
        </p:nvSpPr>
        <p:spPr>
          <a:xfrm>
            <a:off x="1673052" y="1553444"/>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 name="橢圓 15">
            <a:extLst>
              <a:ext uri="{FF2B5EF4-FFF2-40B4-BE49-F238E27FC236}">
                <a16:creationId xmlns:a16="http://schemas.microsoft.com/office/drawing/2014/main" id="{6E1F1026-496F-3B2E-0705-E7672CECF90D}"/>
              </a:ext>
            </a:extLst>
          </p:cNvPr>
          <p:cNvSpPr/>
          <p:nvPr/>
        </p:nvSpPr>
        <p:spPr>
          <a:xfrm>
            <a:off x="1673052" y="89421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 name="橢圓 15">
            <a:extLst>
              <a:ext uri="{FF2B5EF4-FFF2-40B4-BE49-F238E27FC236}">
                <a16:creationId xmlns:a16="http://schemas.microsoft.com/office/drawing/2014/main" id="{39BEDD67-AC64-439E-4B84-AD99C7A248DD}"/>
              </a:ext>
            </a:extLst>
          </p:cNvPr>
          <p:cNvSpPr/>
          <p:nvPr/>
        </p:nvSpPr>
        <p:spPr>
          <a:xfrm>
            <a:off x="2381616" y="1619328"/>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 name="橢圓 15">
            <a:extLst>
              <a:ext uri="{FF2B5EF4-FFF2-40B4-BE49-F238E27FC236}">
                <a16:creationId xmlns:a16="http://schemas.microsoft.com/office/drawing/2014/main" id="{FFF20254-12C3-DB86-5F6F-E366F9E6F5D7}"/>
              </a:ext>
            </a:extLst>
          </p:cNvPr>
          <p:cNvSpPr/>
          <p:nvPr/>
        </p:nvSpPr>
        <p:spPr>
          <a:xfrm>
            <a:off x="1187624" y="255583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 name="橢圓 15">
            <a:extLst>
              <a:ext uri="{FF2B5EF4-FFF2-40B4-BE49-F238E27FC236}">
                <a16:creationId xmlns:a16="http://schemas.microsoft.com/office/drawing/2014/main" id="{CF804FD5-137B-8B00-AEFB-770F4000AC20}"/>
              </a:ext>
            </a:extLst>
          </p:cNvPr>
          <p:cNvSpPr/>
          <p:nvPr/>
        </p:nvSpPr>
        <p:spPr>
          <a:xfrm>
            <a:off x="1427606" y="239393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 name="橢圓 15">
            <a:extLst>
              <a:ext uri="{FF2B5EF4-FFF2-40B4-BE49-F238E27FC236}">
                <a16:creationId xmlns:a16="http://schemas.microsoft.com/office/drawing/2014/main" id="{0A7EEC20-1FD9-0C31-5345-516A319921FE}"/>
              </a:ext>
            </a:extLst>
          </p:cNvPr>
          <p:cNvSpPr/>
          <p:nvPr/>
        </p:nvSpPr>
        <p:spPr>
          <a:xfrm>
            <a:off x="1896188" y="262253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 name="Oval 23">
            <a:extLst>
              <a:ext uri="{FF2B5EF4-FFF2-40B4-BE49-F238E27FC236}">
                <a16:creationId xmlns:a16="http://schemas.microsoft.com/office/drawing/2014/main" id="{39B82561-6B11-1D66-0E86-A9AAC6BC5C78}"/>
              </a:ext>
            </a:extLst>
          </p:cNvPr>
          <p:cNvSpPr/>
          <p:nvPr/>
        </p:nvSpPr>
        <p:spPr>
          <a:xfrm>
            <a:off x="5809935" y="2199401"/>
            <a:ext cx="481851" cy="2385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Tree>
    <p:extLst>
      <p:ext uri="{BB962C8B-B14F-4D97-AF65-F5344CB8AC3E}">
        <p14:creationId xmlns:p14="http://schemas.microsoft.com/office/powerpoint/2010/main" val="429248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animBg="1"/>
      <p:bldP spid="9" grpId="0" animBg="1"/>
      <p:bldP spid="10" grpId="0" animBg="1"/>
      <p:bldP spid="12" grpId="0" animBg="1"/>
      <p:bldP spid="17" grpId="0"/>
      <p:bldP spid="2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F7CC9-872E-D05D-BEB1-B76495C006D6}"/>
            </a:ext>
          </a:extLst>
        </p:cNvPr>
        <p:cNvGrpSpPr/>
        <p:nvPr/>
      </p:nvGrpSpPr>
      <p:grpSpPr>
        <a:xfrm>
          <a:off x="0" y="0"/>
          <a:ext cx="0" cy="0"/>
          <a:chOff x="0" y="0"/>
          <a:chExt cx="0" cy="0"/>
        </a:xfrm>
      </p:grpSpPr>
      <p:sp>
        <p:nvSpPr>
          <p:cNvPr id="118786" name="Text Box 9">
            <a:extLst>
              <a:ext uri="{FF2B5EF4-FFF2-40B4-BE49-F238E27FC236}">
                <a16:creationId xmlns:a16="http://schemas.microsoft.com/office/drawing/2014/main" id="{4F8DBE45-BE06-D8E1-2288-2A3105895B3B}"/>
              </a:ext>
            </a:extLst>
          </p:cNvPr>
          <p:cNvSpPr txBox="1">
            <a:spLocks noChangeArrowheads="1"/>
          </p:cNvSpPr>
          <p:nvPr/>
        </p:nvSpPr>
        <p:spPr bwMode="auto">
          <a:xfrm>
            <a:off x="671118" y="4329904"/>
            <a:ext cx="78547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en-US" altLang="zh-TW" sz="2000" dirty="0">
                <a:latin typeface="+mn-lt"/>
              </a:rPr>
              <a:t>Einstein found that data would be reasonable if light is mode of particles. </a:t>
            </a:r>
            <a:endParaRPr lang="zh-TW" altLang="en-US" sz="2000" dirty="0">
              <a:latin typeface="+mn-lt"/>
            </a:endParaRPr>
          </a:p>
        </p:txBody>
      </p:sp>
      <p:sp>
        <p:nvSpPr>
          <p:cNvPr id="2" name="文字方塊 1">
            <a:extLst>
              <a:ext uri="{FF2B5EF4-FFF2-40B4-BE49-F238E27FC236}">
                <a16:creationId xmlns:a16="http://schemas.microsoft.com/office/drawing/2014/main" id="{4D4576C8-C09C-78AC-01B0-CD0A16BA3900}"/>
              </a:ext>
            </a:extLst>
          </p:cNvPr>
          <p:cNvSpPr txBox="1"/>
          <p:nvPr/>
        </p:nvSpPr>
        <p:spPr>
          <a:xfrm>
            <a:off x="679263" y="4733373"/>
            <a:ext cx="7987866" cy="400110"/>
          </a:xfrm>
          <a:prstGeom prst="rect">
            <a:avLst/>
          </a:prstGeom>
          <a:noFill/>
        </p:spPr>
        <p:txBody>
          <a:bodyPr wrap="square" rtlCol="0">
            <a:spAutoFit/>
          </a:bodyPr>
          <a:lstStyle/>
          <a:p>
            <a:r>
              <a:rPr lang="en-US" altLang="zh-TW" sz="2000" dirty="0"/>
              <a:t>Electrons absorb </a:t>
            </a:r>
            <a:r>
              <a:rPr lang="en-US" altLang="zh-TW" sz="2000" dirty="0">
                <a:solidFill>
                  <a:srgbClr val="FF0000"/>
                </a:solidFill>
              </a:rPr>
              <a:t>one and only one </a:t>
            </a:r>
            <a:r>
              <a:rPr lang="en-US" altLang="zh-TW" sz="2000" dirty="0"/>
              <a:t>light particle to escape or nothing at all.</a:t>
            </a:r>
            <a:endParaRPr lang="zh-TW" altLang="en-US" sz="2000" dirty="0"/>
          </a:p>
        </p:txBody>
      </p:sp>
      <p:sp>
        <p:nvSpPr>
          <p:cNvPr id="11" name="Text Box 7">
            <a:extLst>
              <a:ext uri="{FF2B5EF4-FFF2-40B4-BE49-F238E27FC236}">
                <a16:creationId xmlns:a16="http://schemas.microsoft.com/office/drawing/2014/main" id="{F59A3E03-EF61-DC66-B04A-795C4F32673E}"/>
              </a:ext>
            </a:extLst>
          </p:cNvPr>
          <p:cNvSpPr txBox="1">
            <a:spLocks noChangeArrowheads="1"/>
          </p:cNvSpPr>
          <p:nvPr/>
        </p:nvSpPr>
        <p:spPr bwMode="auto">
          <a:xfrm>
            <a:off x="723472" y="5879952"/>
            <a:ext cx="77799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en-US" altLang="zh-TW" sz="2000" dirty="0">
                <a:latin typeface="+mj-lt"/>
              </a:rPr>
              <a:t>If a light particle has </a:t>
            </a:r>
            <a:r>
              <a:rPr lang="en-US" altLang="zh-TW" sz="2000" dirty="0">
                <a:solidFill>
                  <a:srgbClr val="FF0000"/>
                </a:solidFill>
                <a:latin typeface="+mj-lt"/>
              </a:rPr>
              <a:t>fixed</a:t>
            </a:r>
            <a:r>
              <a:rPr lang="en-US" altLang="zh-TW" sz="2000" dirty="0">
                <a:latin typeface="+mj-lt"/>
              </a:rPr>
              <a:t> energy </a:t>
            </a:r>
            <a:r>
              <a:rPr lang="en-US" altLang="zh-TW" sz="2000" dirty="0">
                <a:solidFill>
                  <a:srgbClr val="FF0000"/>
                </a:solidFill>
                <a:latin typeface="+mj-lt"/>
              </a:rPr>
              <a:t>solely determined by frequency</a:t>
            </a:r>
            <a:r>
              <a:rPr lang="en-US" altLang="zh-TW" sz="2000" dirty="0">
                <a:latin typeface="+mj-lt"/>
              </a:rPr>
              <a:t>, </a:t>
            </a:r>
            <a:endParaRPr lang="zh-TW" altLang="en-US" sz="2000" dirty="0">
              <a:latin typeface="+mj-lt"/>
            </a:endParaRPr>
          </a:p>
        </p:txBody>
      </p:sp>
      <p:sp>
        <p:nvSpPr>
          <p:cNvPr id="5" name="文字方塊 1">
            <a:extLst>
              <a:ext uri="{FF2B5EF4-FFF2-40B4-BE49-F238E27FC236}">
                <a16:creationId xmlns:a16="http://schemas.microsoft.com/office/drawing/2014/main" id="{1E92CE1A-DF36-C208-BDED-D67A7419263E}"/>
              </a:ext>
            </a:extLst>
          </p:cNvPr>
          <p:cNvSpPr txBox="1"/>
          <p:nvPr/>
        </p:nvSpPr>
        <p:spPr>
          <a:xfrm>
            <a:off x="717250" y="6290702"/>
            <a:ext cx="7949879" cy="400110"/>
          </a:xfrm>
          <a:prstGeom prst="rect">
            <a:avLst/>
          </a:prstGeom>
          <a:noFill/>
        </p:spPr>
        <p:txBody>
          <a:bodyPr wrap="square" rtlCol="0">
            <a:spAutoFit/>
          </a:bodyPr>
          <a:lstStyle/>
          <a:p>
            <a:r>
              <a:rPr lang="en-US" altLang="zh-TW" sz="2000" dirty="0"/>
              <a:t>it is natural that frequencies solely determine whether there is photocurrent.</a:t>
            </a:r>
            <a:endParaRPr lang="zh-TW" altLang="en-US" sz="2000" dirty="0"/>
          </a:p>
        </p:txBody>
      </p:sp>
      <p:pic>
        <p:nvPicPr>
          <p:cNvPr id="4" name="Picture 2" descr="D:\Dropbox\Documents\課程\YoungTextBook\Images\Chapter38\A_Images\A_Figures_and_Photos\38_01_Figure.jpg">
            <a:extLst>
              <a:ext uri="{FF2B5EF4-FFF2-40B4-BE49-F238E27FC236}">
                <a16:creationId xmlns:a16="http://schemas.microsoft.com/office/drawing/2014/main" id="{9ABC65C1-8C3A-D765-65BB-F3F249FABD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312" y="579292"/>
            <a:ext cx="3426333" cy="368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橢圓 15">
            <a:extLst>
              <a:ext uri="{FF2B5EF4-FFF2-40B4-BE49-F238E27FC236}">
                <a16:creationId xmlns:a16="http://schemas.microsoft.com/office/drawing/2014/main" id="{352B5499-B6AE-999B-2DCC-E14BCCE32765}"/>
              </a:ext>
            </a:extLst>
          </p:cNvPr>
          <p:cNvSpPr/>
          <p:nvPr/>
        </p:nvSpPr>
        <p:spPr>
          <a:xfrm>
            <a:off x="1378464" y="1878284"/>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 name="橢圓 15">
            <a:extLst>
              <a:ext uri="{FF2B5EF4-FFF2-40B4-BE49-F238E27FC236}">
                <a16:creationId xmlns:a16="http://schemas.microsoft.com/office/drawing/2014/main" id="{D5A8469F-E65D-B5AF-79C1-F35B90B733B5}"/>
              </a:ext>
            </a:extLst>
          </p:cNvPr>
          <p:cNvSpPr/>
          <p:nvPr/>
        </p:nvSpPr>
        <p:spPr>
          <a:xfrm>
            <a:off x="1378464" y="121905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 name="橢圓 15">
            <a:extLst>
              <a:ext uri="{FF2B5EF4-FFF2-40B4-BE49-F238E27FC236}">
                <a16:creationId xmlns:a16="http://schemas.microsoft.com/office/drawing/2014/main" id="{C1E257E5-57F9-1332-1F77-A3AD959AD17F}"/>
              </a:ext>
            </a:extLst>
          </p:cNvPr>
          <p:cNvSpPr/>
          <p:nvPr/>
        </p:nvSpPr>
        <p:spPr>
          <a:xfrm>
            <a:off x="2087028" y="1944168"/>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 name="橢圓 15">
            <a:extLst>
              <a:ext uri="{FF2B5EF4-FFF2-40B4-BE49-F238E27FC236}">
                <a16:creationId xmlns:a16="http://schemas.microsoft.com/office/drawing/2014/main" id="{E801C5E3-1DA6-6B15-2B60-ACB49B032635}"/>
              </a:ext>
            </a:extLst>
          </p:cNvPr>
          <p:cNvSpPr/>
          <p:nvPr/>
        </p:nvSpPr>
        <p:spPr>
          <a:xfrm>
            <a:off x="893036" y="288067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 name="橢圓 15">
            <a:extLst>
              <a:ext uri="{FF2B5EF4-FFF2-40B4-BE49-F238E27FC236}">
                <a16:creationId xmlns:a16="http://schemas.microsoft.com/office/drawing/2014/main" id="{E0A8A372-BCFB-0FD3-E2F7-12677C9CB7EE}"/>
              </a:ext>
            </a:extLst>
          </p:cNvPr>
          <p:cNvSpPr/>
          <p:nvPr/>
        </p:nvSpPr>
        <p:spPr>
          <a:xfrm>
            <a:off x="1133018" y="271877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 name="橢圓 15">
            <a:extLst>
              <a:ext uri="{FF2B5EF4-FFF2-40B4-BE49-F238E27FC236}">
                <a16:creationId xmlns:a16="http://schemas.microsoft.com/office/drawing/2014/main" id="{FDA7CC9A-DD20-204D-A74B-BF88EA9E3853}"/>
              </a:ext>
            </a:extLst>
          </p:cNvPr>
          <p:cNvSpPr/>
          <p:nvPr/>
        </p:nvSpPr>
        <p:spPr>
          <a:xfrm>
            <a:off x="1601600" y="294737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3" name="Picture 12">
            <a:extLst>
              <a:ext uri="{FF2B5EF4-FFF2-40B4-BE49-F238E27FC236}">
                <a16:creationId xmlns:a16="http://schemas.microsoft.com/office/drawing/2014/main" id="{8B3B5D42-5C0C-C8BF-D1C2-C3325319E23D}"/>
              </a:ext>
            </a:extLst>
          </p:cNvPr>
          <p:cNvPicPr>
            <a:picLocks noChangeAspect="1"/>
          </p:cNvPicPr>
          <p:nvPr/>
        </p:nvPicPr>
        <p:blipFill>
          <a:blip r:embed="rId3"/>
          <a:srcRect l="12531" t="72546" r="4838" b="868"/>
          <a:stretch>
            <a:fillRect/>
          </a:stretch>
        </p:blipFill>
        <p:spPr>
          <a:xfrm>
            <a:off x="4255639" y="1220305"/>
            <a:ext cx="4748408" cy="1617635"/>
          </a:xfrm>
          <a:prstGeom prst="rect">
            <a:avLst/>
          </a:prstGeom>
        </p:spPr>
      </p:pic>
      <p:sp>
        <p:nvSpPr>
          <p:cNvPr id="14" name="Oval 13">
            <a:extLst>
              <a:ext uri="{FF2B5EF4-FFF2-40B4-BE49-F238E27FC236}">
                <a16:creationId xmlns:a16="http://schemas.microsoft.com/office/drawing/2014/main" id="{86D086BD-FA10-4888-E162-1D564D00CC23}"/>
              </a:ext>
            </a:extLst>
          </p:cNvPr>
          <p:cNvSpPr/>
          <p:nvPr/>
        </p:nvSpPr>
        <p:spPr>
          <a:xfrm>
            <a:off x="4602607" y="2288588"/>
            <a:ext cx="77687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1952D6E-5BED-82D0-42E4-874BE4A5A46F}"/>
                  </a:ext>
                </a:extLst>
              </p:cNvPr>
              <p:cNvSpPr txBox="1"/>
              <p:nvPr/>
            </p:nvSpPr>
            <p:spPr>
              <a:xfrm>
                <a:off x="6993310" y="2477621"/>
                <a:ext cx="1061864" cy="369332"/>
              </a:xfrm>
              <a:prstGeom prst="rect">
                <a:avLst/>
              </a:prstGeom>
              <a:noFill/>
            </p:spPr>
            <p:txBody>
              <a:bodyPr wrap="square">
                <a:spAutoFit/>
              </a:bodyPr>
              <a:lstStyle/>
              <a:p>
                <a:r>
                  <a:rPr lang="zh-TW" altLang="en-US" sz="1800" dirty="0"/>
                  <a:t>頻率</a:t>
                </a:r>
                <a14:m>
                  <m:oMath xmlns:m="http://schemas.openxmlformats.org/officeDocument/2006/math">
                    <m:r>
                      <a:rPr lang="zh-TW" altLang="en-US" sz="1800" i="1" smtClean="0">
                        <a:latin typeface="Cambria Math" panose="02040503050406030204" pitchFamily="18" charset="0"/>
                      </a:rPr>
                      <m:t>𝜈</m:t>
                    </m:r>
                  </m:oMath>
                </a14:m>
                <a:endParaRPr lang="en-US" sz="1800" dirty="0"/>
              </a:p>
            </p:txBody>
          </p:sp>
        </mc:Choice>
        <mc:Fallback xmlns="">
          <p:sp>
            <p:nvSpPr>
              <p:cNvPr id="15" name="TextBox 14">
                <a:extLst>
                  <a:ext uri="{FF2B5EF4-FFF2-40B4-BE49-F238E27FC236}">
                    <a16:creationId xmlns:a16="http://schemas.microsoft.com/office/drawing/2014/main" id="{F1952D6E-5BED-82D0-42E4-874BE4A5A46F}"/>
                  </a:ext>
                </a:extLst>
              </p:cNvPr>
              <p:cNvSpPr txBox="1">
                <a:spLocks noRot="1" noChangeAspect="1" noMove="1" noResize="1" noEditPoints="1" noAdjustHandles="1" noChangeArrowheads="1" noChangeShapeType="1" noTextEdit="1"/>
              </p:cNvSpPr>
              <p:nvPr/>
            </p:nvSpPr>
            <p:spPr>
              <a:xfrm>
                <a:off x="6993310" y="2477621"/>
                <a:ext cx="1061864" cy="369332"/>
              </a:xfrm>
              <a:prstGeom prst="rect">
                <a:avLst/>
              </a:prstGeom>
              <a:blipFill>
                <a:blip r:embed="rId4"/>
                <a:stretch>
                  <a:fillRect l="-4706" t="-6452" b="-19355"/>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B27945A2-D928-6F24-6696-E1C3335A036B}"/>
              </a:ext>
            </a:extLst>
          </p:cNvPr>
          <p:cNvSpPr/>
          <p:nvPr/>
        </p:nvSpPr>
        <p:spPr>
          <a:xfrm>
            <a:off x="5841182" y="1219057"/>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D9D34F-84CD-3E64-C8BB-C002E3CC8CBC}"/>
              </a:ext>
            </a:extLst>
          </p:cNvPr>
          <p:cNvSpPr/>
          <p:nvPr/>
        </p:nvSpPr>
        <p:spPr>
          <a:xfrm>
            <a:off x="7851919" y="1428414"/>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D67A722-2217-E4CB-B6E7-EBBD3A45E039}"/>
              </a:ext>
            </a:extLst>
          </p:cNvPr>
          <p:cNvSpPr txBox="1"/>
          <p:nvPr/>
        </p:nvSpPr>
        <p:spPr bwMode="auto">
          <a:xfrm>
            <a:off x="671118" y="5140821"/>
            <a:ext cx="83329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The key assumption is </a:t>
            </a:r>
            <a:r>
              <a:rPr lang="en-US" sz="2000" dirty="0">
                <a:solidFill>
                  <a:srgbClr val="FF0000"/>
                </a:solidFill>
              </a:rPr>
              <a:t>photon is indivisible</a:t>
            </a:r>
            <a:r>
              <a:rPr lang="en-US" sz="2000" dirty="0"/>
              <a:t>. There is no fraction of one photon.</a:t>
            </a:r>
          </a:p>
        </p:txBody>
      </p:sp>
    </p:spTree>
    <p:extLst>
      <p:ext uri="{BB962C8B-B14F-4D97-AF65-F5344CB8AC3E}">
        <p14:creationId xmlns:p14="http://schemas.microsoft.com/office/powerpoint/2010/main" val="263592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B61D-149F-7B32-1395-9643E2B994F6}"/>
            </a:ext>
          </a:extLst>
        </p:cNvPr>
        <p:cNvGrpSpPr/>
        <p:nvPr/>
      </p:nvGrpSpPr>
      <p:grpSpPr>
        <a:xfrm>
          <a:off x="0" y="0"/>
          <a:ext cx="0" cy="0"/>
          <a:chOff x="0" y="0"/>
          <a:chExt cx="0" cy="0"/>
        </a:xfrm>
      </p:grpSpPr>
      <p:pic>
        <p:nvPicPr>
          <p:cNvPr id="4" name="Picture 2" descr="D:\Dropbox\Documents\課程\YoungTextBook\Images\Chapter38\A_Images\A_Figures_and_Photos\38_01_Figure.jpg">
            <a:extLst>
              <a:ext uri="{FF2B5EF4-FFF2-40B4-BE49-F238E27FC236}">
                <a16:creationId xmlns:a16="http://schemas.microsoft.com/office/drawing/2014/main" id="{6216CCE8-49CB-8726-4623-F558DFE4A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32345"/>
            <a:ext cx="3426333" cy="368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橢圓 15">
            <a:extLst>
              <a:ext uri="{FF2B5EF4-FFF2-40B4-BE49-F238E27FC236}">
                <a16:creationId xmlns:a16="http://schemas.microsoft.com/office/drawing/2014/main" id="{2D064E8B-94EF-26C8-7A41-C69F9E31CB40}"/>
              </a:ext>
            </a:extLst>
          </p:cNvPr>
          <p:cNvSpPr/>
          <p:nvPr/>
        </p:nvSpPr>
        <p:spPr>
          <a:xfrm>
            <a:off x="864672" y="2031337"/>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 name="橢圓 15">
            <a:extLst>
              <a:ext uri="{FF2B5EF4-FFF2-40B4-BE49-F238E27FC236}">
                <a16:creationId xmlns:a16="http://schemas.microsoft.com/office/drawing/2014/main" id="{83023901-B950-F2CD-FF6A-16B4848E6F93}"/>
              </a:ext>
            </a:extLst>
          </p:cNvPr>
          <p:cNvSpPr/>
          <p:nvPr/>
        </p:nvSpPr>
        <p:spPr>
          <a:xfrm>
            <a:off x="864672" y="1372110"/>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 name="橢圓 15">
            <a:extLst>
              <a:ext uri="{FF2B5EF4-FFF2-40B4-BE49-F238E27FC236}">
                <a16:creationId xmlns:a16="http://schemas.microsoft.com/office/drawing/2014/main" id="{9F5F8610-9290-4EAD-F0DC-EF2F57BC24AB}"/>
              </a:ext>
            </a:extLst>
          </p:cNvPr>
          <p:cNvSpPr/>
          <p:nvPr/>
        </p:nvSpPr>
        <p:spPr>
          <a:xfrm>
            <a:off x="1573236" y="2097221"/>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 name="橢圓 15">
            <a:extLst>
              <a:ext uri="{FF2B5EF4-FFF2-40B4-BE49-F238E27FC236}">
                <a16:creationId xmlns:a16="http://schemas.microsoft.com/office/drawing/2014/main" id="{BA29EDD2-DDDD-5E68-8593-46F11AC71D2C}"/>
              </a:ext>
            </a:extLst>
          </p:cNvPr>
          <p:cNvSpPr/>
          <p:nvPr/>
        </p:nvSpPr>
        <p:spPr>
          <a:xfrm>
            <a:off x="379244" y="3033730"/>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 name="橢圓 15">
            <a:extLst>
              <a:ext uri="{FF2B5EF4-FFF2-40B4-BE49-F238E27FC236}">
                <a16:creationId xmlns:a16="http://schemas.microsoft.com/office/drawing/2014/main" id="{226F5541-41B4-5B48-3FC0-B0556D9C8F7F}"/>
              </a:ext>
            </a:extLst>
          </p:cNvPr>
          <p:cNvSpPr/>
          <p:nvPr/>
        </p:nvSpPr>
        <p:spPr>
          <a:xfrm>
            <a:off x="619226" y="2871830"/>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 name="橢圓 15">
            <a:extLst>
              <a:ext uri="{FF2B5EF4-FFF2-40B4-BE49-F238E27FC236}">
                <a16:creationId xmlns:a16="http://schemas.microsoft.com/office/drawing/2014/main" id="{653CB679-8269-D87A-579A-A6EA8F913C88}"/>
              </a:ext>
            </a:extLst>
          </p:cNvPr>
          <p:cNvSpPr/>
          <p:nvPr/>
        </p:nvSpPr>
        <p:spPr>
          <a:xfrm>
            <a:off x="1087808" y="3100430"/>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3" name="Picture 12">
            <a:extLst>
              <a:ext uri="{FF2B5EF4-FFF2-40B4-BE49-F238E27FC236}">
                <a16:creationId xmlns:a16="http://schemas.microsoft.com/office/drawing/2014/main" id="{18E99870-715D-182C-5BAD-73065537D387}"/>
              </a:ext>
            </a:extLst>
          </p:cNvPr>
          <p:cNvPicPr>
            <a:picLocks noChangeAspect="1"/>
          </p:cNvPicPr>
          <p:nvPr/>
        </p:nvPicPr>
        <p:blipFill>
          <a:blip r:embed="rId3"/>
          <a:srcRect l="12531" t="72546" r="4838" b="868"/>
          <a:stretch>
            <a:fillRect/>
          </a:stretch>
        </p:blipFill>
        <p:spPr>
          <a:xfrm>
            <a:off x="3741847" y="1373358"/>
            <a:ext cx="4748408" cy="1617635"/>
          </a:xfrm>
          <a:prstGeom prst="rect">
            <a:avLst/>
          </a:prstGeom>
        </p:spPr>
      </p:pic>
      <p:sp>
        <p:nvSpPr>
          <p:cNvPr id="14" name="Oval 13">
            <a:extLst>
              <a:ext uri="{FF2B5EF4-FFF2-40B4-BE49-F238E27FC236}">
                <a16:creationId xmlns:a16="http://schemas.microsoft.com/office/drawing/2014/main" id="{06A67C9B-C999-7383-9B00-72653D16839B}"/>
              </a:ext>
            </a:extLst>
          </p:cNvPr>
          <p:cNvSpPr/>
          <p:nvPr/>
        </p:nvSpPr>
        <p:spPr>
          <a:xfrm>
            <a:off x="4088815" y="2441641"/>
            <a:ext cx="77687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6EA0AE7-4351-1296-5D97-B6E26C18ADFE}"/>
                  </a:ext>
                </a:extLst>
              </p:cNvPr>
              <p:cNvSpPr txBox="1"/>
              <p:nvPr/>
            </p:nvSpPr>
            <p:spPr>
              <a:xfrm>
                <a:off x="6479518" y="2630674"/>
                <a:ext cx="1061864" cy="369332"/>
              </a:xfrm>
              <a:prstGeom prst="rect">
                <a:avLst/>
              </a:prstGeom>
              <a:noFill/>
            </p:spPr>
            <p:txBody>
              <a:bodyPr wrap="square">
                <a:spAutoFit/>
              </a:bodyPr>
              <a:lstStyle/>
              <a:p>
                <a:r>
                  <a:rPr lang="zh-TW" altLang="en-US" sz="1800" dirty="0"/>
                  <a:t>頻率</a:t>
                </a:r>
                <a14:m>
                  <m:oMath xmlns:m="http://schemas.openxmlformats.org/officeDocument/2006/math">
                    <m:r>
                      <a:rPr lang="zh-TW" altLang="en-US" sz="1800" i="1" smtClean="0">
                        <a:latin typeface="Cambria Math" panose="02040503050406030204" pitchFamily="18" charset="0"/>
                      </a:rPr>
                      <m:t>𝜈</m:t>
                    </m:r>
                  </m:oMath>
                </a14:m>
                <a:endParaRPr lang="en-US" sz="1800" dirty="0"/>
              </a:p>
            </p:txBody>
          </p:sp>
        </mc:Choice>
        <mc:Fallback xmlns="">
          <p:sp>
            <p:nvSpPr>
              <p:cNvPr id="15" name="TextBox 14">
                <a:extLst>
                  <a:ext uri="{FF2B5EF4-FFF2-40B4-BE49-F238E27FC236}">
                    <a16:creationId xmlns:a16="http://schemas.microsoft.com/office/drawing/2014/main" id="{A6EA0AE7-4351-1296-5D97-B6E26C18ADFE}"/>
                  </a:ext>
                </a:extLst>
              </p:cNvPr>
              <p:cNvSpPr txBox="1">
                <a:spLocks noRot="1" noChangeAspect="1" noMove="1" noResize="1" noEditPoints="1" noAdjustHandles="1" noChangeArrowheads="1" noChangeShapeType="1" noTextEdit="1"/>
              </p:cNvSpPr>
              <p:nvPr/>
            </p:nvSpPr>
            <p:spPr>
              <a:xfrm>
                <a:off x="6479518" y="2630674"/>
                <a:ext cx="1061864" cy="369332"/>
              </a:xfrm>
              <a:prstGeom prst="rect">
                <a:avLst/>
              </a:prstGeom>
              <a:blipFill>
                <a:blip r:embed="rId4"/>
                <a:stretch>
                  <a:fillRect l="-5952" t="-10000" b="-20000"/>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6149E8C6-A1A2-475F-6D2B-10971F983D52}"/>
              </a:ext>
            </a:extLst>
          </p:cNvPr>
          <p:cNvSpPr/>
          <p:nvPr/>
        </p:nvSpPr>
        <p:spPr>
          <a:xfrm>
            <a:off x="5327390" y="1372110"/>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05FC461-8D7A-9414-A5F3-2AC786EB95A3}"/>
              </a:ext>
            </a:extLst>
          </p:cNvPr>
          <p:cNvSpPr/>
          <p:nvPr/>
        </p:nvSpPr>
        <p:spPr>
          <a:xfrm>
            <a:off x="7338127" y="1581467"/>
            <a:ext cx="1152128" cy="637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Box 6">
            <a:extLst>
              <a:ext uri="{FF2B5EF4-FFF2-40B4-BE49-F238E27FC236}">
                <a16:creationId xmlns:a16="http://schemas.microsoft.com/office/drawing/2014/main" id="{230632D8-AA3F-C352-FD94-6E6D35635CF2}"/>
              </a:ext>
            </a:extLst>
          </p:cNvPr>
          <p:cNvSpPr txBox="1">
            <a:spLocks noChangeArrowheads="1"/>
          </p:cNvSpPr>
          <p:nvPr/>
        </p:nvSpPr>
        <p:spPr bwMode="auto">
          <a:xfrm>
            <a:off x="240156" y="4579431"/>
            <a:ext cx="70953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en-US" altLang="zh-TW" sz="2000" dirty="0">
                <a:solidFill>
                  <a:schemeClr val="tx1"/>
                </a:solidFill>
                <a:latin typeface="Times New Roman" panose="02020603050405020304" pitchFamily="18" charset="0"/>
                <a:cs typeface="Times New Roman" panose="02020603050405020304" pitchFamily="18" charset="0"/>
              </a:rPr>
              <a:t>The stopping voltages measure photoelectron kinetic energy.</a:t>
            </a:r>
            <a:endParaRPr lang="zh-TW" altLang="en-US" sz="2000" dirty="0">
              <a:solidFill>
                <a:schemeClr val="tx1"/>
              </a:solidFill>
              <a:latin typeface="Times New Roman" panose="02020603050405020304" pitchFamily="18" charset="0"/>
              <a:cs typeface="Times New Roman" panose="02020603050405020304" pitchFamily="18" charset="0"/>
            </a:endParaRPr>
          </a:p>
        </p:txBody>
      </p:sp>
      <p:sp>
        <p:nvSpPr>
          <p:cNvPr id="6" name="Text Box 6">
            <a:extLst>
              <a:ext uri="{FF2B5EF4-FFF2-40B4-BE49-F238E27FC236}">
                <a16:creationId xmlns:a16="http://schemas.microsoft.com/office/drawing/2014/main" id="{4CEAEB0D-D34C-1693-A51A-2C133C27E18A}"/>
              </a:ext>
            </a:extLst>
          </p:cNvPr>
          <p:cNvSpPr txBox="1">
            <a:spLocks noChangeArrowheads="1"/>
          </p:cNvSpPr>
          <p:nvPr/>
        </p:nvSpPr>
        <p:spPr bwMode="auto">
          <a:xfrm>
            <a:off x="240156" y="4991146"/>
            <a:ext cx="8104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en-US" altLang="zh-TW" sz="2000" dirty="0">
                <a:latin typeface="Times New Roman" panose="02020603050405020304" pitchFamily="18" charset="0"/>
                <a:cs typeface="Times New Roman" panose="02020603050405020304" pitchFamily="18" charset="0"/>
              </a:rPr>
              <a:t>P</a:t>
            </a:r>
            <a:r>
              <a:rPr lang="en-US" altLang="zh-TW" sz="2000" dirty="0">
                <a:solidFill>
                  <a:schemeClr val="tx1"/>
                </a:solidFill>
                <a:latin typeface="Times New Roman" panose="02020603050405020304" pitchFamily="18" charset="0"/>
                <a:cs typeface="Times New Roman" panose="02020603050405020304" pitchFamily="18" charset="0"/>
              </a:rPr>
              <a:t>hotoelectron kinetic energy equals light particle energy minus bound energy.</a:t>
            </a:r>
            <a:endParaRPr lang="zh-TW" altLang="en-US" sz="2000" dirty="0">
              <a:solidFill>
                <a:schemeClr val="tx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95C2F45-AA9D-1FC1-C094-E1A0EDE4B690}"/>
                  </a:ext>
                </a:extLst>
              </p:cNvPr>
              <p:cNvSpPr txBox="1"/>
              <p:nvPr/>
            </p:nvSpPr>
            <p:spPr bwMode="auto">
              <a:xfrm>
                <a:off x="251520" y="5401815"/>
                <a:ext cx="8784976"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en-US" sz="2000" dirty="0"/>
                  <a:t>Linear relation between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𝑉</m:t>
                        </m:r>
                      </m:e>
                      <m:sub>
                        <m:r>
                          <a:rPr lang="en-US" sz="2000" b="0" i="1" smtClean="0">
                            <a:latin typeface="Cambria Math" panose="02040503050406030204" pitchFamily="18" charset="0"/>
                          </a:rPr>
                          <m:t>0</m:t>
                        </m:r>
                      </m:sub>
                    </m:sSub>
                  </m:oMath>
                </a14:m>
                <a:r>
                  <a:rPr lang="en-US" sz="2000" dirty="0"/>
                  <a:t> and </a:t>
                </a:r>
                <a14:m>
                  <m:oMath xmlns:m="http://schemas.openxmlformats.org/officeDocument/2006/math">
                    <m:r>
                      <a:rPr lang="en-US" sz="2000" i="1" smtClean="0">
                        <a:latin typeface="Cambria Math" panose="02040503050406030204" pitchFamily="18" charset="0"/>
                        <a:ea typeface="Cambria Math" panose="02040503050406030204" pitchFamily="18" charset="0"/>
                      </a:rPr>
                      <m:t>𝜈</m:t>
                    </m:r>
                  </m:oMath>
                </a14:m>
                <a:r>
                  <a:rPr lang="en-US" sz="2000" dirty="0"/>
                  <a:t> indicates light particle energy is proportional to </a:t>
                </a:r>
                <a14:m>
                  <m:oMath xmlns:m="http://schemas.openxmlformats.org/officeDocument/2006/math">
                    <m:r>
                      <a:rPr lang="en-US" sz="2000" i="1">
                        <a:latin typeface="Cambria Math" panose="02040503050406030204" pitchFamily="18" charset="0"/>
                        <a:ea typeface="Cambria Math" panose="02040503050406030204" pitchFamily="18" charset="0"/>
                      </a:rPr>
                      <m:t>𝜈</m:t>
                    </m:r>
                  </m:oMath>
                </a14:m>
                <a:r>
                  <a:rPr lang="en-US" sz="2000" dirty="0"/>
                  <a:t>.</a:t>
                </a:r>
              </a:p>
            </p:txBody>
          </p:sp>
        </mc:Choice>
        <mc:Fallback xmlns="">
          <p:sp>
            <p:nvSpPr>
              <p:cNvPr id="7" name="TextBox 6">
                <a:extLst>
                  <a:ext uri="{FF2B5EF4-FFF2-40B4-BE49-F238E27FC236}">
                    <a16:creationId xmlns:a16="http://schemas.microsoft.com/office/drawing/2014/main" id="{495C2F45-AA9D-1FC1-C094-E1A0EDE4B690}"/>
                  </a:ext>
                </a:extLst>
              </p:cNvPr>
              <p:cNvSpPr txBox="1">
                <a:spLocks noRot="1" noChangeAspect="1" noMove="1" noResize="1" noEditPoints="1" noAdjustHandles="1" noChangeArrowheads="1" noChangeShapeType="1" noTextEdit="1"/>
              </p:cNvSpPr>
              <p:nvPr/>
            </p:nvSpPr>
            <p:spPr bwMode="auto">
              <a:xfrm>
                <a:off x="251520" y="5401815"/>
                <a:ext cx="8784976" cy="400110"/>
              </a:xfrm>
              <a:prstGeom prst="rect">
                <a:avLst/>
              </a:prstGeom>
              <a:blipFill>
                <a:blip r:embed="rId5"/>
                <a:stretch>
                  <a:fillRect l="-722" t="-9375"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1">
                <a:extLst>
                  <a:ext uri="{FF2B5EF4-FFF2-40B4-BE49-F238E27FC236}">
                    <a16:creationId xmlns:a16="http://schemas.microsoft.com/office/drawing/2014/main" id="{76092F82-7FF9-010E-6782-4182F1F400AA}"/>
                  </a:ext>
                </a:extLst>
              </p:cNvPr>
              <p:cNvSpPr txBox="1"/>
              <p:nvPr/>
            </p:nvSpPr>
            <p:spPr>
              <a:xfrm>
                <a:off x="3960285" y="5844442"/>
                <a:ext cx="1033937" cy="40011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𝐸</m:t>
                      </m:r>
                      <m:r>
                        <a:rPr lang="en-US" altLang="zh-TW" sz="2000" b="0" i="1" smtClean="0">
                          <a:latin typeface="Cambria Math"/>
                        </a:rPr>
                        <m:t>=</m:t>
                      </m:r>
                      <m:r>
                        <a:rPr lang="en-US" altLang="zh-TW" sz="2000" b="0" i="1" smtClean="0">
                          <a:latin typeface="Cambria Math"/>
                        </a:rPr>
                        <m:t>ℎ</m:t>
                      </m:r>
                      <m:r>
                        <a:rPr lang="en-US" altLang="zh-TW" sz="2000" b="0" i="1" smtClean="0">
                          <a:latin typeface="Cambria Math" panose="02040503050406030204" pitchFamily="18" charset="0"/>
                          <a:ea typeface="Cambria Math" panose="02040503050406030204" pitchFamily="18" charset="0"/>
                        </a:rPr>
                        <m:t>𝜈</m:t>
                      </m:r>
                    </m:oMath>
                  </m:oMathPara>
                </a14:m>
                <a:endParaRPr lang="zh-TW" altLang="en-US" sz="2000" dirty="0"/>
              </a:p>
            </p:txBody>
          </p:sp>
        </mc:Choice>
        <mc:Fallback xmlns="">
          <p:sp>
            <p:nvSpPr>
              <p:cNvPr id="8" name="文字方塊 1">
                <a:extLst>
                  <a:ext uri="{FF2B5EF4-FFF2-40B4-BE49-F238E27FC236}">
                    <a16:creationId xmlns:a16="http://schemas.microsoft.com/office/drawing/2014/main" id="{76092F82-7FF9-010E-6782-4182F1F400AA}"/>
                  </a:ext>
                </a:extLst>
              </p:cNvPr>
              <p:cNvSpPr txBox="1">
                <a:spLocks noRot="1" noChangeAspect="1" noMove="1" noResize="1" noEditPoints="1" noAdjustHandles="1" noChangeArrowheads="1" noChangeShapeType="1" noTextEdit="1"/>
              </p:cNvSpPr>
              <p:nvPr/>
            </p:nvSpPr>
            <p:spPr>
              <a:xfrm>
                <a:off x="3960285" y="5844442"/>
                <a:ext cx="1033937" cy="40011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303774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7D96A-870B-0935-572E-6AC34D795C0E}"/>
            </a:ext>
          </a:extLst>
        </p:cNvPr>
        <p:cNvGrpSpPr/>
        <p:nvPr/>
      </p:nvGrpSpPr>
      <p:grpSpPr>
        <a:xfrm>
          <a:off x="0" y="0"/>
          <a:ext cx="0" cy="0"/>
          <a:chOff x="0" y="0"/>
          <a:chExt cx="0" cy="0"/>
        </a:xfrm>
      </p:grpSpPr>
      <p:pic>
        <p:nvPicPr>
          <p:cNvPr id="117762" name="Picture 5" descr="f39_02">
            <a:extLst>
              <a:ext uri="{FF2B5EF4-FFF2-40B4-BE49-F238E27FC236}">
                <a16:creationId xmlns:a16="http://schemas.microsoft.com/office/drawing/2014/main" id="{5893BB85-1A0A-6E27-9F3B-A59BDA51F5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87"/>
          <a:stretch/>
        </p:blipFill>
        <p:spPr bwMode="auto">
          <a:xfrm>
            <a:off x="2483768" y="609050"/>
            <a:ext cx="3926667" cy="312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7773" name="文字方塊 16">
                <a:extLst>
                  <a:ext uri="{FF2B5EF4-FFF2-40B4-BE49-F238E27FC236}">
                    <a16:creationId xmlns:a16="http://schemas.microsoft.com/office/drawing/2014/main" id="{F26A7531-ED85-893E-B5CE-FFD2771D7013}"/>
                  </a:ext>
                </a:extLst>
              </p:cNvPr>
              <p:cNvSpPr txBox="1">
                <a:spLocks noChangeArrowheads="1"/>
              </p:cNvSpPr>
              <p:nvPr/>
            </p:nvSpPr>
            <p:spPr bwMode="auto">
              <a:xfrm>
                <a:off x="1403350" y="5205211"/>
                <a:ext cx="6841058"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14:m>
                  <m:oMath xmlns:m="http://schemas.openxmlformats.org/officeDocument/2006/math">
                    <m:r>
                      <a:rPr lang="en-US" altLang="zh-TW" sz="2000" b="0" i="1" dirty="0" smtClean="0">
                        <a:latin typeface="Cambria Math" panose="02040503050406030204" pitchFamily="18" charset="0"/>
                        <a:cs typeface="Times New Roman" pitchFamily="18" charset="0"/>
                      </a:rPr>
                      <m:t>𝑊</m:t>
                    </m:r>
                  </m:oMath>
                </a14:m>
                <a:r>
                  <a:rPr lang="zh-TW" altLang="en-US" sz="2000" dirty="0">
                    <a:cs typeface="Times New Roman" pitchFamily="18" charset="0"/>
                  </a:rPr>
                  <a:t>是光電子離開電極所需克服的束縛能：</a:t>
                </a:r>
                <a:r>
                  <a:rPr lang="en-US" altLang="zh-TW" sz="2000" dirty="0">
                    <a:latin typeface="Times New Roman" panose="02020603050405020304" pitchFamily="18" charset="0"/>
                    <a:cs typeface="Times New Roman" panose="02020603050405020304" pitchFamily="18" charset="0"/>
                  </a:rPr>
                  <a:t>Work Function</a:t>
                </a:r>
                <a:r>
                  <a:rPr lang="zh-TW" altLang="en-US" sz="2000" dirty="0">
                    <a:latin typeface="Times New Roman" panose="02020603050405020304" pitchFamily="18" charset="0"/>
                    <a:cs typeface="Times New Roman" panose="02020603050405020304" pitchFamily="18" charset="0"/>
                  </a:rPr>
                  <a:t>：</a:t>
                </a:r>
              </a:p>
            </p:txBody>
          </p:sp>
        </mc:Choice>
        <mc:Fallback xmlns="">
          <p:sp>
            <p:nvSpPr>
              <p:cNvPr id="117773" name="文字方塊 16">
                <a:extLst>
                  <a:ext uri="{FF2B5EF4-FFF2-40B4-BE49-F238E27FC236}">
                    <a16:creationId xmlns:a16="http://schemas.microsoft.com/office/drawing/2014/main" id="{F26A7531-ED85-893E-B5CE-FFD2771D7013}"/>
                  </a:ext>
                </a:extLst>
              </p:cNvPr>
              <p:cNvSpPr txBox="1">
                <a:spLocks noRot="1" noChangeAspect="1" noMove="1" noResize="1" noEditPoints="1" noAdjustHandles="1" noChangeArrowheads="1" noChangeShapeType="1" noTextEdit="1"/>
              </p:cNvSpPr>
              <p:nvPr/>
            </p:nvSpPr>
            <p:spPr bwMode="auto">
              <a:xfrm>
                <a:off x="1403350" y="5205211"/>
                <a:ext cx="6841058" cy="400110"/>
              </a:xfrm>
              <a:prstGeom prst="rect">
                <a:avLst/>
              </a:prstGeom>
              <a:blipFill>
                <a:blip r:embed="rId3"/>
                <a:stretch>
                  <a:fillRect t="-6061"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774" name="文字方塊 19">
                <a:extLst>
                  <a:ext uri="{FF2B5EF4-FFF2-40B4-BE49-F238E27FC236}">
                    <a16:creationId xmlns:a16="http://schemas.microsoft.com/office/drawing/2014/main" id="{FD1A8FF2-8C0C-166B-2C3D-9C72C07D2AED}"/>
                  </a:ext>
                </a:extLst>
              </p:cNvPr>
              <p:cNvSpPr txBox="1">
                <a:spLocks noChangeArrowheads="1"/>
              </p:cNvSpPr>
              <p:nvPr/>
            </p:nvSpPr>
            <p:spPr bwMode="auto">
              <a:xfrm>
                <a:off x="1403350" y="6068811"/>
                <a:ext cx="774773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2000" dirty="0">
                    <a:solidFill>
                      <a:srgbClr val="FF0000"/>
                    </a:solidFill>
                  </a:rPr>
                  <a:t>直線的斜率即是</a:t>
                </a:r>
                <a:r>
                  <a:rPr lang="en-US" altLang="zh-TW" sz="2000" dirty="0">
                    <a:solidFill>
                      <a:srgbClr val="FF0000"/>
                    </a:solidFill>
                    <a:latin typeface="Times New Roman" panose="02020603050405020304" pitchFamily="18" charset="0"/>
                    <a:cs typeface="Times New Roman" panose="02020603050405020304" pitchFamily="18" charset="0"/>
                  </a:rPr>
                  <a:t>Planck</a:t>
                </a:r>
                <a:r>
                  <a:rPr lang="zh-TW" altLang="en-US" sz="2000" dirty="0">
                    <a:solidFill>
                      <a:srgbClr val="FF0000"/>
                    </a:solidFill>
                  </a:rPr>
                  <a:t>常數</a:t>
                </a:r>
                <a14:m>
                  <m:oMath xmlns:m="http://schemas.openxmlformats.org/officeDocument/2006/math">
                    <m:r>
                      <a:rPr lang="en-US" altLang="zh-TW" sz="2000" b="0" i="1" smtClean="0">
                        <a:solidFill>
                          <a:srgbClr val="FF0000"/>
                        </a:solidFill>
                        <a:latin typeface="Cambria Math"/>
                      </a:rPr>
                      <m:t>ℎ</m:t>
                    </m:r>
                    <m:r>
                      <a:rPr lang="en-US" altLang="zh-TW" sz="2000" b="0" i="1" smtClean="0">
                        <a:solidFill>
                          <a:srgbClr val="FF0000"/>
                        </a:solidFill>
                        <a:latin typeface="Cambria Math" panose="02040503050406030204" pitchFamily="18" charset="0"/>
                      </a:rPr>
                      <m:t>/</m:t>
                    </m:r>
                    <m:r>
                      <a:rPr lang="en-US" altLang="zh-TW" sz="2000" b="0" i="1" smtClean="0">
                        <a:solidFill>
                          <a:srgbClr val="FF0000"/>
                        </a:solidFill>
                        <a:latin typeface="Cambria Math" panose="02040503050406030204" pitchFamily="18" charset="0"/>
                      </a:rPr>
                      <m:t>𝑒</m:t>
                    </m:r>
                  </m:oMath>
                </a14:m>
                <a:r>
                  <a:rPr lang="zh-TW" altLang="en-US" sz="2000" dirty="0">
                    <a:solidFill>
                      <a:srgbClr val="FF0000"/>
                    </a:solidFill>
                  </a:rPr>
                  <a:t>。這是最容易測蒲朗克常數的辦法。</a:t>
                </a:r>
              </a:p>
            </p:txBody>
          </p:sp>
        </mc:Choice>
        <mc:Fallback xmlns="">
          <p:sp>
            <p:nvSpPr>
              <p:cNvPr id="117774" name="文字方塊 19">
                <a:extLst>
                  <a:ext uri="{FF2B5EF4-FFF2-40B4-BE49-F238E27FC236}">
                    <a16:creationId xmlns:a16="http://schemas.microsoft.com/office/drawing/2014/main" id="{FD1A8FF2-8C0C-166B-2C3D-9C72C07D2AED}"/>
                  </a:ext>
                </a:extLst>
              </p:cNvPr>
              <p:cNvSpPr txBox="1">
                <a:spLocks noRot="1" noChangeAspect="1" noMove="1" noResize="1" noEditPoints="1" noAdjustHandles="1" noChangeArrowheads="1" noChangeShapeType="1" noTextEdit="1"/>
              </p:cNvSpPr>
              <p:nvPr/>
            </p:nvSpPr>
            <p:spPr bwMode="auto">
              <a:xfrm>
                <a:off x="1403350" y="6068811"/>
                <a:ext cx="7747730" cy="400110"/>
              </a:xfrm>
              <a:prstGeom prst="rect">
                <a:avLst/>
              </a:prstGeom>
              <a:blipFill>
                <a:blip r:embed="rId4"/>
                <a:stretch>
                  <a:fillRect l="-818"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776" name="文字方塊 10">
                <a:extLst>
                  <a:ext uri="{FF2B5EF4-FFF2-40B4-BE49-F238E27FC236}">
                    <a16:creationId xmlns:a16="http://schemas.microsoft.com/office/drawing/2014/main" id="{FA866D80-9F3D-D5FD-40EF-8097843F485C}"/>
                  </a:ext>
                </a:extLst>
              </p:cNvPr>
              <p:cNvSpPr txBox="1">
                <a:spLocks noChangeArrowheads="1"/>
              </p:cNvSpPr>
              <p:nvPr/>
            </p:nvSpPr>
            <p:spPr bwMode="auto">
              <a:xfrm>
                <a:off x="1414697" y="5640227"/>
                <a:ext cx="8256382"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2000" dirty="0"/>
                  <a:t>光量子能量</a:t>
                </a:r>
                <a14:m>
                  <m:oMath xmlns:m="http://schemas.openxmlformats.org/officeDocument/2006/math">
                    <m:r>
                      <a:rPr lang="en-US" altLang="zh-TW" sz="2000" i="1">
                        <a:latin typeface="Cambria Math"/>
                      </a:rPr>
                      <m:t>ℎ</m:t>
                    </m:r>
                    <m:r>
                      <a:rPr lang="en-US" altLang="zh-TW" sz="2000" i="1">
                        <a:latin typeface="Cambria Math" panose="02040503050406030204" pitchFamily="18" charset="0"/>
                        <a:ea typeface="Cambria Math" panose="02040503050406030204" pitchFamily="18" charset="0"/>
                      </a:rPr>
                      <m:t>𝜈</m:t>
                    </m:r>
                  </m:oMath>
                </a14:m>
                <a:r>
                  <a:rPr lang="zh-TW" altLang="en-US" sz="2000" dirty="0"/>
                  <a:t>低於</a:t>
                </a:r>
                <a14:m>
                  <m:oMath xmlns:m="http://schemas.openxmlformats.org/officeDocument/2006/math">
                    <m:r>
                      <a:rPr lang="en-US" altLang="zh-TW" sz="2000" b="0" i="1" dirty="0" smtClean="0">
                        <a:latin typeface="Cambria Math" panose="02040503050406030204" pitchFamily="18" charset="0"/>
                        <a:cs typeface="Times New Roman" pitchFamily="18" charset="0"/>
                      </a:rPr>
                      <m:t>𝑊</m:t>
                    </m:r>
                  </m:oMath>
                </a14:m>
                <a:r>
                  <a:rPr lang="zh-TW" altLang="en-US" sz="2000" dirty="0"/>
                  <a:t>，</a:t>
                </a:r>
                <a14:m>
                  <m:oMath xmlns:m="http://schemas.openxmlformats.org/officeDocument/2006/math">
                    <m:r>
                      <a:rPr lang="zh-TW" altLang="en-US" sz="2000" i="1">
                        <a:latin typeface="Cambria Math" panose="02040503050406030204" pitchFamily="18" charset="0"/>
                      </a:rPr>
                      <m:t>𝜈</m:t>
                    </m:r>
                    <m:r>
                      <a:rPr lang="en-US" altLang="zh-TW" sz="2000" i="1">
                        <a:latin typeface="Cambria Math" panose="02040503050406030204" pitchFamily="18" charset="0"/>
                      </a:rPr>
                      <m:t>&lt;</m:t>
                    </m:r>
                    <m:sSub>
                      <m:sSubPr>
                        <m:ctrlPr>
                          <a:rPr lang="en-US" altLang="zh-TW" sz="2000" i="1">
                            <a:latin typeface="Cambria Math" panose="02040503050406030204" pitchFamily="18" charset="0"/>
                            <a:ea typeface="Cambria Math" panose="02040503050406030204" pitchFamily="18" charset="0"/>
                          </a:rPr>
                        </m:ctrlPr>
                      </m:sSubPr>
                      <m:e>
                        <m:r>
                          <a:rPr lang="en-US" altLang="zh-TW" sz="2000" i="1">
                            <a:latin typeface="Cambria Math" panose="02040503050406030204" pitchFamily="18" charset="0"/>
                            <a:ea typeface="Cambria Math" panose="02040503050406030204" pitchFamily="18" charset="0"/>
                          </a:rPr>
                          <m:t>𝜈</m:t>
                        </m:r>
                      </m:e>
                      <m:sub>
                        <m:r>
                          <a:rPr lang="en-US" altLang="zh-TW" sz="2000" i="1">
                            <a:latin typeface="Cambria Math" panose="02040503050406030204" pitchFamily="18" charset="0"/>
                          </a:rPr>
                          <m:t>0</m:t>
                        </m:r>
                      </m:sub>
                    </m:sSub>
                  </m:oMath>
                </a14:m>
                <a:r>
                  <a:rPr lang="zh-TW" altLang="en-US" sz="2000" dirty="0"/>
                  <a:t>，即無法打出電子。</a:t>
                </a:r>
              </a:p>
            </p:txBody>
          </p:sp>
        </mc:Choice>
        <mc:Fallback xmlns="">
          <p:sp>
            <p:nvSpPr>
              <p:cNvPr id="117776" name="文字方塊 10">
                <a:extLst>
                  <a:ext uri="{FF2B5EF4-FFF2-40B4-BE49-F238E27FC236}">
                    <a16:creationId xmlns:a16="http://schemas.microsoft.com/office/drawing/2014/main" id="{FA866D80-9F3D-D5FD-40EF-8097843F485C}"/>
                  </a:ext>
                </a:extLst>
              </p:cNvPr>
              <p:cNvSpPr txBox="1">
                <a:spLocks noRot="1" noChangeAspect="1" noMove="1" noResize="1" noEditPoints="1" noAdjustHandles="1" noChangeArrowheads="1" noChangeShapeType="1" noTextEdit="1"/>
              </p:cNvSpPr>
              <p:nvPr/>
            </p:nvSpPr>
            <p:spPr bwMode="auto">
              <a:xfrm>
                <a:off x="1414697" y="5640227"/>
                <a:ext cx="8256382" cy="400110"/>
              </a:xfrm>
              <a:prstGeom prst="rect">
                <a:avLst/>
              </a:prstGeom>
              <a:blipFill>
                <a:blip r:embed="rId5"/>
                <a:stretch>
                  <a:fillRect l="-768"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B05612DE-378E-32D6-EC75-104A5EFD8061}"/>
                  </a:ext>
                </a:extLst>
              </p:cNvPr>
              <p:cNvSpPr txBox="1"/>
              <p:nvPr/>
            </p:nvSpPr>
            <p:spPr>
              <a:xfrm>
                <a:off x="4097479" y="4731521"/>
                <a:ext cx="1033937" cy="400110"/>
              </a:xfrm>
              <a:prstGeom prst="rect">
                <a:avLst/>
              </a:prstGeom>
              <a:solidFill>
                <a:srgbClr val="FFFF99"/>
              </a:solidFill>
            </p:spPr>
            <p:txBody>
              <a:bodyPr wrap="none" rtlCol="0">
                <a:spAutoFit/>
              </a:bodyPr>
              <a:lstStyle/>
              <a:p>
                <a:pPr/>
                <a14:m>
                  <m:oMathPara xmlns:m="http://schemas.openxmlformats.org/officeDocument/2006/math">
                    <m:oMath>
                      <m:r>
                        <a:rPr lang="en-US" altLang="zh-TW" sz="2000" b="0" i="1" smtClean="0">
                          <a:latin typeface="Cambria Math"/>
                        </a:rPr>
                        <m:t>𝐸</m:t>
                      </m:r>
                      <m:r>
                        <a:rPr lang="en-US" altLang="zh-TW" sz="2000" b="0" i="1" smtClean="0">
                          <a:latin typeface="Cambria Math"/>
                        </a:rPr>
                        <m:t>=</m:t>
                      </m:r>
                      <m:r>
                        <a:rPr lang="en-US" altLang="zh-TW" sz="2000" b="0" i="1" smtClean="0">
                          <a:latin typeface="Cambria Math"/>
                        </a:rPr>
                        <m:t>ℎ</m:t>
                      </m:r>
                      <m:r>
                        <a:rPr lang="en-US" altLang="zh-TW" sz="2000" b="0" i="1" smtClean="0">
                          <a:latin typeface="Cambria Math" panose="02040503050406030204" pitchFamily="18" charset="0"/>
                          <a:ea typeface="Cambria Math" panose="02040503050406030204" pitchFamily="18" charset="0"/>
                        </a:rPr>
                        <m:t>𝜈</m:t>
                      </m:r>
                    </m:oMath>
                  </m:oMathPara>
                </a14:m>
                <a:endParaRPr lang="zh-TW" altLang="en-US" sz="2000" dirty="0"/>
              </a:p>
            </p:txBody>
          </p:sp>
        </mc:Choice>
        <mc:Fallback xmlns="">
          <p:sp>
            <p:nvSpPr>
              <p:cNvPr id="2" name="文字方塊 1">
                <a:extLst>
                  <a:ext uri="{FF2B5EF4-FFF2-40B4-BE49-F238E27FC236}">
                    <a16:creationId xmlns:a16="http://schemas.microsoft.com/office/drawing/2014/main" id="{B05612DE-378E-32D6-EC75-104A5EFD8061}"/>
                  </a:ext>
                </a:extLst>
              </p:cNvPr>
              <p:cNvSpPr txBox="1">
                <a:spLocks noRot="1" noChangeAspect="1" noMove="1" noResize="1" noEditPoints="1" noAdjustHandles="1" noChangeArrowheads="1" noChangeShapeType="1" noTextEdit="1"/>
              </p:cNvSpPr>
              <p:nvPr/>
            </p:nvSpPr>
            <p:spPr>
              <a:xfrm>
                <a:off x="4097479" y="4731521"/>
                <a:ext cx="1033937"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字方塊 1">
                <a:extLst>
                  <a:ext uri="{FF2B5EF4-FFF2-40B4-BE49-F238E27FC236}">
                    <a16:creationId xmlns:a16="http://schemas.microsoft.com/office/drawing/2014/main" id="{C280657A-584C-6F5F-7859-6ADCDCA93983}"/>
                  </a:ext>
                </a:extLst>
              </p:cNvPr>
              <p:cNvSpPr txBox="1"/>
              <p:nvPr/>
            </p:nvSpPr>
            <p:spPr>
              <a:xfrm>
                <a:off x="1418263" y="4100716"/>
                <a:ext cx="2412968" cy="40011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panose="02040503050406030204" pitchFamily="18" charset="0"/>
                        </a:rPr>
                        <m:t>𝑒</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𝑉</m:t>
                          </m:r>
                        </m:e>
                        <m:sub>
                          <m:r>
                            <a:rPr lang="en-US" altLang="zh-TW" sz="2000" i="1">
                              <a:latin typeface="Cambria Math" panose="02040503050406030204" pitchFamily="18" charset="0"/>
                            </a:rPr>
                            <m:t>0</m:t>
                          </m:r>
                        </m:sub>
                      </m:sSub>
                      <m:r>
                        <a:rPr lang="en-US" altLang="zh-TW" sz="2000" b="0" i="1" smtClean="0">
                          <a:latin typeface="Cambria Math"/>
                        </a:rPr>
                        <m:t>=</m:t>
                      </m:r>
                      <m:sSub>
                        <m:sSubPr>
                          <m:ctrlPr>
                            <a:rPr lang="en-US" altLang="zh-TW" sz="2000" b="0" i="1" smtClean="0">
                              <a:latin typeface="Cambria Math" panose="02040503050406030204" pitchFamily="18" charset="0"/>
                            </a:rPr>
                          </m:ctrlPr>
                        </m:sSubPr>
                        <m:e>
                          <m:r>
                            <a:rPr lang="en-US" altLang="zh-TW" sz="2000" b="0" i="1" smtClean="0">
                              <a:latin typeface="Cambria Math" panose="02040503050406030204" pitchFamily="18" charset="0"/>
                            </a:rPr>
                            <m:t>𝐾</m:t>
                          </m:r>
                        </m:e>
                        <m:sub>
                          <m:r>
                            <a:rPr lang="en-US" altLang="zh-TW" sz="2000" b="0" i="1" smtClean="0">
                              <a:latin typeface="Cambria Math" panose="02040503050406030204" pitchFamily="18" charset="0"/>
                            </a:rPr>
                            <m:t>𝑒</m:t>
                          </m:r>
                        </m:sub>
                      </m:sSub>
                      <m:r>
                        <a:rPr lang="en-US" altLang="zh-TW" sz="2000" b="0" i="1" smtClean="0">
                          <a:latin typeface="Cambria Math" panose="02040503050406030204" pitchFamily="18" charset="0"/>
                        </a:rPr>
                        <m:t>=</m:t>
                      </m:r>
                      <m:r>
                        <a:rPr lang="en-US" altLang="zh-TW" sz="2000" b="0" i="1" smtClean="0">
                          <a:latin typeface="Cambria Math"/>
                        </a:rPr>
                        <m:t>ℎ</m:t>
                      </m:r>
                      <m:r>
                        <a:rPr lang="en-US" altLang="zh-TW" sz="2000" b="0" i="1" smtClean="0">
                          <a:latin typeface="Cambria Math" panose="02040503050406030204" pitchFamily="18" charset="0"/>
                          <a:ea typeface="Cambria Math" panose="02040503050406030204" pitchFamily="18" charset="0"/>
                        </a:rPr>
                        <m:t>𝜈</m:t>
                      </m:r>
                      <m:r>
                        <a:rPr lang="en-US" altLang="zh-TW" sz="2000" b="0" i="1" smtClean="0">
                          <a:latin typeface="Cambria Math" panose="02040503050406030204" pitchFamily="18" charset="0"/>
                        </a:rPr>
                        <m:t>−</m:t>
                      </m:r>
                      <m:r>
                        <a:rPr lang="en-US" altLang="zh-TW" sz="2000" b="0" i="1" smtClean="0">
                          <a:latin typeface="Cambria Math" panose="02040503050406030204" pitchFamily="18" charset="0"/>
                        </a:rPr>
                        <m:t>𝑊</m:t>
                      </m:r>
                    </m:oMath>
                  </m:oMathPara>
                </a14:m>
                <a:endParaRPr lang="zh-TW" altLang="en-US" sz="2000" dirty="0"/>
              </a:p>
            </p:txBody>
          </p:sp>
        </mc:Choice>
        <mc:Fallback xmlns="">
          <p:sp>
            <p:nvSpPr>
              <p:cNvPr id="3" name="文字方塊 1">
                <a:extLst>
                  <a:ext uri="{FF2B5EF4-FFF2-40B4-BE49-F238E27FC236}">
                    <a16:creationId xmlns:a16="http://schemas.microsoft.com/office/drawing/2014/main" id="{C280657A-584C-6F5F-7859-6ADCDCA93983}"/>
                  </a:ext>
                </a:extLst>
              </p:cNvPr>
              <p:cNvSpPr txBox="1">
                <a:spLocks noRot="1" noChangeAspect="1" noMove="1" noResize="1" noEditPoints="1" noAdjustHandles="1" noChangeArrowheads="1" noChangeShapeType="1" noTextEdit="1"/>
              </p:cNvSpPr>
              <p:nvPr/>
            </p:nvSpPr>
            <p:spPr>
              <a:xfrm>
                <a:off x="1418263" y="4100716"/>
                <a:ext cx="2412968"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5D2DE57-453D-C2AC-63F3-418C7EC0B4A0}"/>
                  </a:ext>
                </a:extLst>
              </p:cNvPr>
              <p:cNvSpPr txBox="1"/>
              <p:nvPr/>
            </p:nvSpPr>
            <p:spPr>
              <a:xfrm>
                <a:off x="5336282" y="4752591"/>
                <a:ext cx="1395957" cy="400110"/>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panose="02040503050406030204" pitchFamily="18" charset="0"/>
                        </a:rPr>
                        <m:t>𝑊</m:t>
                      </m:r>
                      <m:r>
                        <a:rPr lang="en-US" altLang="zh-TW" sz="2000" b="0" i="1" smtClean="0">
                          <a:latin typeface="Cambria Math" panose="02040503050406030204" pitchFamily="18" charset="0"/>
                          <a:ea typeface="Cambria Math" panose="02040503050406030204" pitchFamily="18" charset="0"/>
                        </a:rPr>
                        <m:t>=</m:t>
                      </m:r>
                      <m:r>
                        <a:rPr lang="en-US" altLang="zh-TW" sz="2000" i="1">
                          <a:latin typeface="Cambria Math"/>
                        </a:rPr>
                        <m:t>ℎ</m:t>
                      </m:r>
                      <m:sSub>
                        <m:sSubPr>
                          <m:ctrlPr>
                            <a:rPr lang="en-US" altLang="zh-TW" sz="2000" i="1" smtClean="0">
                              <a:latin typeface="Cambria Math" panose="02040503050406030204" pitchFamily="18" charset="0"/>
                              <a:ea typeface="Cambria Math" panose="02040503050406030204" pitchFamily="18" charset="0"/>
                            </a:rPr>
                          </m:ctrlPr>
                        </m:sSubPr>
                        <m:e>
                          <m:r>
                            <a:rPr lang="en-US" altLang="zh-TW" sz="2000" i="1" smtClean="0">
                              <a:latin typeface="Cambria Math" panose="02040503050406030204" pitchFamily="18" charset="0"/>
                              <a:ea typeface="Cambria Math" panose="02040503050406030204" pitchFamily="18" charset="0"/>
                            </a:rPr>
                            <m:t>𝜈</m:t>
                          </m:r>
                        </m:e>
                        <m:sub>
                          <m:r>
                            <a:rPr lang="en-US" altLang="zh-TW" sz="2000" b="0" i="1" smtClean="0">
                              <a:latin typeface="Cambria Math" panose="02040503050406030204" pitchFamily="18" charset="0"/>
                            </a:rPr>
                            <m:t>0</m:t>
                          </m:r>
                        </m:sub>
                      </m:sSub>
                    </m:oMath>
                  </m:oMathPara>
                </a14:m>
                <a:endParaRPr lang="en-TW" sz="2000" dirty="0"/>
              </a:p>
            </p:txBody>
          </p:sp>
        </mc:Choice>
        <mc:Fallback xmlns="">
          <p:sp>
            <p:nvSpPr>
              <p:cNvPr id="5" name="TextBox 4">
                <a:extLst>
                  <a:ext uri="{FF2B5EF4-FFF2-40B4-BE49-F238E27FC236}">
                    <a16:creationId xmlns:a16="http://schemas.microsoft.com/office/drawing/2014/main" id="{75D2DE57-453D-C2AC-63F3-418C7EC0B4A0}"/>
                  </a:ext>
                </a:extLst>
              </p:cNvPr>
              <p:cNvSpPr txBox="1">
                <a:spLocks noRot="1" noChangeAspect="1" noMove="1" noResize="1" noEditPoints="1" noAdjustHandles="1" noChangeArrowheads="1" noChangeShapeType="1" noTextEdit="1"/>
              </p:cNvSpPr>
              <p:nvPr/>
            </p:nvSpPr>
            <p:spPr>
              <a:xfrm>
                <a:off x="5336282" y="4752591"/>
                <a:ext cx="1395957" cy="400110"/>
              </a:xfrm>
              <a:prstGeom prst="rect">
                <a:avLst/>
              </a:prstGeom>
              <a:blipFill>
                <a:blip r:embed="rId8"/>
                <a:stretch>
                  <a:fillRect/>
                </a:stretch>
              </a:blipFill>
            </p:spPr>
            <p:txBody>
              <a:bodyPr/>
              <a:lstStyle/>
              <a:p>
                <a:r>
                  <a:rPr lang="en-US">
                    <a:noFill/>
                  </a:rPr>
                  <a:t> </a:t>
                </a:r>
              </a:p>
            </p:txBody>
          </p:sp>
        </mc:Fallback>
      </mc:AlternateContent>
      <p:pic>
        <p:nvPicPr>
          <p:cNvPr id="4" name="Graphic 3" descr="Cat with solid fill">
            <a:extLst>
              <a:ext uri="{FF2B5EF4-FFF2-40B4-BE49-F238E27FC236}">
                <a16:creationId xmlns:a16="http://schemas.microsoft.com/office/drawing/2014/main" id="{F38FC76A-9011-FFEF-95F3-FE7953360E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15756" y="6209075"/>
            <a:ext cx="619090" cy="61909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70696C7-5F59-F11C-B38A-9E2EA6EF5238}"/>
                  </a:ext>
                </a:extLst>
              </p:cNvPr>
              <p:cNvSpPr txBox="1"/>
              <p:nvPr/>
            </p:nvSpPr>
            <p:spPr>
              <a:xfrm>
                <a:off x="2342857" y="869850"/>
                <a:ext cx="519920" cy="369332"/>
              </a:xfrm>
              <a:prstGeom prst="rect">
                <a:avLst/>
              </a:prstGeom>
              <a:noFill/>
            </p:spPr>
            <p:txBody>
              <a:bodyPr wrap="squar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𝑉</m:t>
                          </m:r>
                        </m:e>
                        <m:sub>
                          <m:r>
                            <a:rPr lang="en-US" altLang="zh-TW" sz="1800" i="1">
                              <a:latin typeface="Cambria Math" panose="02040503050406030204" pitchFamily="18" charset="0"/>
                            </a:rPr>
                            <m:t>0</m:t>
                          </m:r>
                        </m:sub>
                      </m:sSub>
                    </m:oMath>
                  </m:oMathPara>
                </a14:m>
                <a:endParaRPr lang="en-US" sz="1800" dirty="0"/>
              </a:p>
            </p:txBody>
          </p:sp>
        </mc:Choice>
        <mc:Fallback xmlns="">
          <p:sp>
            <p:nvSpPr>
              <p:cNvPr id="7" name="TextBox 6">
                <a:extLst>
                  <a:ext uri="{FF2B5EF4-FFF2-40B4-BE49-F238E27FC236}">
                    <a16:creationId xmlns:a16="http://schemas.microsoft.com/office/drawing/2014/main" id="{970696C7-5F59-F11C-B38A-9E2EA6EF5238}"/>
                  </a:ext>
                </a:extLst>
              </p:cNvPr>
              <p:cNvSpPr txBox="1">
                <a:spLocks noRot="1" noChangeAspect="1" noMove="1" noResize="1" noEditPoints="1" noAdjustHandles="1" noChangeArrowheads="1" noChangeShapeType="1" noTextEdit="1"/>
              </p:cNvSpPr>
              <p:nvPr/>
            </p:nvSpPr>
            <p:spPr>
              <a:xfrm>
                <a:off x="2342857" y="869850"/>
                <a:ext cx="519920"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B2EB6E3-D72C-AE59-C1D1-4CD097937D00}"/>
                  </a:ext>
                </a:extLst>
              </p:cNvPr>
              <p:cNvSpPr txBox="1"/>
              <p:nvPr/>
            </p:nvSpPr>
            <p:spPr>
              <a:xfrm>
                <a:off x="3707904" y="2845575"/>
                <a:ext cx="360040" cy="307777"/>
              </a:xfrm>
              <a:prstGeom prst="rect">
                <a:avLst/>
              </a:prstGeom>
              <a:solidFill>
                <a:schemeClr val="bg1"/>
              </a:solidFill>
            </p:spPr>
            <p:txBody>
              <a:bodyPr wrap="square">
                <a:spAutoFit/>
              </a:bodyPr>
              <a:lstStyle/>
              <a:p>
                <a:pPr/>
                <a14:m>
                  <m:oMathPara xmlns:m="http://schemas.openxmlformats.org/officeDocument/2006/math">
                    <m:oMath>
                      <m:sSub>
                        <m:sSubPr>
                          <m:ctrlPr>
                            <a:rPr lang="en-US" altLang="zh-TW" sz="1400" i="1" smtClean="0">
                              <a:latin typeface="Cambria Math" panose="02040503050406030204" pitchFamily="18" charset="0"/>
                              <a:ea typeface="Cambria Math" panose="02040503050406030204" pitchFamily="18" charset="0"/>
                            </a:rPr>
                          </m:ctrlPr>
                        </m:sSubPr>
                        <m:e>
                          <m:r>
                            <a:rPr lang="en-US" altLang="zh-TW" sz="1400" i="1" smtClean="0">
                              <a:latin typeface="Cambria Math" panose="02040503050406030204" pitchFamily="18" charset="0"/>
                              <a:ea typeface="Cambria Math" panose="02040503050406030204" pitchFamily="18" charset="0"/>
                            </a:rPr>
                            <m:t>𝜈</m:t>
                          </m:r>
                        </m:e>
                        <m:sub>
                          <m:r>
                            <a:rPr lang="en-US" altLang="zh-TW" sz="1400" b="0" i="1" smtClean="0">
                              <a:latin typeface="Cambria Math" panose="02040503050406030204" pitchFamily="18" charset="0"/>
                            </a:rPr>
                            <m:t>0</m:t>
                          </m:r>
                        </m:sub>
                      </m:sSub>
                    </m:oMath>
                  </m:oMathPara>
                </a14:m>
                <a:endParaRPr lang="en-TW" sz="1400" dirty="0"/>
              </a:p>
            </p:txBody>
          </p:sp>
        </mc:Choice>
        <mc:Fallback xmlns="">
          <p:sp>
            <p:nvSpPr>
              <p:cNvPr id="8" name="TextBox 7">
                <a:extLst>
                  <a:ext uri="{FF2B5EF4-FFF2-40B4-BE49-F238E27FC236}">
                    <a16:creationId xmlns:a16="http://schemas.microsoft.com/office/drawing/2014/main" id="{EB2EB6E3-D72C-AE59-C1D1-4CD097937D00}"/>
                  </a:ext>
                </a:extLst>
              </p:cNvPr>
              <p:cNvSpPr txBox="1">
                <a:spLocks noRot="1" noChangeAspect="1" noMove="1" noResize="1" noEditPoints="1" noAdjustHandles="1" noChangeArrowheads="1" noChangeShapeType="1" noTextEdit="1"/>
              </p:cNvSpPr>
              <p:nvPr/>
            </p:nvSpPr>
            <p:spPr>
              <a:xfrm>
                <a:off x="3707904" y="2845575"/>
                <a:ext cx="360040" cy="30777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字方塊 1">
                <a:extLst>
                  <a:ext uri="{FF2B5EF4-FFF2-40B4-BE49-F238E27FC236}">
                    <a16:creationId xmlns:a16="http://schemas.microsoft.com/office/drawing/2014/main" id="{BBB2EE8B-FD52-0E5B-F975-AB30A9160C2C}"/>
                  </a:ext>
                </a:extLst>
              </p:cNvPr>
              <p:cNvSpPr txBox="1"/>
              <p:nvPr/>
            </p:nvSpPr>
            <p:spPr>
              <a:xfrm>
                <a:off x="4072257" y="3945946"/>
                <a:ext cx="1716688" cy="676724"/>
              </a:xfrm>
              <a:prstGeom prst="rect">
                <a:avLst/>
              </a:prstGeom>
              <a:solidFill>
                <a:srgbClr val="FFFF00"/>
              </a:solidFill>
            </p:spPr>
            <p:txBody>
              <a:bodyPr wrap="none" rtlCol="0">
                <a:spAutoFit/>
              </a:bodyPr>
              <a:lstStyle/>
              <a:p>
                <a:pPr/>
                <a14:m>
                  <m:oMathPara xmlns:m="http://schemas.openxmlformats.org/officeDocument/2006/math">
                    <m:oMath>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𝑉</m:t>
                          </m:r>
                        </m:e>
                        <m:sub>
                          <m:r>
                            <a:rPr lang="en-US" altLang="zh-TW" sz="2000" i="1">
                              <a:latin typeface="Cambria Math" panose="02040503050406030204" pitchFamily="18" charset="0"/>
                            </a:rPr>
                            <m:t>0</m:t>
                          </m:r>
                        </m:sub>
                      </m:sSub>
                      <m:r>
                        <a:rPr lang="en-US" altLang="zh-TW" sz="2000" b="0" i="1" smtClean="0">
                          <a:latin typeface="Cambria Math"/>
                        </a:rPr>
                        <m:t>=</m:t>
                      </m:r>
                      <m:f>
                        <m:fPr>
                          <m:ctrlPr>
                            <a:rPr lang="en-US" altLang="zh-TW" sz="2000" b="0" i="1" smtClean="0">
                              <a:latin typeface="Cambria Math" panose="02040503050406030204" pitchFamily="18" charset="0"/>
                            </a:rPr>
                          </m:ctrlPr>
                        </m:fPr>
                        <m:num>
                          <m:r>
                            <a:rPr lang="en-US" altLang="zh-TW" sz="2000" b="0" i="1" smtClean="0">
                              <a:latin typeface="Cambria Math" panose="02040503050406030204" pitchFamily="18" charset="0"/>
                            </a:rPr>
                            <m:t>ℎ</m:t>
                          </m:r>
                        </m:num>
                        <m:den>
                          <m:r>
                            <a:rPr lang="en-US" altLang="zh-TW" sz="2000" b="0" i="1" smtClean="0">
                              <a:latin typeface="Cambria Math" panose="02040503050406030204" pitchFamily="18" charset="0"/>
                            </a:rPr>
                            <m:t>𝑒</m:t>
                          </m:r>
                        </m:den>
                      </m:f>
                      <m:r>
                        <a:rPr lang="en-US" altLang="zh-TW" sz="2000" b="0" i="1" smtClean="0">
                          <a:latin typeface="Cambria Math" panose="02040503050406030204" pitchFamily="18" charset="0"/>
                          <a:ea typeface="Cambria Math" panose="02040503050406030204" pitchFamily="18" charset="0"/>
                        </a:rPr>
                        <m:t>𝜈</m:t>
                      </m:r>
                      <m:r>
                        <a:rPr lang="en-US" altLang="zh-TW" sz="2000" b="0" i="1" smtClean="0">
                          <a:latin typeface="Cambria Math" panose="02040503050406030204" pitchFamily="18" charset="0"/>
                        </a:rPr>
                        <m:t>−</m:t>
                      </m:r>
                      <m:f>
                        <m:fPr>
                          <m:ctrlPr>
                            <a:rPr lang="en-US" altLang="zh-TW" sz="2000" i="1">
                              <a:latin typeface="Cambria Math" panose="02040503050406030204" pitchFamily="18" charset="0"/>
                            </a:rPr>
                          </m:ctrlPr>
                        </m:fPr>
                        <m:num>
                          <m:r>
                            <a:rPr lang="en-US" altLang="zh-TW" sz="2000" i="1">
                              <a:latin typeface="Cambria Math" panose="02040503050406030204" pitchFamily="18" charset="0"/>
                            </a:rPr>
                            <m:t>𝑊</m:t>
                          </m:r>
                        </m:num>
                        <m:den>
                          <m:r>
                            <a:rPr lang="en-US" altLang="zh-TW" sz="2000" b="0" i="1" smtClean="0">
                              <a:latin typeface="Cambria Math" panose="02040503050406030204" pitchFamily="18" charset="0"/>
                            </a:rPr>
                            <m:t>𝑒</m:t>
                          </m:r>
                        </m:den>
                      </m:f>
                    </m:oMath>
                  </m:oMathPara>
                </a14:m>
                <a:endParaRPr lang="zh-TW" altLang="en-US" sz="2000" dirty="0"/>
              </a:p>
            </p:txBody>
          </p:sp>
        </mc:Choice>
        <mc:Fallback xmlns="">
          <p:sp>
            <p:nvSpPr>
              <p:cNvPr id="6" name="文字方塊 1">
                <a:extLst>
                  <a:ext uri="{FF2B5EF4-FFF2-40B4-BE49-F238E27FC236}">
                    <a16:creationId xmlns:a16="http://schemas.microsoft.com/office/drawing/2014/main" id="{BBB2EE8B-FD52-0E5B-F975-AB30A9160C2C}"/>
                  </a:ext>
                </a:extLst>
              </p:cNvPr>
              <p:cNvSpPr txBox="1">
                <a:spLocks noRot="1" noChangeAspect="1" noMove="1" noResize="1" noEditPoints="1" noAdjustHandles="1" noChangeArrowheads="1" noChangeShapeType="1" noTextEdit="1"/>
              </p:cNvSpPr>
              <p:nvPr/>
            </p:nvSpPr>
            <p:spPr>
              <a:xfrm>
                <a:off x="4072257" y="3945946"/>
                <a:ext cx="1716688" cy="676724"/>
              </a:xfrm>
              <a:prstGeom prst="rect">
                <a:avLst/>
              </a:prstGeom>
              <a:blipFill>
                <a:blip r:embed="rId12"/>
                <a:stretch>
                  <a:fillRect b="-1852"/>
                </a:stretch>
              </a:blipFill>
            </p:spPr>
            <p:txBody>
              <a:bodyPr/>
              <a:lstStyle/>
              <a:p>
                <a:r>
                  <a:rPr lang="en-US">
                    <a:noFill/>
                  </a:rPr>
                  <a:t> </a:t>
                </a:r>
              </a:p>
            </p:txBody>
          </p:sp>
        </mc:Fallback>
      </mc:AlternateContent>
    </p:spTree>
    <p:extLst>
      <p:ext uri="{BB962C8B-B14F-4D97-AF65-F5344CB8AC3E}">
        <p14:creationId xmlns:p14="http://schemas.microsoft.com/office/powerpoint/2010/main" val="230978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7773"/>
                                        </p:tgtEl>
                                        <p:attrNameLst>
                                          <p:attrName>style.visibility</p:attrName>
                                        </p:attrNameLst>
                                      </p:cBhvr>
                                      <p:to>
                                        <p:strVal val="visible"/>
                                      </p:to>
                                    </p:set>
                                    <p:anim calcmode="lin" valueType="num">
                                      <p:cBhvr additive="base">
                                        <p:cTn id="13" dur="500" fill="hold"/>
                                        <p:tgtEl>
                                          <p:spTgt spid="117773"/>
                                        </p:tgtEl>
                                        <p:attrNameLst>
                                          <p:attrName>ppt_x</p:attrName>
                                        </p:attrNameLst>
                                      </p:cBhvr>
                                      <p:tavLst>
                                        <p:tav tm="0">
                                          <p:val>
                                            <p:strVal val="#ppt_x"/>
                                          </p:val>
                                        </p:tav>
                                        <p:tav tm="100000">
                                          <p:val>
                                            <p:strVal val="#ppt_x"/>
                                          </p:val>
                                        </p:tav>
                                      </p:tavLst>
                                    </p:anim>
                                    <p:anim calcmode="lin" valueType="num">
                                      <p:cBhvr additive="base">
                                        <p:cTn id="14" dur="500" fill="hold"/>
                                        <p:tgtEl>
                                          <p:spTgt spid="11777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7776"/>
                                        </p:tgtEl>
                                        <p:attrNameLst>
                                          <p:attrName>style.visibility</p:attrName>
                                        </p:attrNameLst>
                                      </p:cBhvr>
                                      <p:to>
                                        <p:strVal val="visible"/>
                                      </p:to>
                                    </p:set>
                                    <p:anim calcmode="lin" valueType="num">
                                      <p:cBhvr additive="base">
                                        <p:cTn id="25" dur="500" fill="hold"/>
                                        <p:tgtEl>
                                          <p:spTgt spid="117776"/>
                                        </p:tgtEl>
                                        <p:attrNameLst>
                                          <p:attrName>ppt_x</p:attrName>
                                        </p:attrNameLst>
                                      </p:cBhvr>
                                      <p:tavLst>
                                        <p:tav tm="0">
                                          <p:val>
                                            <p:strVal val="#ppt_x"/>
                                          </p:val>
                                        </p:tav>
                                        <p:tav tm="100000">
                                          <p:val>
                                            <p:strVal val="#ppt_x"/>
                                          </p:val>
                                        </p:tav>
                                      </p:tavLst>
                                    </p:anim>
                                    <p:anim calcmode="lin" valueType="num">
                                      <p:cBhvr additive="base">
                                        <p:cTn id="26" dur="500" fill="hold"/>
                                        <p:tgtEl>
                                          <p:spTgt spid="11777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7774"/>
                                        </p:tgtEl>
                                        <p:attrNameLst>
                                          <p:attrName>style.visibility</p:attrName>
                                        </p:attrNameLst>
                                      </p:cBhvr>
                                      <p:to>
                                        <p:strVal val="visible"/>
                                      </p:to>
                                    </p:set>
                                    <p:anim calcmode="lin" valueType="num">
                                      <p:cBhvr additive="base">
                                        <p:cTn id="31" dur="500" fill="hold"/>
                                        <p:tgtEl>
                                          <p:spTgt spid="117774"/>
                                        </p:tgtEl>
                                        <p:attrNameLst>
                                          <p:attrName>ppt_x</p:attrName>
                                        </p:attrNameLst>
                                      </p:cBhvr>
                                      <p:tavLst>
                                        <p:tav tm="0">
                                          <p:val>
                                            <p:strVal val="#ppt_x"/>
                                          </p:val>
                                        </p:tav>
                                        <p:tav tm="100000">
                                          <p:val>
                                            <p:strVal val="#ppt_x"/>
                                          </p:val>
                                        </p:tav>
                                      </p:tavLst>
                                    </p:anim>
                                    <p:anim calcmode="lin" valueType="num">
                                      <p:cBhvr additive="base">
                                        <p:cTn id="32" dur="500" fill="hold"/>
                                        <p:tgtEl>
                                          <p:spTgt spid="1177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73" grpId="0"/>
      <p:bldP spid="117774" grpId="0"/>
      <p:bldP spid="117776" grpId="0"/>
      <p:bldP spid="2" grpId="0" animBg="1"/>
      <p:bldP spid="5" grpId="0" animBg="1"/>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9B6A27D-DD3C-B493-17D1-2563ACEBED43}"/>
            </a:ext>
          </a:extLst>
        </p:cNvPr>
        <p:cNvGrpSpPr/>
        <p:nvPr/>
      </p:nvGrpSpPr>
      <p:grpSpPr>
        <a:xfrm>
          <a:off x="0" y="0"/>
          <a:ext cx="0" cy="0"/>
          <a:chOff x="0" y="0"/>
          <a:chExt cx="0" cy="0"/>
        </a:xfrm>
      </p:grpSpPr>
      <p:pic>
        <p:nvPicPr>
          <p:cNvPr id="116738" name="Picture 2" descr="D:\Dropbox\Documents\課程\YoungTextBook\Images\Chapter38\A_Images\A_Figures_and_Photos\38_06_Figure.jpg">
            <a:extLst>
              <a:ext uri="{FF2B5EF4-FFF2-40B4-BE49-F238E27FC236}">
                <a16:creationId xmlns:a16="http://schemas.microsoft.com/office/drawing/2014/main" id="{83A6E4DB-231F-6162-C145-4CC7D315A7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416"/>
          <a:stretch/>
        </p:blipFill>
        <p:spPr bwMode="auto">
          <a:xfrm>
            <a:off x="2268538" y="836613"/>
            <a:ext cx="4672012" cy="381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81B3D72-E2FA-472B-15F3-D1245ADC86B1}"/>
                  </a:ext>
                </a:extLst>
              </p:cNvPr>
              <p:cNvSpPr txBox="1"/>
              <p:nvPr/>
            </p:nvSpPr>
            <p:spPr>
              <a:xfrm>
                <a:off x="4860032" y="2276872"/>
                <a:ext cx="2448272" cy="369332"/>
              </a:xfrm>
              <a:prstGeom prst="rect">
                <a:avLst/>
              </a:prstGeom>
              <a:noFill/>
            </p:spPr>
            <p:txBody>
              <a:bodyPr wrap="square" rtlCol="0">
                <a:spAutoFit/>
              </a:bodyPr>
              <a:lstStyle/>
              <a:p>
                <a:pPr algn="l"/>
                <a:r>
                  <a:rPr lang="en-US" sz="1800" dirty="0" err="1">
                    <a:latin typeface="Cambria Math" panose="02040503050406030204" pitchFamily="18" charset="0"/>
                  </a:rPr>
                  <a:t>不同物質</a:t>
                </a:r>
                <a:r>
                  <a:rPr lang="en-US" sz="1800" dirty="0">
                    <a:latin typeface="Cambria Math" panose="02040503050406030204" pitchFamily="18" charset="0"/>
                  </a:rPr>
                  <a:t>，</a:t>
                </a:r>
                <a14:m>
                  <m:oMath xmlns:m="http://schemas.openxmlformats.org/officeDocument/2006/math">
                    <m:r>
                      <a:rPr lang="en-US" altLang="zh-TW" sz="1800" b="0" i="1" smtClean="0">
                        <a:latin typeface="Cambria Math" panose="02040503050406030204" pitchFamily="18" charset="0"/>
                        <a:ea typeface="Cambria Math" panose="02040503050406030204" pitchFamily="18" charset="0"/>
                      </a:rPr>
                      <m:t>𝑊</m:t>
                    </m:r>
                  </m:oMath>
                </a14:m>
                <a:r>
                  <a:rPr lang="en-US" sz="1800" dirty="0" err="1">
                    <a:latin typeface="Cambria Math" panose="02040503050406030204" pitchFamily="18" charset="0"/>
                  </a:rPr>
                  <a:t>不同</a:t>
                </a:r>
                <a:r>
                  <a:rPr lang="en-US" sz="1800" dirty="0">
                    <a:latin typeface="Cambria Math" panose="02040503050406030204" pitchFamily="18" charset="0"/>
                  </a:rPr>
                  <a:t>。</a:t>
                </a:r>
              </a:p>
            </p:txBody>
          </p:sp>
        </mc:Choice>
        <mc:Fallback xmlns="">
          <p:sp>
            <p:nvSpPr>
              <p:cNvPr id="2" name="TextBox 1">
                <a:extLst>
                  <a:ext uri="{FF2B5EF4-FFF2-40B4-BE49-F238E27FC236}">
                    <a16:creationId xmlns:a16="http://schemas.microsoft.com/office/drawing/2014/main" id="{881B3D72-E2FA-472B-15F3-D1245ADC86B1}"/>
                  </a:ext>
                </a:extLst>
              </p:cNvPr>
              <p:cNvSpPr txBox="1">
                <a:spLocks noRot="1" noChangeAspect="1" noMove="1" noResize="1" noEditPoints="1" noAdjustHandles="1" noChangeArrowheads="1" noChangeShapeType="1" noTextEdit="1"/>
              </p:cNvSpPr>
              <p:nvPr/>
            </p:nvSpPr>
            <p:spPr>
              <a:xfrm>
                <a:off x="4860032" y="2276872"/>
                <a:ext cx="2448272" cy="369332"/>
              </a:xfrm>
              <a:prstGeom prst="rect">
                <a:avLst/>
              </a:prstGeom>
              <a:blipFill>
                <a:blip r:embed="rId3"/>
                <a:stretch>
                  <a:fillRect l="-2062"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05913C4-9087-4EFB-7D3D-99EEF4436A20}"/>
                  </a:ext>
                </a:extLst>
              </p:cNvPr>
              <p:cNvSpPr txBox="1"/>
              <p:nvPr/>
            </p:nvSpPr>
            <p:spPr>
              <a:xfrm>
                <a:off x="2339752" y="3152321"/>
                <a:ext cx="576064" cy="553357"/>
              </a:xfrm>
              <a:prstGeom prst="rect">
                <a:avLst/>
              </a:prstGeom>
              <a:solidFill>
                <a:schemeClr val="bg1"/>
              </a:solidFill>
            </p:spPr>
            <p:txBody>
              <a:bodyPr wrap="square">
                <a:spAutoFit/>
              </a:bodyPr>
              <a:lstStyle/>
              <a:p>
                <a:pPr/>
                <a14:m>
                  <m:oMathPara xmlns:m="http://schemas.openxmlformats.org/officeDocument/2006/math">
                    <m:oMath>
                      <m:f>
                        <m:fPr>
                          <m:ctrlPr>
                            <a:rPr lang="en-US" altLang="zh-TW" sz="1600" b="0" i="1" smtClean="0">
                              <a:latin typeface="Cambria Math" panose="02040503050406030204" pitchFamily="18" charset="0"/>
                              <a:ea typeface="Cambria Math" panose="02040503050406030204" pitchFamily="18" charset="0"/>
                            </a:rPr>
                          </m:ctrlPr>
                        </m:fPr>
                        <m:num>
                          <m:r>
                            <a:rPr lang="en-US" altLang="zh-TW" sz="1600" b="0" i="1" smtClean="0">
                              <a:latin typeface="Cambria Math" panose="02040503050406030204" pitchFamily="18" charset="0"/>
                              <a:ea typeface="Cambria Math" panose="02040503050406030204" pitchFamily="18" charset="0"/>
                            </a:rPr>
                            <m:t>−</m:t>
                          </m:r>
                          <m:sSub>
                            <m:sSubPr>
                              <m:ctrlPr>
                                <a:rPr lang="en-US" altLang="zh-TW" sz="1600" b="0" i="1" smtClean="0">
                                  <a:latin typeface="Cambria Math" panose="02040503050406030204" pitchFamily="18" charset="0"/>
                                  <a:ea typeface="Cambria Math" panose="02040503050406030204" pitchFamily="18" charset="0"/>
                                </a:rPr>
                              </m:ctrlPr>
                            </m:sSubPr>
                            <m:e>
                              <m:r>
                                <a:rPr lang="en-US" altLang="zh-TW" sz="1600" b="0" i="1" smtClean="0">
                                  <a:latin typeface="Cambria Math" panose="02040503050406030204" pitchFamily="18" charset="0"/>
                                  <a:ea typeface="Cambria Math" panose="02040503050406030204" pitchFamily="18" charset="0"/>
                                </a:rPr>
                                <m:t>𝑊</m:t>
                              </m:r>
                            </m:e>
                            <m:sub>
                              <m:r>
                                <a:rPr lang="en-US" altLang="zh-TW" sz="1600" b="0" i="1" smtClean="0">
                                  <a:latin typeface="Cambria Math" panose="02040503050406030204" pitchFamily="18" charset="0"/>
                                  <a:ea typeface="Cambria Math" panose="02040503050406030204" pitchFamily="18" charset="0"/>
                                </a:rPr>
                                <m:t>1</m:t>
                              </m:r>
                            </m:sub>
                          </m:sSub>
                        </m:num>
                        <m:den>
                          <m:r>
                            <a:rPr lang="en-US" altLang="zh-TW" sz="1600" b="0" i="1" smtClean="0">
                              <a:latin typeface="Cambria Math" panose="02040503050406030204" pitchFamily="18" charset="0"/>
                              <a:ea typeface="Cambria Math" panose="02040503050406030204" pitchFamily="18" charset="0"/>
                            </a:rPr>
                            <m:t>𝑒</m:t>
                          </m:r>
                        </m:den>
                      </m:f>
                    </m:oMath>
                  </m:oMathPara>
                </a14:m>
                <a:endParaRPr lang="en-US" sz="1600" dirty="0"/>
              </a:p>
            </p:txBody>
          </p:sp>
        </mc:Choice>
        <mc:Fallback xmlns="">
          <p:sp>
            <p:nvSpPr>
              <p:cNvPr id="4" name="TextBox 3">
                <a:extLst>
                  <a:ext uri="{FF2B5EF4-FFF2-40B4-BE49-F238E27FC236}">
                    <a16:creationId xmlns:a16="http://schemas.microsoft.com/office/drawing/2014/main" id="{F05913C4-9087-4EFB-7D3D-99EEF4436A20}"/>
                  </a:ext>
                </a:extLst>
              </p:cNvPr>
              <p:cNvSpPr txBox="1">
                <a:spLocks noRot="1" noChangeAspect="1" noMove="1" noResize="1" noEditPoints="1" noAdjustHandles="1" noChangeArrowheads="1" noChangeShapeType="1" noTextEdit="1"/>
              </p:cNvSpPr>
              <p:nvPr/>
            </p:nvSpPr>
            <p:spPr>
              <a:xfrm>
                <a:off x="2339752" y="3152321"/>
                <a:ext cx="576064" cy="55335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5730835-004F-921C-58E9-EDF883E13950}"/>
                  </a:ext>
                </a:extLst>
              </p:cNvPr>
              <p:cNvSpPr txBox="1"/>
              <p:nvPr/>
            </p:nvSpPr>
            <p:spPr>
              <a:xfrm>
                <a:off x="2333692" y="3958670"/>
                <a:ext cx="576064" cy="553357"/>
              </a:xfrm>
              <a:prstGeom prst="rect">
                <a:avLst/>
              </a:prstGeom>
              <a:solidFill>
                <a:schemeClr val="bg1"/>
              </a:solidFill>
            </p:spPr>
            <p:txBody>
              <a:bodyPr wrap="square">
                <a:spAutoFit/>
              </a:bodyPr>
              <a:lstStyle/>
              <a:p>
                <a:pPr/>
                <a14:m>
                  <m:oMathPara xmlns:m="http://schemas.openxmlformats.org/officeDocument/2006/math">
                    <m:oMath>
                      <m:f>
                        <m:fPr>
                          <m:ctrlPr>
                            <a:rPr lang="en-US" altLang="zh-TW" sz="1600" b="0" i="1" smtClean="0">
                              <a:latin typeface="Cambria Math" panose="02040503050406030204" pitchFamily="18" charset="0"/>
                              <a:ea typeface="Cambria Math" panose="02040503050406030204" pitchFamily="18" charset="0"/>
                            </a:rPr>
                          </m:ctrlPr>
                        </m:fPr>
                        <m:num>
                          <m:r>
                            <a:rPr lang="en-US" altLang="zh-TW" sz="1600" b="0" i="1" smtClean="0">
                              <a:latin typeface="Cambria Math" panose="02040503050406030204" pitchFamily="18" charset="0"/>
                              <a:ea typeface="Cambria Math" panose="02040503050406030204" pitchFamily="18" charset="0"/>
                            </a:rPr>
                            <m:t>−</m:t>
                          </m:r>
                          <m:sSub>
                            <m:sSubPr>
                              <m:ctrlPr>
                                <a:rPr lang="en-US" altLang="zh-TW" sz="1600" b="0" i="1" smtClean="0">
                                  <a:latin typeface="Cambria Math" panose="02040503050406030204" pitchFamily="18" charset="0"/>
                                  <a:ea typeface="Cambria Math" panose="02040503050406030204" pitchFamily="18" charset="0"/>
                                </a:rPr>
                              </m:ctrlPr>
                            </m:sSubPr>
                            <m:e>
                              <m:r>
                                <a:rPr lang="en-US" altLang="zh-TW" sz="1600" b="0" i="1" smtClean="0">
                                  <a:latin typeface="Cambria Math" panose="02040503050406030204" pitchFamily="18" charset="0"/>
                                  <a:ea typeface="Cambria Math" panose="02040503050406030204" pitchFamily="18" charset="0"/>
                                </a:rPr>
                                <m:t>𝑊</m:t>
                              </m:r>
                            </m:e>
                            <m:sub>
                              <m:r>
                                <a:rPr lang="en-US" altLang="zh-TW" sz="1600" b="0" i="1" smtClean="0">
                                  <a:latin typeface="Cambria Math" panose="02040503050406030204" pitchFamily="18" charset="0"/>
                                  <a:ea typeface="Cambria Math" panose="02040503050406030204" pitchFamily="18" charset="0"/>
                                </a:rPr>
                                <m:t>2</m:t>
                              </m:r>
                            </m:sub>
                          </m:sSub>
                        </m:num>
                        <m:den>
                          <m:r>
                            <a:rPr lang="en-US" altLang="zh-TW" sz="1600" b="0" i="1" smtClean="0">
                              <a:latin typeface="Cambria Math" panose="02040503050406030204" pitchFamily="18" charset="0"/>
                              <a:ea typeface="Cambria Math" panose="02040503050406030204" pitchFamily="18" charset="0"/>
                            </a:rPr>
                            <m:t>𝑒</m:t>
                          </m:r>
                        </m:den>
                      </m:f>
                    </m:oMath>
                  </m:oMathPara>
                </a14:m>
                <a:endParaRPr lang="en-US" sz="1600" dirty="0"/>
              </a:p>
            </p:txBody>
          </p:sp>
        </mc:Choice>
        <mc:Fallback xmlns="">
          <p:sp>
            <p:nvSpPr>
              <p:cNvPr id="5" name="TextBox 4">
                <a:extLst>
                  <a:ext uri="{FF2B5EF4-FFF2-40B4-BE49-F238E27FC236}">
                    <a16:creationId xmlns:a16="http://schemas.microsoft.com/office/drawing/2014/main" id="{85730835-004F-921C-58E9-EDF883E13950}"/>
                  </a:ext>
                </a:extLst>
              </p:cNvPr>
              <p:cNvSpPr txBox="1">
                <a:spLocks noRot="1" noChangeAspect="1" noMove="1" noResize="1" noEditPoints="1" noAdjustHandles="1" noChangeArrowheads="1" noChangeShapeType="1" noTextEdit="1"/>
              </p:cNvSpPr>
              <p:nvPr/>
            </p:nvSpPr>
            <p:spPr>
              <a:xfrm>
                <a:off x="2333692" y="3958670"/>
                <a:ext cx="576064" cy="55335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字方塊 1">
                <a:extLst>
                  <a:ext uri="{FF2B5EF4-FFF2-40B4-BE49-F238E27FC236}">
                    <a16:creationId xmlns:a16="http://schemas.microsoft.com/office/drawing/2014/main" id="{8CDDB920-9C62-7D2A-9C42-001DB7957967}"/>
                  </a:ext>
                </a:extLst>
              </p:cNvPr>
              <p:cNvSpPr txBox="1"/>
              <p:nvPr/>
            </p:nvSpPr>
            <p:spPr>
              <a:xfrm>
                <a:off x="3476636" y="5287270"/>
                <a:ext cx="2190728"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panose="02040503050406030204" pitchFamily="18" charset="0"/>
                        </a:rPr>
                        <m:t>𝑒</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𝑉</m:t>
                          </m:r>
                        </m:e>
                        <m:sub>
                          <m:r>
                            <a:rPr lang="en-US" altLang="zh-TW" sz="1800" i="1">
                              <a:latin typeface="Cambria Math" panose="02040503050406030204" pitchFamily="18" charset="0"/>
                            </a:rPr>
                            <m:t>0</m:t>
                          </m:r>
                        </m:sub>
                      </m:sSub>
                      <m:r>
                        <a:rPr lang="en-US" altLang="zh-TW" sz="1800" b="0" i="1" smtClean="0">
                          <a:latin typeface="Cambria Math"/>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𝐾</m:t>
                          </m:r>
                        </m:e>
                        <m:sub>
                          <m:r>
                            <a:rPr lang="en-US" altLang="zh-TW" sz="1800" b="0" i="1" smtClean="0">
                              <a:latin typeface="Cambria Math" panose="02040503050406030204" pitchFamily="18" charset="0"/>
                            </a:rPr>
                            <m:t>𝑒</m:t>
                          </m:r>
                        </m:sub>
                      </m:sSub>
                      <m:r>
                        <a:rPr lang="en-US" altLang="zh-TW" sz="1800" b="0" i="1" smtClean="0">
                          <a:latin typeface="Cambria Math" panose="02040503050406030204" pitchFamily="18" charset="0"/>
                        </a:rPr>
                        <m:t>=</m:t>
                      </m:r>
                      <m:r>
                        <a:rPr lang="en-US" altLang="zh-TW" sz="1800" b="0" i="1" smtClean="0">
                          <a:latin typeface="Cambria Math"/>
                        </a:rPr>
                        <m:t>ℎ</m:t>
                      </m:r>
                      <m:r>
                        <a:rPr lang="en-US" altLang="zh-TW" sz="1800" b="0" i="1" smtClean="0">
                          <a:latin typeface="Cambria Math" panose="02040503050406030204" pitchFamily="18" charset="0"/>
                          <a:ea typeface="Cambria Math" panose="02040503050406030204" pitchFamily="18" charset="0"/>
                        </a:rPr>
                        <m:t>𝜈</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𝑊</m:t>
                      </m:r>
                    </m:oMath>
                  </m:oMathPara>
                </a14:m>
                <a:endParaRPr lang="zh-TW" altLang="en-US" sz="1800" dirty="0"/>
              </a:p>
            </p:txBody>
          </p:sp>
        </mc:Choice>
        <mc:Fallback xmlns="">
          <p:sp>
            <p:nvSpPr>
              <p:cNvPr id="6" name="文字方塊 1">
                <a:extLst>
                  <a:ext uri="{FF2B5EF4-FFF2-40B4-BE49-F238E27FC236}">
                    <a16:creationId xmlns:a16="http://schemas.microsoft.com/office/drawing/2014/main" id="{8CDDB920-9C62-7D2A-9C42-001DB7957967}"/>
                  </a:ext>
                </a:extLst>
              </p:cNvPr>
              <p:cNvSpPr txBox="1">
                <a:spLocks noRot="1" noChangeAspect="1" noMove="1" noResize="1" noEditPoints="1" noAdjustHandles="1" noChangeArrowheads="1" noChangeShapeType="1" noTextEdit="1"/>
              </p:cNvSpPr>
              <p:nvPr/>
            </p:nvSpPr>
            <p:spPr>
              <a:xfrm>
                <a:off x="3476636" y="5287270"/>
                <a:ext cx="2190728" cy="369332"/>
              </a:xfrm>
              <a:prstGeom prst="rect">
                <a:avLst/>
              </a:prstGeom>
              <a:blipFill>
                <a:blip r:embed="rId6"/>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2184F3B-2A1C-EFC2-DB0C-4B56247A9A77}"/>
              </a:ext>
            </a:extLst>
          </p:cNvPr>
          <p:cNvSpPr txBox="1"/>
          <p:nvPr/>
        </p:nvSpPr>
        <p:spPr>
          <a:xfrm>
            <a:off x="5364088" y="1201398"/>
            <a:ext cx="984484" cy="338554"/>
          </a:xfrm>
          <a:prstGeom prst="rect">
            <a:avLst/>
          </a:prstGeom>
          <a:solidFill>
            <a:schemeClr val="bg1"/>
          </a:solidFill>
        </p:spPr>
        <p:txBody>
          <a:bodyPr wrap="square">
            <a:spAutoFit/>
          </a:bodyPr>
          <a:lstStyle/>
          <a:p>
            <a:endParaRPr lang="en-US" sz="1600" dirty="0"/>
          </a:p>
        </p:txBody>
      </p:sp>
    </p:spTree>
    <p:extLst>
      <p:ext uri="{BB962C8B-B14F-4D97-AF65-F5344CB8AC3E}">
        <p14:creationId xmlns:p14="http://schemas.microsoft.com/office/powerpoint/2010/main" val="492634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3B6D21-EE56-C26F-F05C-0F151748A32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293B8FE-A6F9-EC55-D1B1-FB2D8D0A1075}"/>
              </a:ext>
            </a:extLst>
          </p:cNvPr>
          <p:cNvPicPr>
            <a:picLocks noChangeAspect="1"/>
          </p:cNvPicPr>
          <p:nvPr/>
        </p:nvPicPr>
        <p:blipFill>
          <a:blip r:embed="rId2"/>
          <a:stretch>
            <a:fillRect/>
          </a:stretch>
        </p:blipFill>
        <p:spPr>
          <a:xfrm>
            <a:off x="2195736" y="116632"/>
            <a:ext cx="4178300" cy="2209800"/>
          </a:xfrm>
          <a:prstGeom prst="rect">
            <a:avLst/>
          </a:prstGeom>
        </p:spPr>
      </p:pic>
      <p:pic>
        <p:nvPicPr>
          <p:cNvPr id="3" name="Picture 2">
            <a:extLst>
              <a:ext uri="{FF2B5EF4-FFF2-40B4-BE49-F238E27FC236}">
                <a16:creationId xmlns:a16="http://schemas.microsoft.com/office/drawing/2014/main" id="{CB2AC78D-71CA-E903-2A5A-C4265D2D008F}"/>
              </a:ext>
            </a:extLst>
          </p:cNvPr>
          <p:cNvPicPr>
            <a:picLocks noChangeAspect="1"/>
          </p:cNvPicPr>
          <p:nvPr/>
        </p:nvPicPr>
        <p:blipFill>
          <a:blip r:embed="rId3"/>
          <a:stretch>
            <a:fillRect/>
          </a:stretch>
        </p:blipFill>
        <p:spPr>
          <a:xfrm>
            <a:off x="455703" y="2443216"/>
            <a:ext cx="8084823" cy="2021206"/>
          </a:xfrm>
          <a:prstGeom prst="rect">
            <a:avLst/>
          </a:prstGeom>
        </p:spPr>
      </p:pic>
      <p:pic>
        <p:nvPicPr>
          <p:cNvPr id="4" name="Picture 3">
            <a:extLst>
              <a:ext uri="{FF2B5EF4-FFF2-40B4-BE49-F238E27FC236}">
                <a16:creationId xmlns:a16="http://schemas.microsoft.com/office/drawing/2014/main" id="{C45ACAE0-CB87-4C87-8EE7-A7266FD84205}"/>
              </a:ext>
            </a:extLst>
          </p:cNvPr>
          <p:cNvPicPr>
            <a:picLocks noChangeAspect="1"/>
          </p:cNvPicPr>
          <p:nvPr/>
        </p:nvPicPr>
        <p:blipFill>
          <a:blip r:embed="rId4"/>
          <a:stretch>
            <a:fillRect/>
          </a:stretch>
        </p:blipFill>
        <p:spPr>
          <a:xfrm>
            <a:off x="434355" y="4388274"/>
            <a:ext cx="8106171" cy="2563348"/>
          </a:xfrm>
          <a:prstGeom prst="rect">
            <a:avLst/>
          </a:prstGeom>
        </p:spPr>
      </p:pic>
      <p:pic>
        <p:nvPicPr>
          <p:cNvPr id="5" name="Graphic 4" descr="Cat with solid fill">
            <a:extLst>
              <a:ext uri="{FF2B5EF4-FFF2-40B4-BE49-F238E27FC236}">
                <a16:creationId xmlns:a16="http://schemas.microsoft.com/office/drawing/2014/main" id="{AE6A54A3-BC34-17E2-9251-1F62444B0E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5756" y="6209075"/>
            <a:ext cx="619090" cy="619090"/>
          </a:xfrm>
          <a:prstGeom prst="rect">
            <a:avLst/>
          </a:prstGeom>
        </p:spPr>
      </p:pic>
    </p:spTree>
    <p:extLst>
      <p:ext uri="{BB962C8B-B14F-4D97-AF65-F5344CB8AC3E}">
        <p14:creationId xmlns:p14="http://schemas.microsoft.com/office/powerpoint/2010/main" val="38440962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8503272-3739-4B90-CC7B-1333C4BC6F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C914DC6-6CAD-EF5E-06EE-66900DC71AA7}"/>
              </a:ext>
            </a:extLst>
          </p:cNvPr>
          <p:cNvPicPr>
            <a:picLocks noChangeAspect="1"/>
          </p:cNvPicPr>
          <p:nvPr/>
        </p:nvPicPr>
        <p:blipFill>
          <a:blip r:embed="rId2"/>
          <a:stretch>
            <a:fillRect/>
          </a:stretch>
        </p:blipFill>
        <p:spPr>
          <a:xfrm>
            <a:off x="1549400" y="116632"/>
            <a:ext cx="6045200" cy="4013200"/>
          </a:xfrm>
          <a:prstGeom prst="rect">
            <a:avLst/>
          </a:prstGeom>
        </p:spPr>
      </p:pic>
      <p:pic>
        <p:nvPicPr>
          <p:cNvPr id="3" name="Picture 2">
            <a:extLst>
              <a:ext uri="{FF2B5EF4-FFF2-40B4-BE49-F238E27FC236}">
                <a16:creationId xmlns:a16="http://schemas.microsoft.com/office/drawing/2014/main" id="{C065D387-59C1-9142-6223-F66B8ECF717D}"/>
              </a:ext>
            </a:extLst>
          </p:cNvPr>
          <p:cNvPicPr>
            <a:picLocks noChangeAspect="1"/>
          </p:cNvPicPr>
          <p:nvPr/>
        </p:nvPicPr>
        <p:blipFill>
          <a:blip r:embed="rId3"/>
          <a:stretch>
            <a:fillRect/>
          </a:stretch>
        </p:blipFill>
        <p:spPr>
          <a:xfrm>
            <a:off x="1562100" y="4129832"/>
            <a:ext cx="6032500" cy="2540000"/>
          </a:xfrm>
          <a:prstGeom prst="rect">
            <a:avLst/>
          </a:prstGeom>
        </p:spPr>
      </p:pic>
      <p:sp>
        <p:nvSpPr>
          <p:cNvPr id="4" name="Rectangle 3">
            <a:extLst>
              <a:ext uri="{FF2B5EF4-FFF2-40B4-BE49-F238E27FC236}">
                <a16:creationId xmlns:a16="http://schemas.microsoft.com/office/drawing/2014/main" id="{B4172C50-7573-CE6E-5068-054F55D729AE}"/>
              </a:ext>
            </a:extLst>
          </p:cNvPr>
          <p:cNvSpPr/>
          <p:nvPr/>
        </p:nvSpPr>
        <p:spPr>
          <a:xfrm>
            <a:off x="1549400" y="6093296"/>
            <a:ext cx="6045200" cy="576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5" name="Graphic 4" descr="Cat with solid fill">
            <a:extLst>
              <a:ext uri="{FF2B5EF4-FFF2-40B4-BE49-F238E27FC236}">
                <a16:creationId xmlns:a16="http://schemas.microsoft.com/office/drawing/2014/main" id="{55C61413-0EBD-E201-B3A8-D1BADCFC78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15756" y="6209075"/>
            <a:ext cx="619090" cy="619090"/>
          </a:xfrm>
          <a:prstGeom prst="rect">
            <a:avLst/>
          </a:prstGeom>
        </p:spPr>
      </p:pic>
    </p:spTree>
    <p:extLst>
      <p:ext uri="{BB962C8B-B14F-4D97-AF65-F5344CB8AC3E}">
        <p14:creationId xmlns:p14="http://schemas.microsoft.com/office/powerpoint/2010/main" val="31395487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E5C84-DBB1-4DEB-9FE0-62DB2DEFE9BB}"/>
            </a:ext>
          </a:extLst>
        </p:cNvPr>
        <p:cNvGrpSpPr/>
        <p:nvPr/>
      </p:nvGrpSpPr>
      <p:grpSpPr>
        <a:xfrm>
          <a:off x="0" y="0"/>
          <a:ext cx="0" cy="0"/>
          <a:chOff x="0" y="0"/>
          <a:chExt cx="0" cy="0"/>
        </a:xfrm>
      </p:grpSpPr>
      <p:sp>
        <p:nvSpPr>
          <p:cNvPr id="119812" name="Text Box 4">
            <a:extLst>
              <a:ext uri="{FF2B5EF4-FFF2-40B4-BE49-F238E27FC236}">
                <a16:creationId xmlns:a16="http://schemas.microsoft.com/office/drawing/2014/main" id="{BAFA5E86-6F3D-7A38-8C19-BE989835D464}"/>
              </a:ext>
            </a:extLst>
          </p:cNvPr>
          <p:cNvSpPr txBox="1">
            <a:spLocks noChangeArrowheads="1"/>
          </p:cNvSpPr>
          <p:nvPr/>
        </p:nvSpPr>
        <p:spPr bwMode="auto">
          <a:xfrm>
            <a:off x="1706875" y="539710"/>
            <a:ext cx="46815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2000" dirty="0"/>
              <a:t>電磁波及光都帶有能量也帶有動量！</a:t>
            </a:r>
          </a:p>
        </p:txBody>
      </p:sp>
      <mc:AlternateContent xmlns:mc="http://schemas.openxmlformats.org/markup-compatibility/2006" xmlns:a14="http://schemas.microsoft.com/office/drawing/2010/main">
        <mc:Choice Requires="a14">
          <p:sp>
            <p:nvSpPr>
              <p:cNvPr id="7" name="文字方塊 3">
                <a:extLst>
                  <a:ext uri="{FF2B5EF4-FFF2-40B4-BE49-F238E27FC236}">
                    <a16:creationId xmlns:a16="http://schemas.microsoft.com/office/drawing/2014/main" id="{A430848C-6109-18CF-11DB-B4648DAECD4D}"/>
                  </a:ext>
                </a:extLst>
              </p:cNvPr>
              <p:cNvSpPr txBox="1"/>
              <p:nvPr/>
            </p:nvSpPr>
            <p:spPr>
              <a:xfrm>
                <a:off x="1798852" y="1003972"/>
                <a:ext cx="899733" cy="668709"/>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𝑝</m:t>
                      </m:r>
                      <m:r>
                        <a:rPr lang="en-US" altLang="zh-TW" sz="2000" b="0" i="1" smtClean="0">
                          <a:latin typeface="Cambria Math"/>
                        </a:rPr>
                        <m:t>=</m:t>
                      </m:r>
                      <m:f>
                        <m:fPr>
                          <m:ctrlPr>
                            <a:rPr lang="en-US" altLang="zh-TW" sz="2000" b="0" i="1" smtClean="0">
                              <a:latin typeface="Cambria Math" panose="02040503050406030204" pitchFamily="18" charset="0"/>
                            </a:rPr>
                          </m:ctrlPr>
                        </m:fPr>
                        <m:num>
                          <m:r>
                            <a:rPr lang="en-US" altLang="zh-TW" sz="2000" b="0" i="1" smtClean="0">
                              <a:latin typeface="Cambria Math" panose="02040503050406030204" pitchFamily="18" charset="0"/>
                            </a:rPr>
                            <m:t>𝐸</m:t>
                          </m:r>
                        </m:num>
                        <m:den>
                          <m:r>
                            <a:rPr lang="en-US" altLang="zh-TW" sz="2000" b="0" i="1" smtClean="0">
                              <a:latin typeface="Cambria Math" panose="02040503050406030204" pitchFamily="18" charset="0"/>
                            </a:rPr>
                            <m:t>𝑐</m:t>
                          </m:r>
                        </m:den>
                      </m:f>
                    </m:oMath>
                  </m:oMathPara>
                </a14:m>
                <a:endParaRPr lang="zh-TW" altLang="en-US" sz="2000" dirty="0"/>
              </a:p>
            </p:txBody>
          </p:sp>
        </mc:Choice>
        <mc:Fallback xmlns="">
          <p:sp>
            <p:nvSpPr>
              <p:cNvPr id="7" name="文字方塊 3">
                <a:extLst>
                  <a:ext uri="{FF2B5EF4-FFF2-40B4-BE49-F238E27FC236}">
                    <a16:creationId xmlns:a16="http://schemas.microsoft.com/office/drawing/2014/main" id="{A430848C-6109-18CF-11DB-B4648DAECD4D}"/>
                  </a:ext>
                </a:extLst>
              </p:cNvPr>
              <p:cNvSpPr txBox="1">
                <a:spLocks noRot="1" noChangeAspect="1" noMove="1" noResize="1" noEditPoints="1" noAdjustHandles="1" noChangeArrowheads="1" noChangeShapeType="1" noTextEdit="1"/>
              </p:cNvSpPr>
              <p:nvPr/>
            </p:nvSpPr>
            <p:spPr>
              <a:xfrm>
                <a:off x="1798852" y="1003972"/>
                <a:ext cx="899733" cy="668709"/>
              </a:xfrm>
              <a:prstGeom prst="rect">
                <a:avLst/>
              </a:prstGeom>
              <a:blipFill>
                <a:blip r:embed="rId2"/>
                <a:stretch>
                  <a:fillRect b="-1887"/>
                </a:stretch>
              </a:blipFill>
            </p:spPr>
            <p:txBody>
              <a:bodyPr/>
              <a:lstStyle/>
              <a:p>
                <a:r>
                  <a:rPr lang="en-US">
                    <a:noFill/>
                  </a:rPr>
                  <a:t> </a:t>
                </a:r>
              </a:p>
            </p:txBody>
          </p:sp>
        </mc:Fallback>
      </mc:AlternateContent>
      <p:pic>
        <p:nvPicPr>
          <p:cNvPr id="3" name="Picture 2" descr="A picture containing text, newspaper&#10;&#10;Description automatically generated">
            <a:extLst>
              <a:ext uri="{FF2B5EF4-FFF2-40B4-BE49-F238E27FC236}">
                <a16:creationId xmlns:a16="http://schemas.microsoft.com/office/drawing/2014/main" id="{0051B8F6-2147-72DD-E57B-5D7AC50D9CCB}"/>
              </a:ext>
            </a:extLst>
          </p:cNvPr>
          <p:cNvPicPr>
            <a:picLocks noChangeAspect="1"/>
          </p:cNvPicPr>
          <p:nvPr/>
        </p:nvPicPr>
        <p:blipFill rotWithShape="1">
          <a:blip r:embed="rId3">
            <a:extLst>
              <a:ext uri="{28A0092B-C50C-407E-A947-70E740481C1C}">
                <a14:useLocalDpi xmlns:a14="http://schemas.microsoft.com/office/drawing/2010/main" val="0"/>
              </a:ext>
            </a:extLst>
          </a:blip>
          <a:srcRect l="13241" t="17801" r="10101" b="6600"/>
          <a:stretch/>
        </p:blipFill>
        <p:spPr>
          <a:xfrm rot="5400000">
            <a:off x="5557291" y="956884"/>
            <a:ext cx="3204480" cy="2370135"/>
          </a:xfrm>
          <a:prstGeom prst="rect">
            <a:avLst/>
          </a:prstGeom>
        </p:spPr>
      </p:pic>
      <p:pic>
        <p:nvPicPr>
          <p:cNvPr id="2" name="Graphic 1" descr="Cat with solid fill">
            <a:extLst>
              <a:ext uri="{FF2B5EF4-FFF2-40B4-BE49-F238E27FC236}">
                <a16:creationId xmlns:a16="http://schemas.microsoft.com/office/drawing/2014/main" id="{48732A44-8891-04D1-8322-0546D5A887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15756" y="6209075"/>
            <a:ext cx="619090" cy="619090"/>
          </a:xfrm>
          <a:prstGeom prst="rect">
            <a:avLst/>
          </a:prstGeom>
        </p:spPr>
      </p:pic>
      <p:sp>
        <p:nvSpPr>
          <p:cNvPr id="4" name="Text Box 4">
            <a:extLst>
              <a:ext uri="{FF2B5EF4-FFF2-40B4-BE49-F238E27FC236}">
                <a16:creationId xmlns:a16="http://schemas.microsoft.com/office/drawing/2014/main" id="{AB2D5526-8E14-4A09-C2BE-B7363408689A}"/>
              </a:ext>
            </a:extLst>
          </p:cNvPr>
          <p:cNvSpPr txBox="1">
            <a:spLocks noChangeArrowheads="1"/>
          </p:cNvSpPr>
          <p:nvPr/>
        </p:nvSpPr>
        <p:spPr bwMode="auto">
          <a:xfrm>
            <a:off x="1706874" y="4046209"/>
            <a:ext cx="54574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2000" dirty="0"/>
              <a:t>光量子如果像一個粒子，那麼就具有動量。</a:t>
            </a:r>
          </a:p>
        </p:txBody>
      </p:sp>
      <mc:AlternateContent xmlns:mc="http://schemas.openxmlformats.org/markup-compatibility/2006" xmlns:a14="http://schemas.microsoft.com/office/drawing/2010/main">
        <mc:Choice Requires="a14">
          <p:sp>
            <p:nvSpPr>
              <p:cNvPr id="5" name="文字方塊 3">
                <a:extLst>
                  <a:ext uri="{FF2B5EF4-FFF2-40B4-BE49-F238E27FC236}">
                    <a16:creationId xmlns:a16="http://schemas.microsoft.com/office/drawing/2014/main" id="{967D3D90-B3ED-51AA-032F-8CA992A9AFE5}"/>
                  </a:ext>
                </a:extLst>
              </p:cNvPr>
              <p:cNvSpPr txBox="1"/>
              <p:nvPr/>
            </p:nvSpPr>
            <p:spPr>
              <a:xfrm>
                <a:off x="1726089" y="4572828"/>
                <a:ext cx="3609065" cy="676852"/>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𝑝</m:t>
                      </m:r>
                      <m:r>
                        <a:rPr lang="en-US" altLang="zh-TW" sz="2000" b="0" i="1" smtClean="0">
                          <a:latin typeface="Cambria Math"/>
                        </a:rPr>
                        <m:t>=</m:t>
                      </m:r>
                      <m:f>
                        <m:fPr>
                          <m:ctrlPr>
                            <a:rPr lang="en-US" altLang="zh-TW" sz="2000" b="0" i="1" smtClean="0">
                              <a:latin typeface="Cambria Math" panose="02040503050406030204" pitchFamily="18" charset="0"/>
                            </a:rPr>
                          </m:ctrlPr>
                        </m:fPr>
                        <m:num>
                          <m:r>
                            <a:rPr lang="en-US" altLang="zh-TW" sz="2000" b="0" i="1" smtClean="0">
                              <a:latin typeface="Cambria Math" panose="02040503050406030204" pitchFamily="18" charset="0"/>
                            </a:rPr>
                            <m:t>𝐸</m:t>
                          </m:r>
                        </m:num>
                        <m:den>
                          <m:r>
                            <a:rPr lang="en-US" altLang="zh-TW" sz="2000" b="0" i="1" smtClean="0">
                              <a:latin typeface="Cambria Math" panose="02040503050406030204" pitchFamily="18" charset="0"/>
                            </a:rPr>
                            <m:t>𝑐</m:t>
                          </m:r>
                        </m:den>
                      </m:f>
                      <m:r>
                        <a:rPr lang="en-US" altLang="zh-TW" sz="2000" b="0" i="1" smtClean="0">
                          <a:latin typeface="Cambria Math" panose="02040503050406030204" pitchFamily="18" charset="0"/>
                        </a:rPr>
                        <m:t>=</m:t>
                      </m:r>
                      <m:f>
                        <m:fPr>
                          <m:ctrlPr>
                            <a:rPr lang="en-US" altLang="zh-TW" sz="2000" b="0" i="1" smtClean="0">
                              <a:latin typeface="Cambria Math" panose="02040503050406030204" pitchFamily="18" charset="0"/>
                            </a:rPr>
                          </m:ctrlPr>
                        </m:fPr>
                        <m:num>
                          <m:r>
                            <a:rPr lang="en-US" altLang="zh-TW" sz="2000" b="0" i="1" smtClean="0">
                              <a:latin typeface="Cambria Math" panose="02040503050406030204" pitchFamily="18" charset="0"/>
                            </a:rPr>
                            <m:t>ℎ</m:t>
                          </m:r>
                          <m:r>
                            <a:rPr lang="en-US" altLang="zh-TW" sz="2000" b="0" i="1" smtClean="0">
                              <a:latin typeface="Cambria Math" panose="02040503050406030204" pitchFamily="18" charset="0"/>
                              <a:ea typeface="Cambria Math" panose="02040503050406030204" pitchFamily="18" charset="0"/>
                            </a:rPr>
                            <m:t>𝜈</m:t>
                          </m:r>
                        </m:num>
                        <m:den>
                          <m:r>
                            <a:rPr lang="en-US" altLang="zh-TW" sz="2000" b="0" i="1" smtClean="0">
                              <a:latin typeface="Cambria Math" panose="02040503050406030204" pitchFamily="18" charset="0"/>
                            </a:rPr>
                            <m:t>𝑐</m:t>
                          </m:r>
                        </m:den>
                      </m:f>
                      <m:r>
                        <a:rPr lang="en-US" altLang="zh-TW" sz="2000" b="0" i="1" smtClean="0">
                          <a:latin typeface="Cambria Math" panose="02040503050406030204" pitchFamily="18" charset="0"/>
                        </a:rPr>
                        <m:t>=</m:t>
                      </m:r>
                      <m:f>
                        <m:fPr>
                          <m:ctrlPr>
                            <a:rPr lang="en-US" altLang="zh-TW" sz="2000" b="0" i="1" smtClean="0">
                              <a:latin typeface="Cambria Math"/>
                            </a:rPr>
                          </m:ctrlPr>
                        </m:fPr>
                        <m:num>
                          <m:r>
                            <a:rPr lang="en-US" altLang="zh-TW" sz="2000" b="0" i="1" smtClean="0">
                              <a:latin typeface="Cambria Math"/>
                            </a:rPr>
                            <m:t>ℎ</m:t>
                          </m:r>
                        </m:num>
                        <m:den>
                          <m:r>
                            <a:rPr lang="zh-TW" altLang="en-US" sz="2000" b="0" i="1" smtClean="0">
                              <a:latin typeface="Cambria Math"/>
                            </a:rPr>
                            <m:t>𝜆</m:t>
                          </m:r>
                        </m:den>
                      </m:f>
                      <m:r>
                        <a:rPr lang="en-US" altLang="zh-TW" sz="2000" b="0" i="1" smtClean="0">
                          <a:latin typeface="Cambria Math" panose="02040503050406030204" pitchFamily="18" charset="0"/>
                        </a:rPr>
                        <m:t>=</m:t>
                      </m:r>
                      <m:f>
                        <m:fPr>
                          <m:ctrlPr>
                            <a:rPr lang="en-US" altLang="zh-TW" sz="2000" i="1">
                              <a:latin typeface="Cambria Math"/>
                            </a:rPr>
                          </m:ctrlPr>
                        </m:fPr>
                        <m:num>
                          <m:r>
                            <a:rPr lang="en-US" altLang="zh-TW" sz="2000" i="1">
                              <a:latin typeface="Cambria Math"/>
                            </a:rPr>
                            <m:t>ℎ</m:t>
                          </m:r>
                        </m:num>
                        <m:den>
                          <m:r>
                            <a:rPr lang="en-US" altLang="zh-TW" sz="2000" i="1">
                              <a:latin typeface="Cambria Math" panose="02040503050406030204" pitchFamily="18" charset="0"/>
                            </a:rPr>
                            <m:t>2</m:t>
                          </m:r>
                          <m:r>
                            <a:rPr lang="en-US" altLang="zh-TW" sz="2000" i="1">
                              <a:latin typeface="Cambria Math" panose="02040503050406030204" pitchFamily="18" charset="0"/>
                              <a:ea typeface="Cambria Math" panose="02040503050406030204" pitchFamily="18" charset="0"/>
                            </a:rPr>
                            <m:t>𝜋</m:t>
                          </m:r>
                        </m:den>
                      </m:f>
                      <m:f>
                        <m:fPr>
                          <m:ctrlPr>
                            <a:rPr lang="en-US" altLang="zh-TW" sz="2000" i="1">
                              <a:latin typeface="Cambria Math" panose="02040503050406030204" pitchFamily="18" charset="0"/>
                            </a:rPr>
                          </m:ctrlPr>
                        </m:fPr>
                        <m:num>
                          <m:r>
                            <a:rPr lang="en-US" altLang="zh-TW" sz="2000" i="1">
                              <a:latin typeface="Cambria Math" panose="02040503050406030204" pitchFamily="18" charset="0"/>
                            </a:rPr>
                            <m:t>2</m:t>
                          </m:r>
                          <m:r>
                            <a:rPr lang="en-US" altLang="zh-TW" sz="2000" i="1">
                              <a:latin typeface="Cambria Math" panose="02040503050406030204" pitchFamily="18" charset="0"/>
                              <a:ea typeface="Cambria Math" panose="02040503050406030204" pitchFamily="18" charset="0"/>
                            </a:rPr>
                            <m:t>𝜋</m:t>
                          </m:r>
                        </m:num>
                        <m:den>
                          <m:r>
                            <a:rPr lang="zh-TW" altLang="en-US" sz="2000" i="1">
                              <a:latin typeface="Cambria Math"/>
                            </a:rPr>
                            <m:t>𝜆</m:t>
                          </m:r>
                        </m:den>
                      </m:f>
                      <m:r>
                        <a:rPr lang="en-US" altLang="zh-TW" sz="2000" i="1">
                          <a:latin typeface="Cambria Math" panose="02040503050406030204" pitchFamily="18" charset="0"/>
                        </a:rPr>
                        <m:t>=</m:t>
                      </m:r>
                      <m:r>
                        <m:rPr>
                          <m:sty m:val="p"/>
                        </m:rPr>
                        <a:rPr lang="en-US" altLang="zh-TW" sz="2000" i="1">
                          <a:latin typeface="Cambria Math" panose="02040503050406030204" pitchFamily="18" charset="0"/>
                          <a:ea typeface="Cambria Math" panose="02040503050406030204" pitchFamily="18" charset="0"/>
                        </a:rPr>
                        <m:t>ℏ</m:t>
                      </m:r>
                      <m:r>
                        <a:rPr lang="en-US" altLang="zh-TW" sz="2000" i="1">
                          <a:latin typeface="Cambria Math" panose="02040503050406030204" pitchFamily="18" charset="0"/>
                          <a:ea typeface="Cambria Math" panose="02040503050406030204" pitchFamily="18" charset="0"/>
                        </a:rPr>
                        <m:t>𝑘</m:t>
                      </m:r>
                    </m:oMath>
                  </m:oMathPara>
                </a14:m>
                <a:endParaRPr lang="zh-TW" altLang="en-US" sz="2000" dirty="0"/>
              </a:p>
            </p:txBody>
          </p:sp>
        </mc:Choice>
        <mc:Fallback xmlns="">
          <p:sp>
            <p:nvSpPr>
              <p:cNvPr id="5" name="文字方塊 3">
                <a:extLst>
                  <a:ext uri="{FF2B5EF4-FFF2-40B4-BE49-F238E27FC236}">
                    <a16:creationId xmlns:a16="http://schemas.microsoft.com/office/drawing/2014/main" id="{967D3D90-B3ED-51AA-032F-8CA992A9AFE5}"/>
                  </a:ext>
                </a:extLst>
              </p:cNvPr>
              <p:cNvSpPr txBox="1">
                <a:spLocks noRot="1" noChangeAspect="1" noMove="1" noResize="1" noEditPoints="1" noAdjustHandles="1" noChangeArrowheads="1" noChangeShapeType="1" noTextEdit="1"/>
              </p:cNvSpPr>
              <p:nvPr/>
            </p:nvSpPr>
            <p:spPr>
              <a:xfrm>
                <a:off x="1726089" y="4572828"/>
                <a:ext cx="3609065" cy="676852"/>
              </a:xfrm>
              <a:prstGeom prst="rect">
                <a:avLst/>
              </a:prstGeom>
              <a:blipFill>
                <a:blip r:embed="rId5"/>
                <a:stretch>
                  <a:fillRect b="-5556"/>
                </a:stretch>
              </a:blipFill>
            </p:spPr>
            <p:txBody>
              <a:bodyPr/>
              <a:lstStyle/>
              <a:p>
                <a:r>
                  <a:rPr lang="en-US">
                    <a:noFill/>
                  </a:rPr>
                  <a:t> </a:t>
                </a:r>
              </a:p>
            </p:txBody>
          </p:sp>
        </mc:Fallback>
      </mc:AlternateContent>
      <p:sp>
        <p:nvSpPr>
          <p:cNvPr id="6" name="Text Box 4">
            <a:extLst>
              <a:ext uri="{FF2B5EF4-FFF2-40B4-BE49-F238E27FC236}">
                <a16:creationId xmlns:a16="http://schemas.microsoft.com/office/drawing/2014/main" id="{55D136B3-C0C9-24FA-5C86-D4358C396D0D}"/>
              </a:ext>
            </a:extLst>
          </p:cNvPr>
          <p:cNvSpPr txBox="1">
            <a:spLocks noChangeArrowheads="1"/>
          </p:cNvSpPr>
          <p:nvPr/>
        </p:nvSpPr>
        <p:spPr bwMode="auto">
          <a:xfrm>
            <a:off x="6152954" y="4714939"/>
            <a:ext cx="28492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2000" dirty="0"/>
              <a:t>光子動量與波長成反比。</a:t>
            </a:r>
          </a:p>
        </p:txBody>
      </p:sp>
      <mc:AlternateContent xmlns:mc="http://schemas.openxmlformats.org/markup-compatibility/2006" xmlns:a14="http://schemas.microsoft.com/office/drawing/2010/main">
        <mc:Choice Requires="a14">
          <p:sp>
            <p:nvSpPr>
              <p:cNvPr id="9" name="文字方塊 3">
                <a:extLst>
                  <a:ext uri="{FF2B5EF4-FFF2-40B4-BE49-F238E27FC236}">
                    <a16:creationId xmlns:a16="http://schemas.microsoft.com/office/drawing/2014/main" id="{4B3C1BDF-E576-DF2E-9FFF-719CCA165755}"/>
                  </a:ext>
                </a:extLst>
              </p:cNvPr>
              <p:cNvSpPr txBox="1"/>
              <p:nvPr/>
            </p:nvSpPr>
            <p:spPr>
              <a:xfrm>
                <a:off x="1706874" y="5417260"/>
                <a:ext cx="2821413" cy="67666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panose="02040503050406030204" pitchFamily="18" charset="0"/>
                        </a:rPr>
                        <m:t>𝐸</m:t>
                      </m:r>
                      <m:r>
                        <a:rPr lang="en-US" altLang="zh-TW" sz="2000" b="0" i="1" smtClean="0">
                          <a:latin typeface="Cambria Math"/>
                        </a:rPr>
                        <m:t>=</m:t>
                      </m:r>
                      <m:r>
                        <a:rPr lang="en-US" altLang="zh-TW" sz="2000" b="0" i="1" smtClean="0">
                          <a:latin typeface="Cambria Math" panose="02040503050406030204" pitchFamily="18" charset="0"/>
                        </a:rPr>
                        <m:t>ℎ</m:t>
                      </m:r>
                      <m:r>
                        <a:rPr lang="en-US" altLang="zh-TW" sz="2000" b="0" i="1" smtClean="0">
                          <a:latin typeface="Cambria Math" panose="02040503050406030204" pitchFamily="18" charset="0"/>
                          <a:ea typeface="Cambria Math" panose="02040503050406030204" pitchFamily="18" charset="0"/>
                        </a:rPr>
                        <m:t>𝜈</m:t>
                      </m:r>
                      <m:r>
                        <a:rPr lang="en-US" altLang="zh-TW" sz="2000" b="0" i="1" smtClean="0">
                          <a:latin typeface="Cambria Math" panose="02040503050406030204" pitchFamily="18" charset="0"/>
                        </a:rPr>
                        <m:t>=</m:t>
                      </m:r>
                      <m:f>
                        <m:fPr>
                          <m:ctrlPr>
                            <a:rPr lang="en-US" altLang="zh-TW" sz="2000" i="1">
                              <a:latin typeface="Cambria Math"/>
                            </a:rPr>
                          </m:ctrlPr>
                        </m:fPr>
                        <m:num>
                          <m:r>
                            <a:rPr lang="en-US" altLang="zh-TW" sz="2000" i="1">
                              <a:latin typeface="Cambria Math"/>
                            </a:rPr>
                            <m:t>ℎ</m:t>
                          </m:r>
                        </m:num>
                        <m:den>
                          <m:r>
                            <a:rPr lang="en-US" altLang="zh-TW" sz="2000" b="0" i="1" smtClean="0">
                              <a:latin typeface="Cambria Math" panose="02040503050406030204" pitchFamily="18" charset="0"/>
                            </a:rPr>
                            <m:t>2</m:t>
                          </m:r>
                          <m:r>
                            <a:rPr lang="en-US" altLang="zh-TW" sz="2000" b="0" i="1" smtClean="0">
                              <a:latin typeface="Cambria Math" panose="02040503050406030204" pitchFamily="18" charset="0"/>
                              <a:ea typeface="Cambria Math" panose="02040503050406030204" pitchFamily="18" charset="0"/>
                            </a:rPr>
                            <m:t>𝜋</m:t>
                          </m:r>
                        </m:den>
                      </m:f>
                      <m:r>
                        <a:rPr lang="en-US" altLang="zh-TW" sz="2000" i="1">
                          <a:latin typeface="Cambria Math" panose="02040503050406030204" pitchFamily="18" charset="0"/>
                        </a:rPr>
                        <m:t>2</m:t>
                      </m:r>
                      <m:r>
                        <a:rPr lang="en-US" altLang="zh-TW" sz="2000" i="1">
                          <a:latin typeface="Cambria Math" panose="02040503050406030204" pitchFamily="18" charset="0"/>
                          <a:ea typeface="Cambria Math" panose="02040503050406030204" pitchFamily="18" charset="0"/>
                        </a:rPr>
                        <m:t>𝜋𝜈</m:t>
                      </m:r>
                      <m:r>
                        <a:rPr lang="en-US" altLang="zh-TW" sz="2000" b="0" i="1" smtClean="0">
                          <a:latin typeface="Cambria Math" panose="02040503050406030204" pitchFamily="18" charset="0"/>
                        </a:rPr>
                        <m:t>=</m:t>
                      </m:r>
                      <m:r>
                        <m:rPr>
                          <m:sty m:val="p"/>
                        </m:rPr>
                        <a:rPr lang="en-US" altLang="zh-TW" sz="2000" b="0" i="1" smtClean="0">
                          <a:latin typeface="Cambria Math" panose="02040503050406030204" pitchFamily="18" charset="0"/>
                          <a:ea typeface="Cambria Math" panose="02040503050406030204" pitchFamily="18" charset="0"/>
                        </a:rPr>
                        <m:t>ℏ</m:t>
                      </m:r>
                      <m:r>
                        <a:rPr lang="en-US" altLang="zh-TW" sz="2000" b="0" i="1" smtClean="0">
                          <a:latin typeface="Cambria Math" panose="02040503050406030204" pitchFamily="18" charset="0"/>
                          <a:ea typeface="Cambria Math" panose="02040503050406030204" pitchFamily="18" charset="0"/>
                        </a:rPr>
                        <m:t>𝜔</m:t>
                      </m:r>
                    </m:oMath>
                  </m:oMathPara>
                </a14:m>
                <a:endParaRPr lang="zh-TW" altLang="en-US" sz="2000" dirty="0"/>
              </a:p>
            </p:txBody>
          </p:sp>
        </mc:Choice>
        <mc:Fallback xmlns="">
          <p:sp>
            <p:nvSpPr>
              <p:cNvPr id="9" name="文字方塊 3">
                <a:extLst>
                  <a:ext uri="{FF2B5EF4-FFF2-40B4-BE49-F238E27FC236}">
                    <a16:creationId xmlns:a16="http://schemas.microsoft.com/office/drawing/2014/main" id="{4B3C1BDF-E576-DF2E-9FFF-719CCA165755}"/>
                  </a:ext>
                </a:extLst>
              </p:cNvPr>
              <p:cNvSpPr txBox="1">
                <a:spLocks noRot="1" noChangeAspect="1" noMove="1" noResize="1" noEditPoints="1" noAdjustHandles="1" noChangeArrowheads="1" noChangeShapeType="1" noTextEdit="1"/>
              </p:cNvSpPr>
              <p:nvPr/>
            </p:nvSpPr>
            <p:spPr>
              <a:xfrm>
                <a:off x="1706874" y="5417260"/>
                <a:ext cx="2821413" cy="676660"/>
              </a:xfrm>
              <a:prstGeom prst="rect">
                <a:avLst/>
              </a:prstGeom>
              <a:blipFill>
                <a:blip r:embed="rId6"/>
                <a:stretch>
                  <a:fillRect b="-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3">
                <a:extLst>
                  <a:ext uri="{FF2B5EF4-FFF2-40B4-BE49-F238E27FC236}">
                    <a16:creationId xmlns:a16="http://schemas.microsoft.com/office/drawing/2014/main" id="{E4D33756-65C2-CD7E-72B1-6AD207A1723F}"/>
                  </a:ext>
                </a:extLst>
              </p:cNvPr>
              <p:cNvSpPr txBox="1"/>
              <p:nvPr/>
            </p:nvSpPr>
            <p:spPr>
              <a:xfrm>
                <a:off x="5168069" y="4572828"/>
                <a:ext cx="1034770" cy="676660"/>
              </a:xfrm>
              <a:prstGeom prst="rect">
                <a:avLst/>
              </a:prstGeom>
              <a:solidFill>
                <a:srgbClr val="FFFF99"/>
              </a:solidFill>
            </p:spPr>
            <p:txBody>
              <a:bodyPr wrap="none" rtlCol="0">
                <a:spAutoFit/>
              </a:bodyPr>
              <a:lstStyle/>
              <a:p>
                <a:pPr/>
                <a14:m>
                  <m:oMathPara xmlns:m="http://schemas.openxmlformats.org/officeDocument/2006/math">
                    <m:oMath>
                      <m:r>
                        <m:rPr>
                          <m:sty m:val="p"/>
                        </m:rPr>
                        <a:rPr lang="en-US" altLang="zh-TW" sz="2000" i="1">
                          <a:latin typeface="Cambria Math" panose="02040503050406030204" pitchFamily="18" charset="0"/>
                          <a:ea typeface="Cambria Math" panose="02040503050406030204" pitchFamily="18" charset="0"/>
                        </a:rPr>
                        <m:t>ℏ</m:t>
                      </m:r>
                      <m:r>
                        <a:rPr lang="en-US" altLang="zh-TW" sz="2000" b="0" i="1" smtClean="0">
                          <a:latin typeface="Cambria Math" panose="02040503050406030204" pitchFamily="18" charset="0"/>
                          <a:ea typeface="Cambria Math" panose="02040503050406030204" pitchFamily="18" charset="0"/>
                        </a:rPr>
                        <m:t>≡</m:t>
                      </m:r>
                      <m:f>
                        <m:fPr>
                          <m:ctrlPr>
                            <a:rPr lang="en-US" altLang="zh-TW" sz="2000" i="1">
                              <a:latin typeface="Cambria Math"/>
                            </a:rPr>
                          </m:ctrlPr>
                        </m:fPr>
                        <m:num>
                          <m:r>
                            <a:rPr lang="en-US" altLang="zh-TW" sz="2000" i="1">
                              <a:latin typeface="Cambria Math"/>
                            </a:rPr>
                            <m:t>ℎ</m:t>
                          </m:r>
                        </m:num>
                        <m:den>
                          <m:r>
                            <a:rPr lang="en-US" altLang="zh-TW" sz="2000" b="0" i="1" smtClean="0">
                              <a:latin typeface="Cambria Math" panose="02040503050406030204" pitchFamily="18" charset="0"/>
                            </a:rPr>
                            <m:t>2</m:t>
                          </m:r>
                          <m:r>
                            <a:rPr lang="en-US" altLang="zh-TW" sz="2000" b="0" i="1" smtClean="0">
                              <a:latin typeface="Cambria Math" panose="02040503050406030204" pitchFamily="18" charset="0"/>
                              <a:ea typeface="Cambria Math" panose="02040503050406030204" pitchFamily="18" charset="0"/>
                            </a:rPr>
                            <m:t>𝜋</m:t>
                          </m:r>
                        </m:den>
                      </m:f>
                    </m:oMath>
                  </m:oMathPara>
                </a14:m>
                <a:endParaRPr lang="zh-TW" altLang="en-US" sz="2000" dirty="0"/>
              </a:p>
            </p:txBody>
          </p:sp>
        </mc:Choice>
        <mc:Fallback xmlns="">
          <p:sp>
            <p:nvSpPr>
              <p:cNvPr id="10" name="文字方塊 3">
                <a:extLst>
                  <a:ext uri="{FF2B5EF4-FFF2-40B4-BE49-F238E27FC236}">
                    <a16:creationId xmlns:a16="http://schemas.microsoft.com/office/drawing/2014/main" id="{E4D33756-65C2-CD7E-72B1-6AD207A1723F}"/>
                  </a:ext>
                </a:extLst>
              </p:cNvPr>
              <p:cNvSpPr txBox="1">
                <a:spLocks noRot="1" noChangeAspect="1" noMove="1" noResize="1" noEditPoints="1" noAdjustHandles="1" noChangeArrowheads="1" noChangeShapeType="1" noTextEdit="1"/>
              </p:cNvSpPr>
              <p:nvPr/>
            </p:nvSpPr>
            <p:spPr>
              <a:xfrm>
                <a:off x="5168069" y="4572828"/>
                <a:ext cx="1034770" cy="676660"/>
              </a:xfrm>
              <a:prstGeom prst="rect">
                <a:avLst/>
              </a:prstGeom>
              <a:blipFill>
                <a:blip r:embed="rId7"/>
                <a:stretch>
                  <a:fillRect b="-5556"/>
                </a:stretch>
              </a:blipFill>
            </p:spPr>
            <p:txBody>
              <a:bodyPr/>
              <a:lstStyle/>
              <a:p>
                <a:r>
                  <a:rPr lang="en-US">
                    <a:noFill/>
                  </a:rPr>
                  <a:t> </a:t>
                </a:r>
              </a:p>
            </p:txBody>
          </p:sp>
        </mc:Fallback>
      </mc:AlternateContent>
      <p:pic>
        <p:nvPicPr>
          <p:cNvPr id="11" name="Picture 8" descr="File:Translational motion.gif">
            <a:hlinkClick r:id="rId8"/>
            <a:extLst>
              <a:ext uri="{FF2B5EF4-FFF2-40B4-BE49-F238E27FC236}">
                <a16:creationId xmlns:a16="http://schemas.microsoft.com/office/drawing/2014/main" id="{C8EB8A54-22F9-986C-9178-92DD33B257BB}"/>
              </a:ext>
            </a:extLst>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3628398" y="1956606"/>
            <a:ext cx="2076669" cy="182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向右箭號 3">
            <a:extLst>
              <a:ext uri="{FF2B5EF4-FFF2-40B4-BE49-F238E27FC236}">
                <a16:creationId xmlns:a16="http://schemas.microsoft.com/office/drawing/2014/main" id="{756D5BF8-C72C-C572-740B-6554BC14B041}"/>
              </a:ext>
            </a:extLst>
          </p:cNvPr>
          <p:cNvSpPr/>
          <p:nvPr/>
        </p:nvSpPr>
        <p:spPr>
          <a:xfrm>
            <a:off x="2800725" y="2579141"/>
            <a:ext cx="504825" cy="57626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sz="2000"/>
          </a:p>
        </p:txBody>
      </p:sp>
      <p:pic>
        <p:nvPicPr>
          <p:cNvPr id="13" name="Picture 2" descr="http://rugth30.phys.rug.nl/quantummechanics/_derived/black_body.htm_txt_CAVITY.gif">
            <a:extLst>
              <a:ext uri="{FF2B5EF4-FFF2-40B4-BE49-F238E27FC236}">
                <a16:creationId xmlns:a16="http://schemas.microsoft.com/office/drawing/2014/main" id="{E1DB2BE4-C401-C2D8-5779-74D567092D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115" y="2016481"/>
            <a:ext cx="2304283" cy="172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44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animBg="1"/>
      <p:bldP spid="1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5F73-203B-CBD4-9FFD-4F99C94F6EC3}"/>
            </a:ext>
          </a:extLst>
        </p:cNvPr>
        <p:cNvGrpSpPr/>
        <p:nvPr/>
      </p:nvGrpSpPr>
      <p:grpSpPr>
        <a:xfrm>
          <a:off x="0" y="0"/>
          <a:ext cx="0" cy="0"/>
          <a:chOff x="0" y="0"/>
          <a:chExt cx="0" cy="0"/>
        </a:xfrm>
      </p:grpSpPr>
      <p:sp>
        <p:nvSpPr>
          <p:cNvPr id="122882" name="Text Box 9">
            <a:extLst>
              <a:ext uri="{FF2B5EF4-FFF2-40B4-BE49-F238E27FC236}">
                <a16:creationId xmlns:a16="http://schemas.microsoft.com/office/drawing/2014/main" id="{94620C90-408D-9544-2BD3-C294288FEF7A}"/>
              </a:ext>
            </a:extLst>
          </p:cNvPr>
          <p:cNvSpPr txBox="1">
            <a:spLocks noChangeArrowheads="1"/>
          </p:cNvSpPr>
          <p:nvPr/>
        </p:nvSpPr>
        <p:spPr bwMode="auto">
          <a:xfrm>
            <a:off x="3156193" y="796534"/>
            <a:ext cx="216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2000" b="1" dirty="0">
                <a:solidFill>
                  <a:srgbClr val="FF0000"/>
                </a:solidFill>
              </a:rPr>
              <a:t>光子 </a:t>
            </a:r>
            <a:r>
              <a:rPr lang="en-US" altLang="zh-TW" sz="2000" b="1" dirty="0">
                <a:solidFill>
                  <a:srgbClr val="FF0000"/>
                </a:solidFill>
                <a:latin typeface="Times New Roman" panose="02020603050405020304" pitchFamily="18" charset="0"/>
                <a:cs typeface="Times New Roman" panose="02020603050405020304" pitchFamily="18" charset="0"/>
              </a:rPr>
              <a:t>Photon</a:t>
            </a:r>
            <a:endParaRPr lang="zh-TW" altLang="en-US" sz="2000" b="1" dirty="0">
              <a:solidFill>
                <a:srgbClr val="FF0000"/>
              </a:solidFill>
              <a:latin typeface="Times New Roman" panose="02020603050405020304" pitchFamily="18" charset="0"/>
              <a:cs typeface="Times New Roman" panose="02020603050405020304" pitchFamily="18" charset="0"/>
            </a:endParaRPr>
          </a:p>
        </p:txBody>
      </p:sp>
      <p:sp>
        <p:nvSpPr>
          <p:cNvPr id="3" name="笑臉 2">
            <a:extLst>
              <a:ext uri="{FF2B5EF4-FFF2-40B4-BE49-F238E27FC236}">
                <a16:creationId xmlns:a16="http://schemas.microsoft.com/office/drawing/2014/main" id="{97C18D6D-9DFD-6A3F-2645-5825D3BFC177}"/>
              </a:ext>
            </a:extLst>
          </p:cNvPr>
          <p:cNvSpPr/>
          <p:nvPr/>
        </p:nvSpPr>
        <p:spPr>
          <a:xfrm>
            <a:off x="3730868" y="1444234"/>
            <a:ext cx="576263" cy="576262"/>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sz="2000"/>
          </a:p>
        </p:txBody>
      </p:sp>
      <p:pic>
        <p:nvPicPr>
          <p:cNvPr id="121860" name="Picture 4" descr="http://www-d0.fnal.gov/Run2Physics/WWW/results/final/TOP/T06C/elementary_particles.jpg">
            <a:extLst>
              <a:ext uri="{FF2B5EF4-FFF2-40B4-BE49-F238E27FC236}">
                <a16:creationId xmlns:a16="http://schemas.microsoft.com/office/drawing/2014/main" id="{E80B3529-37A4-98BA-4D06-6C67A352A9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0081" r="20857" b="5501"/>
          <a:stretch>
            <a:fillRect/>
          </a:stretch>
        </p:blipFill>
        <p:spPr bwMode="auto">
          <a:xfrm>
            <a:off x="2795831" y="2307834"/>
            <a:ext cx="2579687"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682FE33E-8F97-2F09-1F3F-F63A2C6D3298}"/>
                  </a:ext>
                </a:extLst>
              </p:cNvPr>
              <p:cNvSpPr txBox="1"/>
              <p:nvPr/>
            </p:nvSpPr>
            <p:spPr>
              <a:xfrm>
                <a:off x="6156176" y="2668072"/>
                <a:ext cx="1033937" cy="40011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𝐸</m:t>
                      </m:r>
                      <m:r>
                        <a:rPr lang="en-US" altLang="zh-TW" sz="2000" b="0" i="1" smtClean="0">
                          <a:latin typeface="Cambria Math"/>
                        </a:rPr>
                        <m:t>=</m:t>
                      </m:r>
                      <m:r>
                        <a:rPr lang="en-US" altLang="zh-TW" sz="2000" b="0" i="1" smtClean="0">
                          <a:latin typeface="Cambria Math"/>
                        </a:rPr>
                        <m:t>ℎ</m:t>
                      </m:r>
                      <m:r>
                        <a:rPr lang="en-US" altLang="zh-TW" sz="2000" b="0" i="1" smtClean="0">
                          <a:latin typeface="Cambria Math" panose="02040503050406030204" pitchFamily="18" charset="0"/>
                          <a:ea typeface="Cambria Math" panose="02040503050406030204" pitchFamily="18" charset="0"/>
                        </a:rPr>
                        <m:t>𝜈</m:t>
                      </m:r>
                    </m:oMath>
                  </m:oMathPara>
                </a14:m>
                <a:endParaRPr lang="zh-TW" altLang="en-US" sz="2000" dirty="0"/>
              </a:p>
            </p:txBody>
          </p:sp>
        </mc:Choice>
        <mc:Fallback xmlns="">
          <p:sp>
            <p:nvSpPr>
              <p:cNvPr id="2" name="文字方塊 1">
                <a:extLst>
                  <a:ext uri="{FF2B5EF4-FFF2-40B4-BE49-F238E27FC236}">
                    <a16:creationId xmlns:a16="http://schemas.microsoft.com/office/drawing/2014/main" id="{682FE33E-8F97-2F09-1F3F-F63A2C6D3298}"/>
                  </a:ext>
                </a:extLst>
              </p:cNvPr>
              <p:cNvSpPr txBox="1">
                <a:spLocks noRot="1" noChangeAspect="1" noMove="1" noResize="1" noEditPoints="1" noAdjustHandles="1" noChangeArrowheads="1" noChangeShapeType="1" noTextEdit="1"/>
              </p:cNvSpPr>
              <p:nvPr/>
            </p:nvSpPr>
            <p:spPr>
              <a:xfrm>
                <a:off x="6156176" y="2668072"/>
                <a:ext cx="1033937" cy="40011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91B23457-F749-C152-4B7F-25B366F35ACC}"/>
                  </a:ext>
                </a:extLst>
              </p:cNvPr>
              <p:cNvSpPr txBox="1"/>
              <p:nvPr/>
            </p:nvSpPr>
            <p:spPr>
              <a:xfrm>
                <a:off x="6156176" y="3266445"/>
                <a:ext cx="876458" cy="67666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𝑝</m:t>
                      </m:r>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ℎ</m:t>
                          </m:r>
                        </m:num>
                        <m:den>
                          <m:r>
                            <a:rPr lang="zh-TW" altLang="en-US" sz="2000" b="0" i="1" smtClean="0">
                              <a:latin typeface="Cambria Math"/>
                            </a:rPr>
                            <m:t>𝜆</m:t>
                          </m:r>
                        </m:den>
                      </m:f>
                    </m:oMath>
                  </m:oMathPara>
                </a14:m>
                <a:endParaRPr lang="zh-TW" altLang="en-US" sz="2000" dirty="0"/>
              </a:p>
            </p:txBody>
          </p:sp>
        </mc:Choice>
        <mc:Fallback xmlns="">
          <p:sp>
            <p:nvSpPr>
              <p:cNvPr id="4" name="文字方塊 3">
                <a:extLst>
                  <a:ext uri="{FF2B5EF4-FFF2-40B4-BE49-F238E27FC236}">
                    <a16:creationId xmlns:a16="http://schemas.microsoft.com/office/drawing/2014/main" id="{91B23457-F749-C152-4B7F-25B366F35ACC}"/>
                  </a:ext>
                </a:extLst>
              </p:cNvPr>
              <p:cNvSpPr txBox="1">
                <a:spLocks noRot="1" noChangeAspect="1" noMove="1" noResize="1" noEditPoints="1" noAdjustHandles="1" noChangeArrowheads="1" noChangeShapeType="1" noTextEdit="1"/>
              </p:cNvSpPr>
              <p:nvPr/>
            </p:nvSpPr>
            <p:spPr>
              <a:xfrm>
                <a:off x="6156176" y="3266445"/>
                <a:ext cx="876458" cy="676660"/>
              </a:xfrm>
              <a:prstGeom prst="rect">
                <a:avLst/>
              </a:prstGeom>
              <a:blipFill>
                <a:blip r:embed="rId4"/>
                <a:stretch>
                  <a:fillRect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FE540ECB-CF60-BFBB-5159-95A640A7570B}"/>
                  </a:ext>
                </a:extLst>
              </p:cNvPr>
              <p:cNvSpPr txBox="1"/>
              <p:nvPr/>
            </p:nvSpPr>
            <p:spPr>
              <a:xfrm>
                <a:off x="4572000" y="764724"/>
                <a:ext cx="390299" cy="400110"/>
              </a:xfrm>
              <a:prstGeom prst="rect">
                <a:avLst/>
              </a:prstGeom>
              <a:noFill/>
            </p:spPr>
            <p:txBody>
              <a:bodyPr wrap="none" rtlCol="0">
                <a:spAutoFit/>
              </a:bodyPr>
              <a:lstStyle/>
              <a:p>
                <a:pPr/>
                <a14:m>
                  <m:oMathPara xmlns:m="http://schemas.openxmlformats.org/officeDocument/2006/math">
                    <m:oMath>
                      <m:r>
                        <a:rPr lang="zh-TW" altLang="en-US" sz="2000" i="1" smtClean="0">
                          <a:latin typeface="Cambria Math"/>
                        </a:rPr>
                        <m:t>𝛾</m:t>
                      </m:r>
                    </m:oMath>
                  </m:oMathPara>
                </a14:m>
                <a:endParaRPr lang="zh-TW" altLang="en-US" sz="2000" dirty="0"/>
              </a:p>
            </p:txBody>
          </p:sp>
        </mc:Choice>
        <mc:Fallback xmlns="">
          <p:sp>
            <p:nvSpPr>
              <p:cNvPr id="5" name="文字方塊 4">
                <a:extLst>
                  <a:ext uri="{FF2B5EF4-FFF2-40B4-BE49-F238E27FC236}">
                    <a16:creationId xmlns:a16="http://schemas.microsoft.com/office/drawing/2014/main" id="{FE540ECB-CF60-BFBB-5159-95A640A7570B}"/>
                  </a:ext>
                </a:extLst>
              </p:cNvPr>
              <p:cNvSpPr txBox="1">
                <a:spLocks noRot="1" noChangeAspect="1" noMove="1" noResize="1" noEditPoints="1" noAdjustHandles="1" noChangeArrowheads="1" noChangeShapeType="1" noTextEdit="1"/>
              </p:cNvSpPr>
              <p:nvPr/>
            </p:nvSpPr>
            <p:spPr>
              <a:xfrm>
                <a:off x="4572000" y="764724"/>
                <a:ext cx="390299" cy="400110"/>
              </a:xfrm>
              <a:prstGeom prst="rect">
                <a:avLst/>
              </a:prstGeom>
              <a:blipFill>
                <a:blip r:embed="rId5"/>
                <a:stretch>
                  <a:fillRect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98F584B2-3015-3C05-DB52-12BDDC732FC5}"/>
                  </a:ext>
                </a:extLst>
              </p:cNvPr>
              <p:cNvSpPr txBox="1"/>
              <p:nvPr/>
            </p:nvSpPr>
            <p:spPr>
              <a:xfrm>
                <a:off x="2123728" y="5577780"/>
                <a:ext cx="5043368" cy="403637"/>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ℎ</m:t>
                      </m:r>
                      <m:r>
                        <a:rPr lang="en-US" altLang="zh-TW" sz="2000" b="0" i="1" smtClean="0">
                          <a:latin typeface="Cambria Math"/>
                        </a:rPr>
                        <m:t>=6.626×</m:t>
                      </m:r>
                      <m:sSup>
                        <m:sSupPr>
                          <m:ctrlPr>
                            <a:rPr lang="en-US" altLang="zh-TW" sz="2000" b="0" i="1" smtClean="0">
                              <a:latin typeface="Cambria Math"/>
                              <a:ea typeface="Cambria Math"/>
                            </a:rPr>
                          </m:ctrlPr>
                        </m:sSupPr>
                        <m:e>
                          <m:r>
                            <a:rPr lang="en-US" altLang="zh-TW" sz="2000" b="0" i="1" smtClean="0">
                              <a:latin typeface="Cambria Math"/>
                              <a:ea typeface="Cambria Math"/>
                            </a:rPr>
                            <m:t>10</m:t>
                          </m:r>
                        </m:e>
                        <m:sup>
                          <m:r>
                            <a:rPr lang="en-US" altLang="zh-TW" sz="2000" b="0" i="1" smtClean="0">
                              <a:latin typeface="Cambria Math"/>
                              <a:ea typeface="Cambria Math"/>
                            </a:rPr>
                            <m:t>−34</m:t>
                          </m:r>
                        </m:sup>
                      </m:sSup>
                      <m:r>
                        <m:rPr>
                          <m:nor/>
                        </m:rPr>
                        <a:rPr lang="en-US" altLang="zh-TW" sz="2000" b="0" i="0" smtClean="0">
                          <a:latin typeface="Cambria Math"/>
                          <a:ea typeface="Cambria Math"/>
                        </a:rPr>
                        <m:t> J</m:t>
                      </m:r>
                      <m:r>
                        <a:rPr lang="zh-TW" altLang="en-US" sz="2000" dirty="0">
                          <a:latin typeface="Cambria Math"/>
                        </a:rPr>
                        <m:t>∙</m:t>
                      </m:r>
                      <m:r>
                        <m:rPr>
                          <m:sty m:val="p"/>
                        </m:rPr>
                        <a:rPr lang="en-US" altLang="zh-TW" sz="2000" b="0" i="0" dirty="0" smtClean="0">
                          <a:latin typeface="Cambria Math"/>
                        </a:rPr>
                        <m:t>s</m:t>
                      </m:r>
                      <m:r>
                        <a:rPr lang="en-US" altLang="zh-TW" sz="2000" b="0" i="0" dirty="0" smtClean="0">
                          <a:latin typeface="Cambria Math"/>
                        </a:rPr>
                        <m:t>=4.136×</m:t>
                      </m:r>
                      <m:sSup>
                        <m:sSupPr>
                          <m:ctrlPr>
                            <a:rPr lang="en-US" altLang="zh-TW" sz="2000" b="0" i="1" dirty="0" smtClean="0">
                              <a:latin typeface="Cambria Math"/>
                              <a:ea typeface="Cambria Math"/>
                            </a:rPr>
                          </m:ctrlPr>
                        </m:sSupPr>
                        <m:e>
                          <m:r>
                            <a:rPr lang="en-US" altLang="zh-TW" sz="2000" b="0" i="1" dirty="0" smtClean="0">
                              <a:latin typeface="Cambria Math"/>
                              <a:ea typeface="Cambria Math"/>
                            </a:rPr>
                            <m:t>10</m:t>
                          </m:r>
                        </m:e>
                        <m:sup>
                          <m:r>
                            <a:rPr lang="en-US" altLang="zh-TW" sz="2000" b="0" i="1" dirty="0" smtClean="0">
                              <a:latin typeface="Cambria Math"/>
                              <a:ea typeface="Cambria Math"/>
                            </a:rPr>
                            <m:t>−15</m:t>
                          </m:r>
                        </m:sup>
                      </m:sSup>
                      <m:r>
                        <a:rPr lang="en-US" altLang="zh-TW" sz="2000" b="0" i="1" dirty="0" smtClean="0">
                          <a:latin typeface="Cambria Math"/>
                          <a:ea typeface="Cambria Math"/>
                        </a:rPr>
                        <m:t> </m:t>
                      </m:r>
                      <m:r>
                        <m:rPr>
                          <m:nor/>
                        </m:rPr>
                        <a:rPr lang="en-US" altLang="zh-TW" sz="2000" b="0" i="0" dirty="0" smtClean="0">
                          <a:latin typeface="Cambria Math"/>
                          <a:ea typeface="Cambria Math"/>
                        </a:rPr>
                        <m:t>eV</m:t>
                      </m:r>
                      <m:r>
                        <a:rPr lang="en-US" altLang="zh-TW" sz="2000" b="0" i="1" dirty="0" smtClean="0">
                          <a:latin typeface="Cambria Math"/>
                          <a:ea typeface="Cambria Math"/>
                        </a:rPr>
                        <m:t>∙</m:t>
                      </m:r>
                      <m:r>
                        <m:rPr>
                          <m:nor/>
                        </m:rPr>
                        <a:rPr lang="en-US" altLang="zh-TW" sz="2000" b="0" i="0" dirty="0" smtClean="0">
                          <a:latin typeface="Cambria Math"/>
                          <a:ea typeface="Cambria Math"/>
                        </a:rPr>
                        <m:t>s</m:t>
                      </m:r>
                    </m:oMath>
                  </m:oMathPara>
                </a14:m>
                <a:endParaRPr lang="zh-TW" altLang="en-US" sz="2000" dirty="0"/>
              </a:p>
            </p:txBody>
          </p:sp>
        </mc:Choice>
        <mc:Fallback xmlns="">
          <p:sp>
            <p:nvSpPr>
              <p:cNvPr id="6" name="文字方塊 5">
                <a:extLst>
                  <a:ext uri="{FF2B5EF4-FFF2-40B4-BE49-F238E27FC236}">
                    <a16:creationId xmlns:a16="http://schemas.microsoft.com/office/drawing/2014/main" id="{98F584B2-3015-3C05-DB52-12BDDC732FC5}"/>
                  </a:ext>
                </a:extLst>
              </p:cNvPr>
              <p:cNvSpPr txBox="1">
                <a:spLocks noRot="1" noChangeAspect="1" noMove="1" noResize="1" noEditPoints="1" noAdjustHandles="1" noChangeArrowheads="1" noChangeShapeType="1" noTextEdit="1"/>
              </p:cNvSpPr>
              <p:nvPr/>
            </p:nvSpPr>
            <p:spPr>
              <a:xfrm>
                <a:off x="2123728" y="5577780"/>
                <a:ext cx="5043368" cy="403637"/>
              </a:xfrm>
              <a:prstGeom prst="rect">
                <a:avLst/>
              </a:prstGeom>
              <a:blipFill>
                <a:blip r:embed="rId6"/>
                <a:stretch>
                  <a:fillRect b="-21875"/>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C58507F6-B496-6B75-6F28-EBF8B70E51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30290" y="616142"/>
            <a:ext cx="1656184" cy="165618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文字方塊 3">
                <a:extLst>
                  <a:ext uri="{FF2B5EF4-FFF2-40B4-BE49-F238E27FC236}">
                    <a16:creationId xmlns:a16="http://schemas.microsoft.com/office/drawing/2014/main" id="{430331AB-983A-BBE2-77AC-AB2B41032D3D}"/>
                  </a:ext>
                </a:extLst>
              </p:cNvPr>
              <p:cNvSpPr txBox="1"/>
              <p:nvPr/>
            </p:nvSpPr>
            <p:spPr>
              <a:xfrm>
                <a:off x="7596336" y="3391380"/>
                <a:ext cx="1028680" cy="40011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𝑝</m:t>
                      </m:r>
                      <m:r>
                        <a:rPr lang="en-US" altLang="zh-TW" sz="2000" b="0" i="1" smtClean="0">
                          <a:latin typeface="Cambria Math"/>
                        </a:rPr>
                        <m:t>=</m:t>
                      </m:r>
                      <m:r>
                        <m:rPr>
                          <m:sty m:val="p"/>
                        </m:rPr>
                        <a:rPr lang="en-US" altLang="zh-TW" sz="2000" b="0" i="1" smtClean="0">
                          <a:latin typeface="Cambria Math"/>
                        </a:rPr>
                        <m:t>ℏ</m:t>
                      </m:r>
                      <m:r>
                        <a:rPr lang="en-US" altLang="zh-TW" sz="2000" b="0" i="1" smtClean="0">
                          <a:latin typeface="Cambria Math" panose="02040503050406030204" pitchFamily="18" charset="0"/>
                          <a:ea typeface="Cambria Math" panose="02040503050406030204" pitchFamily="18" charset="0"/>
                        </a:rPr>
                        <m:t>𝑘</m:t>
                      </m:r>
                    </m:oMath>
                  </m:oMathPara>
                </a14:m>
                <a:endParaRPr lang="zh-TW" altLang="en-US" sz="2000" dirty="0"/>
              </a:p>
            </p:txBody>
          </p:sp>
        </mc:Choice>
        <mc:Fallback xmlns="">
          <p:sp>
            <p:nvSpPr>
              <p:cNvPr id="7" name="文字方塊 3">
                <a:extLst>
                  <a:ext uri="{FF2B5EF4-FFF2-40B4-BE49-F238E27FC236}">
                    <a16:creationId xmlns:a16="http://schemas.microsoft.com/office/drawing/2014/main" id="{430331AB-983A-BBE2-77AC-AB2B41032D3D}"/>
                  </a:ext>
                </a:extLst>
              </p:cNvPr>
              <p:cNvSpPr txBox="1">
                <a:spLocks noRot="1" noChangeAspect="1" noMove="1" noResize="1" noEditPoints="1" noAdjustHandles="1" noChangeArrowheads="1" noChangeShapeType="1" noTextEdit="1"/>
              </p:cNvSpPr>
              <p:nvPr/>
            </p:nvSpPr>
            <p:spPr>
              <a:xfrm>
                <a:off x="7596336" y="3391380"/>
                <a:ext cx="1028680" cy="400110"/>
              </a:xfrm>
              <a:prstGeom prst="rect">
                <a:avLst/>
              </a:prstGeom>
              <a:blipFill>
                <a:blip r:embed="rId8"/>
                <a:stretch>
                  <a:fillRect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3">
                <a:extLst>
                  <a:ext uri="{FF2B5EF4-FFF2-40B4-BE49-F238E27FC236}">
                    <a16:creationId xmlns:a16="http://schemas.microsoft.com/office/drawing/2014/main" id="{8B344B3E-AA42-5181-71D2-2A090C43264D}"/>
                  </a:ext>
                </a:extLst>
              </p:cNvPr>
              <p:cNvSpPr txBox="1"/>
              <p:nvPr/>
            </p:nvSpPr>
            <p:spPr>
              <a:xfrm>
                <a:off x="7578780" y="2668072"/>
                <a:ext cx="1096198" cy="40011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panose="02040503050406030204" pitchFamily="18" charset="0"/>
                        </a:rPr>
                        <m:t>𝐸</m:t>
                      </m:r>
                      <m:r>
                        <a:rPr lang="en-US" altLang="zh-TW" sz="2000" b="0" i="1" smtClean="0">
                          <a:latin typeface="Cambria Math"/>
                        </a:rPr>
                        <m:t>=</m:t>
                      </m:r>
                      <m:r>
                        <m:rPr>
                          <m:sty m:val="p"/>
                        </m:rPr>
                        <a:rPr lang="en-US" altLang="zh-TW" sz="2000" b="0" i="1" smtClean="0">
                          <a:latin typeface="Cambria Math" panose="02040503050406030204" pitchFamily="18" charset="0"/>
                          <a:ea typeface="Cambria Math" panose="02040503050406030204" pitchFamily="18" charset="0"/>
                        </a:rPr>
                        <m:t>ℏ</m:t>
                      </m:r>
                      <m:r>
                        <a:rPr lang="en-US" altLang="zh-TW" sz="2000" b="0" i="1" smtClean="0">
                          <a:latin typeface="Cambria Math" panose="02040503050406030204" pitchFamily="18" charset="0"/>
                          <a:ea typeface="Cambria Math" panose="02040503050406030204" pitchFamily="18" charset="0"/>
                        </a:rPr>
                        <m:t>𝜔</m:t>
                      </m:r>
                    </m:oMath>
                  </m:oMathPara>
                </a14:m>
                <a:endParaRPr lang="zh-TW" altLang="en-US" sz="2000" dirty="0"/>
              </a:p>
            </p:txBody>
          </p:sp>
        </mc:Choice>
        <mc:Fallback xmlns="">
          <p:sp>
            <p:nvSpPr>
              <p:cNvPr id="8" name="文字方塊 3">
                <a:extLst>
                  <a:ext uri="{FF2B5EF4-FFF2-40B4-BE49-F238E27FC236}">
                    <a16:creationId xmlns:a16="http://schemas.microsoft.com/office/drawing/2014/main" id="{8B344B3E-AA42-5181-71D2-2A090C43264D}"/>
                  </a:ext>
                </a:extLst>
              </p:cNvPr>
              <p:cNvSpPr txBox="1">
                <a:spLocks noRot="1" noChangeAspect="1" noMove="1" noResize="1" noEditPoints="1" noAdjustHandles="1" noChangeArrowheads="1" noChangeShapeType="1" noTextEdit="1"/>
              </p:cNvSpPr>
              <p:nvPr/>
            </p:nvSpPr>
            <p:spPr>
              <a:xfrm>
                <a:off x="7578780" y="2668072"/>
                <a:ext cx="1096198" cy="400110"/>
              </a:xfrm>
              <a:prstGeom prst="rect">
                <a:avLst/>
              </a:prstGeom>
              <a:blipFill>
                <a:blip r:embed="rId9"/>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C738C3D2-FA97-A839-7AB5-8DE5090CAC28}"/>
              </a:ext>
            </a:extLst>
          </p:cNvPr>
          <p:cNvSpPr txBox="1"/>
          <p:nvPr/>
        </p:nvSpPr>
        <p:spPr bwMode="auto">
          <a:xfrm>
            <a:off x="478947" y="6154151"/>
            <a:ext cx="83329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The key assumption is </a:t>
            </a:r>
            <a:r>
              <a:rPr lang="en-US" sz="2000" dirty="0">
                <a:solidFill>
                  <a:srgbClr val="FF0000"/>
                </a:solidFill>
              </a:rPr>
              <a:t>photon is indivisible</a:t>
            </a:r>
            <a:r>
              <a:rPr lang="en-US" sz="2000" dirty="0"/>
              <a:t>. There is no fraction of one photon.</a:t>
            </a:r>
          </a:p>
        </p:txBody>
      </p:sp>
    </p:spTree>
    <p:extLst>
      <p:ext uri="{BB962C8B-B14F-4D97-AF65-F5344CB8AC3E}">
        <p14:creationId xmlns:p14="http://schemas.microsoft.com/office/powerpoint/2010/main" val="425214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74BA9-C3D3-777F-735A-A48F28DEA092}"/>
            </a:ext>
          </a:extLst>
        </p:cNvPr>
        <p:cNvGrpSpPr/>
        <p:nvPr/>
      </p:nvGrpSpPr>
      <p:grpSpPr>
        <a:xfrm>
          <a:off x="0" y="0"/>
          <a:ext cx="0" cy="0"/>
          <a:chOff x="0" y="0"/>
          <a:chExt cx="0" cy="0"/>
        </a:xfrm>
      </p:grpSpPr>
      <p:pic>
        <p:nvPicPr>
          <p:cNvPr id="119810" name="Picture 2" descr="D:\Dropbox\Documents\課程\YoungTextBook\Images\Chapter38\A_Images\A_Figures_and_Photos\38_11_Figure.jpg">
            <a:extLst>
              <a:ext uri="{FF2B5EF4-FFF2-40B4-BE49-F238E27FC236}">
                <a16:creationId xmlns:a16="http://schemas.microsoft.com/office/drawing/2014/main" id="{E66C67E1-D671-9FAB-E605-EAF685F9E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362" y="2996952"/>
            <a:ext cx="6899275"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文字方塊 3">
            <a:extLst>
              <a:ext uri="{FF2B5EF4-FFF2-40B4-BE49-F238E27FC236}">
                <a16:creationId xmlns:a16="http://schemas.microsoft.com/office/drawing/2014/main" id="{144E279A-EB9C-53C4-A80B-596ADAB76332}"/>
              </a:ext>
            </a:extLst>
          </p:cNvPr>
          <p:cNvSpPr txBox="1">
            <a:spLocks noChangeArrowheads="1"/>
          </p:cNvSpPr>
          <p:nvPr/>
        </p:nvSpPr>
        <p:spPr bwMode="auto">
          <a:xfrm>
            <a:off x="1722086" y="932449"/>
            <a:ext cx="62995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2000" dirty="0"/>
              <a:t>如果光是粒子應該可以與其他粒子、例如電子碰撞。</a:t>
            </a:r>
          </a:p>
        </p:txBody>
      </p:sp>
      <p:sp>
        <p:nvSpPr>
          <p:cNvPr id="119814" name="文字方塊 8">
            <a:extLst>
              <a:ext uri="{FF2B5EF4-FFF2-40B4-BE49-F238E27FC236}">
                <a16:creationId xmlns:a16="http://schemas.microsoft.com/office/drawing/2014/main" id="{DB25B424-874F-1611-5BB1-FA9B045CDBA9}"/>
              </a:ext>
            </a:extLst>
          </p:cNvPr>
          <p:cNvSpPr txBox="1">
            <a:spLocks noChangeArrowheads="1"/>
          </p:cNvSpPr>
          <p:nvPr/>
        </p:nvSpPr>
        <p:spPr bwMode="auto">
          <a:xfrm>
            <a:off x="1725534" y="1346603"/>
            <a:ext cx="57267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2000" dirty="0"/>
              <a:t>碰撞後，動量會改變。於是光子波長也會改變。</a:t>
            </a:r>
          </a:p>
        </p:txBody>
      </p:sp>
      <p:pic>
        <p:nvPicPr>
          <p:cNvPr id="3" name="Graphic 2" descr="Cat with solid fill">
            <a:extLst>
              <a:ext uri="{FF2B5EF4-FFF2-40B4-BE49-F238E27FC236}">
                <a16:creationId xmlns:a16="http://schemas.microsoft.com/office/drawing/2014/main" id="{0B7E857B-09D6-D172-75A1-C3E40556FC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756" y="6209075"/>
            <a:ext cx="619090" cy="619090"/>
          </a:xfrm>
          <a:prstGeom prst="rect">
            <a:avLst/>
          </a:prstGeom>
        </p:spPr>
      </p:pic>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B52AFBAD-195B-CFA9-E29F-735F94178DE9}"/>
                  </a:ext>
                </a:extLst>
              </p:cNvPr>
              <p:cNvSpPr txBox="1"/>
              <p:nvPr/>
            </p:nvSpPr>
            <p:spPr>
              <a:xfrm>
                <a:off x="1789732" y="1760757"/>
                <a:ext cx="876458" cy="676660"/>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𝑝</m:t>
                      </m:r>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ℎ</m:t>
                          </m:r>
                        </m:num>
                        <m:den>
                          <m:r>
                            <a:rPr lang="zh-TW" altLang="en-US" sz="2000" b="0" i="1" smtClean="0">
                              <a:latin typeface="Cambria Math"/>
                            </a:rPr>
                            <m:t>𝜆</m:t>
                          </m:r>
                        </m:den>
                      </m:f>
                    </m:oMath>
                  </m:oMathPara>
                </a14:m>
                <a:endParaRPr lang="zh-TW" altLang="en-US" sz="2000" dirty="0"/>
              </a:p>
            </p:txBody>
          </p:sp>
        </mc:Choice>
        <mc:Fallback xmlns="">
          <p:sp>
            <p:nvSpPr>
              <p:cNvPr id="4" name="文字方塊 3">
                <a:extLst>
                  <a:ext uri="{FF2B5EF4-FFF2-40B4-BE49-F238E27FC236}">
                    <a16:creationId xmlns:a16="http://schemas.microsoft.com/office/drawing/2014/main" id="{B52AFBAD-195B-CFA9-E29F-735F94178DE9}"/>
                  </a:ext>
                </a:extLst>
              </p:cNvPr>
              <p:cNvSpPr txBox="1">
                <a:spLocks noRot="1" noChangeAspect="1" noMove="1" noResize="1" noEditPoints="1" noAdjustHandles="1" noChangeArrowheads="1" noChangeShapeType="1" noTextEdit="1"/>
              </p:cNvSpPr>
              <p:nvPr/>
            </p:nvSpPr>
            <p:spPr>
              <a:xfrm>
                <a:off x="1789732" y="1760757"/>
                <a:ext cx="876458" cy="676660"/>
              </a:xfrm>
              <a:prstGeom prst="rect">
                <a:avLst/>
              </a:prstGeom>
              <a:blipFill>
                <a:blip r:embed="rId4"/>
                <a:stretch>
                  <a:fillRect b="-5556"/>
                </a:stretch>
              </a:blipFill>
            </p:spPr>
            <p:txBody>
              <a:bodyPr/>
              <a:lstStyle/>
              <a:p>
                <a:r>
                  <a:rPr lang="en-US">
                    <a:noFill/>
                  </a:rPr>
                  <a:t> </a:t>
                </a:r>
              </a:p>
            </p:txBody>
          </p:sp>
        </mc:Fallback>
      </mc:AlternateContent>
    </p:spTree>
    <p:extLst>
      <p:ext uri="{BB962C8B-B14F-4D97-AF65-F5344CB8AC3E}">
        <p14:creationId xmlns:p14="http://schemas.microsoft.com/office/powerpoint/2010/main" val="15644364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B8C44-0EB5-8ADF-8183-6A9DDFEF5DF4}"/>
            </a:ext>
          </a:extLst>
        </p:cNvPr>
        <p:cNvGrpSpPr/>
        <p:nvPr/>
      </p:nvGrpSpPr>
      <p:grpSpPr>
        <a:xfrm>
          <a:off x="0" y="0"/>
          <a:ext cx="0" cy="0"/>
          <a:chOff x="0" y="0"/>
          <a:chExt cx="0" cy="0"/>
        </a:xfrm>
      </p:grpSpPr>
      <p:pic>
        <p:nvPicPr>
          <p:cNvPr id="121858" name="Picture 10" descr="4013">
            <a:extLst>
              <a:ext uri="{FF2B5EF4-FFF2-40B4-BE49-F238E27FC236}">
                <a16:creationId xmlns:a16="http://schemas.microsoft.com/office/drawing/2014/main" id="{4BE3F674-E653-3086-D9D6-75BFED07D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70" y="1086135"/>
            <a:ext cx="3976687"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橢圓 6">
            <a:extLst>
              <a:ext uri="{FF2B5EF4-FFF2-40B4-BE49-F238E27FC236}">
                <a16:creationId xmlns:a16="http://schemas.microsoft.com/office/drawing/2014/main" id="{1D44FA53-E12B-28CA-404C-F8B5B4AC9479}"/>
              </a:ext>
            </a:extLst>
          </p:cNvPr>
          <p:cNvSpPr/>
          <p:nvPr/>
        </p:nvSpPr>
        <p:spPr>
          <a:xfrm>
            <a:off x="2699670" y="4110322"/>
            <a:ext cx="228600" cy="228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橢圓 7">
            <a:extLst>
              <a:ext uri="{FF2B5EF4-FFF2-40B4-BE49-F238E27FC236}">
                <a16:creationId xmlns:a16="http://schemas.microsoft.com/office/drawing/2014/main" id="{230638B0-B712-488F-2F3F-390029EF784A}"/>
              </a:ext>
            </a:extLst>
          </p:cNvPr>
          <p:cNvSpPr/>
          <p:nvPr/>
        </p:nvSpPr>
        <p:spPr>
          <a:xfrm>
            <a:off x="4571332" y="468658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1862" name="文字方塊 9">
            <a:extLst>
              <a:ext uri="{FF2B5EF4-FFF2-40B4-BE49-F238E27FC236}">
                <a16:creationId xmlns:a16="http://schemas.microsoft.com/office/drawing/2014/main" id="{0FF6935E-B23B-48AE-FE49-E72B1E534389}"/>
              </a:ext>
            </a:extLst>
          </p:cNvPr>
          <p:cNvSpPr txBox="1">
            <a:spLocks noChangeArrowheads="1"/>
          </p:cNvSpPr>
          <p:nvPr/>
        </p:nvSpPr>
        <p:spPr bwMode="auto">
          <a:xfrm>
            <a:off x="797744" y="550570"/>
            <a:ext cx="7086624" cy="369332"/>
          </a:xfrm>
          <a:prstGeom prst="rect">
            <a:avLst/>
          </a:prstGeom>
          <a:noFill/>
          <a:ln>
            <a:noFill/>
          </a:ln>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若光是波，與粒子碰撞一般稱為散射，散射後頻率不會變</a:t>
            </a:r>
          </a:p>
        </p:txBody>
      </p:sp>
      <p:pic>
        <p:nvPicPr>
          <p:cNvPr id="3" name="Picture 2" descr="D:\Dropbox\Documents\課程\YoungTextBook\Images\Chapter38\A_Images\A_Figures_and_Photos\38_11_Figure.jpg">
            <a:extLst>
              <a:ext uri="{FF2B5EF4-FFF2-40B4-BE49-F238E27FC236}">
                <a16:creationId xmlns:a16="http://schemas.microsoft.com/office/drawing/2014/main" id="{856948B3-54D3-E6BE-2356-529248B497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5615" y="2821728"/>
            <a:ext cx="2606621" cy="121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8">
            <a:extLst>
              <a:ext uri="{FF2B5EF4-FFF2-40B4-BE49-F238E27FC236}">
                <a16:creationId xmlns:a16="http://schemas.microsoft.com/office/drawing/2014/main" id="{D306ECA6-7FE0-F710-7208-F8EE43BCCAF5}"/>
              </a:ext>
            </a:extLst>
          </p:cNvPr>
          <p:cNvSpPr txBox="1">
            <a:spLocks noChangeArrowheads="1"/>
          </p:cNvSpPr>
          <p:nvPr/>
        </p:nvSpPr>
        <p:spPr bwMode="auto">
          <a:xfrm>
            <a:off x="1002251" y="5625621"/>
            <a:ext cx="68821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但若是光子，與電子碰撞後，光子動量會改變。因此波長會改變。</a:t>
            </a:r>
          </a:p>
        </p:txBody>
      </p:sp>
      <p:pic>
        <p:nvPicPr>
          <p:cNvPr id="2" name="Graphic 1" descr="Cat with solid fill">
            <a:extLst>
              <a:ext uri="{FF2B5EF4-FFF2-40B4-BE49-F238E27FC236}">
                <a16:creationId xmlns:a16="http://schemas.microsoft.com/office/drawing/2014/main" id="{A44AF5B9-973E-ABB2-204F-95747B7E97E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15756" y="6209075"/>
            <a:ext cx="619090" cy="619090"/>
          </a:xfrm>
          <a:prstGeom prst="rect">
            <a:avLst/>
          </a:prstGeom>
        </p:spPr>
      </p:pic>
    </p:spTree>
    <p:extLst>
      <p:ext uri="{BB962C8B-B14F-4D97-AF65-F5344CB8AC3E}">
        <p14:creationId xmlns:p14="http://schemas.microsoft.com/office/powerpoint/2010/main" val="34219733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62F03-C90A-BDDB-43DE-D94A760A58E0}"/>
            </a:ext>
          </a:extLst>
        </p:cNvPr>
        <p:cNvGrpSpPr/>
        <p:nvPr/>
      </p:nvGrpSpPr>
      <p:grpSpPr>
        <a:xfrm>
          <a:off x="0" y="0"/>
          <a:ext cx="0" cy="0"/>
          <a:chOff x="0" y="0"/>
          <a:chExt cx="0" cy="0"/>
        </a:xfrm>
      </p:grpSpPr>
      <p:pic>
        <p:nvPicPr>
          <p:cNvPr id="28678" name="Picture 11" descr="f39_04">
            <a:extLst>
              <a:ext uri="{FF2B5EF4-FFF2-40B4-BE49-F238E27FC236}">
                <a16:creationId xmlns:a16="http://schemas.microsoft.com/office/drawing/2014/main" id="{66D47059-7656-662E-3FD5-AE3EF0B4D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096158"/>
            <a:ext cx="3214256" cy="329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1863" name="文字方塊 10">
                <a:extLst>
                  <a:ext uri="{FF2B5EF4-FFF2-40B4-BE49-F238E27FC236}">
                    <a16:creationId xmlns:a16="http://schemas.microsoft.com/office/drawing/2014/main" id="{AE9077E5-984E-F6DC-C631-204475E3077A}"/>
                  </a:ext>
                </a:extLst>
              </p:cNvPr>
              <p:cNvSpPr txBox="1">
                <a:spLocks noChangeArrowheads="1"/>
              </p:cNvSpPr>
              <p:nvPr/>
            </p:nvSpPr>
            <p:spPr bwMode="auto">
              <a:xfrm>
                <a:off x="2987824" y="1017784"/>
                <a:ext cx="3185514"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動量的改變與散射角</a:t>
                </a:r>
                <a14:m>
                  <m:oMath xmlns:m="http://schemas.openxmlformats.org/officeDocument/2006/math">
                    <m:r>
                      <a:rPr lang="zh-TW" altLang="en-US" sz="1800" i="1" smtClean="0">
                        <a:latin typeface="Cambria Math" panose="02040503050406030204" pitchFamily="18" charset="0"/>
                      </a:rPr>
                      <m:t>𝜙</m:t>
                    </m:r>
                  </m:oMath>
                </a14:m>
                <a:r>
                  <a:rPr lang="zh-TW" altLang="en-US" sz="1800" dirty="0"/>
                  <a:t>有關，</a:t>
                </a:r>
              </a:p>
            </p:txBody>
          </p:sp>
        </mc:Choice>
        <mc:Fallback xmlns="">
          <p:sp>
            <p:nvSpPr>
              <p:cNvPr id="121863" name="文字方塊 10"/>
              <p:cNvSpPr txBox="1">
                <a:spLocks noRot="1" noChangeAspect="1" noMove="1" noResize="1" noEditPoints="1" noAdjustHandles="1" noChangeArrowheads="1" noChangeShapeType="1" noTextEdit="1"/>
              </p:cNvSpPr>
              <p:nvPr/>
            </p:nvSpPr>
            <p:spPr bwMode="auto">
              <a:xfrm>
                <a:off x="2987824" y="1017784"/>
                <a:ext cx="3185514" cy="369332"/>
              </a:xfrm>
              <a:prstGeom prst="rect">
                <a:avLst/>
              </a:prstGeom>
              <a:blipFill>
                <a:blip r:embed="rId3"/>
                <a:stretch>
                  <a:fillRect l="-1587"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2" name="圖片 1">
            <a:extLst>
              <a:ext uri="{FF2B5EF4-FFF2-40B4-BE49-F238E27FC236}">
                <a16:creationId xmlns:a16="http://schemas.microsoft.com/office/drawing/2014/main" id="{FD6559C3-FD97-775B-17B0-7B1ECE0415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2060848"/>
            <a:ext cx="3024336" cy="3350035"/>
          </a:xfrm>
          <a:prstGeom prst="rect">
            <a:avLst/>
          </a:prstGeom>
        </p:spPr>
      </p:pic>
      <mc:AlternateContent xmlns:mc="http://schemas.openxmlformats.org/markup-compatibility/2006" xmlns:a14="http://schemas.microsoft.com/office/drawing/2010/main">
        <mc:Choice Requires="a14">
          <p:sp>
            <p:nvSpPr>
              <p:cNvPr id="3" name="文字方塊 8">
                <a:extLst>
                  <a:ext uri="{FF2B5EF4-FFF2-40B4-BE49-F238E27FC236}">
                    <a16:creationId xmlns:a16="http://schemas.microsoft.com/office/drawing/2014/main" id="{DE122CEB-FA49-14C1-C0E6-308B4B482B93}"/>
                  </a:ext>
                </a:extLst>
              </p:cNvPr>
              <p:cNvSpPr txBox="1">
                <a:spLocks noChangeArrowheads="1"/>
              </p:cNvSpPr>
              <p:nvPr/>
            </p:nvSpPr>
            <p:spPr bwMode="auto">
              <a:xfrm>
                <a:off x="2987824" y="1539316"/>
                <a:ext cx="388843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zh-TW" altLang="en-US" sz="1800" dirty="0"/>
                  <a:t>因此波長的變化也與</a:t>
                </a:r>
                <a14:m>
                  <m:oMath xmlns:m="http://schemas.openxmlformats.org/officeDocument/2006/math">
                    <m:r>
                      <a:rPr lang="zh-TW" altLang="en-US" sz="1800" i="1" smtClean="0">
                        <a:latin typeface="Cambria Math" panose="02040503050406030204" pitchFamily="18" charset="0"/>
                      </a:rPr>
                      <m:t>𝜙</m:t>
                    </m:r>
                  </m:oMath>
                </a14:m>
                <a:r>
                  <a:rPr lang="zh-TW" altLang="en-US" sz="1800" dirty="0"/>
                  <a:t>有關。</a:t>
                </a:r>
              </a:p>
            </p:txBody>
          </p:sp>
        </mc:Choice>
        <mc:Fallback xmlns="">
          <p:sp>
            <p:nvSpPr>
              <p:cNvPr id="3" name="文字方塊 8">
                <a:extLst>
                  <a:ext uri="{FF2B5EF4-FFF2-40B4-BE49-F238E27FC236}">
                    <a16:creationId xmlns:a16="http://schemas.microsoft.com/office/drawing/2014/main" id="{105D8E8D-1494-19F6-0657-8EC341E31A5E}"/>
                  </a:ext>
                </a:extLst>
              </p:cNvPr>
              <p:cNvSpPr txBox="1">
                <a:spLocks noRot="1" noChangeAspect="1" noMove="1" noResize="1" noEditPoints="1" noAdjustHandles="1" noChangeArrowheads="1" noChangeShapeType="1" noTextEdit="1"/>
              </p:cNvSpPr>
              <p:nvPr/>
            </p:nvSpPr>
            <p:spPr bwMode="auto">
              <a:xfrm>
                <a:off x="2987824" y="1539316"/>
                <a:ext cx="3888432" cy="369332"/>
              </a:xfrm>
              <a:prstGeom prst="rect">
                <a:avLst/>
              </a:prstGeom>
              <a:blipFill>
                <a:blip r:embed="rId5"/>
                <a:stretch>
                  <a:fillRect l="-1303" t="-6667"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2009D9A-B742-3428-0A9B-92D0115B39F3}"/>
                  </a:ext>
                </a:extLst>
              </p:cNvPr>
              <p:cNvSpPr txBox="1"/>
              <p:nvPr/>
            </p:nvSpPr>
            <p:spPr>
              <a:xfrm>
                <a:off x="3345734" y="5582749"/>
                <a:ext cx="2452531" cy="525978"/>
              </a:xfrm>
              <a:prstGeom prst="rect">
                <a:avLst/>
              </a:prstGeom>
              <a:solidFill>
                <a:srgbClr val="FFFF00"/>
              </a:solidFill>
            </p:spPr>
            <p:txBody>
              <a:bodyPr wrap="none" lIns="0" tIns="0" rIns="0" bIns="0" rtlCol="0">
                <a:spAutoFit/>
              </a:bodyPr>
              <a:lstStyle/>
              <a:p>
                <a:pPr/>
                <a14:m>
                  <m:oMathPara xmlns:m="http://schemas.openxmlformats.org/officeDocument/2006/math">
                    <m:oMath>
                      <m:sSup>
                        <m:sSupPr>
                          <m:ctrlPr>
                            <a:rPr lang="en-TW" sz="1800" i="1" smtClean="0">
                              <a:latin typeface="Cambria Math" panose="02040503050406030204" pitchFamily="18" charset="0"/>
                              <a:ea typeface="Cambria Math" panose="02040503050406030204" pitchFamily="18" charset="0"/>
                            </a:rPr>
                          </m:ctrlPr>
                        </m:sSupPr>
                        <m:e>
                          <m:r>
                            <a:rPr lang="en-TW" sz="1800" i="1" smtClean="0">
                              <a:latin typeface="Cambria Math" panose="02040503050406030204" pitchFamily="18" charset="0"/>
                              <a:ea typeface="Cambria Math" panose="02040503050406030204" pitchFamily="18" charset="0"/>
                            </a:rPr>
                            <m:t>𝜆</m:t>
                          </m:r>
                        </m:e>
                        <m:sup>
                          <m:r>
                            <a:rPr lang="en-US" sz="1800" b="0" i="0" smtClean="0">
                              <a:latin typeface="Cambria Math" panose="02040503050406030204" pitchFamily="18" charset="0"/>
                              <a:ea typeface="Cambria Math" panose="02040503050406030204" pitchFamily="18" charset="0"/>
                            </a:rPr>
                            <m:t>′</m:t>
                          </m:r>
                        </m:sup>
                      </m:sSup>
                      <m:r>
                        <a:rPr lang="en-US" sz="1800" b="0" i="0" smtClean="0">
                          <a:latin typeface="Cambria Math" panose="02040503050406030204" pitchFamily="18" charset="0"/>
                          <a:ea typeface="Cambria Math" panose="02040503050406030204" pitchFamily="18" charset="0"/>
                        </a:rPr>
                        <m:t>−</m:t>
                      </m:r>
                      <m:r>
                        <m:rPr>
                          <m:sty m:val="p"/>
                        </m:rPr>
                        <a:rPr lang="el-GR" sz="1800" b="0" i="1" smtClean="0">
                          <a:latin typeface="Cambria Math" panose="02040503050406030204" pitchFamily="18" charset="0"/>
                          <a:ea typeface="Cambria Math" panose="02040503050406030204" pitchFamily="18" charset="0"/>
                        </a:rPr>
                        <m:t>λ</m:t>
                      </m:r>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ℎ</m:t>
                          </m:r>
                        </m:num>
                        <m:den>
                          <m:r>
                            <a:rPr lang="en-US" sz="1800" b="0" i="1" smtClean="0">
                              <a:latin typeface="Cambria Math" panose="02040503050406030204" pitchFamily="18" charset="0"/>
                              <a:ea typeface="Cambria Math" panose="02040503050406030204" pitchFamily="18" charset="0"/>
                            </a:rPr>
                            <m:t>𝑚𝑐</m:t>
                          </m:r>
                        </m:den>
                      </m:f>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m:t>
                          </m:r>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cos</m:t>
                              </m:r>
                            </m:fName>
                            <m:e>
                              <m:r>
                                <a:rPr lang="en-US" sz="1800" b="0" i="1" smtClean="0">
                                  <a:latin typeface="Cambria Math" panose="02040503050406030204" pitchFamily="18" charset="0"/>
                                  <a:ea typeface="Cambria Math" panose="02040503050406030204" pitchFamily="18" charset="0"/>
                                </a:rPr>
                                <m:t>𝜙</m:t>
                              </m:r>
                            </m:e>
                          </m:func>
                        </m:e>
                      </m:d>
                    </m:oMath>
                  </m:oMathPara>
                </a14:m>
                <a:endParaRPr lang="en-TW" sz="1800" dirty="0"/>
              </a:p>
            </p:txBody>
          </p:sp>
        </mc:Choice>
        <mc:Fallback xmlns="">
          <p:sp>
            <p:nvSpPr>
              <p:cNvPr id="4" name="TextBox 3">
                <a:extLst>
                  <a:ext uri="{FF2B5EF4-FFF2-40B4-BE49-F238E27FC236}">
                    <a16:creationId xmlns:a16="http://schemas.microsoft.com/office/drawing/2014/main" id="{187F6A8B-4F39-872B-E882-1BBB03E89B56}"/>
                  </a:ext>
                </a:extLst>
              </p:cNvPr>
              <p:cNvSpPr txBox="1">
                <a:spLocks noRot="1" noChangeAspect="1" noMove="1" noResize="1" noEditPoints="1" noAdjustHandles="1" noChangeArrowheads="1" noChangeShapeType="1" noTextEdit="1"/>
              </p:cNvSpPr>
              <p:nvPr/>
            </p:nvSpPr>
            <p:spPr>
              <a:xfrm>
                <a:off x="3345734" y="5582749"/>
                <a:ext cx="2452531" cy="525978"/>
              </a:xfrm>
              <a:prstGeom prst="rect">
                <a:avLst/>
              </a:prstGeom>
              <a:blipFill>
                <a:blip r:embed="rId6"/>
                <a:stretch>
                  <a:fillRect l="-515" t="-2381" b="-11905"/>
                </a:stretch>
              </a:blipFill>
            </p:spPr>
            <p:txBody>
              <a:bodyPr/>
              <a:lstStyle/>
              <a:p>
                <a:r>
                  <a:rPr lang="en-US">
                    <a:noFill/>
                  </a:rPr>
                  <a:t> </a:t>
                </a:r>
              </a:p>
            </p:txBody>
          </p:sp>
        </mc:Fallback>
      </mc:AlternateContent>
      <p:pic>
        <p:nvPicPr>
          <p:cNvPr id="5" name="Graphic 4" descr="Cat with solid fill">
            <a:extLst>
              <a:ext uri="{FF2B5EF4-FFF2-40B4-BE49-F238E27FC236}">
                <a16:creationId xmlns:a16="http://schemas.microsoft.com/office/drawing/2014/main" id="{B5B208BF-3C91-8513-5BDA-3A919F7FE5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5756" y="6209075"/>
            <a:ext cx="619090" cy="619090"/>
          </a:xfrm>
          <a:prstGeom prst="rect">
            <a:avLst/>
          </a:prstGeom>
        </p:spPr>
      </p:pic>
      <p:sp>
        <p:nvSpPr>
          <p:cNvPr id="6" name="TextBox 5">
            <a:extLst>
              <a:ext uri="{FF2B5EF4-FFF2-40B4-BE49-F238E27FC236}">
                <a16:creationId xmlns:a16="http://schemas.microsoft.com/office/drawing/2014/main" id="{A5D47A3D-39FF-CEFA-9DEC-E9AE9D06BB05}"/>
              </a:ext>
            </a:extLst>
          </p:cNvPr>
          <p:cNvSpPr txBox="1"/>
          <p:nvPr/>
        </p:nvSpPr>
        <p:spPr>
          <a:xfrm>
            <a:off x="3707904" y="554697"/>
            <a:ext cx="1440160" cy="369332"/>
          </a:xfrm>
          <a:prstGeom prst="rect">
            <a:avLst/>
          </a:prstGeom>
          <a:noFill/>
        </p:spPr>
        <p:txBody>
          <a:bodyPr wrap="square" rtlCol="0">
            <a:spAutoFit/>
          </a:bodyPr>
          <a:lstStyle/>
          <a:p>
            <a:pPr algn="l"/>
            <a:r>
              <a:rPr lang="en-US" sz="1800" dirty="0" err="1">
                <a:latin typeface="Cambria Math" panose="02040503050406030204" pitchFamily="18" charset="0"/>
              </a:rPr>
              <a:t>康普頓效應</a:t>
            </a:r>
            <a:endParaRPr lang="en-US" sz="1800" dirty="0">
              <a:latin typeface="Cambria Math" panose="02040503050406030204" pitchFamily="18" charset="0"/>
            </a:endParaRPr>
          </a:p>
        </p:txBody>
      </p:sp>
    </p:spTree>
    <p:extLst>
      <p:ext uri="{BB962C8B-B14F-4D97-AF65-F5344CB8AC3E}">
        <p14:creationId xmlns:p14="http://schemas.microsoft.com/office/powerpoint/2010/main" val="37377597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50751-B6F9-8E15-944F-A830DB1954E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41C08FB-C685-D2BF-EB20-A5DAE2F32689}"/>
              </a:ext>
            </a:extLst>
          </p:cNvPr>
          <p:cNvPicPr>
            <a:picLocks noChangeAspect="1"/>
          </p:cNvPicPr>
          <p:nvPr/>
        </p:nvPicPr>
        <p:blipFill>
          <a:blip r:embed="rId2"/>
          <a:stretch>
            <a:fillRect/>
          </a:stretch>
        </p:blipFill>
        <p:spPr>
          <a:xfrm>
            <a:off x="1123448" y="332656"/>
            <a:ext cx="7436826" cy="3960440"/>
          </a:xfrm>
          <a:prstGeom prst="rect">
            <a:avLst/>
          </a:prstGeom>
        </p:spPr>
      </p:pic>
      <p:pic>
        <p:nvPicPr>
          <p:cNvPr id="1026" name="Picture 2" descr="undefined">
            <a:extLst>
              <a:ext uri="{FF2B5EF4-FFF2-40B4-BE49-F238E27FC236}">
                <a16:creationId xmlns:a16="http://schemas.microsoft.com/office/drawing/2014/main" id="{6909B7E9-7751-308E-15A2-8204916496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4437112"/>
            <a:ext cx="1848723" cy="23109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C7003CB-7F39-F6CE-DF21-38BBAAB858B8}"/>
              </a:ext>
            </a:extLst>
          </p:cNvPr>
          <p:cNvSpPr txBox="1"/>
          <p:nvPr/>
        </p:nvSpPr>
        <p:spPr>
          <a:xfrm>
            <a:off x="1331640" y="4437112"/>
            <a:ext cx="4896544" cy="369332"/>
          </a:xfrm>
          <a:prstGeom prst="rect">
            <a:avLst/>
          </a:prstGeom>
          <a:noFill/>
        </p:spPr>
        <p:txBody>
          <a:bodyPr wrap="square" rtlCol="0">
            <a:spAutoFit/>
          </a:bodyPr>
          <a:lstStyle/>
          <a:p>
            <a:pPr algn="l"/>
            <a:r>
              <a:rPr lang="en-US" sz="1800" dirty="0" err="1">
                <a:latin typeface="Cambria Math" panose="02040503050406030204" pitchFamily="18" charset="0"/>
              </a:rPr>
              <a:t>康普頓效應說服了物理界光是由光子組成</a:t>
            </a:r>
            <a:r>
              <a:rPr lang="en-US" sz="1800" dirty="0">
                <a:latin typeface="Cambria Math" panose="02040503050406030204" pitchFamily="18" charset="0"/>
              </a:rPr>
              <a:t>！</a:t>
            </a:r>
          </a:p>
        </p:txBody>
      </p:sp>
    </p:spTree>
    <p:extLst>
      <p:ext uri="{BB962C8B-B14F-4D97-AF65-F5344CB8AC3E}">
        <p14:creationId xmlns:p14="http://schemas.microsoft.com/office/powerpoint/2010/main" val="948946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77BAD-59E1-F174-D4B3-889A4727FADF}"/>
            </a:ext>
          </a:extLst>
        </p:cNvPr>
        <p:cNvGrpSpPr/>
        <p:nvPr/>
      </p:nvGrpSpPr>
      <p:grpSpPr>
        <a:xfrm>
          <a:off x="0" y="0"/>
          <a:ext cx="0" cy="0"/>
          <a:chOff x="0" y="0"/>
          <a:chExt cx="0" cy="0"/>
        </a:xfrm>
      </p:grpSpPr>
      <p:pic>
        <p:nvPicPr>
          <p:cNvPr id="124930" name="Picture 5" descr="f39_06">
            <a:extLst>
              <a:ext uri="{FF2B5EF4-FFF2-40B4-BE49-F238E27FC236}">
                <a16:creationId xmlns:a16="http://schemas.microsoft.com/office/drawing/2014/main" id="{B0EC2C3E-56D4-B1D2-021C-962A23A28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1700213"/>
            <a:ext cx="30575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6" descr="3702b">
            <a:extLst>
              <a:ext uri="{FF2B5EF4-FFF2-40B4-BE49-F238E27FC236}">
                <a16:creationId xmlns:a16="http://schemas.microsoft.com/office/drawing/2014/main" id="{65340CED-57AE-0157-845E-3FC76100A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276475"/>
            <a:ext cx="1160463"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Text Box 7">
            <a:extLst>
              <a:ext uri="{FF2B5EF4-FFF2-40B4-BE49-F238E27FC236}">
                <a16:creationId xmlns:a16="http://schemas.microsoft.com/office/drawing/2014/main" id="{C65B139A-30F7-36B5-96A0-82287C3FEDCE}"/>
              </a:ext>
            </a:extLst>
          </p:cNvPr>
          <p:cNvSpPr txBox="1">
            <a:spLocks noChangeArrowheads="1"/>
          </p:cNvSpPr>
          <p:nvPr/>
        </p:nvSpPr>
        <p:spPr bwMode="auto">
          <a:xfrm>
            <a:off x="2351926" y="4973121"/>
            <a:ext cx="55324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en-US" altLang="zh-TW" sz="2000" dirty="0">
                <a:solidFill>
                  <a:srgbClr val="FF0000"/>
                </a:solidFill>
                <a:latin typeface="Times New Roman" panose="02020603050405020304" pitchFamily="18" charset="0"/>
                <a:cs typeface="Times New Roman" panose="02020603050405020304" pitchFamily="18" charset="0"/>
              </a:rPr>
              <a:t>Light is made of particles. But light is also wave.</a:t>
            </a:r>
            <a:endParaRPr lang="zh-TW" alt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55303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A8559-61A9-0468-FEA6-B307DFE74601}"/>
            </a:ext>
          </a:extLst>
        </p:cNvPr>
        <p:cNvGrpSpPr/>
        <p:nvPr/>
      </p:nvGrpSpPr>
      <p:grpSpPr>
        <a:xfrm>
          <a:off x="0" y="0"/>
          <a:ext cx="0" cy="0"/>
          <a:chOff x="0" y="0"/>
          <a:chExt cx="0" cy="0"/>
        </a:xfrm>
      </p:grpSpPr>
      <p:pic>
        <p:nvPicPr>
          <p:cNvPr id="125954" name="Picture 2" descr="http://images.businessweek.com/ss/06/05/smart_heroes/image/bruce_wayne_batman.jpg">
            <a:extLst>
              <a:ext uri="{FF2B5EF4-FFF2-40B4-BE49-F238E27FC236}">
                <a16:creationId xmlns:a16="http://schemas.microsoft.com/office/drawing/2014/main" id="{28D702E9-8BB6-BF98-3CC5-A43805B5D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3749"/>
          <a:stretch>
            <a:fillRect/>
          </a:stretch>
        </p:blipFill>
        <p:spPr bwMode="auto">
          <a:xfrm>
            <a:off x="1966621" y="3093860"/>
            <a:ext cx="2720691" cy="217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4" descr="http://www.arthazone.com/wallpaper/temp/tdk_batman_wallpaper.jpg">
            <a:extLst>
              <a:ext uri="{FF2B5EF4-FFF2-40B4-BE49-F238E27FC236}">
                <a16:creationId xmlns:a16="http://schemas.microsoft.com/office/drawing/2014/main" id="{FA1C1440-C6F6-14F2-892C-E698655F6B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6941" y="3066733"/>
            <a:ext cx="2952364" cy="221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6" name="文字方塊 4">
            <a:extLst>
              <a:ext uri="{FF2B5EF4-FFF2-40B4-BE49-F238E27FC236}">
                <a16:creationId xmlns:a16="http://schemas.microsoft.com/office/drawing/2014/main" id="{2D8B98D7-CF69-8745-3931-6F7D43899C38}"/>
              </a:ext>
            </a:extLst>
          </p:cNvPr>
          <p:cNvSpPr txBox="1">
            <a:spLocks noChangeArrowheads="1"/>
          </p:cNvSpPr>
          <p:nvPr/>
        </p:nvSpPr>
        <p:spPr bwMode="auto">
          <a:xfrm>
            <a:off x="293756" y="5386248"/>
            <a:ext cx="89258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0"/>
              </a:spcBef>
              <a:buFontTx/>
              <a:buNone/>
            </a:pPr>
            <a:r>
              <a:rPr lang="en-US" altLang="zh-TW" sz="2000" dirty="0">
                <a:latin typeface="+mj-lt"/>
              </a:rPr>
              <a:t>Light is an example that there could be something of both particle and wave natures. </a:t>
            </a:r>
            <a:endParaRPr lang="zh-TW" altLang="en-US" sz="2000" dirty="0">
              <a:latin typeface="+mj-lt"/>
            </a:endParaRPr>
          </a:p>
        </p:txBody>
      </p:sp>
      <p:pic>
        <p:nvPicPr>
          <p:cNvPr id="125957" name="Picture 5">
            <a:extLst>
              <a:ext uri="{FF2B5EF4-FFF2-40B4-BE49-F238E27FC236}">
                <a16:creationId xmlns:a16="http://schemas.microsoft.com/office/drawing/2014/main" id="{3D5F07A0-3CCE-A515-7254-E5994A3711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477" y="987658"/>
            <a:ext cx="81724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E8621B34-2DDB-CB3E-4195-337349D3D9DD}"/>
              </a:ext>
            </a:extLst>
          </p:cNvPr>
          <p:cNvSpPr txBox="1"/>
          <p:nvPr/>
        </p:nvSpPr>
        <p:spPr>
          <a:xfrm>
            <a:off x="3131840" y="423312"/>
            <a:ext cx="4572000" cy="369332"/>
          </a:xfrm>
          <a:prstGeom prst="rect">
            <a:avLst/>
          </a:prstGeom>
          <a:noFill/>
        </p:spPr>
        <p:txBody>
          <a:bodyPr wrap="square">
            <a:spAutoFit/>
          </a:bodyPr>
          <a:lstStyle/>
          <a:p>
            <a:r>
              <a:rPr lang="zh-TW" altLang="en-US" sz="1800" dirty="0"/>
              <a:t>粒子與波的二重性</a:t>
            </a:r>
            <a:endParaRPr lang="en-US" sz="1800" dirty="0"/>
          </a:p>
        </p:txBody>
      </p:sp>
    </p:spTree>
    <p:extLst>
      <p:ext uri="{BB962C8B-B14F-4D97-AF65-F5344CB8AC3E}">
        <p14:creationId xmlns:p14="http://schemas.microsoft.com/office/powerpoint/2010/main" val="36645392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94609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444209" y="5319084"/>
            <a:ext cx="1512168" cy="401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563" name="文字方塊 2"/>
          <p:cNvSpPr txBox="1">
            <a:spLocks noChangeArrowheads="1"/>
          </p:cNvSpPr>
          <p:nvPr/>
        </p:nvSpPr>
        <p:spPr bwMode="auto">
          <a:xfrm>
            <a:off x="3599892" y="965781"/>
            <a:ext cx="194421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波爾的原子模型</a:t>
            </a:r>
          </a:p>
        </p:txBody>
      </p:sp>
      <p:sp>
        <p:nvSpPr>
          <p:cNvPr id="2" name="矩形 1"/>
          <p:cNvSpPr/>
          <p:nvPr/>
        </p:nvSpPr>
        <p:spPr>
          <a:xfrm>
            <a:off x="3302982" y="5373216"/>
            <a:ext cx="2826415" cy="369332"/>
          </a:xfrm>
          <a:prstGeom prst="rect">
            <a:avLst/>
          </a:prstGeom>
        </p:spPr>
        <p:txBody>
          <a:bodyPr wrap="none">
            <a:spAutoFit/>
          </a:bodyPr>
          <a:lstStyle/>
          <a:p>
            <a:r>
              <a:rPr lang="en-US" altLang="zh-TW" sz="1800" dirty="0"/>
              <a:t>Niels Bohr </a:t>
            </a:r>
            <a:r>
              <a:rPr lang="zh-TW" altLang="en-US" sz="1800" dirty="0"/>
              <a:t>波爾 </a:t>
            </a:r>
            <a:r>
              <a:rPr lang="en-US" altLang="zh-TW" sz="1800" dirty="0"/>
              <a:t>1985-1962 </a:t>
            </a:r>
            <a:endParaRPr lang="zh-TW" altLang="en-US" sz="1800" dirty="0"/>
          </a:p>
        </p:txBody>
      </p:sp>
      <p:pic>
        <p:nvPicPr>
          <p:cNvPr id="153602" name="Picture 2" descr="\\psf\Home\Downloads\Niels_Boh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521078"/>
            <a:ext cx="2592636" cy="3666728"/>
          </a:xfrm>
          <a:prstGeom prst="rect">
            <a:avLst/>
          </a:prstGeom>
          <a:noFill/>
          <a:extLst>
            <a:ext uri="{909E8E84-426E-40DD-AFC4-6F175D3DCCD1}">
              <a14:hiddenFill xmlns:a14="http://schemas.microsoft.com/office/drawing/2010/main">
                <a:solidFill>
                  <a:srgbClr val="FFFFFF"/>
                </a:solidFill>
              </a14:hiddenFill>
            </a:ext>
          </a:extLst>
        </p:spPr>
      </p:pic>
      <p:pic>
        <p:nvPicPr>
          <p:cNvPr id="153603" name="Picture 3" descr="\\psf\Home\Downloads\107px-Niels_Bohr_Signature.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9" y="5318770"/>
            <a:ext cx="1512168" cy="3957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photos.aip.org/history/Thumbnails/bohr_niels_g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500063"/>
            <a:ext cx="43434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圖片 2" descr="Bohr 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86188" y="0"/>
            <a:ext cx="4859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5" descr="http://www.gap-system.org/~history/BigPictures/Bohr_Niels_1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3786188"/>
            <a:ext cx="3667125"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82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9090"/>
                                        </p:tgtEl>
                                        <p:attrNameLst>
                                          <p:attrName>style.visibility</p:attrName>
                                        </p:attrNameLst>
                                      </p:cBhvr>
                                      <p:to>
                                        <p:strVal val="visible"/>
                                      </p:to>
                                    </p:set>
                                    <p:anim calcmode="lin" valueType="num">
                                      <p:cBhvr additive="base">
                                        <p:cTn id="7" dur="500" fill="hold"/>
                                        <p:tgtEl>
                                          <p:spTgt spid="89090"/>
                                        </p:tgtEl>
                                        <p:attrNameLst>
                                          <p:attrName>ppt_x</p:attrName>
                                        </p:attrNameLst>
                                      </p:cBhvr>
                                      <p:tavLst>
                                        <p:tav tm="0">
                                          <p:val>
                                            <p:strVal val="#ppt_x"/>
                                          </p:val>
                                        </p:tav>
                                        <p:tav tm="100000">
                                          <p:val>
                                            <p:strVal val="#ppt_x"/>
                                          </p:val>
                                        </p:tav>
                                      </p:tavLst>
                                    </p:anim>
                                    <p:anim calcmode="lin" valueType="num">
                                      <p:cBhvr additive="base">
                                        <p:cTn id="8" dur="500" fill="hold"/>
                                        <p:tgtEl>
                                          <p:spTgt spid="8909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9092"/>
                                        </p:tgtEl>
                                        <p:attrNameLst>
                                          <p:attrName>style.visibility</p:attrName>
                                        </p:attrNameLst>
                                      </p:cBhvr>
                                      <p:to>
                                        <p:strVal val="visible"/>
                                      </p:to>
                                    </p:set>
                                    <p:anim calcmode="lin" valueType="num">
                                      <p:cBhvr additive="base">
                                        <p:cTn id="11" dur="500" fill="hold"/>
                                        <p:tgtEl>
                                          <p:spTgt spid="89092"/>
                                        </p:tgtEl>
                                        <p:attrNameLst>
                                          <p:attrName>ppt_x</p:attrName>
                                        </p:attrNameLst>
                                      </p:cBhvr>
                                      <p:tavLst>
                                        <p:tav tm="0">
                                          <p:val>
                                            <p:strVal val="#ppt_x"/>
                                          </p:val>
                                        </p:tav>
                                        <p:tav tm="100000">
                                          <p:val>
                                            <p:strVal val="#ppt_x"/>
                                          </p:val>
                                        </p:tav>
                                      </p:tavLst>
                                    </p:anim>
                                    <p:anim calcmode="lin" valueType="num">
                                      <p:cBhvr additive="base">
                                        <p:cTn id="12" dur="500" fill="hold"/>
                                        <p:tgtEl>
                                          <p:spTgt spid="890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sf\Home\Downloads\Niels_Boh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3145" y="973433"/>
            <a:ext cx="1728192" cy="2444157"/>
          </a:xfrm>
          <a:prstGeom prst="rect">
            <a:avLst/>
          </a:prstGeom>
          <a:noFill/>
          <a:extLst>
            <a:ext uri="{909E8E84-426E-40DD-AFC4-6F175D3DCCD1}">
              <a14:hiddenFill xmlns:a14="http://schemas.microsoft.com/office/drawing/2010/main">
                <a:solidFill>
                  <a:srgbClr val="FFFFFF"/>
                </a:solidFill>
              </a14:hiddenFill>
            </a:ext>
          </a:extLst>
        </p:spPr>
      </p:pic>
      <p:pic>
        <p:nvPicPr>
          <p:cNvPr id="151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7102" y="1002432"/>
            <a:ext cx="2181511" cy="3408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1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5731" y="980728"/>
            <a:ext cx="2436862" cy="4873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bwMode="auto">
          <a:xfrm>
            <a:off x="1213195" y="476672"/>
            <a:ext cx="705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Bohr went to work with JJ</a:t>
            </a:r>
            <a:r>
              <a:rPr lang="zh-TW" altLang="en-US" sz="1800" dirty="0"/>
              <a:t> </a:t>
            </a:r>
            <a:r>
              <a:rPr lang="en-US" altLang="zh-TW" sz="1800" dirty="0"/>
              <a:t>Thomson at Cavendish Lab of Cambridge U</a:t>
            </a:r>
            <a:endParaRPr lang="zh-TW" altLang="en-US" sz="1800" dirty="0"/>
          </a:p>
        </p:txBody>
      </p:sp>
      <p:sp>
        <p:nvSpPr>
          <p:cNvPr id="4" name="文字方塊 3"/>
          <p:cNvSpPr txBox="1"/>
          <p:nvPr/>
        </p:nvSpPr>
        <p:spPr bwMode="auto">
          <a:xfrm>
            <a:off x="1043608" y="5949280"/>
            <a:ext cx="7659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The whole thing was very interesting in Cambridge, but it was absolutely useless. </a:t>
            </a:r>
            <a:endParaRPr lang="zh-TW" altLang="en-US" sz="1800" dirty="0"/>
          </a:p>
        </p:txBody>
      </p:sp>
    </p:spTree>
    <p:extLst>
      <p:ext uri="{BB962C8B-B14F-4D97-AF65-F5344CB8AC3E}">
        <p14:creationId xmlns:p14="http://schemas.microsoft.com/office/powerpoint/2010/main" val="3462862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980728"/>
            <a:ext cx="4176464" cy="5568619"/>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980728"/>
            <a:ext cx="2193096" cy="2924127"/>
          </a:xfrm>
          <a:prstGeom prst="rect">
            <a:avLst/>
          </a:prstGeom>
        </p:spPr>
      </p:pic>
      <p:pic>
        <p:nvPicPr>
          <p:cNvPr id="4" name="Picture 3" descr="fig40"/>
          <p:cNvPicPr>
            <a:picLocks noChangeAspect="1" noChangeArrowheads="1"/>
          </p:cNvPicPr>
          <p:nvPr/>
        </p:nvPicPr>
        <p:blipFill>
          <a:blip r:embed="rId4" cstate="print">
            <a:extLst>
              <a:ext uri="{28A0092B-C50C-407E-A947-70E740481C1C}">
                <a14:useLocalDpi xmlns:a14="http://schemas.microsoft.com/office/drawing/2010/main" val="0"/>
              </a:ext>
            </a:extLst>
          </a:blip>
          <a:srcRect b="17500"/>
          <a:stretch>
            <a:fillRect/>
          </a:stretch>
        </p:blipFill>
        <p:spPr bwMode="auto">
          <a:xfrm>
            <a:off x="5148064" y="3904854"/>
            <a:ext cx="2193096" cy="268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bwMode="auto">
          <a:xfrm>
            <a:off x="755576" y="476672"/>
            <a:ext cx="7848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失望之餘，波爾往北到</a:t>
            </a:r>
            <a:r>
              <a:rPr lang="en-US" altLang="zh-TW" sz="1800" dirty="0"/>
              <a:t>Manchester</a:t>
            </a:r>
            <a:r>
              <a:rPr lang="zh-TW" altLang="en-US" sz="1800" dirty="0"/>
              <a:t>與</a:t>
            </a:r>
            <a:r>
              <a:rPr lang="en-US" altLang="zh-TW" sz="1800" dirty="0"/>
              <a:t>Rutherford</a:t>
            </a:r>
            <a:r>
              <a:rPr lang="zh-TW" altLang="en-US" sz="1800" dirty="0"/>
              <a:t>共事，就此改變了歷史。</a:t>
            </a:r>
          </a:p>
        </p:txBody>
      </p:sp>
    </p:spTree>
    <p:extLst>
      <p:ext uri="{BB962C8B-B14F-4D97-AF65-F5344CB8AC3E}">
        <p14:creationId xmlns:p14="http://schemas.microsoft.com/office/powerpoint/2010/main" val="13464139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2074E-3B48-9C23-5D8F-30D9B4B55280}"/>
            </a:ext>
          </a:extLst>
        </p:cNvPr>
        <p:cNvGrpSpPr/>
        <p:nvPr/>
      </p:nvGrpSpPr>
      <p:grpSpPr>
        <a:xfrm>
          <a:off x="0" y="0"/>
          <a:ext cx="0" cy="0"/>
          <a:chOff x="0" y="0"/>
          <a:chExt cx="0" cy="0"/>
        </a:xfrm>
      </p:grpSpPr>
      <p:sp>
        <p:nvSpPr>
          <p:cNvPr id="122882" name="Text Box 9">
            <a:extLst>
              <a:ext uri="{FF2B5EF4-FFF2-40B4-BE49-F238E27FC236}">
                <a16:creationId xmlns:a16="http://schemas.microsoft.com/office/drawing/2014/main" id="{CCFDCC4D-728E-9078-406F-E625901E018E}"/>
              </a:ext>
            </a:extLst>
          </p:cNvPr>
          <p:cNvSpPr txBox="1">
            <a:spLocks noChangeArrowheads="1"/>
          </p:cNvSpPr>
          <p:nvPr/>
        </p:nvSpPr>
        <p:spPr bwMode="auto">
          <a:xfrm>
            <a:off x="3156193" y="796534"/>
            <a:ext cx="2160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charset="-120"/>
              </a:defRPr>
            </a:lvl1pPr>
            <a:lvl2pPr marL="742950" indent="-285750" eaLnBrk="0" hangingPunct="0">
              <a:spcBef>
                <a:spcPct val="20000"/>
              </a:spcBef>
              <a:buChar char="–"/>
              <a:defRPr kumimoji="1" sz="2800">
                <a:solidFill>
                  <a:schemeClr val="tx1"/>
                </a:solidFill>
                <a:latin typeface="Arial" charset="0"/>
                <a:ea typeface="新細明體" charset="-120"/>
              </a:defRPr>
            </a:lvl2pPr>
            <a:lvl3pPr marL="1143000" indent="-228600" eaLnBrk="0" hangingPunct="0">
              <a:spcBef>
                <a:spcPct val="20000"/>
              </a:spcBef>
              <a:buChar char="•"/>
              <a:defRPr kumimoji="1" sz="2400">
                <a:solidFill>
                  <a:schemeClr val="tx1"/>
                </a:solidFill>
                <a:latin typeface="Arial" charset="0"/>
                <a:ea typeface="新細明體" charset="-120"/>
              </a:defRPr>
            </a:lvl3pPr>
            <a:lvl4pPr marL="1600200" indent="-228600" eaLnBrk="0" hangingPunct="0">
              <a:spcBef>
                <a:spcPct val="20000"/>
              </a:spcBef>
              <a:buChar char="–"/>
              <a:defRPr kumimoji="1" sz="2000">
                <a:solidFill>
                  <a:schemeClr val="tx1"/>
                </a:solidFill>
                <a:latin typeface="Arial" charset="0"/>
                <a:ea typeface="新細明體" charset="-120"/>
              </a:defRPr>
            </a:lvl4pPr>
            <a:lvl5pPr marL="2057400" indent="-228600" eaLnBrk="0" hangingPunct="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eaLnBrk="1" hangingPunct="1">
              <a:spcBef>
                <a:spcPct val="50000"/>
              </a:spcBef>
              <a:buFontTx/>
              <a:buNone/>
            </a:pPr>
            <a:r>
              <a:rPr lang="zh-TW" altLang="en-US" sz="1800" b="1" dirty="0">
                <a:solidFill>
                  <a:srgbClr val="FF0000"/>
                </a:solidFill>
              </a:rPr>
              <a:t>光子 </a:t>
            </a:r>
            <a:r>
              <a:rPr lang="en-US" altLang="zh-TW" sz="1800" b="1" dirty="0">
                <a:solidFill>
                  <a:srgbClr val="FF0000"/>
                </a:solidFill>
                <a:latin typeface="Times New Roman" panose="02020603050405020304" pitchFamily="18" charset="0"/>
                <a:cs typeface="Times New Roman" panose="02020603050405020304" pitchFamily="18" charset="0"/>
              </a:rPr>
              <a:t>Photon</a:t>
            </a:r>
            <a:endParaRPr lang="zh-TW" altLang="en-US" sz="1800" b="1" dirty="0">
              <a:solidFill>
                <a:srgbClr val="FF0000"/>
              </a:solidFill>
              <a:latin typeface="Times New Roman" panose="02020603050405020304" pitchFamily="18" charset="0"/>
              <a:cs typeface="Times New Roman" panose="02020603050405020304" pitchFamily="18" charset="0"/>
            </a:endParaRPr>
          </a:p>
        </p:txBody>
      </p:sp>
      <p:sp>
        <p:nvSpPr>
          <p:cNvPr id="3" name="笑臉 2">
            <a:extLst>
              <a:ext uri="{FF2B5EF4-FFF2-40B4-BE49-F238E27FC236}">
                <a16:creationId xmlns:a16="http://schemas.microsoft.com/office/drawing/2014/main" id="{5429643D-BB7B-3293-D2E0-752D9718C31E}"/>
              </a:ext>
            </a:extLst>
          </p:cNvPr>
          <p:cNvSpPr/>
          <p:nvPr/>
        </p:nvSpPr>
        <p:spPr>
          <a:xfrm>
            <a:off x="3730868" y="1444234"/>
            <a:ext cx="576263" cy="576262"/>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21860" name="Picture 4" descr="http://www-d0.fnal.gov/Run2Physics/WWW/results/final/TOP/T06C/elementary_particles.jpg">
            <a:extLst>
              <a:ext uri="{FF2B5EF4-FFF2-40B4-BE49-F238E27FC236}">
                <a16:creationId xmlns:a16="http://schemas.microsoft.com/office/drawing/2014/main" id="{9B69A791-4C7A-2046-055A-94CDEE8CFC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0081" r="20857" b="5501"/>
          <a:stretch>
            <a:fillRect/>
          </a:stretch>
        </p:blipFill>
        <p:spPr bwMode="auto">
          <a:xfrm>
            <a:off x="2795831" y="2307834"/>
            <a:ext cx="2579687"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8C37188F-3069-B912-6001-B299012EDA56}"/>
                  </a:ext>
                </a:extLst>
              </p:cNvPr>
              <p:cNvSpPr txBox="1"/>
              <p:nvPr/>
            </p:nvSpPr>
            <p:spPr>
              <a:xfrm>
                <a:off x="6156176" y="2668072"/>
                <a:ext cx="949042"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𝐸</m:t>
                      </m:r>
                      <m:r>
                        <a:rPr lang="en-US" altLang="zh-TW" sz="1800" b="0" i="1" smtClean="0">
                          <a:latin typeface="Cambria Math"/>
                        </a:rPr>
                        <m:t>=</m:t>
                      </m:r>
                      <m:r>
                        <a:rPr lang="en-US" altLang="zh-TW" sz="1800" b="0" i="1" smtClean="0">
                          <a:latin typeface="Cambria Math"/>
                        </a:rPr>
                        <m:t>ℎ</m:t>
                      </m:r>
                      <m:r>
                        <a:rPr lang="en-US" altLang="zh-TW" sz="1800" b="0" i="1" smtClean="0">
                          <a:latin typeface="Cambria Math" panose="02040503050406030204" pitchFamily="18" charset="0"/>
                          <a:ea typeface="Cambria Math" panose="02040503050406030204" pitchFamily="18" charset="0"/>
                        </a:rPr>
                        <m:t>𝜈</m:t>
                      </m:r>
                    </m:oMath>
                  </m:oMathPara>
                </a14:m>
                <a:endParaRPr lang="zh-TW" altLang="en-US" sz="1800" dirty="0"/>
              </a:p>
            </p:txBody>
          </p:sp>
        </mc:Choice>
        <mc:Fallback xmlns="">
          <p:sp>
            <p:nvSpPr>
              <p:cNvPr id="2" name="文字方塊 1">
                <a:extLst>
                  <a:ext uri="{FF2B5EF4-FFF2-40B4-BE49-F238E27FC236}">
                    <a16:creationId xmlns:a16="http://schemas.microsoft.com/office/drawing/2014/main" id="{8C37188F-3069-B912-6001-B299012EDA56}"/>
                  </a:ext>
                </a:extLst>
              </p:cNvPr>
              <p:cNvSpPr txBox="1">
                <a:spLocks noRot="1" noChangeAspect="1" noMove="1" noResize="1" noEditPoints="1" noAdjustHandles="1" noChangeArrowheads="1" noChangeShapeType="1" noTextEdit="1"/>
              </p:cNvSpPr>
              <p:nvPr/>
            </p:nvSpPr>
            <p:spPr>
              <a:xfrm>
                <a:off x="6156176" y="2668072"/>
                <a:ext cx="949042"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FD0F86BC-FA7B-ADCB-3B28-484E56C7BEB9}"/>
                  </a:ext>
                </a:extLst>
              </p:cNvPr>
              <p:cNvSpPr txBox="1"/>
              <p:nvPr/>
            </p:nvSpPr>
            <p:spPr>
              <a:xfrm>
                <a:off x="6156176" y="3266445"/>
                <a:ext cx="802206" cy="618311"/>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𝑝</m:t>
                      </m:r>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ℎ</m:t>
                          </m:r>
                        </m:num>
                        <m:den>
                          <m:r>
                            <a:rPr lang="zh-TW" altLang="en-US" sz="1800" b="0" i="1" smtClean="0">
                              <a:latin typeface="Cambria Math"/>
                            </a:rPr>
                            <m:t>𝜆</m:t>
                          </m:r>
                        </m:den>
                      </m:f>
                    </m:oMath>
                  </m:oMathPara>
                </a14:m>
                <a:endParaRPr lang="zh-TW" altLang="en-US" sz="1800" dirty="0"/>
              </a:p>
            </p:txBody>
          </p:sp>
        </mc:Choice>
        <mc:Fallback xmlns="">
          <p:sp>
            <p:nvSpPr>
              <p:cNvPr id="4" name="文字方塊 3"/>
              <p:cNvSpPr txBox="1">
                <a:spLocks noRot="1" noChangeAspect="1" noMove="1" noResize="1" noEditPoints="1" noAdjustHandles="1" noChangeArrowheads="1" noChangeShapeType="1" noTextEdit="1"/>
              </p:cNvSpPr>
              <p:nvPr/>
            </p:nvSpPr>
            <p:spPr>
              <a:xfrm>
                <a:off x="6156176" y="3266445"/>
                <a:ext cx="802206" cy="618311"/>
              </a:xfrm>
              <a:prstGeom prst="rect">
                <a:avLst/>
              </a:prstGeom>
              <a:blipFill>
                <a:blip r:embed="rId4"/>
                <a:stretch>
                  <a:fillRect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5F35F148-697B-932C-BC79-148E94C9CDAF}"/>
                  </a:ext>
                </a:extLst>
              </p:cNvPr>
              <p:cNvSpPr txBox="1"/>
              <p:nvPr/>
            </p:nvSpPr>
            <p:spPr>
              <a:xfrm>
                <a:off x="4572000" y="764724"/>
                <a:ext cx="383888" cy="400110"/>
              </a:xfrm>
              <a:prstGeom prst="rect">
                <a:avLst/>
              </a:prstGeom>
              <a:noFill/>
            </p:spPr>
            <p:txBody>
              <a:bodyPr wrap="none" rtlCol="0">
                <a:spAutoFit/>
              </a:bodyPr>
              <a:lstStyle/>
              <a:p>
                <a:pPr/>
                <a14:m>
                  <m:oMathPara xmlns:m="http://schemas.openxmlformats.org/officeDocument/2006/math">
                    <m:oMath>
                      <m:r>
                        <a:rPr lang="zh-TW" altLang="en-US" sz="2000" i="1" smtClean="0">
                          <a:latin typeface="Cambria Math"/>
                        </a:rPr>
                        <m:t>𝛾</m:t>
                      </m:r>
                    </m:oMath>
                  </m:oMathPara>
                </a14:m>
                <a:endParaRPr lang="zh-TW" altLang="en-US" sz="2000" dirty="0"/>
              </a:p>
            </p:txBody>
          </p:sp>
        </mc:Choice>
        <mc:Fallback xmlns="">
          <p:sp>
            <p:nvSpPr>
              <p:cNvPr id="5" name="文字方塊 4"/>
              <p:cNvSpPr txBox="1">
                <a:spLocks noRot="1" noChangeAspect="1" noMove="1" noResize="1" noEditPoints="1" noAdjustHandles="1" noChangeArrowheads="1" noChangeShapeType="1" noTextEdit="1"/>
              </p:cNvSpPr>
              <p:nvPr/>
            </p:nvSpPr>
            <p:spPr>
              <a:xfrm>
                <a:off x="4572000" y="764724"/>
                <a:ext cx="383888" cy="400110"/>
              </a:xfrm>
              <a:prstGeom prst="rect">
                <a:avLst/>
              </a:prstGeom>
              <a:blipFill rotWithShape="1">
                <a:blip r:embed="rId5"/>
                <a:stretch>
                  <a:fillRect b="-7576"/>
                </a:stretch>
              </a:blipFill>
            </p:spPr>
            <p:txBody>
              <a:bodyPr/>
              <a:lstStyle/>
              <a:p>
                <a:r>
                  <a:rPr lang="zh-TW" altLang="en-US">
                    <a:noFill/>
                  </a:rPr>
                  <a:t> </a:t>
                </a:r>
              </a:p>
            </p:txBody>
          </p:sp>
        </mc:Fallback>
      </mc:AlternateContent>
      <p:pic>
        <p:nvPicPr>
          <p:cNvPr id="1026" name="Picture 2">
            <a:extLst>
              <a:ext uri="{FF2B5EF4-FFF2-40B4-BE49-F238E27FC236}">
                <a16:creationId xmlns:a16="http://schemas.microsoft.com/office/drawing/2014/main" id="{427A5F2B-B7E0-2380-9956-0FACD18212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0290" y="616142"/>
            <a:ext cx="1656184" cy="16561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B5BCD0B-60F4-7D2E-596B-E0270F8029E2}"/>
              </a:ext>
            </a:extLst>
          </p:cNvPr>
          <p:cNvSpPr txBox="1"/>
          <p:nvPr/>
        </p:nvSpPr>
        <p:spPr>
          <a:xfrm>
            <a:off x="1835696" y="5616126"/>
            <a:ext cx="6120680" cy="369332"/>
          </a:xfrm>
          <a:prstGeom prst="rect">
            <a:avLst/>
          </a:prstGeom>
          <a:noFill/>
        </p:spPr>
        <p:txBody>
          <a:bodyPr wrap="square" rtlCol="0">
            <a:spAutoFit/>
          </a:bodyPr>
          <a:lstStyle/>
          <a:p>
            <a:pPr algn="l"/>
            <a:r>
              <a:rPr lang="en-US" sz="1800" dirty="0">
                <a:cs typeface="Times New Roman" panose="02020603050405020304" pitchFamily="18" charset="0"/>
              </a:rPr>
              <a:t>The young Bohr is easier to accept new ideas such as photon!</a:t>
            </a:r>
          </a:p>
        </p:txBody>
      </p:sp>
    </p:spTree>
    <p:extLst>
      <p:ext uri="{BB962C8B-B14F-4D97-AF65-F5344CB8AC3E}">
        <p14:creationId xmlns:p14="http://schemas.microsoft.com/office/powerpoint/2010/main" val="35294102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14" descr="D:\Dropbox\Documents\課程\YoungTextBook\Images\Chapter39\A_Images\A_Figures_and_Photos\39_16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222" y="3455353"/>
            <a:ext cx="2806700"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descr="fig40"/>
          <p:cNvPicPr>
            <a:picLocks noChangeAspect="1" noChangeArrowheads="1"/>
          </p:cNvPicPr>
          <p:nvPr/>
        </p:nvPicPr>
        <p:blipFill>
          <a:blip r:embed="rId3" cstate="print">
            <a:extLst>
              <a:ext uri="{28A0092B-C50C-407E-A947-70E740481C1C}">
                <a14:useLocalDpi xmlns:a14="http://schemas.microsoft.com/office/drawing/2010/main" val="0"/>
              </a:ext>
            </a:extLst>
          </a:blip>
          <a:srcRect b="17500"/>
          <a:stretch>
            <a:fillRect/>
          </a:stretch>
        </p:blipFill>
        <p:spPr bwMode="auto">
          <a:xfrm>
            <a:off x="6675354" y="184767"/>
            <a:ext cx="2114878" cy="259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文字方塊 5"/>
          <p:cNvSpPr txBox="1">
            <a:spLocks noChangeArrowheads="1"/>
          </p:cNvSpPr>
          <p:nvPr/>
        </p:nvSpPr>
        <p:spPr bwMode="auto">
          <a:xfrm>
            <a:off x="487279" y="6114214"/>
            <a:ext cx="618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光不是在電子在</a:t>
            </a:r>
            <a:r>
              <a:rPr lang="zh-TW" altLang="en-US" sz="1800" dirty="0">
                <a:solidFill>
                  <a:srgbClr val="FF0000"/>
                </a:solidFill>
              </a:rPr>
              <a:t>繞</a:t>
            </a:r>
            <a:r>
              <a:rPr lang="zh-TW" altLang="en-US" sz="1800" dirty="0"/>
              <a:t>的時候發出，而是在</a:t>
            </a:r>
            <a:r>
              <a:rPr lang="zh-TW" altLang="en-US" sz="1800" dirty="0">
                <a:solidFill>
                  <a:srgbClr val="FF0000"/>
                </a:solidFill>
              </a:rPr>
              <a:t>跳</a:t>
            </a:r>
            <a:r>
              <a:rPr lang="zh-TW" altLang="en-US" sz="1800" dirty="0"/>
              <a:t>的時候發出！</a:t>
            </a:r>
          </a:p>
        </p:txBody>
      </p:sp>
      <p:sp>
        <p:nvSpPr>
          <p:cNvPr id="73735" name="文字方塊 8"/>
          <p:cNvSpPr txBox="1">
            <a:spLocks noChangeArrowheads="1"/>
          </p:cNvSpPr>
          <p:nvPr/>
        </p:nvSpPr>
        <p:spPr bwMode="auto">
          <a:xfrm>
            <a:off x="467544" y="568673"/>
            <a:ext cx="58326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Bohr look at spectrum emission as photons: 1913.</a:t>
            </a:r>
            <a:endParaRPr lang="zh-TW" altLang="en-US" sz="2000" dirty="0"/>
          </a:p>
        </p:txBody>
      </p:sp>
      <p:sp>
        <p:nvSpPr>
          <p:cNvPr id="10249" name="文字方塊 8"/>
          <p:cNvSpPr txBox="1">
            <a:spLocks noChangeArrowheads="1"/>
          </p:cNvSpPr>
          <p:nvPr/>
        </p:nvSpPr>
        <p:spPr bwMode="auto">
          <a:xfrm>
            <a:off x="467543" y="2749744"/>
            <a:ext cx="82089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The energy of a photon can be understood as energy difference of two states.</a:t>
            </a:r>
            <a:endParaRPr lang="zh-TW" altLang="en-US" sz="2000" dirty="0"/>
          </a:p>
        </p:txBody>
      </p:sp>
      <p:sp>
        <p:nvSpPr>
          <p:cNvPr id="73737" name="文字方塊 11"/>
          <p:cNvSpPr txBox="1">
            <a:spLocks noChangeArrowheads="1"/>
          </p:cNvSpPr>
          <p:nvPr/>
        </p:nvSpPr>
        <p:spPr bwMode="auto">
          <a:xfrm>
            <a:off x="467930" y="1000195"/>
            <a:ext cx="6336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The energy of a photon emitted by Hydrogen atom equals </a:t>
            </a:r>
            <a:endParaRPr lang="zh-TW" altLang="en-US" sz="2000" dirty="0"/>
          </a:p>
        </p:txBody>
      </p:sp>
      <p:pic>
        <p:nvPicPr>
          <p:cNvPr id="13" name="Picture 6" descr="D:\Dropbox\Documents\課程\YoungTextBook\Images\Chapter39\A_Images\A_Figures_and_Photos\39_14_Figure.jpg"/>
          <p:cNvPicPr>
            <a:picLocks noChangeAspect="1" noChangeArrowheads="1"/>
          </p:cNvPicPr>
          <p:nvPr/>
        </p:nvPicPr>
        <p:blipFill>
          <a:blip r:embed="rId4" cstate="print">
            <a:extLst>
              <a:ext uri="{28A0092B-C50C-407E-A947-70E740481C1C}">
                <a14:useLocalDpi xmlns:a14="http://schemas.microsoft.com/office/drawing/2010/main" val="0"/>
              </a:ext>
            </a:extLst>
          </a:blip>
          <a:srcRect t="42523" b="18102"/>
          <a:stretch>
            <a:fillRect/>
          </a:stretch>
        </p:blipFill>
        <p:spPr bwMode="auto">
          <a:xfrm>
            <a:off x="522248" y="3262404"/>
            <a:ext cx="2463233" cy="182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9" name="文字方塊 1"/>
          <p:cNvSpPr txBox="1">
            <a:spLocks noChangeArrowheads="1"/>
          </p:cNvSpPr>
          <p:nvPr/>
        </p:nvSpPr>
        <p:spPr bwMode="auto">
          <a:xfrm>
            <a:off x="474238" y="2306211"/>
            <a:ext cx="54804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dirty="0"/>
              <a:t>It looks like the difference of similar formulae.</a:t>
            </a:r>
            <a:endParaRPr lang="zh-TW" altLang="en-US" sz="2000" dirty="0"/>
          </a:p>
        </p:txBody>
      </p:sp>
      <p:sp>
        <p:nvSpPr>
          <p:cNvPr id="3" name="矩形 2"/>
          <p:cNvSpPr/>
          <p:nvPr/>
        </p:nvSpPr>
        <p:spPr>
          <a:xfrm>
            <a:off x="4251222" y="3671377"/>
            <a:ext cx="1512168"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14" name="文字方塊 13"/>
              <p:cNvSpPr txBox="1"/>
              <p:nvPr/>
            </p:nvSpPr>
            <p:spPr>
              <a:xfrm>
                <a:off x="488816" y="1513916"/>
                <a:ext cx="2219964" cy="670568"/>
              </a:xfrm>
              <a:prstGeom prst="rect">
                <a:avLst/>
              </a:prstGeom>
              <a:solidFill>
                <a:srgbClr val="FFFF00"/>
              </a:solidFill>
            </p:spPr>
            <p:txBody>
              <a:bodyPr wrap="square" rtlCol="0">
                <a:spAutoFit/>
              </a:bodyPr>
              <a:lstStyle/>
              <a:p>
                <a:pPr/>
                <a14:m>
                  <m:oMathPara xmlns:m="http://schemas.openxmlformats.org/officeDocument/2006/math">
                    <m:oMath>
                      <m:r>
                        <a:rPr lang="en-US" altLang="zh-TW" sz="2000" b="0" i="1" smtClean="0">
                          <a:latin typeface="Cambria Math"/>
                        </a:rPr>
                        <m:t>ℎ</m:t>
                      </m:r>
                      <m:r>
                        <a:rPr lang="en-US" altLang="zh-TW" sz="2000" b="0" i="1" smtClean="0">
                          <a:latin typeface="Cambria Math" panose="02040503050406030204" pitchFamily="18" charset="0"/>
                          <a:ea typeface="Cambria Math" panose="02040503050406030204" pitchFamily="18" charset="0"/>
                        </a:rPr>
                        <m:t>𝜈</m:t>
                      </m:r>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r>
                            <a:rPr lang="zh-TW" altLang="en-US" sz="2000" b="0" i="1" smtClean="0">
                              <a:latin typeface="Cambria Math"/>
                              <a:ea typeface="Cambria Math"/>
                            </a:rPr>
                            <m:t>𝜆</m:t>
                          </m:r>
                        </m:den>
                      </m:f>
                      <m:r>
                        <a:rPr lang="en-US" altLang="zh-TW" sz="2000" b="0" i="1" smtClean="0">
                          <a:latin typeface="Cambria Math"/>
                          <a:ea typeface="Cambria Math"/>
                        </a:rPr>
                        <m:t>=</m:t>
                      </m:r>
                      <m:f>
                        <m:fPr>
                          <m:ctrlPr>
                            <a:rPr lang="en-US" altLang="zh-TW" sz="2000" i="1">
                              <a:latin typeface="Cambria Math" panose="02040503050406030204" pitchFamily="18" charset="0"/>
                              <a:ea typeface="Cambria Math"/>
                            </a:rPr>
                          </m:ctrlPr>
                        </m:fPr>
                        <m:num>
                          <m:sSub>
                            <m:sSubPr>
                              <m:ctrlPr>
                                <a:rPr lang="en-US" altLang="zh-TW" sz="2000" i="1">
                                  <a:latin typeface="Cambria Math"/>
                                  <a:ea typeface="Cambria Math"/>
                                </a:rPr>
                              </m:ctrlPr>
                            </m:sSubPr>
                            <m:e>
                              <m:r>
                                <a:rPr lang="en-US" altLang="zh-TW" sz="2000" i="1">
                                  <a:latin typeface="Cambria Math"/>
                                  <a:ea typeface="Cambria Math"/>
                                </a:rPr>
                                <m:t>𝑅</m:t>
                              </m:r>
                            </m:e>
                            <m:sub>
                              <m:r>
                                <a:rPr lang="en-US" altLang="zh-TW" sz="2000" i="1">
                                  <a:latin typeface="Cambria Math"/>
                                  <a:ea typeface="Cambria Math"/>
                                </a:rPr>
                                <m:t>𝐻</m:t>
                              </m:r>
                            </m:sub>
                          </m:sSub>
                        </m:num>
                        <m:den>
                          <m:sSup>
                            <m:sSupPr>
                              <m:ctrlPr>
                                <a:rPr lang="en-US" altLang="zh-TW" sz="2000" i="1">
                                  <a:latin typeface="Cambria Math" panose="02040503050406030204" pitchFamily="18" charset="0"/>
                                  <a:ea typeface="Cambria Math"/>
                                </a:rPr>
                              </m:ctrlPr>
                            </m:sSupPr>
                            <m:e>
                              <m:r>
                                <a:rPr lang="en-US" altLang="zh-TW" sz="2000" i="1">
                                  <a:latin typeface="Cambria Math" panose="02040503050406030204" pitchFamily="18" charset="0"/>
                                  <a:ea typeface="Cambria Math"/>
                                </a:rPr>
                                <m:t>𝑚</m:t>
                              </m:r>
                            </m:e>
                            <m:sup>
                              <m:r>
                                <a:rPr lang="en-US" altLang="zh-TW" sz="2000" i="1">
                                  <a:latin typeface="Cambria Math"/>
                                  <a:ea typeface="Cambria Math"/>
                                </a:rPr>
                                <m:t>2</m:t>
                              </m:r>
                            </m:sup>
                          </m:sSup>
                        </m:den>
                      </m:f>
                      <m:r>
                        <a:rPr lang="en-US" altLang="zh-TW" sz="2000" i="1">
                          <a:latin typeface="Cambria Math"/>
                          <a:ea typeface="Cambria Math"/>
                        </a:rPr>
                        <m:t>−</m:t>
                      </m:r>
                      <m:f>
                        <m:fPr>
                          <m:ctrlPr>
                            <a:rPr lang="en-US" altLang="zh-TW" sz="2000" i="1">
                              <a:latin typeface="Cambria Math" panose="02040503050406030204" pitchFamily="18" charset="0"/>
                              <a:ea typeface="Cambria Math"/>
                            </a:rPr>
                          </m:ctrlPr>
                        </m:fPr>
                        <m:num>
                          <m:sSub>
                            <m:sSubPr>
                              <m:ctrlPr>
                                <a:rPr lang="en-US" altLang="zh-TW" sz="2000" i="1">
                                  <a:latin typeface="Cambria Math"/>
                                  <a:ea typeface="Cambria Math"/>
                                </a:rPr>
                              </m:ctrlPr>
                            </m:sSubPr>
                            <m:e>
                              <m:r>
                                <a:rPr lang="en-US" altLang="zh-TW" sz="2000" i="1">
                                  <a:latin typeface="Cambria Math"/>
                                  <a:ea typeface="Cambria Math"/>
                                </a:rPr>
                                <m:t>𝑅</m:t>
                              </m:r>
                            </m:e>
                            <m:sub>
                              <m:r>
                                <a:rPr lang="en-US" altLang="zh-TW" sz="2000" i="1">
                                  <a:latin typeface="Cambria Math"/>
                                  <a:ea typeface="Cambria Math"/>
                                </a:rPr>
                                <m:t>𝐻</m:t>
                              </m:r>
                            </m:sub>
                          </m:sSub>
                        </m:num>
                        <m:den>
                          <m:sSup>
                            <m:sSupPr>
                              <m:ctrlPr>
                                <a:rPr lang="en-US" altLang="zh-TW" sz="2000" i="1">
                                  <a:latin typeface="Cambria Math" panose="02040503050406030204" pitchFamily="18" charset="0"/>
                                  <a:ea typeface="Cambria Math"/>
                                </a:rPr>
                              </m:ctrlPr>
                            </m:sSupPr>
                            <m:e>
                              <m:r>
                                <a:rPr lang="en-US" altLang="zh-TW" sz="2000" i="1">
                                  <a:latin typeface="Cambria Math" panose="02040503050406030204" pitchFamily="18" charset="0"/>
                                  <a:ea typeface="Cambria Math"/>
                                </a:rPr>
                                <m:t>𝑛</m:t>
                              </m:r>
                            </m:e>
                            <m:sup>
                              <m:r>
                                <a:rPr lang="en-US" altLang="zh-TW" sz="2000" i="1">
                                  <a:latin typeface="Cambria Math"/>
                                  <a:ea typeface="Cambria Math"/>
                                </a:rPr>
                                <m:t>2</m:t>
                              </m:r>
                            </m:sup>
                          </m:sSup>
                        </m:den>
                      </m:f>
                    </m:oMath>
                  </m:oMathPara>
                </a14:m>
                <a:endParaRPr lang="zh-TW" altLang="en-US" sz="2000" dirty="0"/>
              </a:p>
            </p:txBody>
          </p:sp>
        </mc:Choice>
        <mc:Fallback xmlns="">
          <p:sp>
            <p:nvSpPr>
              <p:cNvPr id="14" name="文字方塊 13"/>
              <p:cNvSpPr txBox="1">
                <a:spLocks noRot="1" noChangeAspect="1" noMove="1" noResize="1" noEditPoints="1" noAdjustHandles="1" noChangeArrowheads="1" noChangeShapeType="1" noTextEdit="1"/>
              </p:cNvSpPr>
              <p:nvPr/>
            </p:nvSpPr>
            <p:spPr>
              <a:xfrm>
                <a:off x="488816" y="1513916"/>
                <a:ext cx="2219964" cy="670568"/>
              </a:xfrm>
              <a:prstGeom prst="rect">
                <a:avLst/>
              </a:prstGeom>
              <a:blipFill>
                <a:blip r:embed="rId5"/>
                <a:stretch>
                  <a:fillRect b="-7547"/>
                </a:stretch>
              </a:blipFill>
            </p:spPr>
            <p:txBody>
              <a:bodyPr/>
              <a:lstStyle/>
              <a:p>
                <a:r>
                  <a:rPr lang="en-US">
                    <a:noFill/>
                  </a:rPr>
                  <a:t> </a:t>
                </a:r>
              </a:p>
            </p:txBody>
          </p:sp>
        </mc:Fallback>
      </mc:AlternateContent>
      <p:sp>
        <p:nvSpPr>
          <p:cNvPr id="4" name="Right Arrow 3">
            <a:extLst>
              <a:ext uri="{FF2B5EF4-FFF2-40B4-BE49-F238E27FC236}">
                <a16:creationId xmlns:a16="http://schemas.microsoft.com/office/drawing/2014/main" id="{D093C9DE-EF53-DB49-B565-4D67F5A9CED3}"/>
              </a:ext>
            </a:extLst>
          </p:cNvPr>
          <p:cNvSpPr/>
          <p:nvPr/>
        </p:nvSpPr>
        <p:spPr>
          <a:xfrm>
            <a:off x="3131840" y="4062176"/>
            <a:ext cx="576064" cy="2880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7" name="Oval 6">
            <a:extLst>
              <a:ext uri="{FF2B5EF4-FFF2-40B4-BE49-F238E27FC236}">
                <a16:creationId xmlns:a16="http://schemas.microsoft.com/office/drawing/2014/main" id="{C9105D92-4FF8-3EA2-BAFF-4D68252276D7}"/>
              </a:ext>
            </a:extLst>
          </p:cNvPr>
          <p:cNvSpPr/>
          <p:nvPr/>
        </p:nvSpPr>
        <p:spPr>
          <a:xfrm>
            <a:off x="6665952" y="3701920"/>
            <a:ext cx="288032" cy="27666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8" name="TextBox 7">
            <a:extLst>
              <a:ext uri="{FF2B5EF4-FFF2-40B4-BE49-F238E27FC236}">
                <a16:creationId xmlns:a16="http://schemas.microsoft.com/office/drawing/2014/main" id="{67C5F8DA-8556-E6BD-C2EB-C4FD49D0BC2D}"/>
              </a:ext>
            </a:extLst>
          </p:cNvPr>
          <p:cNvSpPr txBox="1"/>
          <p:nvPr/>
        </p:nvSpPr>
        <p:spPr bwMode="auto">
          <a:xfrm>
            <a:off x="487279" y="5247740"/>
            <a:ext cx="82089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solidFill>
                  <a:srgbClr val="FF0000"/>
                </a:solidFill>
              </a:rPr>
              <a:t>Atomic Emission is not generated as electrons rotate, but as electrons jump. </a:t>
            </a:r>
          </a:p>
        </p:txBody>
      </p:sp>
      <p:sp>
        <p:nvSpPr>
          <p:cNvPr id="2" name="TextBox 1">
            <a:extLst>
              <a:ext uri="{FF2B5EF4-FFF2-40B4-BE49-F238E27FC236}">
                <a16:creationId xmlns:a16="http://schemas.microsoft.com/office/drawing/2014/main" id="{DD7AB281-C341-9A53-DC71-2217B98ED416}"/>
              </a:ext>
            </a:extLst>
          </p:cNvPr>
          <p:cNvSpPr txBox="1"/>
          <p:nvPr/>
        </p:nvSpPr>
        <p:spPr bwMode="auto">
          <a:xfrm>
            <a:off x="522248" y="5647850"/>
            <a:ext cx="4697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Jump from one state to the other.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9"/>
                                        </p:tgtEl>
                                        <p:attrNameLst>
                                          <p:attrName>style.visibility</p:attrName>
                                        </p:attrNameLst>
                                      </p:cBhvr>
                                      <p:to>
                                        <p:strVal val="visible"/>
                                      </p:to>
                                    </p:set>
                                    <p:anim calcmode="lin" valueType="num">
                                      <p:cBhvr additive="base">
                                        <p:cTn id="7" dur="500" fill="hold"/>
                                        <p:tgtEl>
                                          <p:spTgt spid="10249"/>
                                        </p:tgtEl>
                                        <p:attrNameLst>
                                          <p:attrName>ppt_x</p:attrName>
                                        </p:attrNameLst>
                                      </p:cBhvr>
                                      <p:tavLst>
                                        <p:tav tm="0">
                                          <p:val>
                                            <p:strVal val="#ppt_x"/>
                                          </p:val>
                                        </p:tav>
                                        <p:tav tm="100000">
                                          <p:val>
                                            <p:strVal val="#ppt_x"/>
                                          </p:val>
                                        </p:tav>
                                      </p:tavLst>
                                    </p:anim>
                                    <p:anim calcmode="lin" valueType="num">
                                      <p:cBhvr additive="base">
                                        <p:cTn id="8" dur="500" fill="hold"/>
                                        <p:tgtEl>
                                          <p:spTgt spid="102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243"/>
                                        </p:tgtEl>
                                        <p:attrNameLst>
                                          <p:attrName>style.visibility</p:attrName>
                                        </p:attrNameLst>
                                      </p:cBhvr>
                                      <p:to>
                                        <p:strVal val="visible"/>
                                      </p:to>
                                    </p:set>
                                    <p:anim calcmode="lin" valueType="num">
                                      <p:cBhvr additive="base">
                                        <p:cTn id="17" dur="500" fill="hold"/>
                                        <p:tgtEl>
                                          <p:spTgt spid="10243"/>
                                        </p:tgtEl>
                                        <p:attrNameLst>
                                          <p:attrName>ppt_x</p:attrName>
                                        </p:attrNameLst>
                                      </p:cBhvr>
                                      <p:tavLst>
                                        <p:tav tm="0">
                                          <p:val>
                                            <p:strVal val="#ppt_x"/>
                                          </p:val>
                                        </p:tav>
                                        <p:tav tm="100000">
                                          <p:val>
                                            <p:strVal val="#ppt_x"/>
                                          </p:val>
                                        </p:tav>
                                      </p:tavLst>
                                    </p:anim>
                                    <p:anim calcmode="lin" valueType="num">
                                      <p:cBhvr additive="base">
                                        <p:cTn id="18" dur="500" fill="hold"/>
                                        <p:tgtEl>
                                          <p:spTgt spid="1024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245"/>
                                        </p:tgtEl>
                                        <p:attrNameLst>
                                          <p:attrName>style.visibility</p:attrName>
                                        </p:attrNameLst>
                                      </p:cBhvr>
                                      <p:to>
                                        <p:strVal val="visible"/>
                                      </p:to>
                                    </p:set>
                                    <p:anim calcmode="lin" valueType="num">
                                      <p:cBhvr additive="base">
                                        <p:cTn id="43" dur="500" fill="hold"/>
                                        <p:tgtEl>
                                          <p:spTgt spid="10245"/>
                                        </p:tgtEl>
                                        <p:attrNameLst>
                                          <p:attrName>ppt_x</p:attrName>
                                        </p:attrNameLst>
                                      </p:cBhvr>
                                      <p:tavLst>
                                        <p:tav tm="0">
                                          <p:val>
                                            <p:strVal val="#ppt_x"/>
                                          </p:val>
                                        </p:tav>
                                        <p:tav tm="100000">
                                          <p:val>
                                            <p:strVal val="#ppt_x"/>
                                          </p:val>
                                        </p:tav>
                                      </p:tavLst>
                                    </p:anim>
                                    <p:anim calcmode="lin" valueType="num">
                                      <p:cBhvr additive="base">
                                        <p:cTn id="44"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10249" grpId="0"/>
      <p:bldP spid="3" grpId="0" animBg="1"/>
      <p:bldP spid="4" grpId="0" animBg="1"/>
      <p:bldP spid="7" grpId="0" animBg="1"/>
      <p:bldP spid="8" grpId="0"/>
      <p:bldP spid="2"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42E8D-F3DE-C91C-18F2-81C917C1659D}"/>
            </a:ext>
          </a:extLst>
        </p:cNvPr>
        <p:cNvGrpSpPr/>
        <p:nvPr/>
      </p:nvGrpSpPr>
      <p:grpSpPr>
        <a:xfrm>
          <a:off x="0" y="0"/>
          <a:ext cx="0" cy="0"/>
          <a:chOff x="0" y="0"/>
          <a:chExt cx="0" cy="0"/>
        </a:xfrm>
      </p:grpSpPr>
      <p:sp>
        <p:nvSpPr>
          <p:cNvPr id="10249" name="文字方塊 8">
            <a:extLst>
              <a:ext uri="{FF2B5EF4-FFF2-40B4-BE49-F238E27FC236}">
                <a16:creationId xmlns:a16="http://schemas.microsoft.com/office/drawing/2014/main" id="{D475E080-67B5-AE81-BAF4-A789C3D3AC8C}"/>
              </a:ext>
            </a:extLst>
          </p:cNvPr>
          <p:cNvSpPr txBox="1">
            <a:spLocks noChangeArrowheads="1"/>
          </p:cNvSpPr>
          <p:nvPr/>
        </p:nvSpPr>
        <p:spPr bwMode="auto">
          <a:xfrm>
            <a:off x="3009652" y="628325"/>
            <a:ext cx="4176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is energy difference of two states.</a:t>
            </a:r>
            <a:endParaRPr lang="zh-TW" altLang="en-US" sz="2000" dirty="0"/>
          </a:p>
        </p:txBody>
      </p:sp>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9EB622F8-87F6-44B9-6192-0A4BD4F20C7E}"/>
                  </a:ext>
                </a:extLst>
              </p:cNvPr>
              <p:cNvSpPr txBox="1"/>
              <p:nvPr/>
            </p:nvSpPr>
            <p:spPr bwMode="auto">
              <a:xfrm>
                <a:off x="727873" y="1167742"/>
                <a:ext cx="8208912" cy="5285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en-US" altLang="zh-TW" sz="2000" dirty="0"/>
                  <a:t>Energy of an electron state equals </a:t>
                </a:r>
                <a14:m>
                  <m:oMath xmlns:m="http://schemas.openxmlformats.org/officeDocument/2006/math">
                    <m:f>
                      <m:fPr>
                        <m:ctrlPr>
                          <a:rPr lang="en-US" altLang="zh-TW" sz="2000" b="0" i="1" smtClean="0">
                            <a:latin typeface="Cambria Math" panose="02040503050406030204" pitchFamily="18" charset="0"/>
                            <a:ea typeface="Cambria Math"/>
                          </a:rPr>
                        </m:ctrlPr>
                      </m:fPr>
                      <m:num>
                        <m:r>
                          <a:rPr lang="en-US" altLang="zh-TW" sz="2000" b="0" i="1" smtClean="0">
                            <a:latin typeface="Cambria Math" panose="02040503050406030204" pitchFamily="18" charset="0"/>
                            <a:ea typeface="Cambria Math"/>
                          </a:rPr>
                          <m:t>1</m:t>
                        </m:r>
                      </m:num>
                      <m:den>
                        <m:sSup>
                          <m:sSupPr>
                            <m:ctrlPr>
                              <a:rPr lang="en-US" altLang="zh-TW" sz="2000" i="1">
                                <a:latin typeface="Cambria Math" panose="02040503050406030204" pitchFamily="18" charset="0"/>
                                <a:ea typeface="Cambria Math"/>
                              </a:rPr>
                            </m:ctrlPr>
                          </m:sSupPr>
                          <m:e>
                            <m:r>
                              <a:rPr lang="en-US" altLang="zh-TW" sz="2000" i="1">
                                <a:latin typeface="Cambria Math" panose="02040503050406030204" pitchFamily="18" charset="0"/>
                                <a:ea typeface="Cambria Math"/>
                              </a:rPr>
                              <m:t>𝑛</m:t>
                            </m:r>
                          </m:e>
                          <m:sup>
                            <m:r>
                              <a:rPr lang="en-US" altLang="zh-TW" sz="2000" i="1">
                                <a:latin typeface="Cambria Math"/>
                                <a:ea typeface="Cambria Math"/>
                              </a:rPr>
                              <m:t>2</m:t>
                            </m:r>
                          </m:sup>
                        </m:sSup>
                      </m:den>
                    </m:f>
                  </m:oMath>
                </a14:m>
                <a:r>
                  <a:rPr lang="en-US" altLang="zh-TW" sz="2000" dirty="0"/>
                  <a:t>, identified by a natural number </a:t>
                </a:r>
                <a14:m>
                  <m:oMath xmlns:m="http://schemas.openxmlformats.org/officeDocument/2006/math">
                    <m:r>
                      <a:rPr lang="en-US" altLang="zh-TW" sz="2000" b="0" i="1" dirty="0" smtClean="0">
                        <a:latin typeface="Cambria Math" panose="02040503050406030204" pitchFamily="18" charset="0"/>
                      </a:rPr>
                      <m:t>𝑛</m:t>
                    </m:r>
                  </m:oMath>
                </a14:m>
                <a:r>
                  <a:rPr lang="en-US" altLang="zh-TW" sz="2000" dirty="0"/>
                  <a:t>.</a:t>
                </a:r>
                <a:endParaRPr lang="zh-TW" altLang="en-US" sz="2000" dirty="0"/>
              </a:p>
            </p:txBody>
          </p:sp>
        </mc:Choice>
        <mc:Fallback xmlns="">
          <p:sp>
            <p:nvSpPr>
              <p:cNvPr id="2" name="文字方塊 1">
                <a:extLst>
                  <a:ext uri="{FF2B5EF4-FFF2-40B4-BE49-F238E27FC236}">
                    <a16:creationId xmlns:a16="http://schemas.microsoft.com/office/drawing/2014/main" id="{9EB622F8-87F6-44B9-6192-0A4BD4F20C7E}"/>
                  </a:ext>
                </a:extLst>
              </p:cNvPr>
              <p:cNvSpPr txBox="1">
                <a:spLocks noRot="1" noChangeAspect="1" noMove="1" noResize="1" noEditPoints="1" noAdjustHandles="1" noChangeArrowheads="1" noChangeShapeType="1" noTextEdit="1"/>
              </p:cNvSpPr>
              <p:nvPr/>
            </p:nvSpPr>
            <p:spPr bwMode="auto">
              <a:xfrm>
                <a:off x="727873" y="1167742"/>
                <a:ext cx="8208912" cy="528543"/>
              </a:xfrm>
              <a:prstGeom prst="rect">
                <a:avLst/>
              </a:prstGeom>
              <a:blipFill>
                <a:blip r:embed="rId2"/>
                <a:stretch>
                  <a:fillRect l="-773" b="-714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DE58E440-DCBE-13A0-069A-4E3B3EA071CB}"/>
                  </a:ext>
                </a:extLst>
              </p:cNvPr>
              <p:cNvSpPr txBox="1"/>
              <p:nvPr/>
            </p:nvSpPr>
            <p:spPr>
              <a:xfrm>
                <a:off x="757790" y="477946"/>
                <a:ext cx="2219964" cy="670568"/>
              </a:xfrm>
              <a:prstGeom prst="rect">
                <a:avLst/>
              </a:prstGeom>
              <a:solidFill>
                <a:srgbClr val="FFFF00"/>
              </a:solidFill>
            </p:spPr>
            <p:txBody>
              <a:bodyPr wrap="square" rtlCol="0">
                <a:spAutoFit/>
              </a:bodyPr>
              <a:lstStyle/>
              <a:p>
                <a:pPr/>
                <a14:m>
                  <m:oMathPara xmlns:m="http://schemas.openxmlformats.org/officeDocument/2006/math">
                    <m:oMath>
                      <m:r>
                        <a:rPr lang="en-US" altLang="zh-TW" sz="2000" b="0" i="1" smtClean="0">
                          <a:latin typeface="Cambria Math"/>
                        </a:rPr>
                        <m:t>ℎ</m:t>
                      </m:r>
                      <m:r>
                        <a:rPr lang="en-US" altLang="zh-TW" sz="2000" b="0" i="1" smtClean="0">
                          <a:latin typeface="Cambria Math" panose="02040503050406030204" pitchFamily="18" charset="0"/>
                          <a:ea typeface="Cambria Math" panose="02040503050406030204" pitchFamily="18" charset="0"/>
                        </a:rPr>
                        <m:t>𝜈</m:t>
                      </m:r>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r>
                            <a:rPr lang="zh-TW" altLang="en-US" sz="2000" b="0" i="1" smtClean="0">
                              <a:latin typeface="Cambria Math"/>
                              <a:ea typeface="Cambria Math"/>
                            </a:rPr>
                            <m:t>𝜆</m:t>
                          </m:r>
                        </m:den>
                      </m:f>
                      <m:r>
                        <a:rPr lang="en-US" altLang="zh-TW" sz="2000" b="0" i="1" smtClean="0">
                          <a:latin typeface="Cambria Math"/>
                          <a:ea typeface="Cambria Math"/>
                        </a:rPr>
                        <m:t>=</m:t>
                      </m:r>
                      <m:f>
                        <m:fPr>
                          <m:ctrlPr>
                            <a:rPr lang="en-US" altLang="zh-TW" sz="2000" i="1">
                              <a:latin typeface="Cambria Math" panose="02040503050406030204" pitchFamily="18" charset="0"/>
                              <a:ea typeface="Cambria Math"/>
                            </a:rPr>
                          </m:ctrlPr>
                        </m:fPr>
                        <m:num>
                          <m:sSub>
                            <m:sSubPr>
                              <m:ctrlPr>
                                <a:rPr lang="en-US" altLang="zh-TW" sz="2000" i="1">
                                  <a:latin typeface="Cambria Math"/>
                                  <a:ea typeface="Cambria Math"/>
                                </a:rPr>
                              </m:ctrlPr>
                            </m:sSubPr>
                            <m:e>
                              <m:r>
                                <a:rPr lang="en-US" altLang="zh-TW" sz="2000" i="1">
                                  <a:latin typeface="Cambria Math"/>
                                  <a:ea typeface="Cambria Math"/>
                                </a:rPr>
                                <m:t>𝑅</m:t>
                              </m:r>
                            </m:e>
                            <m:sub>
                              <m:r>
                                <a:rPr lang="en-US" altLang="zh-TW" sz="2000" i="1">
                                  <a:latin typeface="Cambria Math"/>
                                  <a:ea typeface="Cambria Math"/>
                                </a:rPr>
                                <m:t>𝐻</m:t>
                              </m:r>
                            </m:sub>
                          </m:sSub>
                        </m:num>
                        <m:den>
                          <m:sSup>
                            <m:sSupPr>
                              <m:ctrlPr>
                                <a:rPr lang="en-US" altLang="zh-TW" sz="2000" i="1">
                                  <a:latin typeface="Cambria Math" panose="02040503050406030204" pitchFamily="18" charset="0"/>
                                  <a:ea typeface="Cambria Math"/>
                                </a:rPr>
                              </m:ctrlPr>
                            </m:sSupPr>
                            <m:e>
                              <m:r>
                                <a:rPr lang="en-US" altLang="zh-TW" sz="2000" i="1">
                                  <a:latin typeface="Cambria Math" panose="02040503050406030204" pitchFamily="18" charset="0"/>
                                  <a:ea typeface="Cambria Math"/>
                                </a:rPr>
                                <m:t>𝑚</m:t>
                              </m:r>
                            </m:e>
                            <m:sup>
                              <m:r>
                                <a:rPr lang="en-US" altLang="zh-TW" sz="2000" i="1">
                                  <a:latin typeface="Cambria Math"/>
                                  <a:ea typeface="Cambria Math"/>
                                </a:rPr>
                                <m:t>2</m:t>
                              </m:r>
                            </m:sup>
                          </m:sSup>
                        </m:den>
                      </m:f>
                      <m:r>
                        <a:rPr lang="en-US" altLang="zh-TW" sz="2000" i="1">
                          <a:latin typeface="Cambria Math"/>
                          <a:ea typeface="Cambria Math"/>
                        </a:rPr>
                        <m:t>−</m:t>
                      </m:r>
                      <m:f>
                        <m:fPr>
                          <m:ctrlPr>
                            <a:rPr lang="en-US" altLang="zh-TW" sz="2000" i="1">
                              <a:latin typeface="Cambria Math" panose="02040503050406030204" pitchFamily="18" charset="0"/>
                              <a:ea typeface="Cambria Math"/>
                            </a:rPr>
                          </m:ctrlPr>
                        </m:fPr>
                        <m:num>
                          <m:sSub>
                            <m:sSubPr>
                              <m:ctrlPr>
                                <a:rPr lang="en-US" altLang="zh-TW" sz="2000" i="1">
                                  <a:latin typeface="Cambria Math"/>
                                  <a:ea typeface="Cambria Math"/>
                                </a:rPr>
                              </m:ctrlPr>
                            </m:sSubPr>
                            <m:e>
                              <m:r>
                                <a:rPr lang="en-US" altLang="zh-TW" sz="2000" i="1">
                                  <a:latin typeface="Cambria Math"/>
                                  <a:ea typeface="Cambria Math"/>
                                </a:rPr>
                                <m:t>𝑅</m:t>
                              </m:r>
                            </m:e>
                            <m:sub>
                              <m:r>
                                <a:rPr lang="en-US" altLang="zh-TW" sz="2000" i="1">
                                  <a:latin typeface="Cambria Math"/>
                                  <a:ea typeface="Cambria Math"/>
                                </a:rPr>
                                <m:t>𝐻</m:t>
                              </m:r>
                            </m:sub>
                          </m:sSub>
                        </m:num>
                        <m:den>
                          <m:sSup>
                            <m:sSupPr>
                              <m:ctrlPr>
                                <a:rPr lang="en-US" altLang="zh-TW" sz="2000" i="1">
                                  <a:latin typeface="Cambria Math" panose="02040503050406030204" pitchFamily="18" charset="0"/>
                                  <a:ea typeface="Cambria Math"/>
                                </a:rPr>
                              </m:ctrlPr>
                            </m:sSupPr>
                            <m:e>
                              <m:r>
                                <a:rPr lang="en-US" altLang="zh-TW" sz="2000" i="1">
                                  <a:latin typeface="Cambria Math" panose="02040503050406030204" pitchFamily="18" charset="0"/>
                                  <a:ea typeface="Cambria Math"/>
                                </a:rPr>
                                <m:t>𝑛</m:t>
                              </m:r>
                            </m:e>
                            <m:sup>
                              <m:r>
                                <a:rPr lang="en-US" altLang="zh-TW" sz="2000" i="1">
                                  <a:latin typeface="Cambria Math"/>
                                  <a:ea typeface="Cambria Math"/>
                                </a:rPr>
                                <m:t>2</m:t>
                              </m:r>
                            </m:sup>
                          </m:sSup>
                        </m:den>
                      </m:f>
                    </m:oMath>
                  </m:oMathPara>
                </a14:m>
                <a:endParaRPr lang="zh-TW" altLang="en-US" sz="2000" dirty="0"/>
              </a:p>
            </p:txBody>
          </p:sp>
        </mc:Choice>
        <mc:Fallback xmlns="">
          <p:sp>
            <p:nvSpPr>
              <p:cNvPr id="14" name="文字方塊 13">
                <a:extLst>
                  <a:ext uri="{FF2B5EF4-FFF2-40B4-BE49-F238E27FC236}">
                    <a16:creationId xmlns:a16="http://schemas.microsoft.com/office/drawing/2014/main" id="{DE58E440-DCBE-13A0-069A-4E3B3EA071CB}"/>
                  </a:ext>
                </a:extLst>
              </p:cNvPr>
              <p:cNvSpPr txBox="1">
                <a:spLocks noRot="1" noChangeAspect="1" noMove="1" noResize="1" noEditPoints="1" noAdjustHandles="1" noChangeArrowheads="1" noChangeShapeType="1" noTextEdit="1"/>
              </p:cNvSpPr>
              <p:nvPr/>
            </p:nvSpPr>
            <p:spPr>
              <a:xfrm>
                <a:off x="757790" y="477946"/>
                <a:ext cx="2219964" cy="670568"/>
              </a:xfrm>
              <a:prstGeom prst="rect">
                <a:avLst/>
              </a:prstGeom>
              <a:blipFill>
                <a:blip r:embed="rId3"/>
                <a:stretch>
                  <a:fillRect b="-740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06583DC-1632-6472-F31A-03CA5D428283}"/>
              </a:ext>
            </a:extLst>
          </p:cNvPr>
          <p:cNvSpPr txBox="1"/>
          <p:nvPr/>
        </p:nvSpPr>
        <p:spPr>
          <a:xfrm>
            <a:off x="821153" y="5787580"/>
            <a:ext cx="6642712" cy="400110"/>
          </a:xfrm>
          <a:prstGeom prst="rect">
            <a:avLst/>
          </a:prstGeom>
          <a:noFill/>
        </p:spPr>
        <p:txBody>
          <a:bodyPr wrap="square" rtlCol="0">
            <a:spAutoFit/>
          </a:bodyPr>
          <a:lstStyle/>
          <a:p>
            <a:r>
              <a:rPr lang="en-TW" sz="2000" b="0" dirty="0">
                <a:latin typeface="Cambria Math"/>
              </a:rPr>
              <a:t>如一棟沒有樓梯的大樓</a:t>
            </a:r>
            <a:r>
              <a:rPr lang="en-TW" sz="2000" dirty="0">
                <a:latin typeface="Cambria Math"/>
              </a:rPr>
              <a:t>！這就是光譜線是離散的原因</a:t>
            </a:r>
            <a:r>
              <a:rPr lang="en-TW" sz="2000" b="0" dirty="0">
                <a:latin typeface="Cambria Math"/>
              </a:rPr>
              <a:t>！</a:t>
            </a:r>
          </a:p>
        </p:txBody>
      </p:sp>
      <p:sp>
        <p:nvSpPr>
          <p:cNvPr id="6" name="文字方塊 1">
            <a:extLst>
              <a:ext uri="{FF2B5EF4-FFF2-40B4-BE49-F238E27FC236}">
                <a16:creationId xmlns:a16="http://schemas.microsoft.com/office/drawing/2014/main" id="{8AAA0308-FF4D-A6C7-9FE5-8F85504CC022}"/>
              </a:ext>
            </a:extLst>
          </p:cNvPr>
          <p:cNvSpPr txBox="1"/>
          <p:nvPr/>
        </p:nvSpPr>
        <p:spPr bwMode="auto">
          <a:xfrm>
            <a:off x="757790" y="1613908"/>
            <a:ext cx="80236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2000" dirty="0"/>
              <a:t>Quantum states are not continuously distributed, but discretely.</a:t>
            </a:r>
            <a:endParaRPr lang="zh-TW" altLang="en-US" sz="2000" dirty="0"/>
          </a:p>
        </p:txBody>
      </p:sp>
      <p:pic>
        <p:nvPicPr>
          <p:cNvPr id="7" name="Picture 9" descr="D:\Downloads\Data\Knight\Media\Chapter39\Images\39_25Figure-F.jpg">
            <a:extLst>
              <a:ext uri="{FF2B5EF4-FFF2-40B4-BE49-F238E27FC236}">
                <a16:creationId xmlns:a16="http://schemas.microsoft.com/office/drawing/2014/main" id="{25EF8547-08B8-9E6F-FFC1-F23D931374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3633" y="2146739"/>
            <a:ext cx="2735139" cy="2710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6CFC4FB-7B12-E754-8E14-37907221651F}"/>
              </a:ext>
            </a:extLst>
          </p:cNvPr>
          <p:cNvSpPr txBox="1"/>
          <p:nvPr/>
        </p:nvSpPr>
        <p:spPr bwMode="auto">
          <a:xfrm>
            <a:off x="821153" y="4922740"/>
            <a:ext cx="8367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It is like a multi-storied building without stairs. </a:t>
            </a:r>
          </a:p>
        </p:txBody>
      </p:sp>
      <p:sp>
        <p:nvSpPr>
          <p:cNvPr id="3" name="矩形 3">
            <a:extLst>
              <a:ext uri="{FF2B5EF4-FFF2-40B4-BE49-F238E27FC236}">
                <a16:creationId xmlns:a16="http://schemas.microsoft.com/office/drawing/2014/main" id="{4564FEF0-6C00-E397-B517-AE555A9F2790}"/>
              </a:ext>
            </a:extLst>
          </p:cNvPr>
          <p:cNvSpPr/>
          <p:nvPr/>
        </p:nvSpPr>
        <p:spPr>
          <a:xfrm>
            <a:off x="4013796" y="2178843"/>
            <a:ext cx="5072063" cy="2643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4" name="Picture 4" descr="http://upload.wikimedia.org/wikipedia/commons/thumb/4/41/Hydrogen_spectrum.svg/500px-Hydrogen_spectrum.svg.png">
            <a:hlinkClick r:id="rId5" tooltip="The spectral series of hydrogen, on a logarithmic scale."/>
            <a:extLst>
              <a:ext uri="{FF2B5EF4-FFF2-40B4-BE49-F238E27FC236}">
                <a16:creationId xmlns:a16="http://schemas.microsoft.com/office/drawing/2014/main" id="{07F54DAC-32CA-73A0-D603-CEA3768230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2359" y="2393156"/>
            <a:ext cx="5180012" cy="20716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172E42C-9C9B-3764-32D0-A59FA25A5F15}"/>
              </a:ext>
            </a:extLst>
          </p:cNvPr>
          <p:cNvSpPr txBox="1"/>
          <p:nvPr/>
        </p:nvSpPr>
        <p:spPr>
          <a:xfrm>
            <a:off x="4103115" y="4394171"/>
            <a:ext cx="864096" cy="369332"/>
          </a:xfrm>
          <a:prstGeom prst="rect">
            <a:avLst/>
          </a:prstGeom>
          <a:noFill/>
        </p:spPr>
        <p:txBody>
          <a:bodyPr wrap="square" rtlCol="0">
            <a:spAutoFit/>
          </a:bodyPr>
          <a:lstStyle/>
          <a:p>
            <a:r>
              <a:rPr lang="en-TW" sz="1800" b="0" dirty="0">
                <a:latin typeface="Cambria Math"/>
              </a:rPr>
              <a:t>紫外</a:t>
            </a:r>
          </a:p>
        </p:txBody>
      </p:sp>
      <p:sp>
        <p:nvSpPr>
          <p:cNvPr id="10" name="TextBox 9">
            <a:extLst>
              <a:ext uri="{FF2B5EF4-FFF2-40B4-BE49-F238E27FC236}">
                <a16:creationId xmlns:a16="http://schemas.microsoft.com/office/drawing/2014/main" id="{BCCF727D-FDB7-6EC9-9840-D18BE14499C8}"/>
              </a:ext>
            </a:extLst>
          </p:cNvPr>
          <p:cNvSpPr txBox="1"/>
          <p:nvPr/>
        </p:nvSpPr>
        <p:spPr>
          <a:xfrm>
            <a:off x="6893397" y="4383771"/>
            <a:ext cx="864096" cy="369332"/>
          </a:xfrm>
          <a:prstGeom prst="rect">
            <a:avLst/>
          </a:prstGeom>
          <a:noFill/>
        </p:spPr>
        <p:txBody>
          <a:bodyPr wrap="square" rtlCol="0">
            <a:spAutoFit/>
          </a:bodyPr>
          <a:lstStyle/>
          <a:p>
            <a:r>
              <a:rPr lang="en-TW" sz="1800" dirty="0">
                <a:latin typeface="Cambria Math"/>
              </a:rPr>
              <a:t>紅</a:t>
            </a:r>
            <a:r>
              <a:rPr lang="en-TW" sz="1800" b="0" dirty="0">
                <a:latin typeface="Cambria Math"/>
              </a:rPr>
              <a:t>外</a:t>
            </a:r>
          </a:p>
        </p:txBody>
      </p:sp>
      <p:sp>
        <p:nvSpPr>
          <p:cNvPr id="12" name="TextBox 11">
            <a:extLst>
              <a:ext uri="{FF2B5EF4-FFF2-40B4-BE49-F238E27FC236}">
                <a16:creationId xmlns:a16="http://schemas.microsoft.com/office/drawing/2014/main" id="{B7066BF9-99AA-EB6C-364A-4D3EA68F3B9E}"/>
              </a:ext>
            </a:extLst>
          </p:cNvPr>
          <p:cNvSpPr txBox="1"/>
          <p:nvPr/>
        </p:nvSpPr>
        <p:spPr bwMode="auto">
          <a:xfrm>
            <a:off x="821153" y="5322353"/>
            <a:ext cx="7650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t>Discretely distributed states are why spectrum is discreet.</a:t>
            </a:r>
            <a:endParaRPr lang="en-US" dirty="0"/>
          </a:p>
        </p:txBody>
      </p:sp>
      <p:pic>
        <p:nvPicPr>
          <p:cNvPr id="13" name="Picture 12" descr="Multi-story building">
            <a:extLst>
              <a:ext uri="{FF2B5EF4-FFF2-40B4-BE49-F238E27FC236}">
                <a16:creationId xmlns:a16="http://schemas.microsoft.com/office/drawing/2014/main" id="{7569F07D-EEA1-410F-B276-4804264E9E8F}"/>
              </a:ext>
            </a:extLst>
          </p:cNvPr>
          <p:cNvPicPr>
            <a:picLocks noChangeAspect="1"/>
          </p:cNvPicPr>
          <p:nvPr/>
        </p:nvPicPr>
        <p:blipFill>
          <a:blip r:embed="rId7"/>
          <a:stretch>
            <a:fillRect/>
          </a:stretch>
        </p:blipFill>
        <p:spPr>
          <a:xfrm>
            <a:off x="14883" y="2897271"/>
            <a:ext cx="1574800" cy="1955800"/>
          </a:xfrm>
          <a:prstGeom prst="rect">
            <a:avLst/>
          </a:prstGeom>
        </p:spPr>
      </p:pic>
      <p:sp>
        <p:nvSpPr>
          <p:cNvPr id="16" name="TextBox 15">
            <a:extLst>
              <a:ext uri="{FF2B5EF4-FFF2-40B4-BE49-F238E27FC236}">
                <a16:creationId xmlns:a16="http://schemas.microsoft.com/office/drawing/2014/main" id="{A3EC96D3-06E5-0DC0-9273-098FE72D3409}"/>
              </a:ext>
            </a:extLst>
          </p:cNvPr>
          <p:cNvSpPr txBox="1"/>
          <p:nvPr/>
        </p:nvSpPr>
        <p:spPr bwMode="auto">
          <a:xfrm>
            <a:off x="824965" y="6236708"/>
            <a:ext cx="77048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err="1">
                <a:latin typeface="+mj-ea"/>
                <a:ea typeface="+mj-ea"/>
              </a:rPr>
              <a:t>離散</a:t>
            </a:r>
            <a:r>
              <a:rPr lang="en-US" sz="2000" dirty="0" err="1">
                <a:latin typeface="+mj-lt"/>
                <a:ea typeface="+mj-ea"/>
              </a:rPr>
              <a:t>discrete</a:t>
            </a:r>
            <a:r>
              <a:rPr lang="en-US" sz="2000" dirty="0" err="1">
                <a:latin typeface="+mj-ea"/>
                <a:ea typeface="+mj-ea"/>
              </a:rPr>
              <a:t>與連續相對，是指分散開來的、不存在中間值的量</a:t>
            </a:r>
            <a:r>
              <a:rPr lang="en-US" sz="2000" dirty="0">
                <a:latin typeface="+mj-ea"/>
                <a:ea typeface="+mj-ea"/>
              </a:rPr>
              <a:t>。</a:t>
            </a:r>
          </a:p>
        </p:txBody>
      </p:sp>
    </p:spTree>
    <p:extLst>
      <p:ext uri="{BB962C8B-B14F-4D97-AF65-F5344CB8AC3E}">
        <p14:creationId xmlns:p14="http://schemas.microsoft.com/office/powerpoint/2010/main" val="34952912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P spid="3" grpId="0" animBg="1"/>
      <p:bldP spid="9" grpId="0"/>
      <p:bldP spid="10" grpId="0"/>
      <p:bldP spid="12" grpId="0"/>
      <p:bldP spid="16" grpId="0"/>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文字方塊 4"/>
          <p:cNvSpPr txBox="1">
            <a:spLocks noChangeArrowheads="1"/>
          </p:cNvSpPr>
          <p:nvPr/>
        </p:nvSpPr>
        <p:spPr bwMode="auto">
          <a:xfrm>
            <a:off x="2339752" y="1443528"/>
            <a:ext cx="3889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原子放出光不是一個連續的過程！</a:t>
            </a:r>
          </a:p>
        </p:txBody>
      </p:sp>
      <p:pic>
        <p:nvPicPr>
          <p:cNvPr id="74755" name="Picture 6" descr="D:\Dropbox\Documents\課程\YoungTextBook\Images\Chapter39\A_Images\A_Figures_and_Photos\39_14_Figure.jpg"/>
          <p:cNvPicPr>
            <a:picLocks noChangeAspect="1" noChangeArrowheads="1"/>
          </p:cNvPicPr>
          <p:nvPr/>
        </p:nvPicPr>
        <p:blipFill>
          <a:blip r:embed="rId2">
            <a:extLst>
              <a:ext uri="{28A0092B-C50C-407E-A947-70E740481C1C}">
                <a14:useLocalDpi xmlns:a14="http://schemas.microsoft.com/office/drawing/2010/main" val="0"/>
              </a:ext>
            </a:extLst>
          </a:blip>
          <a:srcRect t="42523" b="18102"/>
          <a:stretch>
            <a:fillRect/>
          </a:stretch>
        </p:blipFill>
        <p:spPr bwMode="auto">
          <a:xfrm>
            <a:off x="2339752" y="2420888"/>
            <a:ext cx="465137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矩形 1"/>
          <p:cNvSpPr>
            <a:spLocks noChangeArrowheads="1"/>
          </p:cNvSpPr>
          <p:nvPr/>
        </p:nvSpPr>
        <p:spPr bwMode="auto">
          <a:xfrm>
            <a:off x="2339752" y="968202"/>
            <a:ext cx="45704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光不是如傳統看法是電子在</a:t>
            </a:r>
            <a:r>
              <a:rPr lang="zh-TW" altLang="en-US" sz="1800" dirty="0">
                <a:solidFill>
                  <a:srgbClr val="FF0000"/>
                </a:solidFill>
              </a:rPr>
              <a:t>繞</a:t>
            </a:r>
            <a:r>
              <a:rPr lang="zh-TW" altLang="en-US" sz="1800" dirty="0"/>
              <a:t>的時候發出。</a:t>
            </a:r>
          </a:p>
        </p:txBody>
      </p:sp>
      <p:sp>
        <p:nvSpPr>
          <p:cNvPr id="2" name="TextBox 1">
            <a:extLst>
              <a:ext uri="{FF2B5EF4-FFF2-40B4-BE49-F238E27FC236}">
                <a16:creationId xmlns:a16="http://schemas.microsoft.com/office/drawing/2014/main" id="{25462C92-05F8-2A4D-1780-8ECF79C1A4FF}"/>
              </a:ext>
            </a:extLst>
          </p:cNvPr>
          <p:cNvSpPr txBox="1"/>
          <p:nvPr/>
        </p:nvSpPr>
        <p:spPr>
          <a:xfrm>
            <a:off x="2339752" y="1932486"/>
            <a:ext cx="6192688" cy="369332"/>
          </a:xfrm>
          <a:prstGeom prst="rect">
            <a:avLst/>
          </a:prstGeom>
          <a:noFill/>
        </p:spPr>
        <p:txBody>
          <a:bodyPr wrap="square" rtlCol="0">
            <a:spAutoFit/>
          </a:bodyPr>
          <a:lstStyle/>
          <a:p>
            <a:pPr algn="l"/>
            <a:r>
              <a:rPr lang="en-US" sz="1800" dirty="0" err="1">
                <a:latin typeface="Cambria Math" panose="02040503050406030204" pitchFamily="18" charset="0"/>
              </a:rPr>
              <a:t>連續的過程應該放出頻率連續分布的電磁波</a:t>
            </a:r>
            <a:r>
              <a:rPr lang="en-US" sz="1800" dirty="0">
                <a:latin typeface="Cambria Math" panose="02040503050406030204" pitchFamily="18" charset="0"/>
              </a:rPr>
              <a: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D:\Dropbox\Documents\課程\YoungTextBook\Images\Chapter39\A_Images\A_Figures_and_Photos\39_16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985" y="1626974"/>
            <a:ext cx="419735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文字方塊 5"/>
          <p:cNvSpPr txBox="1">
            <a:spLocks noChangeArrowheads="1"/>
          </p:cNvSpPr>
          <p:nvPr/>
        </p:nvSpPr>
        <p:spPr bwMode="auto">
          <a:xfrm>
            <a:off x="259445" y="3851366"/>
            <a:ext cx="88390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buNone/>
            </a:pPr>
            <a:r>
              <a:rPr lang="en-US" altLang="zh-TW" sz="2000" dirty="0"/>
              <a:t>Electron Quantum states inside atom are not continuously distributed, but discretely.</a:t>
            </a:r>
            <a:endParaRPr lang="zh-TW" altLang="en-US" sz="2000" dirty="0"/>
          </a:p>
        </p:txBody>
      </p:sp>
      <p:sp>
        <p:nvSpPr>
          <p:cNvPr id="75782" name="矩形 2"/>
          <p:cNvSpPr>
            <a:spLocks noChangeArrowheads="1"/>
          </p:cNvSpPr>
          <p:nvPr/>
        </p:nvSpPr>
        <p:spPr bwMode="auto">
          <a:xfrm>
            <a:off x="259445" y="5344498"/>
            <a:ext cx="88390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dirty="0"/>
              <a:t>Energy difference between two states are released by emitting </a:t>
            </a:r>
            <a:r>
              <a:rPr lang="en-US" altLang="zh-TW" sz="2000" dirty="0">
                <a:solidFill>
                  <a:srgbClr val="FF0000"/>
                </a:solidFill>
              </a:rPr>
              <a:t>one (just one) </a:t>
            </a:r>
            <a:r>
              <a:rPr lang="en-US" altLang="zh-TW" sz="2000" dirty="0"/>
              <a:t>photon.</a:t>
            </a:r>
            <a:endParaRPr lang="zh-TW" altLang="en-US" sz="2000" dirty="0"/>
          </a:p>
        </p:txBody>
      </p:sp>
      <p:sp>
        <p:nvSpPr>
          <p:cNvPr id="9" name="矩形 8"/>
          <p:cNvSpPr/>
          <p:nvPr/>
        </p:nvSpPr>
        <p:spPr>
          <a:xfrm>
            <a:off x="389325" y="1932171"/>
            <a:ext cx="221014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sp>
        <p:nvSpPr>
          <p:cNvPr id="11" name="矩形 10"/>
          <p:cNvSpPr/>
          <p:nvPr/>
        </p:nvSpPr>
        <p:spPr>
          <a:xfrm>
            <a:off x="749365" y="1932171"/>
            <a:ext cx="180020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mc:AlternateContent xmlns:mc="http://schemas.openxmlformats.org/markup-compatibility/2006" xmlns:a14="http://schemas.microsoft.com/office/drawing/2010/main">
        <mc:Choice Requires="a14">
          <p:sp>
            <p:nvSpPr>
              <p:cNvPr id="4" name="文字方塊 3"/>
              <p:cNvSpPr txBox="1"/>
              <p:nvPr/>
            </p:nvSpPr>
            <p:spPr>
              <a:xfrm>
                <a:off x="4742473" y="1489864"/>
                <a:ext cx="1351075" cy="668581"/>
              </a:xfrm>
              <a:prstGeom prst="rect">
                <a:avLst/>
              </a:prstGeom>
              <a:solidFill>
                <a:srgbClr val="FFFF99"/>
              </a:solidFill>
            </p:spPr>
            <p:txBody>
              <a:bodyPr wrap="none" rtlCol="0">
                <a:spAutoFit/>
              </a:bodyPr>
              <a:lstStyle/>
              <a:p>
                <a:pPr/>
                <a14:m>
                  <m:oMathPara xmlns:m="http://schemas.openxmlformats.org/officeDocument/2006/math">
                    <m:oMath>
                      <m:sSub>
                        <m:sSubPr>
                          <m:ctrlPr>
                            <a:rPr lang="en-US" altLang="zh-TW" sz="2000" i="1">
                              <a:latin typeface="Cambria Math"/>
                            </a:rPr>
                          </m:ctrlPr>
                        </m:sSubPr>
                        <m:e>
                          <m:r>
                            <a:rPr lang="en-US" altLang="zh-TW" sz="2000" i="1">
                              <a:latin typeface="Cambria Math"/>
                            </a:rPr>
                            <m:t>𝐸</m:t>
                          </m:r>
                        </m:e>
                        <m:sub>
                          <m:r>
                            <a:rPr lang="en-US" altLang="zh-TW" sz="2000" b="0" i="1" smtClean="0">
                              <a:latin typeface="Cambria Math"/>
                            </a:rPr>
                            <m:t>𝑖</m:t>
                          </m:r>
                        </m:sub>
                      </m:sSub>
                      <m:r>
                        <a:rPr lang="en-US" altLang="zh-TW" sz="2000" b="0" i="1" smtClean="0">
                          <a:latin typeface="Cambria Math"/>
                          <a:ea typeface="Cambria Math"/>
                        </a:rPr>
                        <m:t>∝</m:t>
                      </m:r>
                      <m:r>
                        <a:rPr lang="en-US" altLang="zh-TW" sz="2000" b="0" i="1" smtClean="0">
                          <a:latin typeface="Cambria Math" panose="02040503050406030204" pitchFamily="18" charset="0"/>
                          <a:ea typeface="Cambria Math"/>
                        </a:rPr>
                        <m:t>−</m:t>
                      </m:r>
                      <m:f>
                        <m:fPr>
                          <m:ctrlPr>
                            <a:rPr lang="en-US" altLang="zh-TW" sz="2000" b="0" i="1" smtClean="0">
                              <a:latin typeface="Cambria Math" panose="02040503050406030204" pitchFamily="18" charset="0"/>
                              <a:ea typeface="Cambria Math"/>
                            </a:rPr>
                          </m:ctrlPr>
                        </m:fPr>
                        <m:num>
                          <m:sSub>
                            <m:sSubPr>
                              <m:ctrlPr>
                                <a:rPr lang="en-US" altLang="zh-TW" sz="2000" b="0" i="1" smtClean="0">
                                  <a:latin typeface="Cambria Math"/>
                                  <a:ea typeface="Cambria Math"/>
                                </a:rPr>
                              </m:ctrlPr>
                            </m:sSubPr>
                            <m:e>
                              <m:r>
                                <a:rPr lang="en-US" altLang="zh-TW" sz="2000" b="0" i="1" smtClean="0">
                                  <a:latin typeface="Cambria Math"/>
                                  <a:ea typeface="Cambria Math"/>
                                </a:rPr>
                                <m:t>𝑅</m:t>
                              </m:r>
                            </m:e>
                            <m:sub>
                              <m:r>
                                <a:rPr lang="en-US" altLang="zh-TW" sz="2000" b="0" i="1" smtClean="0">
                                  <a:latin typeface="Cambria Math"/>
                                  <a:ea typeface="Cambria Math"/>
                                </a:rPr>
                                <m:t>𝐻</m:t>
                              </m:r>
                            </m:sub>
                          </m:sSub>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𝑛</m:t>
                              </m:r>
                            </m:e>
                            <m:sup>
                              <m:r>
                                <a:rPr lang="en-US" altLang="zh-TW" sz="2000" b="0" i="1" smtClean="0">
                                  <a:latin typeface="Cambria Math"/>
                                  <a:ea typeface="Cambria Math"/>
                                </a:rPr>
                                <m:t>2</m:t>
                              </m:r>
                            </m:sup>
                          </m:sSup>
                        </m:den>
                      </m:f>
                    </m:oMath>
                  </m:oMathPara>
                </a14:m>
                <a:endParaRPr lang="zh-TW" altLang="en-US" sz="2000" dirty="0"/>
              </a:p>
            </p:txBody>
          </p:sp>
        </mc:Choice>
        <mc:Fallback xmlns="">
          <p:sp>
            <p:nvSpPr>
              <p:cNvPr id="4" name="文字方塊 3"/>
              <p:cNvSpPr txBox="1">
                <a:spLocks noRot="1" noChangeAspect="1" noMove="1" noResize="1" noEditPoints="1" noAdjustHandles="1" noChangeArrowheads="1" noChangeShapeType="1" noTextEdit="1"/>
              </p:cNvSpPr>
              <p:nvPr/>
            </p:nvSpPr>
            <p:spPr>
              <a:xfrm>
                <a:off x="4742473" y="1489864"/>
                <a:ext cx="1351075" cy="668581"/>
              </a:xfrm>
              <a:prstGeom prst="rect">
                <a:avLst/>
              </a:prstGeom>
              <a:blipFill>
                <a:blip r:embed="rId3"/>
                <a:stretch>
                  <a:fillRect b="-18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字方塊 12"/>
              <p:cNvSpPr txBox="1"/>
              <p:nvPr/>
            </p:nvSpPr>
            <p:spPr>
              <a:xfrm>
                <a:off x="4742473" y="3103664"/>
                <a:ext cx="1403589" cy="668581"/>
              </a:xfrm>
              <a:prstGeom prst="rect">
                <a:avLst/>
              </a:prstGeom>
              <a:solidFill>
                <a:srgbClr val="FFFF99"/>
              </a:solidFill>
            </p:spPr>
            <p:txBody>
              <a:bodyPr wrap="none" rtlCol="0">
                <a:spAutoFit/>
              </a:bodyPr>
              <a:lstStyle/>
              <a:p>
                <a:pPr/>
                <a14:m>
                  <m:oMathPara xmlns:m="http://schemas.openxmlformats.org/officeDocument/2006/math">
                    <m:oMath>
                      <m:sSub>
                        <m:sSubPr>
                          <m:ctrlPr>
                            <a:rPr lang="en-US" altLang="zh-TW" sz="2000" i="1">
                              <a:latin typeface="Cambria Math"/>
                            </a:rPr>
                          </m:ctrlPr>
                        </m:sSubPr>
                        <m:e>
                          <m:r>
                            <a:rPr lang="en-US" altLang="zh-TW" sz="2000" i="1">
                              <a:latin typeface="Cambria Math"/>
                            </a:rPr>
                            <m:t>𝐸</m:t>
                          </m:r>
                        </m:e>
                        <m:sub>
                          <m:r>
                            <a:rPr lang="en-US" altLang="zh-TW" sz="2000" b="0" i="1" smtClean="0">
                              <a:latin typeface="Cambria Math"/>
                            </a:rPr>
                            <m:t>𝑓</m:t>
                          </m:r>
                        </m:sub>
                      </m:sSub>
                      <m:r>
                        <a:rPr lang="en-US" altLang="zh-TW" sz="2000" b="0" i="1" smtClean="0">
                          <a:latin typeface="Cambria Math"/>
                          <a:ea typeface="Cambria Math"/>
                        </a:rPr>
                        <m:t>∝</m:t>
                      </m:r>
                      <m:r>
                        <a:rPr lang="en-US" altLang="zh-TW" sz="2000" b="0" i="1" smtClean="0">
                          <a:latin typeface="Cambria Math" panose="02040503050406030204" pitchFamily="18" charset="0"/>
                          <a:ea typeface="Cambria Math"/>
                        </a:rPr>
                        <m:t>−</m:t>
                      </m:r>
                      <m:f>
                        <m:fPr>
                          <m:ctrlPr>
                            <a:rPr lang="en-US" altLang="zh-TW" sz="2000" b="0" i="1" smtClean="0">
                              <a:latin typeface="Cambria Math" panose="02040503050406030204" pitchFamily="18" charset="0"/>
                              <a:ea typeface="Cambria Math"/>
                            </a:rPr>
                          </m:ctrlPr>
                        </m:fPr>
                        <m:num>
                          <m:sSub>
                            <m:sSubPr>
                              <m:ctrlPr>
                                <a:rPr lang="en-US" altLang="zh-TW" sz="2000" b="0" i="1" smtClean="0">
                                  <a:latin typeface="Cambria Math"/>
                                  <a:ea typeface="Cambria Math"/>
                                </a:rPr>
                              </m:ctrlPr>
                            </m:sSubPr>
                            <m:e>
                              <m:r>
                                <a:rPr lang="en-US" altLang="zh-TW" sz="2000" b="0" i="1" smtClean="0">
                                  <a:latin typeface="Cambria Math"/>
                                  <a:ea typeface="Cambria Math"/>
                                </a:rPr>
                                <m:t>𝑅</m:t>
                              </m:r>
                            </m:e>
                            <m:sub>
                              <m:r>
                                <a:rPr lang="en-US" altLang="zh-TW" sz="2000" b="0" i="1" smtClean="0">
                                  <a:latin typeface="Cambria Math"/>
                                  <a:ea typeface="Cambria Math"/>
                                </a:rPr>
                                <m:t>𝐻</m:t>
                              </m:r>
                            </m:sub>
                          </m:sSub>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𝑚</m:t>
                              </m:r>
                            </m:e>
                            <m:sup>
                              <m:r>
                                <a:rPr lang="en-US" altLang="zh-TW" sz="2000" b="0" i="1" smtClean="0">
                                  <a:latin typeface="Cambria Math"/>
                                  <a:ea typeface="Cambria Math"/>
                                </a:rPr>
                                <m:t>2</m:t>
                              </m:r>
                            </m:sup>
                          </m:sSup>
                        </m:den>
                      </m:f>
                    </m:oMath>
                  </m:oMathPara>
                </a14:m>
                <a:endParaRPr lang="zh-TW" altLang="en-US" sz="2000" dirty="0"/>
              </a:p>
            </p:txBody>
          </p:sp>
        </mc:Choice>
        <mc:Fallback xmlns="">
          <p:sp>
            <p:nvSpPr>
              <p:cNvPr id="13" name="文字方塊 12"/>
              <p:cNvSpPr txBox="1">
                <a:spLocks noRot="1" noChangeAspect="1" noMove="1" noResize="1" noEditPoints="1" noAdjustHandles="1" noChangeArrowheads="1" noChangeShapeType="1" noTextEdit="1"/>
              </p:cNvSpPr>
              <p:nvPr/>
            </p:nvSpPr>
            <p:spPr>
              <a:xfrm>
                <a:off x="4742473" y="3103664"/>
                <a:ext cx="1403589" cy="66858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3A8AC779-3B76-0B47-BC38-BA86BA1AA1C5}"/>
                  </a:ext>
                </a:extLst>
              </p:cNvPr>
              <p:cNvSpPr txBox="1"/>
              <p:nvPr/>
            </p:nvSpPr>
            <p:spPr>
              <a:xfrm>
                <a:off x="4742473" y="2304058"/>
                <a:ext cx="3096344" cy="676980"/>
              </a:xfrm>
              <a:prstGeom prst="rect">
                <a:avLst/>
              </a:prstGeom>
              <a:solidFill>
                <a:srgbClr val="FFFF00"/>
              </a:solidFill>
            </p:spPr>
            <p:txBody>
              <a:bodyPr wrap="square" rtlCol="0">
                <a:spAutoFit/>
              </a:bodyPr>
              <a:lstStyle/>
              <a:p>
                <a:pPr/>
                <a14:m>
                  <m:oMathPara xmlns:m="http://schemas.openxmlformats.org/officeDocument/2006/math">
                    <m:oMath>
                      <m:r>
                        <a:rPr lang="en-US" altLang="zh-TW" sz="2000" i="1">
                          <a:latin typeface="Cambria Math"/>
                        </a:rPr>
                        <m:t>ℎ</m:t>
                      </m:r>
                      <m:r>
                        <a:rPr lang="en-US" altLang="zh-TW" sz="2000" i="1">
                          <a:latin typeface="Cambria Math" panose="02040503050406030204" pitchFamily="18" charset="0"/>
                          <a:ea typeface="Cambria Math" panose="02040503050406030204" pitchFamily="18" charset="0"/>
                        </a:rPr>
                        <m:t>𝜈</m:t>
                      </m:r>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r>
                            <a:rPr lang="zh-TW" altLang="en-US" sz="2000" b="0" i="1" smtClean="0">
                              <a:latin typeface="Cambria Math"/>
                              <a:ea typeface="Cambria Math"/>
                            </a:rPr>
                            <m:t>𝜆</m:t>
                          </m:r>
                        </m:den>
                      </m:f>
                      <m:r>
                        <a:rPr lang="en-US" altLang="zh-TW" sz="2000" b="0" i="1" smtClean="0">
                          <a:latin typeface="Cambria Math"/>
                          <a:ea typeface="Cambria Math"/>
                        </a:rPr>
                        <m:t>=</m:t>
                      </m:r>
                      <m:sSub>
                        <m:sSubPr>
                          <m:ctrlPr>
                            <a:rPr lang="en-US" altLang="zh-TW" sz="2000" i="1">
                              <a:latin typeface="Cambria Math"/>
                              <a:ea typeface="Cambria Math"/>
                            </a:rPr>
                          </m:ctrlPr>
                        </m:sSubPr>
                        <m:e>
                          <m:r>
                            <a:rPr lang="en-US" altLang="zh-TW" sz="2000" i="1">
                              <a:latin typeface="Cambria Math"/>
                              <a:ea typeface="Cambria Math"/>
                            </a:rPr>
                            <m:t>𝑅</m:t>
                          </m:r>
                        </m:e>
                        <m:sub>
                          <m:r>
                            <a:rPr lang="en-US" altLang="zh-TW" sz="2000" i="1">
                              <a:latin typeface="Cambria Math"/>
                              <a:ea typeface="Cambria Math"/>
                            </a:rPr>
                            <m:t>𝐻</m:t>
                          </m:r>
                        </m:sub>
                      </m:sSub>
                      <m:d>
                        <m:dPr>
                          <m:ctrlPr>
                            <a:rPr lang="en-US" altLang="zh-TW" sz="2000" b="0" i="1" smtClean="0">
                              <a:latin typeface="Cambria Math" panose="02040503050406030204" pitchFamily="18" charset="0"/>
                              <a:ea typeface="Cambria Math"/>
                            </a:rPr>
                          </m:ctrlPr>
                        </m:dPr>
                        <m:e>
                          <m:f>
                            <m:fPr>
                              <m:ctrlPr>
                                <a:rPr lang="en-US" altLang="zh-TW" sz="2000" b="0" i="1" smtClean="0">
                                  <a:latin typeface="Cambria Math" panose="02040503050406030204" pitchFamily="18" charset="0"/>
                                  <a:ea typeface="Cambria Math"/>
                                </a:rPr>
                              </m:ctrlPr>
                            </m:fPr>
                            <m:num>
                              <m:r>
                                <a:rPr lang="en-US" altLang="zh-TW" sz="2000" b="0" i="1" smtClean="0">
                                  <a:latin typeface="Cambria Math" panose="02040503050406030204" pitchFamily="18" charset="0"/>
                                  <a:ea typeface="Cambria Math"/>
                                </a:rPr>
                                <m:t>1</m:t>
                              </m:r>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𝑚</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panose="02040503050406030204" pitchFamily="18" charset="0"/>
                                  <a:ea typeface="Cambria Math"/>
                                </a:rPr>
                              </m:ctrlPr>
                            </m:fPr>
                            <m:num>
                              <m:r>
                                <a:rPr lang="en-US" altLang="zh-TW" sz="2000" b="0" i="1" smtClean="0">
                                  <a:latin typeface="Cambria Math" panose="02040503050406030204" pitchFamily="18" charset="0"/>
                                  <a:ea typeface="Cambria Math"/>
                                </a:rPr>
                                <m:t>1</m:t>
                              </m:r>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𝑛</m:t>
                                  </m:r>
                                </m:e>
                                <m:sup>
                                  <m:r>
                                    <a:rPr lang="en-US" altLang="zh-TW" sz="2000" b="0" i="1" smtClean="0">
                                      <a:latin typeface="Cambria Math"/>
                                      <a:ea typeface="Cambria Math"/>
                                    </a:rPr>
                                    <m:t>2</m:t>
                                  </m:r>
                                </m:sup>
                              </m:sSup>
                            </m:den>
                          </m:f>
                        </m:e>
                      </m:d>
                    </m:oMath>
                  </m:oMathPara>
                </a14:m>
                <a:endParaRPr lang="zh-TW" altLang="en-US" sz="2000" dirty="0"/>
              </a:p>
            </p:txBody>
          </p:sp>
        </mc:Choice>
        <mc:Fallback xmlns="">
          <p:sp>
            <p:nvSpPr>
              <p:cNvPr id="14" name="文字方塊 13">
                <a:extLst>
                  <a:ext uri="{FF2B5EF4-FFF2-40B4-BE49-F238E27FC236}">
                    <a16:creationId xmlns:a16="http://schemas.microsoft.com/office/drawing/2014/main" id="{3A8AC779-3B76-0B47-BC38-BA86BA1AA1C5}"/>
                  </a:ext>
                </a:extLst>
              </p:cNvPr>
              <p:cNvSpPr txBox="1">
                <a:spLocks noRot="1" noChangeAspect="1" noMove="1" noResize="1" noEditPoints="1" noAdjustHandles="1" noChangeArrowheads="1" noChangeShapeType="1" noTextEdit="1"/>
              </p:cNvSpPr>
              <p:nvPr/>
            </p:nvSpPr>
            <p:spPr>
              <a:xfrm>
                <a:off x="4742473" y="2304058"/>
                <a:ext cx="3096344" cy="676980"/>
              </a:xfrm>
              <a:prstGeom prst="rect">
                <a:avLst/>
              </a:prstGeom>
              <a:blipFill>
                <a:blip r:embed="rId5"/>
                <a:stretch>
                  <a:fillRect b="-5556"/>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0D7557F2-8797-704D-9311-BE496981C577}"/>
              </a:ext>
            </a:extLst>
          </p:cNvPr>
          <p:cNvSpPr/>
          <p:nvPr/>
        </p:nvSpPr>
        <p:spPr>
          <a:xfrm>
            <a:off x="3882845" y="2020104"/>
            <a:ext cx="288032" cy="27666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sz="2000"/>
          </a:p>
        </p:txBody>
      </p:sp>
      <p:sp>
        <p:nvSpPr>
          <p:cNvPr id="7" name="TextBox 6">
            <a:extLst>
              <a:ext uri="{FF2B5EF4-FFF2-40B4-BE49-F238E27FC236}">
                <a16:creationId xmlns:a16="http://schemas.microsoft.com/office/drawing/2014/main" id="{333CB7B9-BAA9-A654-353B-F7E947F722AD}"/>
              </a:ext>
            </a:extLst>
          </p:cNvPr>
          <p:cNvSpPr txBox="1"/>
          <p:nvPr/>
        </p:nvSpPr>
        <p:spPr bwMode="auto">
          <a:xfrm>
            <a:off x="259445" y="4717770"/>
            <a:ext cx="82089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Atomic Emission is not generated as electrons rotate, but as electrons jump. </a:t>
            </a:r>
          </a:p>
        </p:txBody>
      </p:sp>
      <p:sp>
        <p:nvSpPr>
          <p:cNvPr id="12" name="文字方塊 8">
            <a:extLst>
              <a:ext uri="{FF2B5EF4-FFF2-40B4-BE49-F238E27FC236}">
                <a16:creationId xmlns:a16="http://schemas.microsoft.com/office/drawing/2014/main" id="{0C6FCFD9-EF0B-ACB4-56C7-623CFB8C364D}"/>
              </a:ext>
            </a:extLst>
          </p:cNvPr>
          <p:cNvSpPr txBox="1">
            <a:spLocks noChangeArrowheads="1"/>
          </p:cNvSpPr>
          <p:nvPr/>
        </p:nvSpPr>
        <p:spPr bwMode="auto">
          <a:xfrm>
            <a:off x="1403648" y="829535"/>
            <a:ext cx="72823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波爾原子模型的基本假設</a:t>
            </a:r>
            <a:r>
              <a:rPr lang="en-US" altLang="zh-TW" sz="1800" dirty="0"/>
              <a:t> Basic Assumptions of Bohr Atomic Model</a:t>
            </a:r>
            <a:endParaRPr lang="zh-TW" altLang="en-US" sz="1800" dirty="0"/>
          </a:p>
        </p:txBody>
      </p:sp>
      <p:sp>
        <p:nvSpPr>
          <p:cNvPr id="15" name="TextBox 14">
            <a:extLst>
              <a:ext uri="{FF2B5EF4-FFF2-40B4-BE49-F238E27FC236}">
                <a16:creationId xmlns:a16="http://schemas.microsoft.com/office/drawing/2014/main" id="{CA834111-4EEF-BEC8-72AF-62A74514E990}"/>
              </a:ext>
            </a:extLst>
          </p:cNvPr>
          <p:cNvSpPr txBox="1"/>
          <p:nvPr/>
        </p:nvSpPr>
        <p:spPr bwMode="auto">
          <a:xfrm>
            <a:off x="233188" y="4279604"/>
            <a:ext cx="83712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We’ll say: </a:t>
            </a:r>
            <a:r>
              <a:rPr lang="en-US" sz="2000" dirty="0">
                <a:solidFill>
                  <a:srgbClr val="FF0000"/>
                </a:solidFill>
              </a:rPr>
              <a:t>Energy is quantized. Quantization of energy is a key feature of QM.</a:t>
            </a:r>
          </a:p>
        </p:txBody>
      </p:sp>
    </p:spTree>
    <p:extLst>
      <p:ext uri="{BB962C8B-B14F-4D97-AF65-F5344CB8AC3E}">
        <p14:creationId xmlns:p14="http://schemas.microsoft.com/office/powerpoint/2010/main" val="426359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782"/>
                                        </p:tgtEl>
                                        <p:attrNameLst>
                                          <p:attrName>style.visibility</p:attrName>
                                        </p:attrNameLst>
                                      </p:cBhvr>
                                      <p:to>
                                        <p:strVal val="visible"/>
                                      </p:to>
                                    </p:set>
                                    <p:anim calcmode="lin" valueType="num">
                                      <p:cBhvr additive="base">
                                        <p:cTn id="7" dur="500" fill="hold"/>
                                        <p:tgtEl>
                                          <p:spTgt spid="75782"/>
                                        </p:tgtEl>
                                        <p:attrNameLst>
                                          <p:attrName>ppt_x</p:attrName>
                                        </p:attrNameLst>
                                      </p:cBhvr>
                                      <p:tavLst>
                                        <p:tav tm="0">
                                          <p:val>
                                            <p:strVal val="#ppt_x"/>
                                          </p:val>
                                        </p:tav>
                                        <p:tav tm="100000">
                                          <p:val>
                                            <p:strVal val="#ppt_x"/>
                                          </p:val>
                                        </p:tav>
                                      </p:tavLst>
                                    </p:anim>
                                    <p:anim calcmode="lin" valueType="num">
                                      <p:cBhvr additive="base">
                                        <p:cTn id="8" dur="500" fill="hold"/>
                                        <p:tgtEl>
                                          <p:spTgt spid="757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F8848-8C0B-210F-5B8E-1665D625B820}"/>
            </a:ext>
          </a:extLst>
        </p:cNvPr>
        <p:cNvGrpSpPr/>
        <p:nvPr/>
      </p:nvGrpSpPr>
      <p:grpSpPr>
        <a:xfrm>
          <a:off x="0" y="0"/>
          <a:ext cx="0" cy="0"/>
          <a:chOff x="0" y="0"/>
          <a:chExt cx="0" cy="0"/>
        </a:xfrm>
      </p:grpSpPr>
      <p:pic>
        <p:nvPicPr>
          <p:cNvPr id="75778" name="Picture 5" descr="D:\Dropbox\Documents\課程\YoungTextBook\Images\Chapter39\A_Images\A_Figures_and_Photos\39_16_Figure.jpg">
            <a:extLst>
              <a:ext uri="{FF2B5EF4-FFF2-40B4-BE49-F238E27FC236}">
                <a16:creationId xmlns:a16="http://schemas.microsoft.com/office/drawing/2014/main" id="{408A07FB-4041-D1AC-2C2C-325A81CAA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704" y="999182"/>
            <a:ext cx="419735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DE0C01AB-4179-7E05-B0D8-07727BC075ED}"/>
              </a:ext>
            </a:extLst>
          </p:cNvPr>
          <p:cNvSpPr txBox="1"/>
          <p:nvPr/>
        </p:nvSpPr>
        <p:spPr bwMode="auto">
          <a:xfrm>
            <a:off x="3099947" y="415596"/>
            <a:ext cx="3423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2000" dirty="0">
                <a:solidFill>
                  <a:srgbClr val="FF0000"/>
                </a:solidFill>
              </a:rPr>
              <a:t>量子躍遷！ </a:t>
            </a:r>
            <a:r>
              <a:rPr lang="en-US" altLang="zh-TW" sz="2000" dirty="0">
                <a:solidFill>
                  <a:srgbClr val="FF0000"/>
                </a:solidFill>
              </a:rPr>
              <a:t>Quantum Jump</a:t>
            </a:r>
          </a:p>
        </p:txBody>
      </p:sp>
      <p:sp>
        <p:nvSpPr>
          <p:cNvPr id="9" name="矩形 8">
            <a:extLst>
              <a:ext uri="{FF2B5EF4-FFF2-40B4-BE49-F238E27FC236}">
                <a16:creationId xmlns:a16="http://schemas.microsoft.com/office/drawing/2014/main" id="{08C0D722-6F03-2044-EAF7-0996F248026E}"/>
              </a:ext>
            </a:extLst>
          </p:cNvPr>
          <p:cNvSpPr/>
          <p:nvPr/>
        </p:nvSpPr>
        <p:spPr>
          <a:xfrm>
            <a:off x="2365044" y="1331689"/>
            <a:ext cx="221014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sp>
        <p:nvSpPr>
          <p:cNvPr id="11" name="矩形 10">
            <a:extLst>
              <a:ext uri="{FF2B5EF4-FFF2-40B4-BE49-F238E27FC236}">
                <a16:creationId xmlns:a16="http://schemas.microsoft.com/office/drawing/2014/main" id="{5370CA20-4D86-54D5-580A-D219AFBDA7DA}"/>
              </a:ext>
            </a:extLst>
          </p:cNvPr>
          <p:cNvSpPr/>
          <p:nvPr/>
        </p:nvSpPr>
        <p:spPr>
          <a:xfrm>
            <a:off x="2725084" y="1331689"/>
            <a:ext cx="180020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sp>
        <p:nvSpPr>
          <p:cNvPr id="3" name="Oval 2">
            <a:extLst>
              <a:ext uri="{FF2B5EF4-FFF2-40B4-BE49-F238E27FC236}">
                <a16:creationId xmlns:a16="http://schemas.microsoft.com/office/drawing/2014/main" id="{B14FCAB3-7077-CCB0-5C15-5F98BD9C7726}"/>
              </a:ext>
            </a:extLst>
          </p:cNvPr>
          <p:cNvSpPr/>
          <p:nvPr/>
        </p:nvSpPr>
        <p:spPr>
          <a:xfrm>
            <a:off x="5858564" y="1349614"/>
            <a:ext cx="355572" cy="346668"/>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sz="2000"/>
          </a:p>
        </p:txBody>
      </p:sp>
      <p:sp>
        <p:nvSpPr>
          <p:cNvPr id="5" name="文字方塊 5">
            <a:extLst>
              <a:ext uri="{FF2B5EF4-FFF2-40B4-BE49-F238E27FC236}">
                <a16:creationId xmlns:a16="http://schemas.microsoft.com/office/drawing/2014/main" id="{4AD779F6-E667-7618-ED98-4B7A3550168A}"/>
              </a:ext>
            </a:extLst>
          </p:cNvPr>
          <p:cNvSpPr txBox="1">
            <a:spLocks noChangeArrowheads="1"/>
          </p:cNvSpPr>
          <p:nvPr/>
        </p:nvSpPr>
        <p:spPr bwMode="auto">
          <a:xfrm>
            <a:off x="137870" y="4867822"/>
            <a:ext cx="73461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2000" dirty="0">
                <a:solidFill>
                  <a:srgbClr val="FF0000"/>
                </a:solidFill>
              </a:rPr>
              <a:t>光子是不能分割的！因此，躍遷的時候不經過中間連續的變化！</a:t>
            </a:r>
          </a:p>
        </p:txBody>
      </p:sp>
      <p:sp>
        <p:nvSpPr>
          <p:cNvPr id="6" name="TextBox 5">
            <a:extLst>
              <a:ext uri="{FF2B5EF4-FFF2-40B4-BE49-F238E27FC236}">
                <a16:creationId xmlns:a16="http://schemas.microsoft.com/office/drawing/2014/main" id="{E1BFBFEA-ED6E-5D2A-386C-07C1987521A3}"/>
              </a:ext>
            </a:extLst>
          </p:cNvPr>
          <p:cNvSpPr txBox="1"/>
          <p:nvPr/>
        </p:nvSpPr>
        <p:spPr>
          <a:xfrm>
            <a:off x="172187" y="5349750"/>
            <a:ext cx="6301209" cy="400110"/>
          </a:xfrm>
          <a:prstGeom prst="rect">
            <a:avLst/>
          </a:prstGeom>
          <a:noFill/>
        </p:spPr>
        <p:txBody>
          <a:bodyPr wrap="square" rtlCol="0">
            <a:spAutoFit/>
          </a:bodyPr>
          <a:lstStyle/>
          <a:p>
            <a:pPr algn="l"/>
            <a:r>
              <a:rPr lang="en-US" sz="2000" dirty="0" err="1">
                <a:latin typeface="Cambria Math" panose="02040503050406030204" pitchFamily="18" charset="0"/>
              </a:rPr>
              <a:t>否則你就可以問跳到一半時，放出了多少光子</a:t>
            </a:r>
            <a:r>
              <a:rPr lang="en-US" sz="2000" dirty="0">
                <a:latin typeface="Cambria Math" panose="02040503050406030204" pitchFamily="18" charset="0"/>
              </a:rPr>
              <a:t>。</a:t>
            </a:r>
          </a:p>
        </p:txBody>
      </p:sp>
      <p:sp>
        <p:nvSpPr>
          <p:cNvPr id="8" name="TextBox 7">
            <a:extLst>
              <a:ext uri="{FF2B5EF4-FFF2-40B4-BE49-F238E27FC236}">
                <a16:creationId xmlns:a16="http://schemas.microsoft.com/office/drawing/2014/main" id="{6AF593D2-CC13-2140-EE09-D3C45B1CDBD0}"/>
              </a:ext>
            </a:extLst>
          </p:cNvPr>
          <p:cNvSpPr txBox="1"/>
          <p:nvPr/>
        </p:nvSpPr>
        <p:spPr bwMode="auto">
          <a:xfrm>
            <a:off x="179512" y="3389710"/>
            <a:ext cx="91155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It’s “jump” since electrons don’t move through space in between two states over time.</a:t>
            </a:r>
          </a:p>
        </p:txBody>
      </p:sp>
      <p:sp>
        <p:nvSpPr>
          <p:cNvPr id="10" name="TextBox 9">
            <a:extLst>
              <a:ext uri="{FF2B5EF4-FFF2-40B4-BE49-F238E27FC236}">
                <a16:creationId xmlns:a16="http://schemas.microsoft.com/office/drawing/2014/main" id="{EA5F93CD-ACF0-2A6A-DA7C-9E11B29C7AF4}"/>
              </a:ext>
            </a:extLst>
          </p:cNvPr>
          <p:cNvSpPr txBox="1"/>
          <p:nvPr/>
        </p:nvSpPr>
        <p:spPr bwMode="auto">
          <a:xfrm>
            <a:off x="178814" y="3842539"/>
            <a:ext cx="8785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If it is like moving, you can ask what fraction of a photon is emitted in the process.  </a:t>
            </a:r>
          </a:p>
        </p:txBody>
      </p:sp>
      <p:pic>
        <p:nvPicPr>
          <p:cNvPr id="15" name="Picture 5" descr="D:\Dropbox\Documents\課程\YoungTextBook\Images\Chapter39\A_Images\A_Figures_and_Photos\39_16_Figure.jpg">
            <a:extLst>
              <a:ext uri="{FF2B5EF4-FFF2-40B4-BE49-F238E27FC236}">
                <a16:creationId xmlns:a16="http://schemas.microsoft.com/office/drawing/2014/main" id="{8F5E9C50-6D31-1F6A-B159-AE371DCEA6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189" t="509" r="34636" b="77736"/>
          <a:stretch>
            <a:fillRect/>
          </a:stretch>
        </p:blipFill>
        <p:spPr bwMode="auto">
          <a:xfrm>
            <a:off x="4520877" y="2521659"/>
            <a:ext cx="594970" cy="454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D:\Dropbox\Documents\課程\YoungTextBook\Images\Chapter39\A_Images\A_Figures_and_Photos\39_16_Figure.jpg">
            <a:extLst>
              <a:ext uri="{FF2B5EF4-FFF2-40B4-BE49-F238E27FC236}">
                <a16:creationId xmlns:a16="http://schemas.microsoft.com/office/drawing/2014/main" id="{0D87DDB8-055E-0D98-8813-B0156AEBD3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391" t="72858" r="36389" b="5306"/>
          <a:stretch>
            <a:fillRect/>
          </a:stretch>
        </p:blipFill>
        <p:spPr bwMode="auto">
          <a:xfrm>
            <a:off x="4572000" y="1028724"/>
            <a:ext cx="470938" cy="45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6D92CD74-69C3-730A-9BFA-80D146045F14}"/>
              </a:ext>
            </a:extLst>
          </p:cNvPr>
          <p:cNvSpPr txBox="1"/>
          <p:nvPr/>
        </p:nvSpPr>
        <p:spPr bwMode="auto">
          <a:xfrm>
            <a:off x="161630" y="4298223"/>
            <a:ext cx="88028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But photon is indivisible! Therefore, electrons are not moving. They are jumping!</a:t>
            </a:r>
          </a:p>
        </p:txBody>
      </p:sp>
    </p:spTree>
    <p:extLst>
      <p:ext uri="{BB962C8B-B14F-4D97-AF65-F5344CB8AC3E}">
        <p14:creationId xmlns:p14="http://schemas.microsoft.com/office/powerpoint/2010/main" val="365278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44444E-6 -1.85185E-6 L -0.00208 0.21667 " pathEditMode="relative" rAng="0" ptsTypes="AA">
                                      <p:cBhvr>
                                        <p:cTn id="6" dur="2000" fill="hold"/>
                                        <p:tgtEl>
                                          <p:spTgt spid="12"/>
                                        </p:tgtEl>
                                        <p:attrNameLst>
                                          <p:attrName>ppt_x</p:attrName>
                                          <p:attrName>ppt_y</p:attrName>
                                        </p:attrNameLst>
                                      </p:cBhvr>
                                      <p:rCtr x="-104" y="10833"/>
                                    </p:animMotion>
                                  </p:childTnLst>
                                </p:cTn>
                              </p:par>
                              <p:par>
                                <p:cTn id="7" presetID="55"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strVal val="#ppt_w*0.70"/>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Effect transition="in" filter="fad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16"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60B78-6E0B-BB1F-F129-ABAC85097D1C}"/>
            </a:ext>
          </a:extLst>
        </p:cNvPr>
        <p:cNvGrpSpPr/>
        <p:nvPr/>
      </p:nvGrpSpPr>
      <p:grpSpPr>
        <a:xfrm>
          <a:off x="0" y="0"/>
          <a:ext cx="0" cy="0"/>
          <a:chOff x="0" y="0"/>
          <a:chExt cx="0" cy="0"/>
        </a:xfrm>
      </p:grpSpPr>
      <p:pic>
        <p:nvPicPr>
          <p:cNvPr id="75778" name="Picture 5" descr="D:\Dropbox\Documents\課程\YoungTextBook\Images\Chapter39\A_Images\A_Figures_and_Photos\39_16_Figure.jpg">
            <a:extLst>
              <a:ext uri="{FF2B5EF4-FFF2-40B4-BE49-F238E27FC236}">
                <a16:creationId xmlns:a16="http://schemas.microsoft.com/office/drawing/2014/main" id="{507A5221-9194-D2A4-8C8E-6D23E14938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6053" y="1881787"/>
            <a:ext cx="419735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C718FB9A-8749-34C8-82C8-5C002A5AB6D8}"/>
              </a:ext>
            </a:extLst>
          </p:cNvPr>
          <p:cNvSpPr txBox="1"/>
          <p:nvPr/>
        </p:nvSpPr>
        <p:spPr bwMode="auto">
          <a:xfrm>
            <a:off x="2637791" y="1360727"/>
            <a:ext cx="3423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2000" dirty="0">
                <a:solidFill>
                  <a:srgbClr val="FF0000"/>
                </a:solidFill>
              </a:rPr>
              <a:t>量子躍遷！ </a:t>
            </a:r>
            <a:r>
              <a:rPr lang="en-US" altLang="zh-TW" sz="2000" dirty="0">
                <a:solidFill>
                  <a:srgbClr val="FF0000"/>
                </a:solidFill>
              </a:rPr>
              <a:t>Quantum Jump</a:t>
            </a:r>
          </a:p>
        </p:txBody>
      </p:sp>
      <p:sp>
        <p:nvSpPr>
          <p:cNvPr id="9" name="矩形 8">
            <a:extLst>
              <a:ext uri="{FF2B5EF4-FFF2-40B4-BE49-F238E27FC236}">
                <a16:creationId xmlns:a16="http://schemas.microsoft.com/office/drawing/2014/main" id="{505C3D22-853E-4DD7-00BF-2052C1D1DEF9}"/>
              </a:ext>
            </a:extLst>
          </p:cNvPr>
          <p:cNvSpPr/>
          <p:nvPr/>
        </p:nvSpPr>
        <p:spPr>
          <a:xfrm>
            <a:off x="2365393" y="2214294"/>
            <a:ext cx="221014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sp>
        <p:nvSpPr>
          <p:cNvPr id="11" name="矩形 10">
            <a:extLst>
              <a:ext uri="{FF2B5EF4-FFF2-40B4-BE49-F238E27FC236}">
                <a16:creationId xmlns:a16="http://schemas.microsoft.com/office/drawing/2014/main" id="{CE9F511A-348C-BA9A-76BF-7902A6C6FCB9}"/>
              </a:ext>
            </a:extLst>
          </p:cNvPr>
          <p:cNvSpPr/>
          <p:nvPr/>
        </p:nvSpPr>
        <p:spPr>
          <a:xfrm>
            <a:off x="2725433" y="2214294"/>
            <a:ext cx="180020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sp>
        <p:nvSpPr>
          <p:cNvPr id="3" name="Oval 2">
            <a:extLst>
              <a:ext uri="{FF2B5EF4-FFF2-40B4-BE49-F238E27FC236}">
                <a16:creationId xmlns:a16="http://schemas.microsoft.com/office/drawing/2014/main" id="{764D10A5-BDCE-51F1-3690-6CBEE42D60C4}"/>
              </a:ext>
            </a:extLst>
          </p:cNvPr>
          <p:cNvSpPr/>
          <p:nvPr/>
        </p:nvSpPr>
        <p:spPr>
          <a:xfrm>
            <a:off x="5858913" y="2232219"/>
            <a:ext cx="355572" cy="346668"/>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sz="2000"/>
          </a:p>
        </p:txBody>
      </p:sp>
      <p:sp>
        <p:nvSpPr>
          <p:cNvPr id="8" name="TextBox 7">
            <a:extLst>
              <a:ext uri="{FF2B5EF4-FFF2-40B4-BE49-F238E27FC236}">
                <a16:creationId xmlns:a16="http://schemas.microsoft.com/office/drawing/2014/main" id="{1C553F85-C3EA-B5DA-D451-4F7A7BECD4A8}"/>
              </a:ext>
            </a:extLst>
          </p:cNvPr>
          <p:cNvSpPr txBox="1"/>
          <p:nvPr/>
        </p:nvSpPr>
        <p:spPr bwMode="auto">
          <a:xfrm>
            <a:off x="1262248" y="4216129"/>
            <a:ext cx="69847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“Jumping” consist of only starting state and final state. That is it.</a:t>
            </a:r>
          </a:p>
        </p:txBody>
      </p:sp>
      <p:sp>
        <p:nvSpPr>
          <p:cNvPr id="10" name="TextBox 9">
            <a:extLst>
              <a:ext uri="{FF2B5EF4-FFF2-40B4-BE49-F238E27FC236}">
                <a16:creationId xmlns:a16="http://schemas.microsoft.com/office/drawing/2014/main" id="{5C3858FA-7081-24BE-D1F0-11319C00FE11}"/>
              </a:ext>
            </a:extLst>
          </p:cNvPr>
          <p:cNvSpPr txBox="1"/>
          <p:nvPr/>
        </p:nvSpPr>
        <p:spPr bwMode="auto">
          <a:xfrm>
            <a:off x="1262248" y="4662963"/>
            <a:ext cx="80622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There is not a continuous transition process. </a:t>
            </a:r>
          </a:p>
        </p:txBody>
      </p:sp>
      <p:pic>
        <p:nvPicPr>
          <p:cNvPr id="15" name="Picture 5" descr="D:\Dropbox\Documents\課程\YoungTextBook\Images\Chapter39\A_Images\A_Figures_and_Photos\39_16_Figure.jpg">
            <a:extLst>
              <a:ext uri="{FF2B5EF4-FFF2-40B4-BE49-F238E27FC236}">
                <a16:creationId xmlns:a16="http://schemas.microsoft.com/office/drawing/2014/main" id="{B59809CB-0726-8D96-AB1B-249D370178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1189" t="509" r="34636" b="77736"/>
          <a:stretch>
            <a:fillRect/>
          </a:stretch>
        </p:blipFill>
        <p:spPr bwMode="auto">
          <a:xfrm>
            <a:off x="4521226" y="3404264"/>
            <a:ext cx="594970" cy="454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D:\Dropbox\Documents\課程\YoungTextBook\Images\Chapter39\A_Images\A_Figures_and_Photos\39_16_Figure.jpg">
            <a:extLst>
              <a:ext uri="{FF2B5EF4-FFF2-40B4-BE49-F238E27FC236}">
                <a16:creationId xmlns:a16="http://schemas.microsoft.com/office/drawing/2014/main" id="{8E6D3D10-7D01-4BD5-95D9-C4BA785EC3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391" t="72858" r="36389" b="5306"/>
          <a:stretch>
            <a:fillRect/>
          </a:stretch>
        </p:blipFill>
        <p:spPr bwMode="auto">
          <a:xfrm>
            <a:off x="4519167" y="1889345"/>
            <a:ext cx="470938" cy="45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B42EF19E-3E99-5245-24FE-6227B806A879}"/>
              </a:ext>
            </a:extLst>
          </p:cNvPr>
          <p:cNvSpPr txBox="1"/>
          <p:nvPr/>
        </p:nvSpPr>
        <p:spPr bwMode="auto">
          <a:xfrm>
            <a:off x="1262248" y="5180828"/>
            <a:ext cx="76302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t>This is the essence of a quantum process, in contrast to classical process. </a:t>
            </a:r>
            <a:endParaRPr lang="en-US" dirty="0"/>
          </a:p>
        </p:txBody>
      </p:sp>
    </p:spTree>
    <p:extLst>
      <p:ext uri="{BB962C8B-B14F-4D97-AF65-F5344CB8AC3E}">
        <p14:creationId xmlns:p14="http://schemas.microsoft.com/office/powerpoint/2010/main" val="309377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ntr" presetSubtype="0" fill="hold" grpId="1"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0" name="Picture 4" descr="D:\Dropbox\Documents\課程\YoungTextBook\Images\Chapter39\A_Images\A_Figures_and_Photos\39_17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066652"/>
            <a:ext cx="4092156" cy="212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5" descr="D:\Dropbox\Documents\課程\YoungTextBook\Images\Chapter39\A_Images\A_Figures_and_Photos\39_16_Fig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3501008"/>
            <a:ext cx="4062167" cy="2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DF9189E-8CAF-F0C3-7D2E-4BF07B3E23A9}"/>
              </a:ext>
            </a:extLst>
          </p:cNvPr>
          <p:cNvSpPr txBox="1"/>
          <p:nvPr/>
        </p:nvSpPr>
        <p:spPr>
          <a:xfrm>
            <a:off x="3305710" y="517300"/>
            <a:ext cx="2736304" cy="369332"/>
          </a:xfrm>
          <a:prstGeom prst="rect">
            <a:avLst/>
          </a:prstGeom>
          <a:noFill/>
        </p:spPr>
        <p:txBody>
          <a:bodyPr wrap="square" rtlCol="0">
            <a:spAutoFit/>
          </a:bodyPr>
          <a:lstStyle/>
          <a:p>
            <a:r>
              <a:rPr lang="en-TW" sz="1800" b="0" dirty="0">
                <a:latin typeface="Cambria Math"/>
              </a:rPr>
              <a:t>也可以吸收能量往上跳！</a:t>
            </a:r>
          </a:p>
        </p:txBody>
      </p:sp>
      <p:pic>
        <p:nvPicPr>
          <p:cNvPr id="3" name="Picture 2">
            <a:extLst>
              <a:ext uri="{FF2B5EF4-FFF2-40B4-BE49-F238E27FC236}">
                <a16:creationId xmlns:a16="http://schemas.microsoft.com/office/drawing/2014/main" id="{2B8F2D9D-BC41-3FC8-9BD1-C2832DC9B8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9983" y="3861048"/>
            <a:ext cx="588364" cy="588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2527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文字方塊 1"/>
          <p:cNvSpPr txBox="1">
            <a:spLocks noChangeArrowheads="1"/>
          </p:cNvSpPr>
          <p:nvPr/>
        </p:nvSpPr>
        <p:spPr bwMode="auto">
          <a:xfrm>
            <a:off x="827583" y="1321228"/>
            <a:ext cx="65328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原子中電子的狀態是一系列</a:t>
            </a:r>
            <a:r>
              <a:rPr lang="zh-TW" altLang="en-US" sz="1800" dirty="0">
                <a:solidFill>
                  <a:srgbClr val="FF0000"/>
                </a:solidFill>
              </a:rPr>
              <a:t>分離的穩定態 </a:t>
            </a:r>
            <a:r>
              <a:rPr lang="en-US" altLang="zh-TW" sz="1800" dirty="0" err="1">
                <a:solidFill>
                  <a:srgbClr val="FF0000"/>
                </a:solidFill>
              </a:rPr>
              <a:t>Staionary</a:t>
            </a:r>
            <a:r>
              <a:rPr lang="en-US" altLang="zh-TW" sz="1800" dirty="0">
                <a:solidFill>
                  <a:srgbClr val="FF0000"/>
                </a:solidFill>
              </a:rPr>
              <a:t> States</a:t>
            </a:r>
            <a:r>
              <a:rPr lang="zh-TW" altLang="en-US" sz="1800" dirty="0"/>
              <a:t>。</a:t>
            </a:r>
          </a:p>
        </p:txBody>
      </p:sp>
      <mc:AlternateContent xmlns:mc="http://schemas.openxmlformats.org/markup-compatibility/2006" xmlns:a14="http://schemas.microsoft.com/office/drawing/2010/main">
        <mc:Choice Requires="a14">
          <p:sp>
            <p:nvSpPr>
              <p:cNvPr id="77827" name="文字方塊 2"/>
              <p:cNvSpPr txBox="1">
                <a:spLocks noChangeArrowheads="1"/>
              </p:cNvSpPr>
              <p:nvPr/>
            </p:nvSpPr>
            <p:spPr bwMode="auto">
              <a:xfrm>
                <a:off x="827584" y="1782805"/>
                <a:ext cx="738902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穩定態的能量</a:t>
                </a:r>
                <a14:m>
                  <m:oMath xmlns:m="http://schemas.openxmlformats.org/officeDocument/2006/math">
                    <m:sSub>
                      <m:sSubPr>
                        <m:ctrlPr>
                          <a:rPr lang="en-US" altLang="zh-TW" sz="1800" b="0" i="1" smtClean="0">
                            <a:latin typeface="Cambria Math"/>
                          </a:rPr>
                        </m:ctrlPr>
                      </m:sSubPr>
                      <m:e>
                        <m:r>
                          <a:rPr lang="en-US" altLang="zh-TW" sz="1800" b="0" i="1" smtClean="0">
                            <a:latin typeface="Cambria Math"/>
                          </a:rPr>
                          <m:t>𝐸</m:t>
                        </m:r>
                      </m:e>
                      <m:sub>
                        <m:r>
                          <a:rPr lang="en-US" altLang="zh-TW" sz="1800" b="0" i="1" smtClean="0">
                            <a:latin typeface="Cambria Math"/>
                          </a:rPr>
                          <m:t>𝑛</m:t>
                        </m:r>
                      </m:sub>
                    </m:sSub>
                  </m:oMath>
                </a14:m>
                <a:r>
                  <a:rPr lang="zh-TW" altLang="en-US" sz="1800" dirty="0"/>
                  <a:t>，以一個自然數</a:t>
                </a:r>
                <a14:m>
                  <m:oMath xmlns:m="http://schemas.openxmlformats.org/officeDocument/2006/math">
                    <m:r>
                      <a:rPr lang="en-US" altLang="zh-TW" sz="1800" b="0" i="1" smtClean="0">
                        <a:latin typeface="Cambria Math"/>
                      </a:rPr>
                      <m:t>𝑛</m:t>
                    </m:r>
                  </m:oMath>
                </a14:m>
                <a:r>
                  <a:rPr lang="zh-TW" altLang="en-US" sz="1800" dirty="0"/>
                  <a:t>標定，</a:t>
                </a:r>
                <a:r>
                  <a:rPr lang="en-US" altLang="zh-TW" sz="1800" dirty="0"/>
                  <a:t> </a:t>
                </a:r>
                <a14:m>
                  <m:oMath xmlns:m="http://schemas.openxmlformats.org/officeDocument/2006/math">
                    <m:r>
                      <a:rPr lang="en-US" altLang="zh-TW" sz="1800" i="1">
                        <a:latin typeface="Cambria Math"/>
                      </a:rPr>
                      <m:t>𝑛</m:t>
                    </m:r>
                  </m:oMath>
                </a14:m>
                <a:r>
                  <a:rPr lang="zh-TW" altLang="en-US" sz="1800" dirty="0"/>
                  <a:t>稱為量子數！</a:t>
                </a:r>
                <a:endParaRPr lang="en-US" altLang="zh-TW" sz="1800" dirty="0"/>
              </a:p>
            </p:txBody>
          </p:sp>
        </mc:Choice>
        <mc:Fallback xmlns="">
          <p:sp>
            <p:nvSpPr>
              <p:cNvPr id="77827" name="文字方塊 2"/>
              <p:cNvSpPr txBox="1">
                <a:spLocks noRot="1" noChangeAspect="1" noMove="1" noResize="1" noEditPoints="1" noAdjustHandles="1" noChangeArrowheads="1" noChangeShapeType="1" noTextEdit="1"/>
              </p:cNvSpPr>
              <p:nvPr/>
            </p:nvSpPr>
            <p:spPr bwMode="auto">
              <a:xfrm>
                <a:off x="827584" y="1782805"/>
                <a:ext cx="7389023" cy="369332"/>
              </a:xfrm>
              <a:prstGeom prst="rect">
                <a:avLst/>
              </a:prstGeom>
              <a:blipFill>
                <a:blip r:embed="rId2"/>
                <a:stretch>
                  <a:fillRect l="-858"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77830" name="文字方塊 5"/>
          <p:cNvSpPr txBox="1">
            <a:spLocks noChangeArrowheads="1"/>
          </p:cNvSpPr>
          <p:nvPr/>
        </p:nvSpPr>
        <p:spPr bwMode="auto">
          <a:xfrm>
            <a:off x="827582" y="5117310"/>
            <a:ext cx="8159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電子在能態間</a:t>
            </a:r>
            <a:r>
              <a:rPr lang="zh-TW" altLang="en-US" sz="1800" dirty="0">
                <a:solidFill>
                  <a:srgbClr val="FF0000"/>
                </a:solidFill>
              </a:rPr>
              <a:t>躍遷</a:t>
            </a:r>
            <a:r>
              <a:rPr lang="zh-TW" altLang="en-US" sz="1800" dirty="0"/>
              <a:t>，同時放出或吸收</a:t>
            </a:r>
            <a:r>
              <a:rPr lang="zh-TW" altLang="en-US" sz="1800" dirty="0">
                <a:solidFill>
                  <a:srgbClr val="FF0000"/>
                </a:solidFill>
              </a:rPr>
              <a:t>一個光子</a:t>
            </a:r>
            <a:r>
              <a:rPr lang="zh-TW" altLang="en-US" sz="1800" dirty="0"/>
              <a:t>，光子的能量即能態的能量差：</a:t>
            </a:r>
          </a:p>
        </p:txBody>
      </p:sp>
      <p:pic>
        <p:nvPicPr>
          <p:cNvPr id="77833" name="Picture 9" descr="D:\Downloads\Data\Knight\Media\Chapter39\Images\39_25Figure-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007" y="2242681"/>
            <a:ext cx="2771651" cy="274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1"/>
          <p:cNvSpPr>
            <a:spLocks noChangeArrowheads="1"/>
          </p:cNvSpPr>
          <p:nvPr/>
        </p:nvSpPr>
        <p:spPr bwMode="auto">
          <a:xfrm>
            <a:off x="827583" y="5601069"/>
            <a:ext cx="72524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因為穩定態是離散分布，所以發出的光子頻率不是連續的。</a:t>
            </a:r>
          </a:p>
        </p:txBody>
      </p:sp>
      <p:pic>
        <p:nvPicPr>
          <p:cNvPr id="11" name="Picture 2" descr="http://upload.wikimedia.org/wikipedia/en/4/4c/Emission_spectrum-H.png">
            <a:hlinkClick r:id="rId4" tooltip="Emission spectrum of Hydrogen"/>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0103" y="2465096"/>
            <a:ext cx="4389167" cy="616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f40_17">
            <a:extLst>
              <a:ext uri="{FF2B5EF4-FFF2-40B4-BE49-F238E27FC236}">
                <a16:creationId xmlns:a16="http://schemas.microsoft.com/office/drawing/2014/main" id="{F2A4E6B7-5257-9D43-8F00-CCC72B7548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4591" b="37914"/>
          <a:stretch>
            <a:fillRect/>
          </a:stretch>
        </p:blipFill>
        <p:spPr bwMode="auto">
          <a:xfrm flipH="1">
            <a:off x="3680103" y="3667830"/>
            <a:ext cx="4664287" cy="129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文字方塊 9">
                <a:extLst>
                  <a:ext uri="{FF2B5EF4-FFF2-40B4-BE49-F238E27FC236}">
                    <a16:creationId xmlns:a16="http://schemas.microsoft.com/office/drawing/2014/main" id="{9D3FAF76-A00D-1017-7FC2-CDF7C00DD89A}"/>
                  </a:ext>
                </a:extLst>
              </p:cNvPr>
              <p:cNvSpPr txBox="1"/>
              <p:nvPr/>
            </p:nvSpPr>
            <p:spPr>
              <a:xfrm>
                <a:off x="6681785" y="1695885"/>
                <a:ext cx="1357338" cy="612732"/>
              </a:xfrm>
              <a:prstGeom prst="rect">
                <a:avLst/>
              </a:prstGeom>
              <a:solidFill>
                <a:srgbClr val="FFFF00"/>
              </a:solidFill>
            </p:spPr>
            <p:txBody>
              <a:bodyPr wrap="square" rtlCol="0">
                <a:spAutoFit/>
              </a:bodyPr>
              <a:lstStyle/>
              <a:p>
                <a:pPr/>
                <a14:m>
                  <m:oMathPara xmlns:m="http://schemas.openxmlformats.org/officeDocument/2006/math">
                    <m:oMath>
                      <m:sSub>
                        <m:sSubPr>
                          <m:ctrlPr>
                            <a:rPr lang="en-US" altLang="zh-TW" sz="1800" b="0" i="1" smtClean="0">
                              <a:latin typeface="Cambria Math" panose="02040503050406030204" pitchFamily="18" charset="0"/>
                              <a:ea typeface="Cambria Math"/>
                            </a:rPr>
                          </m:ctrlPr>
                        </m:sSubPr>
                        <m:e>
                          <m:r>
                            <a:rPr lang="en-US" altLang="zh-TW" sz="1800" b="0" i="1" smtClean="0">
                              <a:latin typeface="Cambria Math" panose="02040503050406030204" pitchFamily="18" charset="0"/>
                              <a:ea typeface="Cambria Math"/>
                            </a:rPr>
                            <m:t>𝐸</m:t>
                          </m:r>
                        </m:e>
                        <m:sub>
                          <m:r>
                            <a:rPr lang="en-US" altLang="zh-TW" sz="1800" b="0" i="1" smtClean="0">
                              <a:latin typeface="Cambria Math" panose="02040503050406030204" pitchFamily="18" charset="0"/>
                              <a:ea typeface="Cambria Math"/>
                            </a:rPr>
                            <m:t>𝑛</m:t>
                          </m:r>
                        </m:sub>
                      </m:sSub>
                      <m:r>
                        <a:rPr lang="en-US" altLang="zh-TW" sz="1800" b="0" i="1" smtClean="0">
                          <a:latin typeface="Cambria Math" panose="02040503050406030204" pitchFamily="18" charset="0"/>
                          <a:ea typeface="Cambria Math" panose="02040503050406030204" pitchFamily="18" charset="0"/>
                        </a:rPr>
                        <m:t>∝−</m:t>
                      </m:r>
                      <m:f>
                        <m:fPr>
                          <m:ctrlPr>
                            <a:rPr lang="en-US" altLang="zh-TW" sz="1800" i="1">
                              <a:latin typeface="Cambria Math" panose="02040503050406030204" pitchFamily="18" charset="0"/>
                              <a:ea typeface="Cambria Math"/>
                            </a:rPr>
                          </m:ctrlPr>
                        </m:fPr>
                        <m:num>
                          <m:r>
                            <a:rPr lang="en-US" altLang="zh-TW" sz="1800" i="1">
                              <a:latin typeface="Cambria Math" panose="02040503050406030204" pitchFamily="18" charset="0"/>
                              <a:ea typeface="Cambria Math"/>
                            </a:rPr>
                            <m:t>1</m:t>
                          </m:r>
                        </m:num>
                        <m:den>
                          <m:sSup>
                            <m:sSupPr>
                              <m:ctrlPr>
                                <a:rPr lang="en-US" altLang="zh-TW" sz="1800" i="1">
                                  <a:latin typeface="Cambria Math"/>
                                  <a:ea typeface="Cambria Math"/>
                                </a:rPr>
                              </m:ctrlPr>
                            </m:sSupPr>
                            <m:e>
                              <m:r>
                                <a:rPr lang="en-US" altLang="zh-TW" sz="1800" i="1">
                                  <a:latin typeface="Cambria Math"/>
                                  <a:ea typeface="Cambria Math"/>
                                </a:rPr>
                                <m:t>𝑛</m:t>
                              </m:r>
                            </m:e>
                            <m:sup>
                              <m:r>
                                <a:rPr lang="en-US" altLang="zh-TW" sz="1800" i="1">
                                  <a:latin typeface="Cambria Math"/>
                                  <a:ea typeface="Cambria Math"/>
                                </a:rPr>
                                <m:t>2</m:t>
                              </m:r>
                            </m:sup>
                          </m:sSup>
                        </m:den>
                      </m:f>
                    </m:oMath>
                  </m:oMathPara>
                </a14:m>
                <a:endParaRPr lang="en-US" altLang="zh-TW" sz="1800" b="0" dirty="0">
                  <a:ea typeface="Cambria Math"/>
                </a:endParaRPr>
              </a:p>
            </p:txBody>
          </p:sp>
        </mc:Choice>
        <mc:Fallback xmlns="">
          <p:sp>
            <p:nvSpPr>
              <p:cNvPr id="3" name="文字方塊 9">
                <a:extLst>
                  <a:ext uri="{FF2B5EF4-FFF2-40B4-BE49-F238E27FC236}">
                    <a16:creationId xmlns:a16="http://schemas.microsoft.com/office/drawing/2014/main" id="{9D3FAF76-A00D-1017-7FC2-CDF7C00DD89A}"/>
                  </a:ext>
                </a:extLst>
              </p:cNvPr>
              <p:cNvSpPr txBox="1">
                <a:spLocks noRot="1" noChangeAspect="1" noMove="1" noResize="1" noEditPoints="1" noAdjustHandles="1" noChangeArrowheads="1" noChangeShapeType="1" noTextEdit="1"/>
              </p:cNvSpPr>
              <p:nvPr/>
            </p:nvSpPr>
            <p:spPr>
              <a:xfrm>
                <a:off x="6681785" y="1695885"/>
                <a:ext cx="1357338" cy="612732"/>
              </a:xfrm>
              <a:prstGeom prst="rect">
                <a:avLst/>
              </a:prstGeom>
              <a:blipFill>
                <a:blip r:embed="rId8"/>
                <a:stretch>
                  <a:fillRect/>
                </a:stretch>
              </a:blipFill>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7830"/>
                                        </p:tgtEl>
                                        <p:attrNameLst>
                                          <p:attrName>style.visibility</p:attrName>
                                        </p:attrNameLst>
                                      </p:cBhvr>
                                      <p:to>
                                        <p:strVal val="visible"/>
                                      </p:to>
                                    </p:set>
                                    <p:anim calcmode="lin" valueType="num">
                                      <p:cBhvr additive="base">
                                        <p:cTn id="15" dur="500" fill="hold"/>
                                        <p:tgtEl>
                                          <p:spTgt spid="77830"/>
                                        </p:tgtEl>
                                        <p:attrNameLst>
                                          <p:attrName>ppt_x</p:attrName>
                                        </p:attrNameLst>
                                      </p:cBhvr>
                                      <p:tavLst>
                                        <p:tav tm="0">
                                          <p:val>
                                            <p:strVal val="#ppt_x"/>
                                          </p:val>
                                        </p:tav>
                                        <p:tav tm="100000">
                                          <p:val>
                                            <p:strVal val="#ppt_x"/>
                                          </p:val>
                                        </p:tav>
                                      </p:tavLst>
                                    </p:anim>
                                    <p:anim calcmode="lin" valueType="num">
                                      <p:cBhvr additive="base">
                                        <p:cTn id="16" dur="500" fill="hold"/>
                                        <p:tgtEl>
                                          <p:spTgt spid="7783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0" grpId="0"/>
      <p:bldP spid="10"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8851" name="文字方塊 3"/>
              <p:cNvSpPr txBox="1">
                <a:spLocks noChangeArrowheads="1"/>
              </p:cNvSpPr>
              <p:nvPr/>
            </p:nvSpPr>
            <p:spPr bwMode="auto">
              <a:xfrm>
                <a:off x="5117382" y="2085023"/>
                <a:ext cx="3764126"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 xmlns:m="http://schemas.openxmlformats.org/officeDocument/2006/math">
                    <m:r>
                      <a:rPr lang="en-US" altLang="zh-TW" sz="2000" i="1" dirty="0" smtClean="0">
                        <a:latin typeface="Cambria Math" panose="02040503050406030204" pitchFamily="18" charset="0"/>
                      </a:rPr>
                      <m:t>𝑛</m:t>
                    </m:r>
                    <m:r>
                      <a:rPr lang="en-US" altLang="zh-TW" sz="2000" i="1" dirty="0" smtClean="0">
                        <a:latin typeface="Cambria Math" panose="02040503050406030204" pitchFamily="18" charset="0"/>
                      </a:rPr>
                      <m:t>,</m:t>
                    </m:r>
                    <m:r>
                      <a:rPr lang="en-US" altLang="zh-TW" sz="2000" i="1" dirty="0" smtClean="0">
                        <a:latin typeface="Cambria Math" panose="02040503050406030204" pitchFamily="18" charset="0"/>
                      </a:rPr>
                      <m:t>𝑚</m:t>
                    </m:r>
                  </m:oMath>
                </a14:m>
                <a:r>
                  <a:rPr lang="zh-TW" altLang="en-US" sz="2000" dirty="0"/>
                  <a:t>分別標定跳躍前後的穩定態，</a:t>
                </a:r>
              </a:p>
            </p:txBody>
          </p:sp>
        </mc:Choice>
        <mc:Fallback xmlns="">
          <p:sp>
            <p:nvSpPr>
              <p:cNvPr id="78851" name="文字方塊 3"/>
              <p:cNvSpPr txBox="1">
                <a:spLocks noRot="1" noChangeAspect="1" noMove="1" noResize="1" noEditPoints="1" noAdjustHandles="1" noChangeArrowheads="1" noChangeShapeType="1" noTextEdit="1"/>
              </p:cNvSpPr>
              <p:nvPr/>
            </p:nvSpPr>
            <p:spPr bwMode="auto">
              <a:xfrm>
                <a:off x="5117382" y="2085023"/>
                <a:ext cx="3764126" cy="400110"/>
              </a:xfrm>
              <a:prstGeom prst="rect">
                <a:avLst/>
              </a:prstGeom>
              <a:blipFill>
                <a:blip r:embed="rId2"/>
                <a:stretch>
                  <a:fillRect t="-9375" r="-8389"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8853" name="文字方塊 5"/>
          <p:cNvSpPr txBox="1">
            <a:spLocks noChangeArrowheads="1"/>
          </p:cNvSpPr>
          <p:nvPr/>
        </p:nvSpPr>
        <p:spPr bwMode="auto">
          <a:xfrm>
            <a:off x="5098878" y="2499652"/>
            <a:ext cx="35475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solidFill>
                  <a:srgbClr val="FF0000"/>
                </a:solidFill>
              </a:rPr>
              <a:t>Energy level inside atom </a:t>
            </a:r>
            <a:r>
              <a:rPr lang="zh-TW" altLang="en-US" sz="2000" dirty="0">
                <a:solidFill>
                  <a:srgbClr val="FF0000"/>
                </a:solidFill>
              </a:rPr>
              <a:t>能階</a:t>
            </a:r>
            <a:endParaRPr lang="zh-TW" altLang="en-US" sz="2000" dirty="0"/>
          </a:p>
        </p:txBody>
      </p:sp>
      <p:sp>
        <p:nvSpPr>
          <p:cNvPr id="78855" name="矩形 1"/>
          <p:cNvSpPr>
            <a:spLocks noChangeArrowheads="1"/>
          </p:cNvSpPr>
          <p:nvPr/>
        </p:nvSpPr>
        <p:spPr bwMode="auto">
          <a:xfrm>
            <a:off x="5127309" y="306200"/>
            <a:ext cx="3343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dirty="0"/>
              <a:t>Emission photon energy:</a:t>
            </a:r>
            <a:endParaRPr lang="zh-TW" altLang="en-US" sz="2000" dirty="0"/>
          </a:p>
        </p:txBody>
      </p:sp>
      <p:pic>
        <p:nvPicPr>
          <p:cNvPr id="8" name="Picture 5" descr="D:\Dropbox\Documents\課程\YoungTextBook\Images\Chapter39\A_Images\A_Figures_and_Photos\39_24_Figure.jpg"/>
          <p:cNvPicPr>
            <a:picLocks noChangeAspect="1" noChangeArrowheads="1"/>
          </p:cNvPicPr>
          <p:nvPr/>
        </p:nvPicPr>
        <p:blipFill rotWithShape="1">
          <a:blip r:embed="rId3">
            <a:extLst>
              <a:ext uri="{28A0092B-C50C-407E-A947-70E740481C1C}">
                <a14:useLocalDpi xmlns:a14="http://schemas.microsoft.com/office/drawing/2010/main" val="0"/>
              </a:ext>
            </a:extLst>
          </a:blip>
          <a:srcRect l="53919" t="9525" b="9094"/>
          <a:stretch/>
        </p:blipFill>
        <p:spPr bwMode="auto">
          <a:xfrm>
            <a:off x="875941" y="331483"/>
            <a:ext cx="4127176" cy="4449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31975830-3331-FE4D-9933-10739D2F761B}"/>
                  </a:ext>
                </a:extLst>
              </p:cNvPr>
              <p:cNvSpPr txBox="1"/>
              <p:nvPr/>
            </p:nvSpPr>
            <p:spPr>
              <a:xfrm>
                <a:off x="5127309" y="751126"/>
                <a:ext cx="3557419" cy="1261627"/>
              </a:xfrm>
              <a:prstGeom prst="rect">
                <a:avLst/>
              </a:prstGeom>
              <a:solidFill>
                <a:srgbClr val="FFFF99"/>
              </a:solidFill>
            </p:spPr>
            <p:txBody>
              <a:bodyPr wrap="square" rtlCol="0">
                <a:spAutoFit/>
              </a:bodyPr>
              <a:lstStyle/>
              <a:p>
                <a:pPr/>
                <a14:m>
                  <m:oMathPara xmlns:m="http://schemas.openxmlformats.org/officeDocument/2006/math">
                    <m:oMath>
                      <m:r>
                        <a:rPr lang="en-US" altLang="zh-TW" sz="2000" i="1">
                          <a:latin typeface="Cambria Math"/>
                        </a:rPr>
                        <m:t>ℎ</m:t>
                      </m:r>
                      <m:r>
                        <a:rPr lang="en-US" altLang="zh-TW" sz="2000" i="1">
                          <a:latin typeface="Cambria Math" panose="02040503050406030204" pitchFamily="18" charset="0"/>
                          <a:ea typeface="Cambria Math" panose="02040503050406030204" pitchFamily="18" charset="0"/>
                        </a:rPr>
                        <m:t>𝜈</m:t>
                      </m:r>
                      <m:r>
                        <a:rPr lang="en-US" altLang="zh-TW" sz="2000" b="0" i="1" smtClean="0">
                          <a:latin typeface="Cambria Math" panose="02040503050406030204" pitchFamily="18" charset="0"/>
                          <a:ea typeface="Cambria Math"/>
                        </a:rPr>
                        <m:t>=</m:t>
                      </m:r>
                      <m:r>
                        <m:rPr>
                          <m:sty m:val="p"/>
                        </m:rPr>
                        <a:rPr lang="el-GR" altLang="zh-TW" sz="2000" b="0" i="1" smtClean="0">
                          <a:latin typeface="Cambria Math" panose="02040503050406030204" pitchFamily="18" charset="0"/>
                          <a:ea typeface="Cambria Math" panose="02040503050406030204" pitchFamily="18" charset="0"/>
                        </a:rPr>
                        <m:t>Δ</m:t>
                      </m:r>
                      <m:r>
                        <a:rPr lang="en-US" altLang="zh-TW" sz="2000" b="0" i="1" smtClean="0">
                          <a:latin typeface="Cambria Math" panose="02040503050406030204" pitchFamily="18" charset="0"/>
                          <a:ea typeface="Cambria Math" panose="02040503050406030204" pitchFamily="18" charset="0"/>
                        </a:rPr>
                        <m:t>𝐸</m:t>
                      </m:r>
                      <m:r>
                        <a:rPr lang="en-US" altLang="zh-TW" sz="2000" b="0" i="1" smtClean="0">
                          <a:latin typeface="Cambria Math"/>
                          <a:ea typeface="Cambria Math"/>
                        </a:rPr>
                        <m:t>=</m:t>
                      </m:r>
                      <m:r>
                        <a:rPr lang="en-US" altLang="zh-TW" sz="2000" b="0" i="1" smtClean="0">
                          <a:latin typeface="Cambria Math" panose="02040503050406030204" pitchFamily="18" charset="0"/>
                          <a:ea typeface="Cambria Math"/>
                        </a:rPr>
                        <m:t>ℎ𝑐</m:t>
                      </m:r>
                      <m:sSub>
                        <m:sSubPr>
                          <m:ctrlPr>
                            <a:rPr lang="en-US" altLang="zh-TW" sz="2000" i="1">
                              <a:latin typeface="Cambria Math"/>
                              <a:ea typeface="Cambria Math"/>
                            </a:rPr>
                          </m:ctrlPr>
                        </m:sSubPr>
                        <m:e>
                          <m:r>
                            <a:rPr lang="en-US" altLang="zh-TW" sz="2000" i="1">
                              <a:latin typeface="Cambria Math"/>
                              <a:ea typeface="Cambria Math"/>
                            </a:rPr>
                            <m:t>𝑅</m:t>
                          </m:r>
                        </m:e>
                        <m:sub>
                          <m:r>
                            <a:rPr lang="en-US" altLang="zh-TW" sz="2000" i="1">
                              <a:latin typeface="Cambria Math"/>
                              <a:ea typeface="Cambria Math"/>
                            </a:rPr>
                            <m:t>𝐻</m:t>
                          </m:r>
                        </m:sub>
                      </m:sSub>
                      <m:d>
                        <m:dPr>
                          <m:ctrlPr>
                            <a:rPr lang="en-US" altLang="zh-TW" sz="2000" b="0" i="1" smtClean="0">
                              <a:latin typeface="Cambria Math" panose="02040503050406030204" pitchFamily="18" charset="0"/>
                              <a:ea typeface="Cambria Math"/>
                            </a:rPr>
                          </m:ctrlPr>
                        </m:dPr>
                        <m:e>
                          <m:f>
                            <m:fPr>
                              <m:ctrlPr>
                                <a:rPr lang="en-US" altLang="zh-TW" sz="2000" b="0" i="1" smtClean="0">
                                  <a:latin typeface="Cambria Math" panose="02040503050406030204" pitchFamily="18" charset="0"/>
                                  <a:ea typeface="Cambria Math"/>
                                </a:rPr>
                              </m:ctrlPr>
                            </m:fPr>
                            <m:num>
                              <m:r>
                                <a:rPr lang="en-US" altLang="zh-TW" sz="2000" b="0" i="1" smtClean="0">
                                  <a:latin typeface="Cambria Math" panose="02040503050406030204" pitchFamily="18" charset="0"/>
                                  <a:ea typeface="Cambria Math"/>
                                </a:rPr>
                                <m:t>1</m:t>
                              </m:r>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𝑚</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panose="02040503050406030204" pitchFamily="18" charset="0"/>
                                  <a:ea typeface="Cambria Math"/>
                                </a:rPr>
                              </m:ctrlPr>
                            </m:fPr>
                            <m:num>
                              <m:r>
                                <a:rPr lang="en-US" altLang="zh-TW" sz="2000" b="0" i="1" smtClean="0">
                                  <a:latin typeface="Cambria Math" panose="02040503050406030204" pitchFamily="18" charset="0"/>
                                  <a:ea typeface="Cambria Math"/>
                                </a:rPr>
                                <m:t>1</m:t>
                              </m:r>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𝑛</m:t>
                                  </m:r>
                                </m:e>
                                <m:sup>
                                  <m:r>
                                    <a:rPr lang="en-US" altLang="zh-TW" sz="2000" b="0" i="1" smtClean="0">
                                      <a:latin typeface="Cambria Math"/>
                                      <a:ea typeface="Cambria Math"/>
                                    </a:rPr>
                                    <m:t>2</m:t>
                                  </m:r>
                                </m:sup>
                              </m:sSup>
                            </m:den>
                          </m:f>
                        </m:e>
                      </m:d>
                      <m:r>
                        <a:rPr lang="en-US" altLang="zh-TW" sz="2000" b="0" i="1" smtClean="0">
                          <a:latin typeface="Cambria Math" panose="02040503050406030204" pitchFamily="18" charset="0"/>
                          <a:ea typeface="Cambria Math"/>
                        </a:rPr>
                        <m:t>=</m:t>
                      </m:r>
                      <m:d>
                        <m:dPr>
                          <m:ctrlPr>
                            <a:rPr lang="en-US" altLang="zh-TW" sz="2000" b="0" i="1" smtClean="0">
                              <a:latin typeface="Cambria Math" panose="02040503050406030204" pitchFamily="18" charset="0"/>
                              <a:ea typeface="Cambria Math"/>
                            </a:rPr>
                          </m:ctrlPr>
                        </m:dPr>
                        <m:e>
                          <m:r>
                            <a:rPr lang="en-US" altLang="zh-TW" sz="2000" b="0" i="1" smtClean="0">
                              <a:latin typeface="Cambria Math" panose="02040503050406030204" pitchFamily="18" charset="0"/>
                              <a:ea typeface="Cambria Math"/>
                            </a:rPr>
                            <m:t>−13.6</m:t>
                          </m:r>
                          <m:r>
                            <m:rPr>
                              <m:nor/>
                            </m:rPr>
                            <a:rPr lang="en-US" altLang="zh-TW" sz="2000" b="0" i="0" smtClean="0">
                              <a:latin typeface="Cambria Math" panose="02040503050406030204" pitchFamily="18" charset="0"/>
                              <a:ea typeface="Cambria Math"/>
                            </a:rPr>
                            <m:t>eV</m:t>
                          </m:r>
                        </m:e>
                      </m:d>
                      <m:d>
                        <m:dPr>
                          <m:ctrlPr>
                            <a:rPr lang="en-US" altLang="zh-TW" sz="2000" i="1">
                              <a:latin typeface="Cambria Math" panose="02040503050406030204" pitchFamily="18" charset="0"/>
                              <a:ea typeface="Cambria Math"/>
                            </a:rPr>
                          </m:ctrlPr>
                        </m:dPr>
                        <m:e>
                          <m:f>
                            <m:fPr>
                              <m:ctrlPr>
                                <a:rPr lang="en-US" altLang="zh-TW" sz="2000" i="1">
                                  <a:latin typeface="Cambria Math" panose="02040503050406030204" pitchFamily="18" charset="0"/>
                                  <a:ea typeface="Cambria Math"/>
                                </a:rPr>
                              </m:ctrlPr>
                            </m:fPr>
                            <m:num>
                              <m:r>
                                <a:rPr lang="en-US" altLang="zh-TW" sz="2000" i="1">
                                  <a:latin typeface="Cambria Math" panose="02040503050406030204" pitchFamily="18" charset="0"/>
                                  <a:ea typeface="Cambria Math"/>
                                </a:rPr>
                                <m:t>1</m:t>
                              </m:r>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𝑛</m:t>
                                  </m:r>
                                </m:e>
                                <m:sup>
                                  <m:r>
                                    <a:rPr lang="en-US" altLang="zh-TW" sz="2000" i="1">
                                      <a:latin typeface="Cambria Math"/>
                                      <a:ea typeface="Cambria Math"/>
                                    </a:rPr>
                                    <m:t>2</m:t>
                                  </m:r>
                                </m:sup>
                              </m:sSup>
                            </m:den>
                          </m:f>
                          <m:r>
                            <a:rPr lang="en-US" altLang="zh-TW" sz="2000" i="1">
                              <a:latin typeface="Cambria Math"/>
                              <a:ea typeface="Cambria Math"/>
                            </a:rPr>
                            <m:t>−</m:t>
                          </m:r>
                          <m:f>
                            <m:fPr>
                              <m:ctrlPr>
                                <a:rPr lang="en-US" altLang="zh-TW" sz="2000" i="1">
                                  <a:latin typeface="Cambria Math" panose="02040503050406030204" pitchFamily="18" charset="0"/>
                                  <a:ea typeface="Cambria Math"/>
                                </a:rPr>
                              </m:ctrlPr>
                            </m:fPr>
                            <m:num>
                              <m:r>
                                <a:rPr lang="en-US" altLang="zh-TW" sz="2000" i="1">
                                  <a:latin typeface="Cambria Math" panose="02040503050406030204" pitchFamily="18" charset="0"/>
                                  <a:ea typeface="Cambria Math"/>
                                </a:rPr>
                                <m:t>1</m:t>
                              </m:r>
                            </m:num>
                            <m:den>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𝑚</m:t>
                                  </m:r>
                                </m:e>
                                <m:sup>
                                  <m:r>
                                    <a:rPr lang="en-US" altLang="zh-TW" sz="2000" i="1">
                                      <a:latin typeface="Cambria Math"/>
                                      <a:ea typeface="Cambria Math"/>
                                    </a:rPr>
                                    <m:t>2</m:t>
                                  </m:r>
                                </m:sup>
                              </m:sSup>
                            </m:den>
                          </m:f>
                        </m:e>
                      </m:d>
                    </m:oMath>
                  </m:oMathPara>
                </a14:m>
                <a:endParaRPr lang="en-US" altLang="zh-TW" sz="2000" b="0" dirty="0">
                  <a:ea typeface="Cambria Math"/>
                </a:endParaRPr>
              </a:p>
            </p:txBody>
          </p:sp>
        </mc:Choice>
        <mc:Fallback xmlns="">
          <p:sp>
            <p:nvSpPr>
              <p:cNvPr id="9" name="文字方塊 8">
                <a:extLst>
                  <a:ext uri="{FF2B5EF4-FFF2-40B4-BE49-F238E27FC236}">
                    <a16:creationId xmlns:a16="http://schemas.microsoft.com/office/drawing/2014/main" id="{31975830-3331-FE4D-9933-10739D2F761B}"/>
                  </a:ext>
                </a:extLst>
              </p:cNvPr>
              <p:cNvSpPr txBox="1">
                <a:spLocks noRot="1" noChangeAspect="1" noMove="1" noResize="1" noEditPoints="1" noAdjustHandles="1" noChangeArrowheads="1" noChangeShapeType="1" noTextEdit="1"/>
              </p:cNvSpPr>
              <p:nvPr/>
            </p:nvSpPr>
            <p:spPr>
              <a:xfrm>
                <a:off x="5127309" y="751126"/>
                <a:ext cx="3557419" cy="126162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5D621DDF-F280-BC47-A9DC-0657BD59DE8E}"/>
                  </a:ext>
                </a:extLst>
              </p:cNvPr>
              <p:cNvSpPr txBox="1"/>
              <p:nvPr/>
            </p:nvSpPr>
            <p:spPr>
              <a:xfrm>
                <a:off x="5133218" y="2937720"/>
                <a:ext cx="2759422" cy="676980"/>
              </a:xfrm>
              <a:prstGeom prst="rect">
                <a:avLst/>
              </a:prstGeom>
              <a:solidFill>
                <a:srgbClr val="FFFF00"/>
              </a:solidFill>
            </p:spPr>
            <p:txBody>
              <a:bodyPr wrap="square" rtlCol="0">
                <a:spAutoFit/>
              </a:bodyPr>
              <a:lstStyle/>
              <a:p>
                <a:pPr/>
                <a14:m>
                  <m:oMathPara xmlns:m="http://schemas.openxmlformats.org/officeDocument/2006/math">
                    <m:oMath>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𝐸</m:t>
                          </m:r>
                        </m:e>
                        <m:sub>
                          <m:r>
                            <a:rPr lang="en-US" altLang="zh-TW" sz="2000" b="0" i="1" smtClean="0">
                              <a:latin typeface="Cambria Math" panose="02040503050406030204" pitchFamily="18" charset="0"/>
                              <a:ea typeface="Cambria Math"/>
                            </a:rPr>
                            <m:t>𝑛</m:t>
                          </m:r>
                        </m:sub>
                      </m:sSub>
                      <m:r>
                        <a:rPr lang="en-US" altLang="zh-TW" sz="2000" b="0" i="1" smtClean="0">
                          <a:latin typeface="Cambria Math" panose="02040503050406030204" pitchFamily="18" charset="0"/>
                          <a:ea typeface="Cambria Math"/>
                        </a:rPr>
                        <m:t>=</m:t>
                      </m:r>
                      <m:d>
                        <m:dPr>
                          <m:ctrlPr>
                            <a:rPr lang="en-US" altLang="zh-TW" sz="2000" b="0" i="1" smtClean="0">
                              <a:latin typeface="Cambria Math" panose="02040503050406030204" pitchFamily="18" charset="0"/>
                              <a:ea typeface="Cambria Math"/>
                            </a:rPr>
                          </m:ctrlPr>
                        </m:dPr>
                        <m:e>
                          <m:r>
                            <a:rPr lang="en-US" altLang="zh-TW" sz="2000" b="0" i="1" smtClean="0">
                              <a:latin typeface="Cambria Math" panose="02040503050406030204" pitchFamily="18" charset="0"/>
                              <a:ea typeface="Cambria Math"/>
                            </a:rPr>
                            <m:t>−13.6</m:t>
                          </m:r>
                          <m:r>
                            <m:rPr>
                              <m:nor/>
                            </m:rPr>
                            <a:rPr lang="en-US" altLang="zh-TW" sz="2000" b="0" i="0" smtClean="0">
                              <a:latin typeface="Cambria Math" panose="02040503050406030204" pitchFamily="18" charset="0"/>
                              <a:ea typeface="Cambria Math"/>
                            </a:rPr>
                            <m:t>eV</m:t>
                          </m:r>
                        </m:e>
                      </m:d>
                      <m:d>
                        <m:dPr>
                          <m:ctrlPr>
                            <a:rPr lang="en-US" altLang="zh-TW" sz="2000" i="1">
                              <a:latin typeface="Cambria Math" panose="02040503050406030204" pitchFamily="18" charset="0"/>
                              <a:ea typeface="Cambria Math"/>
                            </a:rPr>
                          </m:ctrlPr>
                        </m:dPr>
                        <m:e>
                          <m:f>
                            <m:fPr>
                              <m:ctrlPr>
                                <a:rPr lang="en-US" altLang="zh-TW" sz="2000" i="1">
                                  <a:latin typeface="Cambria Math" panose="02040503050406030204" pitchFamily="18" charset="0"/>
                                  <a:ea typeface="Cambria Math"/>
                                </a:rPr>
                              </m:ctrlPr>
                            </m:fPr>
                            <m:num>
                              <m:r>
                                <a:rPr lang="en-US" altLang="zh-TW" sz="2000" i="1">
                                  <a:latin typeface="Cambria Math" panose="02040503050406030204" pitchFamily="18" charset="0"/>
                                  <a:ea typeface="Cambria Math"/>
                                </a:rPr>
                                <m:t>1</m:t>
                              </m:r>
                            </m:num>
                            <m:den>
                              <m:sSup>
                                <m:sSupPr>
                                  <m:ctrlPr>
                                    <a:rPr lang="en-US" altLang="zh-TW" sz="2000" i="1">
                                      <a:latin typeface="Cambria Math"/>
                                      <a:ea typeface="Cambria Math"/>
                                    </a:rPr>
                                  </m:ctrlPr>
                                </m:sSupPr>
                                <m:e>
                                  <m:r>
                                    <a:rPr lang="en-US" altLang="zh-TW" sz="2000" i="1">
                                      <a:latin typeface="Cambria Math"/>
                                      <a:ea typeface="Cambria Math"/>
                                    </a:rPr>
                                    <m:t>𝑛</m:t>
                                  </m:r>
                                </m:e>
                                <m:sup>
                                  <m:r>
                                    <a:rPr lang="en-US" altLang="zh-TW" sz="2000" i="1">
                                      <a:latin typeface="Cambria Math"/>
                                      <a:ea typeface="Cambria Math"/>
                                    </a:rPr>
                                    <m:t>2</m:t>
                                  </m:r>
                                </m:sup>
                              </m:sSup>
                            </m:den>
                          </m:f>
                        </m:e>
                      </m:d>
                    </m:oMath>
                  </m:oMathPara>
                </a14:m>
                <a:endParaRPr lang="en-US" altLang="zh-TW" sz="2000" b="0" dirty="0">
                  <a:ea typeface="Cambria Math"/>
                </a:endParaRPr>
              </a:p>
            </p:txBody>
          </p:sp>
        </mc:Choice>
        <mc:Fallback xmlns="">
          <p:sp>
            <p:nvSpPr>
              <p:cNvPr id="10" name="文字方塊 9">
                <a:extLst>
                  <a:ext uri="{FF2B5EF4-FFF2-40B4-BE49-F238E27FC236}">
                    <a16:creationId xmlns:a16="http://schemas.microsoft.com/office/drawing/2014/main" id="{5D621DDF-F280-BC47-A9DC-0657BD59DE8E}"/>
                  </a:ext>
                </a:extLst>
              </p:cNvPr>
              <p:cNvSpPr txBox="1">
                <a:spLocks noRot="1" noChangeAspect="1" noMove="1" noResize="1" noEditPoints="1" noAdjustHandles="1" noChangeArrowheads="1" noChangeShapeType="1" noTextEdit="1"/>
              </p:cNvSpPr>
              <p:nvPr/>
            </p:nvSpPr>
            <p:spPr>
              <a:xfrm>
                <a:off x="5133218" y="2937720"/>
                <a:ext cx="2759422" cy="676980"/>
              </a:xfrm>
              <a:prstGeom prst="rect">
                <a:avLst/>
              </a:prstGeom>
              <a:blipFill>
                <a:blip r:embed="rId5"/>
                <a:stretch>
                  <a:fillRect b="-1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4">
                <a:extLst>
                  <a:ext uri="{FF2B5EF4-FFF2-40B4-BE49-F238E27FC236}">
                    <a16:creationId xmlns:a16="http://schemas.microsoft.com/office/drawing/2014/main" id="{97607D02-8A7B-5059-3F6A-156866FF5D01}"/>
                  </a:ext>
                </a:extLst>
              </p:cNvPr>
              <p:cNvSpPr txBox="1">
                <a:spLocks noChangeArrowheads="1"/>
              </p:cNvSpPr>
              <p:nvPr/>
            </p:nvSpPr>
            <p:spPr bwMode="auto">
              <a:xfrm>
                <a:off x="809625" y="4853627"/>
                <a:ext cx="752475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solidFill>
                      <a:srgbClr val="FF0000"/>
                    </a:solidFill>
                  </a:rPr>
                  <a:t>There is one state with the lowest energy </a:t>
                </a:r>
                <a14:m>
                  <m:oMath xmlns:m="http://schemas.openxmlformats.org/officeDocument/2006/math">
                    <m:r>
                      <a:rPr lang="en-US" altLang="zh-TW" sz="2000" b="0" i="1" smtClean="0">
                        <a:solidFill>
                          <a:srgbClr val="FF0000"/>
                        </a:solidFill>
                        <a:latin typeface="Cambria Math"/>
                      </a:rPr>
                      <m:t>𝑛</m:t>
                    </m:r>
                    <m:r>
                      <a:rPr lang="en-US" altLang="zh-TW" sz="2000" b="0" i="1" smtClean="0">
                        <a:solidFill>
                          <a:srgbClr val="FF0000"/>
                        </a:solidFill>
                        <a:latin typeface="Cambria Math" panose="02040503050406030204" pitchFamily="18" charset="0"/>
                      </a:rPr>
                      <m:t>=1</m:t>
                    </m:r>
                  </m:oMath>
                </a14:m>
                <a:r>
                  <a:rPr lang="en-US" altLang="zh-TW" sz="2000" dirty="0">
                    <a:solidFill>
                      <a:srgbClr val="FF0000"/>
                    </a:solidFill>
                  </a:rPr>
                  <a:t>, called ground state.</a:t>
                </a:r>
                <a:endParaRPr lang="zh-TW" altLang="en-US" sz="2000" dirty="0">
                  <a:solidFill>
                    <a:srgbClr val="FF0000"/>
                  </a:solidFill>
                </a:endParaRPr>
              </a:p>
            </p:txBody>
          </p:sp>
        </mc:Choice>
        <mc:Fallback xmlns="">
          <p:sp>
            <p:nvSpPr>
              <p:cNvPr id="2" name="文字方塊 4">
                <a:extLst>
                  <a:ext uri="{FF2B5EF4-FFF2-40B4-BE49-F238E27FC236}">
                    <a16:creationId xmlns:a16="http://schemas.microsoft.com/office/drawing/2014/main" id="{97607D02-8A7B-5059-3F6A-156866FF5D01}"/>
                  </a:ext>
                </a:extLst>
              </p:cNvPr>
              <p:cNvSpPr txBox="1">
                <a:spLocks noRot="1" noChangeAspect="1" noMove="1" noResize="1" noEditPoints="1" noAdjustHandles="1" noChangeArrowheads="1" noChangeShapeType="1" noTextEdit="1"/>
              </p:cNvSpPr>
              <p:nvPr/>
            </p:nvSpPr>
            <p:spPr bwMode="auto">
              <a:xfrm>
                <a:off x="809625" y="4853627"/>
                <a:ext cx="7524750" cy="400110"/>
              </a:xfrm>
              <a:prstGeom prst="rect">
                <a:avLst/>
              </a:prstGeom>
              <a:blipFill>
                <a:blip r:embed="rId6"/>
                <a:stretch>
                  <a:fillRect l="-842"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 name="TextBox 2">
            <a:extLst>
              <a:ext uri="{FF2B5EF4-FFF2-40B4-BE49-F238E27FC236}">
                <a16:creationId xmlns:a16="http://schemas.microsoft.com/office/drawing/2014/main" id="{A17B341E-2912-73AC-B27F-8CE59264F89F}"/>
              </a:ext>
            </a:extLst>
          </p:cNvPr>
          <p:cNvSpPr txBox="1"/>
          <p:nvPr/>
        </p:nvSpPr>
        <p:spPr>
          <a:xfrm>
            <a:off x="849857" y="5677725"/>
            <a:ext cx="7929538" cy="400110"/>
          </a:xfrm>
          <a:prstGeom prst="rect">
            <a:avLst/>
          </a:prstGeom>
          <a:noFill/>
        </p:spPr>
        <p:txBody>
          <a:bodyPr wrap="square" rtlCol="0">
            <a:spAutoFit/>
          </a:bodyPr>
          <a:lstStyle/>
          <a:p>
            <a:pPr algn="l"/>
            <a:r>
              <a:rPr lang="en-US" sz="2000" dirty="0">
                <a:solidFill>
                  <a:srgbClr val="FF0000"/>
                </a:solidFill>
                <a:latin typeface="+mj-lt"/>
              </a:rPr>
              <a:t>Electrons in ground state is stable since there is no lower state to go.</a:t>
            </a:r>
            <a:endParaRPr lang="en-TW" sz="2000" dirty="0">
              <a:solidFill>
                <a:srgbClr val="FF0000"/>
              </a:solidFill>
              <a:latin typeface="+mj-lt"/>
            </a:endParaRPr>
          </a:p>
        </p:txBody>
      </p:sp>
      <p:sp>
        <p:nvSpPr>
          <p:cNvPr id="4" name="TextBox 3">
            <a:extLst>
              <a:ext uri="{FF2B5EF4-FFF2-40B4-BE49-F238E27FC236}">
                <a16:creationId xmlns:a16="http://schemas.microsoft.com/office/drawing/2014/main" id="{F163DD8E-956E-8921-79CF-348407CAE5B8}"/>
              </a:ext>
            </a:extLst>
          </p:cNvPr>
          <p:cNvSpPr txBox="1"/>
          <p:nvPr/>
        </p:nvSpPr>
        <p:spPr>
          <a:xfrm>
            <a:off x="875941" y="6119332"/>
            <a:ext cx="7929538" cy="400110"/>
          </a:xfrm>
          <a:prstGeom prst="rect">
            <a:avLst/>
          </a:prstGeom>
          <a:noFill/>
        </p:spPr>
        <p:txBody>
          <a:bodyPr wrap="square" rtlCol="0">
            <a:spAutoFit/>
          </a:bodyPr>
          <a:lstStyle/>
          <a:p>
            <a:pPr algn="l"/>
            <a:r>
              <a:rPr lang="en-US" sz="2000" dirty="0">
                <a:latin typeface="+mn-lt"/>
              </a:rPr>
              <a:t>This is not the case in classical mechanics, and this is why atoms are stable.</a:t>
            </a:r>
            <a:endParaRPr lang="en-TW" sz="2000" dirty="0">
              <a:latin typeface="+mn-lt"/>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18A2C83-1009-CD75-1885-16E6D22AE8B3}"/>
                  </a:ext>
                </a:extLst>
              </p:cNvPr>
              <p:cNvSpPr txBox="1"/>
              <p:nvPr/>
            </p:nvSpPr>
            <p:spPr bwMode="auto">
              <a:xfrm>
                <a:off x="835929" y="5259270"/>
                <a:ext cx="8334375"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en-US" sz="2000" dirty="0"/>
                  <a:t>Other states </a:t>
                </a:r>
                <a14:m>
                  <m:oMath xmlns:m="http://schemas.openxmlformats.org/officeDocument/2006/math">
                    <m:r>
                      <a:rPr lang="en-US" altLang="zh-TW" sz="2000" i="1" smtClean="0">
                        <a:solidFill>
                          <a:schemeClr val="tx1"/>
                        </a:solidFill>
                        <a:latin typeface="Cambria Math"/>
                      </a:rPr>
                      <m:t>𝑛</m:t>
                    </m:r>
                    <m:r>
                      <a:rPr lang="en-US" altLang="zh-TW" sz="2000" b="0" i="1" smtClean="0">
                        <a:solidFill>
                          <a:schemeClr val="tx1"/>
                        </a:solidFill>
                        <a:latin typeface="Cambria Math" panose="02040503050406030204" pitchFamily="18" charset="0"/>
                      </a:rPr>
                      <m:t>&gt;</m:t>
                    </m:r>
                    <m:r>
                      <a:rPr lang="en-US" altLang="zh-TW" sz="2000" i="1">
                        <a:solidFill>
                          <a:schemeClr val="tx1"/>
                        </a:solidFill>
                        <a:latin typeface="Cambria Math" panose="02040503050406030204" pitchFamily="18" charset="0"/>
                      </a:rPr>
                      <m:t>1</m:t>
                    </m:r>
                  </m:oMath>
                </a14:m>
                <a:r>
                  <a:rPr lang="en-US" sz="2000" dirty="0"/>
                  <a:t> with higher energies are called excited states</a:t>
                </a:r>
              </a:p>
            </p:txBody>
          </p:sp>
        </mc:Choice>
        <mc:Fallback xmlns="">
          <p:sp>
            <p:nvSpPr>
              <p:cNvPr id="7" name="TextBox 6">
                <a:extLst>
                  <a:ext uri="{FF2B5EF4-FFF2-40B4-BE49-F238E27FC236}">
                    <a16:creationId xmlns:a16="http://schemas.microsoft.com/office/drawing/2014/main" id="{D18A2C83-1009-CD75-1885-16E6D22AE8B3}"/>
                  </a:ext>
                </a:extLst>
              </p:cNvPr>
              <p:cNvSpPr txBox="1">
                <a:spLocks noRot="1" noChangeAspect="1" noMove="1" noResize="1" noEditPoints="1" noAdjustHandles="1" noChangeArrowheads="1" noChangeShapeType="1" noTextEdit="1"/>
              </p:cNvSpPr>
              <p:nvPr/>
            </p:nvSpPr>
            <p:spPr bwMode="auto">
              <a:xfrm>
                <a:off x="835929" y="5259270"/>
                <a:ext cx="8334375" cy="400110"/>
              </a:xfrm>
              <a:prstGeom prst="rect">
                <a:avLst/>
              </a:prstGeom>
              <a:blipFill>
                <a:blip r:embed="rId7"/>
                <a:stretch>
                  <a:fillRect l="-761" t="-9375"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D:\Dropbox\Documents\課程\YoungTextBook\Images\Chapter39\A_Images\A_Figures_and_Photos\39_14_Figure.jpg">
            <a:extLst>
              <a:ext uri="{FF2B5EF4-FFF2-40B4-BE49-F238E27FC236}">
                <a16:creationId xmlns:a16="http://schemas.microsoft.com/office/drawing/2014/main" id="{4E72C4BE-9433-CB4F-6F24-446F78B95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2523" b="18102"/>
          <a:stretch>
            <a:fillRect/>
          </a:stretch>
        </p:blipFill>
        <p:spPr bwMode="auto">
          <a:xfrm>
            <a:off x="2843808" y="660357"/>
            <a:ext cx="3142812" cy="232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3780A04-5C76-C157-1AA2-9ADCFFC28616}"/>
              </a:ext>
            </a:extLst>
          </p:cNvPr>
          <p:cNvSpPr txBox="1"/>
          <p:nvPr/>
        </p:nvSpPr>
        <p:spPr bwMode="auto">
          <a:xfrm>
            <a:off x="3275856" y="260648"/>
            <a:ext cx="2592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This does not happen.</a:t>
            </a:r>
          </a:p>
        </p:txBody>
      </p:sp>
      <p:pic>
        <p:nvPicPr>
          <p:cNvPr id="4" name="Picture 3" descr="Learning - Did you know that the floors of a building are different in  British and American English? 🏢 In British English the floor at street  level is called the ground floor,">
            <a:extLst>
              <a:ext uri="{FF2B5EF4-FFF2-40B4-BE49-F238E27FC236}">
                <a16:creationId xmlns:a16="http://schemas.microsoft.com/office/drawing/2014/main" id="{9721B29E-EF39-859C-EE5C-E9E5469FA831}"/>
              </a:ext>
            </a:extLst>
          </p:cNvPr>
          <p:cNvPicPr>
            <a:picLocks noChangeAspect="1"/>
          </p:cNvPicPr>
          <p:nvPr/>
        </p:nvPicPr>
        <p:blipFill>
          <a:blip r:embed="rId3"/>
          <a:stretch>
            <a:fillRect/>
          </a:stretch>
        </p:blipFill>
        <p:spPr>
          <a:xfrm>
            <a:off x="2857813" y="3573016"/>
            <a:ext cx="3142812" cy="3131466"/>
          </a:xfrm>
          <a:prstGeom prst="rect">
            <a:avLst/>
          </a:prstGeom>
        </p:spPr>
      </p:pic>
      <p:sp>
        <p:nvSpPr>
          <p:cNvPr id="5" name="TextBox 4">
            <a:extLst>
              <a:ext uri="{FF2B5EF4-FFF2-40B4-BE49-F238E27FC236}">
                <a16:creationId xmlns:a16="http://schemas.microsoft.com/office/drawing/2014/main" id="{03D88D5A-D74C-860F-EAEE-3861EB4D44B9}"/>
              </a:ext>
            </a:extLst>
          </p:cNvPr>
          <p:cNvSpPr txBox="1"/>
          <p:nvPr/>
        </p:nvSpPr>
        <p:spPr bwMode="auto">
          <a:xfrm>
            <a:off x="3059832" y="3053314"/>
            <a:ext cx="37444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Atom has a ground floor.</a:t>
            </a:r>
          </a:p>
        </p:txBody>
      </p:sp>
    </p:spTree>
    <p:extLst>
      <p:ext uri="{BB962C8B-B14F-4D97-AF65-F5344CB8AC3E}">
        <p14:creationId xmlns:p14="http://schemas.microsoft.com/office/powerpoint/2010/main" val="361942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文字方塊 5"/>
          <p:cNvSpPr txBox="1">
            <a:spLocks noChangeArrowheads="1"/>
          </p:cNvSpPr>
          <p:nvPr/>
        </p:nvSpPr>
        <p:spPr bwMode="auto">
          <a:xfrm>
            <a:off x="1187624" y="1508137"/>
            <a:ext cx="7358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光不是在電子在</a:t>
            </a:r>
            <a:r>
              <a:rPr lang="zh-TW" altLang="en-US" sz="1800" dirty="0">
                <a:solidFill>
                  <a:srgbClr val="FF0000"/>
                </a:solidFill>
              </a:rPr>
              <a:t>繞</a:t>
            </a:r>
            <a:r>
              <a:rPr lang="zh-TW" altLang="en-US" sz="1800" dirty="0"/>
              <a:t>的時候發出，而是在</a:t>
            </a:r>
            <a:r>
              <a:rPr lang="zh-TW" altLang="en-US" sz="1800" dirty="0">
                <a:solidFill>
                  <a:srgbClr val="FF0000"/>
                </a:solidFill>
              </a:rPr>
              <a:t>分立</a:t>
            </a:r>
            <a:r>
              <a:rPr lang="zh-TW" altLang="en-US" sz="1800" dirty="0"/>
              <a:t>的穩定態之間</a:t>
            </a:r>
            <a:r>
              <a:rPr lang="zh-TW" altLang="en-US" sz="1800" dirty="0">
                <a:solidFill>
                  <a:srgbClr val="FF0000"/>
                </a:solidFill>
              </a:rPr>
              <a:t>跳</a:t>
            </a:r>
            <a:r>
              <a:rPr lang="zh-TW" altLang="en-US" sz="1800" dirty="0"/>
              <a:t>的時候發出！</a:t>
            </a:r>
          </a:p>
        </p:txBody>
      </p:sp>
      <p:pic>
        <p:nvPicPr>
          <p:cNvPr id="76803" name="Picture 14" descr="D:\Dropbox\Documents\課程\YoungTextBook\Images\Chapter39\A_Images\A_Figures_and_Photos\39_16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5891" y="2317762"/>
            <a:ext cx="3787460" cy="1885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6" descr="D:\Dropbox\Documents\課程\YoungTextBook\Images\Chapter39\A_Images\A_Figures_and_Photos\39_14_Figure.jpg"/>
          <p:cNvPicPr>
            <a:picLocks noChangeAspect="1" noChangeArrowheads="1"/>
          </p:cNvPicPr>
          <p:nvPr/>
        </p:nvPicPr>
        <p:blipFill>
          <a:blip r:embed="rId3">
            <a:extLst>
              <a:ext uri="{28A0092B-C50C-407E-A947-70E740481C1C}">
                <a14:useLocalDpi xmlns:a14="http://schemas.microsoft.com/office/drawing/2010/main" val="0"/>
              </a:ext>
            </a:extLst>
          </a:blip>
          <a:srcRect t="42523" b="18102"/>
          <a:stretch>
            <a:fillRect/>
          </a:stretch>
        </p:blipFill>
        <p:spPr bwMode="auto">
          <a:xfrm>
            <a:off x="711415" y="1948663"/>
            <a:ext cx="3084472" cy="228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文字方塊 9"/>
          <p:cNvSpPr txBox="1">
            <a:spLocks noChangeArrowheads="1"/>
          </p:cNvSpPr>
          <p:nvPr/>
        </p:nvSpPr>
        <p:spPr bwMode="auto">
          <a:xfrm>
            <a:off x="1187624" y="643495"/>
            <a:ext cx="3457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這是一個驚天動地的大洞見！</a:t>
            </a:r>
          </a:p>
        </p:txBody>
      </p:sp>
      <p:sp>
        <p:nvSpPr>
          <p:cNvPr id="76806" name="向右箭號 10"/>
          <p:cNvSpPr>
            <a:spLocks noChangeArrowheads="1"/>
          </p:cNvSpPr>
          <p:nvPr/>
        </p:nvSpPr>
        <p:spPr bwMode="auto">
          <a:xfrm>
            <a:off x="4210224" y="3019437"/>
            <a:ext cx="647700" cy="504825"/>
          </a:xfrm>
          <a:prstGeom prst="rightArrow">
            <a:avLst>
              <a:gd name="adj1" fmla="val 50000"/>
              <a:gd name="adj2" fmla="val 49895"/>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2400"/>
          </a:p>
        </p:txBody>
      </p:sp>
      <p:sp>
        <p:nvSpPr>
          <p:cNvPr id="76807" name="向右箭號 11"/>
          <p:cNvSpPr>
            <a:spLocks noChangeArrowheads="1"/>
          </p:cNvSpPr>
          <p:nvPr/>
        </p:nvSpPr>
        <p:spPr bwMode="auto">
          <a:xfrm>
            <a:off x="3994324" y="2874974"/>
            <a:ext cx="1008063" cy="576263"/>
          </a:xfrm>
          <a:prstGeom prst="rightArrow">
            <a:avLst>
              <a:gd name="adj1" fmla="val 50000"/>
              <a:gd name="adj2" fmla="val 4997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2400"/>
          </a:p>
        </p:txBody>
      </p:sp>
      <p:sp>
        <p:nvSpPr>
          <p:cNvPr id="76808" name="向右箭號 12"/>
          <p:cNvSpPr>
            <a:spLocks noChangeArrowheads="1"/>
          </p:cNvSpPr>
          <p:nvPr/>
        </p:nvSpPr>
        <p:spPr bwMode="auto">
          <a:xfrm>
            <a:off x="4065762" y="3340112"/>
            <a:ext cx="1584325" cy="733425"/>
          </a:xfrm>
          <a:prstGeom prst="rightArrow">
            <a:avLst>
              <a:gd name="adj1" fmla="val 50000"/>
              <a:gd name="adj2" fmla="val 5002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2400"/>
          </a:p>
        </p:txBody>
      </p:sp>
      <p:sp>
        <p:nvSpPr>
          <p:cNvPr id="76809" name="文字方塊 1"/>
          <p:cNvSpPr txBox="1">
            <a:spLocks noChangeArrowheads="1"/>
          </p:cNvSpPr>
          <p:nvPr/>
        </p:nvSpPr>
        <p:spPr bwMode="auto">
          <a:xfrm>
            <a:off x="1546399" y="4675199"/>
            <a:ext cx="2374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這是連續的！</a:t>
            </a:r>
          </a:p>
        </p:txBody>
      </p:sp>
      <p:sp>
        <p:nvSpPr>
          <p:cNvPr id="76810" name="文字方塊 9"/>
          <p:cNvSpPr txBox="1">
            <a:spLocks noChangeArrowheads="1"/>
          </p:cNvSpPr>
          <p:nvPr/>
        </p:nvSpPr>
        <p:spPr bwMode="auto">
          <a:xfrm>
            <a:off x="5865987" y="4643449"/>
            <a:ext cx="1800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這是不連續的！</a:t>
            </a:r>
          </a:p>
        </p:txBody>
      </p:sp>
      <p:sp>
        <p:nvSpPr>
          <p:cNvPr id="76811" name="文字方塊 2"/>
          <p:cNvSpPr txBox="1">
            <a:spLocks noChangeArrowheads="1"/>
          </p:cNvSpPr>
          <p:nvPr/>
        </p:nvSpPr>
        <p:spPr bwMode="auto">
          <a:xfrm>
            <a:off x="2035348" y="5307399"/>
            <a:ext cx="4926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量子躍遷 </a:t>
            </a:r>
            <a:r>
              <a:rPr lang="en-US" altLang="zh-TW" sz="1800"/>
              <a:t>(Quantum Jump) </a:t>
            </a:r>
            <a:r>
              <a:rPr lang="zh-TW" altLang="en-US" sz="1800"/>
              <a:t>的概念正式誕生！</a:t>
            </a:r>
          </a:p>
        </p:txBody>
      </p:sp>
      <p:sp>
        <p:nvSpPr>
          <p:cNvPr id="76812" name="文字方塊 3"/>
          <p:cNvSpPr txBox="1">
            <a:spLocks noChangeArrowheads="1"/>
          </p:cNvSpPr>
          <p:nvPr/>
        </p:nvSpPr>
        <p:spPr bwMode="auto">
          <a:xfrm>
            <a:off x="2049636" y="5810636"/>
            <a:ext cx="4911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微觀世界的物理過程基本上是不連續的跳！</a:t>
            </a:r>
          </a:p>
        </p:txBody>
      </p:sp>
      <p:sp>
        <p:nvSpPr>
          <p:cNvPr id="13" name="文字方塊 12"/>
          <p:cNvSpPr txBox="1"/>
          <p:nvPr/>
        </p:nvSpPr>
        <p:spPr>
          <a:xfrm>
            <a:off x="1175410" y="1067611"/>
            <a:ext cx="6912818" cy="369332"/>
          </a:xfrm>
          <a:prstGeom prst="rect">
            <a:avLst/>
          </a:prstGeom>
          <a:noFill/>
        </p:spPr>
        <p:txBody>
          <a:bodyPr wrap="square" rtlCol="0">
            <a:spAutoFit/>
          </a:bodyPr>
          <a:lstStyle/>
          <a:p>
            <a:r>
              <a:rPr lang="zh-TW" altLang="en-US" sz="1800" dirty="0"/>
              <a:t>電子在原子中，只能處在特定、分立而不是連續分布的狀態！</a:t>
            </a:r>
          </a:p>
        </p:txBody>
      </p:sp>
      <p:pic>
        <p:nvPicPr>
          <p:cNvPr id="2" name="Picture 1">
            <a:extLst>
              <a:ext uri="{FF2B5EF4-FFF2-40B4-BE49-F238E27FC236}">
                <a16:creationId xmlns:a16="http://schemas.microsoft.com/office/drawing/2014/main" id="{B916A6A0-39B1-BD61-3C46-700EA82865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0540" y="2653023"/>
            <a:ext cx="576263" cy="576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4996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644485" y="5675208"/>
            <a:ext cx="42484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革命不是一日就可以達到目標！</a:t>
            </a:r>
          </a:p>
        </p:txBody>
      </p:sp>
      <p:pic>
        <p:nvPicPr>
          <p:cNvPr id="146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85" y="1484784"/>
            <a:ext cx="607695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6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573016"/>
            <a:ext cx="3824461" cy="2101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字方塊 9"/>
          <p:cNvSpPr txBox="1">
            <a:spLocks noChangeArrowheads="1"/>
          </p:cNvSpPr>
          <p:nvPr/>
        </p:nvSpPr>
        <p:spPr bwMode="auto">
          <a:xfrm>
            <a:off x="555062" y="813460"/>
            <a:ext cx="8388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2000" dirty="0"/>
              <a:t>量子躍遷是一個驚天動地、革命性的大洞見！</a:t>
            </a:r>
            <a:r>
              <a:rPr lang="en-US" altLang="zh-TW" sz="2000" dirty="0"/>
              <a:t>This is revolutionary!</a:t>
            </a:r>
            <a:endParaRPr lang="zh-TW" altLang="en-US" sz="2000" dirty="0"/>
          </a:p>
        </p:txBody>
      </p:sp>
    </p:spTree>
    <p:extLst>
      <p:ext uri="{BB962C8B-B14F-4D97-AF65-F5344CB8AC3E}">
        <p14:creationId xmlns:p14="http://schemas.microsoft.com/office/powerpoint/2010/main" val="8206831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文字方塊 2"/>
          <p:cNvSpPr txBox="1">
            <a:spLocks noChangeArrowheads="1"/>
          </p:cNvSpPr>
          <p:nvPr/>
        </p:nvSpPr>
        <p:spPr bwMode="auto">
          <a:xfrm>
            <a:off x="222123" y="1814700"/>
            <a:ext cx="9001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This step is anti-revolutionary and it turns out atomic electrons do not have “orbits”.</a:t>
            </a:r>
            <a:endParaRPr lang="zh-TW" altLang="en-US" sz="2000" dirty="0">
              <a:solidFill>
                <a:srgbClr val="FF0000"/>
              </a:solidFill>
            </a:endParaRPr>
          </a:p>
        </p:txBody>
      </p:sp>
      <p:sp>
        <p:nvSpPr>
          <p:cNvPr id="79875" name="文字方塊 3"/>
          <p:cNvSpPr txBox="1">
            <a:spLocks noChangeArrowheads="1"/>
          </p:cNvSpPr>
          <p:nvPr/>
        </p:nvSpPr>
        <p:spPr bwMode="auto">
          <a:xfrm>
            <a:off x="222123" y="1342297"/>
            <a:ext cx="7776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Bohr plug in the energies formula to find the corresponding circular orbits. </a:t>
            </a:r>
            <a:endParaRPr lang="zh-TW" altLang="en-US" sz="2000" dirty="0"/>
          </a:p>
        </p:txBody>
      </p:sp>
      <mc:AlternateContent xmlns:mc="http://schemas.openxmlformats.org/markup-compatibility/2006" xmlns:a14="http://schemas.microsoft.com/office/drawing/2010/main">
        <mc:Choice Requires="a14">
          <p:sp>
            <p:nvSpPr>
              <p:cNvPr id="79876" name="Text Box 4"/>
              <p:cNvSpPr txBox="1">
                <a:spLocks noChangeArrowheads="1"/>
              </p:cNvSpPr>
              <p:nvPr/>
            </p:nvSpPr>
            <p:spPr bwMode="auto">
              <a:xfrm>
                <a:off x="222123" y="4927463"/>
                <a:ext cx="917405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ea typeface="Cambria Math"/>
                  </a:rPr>
                  <a:t>Bohr was surprised to find </a:t>
                </a:r>
                <a:r>
                  <a:rPr lang="en-US" altLang="zh-TW" sz="2000" dirty="0" err="1">
                    <a:ea typeface="Cambria Math"/>
                  </a:rPr>
                  <a:t>anugular</a:t>
                </a:r>
                <a:r>
                  <a:rPr lang="en-US" altLang="zh-TW" sz="2000" dirty="0">
                    <a:ea typeface="Cambria Math"/>
                  </a:rPr>
                  <a:t> momentum of these orbit is integer multiple of </a:t>
                </a:r>
                <a14:m>
                  <m:oMath xmlns:m="http://schemas.openxmlformats.org/officeDocument/2006/math">
                    <m:r>
                      <m:rPr>
                        <m:sty m:val="p"/>
                      </m:rPr>
                      <a:rPr lang="en-US" altLang="zh-TW" sz="2000" i="1" smtClean="0">
                        <a:latin typeface="Cambria Math"/>
                        <a:ea typeface="Cambria Math"/>
                      </a:rPr>
                      <m:t>ℏ</m:t>
                    </m:r>
                  </m:oMath>
                </a14:m>
                <a:r>
                  <a:rPr lang="en-US" altLang="zh-TW" sz="2000" dirty="0"/>
                  <a:t>.</a:t>
                </a:r>
                <a:endParaRPr lang="zh-TW" altLang="en-US" sz="2000" dirty="0"/>
              </a:p>
            </p:txBody>
          </p:sp>
        </mc:Choice>
        <mc:Fallback xmlns="">
          <p:sp>
            <p:nvSpPr>
              <p:cNvPr id="79876" name="Text Box 4"/>
              <p:cNvSpPr txBox="1">
                <a:spLocks noRot="1" noChangeAspect="1" noMove="1" noResize="1" noEditPoints="1" noAdjustHandles="1" noChangeArrowheads="1" noChangeShapeType="1" noTextEdit="1"/>
              </p:cNvSpPr>
              <p:nvPr/>
            </p:nvSpPr>
            <p:spPr bwMode="auto">
              <a:xfrm>
                <a:off x="222123" y="4927463"/>
                <a:ext cx="9174050" cy="400110"/>
              </a:xfrm>
              <a:prstGeom prst="rect">
                <a:avLst/>
              </a:prstGeom>
              <a:blipFill>
                <a:blip r:embed="rId2"/>
                <a:stretch>
                  <a:fillRect l="-692" t="-6061"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9879" name="矩形 7"/>
          <p:cNvSpPr>
            <a:spLocks noChangeArrowheads="1"/>
          </p:cNvSpPr>
          <p:nvPr/>
        </p:nvSpPr>
        <p:spPr bwMode="auto">
          <a:xfrm>
            <a:off x="3614685" y="4397828"/>
            <a:ext cx="3184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（這部分證實是部分正確的）</a:t>
            </a:r>
          </a:p>
        </p:txBody>
      </p:sp>
      <p:pic>
        <p:nvPicPr>
          <p:cNvPr id="79880" name="Picture 9" descr="D:\Dropbox\Documents\課程\YoungTextBook\Images\Chapter39\A_Images\A_Figures_and_Photos\39_23_Figu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7993" y="2665909"/>
            <a:ext cx="2157208" cy="2183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59866" y="2266524"/>
            <a:ext cx="7109639" cy="400110"/>
          </a:xfrm>
          <a:prstGeom prst="rect">
            <a:avLst/>
          </a:prstGeom>
        </p:spPr>
        <p:txBody>
          <a:bodyPr wrap="none">
            <a:spAutoFit/>
          </a:bodyPr>
          <a:lstStyle/>
          <a:p>
            <a:r>
              <a:rPr lang="zh-TW" altLang="en-US" sz="2000" dirty="0">
                <a:solidFill>
                  <a:srgbClr val="FF0000"/>
                </a:solidFill>
              </a:rPr>
              <a:t>（後來證實這部分不是正確的，原子中的電子沒有軌道可言）</a:t>
            </a:r>
            <a:endParaRPr lang="zh-TW" altLang="en-US" sz="2000" dirty="0"/>
          </a:p>
        </p:txBody>
      </p:sp>
      <p:sp>
        <p:nvSpPr>
          <p:cNvPr id="10" name="文字方塊 9"/>
          <p:cNvSpPr txBox="1"/>
          <p:nvPr/>
        </p:nvSpPr>
        <p:spPr bwMode="auto">
          <a:xfrm>
            <a:off x="222123" y="855392"/>
            <a:ext cx="83529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2000" dirty="0"/>
              <a:t>We know their energies. Then, what are the orbits of these states? Bohr asked.</a:t>
            </a:r>
            <a:endParaRPr lang="zh-TW" altLang="en-US" sz="2000" dirty="0"/>
          </a:p>
        </p:txBody>
      </p:sp>
      <mc:AlternateContent xmlns:mc="http://schemas.openxmlformats.org/markup-compatibility/2006" xmlns:a14="http://schemas.microsoft.com/office/drawing/2010/main">
        <mc:Choice Requires="a14">
          <p:sp>
            <p:nvSpPr>
              <p:cNvPr id="3" name="矩形 2"/>
              <p:cNvSpPr/>
              <p:nvPr/>
            </p:nvSpPr>
            <p:spPr>
              <a:xfrm>
                <a:off x="222122" y="6063642"/>
                <a:ext cx="8814374" cy="400110"/>
              </a:xfrm>
              <a:prstGeom prst="rect">
                <a:avLst/>
              </a:prstGeom>
            </p:spPr>
            <p:txBody>
              <a:bodyPr wrap="square">
                <a:spAutoFit/>
              </a:bodyPr>
              <a:lstStyle/>
              <a:p>
                <a:r>
                  <a:rPr lang="en-US" altLang="zh-TW" sz="2000" dirty="0"/>
                  <a:t>Bohr Quantization condition. He believe energy is quantized since </a:t>
                </a:r>
                <a14:m>
                  <m:oMath xmlns:m="http://schemas.openxmlformats.org/officeDocument/2006/math">
                    <m:r>
                      <a:rPr lang="en-US" altLang="zh-TW" sz="2000" i="1">
                        <a:latin typeface="Cambria Math"/>
                      </a:rPr>
                      <m:t>𝐿</m:t>
                    </m:r>
                  </m:oMath>
                </a14:m>
                <a:r>
                  <a:rPr lang="en-US" altLang="zh-TW" sz="2000" dirty="0"/>
                  <a:t> is quantized.</a:t>
                </a:r>
                <a:endParaRPr lang="zh-TW" altLang="en-US" sz="2000" dirty="0"/>
              </a:p>
            </p:txBody>
          </p:sp>
        </mc:Choice>
        <mc:Fallback xmlns="">
          <p:sp>
            <p:nvSpPr>
              <p:cNvPr id="3" name="矩形 2"/>
              <p:cNvSpPr>
                <a:spLocks noRot="1" noChangeAspect="1" noMove="1" noResize="1" noEditPoints="1" noAdjustHandles="1" noChangeArrowheads="1" noChangeShapeType="1" noTextEdit="1"/>
              </p:cNvSpPr>
              <p:nvPr/>
            </p:nvSpPr>
            <p:spPr>
              <a:xfrm>
                <a:off x="222122" y="6063642"/>
                <a:ext cx="8814374" cy="400110"/>
              </a:xfrm>
              <a:prstGeom prst="rect">
                <a:avLst/>
              </a:prstGeom>
              <a:blipFill>
                <a:blip r:embed="rId4"/>
                <a:stretch>
                  <a:fillRect l="-719" t="-9375" b="-28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3"/>
              <p:cNvSpPr txBox="1"/>
              <p:nvPr/>
            </p:nvSpPr>
            <p:spPr>
              <a:xfrm>
                <a:off x="1626032" y="5463119"/>
                <a:ext cx="1015278" cy="400110"/>
              </a:xfrm>
              <a:prstGeom prst="rect">
                <a:avLst/>
              </a:prstGeom>
              <a:solidFill>
                <a:srgbClr val="FFFF00"/>
              </a:solidFill>
            </p:spPr>
            <p:txBody>
              <a:bodyPr wrap="none" rtlCol="0">
                <a:spAutoFit/>
              </a:bodyPr>
              <a:lstStyle/>
              <a:p>
                <a:pPr/>
                <a14:m>
                  <m:oMathPara xmlns:m="http://schemas.openxmlformats.org/officeDocument/2006/math">
                    <m:oMath>
                      <m:r>
                        <a:rPr lang="en-US" altLang="zh-TW" sz="2000" i="1" smtClean="0">
                          <a:latin typeface="Cambria Math"/>
                        </a:rPr>
                        <m:t>𝐿</m:t>
                      </m:r>
                      <m:r>
                        <a:rPr lang="en-US" altLang="zh-TW" sz="2000" b="0" i="1" smtClean="0">
                          <a:latin typeface="Cambria Math"/>
                        </a:rPr>
                        <m:t>=</m:t>
                      </m:r>
                      <m:r>
                        <a:rPr lang="en-US" altLang="zh-TW" sz="2000" b="0" i="1" smtClean="0">
                          <a:latin typeface="Cambria Math"/>
                        </a:rPr>
                        <m:t>𝑛</m:t>
                      </m:r>
                      <m:r>
                        <m:rPr>
                          <m:sty m:val="p"/>
                        </m:rPr>
                        <a:rPr lang="en-US" altLang="zh-TW" sz="2000" b="0" i="1" smtClean="0">
                          <a:latin typeface="Cambria Math"/>
                          <a:ea typeface="Cambria Math"/>
                        </a:rPr>
                        <m:t>ℏ</m:t>
                      </m:r>
                    </m:oMath>
                  </m:oMathPara>
                </a14:m>
                <a:endParaRPr lang="zh-TW" altLang="en-US" sz="2000" b="0" i="1" dirty="0">
                  <a:latin typeface="Cambria Math"/>
                </a:endParaRPr>
              </a:p>
            </p:txBody>
          </p:sp>
        </mc:Choice>
        <mc:Fallback xmlns="">
          <p:sp>
            <p:nvSpPr>
              <p:cNvPr id="4" name="文字方塊 3"/>
              <p:cNvSpPr txBox="1">
                <a:spLocks noRot="1" noChangeAspect="1" noMove="1" noResize="1" noEditPoints="1" noAdjustHandles="1" noChangeArrowheads="1" noChangeShapeType="1" noTextEdit="1"/>
              </p:cNvSpPr>
              <p:nvPr/>
            </p:nvSpPr>
            <p:spPr>
              <a:xfrm>
                <a:off x="1626032" y="5463119"/>
                <a:ext cx="1015278" cy="400110"/>
              </a:xfrm>
              <a:prstGeom prst="rect">
                <a:avLst/>
              </a:prstGeom>
              <a:blipFill>
                <a:blip r:embed="rId5"/>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03DA6C6-3984-9B9A-6D65-E14EB640A4A0}"/>
              </a:ext>
            </a:extLst>
          </p:cNvPr>
          <p:cNvSpPr txBox="1"/>
          <p:nvPr/>
        </p:nvSpPr>
        <p:spPr>
          <a:xfrm>
            <a:off x="222123" y="369553"/>
            <a:ext cx="9001000" cy="400110"/>
          </a:xfrm>
          <a:prstGeom prst="rect">
            <a:avLst/>
          </a:prstGeom>
          <a:noFill/>
        </p:spPr>
        <p:txBody>
          <a:bodyPr wrap="square" rtlCol="0">
            <a:spAutoFit/>
          </a:bodyPr>
          <a:lstStyle/>
          <a:p>
            <a:r>
              <a:rPr lang="en-US" sz="2000" b="0" dirty="0">
                <a:latin typeface="Cambria Math"/>
              </a:rPr>
              <a:t>The greatest insight of Bohr is that atomic electrons exist in discrete stable states. </a:t>
            </a:r>
            <a:endParaRPr lang="en-TW" sz="2000" b="0" dirty="0">
              <a:latin typeface="Cambria Math"/>
            </a:endParaRPr>
          </a:p>
        </p:txBody>
      </p:sp>
      <p:sp>
        <p:nvSpPr>
          <p:cNvPr id="6" name="TextBox 5">
            <a:extLst>
              <a:ext uri="{FF2B5EF4-FFF2-40B4-BE49-F238E27FC236}">
                <a16:creationId xmlns:a16="http://schemas.microsoft.com/office/drawing/2014/main" id="{4747B731-B527-CD7A-5379-801DE0EDBFBC}"/>
              </a:ext>
            </a:extLst>
          </p:cNvPr>
          <p:cNvSpPr txBox="1"/>
          <p:nvPr/>
        </p:nvSpPr>
        <p:spPr bwMode="auto">
          <a:xfrm>
            <a:off x="4398587" y="2866307"/>
            <a:ext cx="3600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Cloud is more appropriate.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D23B774-D6D9-0B06-4C83-1FDDAC9B6797}"/>
                  </a:ext>
                </a:extLst>
              </p:cNvPr>
              <p:cNvSpPr txBox="1"/>
              <p:nvPr/>
            </p:nvSpPr>
            <p:spPr bwMode="auto">
              <a:xfrm>
                <a:off x="2941725" y="5322116"/>
                <a:ext cx="1077336" cy="676660"/>
              </a:xfrm>
              <a:prstGeom prst="rect">
                <a:avLst/>
              </a:prstGeom>
              <a:solidFill>
                <a:srgbClr val="FFFF00"/>
              </a:solidFill>
              <a:ln>
                <a:noFill/>
              </a:ln>
            </p:spPr>
            <p:txBody>
              <a:bodyPr wrap="square">
                <a:spAutoFit/>
              </a:bodyPr>
              <a:lstStyle/>
              <a:p>
                <a:pPr/>
                <a14:m>
                  <m:oMathPara xmlns:m="http://schemas.openxmlformats.org/officeDocument/2006/math">
                    <m:oMath>
                      <m:r>
                        <m:rPr>
                          <m:sty m:val="p"/>
                        </m:rPr>
                        <a:rPr lang="en-US" altLang="zh-TW" sz="2000" i="1" smtClean="0">
                          <a:latin typeface="Cambria Math"/>
                          <a:ea typeface="Cambria Math"/>
                        </a:rPr>
                        <m:t>ℏ</m:t>
                      </m:r>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ℎ</m:t>
                          </m:r>
                        </m:num>
                        <m:den>
                          <m:r>
                            <a:rPr lang="en-US" altLang="zh-TW" sz="2000" b="0" i="1" smtClean="0">
                              <a:latin typeface="Cambria Math"/>
                              <a:ea typeface="Cambria Math"/>
                            </a:rPr>
                            <m:t>2</m:t>
                          </m:r>
                          <m:r>
                            <a:rPr lang="zh-TW" altLang="en-US" sz="2000" b="0" i="1" smtClean="0">
                              <a:latin typeface="Cambria Math"/>
                              <a:ea typeface="Cambria Math"/>
                            </a:rPr>
                            <m:t>𝜋</m:t>
                          </m:r>
                        </m:den>
                      </m:f>
                    </m:oMath>
                  </m:oMathPara>
                </a14:m>
                <a:endParaRPr lang="en-US" dirty="0"/>
              </a:p>
            </p:txBody>
          </p:sp>
        </mc:Choice>
        <mc:Fallback xmlns="">
          <p:sp>
            <p:nvSpPr>
              <p:cNvPr id="8" name="TextBox 7">
                <a:extLst>
                  <a:ext uri="{FF2B5EF4-FFF2-40B4-BE49-F238E27FC236}">
                    <a16:creationId xmlns:a16="http://schemas.microsoft.com/office/drawing/2014/main" id="{2D23B774-D6D9-0B06-4C83-1FDDAC9B6797}"/>
                  </a:ext>
                </a:extLst>
              </p:cNvPr>
              <p:cNvSpPr txBox="1">
                <a:spLocks noRot="1" noChangeAspect="1" noMove="1" noResize="1" noEditPoints="1" noAdjustHandles="1" noChangeArrowheads="1" noChangeShapeType="1" noTextEdit="1"/>
              </p:cNvSpPr>
              <p:nvPr/>
            </p:nvSpPr>
            <p:spPr bwMode="auto">
              <a:xfrm>
                <a:off x="2941725" y="5322116"/>
                <a:ext cx="1077336" cy="676660"/>
              </a:xfrm>
              <a:prstGeom prst="rect">
                <a:avLst/>
              </a:prstGeom>
              <a:blipFill>
                <a:blip r:embed="rId6"/>
                <a:stretch>
                  <a:fillRect b="-5556"/>
                </a:stretch>
              </a:blipFill>
              <a:ln>
                <a:no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additive="base">
                                        <p:cTn id="7" dur="500" fill="hold"/>
                                        <p:tgtEl>
                                          <p:spTgt spid="79874"/>
                                        </p:tgtEl>
                                        <p:attrNameLst>
                                          <p:attrName>ppt_x</p:attrName>
                                        </p:attrNameLst>
                                      </p:cBhvr>
                                      <p:tavLst>
                                        <p:tav tm="0">
                                          <p:val>
                                            <p:strVal val="#ppt_x"/>
                                          </p:val>
                                        </p:tav>
                                        <p:tav tm="100000">
                                          <p:val>
                                            <p:strVal val="#ppt_x"/>
                                          </p:val>
                                        </p:tav>
                                      </p:tavLst>
                                    </p:anim>
                                    <p:anim calcmode="lin" valueType="num">
                                      <p:cBhvr additive="base">
                                        <p:cTn id="8" dur="500" fill="hold"/>
                                        <p:tgtEl>
                                          <p:spTgt spid="798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9875"/>
                                        </p:tgtEl>
                                        <p:attrNameLst>
                                          <p:attrName>style.visibility</p:attrName>
                                        </p:attrNameLst>
                                      </p:cBhvr>
                                      <p:to>
                                        <p:strVal val="visible"/>
                                      </p:to>
                                    </p:set>
                                    <p:anim calcmode="lin" valueType="num">
                                      <p:cBhvr additive="base">
                                        <p:cTn id="11" dur="500" fill="hold"/>
                                        <p:tgtEl>
                                          <p:spTgt spid="79875"/>
                                        </p:tgtEl>
                                        <p:attrNameLst>
                                          <p:attrName>ppt_x</p:attrName>
                                        </p:attrNameLst>
                                      </p:cBhvr>
                                      <p:tavLst>
                                        <p:tav tm="0">
                                          <p:val>
                                            <p:strVal val="#ppt_x"/>
                                          </p:val>
                                        </p:tav>
                                        <p:tav tm="100000">
                                          <p:val>
                                            <p:strVal val="#ppt_x"/>
                                          </p:val>
                                        </p:tav>
                                      </p:tavLst>
                                    </p:anim>
                                    <p:anim calcmode="lin" valueType="num">
                                      <p:cBhvr additive="base">
                                        <p:cTn id="12" dur="500" fill="hold"/>
                                        <p:tgtEl>
                                          <p:spTgt spid="7987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9880"/>
                                        </p:tgtEl>
                                        <p:attrNameLst>
                                          <p:attrName>style.visibility</p:attrName>
                                        </p:attrNameLst>
                                      </p:cBhvr>
                                      <p:to>
                                        <p:strVal val="visible"/>
                                      </p:to>
                                    </p:set>
                                    <p:anim calcmode="lin" valueType="num">
                                      <p:cBhvr additive="base">
                                        <p:cTn id="19" dur="500" fill="hold"/>
                                        <p:tgtEl>
                                          <p:spTgt spid="79880"/>
                                        </p:tgtEl>
                                        <p:attrNameLst>
                                          <p:attrName>ppt_x</p:attrName>
                                        </p:attrNameLst>
                                      </p:cBhvr>
                                      <p:tavLst>
                                        <p:tav tm="0">
                                          <p:val>
                                            <p:strVal val="#ppt_x"/>
                                          </p:val>
                                        </p:tav>
                                        <p:tav tm="100000">
                                          <p:val>
                                            <p:strVal val="#ppt_x"/>
                                          </p:val>
                                        </p:tav>
                                      </p:tavLst>
                                    </p:anim>
                                    <p:anim calcmode="lin" valueType="num">
                                      <p:cBhvr additive="base">
                                        <p:cTn id="20" dur="500" fill="hold"/>
                                        <p:tgtEl>
                                          <p:spTgt spid="7988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9876"/>
                                        </p:tgtEl>
                                        <p:attrNameLst>
                                          <p:attrName>style.visibility</p:attrName>
                                        </p:attrNameLst>
                                      </p:cBhvr>
                                      <p:to>
                                        <p:strVal val="visible"/>
                                      </p:to>
                                    </p:set>
                                    <p:anim calcmode="lin" valueType="num">
                                      <p:cBhvr additive="base">
                                        <p:cTn id="29" dur="500" fill="hold"/>
                                        <p:tgtEl>
                                          <p:spTgt spid="79876"/>
                                        </p:tgtEl>
                                        <p:attrNameLst>
                                          <p:attrName>ppt_x</p:attrName>
                                        </p:attrNameLst>
                                      </p:cBhvr>
                                      <p:tavLst>
                                        <p:tav tm="0">
                                          <p:val>
                                            <p:strVal val="#ppt_x"/>
                                          </p:val>
                                        </p:tav>
                                        <p:tav tm="100000">
                                          <p:val>
                                            <p:strVal val="#ppt_x"/>
                                          </p:val>
                                        </p:tav>
                                      </p:tavLst>
                                    </p:anim>
                                    <p:anim calcmode="lin" valueType="num">
                                      <p:cBhvr additive="base">
                                        <p:cTn id="30" dur="500" fill="hold"/>
                                        <p:tgtEl>
                                          <p:spTgt spid="7987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9879"/>
                                        </p:tgtEl>
                                        <p:attrNameLst>
                                          <p:attrName>style.visibility</p:attrName>
                                        </p:attrNameLst>
                                      </p:cBhvr>
                                      <p:to>
                                        <p:strVal val="visible"/>
                                      </p:to>
                                    </p:set>
                                    <p:anim calcmode="lin" valueType="num">
                                      <p:cBhvr additive="base">
                                        <p:cTn id="33" dur="500" fill="hold"/>
                                        <p:tgtEl>
                                          <p:spTgt spid="79879"/>
                                        </p:tgtEl>
                                        <p:attrNameLst>
                                          <p:attrName>ppt_x</p:attrName>
                                        </p:attrNameLst>
                                      </p:cBhvr>
                                      <p:tavLst>
                                        <p:tav tm="0">
                                          <p:val>
                                            <p:strVal val="#ppt_x"/>
                                          </p:val>
                                        </p:tav>
                                        <p:tav tm="100000">
                                          <p:val>
                                            <p:strVal val="#ppt_x"/>
                                          </p:val>
                                        </p:tav>
                                      </p:tavLst>
                                    </p:anim>
                                    <p:anim calcmode="lin" valueType="num">
                                      <p:cBhvr additive="base">
                                        <p:cTn id="34" dur="500" fill="hold"/>
                                        <p:tgtEl>
                                          <p:spTgt spid="7987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P spid="79875" grpId="0"/>
      <p:bldP spid="79876" grpId="0"/>
      <p:bldP spid="79879" grpId="0"/>
      <p:bldP spid="2" grpId="0"/>
      <p:bldP spid="3" grpId="0"/>
      <p:bldP spid="4" grpId="0" animBg="1"/>
      <p:bldP spid="6" grpId="0"/>
      <p:bldP spid="8" grpId="0" animBg="1"/>
    </p:bldLst>
  </p:timing>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3050A7-2583-E707-C882-2332003884E2}"/>
            </a:ext>
          </a:extLst>
        </p:cNvPr>
        <p:cNvGrpSpPr/>
        <p:nvPr/>
      </p:nvGrpSpPr>
      <p:grpSpPr>
        <a:xfrm>
          <a:off x="0" y="0"/>
          <a:ext cx="0" cy="0"/>
          <a:chOff x="0" y="0"/>
          <a:chExt cx="0" cy="0"/>
        </a:xfrm>
      </p:grpSpPr>
      <p:sp>
        <p:nvSpPr>
          <p:cNvPr id="79874" name="文字方塊 2">
            <a:extLst>
              <a:ext uri="{FF2B5EF4-FFF2-40B4-BE49-F238E27FC236}">
                <a16:creationId xmlns:a16="http://schemas.microsoft.com/office/drawing/2014/main" id="{5C0B220D-A291-E62D-50C2-7DCBE69F2F2A}"/>
              </a:ext>
            </a:extLst>
          </p:cNvPr>
          <p:cNvSpPr txBox="1">
            <a:spLocks noChangeArrowheads="1"/>
          </p:cNvSpPr>
          <p:nvPr/>
        </p:nvSpPr>
        <p:spPr bwMode="auto">
          <a:xfrm>
            <a:off x="1062706" y="1895995"/>
            <a:ext cx="4679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由穩定態的能量可以找到對應的電子</a:t>
            </a:r>
            <a:r>
              <a:rPr lang="zh-TW" altLang="en-US" sz="1800" dirty="0">
                <a:solidFill>
                  <a:srgbClr val="FF0000"/>
                </a:solidFill>
              </a:rPr>
              <a:t>軌道。</a:t>
            </a:r>
          </a:p>
        </p:txBody>
      </p:sp>
      <p:sp>
        <p:nvSpPr>
          <p:cNvPr id="79875" name="文字方塊 3">
            <a:extLst>
              <a:ext uri="{FF2B5EF4-FFF2-40B4-BE49-F238E27FC236}">
                <a16:creationId xmlns:a16="http://schemas.microsoft.com/office/drawing/2014/main" id="{5882D175-5409-F86F-AED6-B099C211664C}"/>
              </a:ext>
            </a:extLst>
          </p:cNvPr>
          <p:cNvSpPr txBox="1">
            <a:spLocks noChangeArrowheads="1"/>
          </p:cNvSpPr>
          <p:nvPr/>
        </p:nvSpPr>
        <p:spPr bwMode="auto">
          <a:xfrm>
            <a:off x="1062706" y="1312927"/>
            <a:ext cx="77768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t>波爾將穩定態能階能量，代入電子繞轉原子核的圖像來了解這些穩定態。</a:t>
            </a:r>
          </a:p>
        </p:txBody>
      </p:sp>
      <mc:AlternateContent xmlns:mc="http://schemas.openxmlformats.org/markup-compatibility/2006" xmlns:a14="http://schemas.microsoft.com/office/drawing/2010/main">
        <mc:Choice Requires="a14">
          <p:sp>
            <p:nvSpPr>
              <p:cNvPr id="79876" name="Text Box 4">
                <a:extLst>
                  <a:ext uri="{FF2B5EF4-FFF2-40B4-BE49-F238E27FC236}">
                    <a16:creationId xmlns:a16="http://schemas.microsoft.com/office/drawing/2014/main" id="{6E7A1A73-F39D-C06E-0718-693E3062E5F3}"/>
                  </a:ext>
                </a:extLst>
              </p:cNvPr>
              <p:cNvSpPr txBox="1">
                <a:spLocks noChangeArrowheads="1"/>
              </p:cNvSpPr>
              <p:nvPr/>
            </p:nvSpPr>
            <p:spPr bwMode="auto">
              <a:xfrm>
                <a:off x="1054143" y="5566300"/>
                <a:ext cx="6167395" cy="4912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波爾驚訝地發現這些軌道的角動量是常數</a:t>
                </a:r>
                <a14:m>
                  <m:oMath xmlns:m="http://schemas.openxmlformats.org/officeDocument/2006/math">
                    <m:r>
                      <m:rPr>
                        <m:sty m:val="p"/>
                      </m:rPr>
                      <a:rPr lang="en-US" altLang="zh-TW" sz="1800" i="1" smtClean="0">
                        <a:latin typeface="Cambria Math"/>
                        <a:ea typeface="Cambria Math"/>
                      </a:rPr>
                      <m:t>ℏ</m:t>
                    </m:r>
                    <m:r>
                      <a:rPr lang="en-US" altLang="zh-TW" sz="1800" b="0" i="1" smtClean="0">
                        <a:latin typeface="Cambria Math"/>
                        <a:ea typeface="Cambria Math"/>
                      </a:rPr>
                      <m:t>=</m:t>
                    </m:r>
                    <m:f>
                      <m:fPr>
                        <m:ctrlPr>
                          <a:rPr lang="en-US" altLang="zh-TW" sz="1800" b="0" i="1" smtClean="0">
                            <a:latin typeface="Cambria Math"/>
                            <a:ea typeface="Cambria Math"/>
                          </a:rPr>
                        </m:ctrlPr>
                      </m:fPr>
                      <m:num>
                        <m:r>
                          <a:rPr lang="en-US" altLang="zh-TW" sz="1800" b="0" i="1" smtClean="0">
                            <a:latin typeface="Cambria Math"/>
                            <a:ea typeface="Cambria Math"/>
                          </a:rPr>
                          <m:t>ℎ</m:t>
                        </m:r>
                      </m:num>
                      <m:den>
                        <m:r>
                          <a:rPr lang="en-US" altLang="zh-TW" sz="1800" b="0" i="1" smtClean="0">
                            <a:latin typeface="Cambria Math"/>
                            <a:ea typeface="Cambria Math"/>
                          </a:rPr>
                          <m:t>2</m:t>
                        </m:r>
                        <m:r>
                          <a:rPr lang="zh-TW" altLang="en-US" sz="1800" b="0" i="1" smtClean="0">
                            <a:latin typeface="Cambria Math"/>
                            <a:ea typeface="Cambria Math"/>
                          </a:rPr>
                          <m:t>𝜋</m:t>
                        </m:r>
                      </m:den>
                    </m:f>
                  </m:oMath>
                </a14:m>
                <a:r>
                  <a:rPr lang="zh-TW" altLang="en-US" sz="1800" dirty="0"/>
                  <a:t>的整數倍：</a:t>
                </a:r>
              </a:p>
            </p:txBody>
          </p:sp>
        </mc:Choice>
        <mc:Fallback xmlns="">
          <p:sp>
            <p:nvSpPr>
              <p:cNvPr id="79876" name="Text Box 4">
                <a:extLst>
                  <a:ext uri="{FF2B5EF4-FFF2-40B4-BE49-F238E27FC236}">
                    <a16:creationId xmlns:a16="http://schemas.microsoft.com/office/drawing/2014/main" id="{6E7A1A73-F39D-C06E-0718-693E3062E5F3}"/>
                  </a:ext>
                </a:extLst>
              </p:cNvPr>
              <p:cNvSpPr txBox="1">
                <a:spLocks noRot="1" noChangeAspect="1" noMove="1" noResize="1" noEditPoints="1" noAdjustHandles="1" noChangeArrowheads="1" noChangeShapeType="1" noTextEdit="1"/>
              </p:cNvSpPr>
              <p:nvPr/>
            </p:nvSpPr>
            <p:spPr bwMode="auto">
              <a:xfrm>
                <a:off x="1054143" y="5566300"/>
                <a:ext cx="6167395" cy="491288"/>
              </a:xfrm>
              <a:prstGeom prst="rect">
                <a:avLst/>
              </a:prstGeom>
              <a:blipFill>
                <a:blip r:embed="rId2"/>
                <a:stretch>
                  <a:fillRect l="-823" b="-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9879" name="矩形 7">
            <a:extLst>
              <a:ext uri="{FF2B5EF4-FFF2-40B4-BE49-F238E27FC236}">
                <a16:creationId xmlns:a16="http://schemas.microsoft.com/office/drawing/2014/main" id="{76B03E2F-C32C-FAB9-6680-D6FFB587C446}"/>
              </a:ext>
            </a:extLst>
          </p:cNvPr>
          <p:cNvSpPr>
            <a:spLocks noChangeArrowheads="1"/>
          </p:cNvSpPr>
          <p:nvPr/>
        </p:nvSpPr>
        <p:spPr bwMode="auto">
          <a:xfrm>
            <a:off x="4867902" y="4988051"/>
            <a:ext cx="3184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（這部分證實是部分正確的）</a:t>
            </a:r>
          </a:p>
        </p:txBody>
      </p:sp>
      <p:pic>
        <p:nvPicPr>
          <p:cNvPr id="79880" name="Picture 9" descr="D:\Dropbox\Documents\課程\YoungTextBook\Images\Chapter39\A_Images\A_Figures_and_Photos\39_23_Figure.jpg">
            <a:extLst>
              <a:ext uri="{FF2B5EF4-FFF2-40B4-BE49-F238E27FC236}">
                <a16:creationId xmlns:a16="http://schemas.microsoft.com/office/drawing/2014/main" id="{DF2BAABE-0F75-B3EC-AB4D-037DC6FADA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1" y="2878437"/>
            <a:ext cx="2520280" cy="255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F6934674-B3FD-AA47-19DD-3A7BEBC0BE3E}"/>
              </a:ext>
            </a:extLst>
          </p:cNvPr>
          <p:cNvSpPr/>
          <p:nvPr/>
        </p:nvSpPr>
        <p:spPr>
          <a:xfrm>
            <a:off x="1002173" y="2406034"/>
            <a:ext cx="6647974" cy="369332"/>
          </a:xfrm>
          <a:prstGeom prst="rect">
            <a:avLst/>
          </a:prstGeom>
        </p:spPr>
        <p:txBody>
          <a:bodyPr wrap="none">
            <a:spAutoFit/>
          </a:bodyPr>
          <a:lstStyle/>
          <a:p>
            <a:r>
              <a:rPr lang="zh-TW" altLang="en-US" sz="1800" dirty="0">
                <a:solidFill>
                  <a:srgbClr val="FF0000"/>
                </a:solidFill>
              </a:rPr>
              <a:t>（後來證實這部分不是正確的，原子中的電子沒有軌道可言）</a:t>
            </a:r>
            <a:endParaRPr lang="zh-TW" altLang="en-US" sz="1800" dirty="0"/>
          </a:p>
        </p:txBody>
      </p:sp>
      <p:sp>
        <p:nvSpPr>
          <p:cNvPr id="10" name="文字方塊 9">
            <a:extLst>
              <a:ext uri="{FF2B5EF4-FFF2-40B4-BE49-F238E27FC236}">
                <a16:creationId xmlns:a16="http://schemas.microsoft.com/office/drawing/2014/main" id="{0FDA83E6-AB9E-50FB-50BE-CB60E22DEB8F}"/>
              </a:ext>
            </a:extLst>
          </p:cNvPr>
          <p:cNvSpPr txBox="1"/>
          <p:nvPr/>
        </p:nvSpPr>
        <p:spPr bwMode="auto">
          <a:xfrm>
            <a:off x="1062706" y="920684"/>
            <a:ext cx="56166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這個革命性的能階是對應到電子怎麼樣的運動狀態？</a:t>
            </a:r>
          </a:p>
        </p:txBody>
      </p:sp>
      <p:sp>
        <p:nvSpPr>
          <p:cNvPr id="3" name="矩形 2">
            <a:extLst>
              <a:ext uri="{FF2B5EF4-FFF2-40B4-BE49-F238E27FC236}">
                <a16:creationId xmlns:a16="http://schemas.microsoft.com/office/drawing/2014/main" id="{9AB60F28-C947-3586-ADB9-4E7DC994F9E6}"/>
              </a:ext>
            </a:extLst>
          </p:cNvPr>
          <p:cNvSpPr/>
          <p:nvPr/>
        </p:nvSpPr>
        <p:spPr>
          <a:xfrm>
            <a:off x="1054142" y="6104425"/>
            <a:ext cx="7910346" cy="369332"/>
          </a:xfrm>
          <a:prstGeom prst="rect">
            <a:avLst/>
          </a:prstGeom>
        </p:spPr>
        <p:txBody>
          <a:bodyPr wrap="square">
            <a:spAutoFit/>
          </a:bodyPr>
          <a:lstStyle/>
          <a:p>
            <a:r>
              <a:rPr lang="zh-TW" altLang="en-US" sz="1800" dirty="0"/>
              <a:t>這就被稱為</a:t>
            </a:r>
            <a:r>
              <a:rPr lang="zh-TW" altLang="en-US" sz="1800" dirty="0">
                <a:solidFill>
                  <a:srgbClr val="FF0000"/>
                </a:solidFill>
              </a:rPr>
              <a:t>波爾的量子化條件</a:t>
            </a:r>
            <a:r>
              <a:rPr lang="zh-TW" altLang="en-US" sz="1800" dirty="0"/>
              <a:t>！波爾認為能量量子化是因為角動量量子化。</a:t>
            </a:r>
          </a:p>
        </p:txBody>
      </p:sp>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F207FC49-C56E-3F3B-3F87-BC7DE8170B85}"/>
                  </a:ext>
                </a:extLst>
              </p:cNvPr>
              <p:cNvSpPr txBox="1"/>
              <p:nvPr/>
            </p:nvSpPr>
            <p:spPr>
              <a:xfrm>
                <a:off x="7117619" y="5627278"/>
                <a:ext cx="934808"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i="1" smtClean="0">
                          <a:latin typeface="Cambria Math"/>
                        </a:rPr>
                        <m:t>𝐿</m:t>
                      </m:r>
                      <m:r>
                        <a:rPr lang="en-US" altLang="zh-TW" sz="1800" b="0" i="1" smtClean="0">
                          <a:latin typeface="Cambria Math"/>
                        </a:rPr>
                        <m:t>=</m:t>
                      </m:r>
                      <m:r>
                        <a:rPr lang="en-US" altLang="zh-TW" sz="1800" b="0" i="1" smtClean="0">
                          <a:latin typeface="Cambria Math"/>
                        </a:rPr>
                        <m:t>𝑛</m:t>
                      </m:r>
                      <m:r>
                        <m:rPr>
                          <m:sty m:val="p"/>
                        </m:rPr>
                        <a:rPr lang="en-US" altLang="zh-TW" sz="1800" b="0" i="1" smtClean="0">
                          <a:latin typeface="Cambria Math"/>
                          <a:ea typeface="Cambria Math"/>
                        </a:rPr>
                        <m:t>ℏ</m:t>
                      </m:r>
                    </m:oMath>
                  </m:oMathPara>
                </a14:m>
                <a:endParaRPr lang="zh-TW" altLang="en-US" sz="1800" b="0" i="1" dirty="0">
                  <a:latin typeface="Cambria Math"/>
                </a:endParaRPr>
              </a:p>
            </p:txBody>
          </p:sp>
        </mc:Choice>
        <mc:Fallback xmlns="">
          <p:sp>
            <p:nvSpPr>
              <p:cNvPr id="4" name="文字方塊 3">
                <a:extLst>
                  <a:ext uri="{FF2B5EF4-FFF2-40B4-BE49-F238E27FC236}">
                    <a16:creationId xmlns:a16="http://schemas.microsoft.com/office/drawing/2014/main" id="{F207FC49-C56E-3F3B-3F87-BC7DE8170B85}"/>
                  </a:ext>
                </a:extLst>
              </p:cNvPr>
              <p:cNvSpPr txBox="1">
                <a:spLocks noRot="1" noChangeAspect="1" noMove="1" noResize="1" noEditPoints="1" noAdjustHandles="1" noChangeArrowheads="1" noChangeShapeType="1" noTextEdit="1"/>
              </p:cNvSpPr>
              <p:nvPr/>
            </p:nvSpPr>
            <p:spPr>
              <a:xfrm>
                <a:off x="7117619" y="5627278"/>
                <a:ext cx="934808"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字方塊 9">
                <a:extLst>
                  <a:ext uri="{FF2B5EF4-FFF2-40B4-BE49-F238E27FC236}">
                    <a16:creationId xmlns:a16="http://schemas.microsoft.com/office/drawing/2014/main" id="{80104635-4699-EB65-40CE-2AE44FBB7399}"/>
                  </a:ext>
                </a:extLst>
              </p:cNvPr>
              <p:cNvSpPr txBox="1"/>
              <p:nvPr/>
            </p:nvSpPr>
            <p:spPr>
              <a:xfrm>
                <a:off x="5620085" y="1803708"/>
                <a:ext cx="2432342" cy="618631"/>
              </a:xfrm>
              <a:prstGeom prst="rect">
                <a:avLst/>
              </a:prstGeom>
              <a:solidFill>
                <a:srgbClr val="FFFF00"/>
              </a:solidFill>
            </p:spPr>
            <p:txBody>
              <a:bodyPr wrap="square" rtlCol="0">
                <a:spAutoFit/>
              </a:bodyPr>
              <a:lstStyle/>
              <a:p>
                <a:pPr/>
                <a14:m>
                  <m:oMathPara xmlns:m="http://schemas.openxmlformats.org/officeDocument/2006/math">
                    <m:oMath>
                      <m:sSub>
                        <m:sSubPr>
                          <m:ctrlPr>
                            <a:rPr lang="en-US" altLang="zh-TW" sz="1800" b="0" i="1" smtClean="0">
                              <a:latin typeface="Cambria Math" panose="02040503050406030204" pitchFamily="18" charset="0"/>
                              <a:ea typeface="Cambria Math"/>
                            </a:rPr>
                          </m:ctrlPr>
                        </m:sSubPr>
                        <m:e>
                          <m:r>
                            <a:rPr lang="en-US" altLang="zh-TW" sz="1800" b="0" i="1" smtClean="0">
                              <a:latin typeface="Cambria Math" panose="02040503050406030204" pitchFamily="18" charset="0"/>
                              <a:ea typeface="Cambria Math"/>
                            </a:rPr>
                            <m:t>𝐸</m:t>
                          </m:r>
                        </m:e>
                        <m:sub>
                          <m:r>
                            <a:rPr lang="en-US" altLang="zh-TW" sz="1800" b="0" i="1" smtClean="0">
                              <a:latin typeface="Cambria Math" panose="02040503050406030204" pitchFamily="18" charset="0"/>
                              <a:ea typeface="Cambria Math"/>
                            </a:rPr>
                            <m:t>𝑛</m:t>
                          </m:r>
                        </m:sub>
                      </m:sSub>
                      <m:r>
                        <a:rPr lang="en-US" altLang="zh-TW" sz="1800" b="0" i="1" smtClean="0">
                          <a:latin typeface="Cambria Math" panose="02040503050406030204" pitchFamily="18" charset="0"/>
                          <a:ea typeface="Cambria Math"/>
                        </a:rPr>
                        <m:t>=</m:t>
                      </m:r>
                      <m:d>
                        <m:dPr>
                          <m:ctrlPr>
                            <a:rPr lang="en-US" altLang="zh-TW" sz="1800" b="0" i="1" smtClean="0">
                              <a:latin typeface="Cambria Math" panose="02040503050406030204" pitchFamily="18" charset="0"/>
                              <a:ea typeface="Cambria Math"/>
                            </a:rPr>
                          </m:ctrlPr>
                        </m:dPr>
                        <m:e>
                          <m:r>
                            <a:rPr lang="en-US" altLang="zh-TW" sz="1800" b="0" i="1" smtClean="0">
                              <a:latin typeface="Cambria Math" panose="02040503050406030204" pitchFamily="18" charset="0"/>
                              <a:ea typeface="Cambria Math"/>
                            </a:rPr>
                            <m:t>−13.6</m:t>
                          </m:r>
                          <m:r>
                            <m:rPr>
                              <m:nor/>
                            </m:rPr>
                            <a:rPr lang="en-US" altLang="zh-TW" sz="1800" b="0" i="0" smtClean="0">
                              <a:latin typeface="Cambria Math" panose="02040503050406030204" pitchFamily="18" charset="0"/>
                              <a:ea typeface="Cambria Math"/>
                            </a:rPr>
                            <m:t>eV</m:t>
                          </m:r>
                        </m:e>
                      </m:d>
                      <m:d>
                        <m:dPr>
                          <m:ctrlPr>
                            <a:rPr lang="en-US" altLang="zh-TW" sz="1800" i="1">
                              <a:latin typeface="Cambria Math" panose="02040503050406030204" pitchFamily="18" charset="0"/>
                              <a:ea typeface="Cambria Math"/>
                            </a:rPr>
                          </m:ctrlPr>
                        </m:dPr>
                        <m:e>
                          <m:f>
                            <m:fPr>
                              <m:ctrlPr>
                                <a:rPr lang="en-US" altLang="zh-TW" sz="1800" i="1">
                                  <a:latin typeface="Cambria Math" panose="02040503050406030204" pitchFamily="18" charset="0"/>
                                  <a:ea typeface="Cambria Math"/>
                                </a:rPr>
                              </m:ctrlPr>
                            </m:fPr>
                            <m:num>
                              <m:r>
                                <a:rPr lang="en-US" altLang="zh-TW" sz="1800" i="1">
                                  <a:latin typeface="Cambria Math" panose="02040503050406030204" pitchFamily="18" charset="0"/>
                                  <a:ea typeface="Cambria Math"/>
                                </a:rPr>
                                <m:t>1</m:t>
                              </m:r>
                            </m:num>
                            <m:den>
                              <m:sSup>
                                <m:sSupPr>
                                  <m:ctrlPr>
                                    <a:rPr lang="en-US" altLang="zh-TW" sz="1800" i="1">
                                      <a:latin typeface="Cambria Math"/>
                                      <a:ea typeface="Cambria Math"/>
                                    </a:rPr>
                                  </m:ctrlPr>
                                </m:sSupPr>
                                <m:e>
                                  <m:r>
                                    <a:rPr lang="en-US" altLang="zh-TW" sz="1800" i="1">
                                      <a:latin typeface="Cambria Math"/>
                                      <a:ea typeface="Cambria Math"/>
                                    </a:rPr>
                                    <m:t>𝑛</m:t>
                                  </m:r>
                                </m:e>
                                <m:sup>
                                  <m:r>
                                    <a:rPr lang="en-US" altLang="zh-TW" sz="1800" i="1">
                                      <a:latin typeface="Cambria Math"/>
                                      <a:ea typeface="Cambria Math"/>
                                    </a:rPr>
                                    <m:t>2</m:t>
                                  </m:r>
                                </m:sup>
                              </m:sSup>
                            </m:den>
                          </m:f>
                        </m:e>
                      </m:d>
                    </m:oMath>
                  </m:oMathPara>
                </a14:m>
                <a:endParaRPr lang="en-US" altLang="zh-TW" sz="1800" b="0" dirty="0">
                  <a:ea typeface="Cambria Math"/>
                </a:endParaRPr>
              </a:p>
            </p:txBody>
          </p:sp>
        </mc:Choice>
        <mc:Fallback xmlns="">
          <p:sp>
            <p:nvSpPr>
              <p:cNvPr id="12" name="文字方塊 9">
                <a:extLst>
                  <a:ext uri="{FF2B5EF4-FFF2-40B4-BE49-F238E27FC236}">
                    <a16:creationId xmlns:a16="http://schemas.microsoft.com/office/drawing/2014/main" id="{80104635-4699-EB65-40CE-2AE44FBB7399}"/>
                  </a:ext>
                </a:extLst>
              </p:cNvPr>
              <p:cNvSpPr txBox="1">
                <a:spLocks noRot="1" noChangeAspect="1" noMove="1" noResize="1" noEditPoints="1" noAdjustHandles="1" noChangeArrowheads="1" noChangeShapeType="1" noTextEdit="1"/>
              </p:cNvSpPr>
              <p:nvPr/>
            </p:nvSpPr>
            <p:spPr>
              <a:xfrm>
                <a:off x="5620085" y="1803708"/>
                <a:ext cx="2432342" cy="618631"/>
              </a:xfrm>
              <a:prstGeom prst="rect">
                <a:avLst/>
              </a:prstGeom>
              <a:blipFill>
                <a:blip r:embed="rId5"/>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563EFF6-148F-E0D4-435B-8FA23C677D0E}"/>
              </a:ext>
            </a:extLst>
          </p:cNvPr>
          <p:cNvSpPr txBox="1"/>
          <p:nvPr/>
        </p:nvSpPr>
        <p:spPr>
          <a:xfrm>
            <a:off x="1062706" y="461055"/>
            <a:ext cx="7776864" cy="369332"/>
          </a:xfrm>
          <a:prstGeom prst="rect">
            <a:avLst/>
          </a:prstGeom>
          <a:noFill/>
        </p:spPr>
        <p:txBody>
          <a:bodyPr wrap="square" rtlCol="0">
            <a:spAutoFit/>
          </a:bodyPr>
          <a:lstStyle/>
          <a:p>
            <a:r>
              <a:rPr lang="en-TW" sz="1800" b="0" dirty="0">
                <a:latin typeface="Cambria Math"/>
              </a:rPr>
              <a:t>波爾最厲害的創見是原子內的電子會處於一系列穩定的狀態，形成能階。</a:t>
            </a:r>
          </a:p>
        </p:txBody>
      </p:sp>
    </p:spTree>
    <p:extLst>
      <p:ext uri="{BB962C8B-B14F-4D97-AF65-F5344CB8AC3E}">
        <p14:creationId xmlns:p14="http://schemas.microsoft.com/office/powerpoint/2010/main" val="144375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additive="base">
                                        <p:cTn id="7" dur="500" fill="hold"/>
                                        <p:tgtEl>
                                          <p:spTgt spid="79874"/>
                                        </p:tgtEl>
                                        <p:attrNameLst>
                                          <p:attrName>ppt_x</p:attrName>
                                        </p:attrNameLst>
                                      </p:cBhvr>
                                      <p:tavLst>
                                        <p:tav tm="0">
                                          <p:val>
                                            <p:strVal val="#ppt_x"/>
                                          </p:val>
                                        </p:tav>
                                        <p:tav tm="100000">
                                          <p:val>
                                            <p:strVal val="#ppt_x"/>
                                          </p:val>
                                        </p:tav>
                                      </p:tavLst>
                                    </p:anim>
                                    <p:anim calcmode="lin" valueType="num">
                                      <p:cBhvr additive="base">
                                        <p:cTn id="8" dur="500" fill="hold"/>
                                        <p:tgtEl>
                                          <p:spTgt spid="798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9875"/>
                                        </p:tgtEl>
                                        <p:attrNameLst>
                                          <p:attrName>style.visibility</p:attrName>
                                        </p:attrNameLst>
                                      </p:cBhvr>
                                      <p:to>
                                        <p:strVal val="visible"/>
                                      </p:to>
                                    </p:set>
                                    <p:anim calcmode="lin" valueType="num">
                                      <p:cBhvr additive="base">
                                        <p:cTn id="11" dur="500" fill="hold"/>
                                        <p:tgtEl>
                                          <p:spTgt spid="79875"/>
                                        </p:tgtEl>
                                        <p:attrNameLst>
                                          <p:attrName>ppt_x</p:attrName>
                                        </p:attrNameLst>
                                      </p:cBhvr>
                                      <p:tavLst>
                                        <p:tav tm="0">
                                          <p:val>
                                            <p:strVal val="#ppt_x"/>
                                          </p:val>
                                        </p:tav>
                                        <p:tav tm="100000">
                                          <p:val>
                                            <p:strVal val="#ppt_x"/>
                                          </p:val>
                                        </p:tav>
                                      </p:tavLst>
                                    </p:anim>
                                    <p:anim calcmode="lin" valueType="num">
                                      <p:cBhvr additive="base">
                                        <p:cTn id="12" dur="500" fill="hold"/>
                                        <p:tgtEl>
                                          <p:spTgt spid="7987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9880"/>
                                        </p:tgtEl>
                                        <p:attrNameLst>
                                          <p:attrName>style.visibility</p:attrName>
                                        </p:attrNameLst>
                                      </p:cBhvr>
                                      <p:to>
                                        <p:strVal val="visible"/>
                                      </p:to>
                                    </p:set>
                                    <p:anim calcmode="lin" valueType="num">
                                      <p:cBhvr additive="base">
                                        <p:cTn id="23" dur="500" fill="hold"/>
                                        <p:tgtEl>
                                          <p:spTgt spid="79880"/>
                                        </p:tgtEl>
                                        <p:attrNameLst>
                                          <p:attrName>ppt_x</p:attrName>
                                        </p:attrNameLst>
                                      </p:cBhvr>
                                      <p:tavLst>
                                        <p:tav tm="0">
                                          <p:val>
                                            <p:strVal val="#ppt_x"/>
                                          </p:val>
                                        </p:tav>
                                        <p:tav tm="100000">
                                          <p:val>
                                            <p:strVal val="#ppt_x"/>
                                          </p:val>
                                        </p:tav>
                                      </p:tavLst>
                                    </p:anim>
                                    <p:anim calcmode="lin" valueType="num">
                                      <p:cBhvr additive="base">
                                        <p:cTn id="24" dur="500" fill="hold"/>
                                        <p:tgtEl>
                                          <p:spTgt spid="7988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9876"/>
                                        </p:tgtEl>
                                        <p:attrNameLst>
                                          <p:attrName>style.visibility</p:attrName>
                                        </p:attrNameLst>
                                      </p:cBhvr>
                                      <p:to>
                                        <p:strVal val="visible"/>
                                      </p:to>
                                    </p:set>
                                    <p:anim calcmode="lin" valueType="num">
                                      <p:cBhvr additive="base">
                                        <p:cTn id="29" dur="500" fill="hold"/>
                                        <p:tgtEl>
                                          <p:spTgt spid="79876"/>
                                        </p:tgtEl>
                                        <p:attrNameLst>
                                          <p:attrName>ppt_x</p:attrName>
                                        </p:attrNameLst>
                                      </p:cBhvr>
                                      <p:tavLst>
                                        <p:tav tm="0">
                                          <p:val>
                                            <p:strVal val="#ppt_x"/>
                                          </p:val>
                                        </p:tav>
                                        <p:tav tm="100000">
                                          <p:val>
                                            <p:strVal val="#ppt_x"/>
                                          </p:val>
                                        </p:tav>
                                      </p:tavLst>
                                    </p:anim>
                                    <p:anim calcmode="lin" valueType="num">
                                      <p:cBhvr additive="base">
                                        <p:cTn id="30" dur="500" fill="hold"/>
                                        <p:tgtEl>
                                          <p:spTgt spid="7987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9879"/>
                                        </p:tgtEl>
                                        <p:attrNameLst>
                                          <p:attrName>style.visibility</p:attrName>
                                        </p:attrNameLst>
                                      </p:cBhvr>
                                      <p:to>
                                        <p:strVal val="visible"/>
                                      </p:to>
                                    </p:set>
                                    <p:anim calcmode="lin" valueType="num">
                                      <p:cBhvr additive="base">
                                        <p:cTn id="33" dur="500" fill="hold"/>
                                        <p:tgtEl>
                                          <p:spTgt spid="79879"/>
                                        </p:tgtEl>
                                        <p:attrNameLst>
                                          <p:attrName>ppt_x</p:attrName>
                                        </p:attrNameLst>
                                      </p:cBhvr>
                                      <p:tavLst>
                                        <p:tav tm="0">
                                          <p:val>
                                            <p:strVal val="#ppt_x"/>
                                          </p:val>
                                        </p:tav>
                                        <p:tav tm="100000">
                                          <p:val>
                                            <p:strVal val="#ppt_x"/>
                                          </p:val>
                                        </p:tav>
                                      </p:tavLst>
                                    </p:anim>
                                    <p:anim calcmode="lin" valueType="num">
                                      <p:cBhvr additive="base">
                                        <p:cTn id="34" dur="500" fill="hold"/>
                                        <p:tgtEl>
                                          <p:spTgt spid="7987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P spid="79875" grpId="0"/>
      <p:bldP spid="79876" grpId="0"/>
      <p:bldP spid="79879" grpId="0"/>
      <p:bldP spid="2" grpId="0"/>
      <p:bldP spid="3" grpId="0"/>
      <p:bldP spid="4" grpId="0" animBg="1"/>
      <p:bldP spid="12"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5" descr="D:\Dropbox\Documents\課程\YoungTextBook\Images\Chapter39\A_Images\A_Figures_and_Photos\39_24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36613"/>
            <a:ext cx="8547100"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1763688" y="260648"/>
            <a:ext cx="59046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對於波爾，能階是一系列滿足量子化條件的同心軌道。</a:t>
            </a:r>
            <a:endParaRPr lang="zh-CN" altLang="en-US" sz="1800" dirty="0"/>
          </a:p>
        </p:txBody>
      </p:sp>
    </p:spTree>
    <p:extLst>
      <p:ext uri="{BB962C8B-B14F-4D97-AF65-F5344CB8AC3E}">
        <p14:creationId xmlns:p14="http://schemas.microsoft.com/office/powerpoint/2010/main" val="19754833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BEFE11-7F1D-91F7-01FE-F8B9E29D142F}"/>
              </a:ext>
            </a:extLst>
          </p:cNvPr>
          <p:cNvSpPr/>
          <p:nvPr/>
        </p:nvSpPr>
        <p:spPr>
          <a:xfrm>
            <a:off x="6732240" y="3807046"/>
            <a:ext cx="504056" cy="26228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898" name="Picture 2" descr="C:\Users\Chia-Hung Chang\Downloads\Data\Knight\Media\Chapter39\Images\39_17Figureb-F.jpg"/>
          <p:cNvPicPr>
            <a:picLocks noChangeAspect="1" noChangeArrowheads="1"/>
          </p:cNvPicPr>
          <p:nvPr/>
        </p:nvPicPr>
        <p:blipFill>
          <a:blip r:embed="rId2">
            <a:extLst>
              <a:ext uri="{28A0092B-C50C-407E-A947-70E740481C1C}">
                <a14:useLocalDpi xmlns:a14="http://schemas.microsoft.com/office/drawing/2010/main" val="0"/>
              </a:ext>
            </a:extLst>
          </a:blip>
          <a:srcRect t="11510" b="4091"/>
          <a:stretch>
            <a:fillRect/>
          </a:stretch>
        </p:blipFill>
        <p:spPr bwMode="auto">
          <a:xfrm>
            <a:off x="2261227" y="787685"/>
            <a:ext cx="4471013" cy="254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3" descr="C:\Users\Chia-Hung Chang\Downloads\Data\Knight\Media\Chapter39\Images\39_17Figurea-F.jpg"/>
          <p:cNvPicPr>
            <a:picLocks noChangeAspect="1" noChangeArrowheads="1"/>
          </p:cNvPicPr>
          <p:nvPr/>
        </p:nvPicPr>
        <p:blipFill>
          <a:blip r:embed="rId3">
            <a:extLst>
              <a:ext uri="{28A0092B-C50C-407E-A947-70E740481C1C}">
                <a14:useLocalDpi xmlns:a14="http://schemas.microsoft.com/office/drawing/2010/main" val="0"/>
              </a:ext>
            </a:extLst>
          </a:blip>
          <a:srcRect t="5522" b="45647"/>
          <a:stretch>
            <a:fillRect/>
          </a:stretch>
        </p:blipFill>
        <p:spPr bwMode="auto">
          <a:xfrm>
            <a:off x="2261227" y="3807046"/>
            <a:ext cx="4471013" cy="262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5">
            <a:extLst>
              <a:ext uri="{FF2B5EF4-FFF2-40B4-BE49-F238E27FC236}">
                <a16:creationId xmlns:a16="http://schemas.microsoft.com/office/drawing/2014/main" id="{AC940DE5-5494-0A55-7DDB-FE0B6C863615}"/>
              </a:ext>
            </a:extLst>
          </p:cNvPr>
          <p:cNvSpPr txBox="1">
            <a:spLocks noChangeArrowheads="1"/>
          </p:cNvSpPr>
          <p:nvPr/>
        </p:nvSpPr>
        <p:spPr bwMode="auto">
          <a:xfrm>
            <a:off x="1979712" y="3338022"/>
            <a:ext cx="5790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光是在電子從一個軌道</a:t>
            </a:r>
            <a:r>
              <a:rPr lang="zh-TW" altLang="en-US" sz="1800" dirty="0">
                <a:solidFill>
                  <a:srgbClr val="FF0000"/>
                </a:solidFill>
              </a:rPr>
              <a:t>跳</a:t>
            </a:r>
            <a:r>
              <a:rPr lang="zh-TW" altLang="en-US" sz="1800" dirty="0"/>
              <a:t>到另一個軌道的時候發出！</a:t>
            </a:r>
          </a:p>
        </p:txBody>
      </p:sp>
      <p:pic>
        <p:nvPicPr>
          <p:cNvPr id="3" name="Picture 2">
            <a:extLst>
              <a:ext uri="{FF2B5EF4-FFF2-40B4-BE49-F238E27FC236}">
                <a16:creationId xmlns:a16="http://schemas.microsoft.com/office/drawing/2014/main" id="{ED8ADD3B-06CC-B4B1-DF27-4D86A8907B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591" y="3815050"/>
            <a:ext cx="588364" cy="5883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6F95203-8C13-EDEA-548E-CCC09C13526B}"/>
              </a:ext>
            </a:extLst>
          </p:cNvPr>
          <p:cNvSpPr/>
          <p:nvPr/>
        </p:nvSpPr>
        <p:spPr>
          <a:xfrm>
            <a:off x="6716398" y="795689"/>
            <a:ext cx="519898" cy="2547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51617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File:Hydrogen transitions.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981075"/>
            <a:ext cx="5715000" cy="4286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3203848" y="5445224"/>
            <a:ext cx="3744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如此光譜線是這樣解釋！</a:t>
            </a:r>
            <a:endParaRPr lang="zh-CN" altLang="en-US" sz="1800" dirty="0"/>
          </a:p>
        </p:txBody>
      </p:sp>
    </p:spTree>
    <p:extLst>
      <p:ext uri="{BB962C8B-B14F-4D97-AF65-F5344CB8AC3E}">
        <p14:creationId xmlns:p14="http://schemas.microsoft.com/office/powerpoint/2010/main" val="10844158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9" descr="D:\Dropbox\Documents\課程\YoungTextBook\Images\Chapter39\A_Images\A_Figures_and_Photos\39_23_Figure.jpg">
            <a:extLst>
              <a:ext uri="{FF2B5EF4-FFF2-40B4-BE49-F238E27FC236}">
                <a16:creationId xmlns:a16="http://schemas.microsoft.com/office/drawing/2014/main" id="{2E2AC808-07C3-50E4-C523-BB88B44363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973" y="661279"/>
            <a:ext cx="2189806" cy="221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376729F4-AC3D-6591-C66E-E6BE19D10F6D}"/>
                  </a:ext>
                </a:extLst>
              </p:cNvPr>
              <p:cNvSpPr txBox="1"/>
              <p:nvPr/>
            </p:nvSpPr>
            <p:spPr>
              <a:xfrm>
                <a:off x="5589656" y="610932"/>
                <a:ext cx="1241365"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panose="02040503050406030204" pitchFamily="18" charset="0"/>
                        </a:rPr>
                        <m:t>𝑚𝑟𝑣</m:t>
                      </m:r>
                      <m:r>
                        <a:rPr lang="en-US" altLang="zh-TW" sz="1800" b="0" i="1" smtClean="0">
                          <a:latin typeface="Cambria Math"/>
                        </a:rPr>
                        <m:t>=</m:t>
                      </m:r>
                      <m:r>
                        <a:rPr lang="en-US" altLang="zh-TW" sz="1800" b="0" i="1" smtClean="0">
                          <a:latin typeface="Cambria Math"/>
                        </a:rPr>
                        <m:t>𝑛</m:t>
                      </m:r>
                      <m:r>
                        <m:rPr>
                          <m:sty m:val="p"/>
                        </m:rPr>
                        <a:rPr lang="en-US" altLang="zh-TW" sz="1800" b="0" i="1" smtClean="0">
                          <a:latin typeface="Cambria Math"/>
                          <a:ea typeface="Cambria Math"/>
                        </a:rPr>
                        <m:t>ℏ</m:t>
                      </m:r>
                    </m:oMath>
                  </m:oMathPara>
                </a14:m>
                <a:endParaRPr lang="zh-TW" altLang="en-US" sz="1800" b="0" i="1" dirty="0">
                  <a:latin typeface="Cambria Math"/>
                </a:endParaRPr>
              </a:p>
            </p:txBody>
          </p:sp>
        </mc:Choice>
        <mc:Fallback xmlns="">
          <p:sp>
            <p:nvSpPr>
              <p:cNvPr id="4" name="文字方塊 3">
                <a:extLst>
                  <a:ext uri="{FF2B5EF4-FFF2-40B4-BE49-F238E27FC236}">
                    <a16:creationId xmlns:a16="http://schemas.microsoft.com/office/drawing/2014/main" id="{376729F4-AC3D-6591-C66E-E6BE19D10F6D}"/>
                  </a:ext>
                </a:extLst>
              </p:cNvPr>
              <p:cNvSpPr txBox="1">
                <a:spLocks noRot="1" noChangeAspect="1" noMove="1" noResize="1" noEditPoints="1" noAdjustHandles="1" noChangeArrowheads="1" noChangeShapeType="1" noTextEdit="1"/>
              </p:cNvSpPr>
              <p:nvPr/>
            </p:nvSpPr>
            <p:spPr>
              <a:xfrm>
                <a:off x="5589656" y="610932"/>
                <a:ext cx="124136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BF7910-A8DE-AA02-96A2-05ACC034703A}"/>
                  </a:ext>
                </a:extLst>
              </p:cNvPr>
              <p:cNvSpPr txBox="1"/>
              <p:nvPr/>
            </p:nvSpPr>
            <p:spPr>
              <a:xfrm>
                <a:off x="3582560" y="1525157"/>
                <a:ext cx="1728192" cy="719684"/>
              </a:xfrm>
              <a:prstGeom prst="rect">
                <a:avLst/>
              </a:prstGeom>
              <a:solidFill>
                <a:srgbClr val="FFFF99"/>
              </a:solidFill>
            </p:spPr>
            <p:txBody>
              <a:bodyPr wrap="square">
                <a:spAutoFit/>
              </a:bodyPr>
              <a:lstStyle/>
              <a:p>
                <a:pPr/>
                <a14:m>
                  <m:oMathPara xmlns:m="http://schemas.openxmlformats.org/officeDocument/2006/math">
                    <m:oMath>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𝑟</m:t>
                              </m:r>
                            </m:e>
                            <m:sup>
                              <m:r>
                                <a:rPr lang="en-US" altLang="zh-TW" sz="1800" i="1">
                                  <a:latin typeface="Cambria Math"/>
                                </a:rPr>
                                <m:t>2</m:t>
                              </m:r>
                            </m:sup>
                          </m:sSup>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𝑣</m:t>
                              </m:r>
                            </m:e>
                            <m:sup>
                              <m:r>
                                <a:rPr lang="en-US" altLang="zh-TW" sz="1800" b="0" i="1" smtClean="0">
                                  <a:latin typeface="Cambria Math" panose="02040503050406030204" pitchFamily="18" charset="0"/>
                                </a:rPr>
                                <m:t>2</m:t>
                              </m:r>
                            </m:sup>
                          </m:sSup>
                        </m:num>
                        <m:den>
                          <m:r>
                            <a:rPr lang="en-US" altLang="zh-TW" sz="1800" b="0" i="1" smtClean="0">
                              <a:latin typeface="Cambria Math" panose="02040503050406030204" pitchFamily="18" charset="0"/>
                            </a:rPr>
                            <m:t>𝑟</m:t>
                          </m:r>
                        </m:den>
                      </m:f>
                    </m:oMath>
                  </m:oMathPara>
                </a14:m>
                <a:endParaRPr lang="en-TW" sz="1800" dirty="0"/>
              </a:p>
            </p:txBody>
          </p:sp>
        </mc:Choice>
        <mc:Fallback xmlns="">
          <p:sp>
            <p:nvSpPr>
              <p:cNvPr id="11" name="TextBox 10">
                <a:extLst>
                  <a:ext uri="{FF2B5EF4-FFF2-40B4-BE49-F238E27FC236}">
                    <a16:creationId xmlns:a16="http://schemas.microsoft.com/office/drawing/2014/main" id="{12BF7910-A8DE-AA02-96A2-05ACC034703A}"/>
                  </a:ext>
                </a:extLst>
              </p:cNvPr>
              <p:cNvSpPr txBox="1">
                <a:spLocks noRot="1" noChangeAspect="1" noMove="1" noResize="1" noEditPoints="1" noAdjustHandles="1" noChangeArrowheads="1" noChangeShapeType="1" noTextEdit="1"/>
              </p:cNvSpPr>
              <p:nvPr/>
            </p:nvSpPr>
            <p:spPr>
              <a:xfrm>
                <a:off x="3582560" y="1525157"/>
                <a:ext cx="1728192" cy="719684"/>
              </a:xfrm>
              <a:prstGeom prst="rect">
                <a:avLst/>
              </a:prstGeom>
              <a:blipFill>
                <a:blip r:embed="rId4"/>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E8A641F4-A971-1F3C-068D-FDA7CD8AF55A}"/>
              </a:ext>
            </a:extLst>
          </p:cNvPr>
          <p:cNvSpPr txBox="1"/>
          <p:nvPr/>
        </p:nvSpPr>
        <p:spPr>
          <a:xfrm>
            <a:off x="3519680" y="610932"/>
            <a:ext cx="2069976" cy="369332"/>
          </a:xfrm>
          <a:prstGeom prst="rect">
            <a:avLst/>
          </a:prstGeom>
          <a:noFill/>
        </p:spPr>
        <p:txBody>
          <a:bodyPr wrap="square">
            <a:spAutoFit/>
          </a:bodyPr>
          <a:lstStyle/>
          <a:p>
            <a:r>
              <a:rPr lang="zh-TW" altLang="en-US" sz="1800" dirty="0">
                <a:solidFill>
                  <a:srgbClr val="FF0000"/>
                </a:solidFill>
              </a:rPr>
              <a:t>波爾的量子化條件</a:t>
            </a:r>
            <a:endParaRPr lang="en-TW" sz="1800" dirty="0"/>
          </a:p>
        </p:txBody>
      </p:sp>
      <p:sp>
        <p:nvSpPr>
          <p:cNvPr id="13" name="TextBox 12">
            <a:extLst>
              <a:ext uri="{FF2B5EF4-FFF2-40B4-BE49-F238E27FC236}">
                <a16:creationId xmlns:a16="http://schemas.microsoft.com/office/drawing/2014/main" id="{9BD5F960-9FF9-24FA-38FE-40BF3DFBF9E9}"/>
              </a:ext>
            </a:extLst>
          </p:cNvPr>
          <p:cNvSpPr txBox="1"/>
          <p:nvPr/>
        </p:nvSpPr>
        <p:spPr>
          <a:xfrm>
            <a:off x="3519680" y="1025862"/>
            <a:ext cx="3932640" cy="369332"/>
          </a:xfrm>
          <a:prstGeom prst="rect">
            <a:avLst/>
          </a:prstGeom>
          <a:noFill/>
        </p:spPr>
        <p:txBody>
          <a:bodyPr wrap="square" rtlCol="0">
            <a:spAutoFit/>
          </a:bodyPr>
          <a:lstStyle/>
          <a:p>
            <a:pPr algn="l"/>
            <a:r>
              <a:rPr lang="en-GB" sz="1800" dirty="0" err="1">
                <a:latin typeface="Cambria Math" panose="02040503050406030204" pitchFamily="18" charset="0"/>
              </a:rPr>
              <a:t>靜電力等於圓形軌道的向心力</a:t>
            </a:r>
            <a:r>
              <a:rPr lang="en-GB" sz="1800" dirty="0">
                <a:latin typeface="Cambria Math" panose="02040503050406030204" pitchFamily="18" charset="0"/>
              </a:rPr>
              <a:t>：</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3DC8DE6-B1D9-1FB4-97C0-524739874C85}"/>
                  </a:ext>
                </a:extLst>
              </p:cNvPr>
              <p:cNvSpPr txBox="1"/>
              <p:nvPr/>
            </p:nvSpPr>
            <p:spPr>
              <a:xfrm>
                <a:off x="5589656" y="1538284"/>
                <a:ext cx="1728192" cy="695190"/>
              </a:xfrm>
              <a:prstGeom prst="rect">
                <a:avLst/>
              </a:prstGeom>
              <a:solidFill>
                <a:srgbClr val="FFFF99"/>
              </a:solidFill>
            </p:spPr>
            <p:txBody>
              <a:bodyPr wrap="square">
                <a:spAutoFit/>
              </a:bodyPr>
              <a:lstStyle/>
              <a:p>
                <a:pPr/>
                <a14:m>
                  <m:oMathPara xmlns:m="http://schemas.openxmlformats.org/officeDocument/2006/math">
                    <m:oMath>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𝑚𝑟</m:t>
                      </m:r>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𝑣</m:t>
                          </m:r>
                        </m:e>
                        <m:sup>
                          <m:r>
                            <a:rPr lang="en-US" altLang="zh-TW" sz="1800" i="1" smtClean="0">
                              <a:latin typeface="Cambria Math" panose="02040503050406030204" pitchFamily="18" charset="0"/>
                            </a:rPr>
                            <m:t>2</m:t>
                          </m:r>
                        </m:sup>
                      </m:sSup>
                    </m:oMath>
                  </m:oMathPara>
                </a14:m>
                <a:endParaRPr lang="en-TW" sz="1800" dirty="0"/>
              </a:p>
            </p:txBody>
          </p:sp>
        </mc:Choice>
        <mc:Fallback xmlns="">
          <p:sp>
            <p:nvSpPr>
              <p:cNvPr id="14" name="TextBox 13">
                <a:extLst>
                  <a:ext uri="{FF2B5EF4-FFF2-40B4-BE49-F238E27FC236}">
                    <a16:creationId xmlns:a16="http://schemas.microsoft.com/office/drawing/2014/main" id="{A3DC8DE6-B1D9-1FB4-97C0-524739874C85}"/>
                  </a:ext>
                </a:extLst>
              </p:cNvPr>
              <p:cNvSpPr txBox="1">
                <a:spLocks noRot="1" noChangeAspect="1" noMove="1" noResize="1" noEditPoints="1" noAdjustHandles="1" noChangeArrowheads="1" noChangeShapeType="1" noTextEdit="1"/>
              </p:cNvSpPr>
              <p:nvPr/>
            </p:nvSpPr>
            <p:spPr>
              <a:xfrm>
                <a:off x="5589656" y="1538284"/>
                <a:ext cx="1728192" cy="69519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B7BC279-400C-5AE2-8832-1AC60B5F18BE}"/>
                  </a:ext>
                </a:extLst>
              </p:cNvPr>
              <p:cNvSpPr txBox="1"/>
              <p:nvPr/>
            </p:nvSpPr>
            <p:spPr>
              <a:xfrm>
                <a:off x="3563888" y="2724725"/>
                <a:ext cx="1504205" cy="695190"/>
              </a:xfrm>
              <a:prstGeom prst="rect">
                <a:avLst/>
              </a:prstGeom>
              <a:solidFill>
                <a:srgbClr val="FFFF99"/>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𝑣</m:t>
                      </m:r>
                      <m:r>
                        <a:rPr lang="en-US" altLang="zh-TW" sz="1800" b="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a:rPr lang="en-US" altLang="zh-TW" sz="1800" b="0" i="1" smtClean="0">
                              <a:latin typeface="Cambria Math" panose="02040503050406030204" pitchFamily="18" charset="0"/>
                              <a:ea typeface="Cambria Math" panose="02040503050406030204" pitchFamily="18" charset="0"/>
                            </a:rPr>
                            <m:t>𝑛</m:t>
                          </m:r>
                          <m:r>
                            <m:rPr>
                              <m:sty m:val="p"/>
                            </m:rPr>
                            <a:rPr lang="en-US" altLang="zh-TW" sz="1800" i="1">
                              <a:latin typeface="Cambria Math"/>
                              <a:ea typeface="Cambria Math"/>
                            </a:rPr>
                            <m:t>ℏ</m:t>
                          </m:r>
                        </m:den>
                      </m:f>
                    </m:oMath>
                  </m:oMathPara>
                </a14:m>
                <a:endParaRPr lang="en-TW" sz="1800" dirty="0"/>
              </a:p>
            </p:txBody>
          </p:sp>
        </mc:Choice>
        <mc:Fallback xmlns="">
          <p:sp>
            <p:nvSpPr>
              <p:cNvPr id="15" name="TextBox 14">
                <a:extLst>
                  <a:ext uri="{FF2B5EF4-FFF2-40B4-BE49-F238E27FC236}">
                    <a16:creationId xmlns:a16="http://schemas.microsoft.com/office/drawing/2014/main" id="{EB7BC279-400C-5AE2-8832-1AC60B5F18BE}"/>
                  </a:ext>
                </a:extLst>
              </p:cNvPr>
              <p:cNvSpPr txBox="1">
                <a:spLocks noRot="1" noChangeAspect="1" noMove="1" noResize="1" noEditPoints="1" noAdjustHandles="1" noChangeArrowheads="1" noChangeShapeType="1" noTextEdit="1"/>
              </p:cNvSpPr>
              <p:nvPr/>
            </p:nvSpPr>
            <p:spPr>
              <a:xfrm>
                <a:off x="3563888" y="2724725"/>
                <a:ext cx="1504205" cy="69519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042980E-C131-8869-F0DC-7E68625E03A8}"/>
                  </a:ext>
                </a:extLst>
              </p:cNvPr>
              <p:cNvSpPr txBox="1"/>
              <p:nvPr/>
            </p:nvSpPr>
            <p:spPr>
              <a:xfrm>
                <a:off x="3563888" y="3880769"/>
                <a:ext cx="3348886" cy="775020"/>
              </a:xfrm>
              <a:prstGeom prst="rect">
                <a:avLst/>
              </a:prstGeom>
              <a:solidFill>
                <a:srgbClr val="FFFF99"/>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𝐾</m:t>
                      </m:r>
                      <m:r>
                        <a:rPr lang="en-US" altLang="zh-TW" sz="1800" b="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b="0" i="1" smtClean="0">
                          <a:latin typeface="Cambria Math" panose="02040503050406030204" pitchFamily="18" charset="0"/>
                        </a:rPr>
                        <m:t>𝑚</m:t>
                      </m:r>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𝑣</m:t>
                          </m:r>
                        </m:e>
                        <m:sup>
                          <m:r>
                            <a:rPr lang="en-US" altLang="zh-TW" sz="1800" i="1" smtClean="0">
                              <a:latin typeface="Cambria Math" panose="02040503050406030204" pitchFamily="18" charset="0"/>
                            </a:rPr>
                            <m:t>2</m:t>
                          </m:r>
                        </m:sup>
                      </m:sSup>
                      <m:r>
                        <a:rPr lang="en-US" altLang="zh-TW" sz="1800" b="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𝑚</m:t>
                          </m:r>
                        </m:num>
                        <m:den>
                          <m:r>
                            <a:rPr lang="en-US" altLang="zh-TW" sz="1800" b="0" i="1" smtClean="0">
                              <a:latin typeface="Cambria Math" panose="02040503050406030204" pitchFamily="18" charset="0"/>
                            </a:rPr>
                            <m:t>2</m:t>
                          </m:r>
                        </m:den>
                      </m:f>
                      <m:sSup>
                        <m:sSupPr>
                          <m:ctrlPr>
                            <a:rPr lang="en-US" altLang="zh-TW" sz="1800" i="1">
                              <a:latin typeface="Cambria Math" panose="02040503050406030204" pitchFamily="18" charset="0"/>
                            </a:rPr>
                          </m:ctrlPr>
                        </m:sSupPr>
                        <m:e>
                          <m:d>
                            <m:dPr>
                              <m:ctrlPr>
                                <a:rPr lang="en-US" altLang="zh-TW" sz="1800" i="1">
                                  <a:latin typeface="Cambria Math" panose="02040503050406030204" pitchFamily="18" charset="0"/>
                                </a:rPr>
                              </m:ctrlPr>
                            </m:dPr>
                            <m:e>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m:rPr>
                                      <m:sty m:val="p"/>
                                    </m:rPr>
                                    <a:rPr lang="en-US" altLang="zh-TW" sz="1800" i="1">
                                      <a:latin typeface="Cambria Math"/>
                                      <a:ea typeface="Cambria Math"/>
                                    </a:rPr>
                                    <m:t>ℏ</m:t>
                                  </m:r>
                                </m:den>
                              </m:f>
                            </m:e>
                          </m:d>
                        </m:e>
                        <m:sup>
                          <m:r>
                            <a:rPr lang="en-US" altLang="zh-TW" sz="1800" b="0" i="1" smtClean="0">
                              <a:latin typeface="Cambria Math" panose="02040503050406030204" pitchFamily="18" charset="0"/>
                            </a:rPr>
                            <m:t>2</m:t>
                          </m:r>
                        </m:sup>
                      </m:sSup>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𝑛</m:t>
                              </m:r>
                            </m:e>
                            <m:sup>
                              <m:r>
                                <a:rPr lang="en-US" altLang="zh-TW" sz="1800" b="0" i="1" smtClean="0">
                                  <a:latin typeface="Cambria Math" panose="02040503050406030204" pitchFamily="18" charset="0"/>
                                </a:rPr>
                                <m:t>2</m:t>
                              </m:r>
                            </m:sup>
                          </m:sSup>
                        </m:den>
                      </m:f>
                    </m:oMath>
                  </m:oMathPara>
                </a14:m>
                <a:endParaRPr lang="en-TW" sz="1800" dirty="0"/>
              </a:p>
            </p:txBody>
          </p:sp>
        </mc:Choice>
        <mc:Fallback xmlns="">
          <p:sp>
            <p:nvSpPr>
              <p:cNvPr id="17" name="TextBox 16">
                <a:extLst>
                  <a:ext uri="{FF2B5EF4-FFF2-40B4-BE49-F238E27FC236}">
                    <a16:creationId xmlns:a16="http://schemas.microsoft.com/office/drawing/2014/main" id="{A042980E-C131-8869-F0DC-7E68625E03A8}"/>
                  </a:ext>
                </a:extLst>
              </p:cNvPr>
              <p:cNvSpPr txBox="1">
                <a:spLocks noRot="1" noChangeAspect="1" noMove="1" noResize="1" noEditPoints="1" noAdjustHandles="1" noChangeArrowheads="1" noChangeShapeType="1" noTextEdit="1"/>
              </p:cNvSpPr>
              <p:nvPr/>
            </p:nvSpPr>
            <p:spPr>
              <a:xfrm>
                <a:off x="3563888" y="3880769"/>
                <a:ext cx="3348886" cy="775020"/>
              </a:xfrm>
              <a:prstGeom prst="rect">
                <a:avLst/>
              </a:prstGeom>
              <a:blipFill>
                <a:blip r:embed="rId7"/>
                <a:stretch>
                  <a:fillRect/>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424DE970-7E17-54D3-0D1C-4D5BDB4281F1}"/>
              </a:ext>
            </a:extLst>
          </p:cNvPr>
          <p:cNvSpPr txBox="1"/>
          <p:nvPr/>
        </p:nvSpPr>
        <p:spPr>
          <a:xfrm>
            <a:off x="3532443" y="2300548"/>
            <a:ext cx="4239344" cy="369332"/>
          </a:xfrm>
          <a:prstGeom prst="rect">
            <a:avLst/>
          </a:prstGeom>
          <a:noFill/>
        </p:spPr>
        <p:txBody>
          <a:bodyPr wrap="square" rtlCol="0">
            <a:spAutoFit/>
          </a:bodyPr>
          <a:lstStyle/>
          <a:p>
            <a:pPr algn="l"/>
            <a:r>
              <a:rPr lang="en-TW" sz="1800" dirty="0">
                <a:latin typeface="Cambria Math" panose="02040503050406030204" pitchFamily="18" charset="0"/>
              </a:rPr>
              <a:t>代入量子化條件即可得電子速度：</a:t>
            </a:r>
          </a:p>
        </p:txBody>
      </p:sp>
      <p:sp>
        <p:nvSpPr>
          <p:cNvPr id="19" name="TextBox 18">
            <a:extLst>
              <a:ext uri="{FF2B5EF4-FFF2-40B4-BE49-F238E27FC236}">
                <a16:creationId xmlns:a16="http://schemas.microsoft.com/office/drawing/2014/main" id="{F1F3C63A-A45A-621D-EB13-3B76A7E3D9D8}"/>
              </a:ext>
            </a:extLst>
          </p:cNvPr>
          <p:cNvSpPr txBox="1"/>
          <p:nvPr/>
        </p:nvSpPr>
        <p:spPr>
          <a:xfrm>
            <a:off x="3532442" y="3465676"/>
            <a:ext cx="4423933" cy="369332"/>
          </a:xfrm>
          <a:prstGeom prst="rect">
            <a:avLst/>
          </a:prstGeom>
          <a:noFill/>
        </p:spPr>
        <p:txBody>
          <a:bodyPr wrap="square" rtlCol="0">
            <a:spAutoFit/>
          </a:bodyPr>
          <a:lstStyle/>
          <a:p>
            <a:pPr algn="l"/>
            <a:r>
              <a:rPr lang="en-GB" sz="1800" dirty="0" err="1">
                <a:latin typeface="Cambria Math" panose="02040503050406030204" pitchFamily="18" charset="0"/>
              </a:rPr>
              <a:t>將速度代入動能公式就得到</a:t>
            </a:r>
            <a:r>
              <a:rPr lang="en-TW" sz="1800">
                <a:latin typeface="Cambria Math" panose="02040503050406030204" pitchFamily="18" charset="0"/>
              </a:rPr>
              <a:t>電子動能</a:t>
            </a:r>
            <a:r>
              <a:rPr lang="en-TW" sz="1800" dirty="0">
                <a:latin typeface="Cambria Math" panose="02040503050406030204" pitchFamily="18" charset="0"/>
              </a:rPr>
              <a:t>：</a:t>
            </a:r>
          </a:p>
        </p:txBody>
      </p:sp>
      <p:sp>
        <p:nvSpPr>
          <p:cNvPr id="20" name="TextBox 19">
            <a:extLst>
              <a:ext uri="{FF2B5EF4-FFF2-40B4-BE49-F238E27FC236}">
                <a16:creationId xmlns:a16="http://schemas.microsoft.com/office/drawing/2014/main" id="{B0461976-D83A-3FA2-A280-6E7A8F7BDE37}"/>
              </a:ext>
            </a:extLst>
          </p:cNvPr>
          <p:cNvSpPr txBox="1"/>
          <p:nvPr/>
        </p:nvSpPr>
        <p:spPr>
          <a:xfrm>
            <a:off x="1042284" y="4751195"/>
            <a:ext cx="7634172" cy="369332"/>
          </a:xfrm>
          <a:prstGeom prst="rect">
            <a:avLst/>
          </a:prstGeom>
          <a:noFill/>
        </p:spPr>
        <p:txBody>
          <a:bodyPr wrap="square" rtlCol="0">
            <a:spAutoFit/>
          </a:bodyPr>
          <a:lstStyle/>
          <a:p>
            <a:pPr algn="l"/>
            <a:r>
              <a:rPr lang="en-TW" sz="1800" dirty="0">
                <a:latin typeface="Cambria Math" panose="02040503050406030204" pitchFamily="18" charset="0"/>
              </a:rPr>
              <a:t>將速度代入量子化條件</a:t>
            </a:r>
            <a:r>
              <a:rPr lang="en-TW" sz="1800">
                <a:latin typeface="Cambria Math" panose="02040503050406030204" pitchFamily="18" charset="0"/>
              </a:rPr>
              <a:t>，軌道半徑也可得到</a:t>
            </a:r>
            <a:r>
              <a:rPr lang="en-GB" sz="1800" dirty="0">
                <a:latin typeface="Cambria Math" panose="02040503050406030204" pitchFamily="18" charset="0"/>
              </a:rPr>
              <a:t>，</a:t>
            </a:r>
            <a:r>
              <a:rPr lang="en-GB" sz="1800" dirty="0" err="1">
                <a:latin typeface="Cambria Math" panose="02040503050406030204" pitchFamily="18" charset="0"/>
              </a:rPr>
              <a:t>位能就算出來了</a:t>
            </a:r>
            <a:r>
              <a:rPr lang="en-TW" sz="1800">
                <a:latin typeface="Cambria Math" panose="02040503050406030204" pitchFamily="18" charset="0"/>
              </a:rPr>
              <a:t>：</a:t>
            </a:r>
            <a:endParaRPr lang="en-TW" sz="1800"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2725BAF-F5F6-7ACB-A8CC-55AE7665E886}"/>
                  </a:ext>
                </a:extLst>
              </p:cNvPr>
              <p:cNvSpPr txBox="1"/>
              <p:nvPr/>
            </p:nvSpPr>
            <p:spPr>
              <a:xfrm>
                <a:off x="1042818" y="5215933"/>
                <a:ext cx="2466943" cy="636713"/>
              </a:xfrm>
              <a:prstGeom prst="rect">
                <a:avLst/>
              </a:prstGeom>
              <a:solidFill>
                <a:srgbClr val="FFFF99"/>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𝑟</m:t>
                      </m:r>
                      <m:r>
                        <a:rPr lang="en-US" altLang="zh-TW" sz="1800" b="0" i="1" smtClean="0">
                          <a:latin typeface="Cambria Math" panose="02040503050406030204" pitchFamily="18" charset="0"/>
                        </a:rPr>
                        <m:t>=</m:t>
                      </m:r>
                      <m:f>
                        <m:fPr>
                          <m:ctrlPr>
                            <a:rPr lang="en-US" altLang="zh-TW" sz="1800" i="1">
                              <a:latin typeface="Cambria Math"/>
                            </a:rPr>
                          </m:ctrlPr>
                        </m:fPr>
                        <m:num>
                          <m:r>
                            <a:rPr lang="en-US" altLang="zh-TW" sz="1800" i="1">
                              <a:latin typeface="Cambria Math"/>
                            </a:rPr>
                            <m:t>𝑛</m:t>
                          </m:r>
                          <m:r>
                            <m:rPr>
                              <m:sty m:val="p"/>
                            </m:rPr>
                            <a:rPr lang="en-US" altLang="zh-TW" sz="1800" i="1">
                              <a:latin typeface="Cambria Math"/>
                              <a:ea typeface="Cambria Math"/>
                            </a:rPr>
                            <m:t>ℏ</m:t>
                          </m:r>
                        </m:num>
                        <m:den>
                          <m:r>
                            <a:rPr lang="en-US" altLang="zh-TW" sz="1800" b="0" i="1" smtClean="0">
                              <a:latin typeface="Cambria Math" panose="02040503050406030204" pitchFamily="18" charset="0"/>
                            </a:rPr>
                            <m:t>𝑚𝑣</m:t>
                          </m:r>
                        </m:den>
                      </m:f>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num>
                        <m:den>
                          <m:r>
                            <a:rPr lang="en-US" altLang="zh-TW" sz="1800" b="0" i="1" smtClean="0">
                              <a:latin typeface="Cambria Math" panose="02040503050406030204" pitchFamily="18" charset="0"/>
                            </a:rPr>
                            <m:t>𝑚</m:t>
                          </m:r>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den>
                      </m:f>
                      <m:sSup>
                        <m:sSupPr>
                          <m:ctrlPr>
                            <a:rPr lang="en-US" altLang="zh-TW" sz="1800" i="1">
                              <a:latin typeface="Cambria Math" panose="02040503050406030204" pitchFamily="18" charset="0"/>
                              <a:ea typeface="Cambria Math" panose="02040503050406030204" pitchFamily="18" charset="0"/>
                            </a:rPr>
                          </m:ctrlPr>
                        </m:sSupPr>
                        <m:e>
                          <m:d>
                            <m:dPr>
                              <m:ctrlPr>
                                <a:rPr lang="en-US" altLang="zh-TW" sz="1800" i="1">
                                  <a:latin typeface="Cambria Math" panose="02040503050406030204" pitchFamily="18" charset="0"/>
                                  <a:ea typeface="Cambria Math" panose="02040503050406030204" pitchFamily="18" charset="0"/>
                                </a:rPr>
                              </m:ctrlPr>
                            </m:dPr>
                            <m:e>
                              <m:r>
                                <a:rPr lang="en-US" altLang="zh-TW" sz="1800" i="1">
                                  <a:latin typeface="Cambria Math" panose="02040503050406030204" pitchFamily="18" charset="0"/>
                                  <a:ea typeface="Cambria Math" panose="02040503050406030204" pitchFamily="18" charset="0"/>
                                </a:rPr>
                                <m:t>𝑛</m:t>
                              </m:r>
                              <m:r>
                                <m:rPr>
                                  <m:sty m:val="p"/>
                                </m:rPr>
                                <a:rPr lang="en-US" altLang="zh-TW" sz="1800" i="1">
                                  <a:latin typeface="Cambria Math"/>
                                  <a:ea typeface="Cambria Math"/>
                                </a:rPr>
                                <m:t>ℏ</m:t>
                              </m:r>
                            </m:e>
                          </m:d>
                        </m:e>
                        <m:sup>
                          <m:r>
                            <a:rPr lang="en-US" altLang="zh-TW" sz="1800" b="0" i="1" smtClean="0">
                              <a:latin typeface="Cambria Math" panose="02040503050406030204" pitchFamily="18" charset="0"/>
                            </a:rPr>
                            <m:t>2</m:t>
                          </m:r>
                        </m:sup>
                      </m:sSup>
                    </m:oMath>
                  </m:oMathPara>
                </a14:m>
                <a:endParaRPr lang="en-TW" sz="1800" dirty="0"/>
              </a:p>
            </p:txBody>
          </p:sp>
        </mc:Choice>
        <mc:Fallback xmlns="">
          <p:sp>
            <p:nvSpPr>
              <p:cNvPr id="21" name="TextBox 20">
                <a:extLst>
                  <a:ext uri="{FF2B5EF4-FFF2-40B4-BE49-F238E27FC236}">
                    <a16:creationId xmlns:a16="http://schemas.microsoft.com/office/drawing/2014/main" id="{42725BAF-F5F6-7ACB-A8CC-55AE7665E886}"/>
                  </a:ext>
                </a:extLst>
              </p:cNvPr>
              <p:cNvSpPr txBox="1">
                <a:spLocks noRot="1" noChangeAspect="1" noMove="1" noResize="1" noEditPoints="1" noAdjustHandles="1" noChangeArrowheads="1" noChangeShapeType="1" noTextEdit="1"/>
              </p:cNvSpPr>
              <p:nvPr/>
            </p:nvSpPr>
            <p:spPr>
              <a:xfrm>
                <a:off x="1042818" y="5215933"/>
                <a:ext cx="2466943" cy="636713"/>
              </a:xfrm>
              <a:prstGeom prst="rect">
                <a:avLst/>
              </a:prstGeom>
              <a:blipFill>
                <a:blip r:embed="rId8"/>
                <a:stretch>
                  <a:fillRect b="-19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C7463F7-2B21-377B-0813-18E1BF954472}"/>
                  </a:ext>
                </a:extLst>
              </p:cNvPr>
              <p:cNvSpPr txBox="1"/>
              <p:nvPr/>
            </p:nvSpPr>
            <p:spPr>
              <a:xfrm>
                <a:off x="3690862" y="5141860"/>
                <a:ext cx="3626986" cy="775020"/>
              </a:xfrm>
              <a:prstGeom prst="rect">
                <a:avLst/>
              </a:prstGeom>
              <a:solidFill>
                <a:srgbClr val="FFFF99"/>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𝑈</m:t>
                      </m:r>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a:rPr lang="en-US" altLang="zh-TW" sz="1800" b="0" i="1" smtClean="0">
                              <a:latin typeface="Cambria Math" panose="02040503050406030204" pitchFamily="18" charset="0"/>
                              <a:ea typeface="Cambria Math" panose="02040503050406030204" pitchFamily="18" charset="0"/>
                            </a:rPr>
                            <m:t>𝑟</m:t>
                          </m:r>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sSup>
                        <m:sSupPr>
                          <m:ctrlPr>
                            <a:rPr lang="en-US" altLang="zh-TW" sz="1800" i="1">
                              <a:latin typeface="Cambria Math" panose="02040503050406030204" pitchFamily="18" charset="0"/>
                            </a:rPr>
                          </m:ctrlPr>
                        </m:sSupPr>
                        <m:e>
                          <m:d>
                            <m:dPr>
                              <m:ctrlPr>
                                <a:rPr lang="en-US" altLang="zh-TW" sz="1800" i="1">
                                  <a:latin typeface="Cambria Math" panose="02040503050406030204" pitchFamily="18" charset="0"/>
                                </a:rPr>
                              </m:ctrlPr>
                            </m:dPr>
                            <m:e>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m:rPr>
                                      <m:sty m:val="p"/>
                                    </m:rPr>
                                    <a:rPr lang="en-US" altLang="zh-TW" sz="1800" i="1">
                                      <a:latin typeface="Cambria Math"/>
                                      <a:ea typeface="Cambria Math"/>
                                    </a:rPr>
                                    <m:t>ℏ</m:t>
                                  </m:r>
                                </m:den>
                              </m:f>
                            </m:e>
                          </m:d>
                        </m:e>
                        <m:sup>
                          <m:r>
                            <a:rPr lang="en-US" altLang="zh-TW" sz="1800" b="0" i="1" smtClean="0">
                              <a:latin typeface="Cambria Math" panose="02040503050406030204" pitchFamily="18" charset="0"/>
                            </a:rPr>
                            <m:t>2</m:t>
                          </m:r>
                        </m:sup>
                      </m:sSup>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𝑛</m:t>
                              </m:r>
                            </m:e>
                            <m:sup>
                              <m:r>
                                <a:rPr lang="en-US" altLang="zh-TW" sz="1800" b="0" i="1" smtClean="0">
                                  <a:latin typeface="Cambria Math" panose="02040503050406030204" pitchFamily="18" charset="0"/>
                                </a:rPr>
                                <m:t>2</m:t>
                              </m:r>
                            </m:sup>
                          </m:sSup>
                        </m:den>
                      </m:f>
                    </m:oMath>
                  </m:oMathPara>
                </a14:m>
                <a:endParaRPr lang="en-TW" sz="1800" dirty="0"/>
              </a:p>
            </p:txBody>
          </p:sp>
        </mc:Choice>
        <mc:Fallback xmlns="">
          <p:sp>
            <p:nvSpPr>
              <p:cNvPr id="22" name="TextBox 21">
                <a:extLst>
                  <a:ext uri="{FF2B5EF4-FFF2-40B4-BE49-F238E27FC236}">
                    <a16:creationId xmlns:a16="http://schemas.microsoft.com/office/drawing/2014/main" id="{2C7463F7-2B21-377B-0813-18E1BF954472}"/>
                  </a:ext>
                </a:extLst>
              </p:cNvPr>
              <p:cNvSpPr txBox="1">
                <a:spLocks noRot="1" noChangeAspect="1" noMove="1" noResize="1" noEditPoints="1" noAdjustHandles="1" noChangeArrowheads="1" noChangeShapeType="1" noTextEdit="1"/>
              </p:cNvSpPr>
              <p:nvPr/>
            </p:nvSpPr>
            <p:spPr>
              <a:xfrm>
                <a:off x="3690862" y="5141860"/>
                <a:ext cx="3626986" cy="77502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C2A3BF2-C835-BD06-5C83-05D173C45B74}"/>
                  </a:ext>
                </a:extLst>
              </p:cNvPr>
              <p:cNvSpPr txBox="1"/>
              <p:nvPr/>
            </p:nvSpPr>
            <p:spPr>
              <a:xfrm>
                <a:off x="3690862" y="5978264"/>
                <a:ext cx="3348081" cy="775020"/>
              </a:xfrm>
              <a:prstGeom prst="rect">
                <a:avLst/>
              </a:prstGeom>
              <a:solidFill>
                <a:srgbClr val="FFFF99"/>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𝐸</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𝐾</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𝑈</m:t>
                      </m:r>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m:t>
                          </m:r>
                        </m:num>
                        <m:den>
                          <m:r>
                            <a:rPr lang="en-US" altLang="zh-TW" sz="1800" i="1">
                              <a:latin typeface="Cambria Math" panose="02040503050406030204" pitchFamily="18" charset="0"/>
                            </a:rPr>
                            <m:t>2</m:t>
                          </m:r>
                        </m:den>
                      </m:f>
                      <m:sSup>
                        <m:sSupPr>
                          <m:ctrlPr>
                            <a:rPr lang="en-US" altLang="zh-TW" sz="1800" i="1">
                              <a:latin typeface="Cambria Math" panose="02040503050406030204" pitchFamily="18" charset="0"/>
                            </a:rPr>
                          </m:ctrlPr>
                        </m:sSupPr>
                        <m:e>
                          <m:d>
                            <m:dPr>
                              <m:ctrlPr>
                                <a:rPr lang="en-US" altLang="zh-TW" sz="1800" i="1">
                                  <a:latin typeface="Cambria Math" panose="02040503050406030204" pitchFamily="18" charset="0"/>
                                </a:rPr>
                              </m:ctrlPr>
                            </m:dPr>
                            <m:e>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m:rPr>
                                      <m:sty m:val="p"/>
                                    </m:rPr>
                                    <a:rPr lang="en-US" altLang="zh-TW" sz="1800" i="1">
                                      <a:latin typeface="Cambria Math"/>
                                      <a:ea typeface="Cambria Math"/>
                                    </a:rPr>
                                    <m:t>ℏ</m:t>
                                  </m:r>
                                </m:den>
                              </m:f>
                            </m:e>
                          </m:d>
                        </m:e>
                        <m:sup>
                          <m:r>
                            <a:rPr lang="en-US" altLang="zh-TW" sz="1800" b="0" i="1" smtClean="0">
                              <a:latin typeface="Cambria Math" panose="02040503050406030204" pitchFamily="18" charset="0"/>
                            </a:rPr>
                            <m:t>2</m:t>
                          </m:r>
                        </m:sup>
                      </m:sSup>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𝑛</m:t>
                              </m:r>
                            </m:e>
                            <m:sup>
                              <m:r>
                                <a:rPr lang="en-US" altLang="zh-TW" sz="1800" b="0" i="1" smtClean="0">
                                  <a:latin typeface="Cambria Math" panose="02040503050406030204" pitchFamily="18" charset="0"/>
                                </a:rPr>
                                <m:t>2</m:t>
                              </m:r>
                            </m:sup>
                          </m:sSup>
                        </m:den>
                      </m:f>
                    </m:oMath>
                  </m:oMathPara>
                </a14:m>
                <a:endParaRPr lang="en-TW" sz="1800" dirty="0"/>
              </a:p>
            </p:txBody>
          </p:sp>
        </mc:Choice>
        <mc:Fallback xmlns="">
          <p:sp>
            <p:nvSpPr>
              <p:cNvPr id="23" name="TextBox 22">
                <a:extLst>
                  <a:ext uri="{FF2B5EF4-FFF2-40B4-BE49-F238E27FC236}">
                    <a16:creationId xmlns:a16="http://schemas.microsoft.com/office/drawing/2014/main" id="{DC2A3BF2-C835-BD06-5C83-05D173C45B74}"/>
                  </a:ext>
                </a:extLst>
              </p:cNvPr>
              <p:cNvSpPr txBox="1">
                <a:spLocks noRot="1" noChangeAspect="1" noMove="1" noResize="1" noEditPoints="1" noAdjustHandles="1" noChangeArrowheads="1" noChangeShapeType="1" noTextEdit="1"/>
              </p:cNvSpPr>
              <p:nvPr/>
            </p:nvSpPr>
            <p:spPr>
              <a:xfrm>
                <a:off x="3690862" y="5978264"/>
                <a:ext cx="3348081" cy="775020"/>
              </a:xfrm>
              <a:prstGeom prst="rect">
                <a:avLst/>
              </a:prstGeom>
              <a:blipFill>
                <a:blip r:embed="rId10"/>
                <a:stretch>
                  <a:fillRect/>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3675ADB2-B04A-1247-35BE-B85DCBE0E8EA}"/>
              </a:ext>
            </a:extLst>
          </p:cNvPr>
          <p:cNvSpPr txBox="1"/>
          <p:nvPr/>
        </p:nvSpPr>
        <p:spPr>
          <a:xfrm>
            <a:off x="2699792" y="6165850"/>
            <a:ext cx="1295354" cy="369332"/>
          </a:xfrm>
          <a:prstGeom prst="rect">
            <a:avLst/>
          </a:prstGeom>
          <a:noFill/>
        </p:spPr>
        <p:txBody>
          <a:bodyPr wrap="square" rtlCol="0">
            <a:spAutoFit/>
          </a:bodyPr>
          <a:lstStyle/>
          <a:p>
            <a:pPr algn="l"/>
            <a:r>
              <a:rPr lang="en-GB" sz="1800" dirty="0" err="1">
                <a:latin typeface="Cambria Math" panose="02040503050406030204" pitchFamily="18" charset="0"/>
              </a:rPr>
              <a:t>總能量</a:t>
            </a:r>
            <a:endParaRPr lang="en-TW" sz="1800" dirty="0">
              <a:latin typeface="Cambria Math" panose="02040503050406030204" pitchFamily="18" charset="0"/>
            </a:endParaRPr>
          </a:p>
        </p:txBody>
      </p:sp>
      <p:sp>
        <p:nvSpPr>
          <p:cNvPr id="2" name="矩形 2">
            <a:extLst>
              <a:ext uri="{FF2B5EF4-FFF2-40B4-BE49-F238E27FC236}">
                <a16:creationId xmlns:a16="http://schemas.microsoft.com/office/drawing/2014/main" id="{9315BF75-3DEF-83C4-F1F9-E39857231333}"/>
              </a:ext>
            </a:extLst>
          </p:cNvPr>
          <p:cNvSpPr/>
          <p:nvPr/>
        </p:nvSpPr>
        <p:spPr>
          <a:xfrm>
            <a:off x="1024814" y="164056"/>
            <a:ext cx="7910346" cy="369332"/>
          </a:xfrm>
          <a:prstGeom prst="rect">
            <a:avLst/>
          </a:prstGeom>
        </p:spPr>
        <p:txBody>
          <a:bodyPr wrap="square">
            <a:spAutoFit/>
          </a:bodyPr>
          <a:lstStyle/>
          <a:p>
            <a:r>
              <a:rPr lang="zh-TW" altLang="en-US" sz="1800" dirty="0"/>
              <a:t>波爾認為能量量子化是因為角動量量子化。</a:t>
            </a:r>
          </a:p>
        </p:txBody>
      </p:sp>
    </p:spTree>
    <p:extLst>
      <p:ext uri="{BB962C8B-B14F-4D97-AF65-F5344CB8AC3E}">
        <p14:creationId xmlns:p14="http://schemas.microsoft.com/office/powerpoint/2010/main" val="283895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p:bldP spid="19" grpId="0"/>
      <p:bldP spid="20" grpId="0"/>
      <p:bldP spid="21" grpId="0" animBg="1"/>
      <p:bldP spid="22" grpId="0" animBg="1"/>
      <p:bldP spid="23" grpId="0" animBg="1"/>
      <p:bldP spid="24" grpId="0"/>
    </p:bldLst>
  </p:timing>
</p:sld>
</file>

<file path=ppt/slides/slide118.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CD50C3-40A0-2D84-73CC-CA1CBB5695B5}"/>
              </a:ext>
            </a:extLst>
          </p:cNvPr>
          <p:cNvPicPr>
            <a:picLocks noChangeAspect="1"/>
          </p:cNvPicPr>
          <p:nvPr/>
        </p:nvPicPr>
        <p:blipFill>
          <a:blip r:embed="rId2"/>
          <a:stretch>
            <a:fillRect/>
          </a:stretch>
        </p:blipFill>
        <p:spPr>
          <a:xfrm>
            <a:off x="2339752" y="620688"/>
            <a:ext cx="4608512" cy="5157144"/>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05B3E7C-1F3C-EEC3-F1D4-0026786A512C}"/>
                  </a:ext>
                </a:extLst>
              </p:cNvPr>
              <p:cNvSpPr txBox="1"/>
              <p:nvPr/>
            </p:nvSpPr>
            <p:spPr>
              <a:xfrm>
                <a:off x="2321353" y="5849802"/>
                <a:ext cx="5274983" cy="775020"/>
              </a:xfrm>
              <a:prstGeom prst="rect">
                <a:avLst/>
              </a:prstGeom>
              <a:solidFill>
                <a:srgbClr val="FFFF00"/>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𝐸</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𝐾</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𝑈</m:t>
                      </m:r>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m:t>
                          </m:r>
                        </m:num>
                        <m:den>
                          <m:r>
                            <a:rPr lang="en-US" altLang="zh-TW" sz="1800" i="1">
                              <a:latin typeface="Cambria Math" panose="02040503050406030204" pitchFamily="18" charset="0"/>
                            </a:rPr>
                            <m:t>2</m:t>
                          </m:r>
                        </m:den>
                      </m:f>
                      <m:sSup>
                        <m:sSupPr>
                          <m:ctrlPr>
                            <a:rPr lang="en-US" altLang="zh-TW" sz="1800" i="1">
                              <a:latin typeface="Cambria Math" panose="02040503050406030204" pitchFamily="18" charset="0"/>
                            </a:rPr>
                          </m:ctrlPr>
                        </m:sSupPr>
                        <m:e>
                          <m:d>
                            <m:dPr>
                              <m:ctrlPr>
                                <a:rPr lang="en-US" altLang="zh-TW" sz="1800" i="1">
                                  <a:latin typeface="Cambria Math" panose="02040503050406030204" pitchFamily="18" charset="0"/>
                                </a:rPr>
                              </m:ctrlPr>
                            </m:dPr>
                            <m:e>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m:rPr>
                                      <m:sty m:val="p"/>
                                    </m:rPr>
                                    <a:rPr lang="en-US" altLang="zh-TW" sz="1800" i="1">
                                      <a:latin typeface="Cambria Math"/>
                                      <a:ea typeface="Cambria Math"/>
                                    </a:rPr>
                                    <m:t>ℏ</m:t>
                                  </m:r>
                                </m:den>
                              </m:f>
                            </m:e>
                          </m:d>
                        </m:e>
                        <m:sup>
                          <m:r>
                            <a:rPr lang="en-US" altLang="zh-TW" sz="1800" b="0" i="1" smtClean="0">
                              <a:latin typeface="Cambria Math" panose="02040503050406030204" pitchFamily="18" charset="0"/>
                            </a:rPr>
                            <m:t>2</m:t>
                          </m:r>
                        </m:sup>
                      </m:sSup>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𝑛</m:t>
                              </m:r>
                            </m:e>
                            <m:sup>
                              <m:r>
                                <a:rPr lang="en-US" altLang="zh-TW" sz="1800" b="0" i="1" smtClean="0">
                                  <a:latin typeface="Cambria Math" panose="02040503050406030204" pitchFamily="18" charset="0"/>
                                </a:rPr>
                                <m:t>2</m:t>
                              </m:r>
                            </m:sup>
                          </m:sSup>
                        </m:den>
                      </m:f>
                      <m:r>
                        <a:rPr lang="en-US" altLang="zh-TW" sz="1800" b="0" i="1" smtClean="0">
                          <a:latin typeface="Cambria Math" panose="02040503050406030204" pitchFamily="18" charset="0"/>
                        </a:rPr>
                        <m:t>=</m:t>
                      </m:r>
                      <m:d>
                        <m:dPr>
                          <m:ctrlPr>
                            <a:rPr lang="en-US" altLang="zh-TW" sz="1800" i="1">
                              <a:latin typeface="Cambria Math" panose="02040503050406030204" pitchFamily="18" charset="0"/>
                              <a:ea typeface="Cambria Math"/>
                            </a:rPr>
                          </m:ctrlPr>
                        </m:dPr>
                        <m:e>
                          <m:r>
                            <a:rPr lang="en-US" altLang="zh-TW" sz="1800" i="1">
                              <a:latin typeface="Cambria Math" panose="02040503050406030204" pitchFamily="18" charset="0"/>
                              <a:ea typeface="Cambria Math"/>
                            </a:rPr>
                            <m:t>−13.6</m:t>
                          </m:r>
                          <m:r>
                            <m:rPr>
                              <m:nor/>
                            </m:rPr>
                            <a:rPr lang="en-US" altLang="zh-TW" sz="1800" i="0">
                              <a:latin typeface="Cambria Math" panose="02040503050406030204" pitchFamily="18" charset="0"/>
                              <a:ea typeface="Cambria Math"/>
                            </a:rPr>
                            <m:t>eV</m:t>
                          </m:r>
                        </m:e>
                      </m:d>
                      <m:d>
                        <m:dPr>
                          <m:ctrlPr>
                            <a:rPr lang="en-US" altLang="zh-TW" sz="1800" i="1">
                              <a:latin typeface="Cambria Math" panose="02040503050406030204" pitchFamily="18" charset="0"/>
                              <a:ea typeface="Cambria Math"/>
                            </a:rPr>
                          </m:ctrlPr>
                        </m:dPr>
                        <m:e>
                          <m:f>
                            <m:fPr>
                              <m:ctrlPr>
                                <a:rPr lang="en-US" altLang="zh-TW" sz="1800" i="1">
                                  <a:latin typeface="Cambria Math" panose="02040503050406030204" pitchFamily="18" charset="0"/>
                                  <a:ea typeface="Cambria Math"/>
                                </a:rPr>
                              </m:ctrlPr>
                            </m:fPr>
                            <m:num>
                              <m:r>
                                <a:rPr lang="en-US" altLang="zh-TW" sz="1800" i="1">
                                  <a:latin typeface="Cambria Math" panose="02040503050406030204" pitchFamily="18" charset="0"/>
                                  <a:ea typeface="Cambria Math"/>
                                </a:rPr>
                                <m:t>1</m:t>
                              </m:r>
                            </m:num>
                            <m:den>
                              <m:sSup>
                                <m:sSupPr>
                                  <m:ctrlPr>
                                    <a:rPr lang="en-US" altLang="zh-TW" sz="1800" i="1">
                                      <a:latin typeface="Cambria Math"/>
                                      <a:ea typeface="Cambria Math"/>
                                    </a:rPr>
                                  </m:ctrlPr>
                                </m:sSupPr>
                                <m:e>
                                  <m:r>
                                    <a:rPr lang="en-US" altLang="zh-TW" sz="1800" i="1">
                                      <a:latin typeface="Cambria Math"/>
                                      <a:ea typeface="Cambria Math"/>
                                    </a:rPr>
                                    <m:t>𝑛</m:t>
                                  </m:r>
                                </m:e>
                                <m:sup>
                                  <m:r>
                                    <a:rPr lang="en-US" altLang="zh-TW" sz="1800" i="1">
                                      <a:latin typeface="Cambria Math"/>
                                      <a:ea typeface="Cambria Math"/>
                                    </a:rPr>
                                    <m:t>2</m:t>
                                  </m:r>
                                </m:sup>
                              </m:sSup>
                            </m:den>
                          </m:f>
                        </m:e>
                      </m:d>
                    </m:oMath>
                  </m:oMathPara>
                </a14:m>
                <a:endParaRPr lang="en-TW" sz="1800" dirty="0"/>
              </a:p>
            </p:txBody>
          </p:sp>
        </mc:Choice>
        <mc:Fallback xmlns="">
          <p:sp>
            <p:nvSpPr>
              <p:cNvPr id="3" name="TextBox 2">
                <a:extLst>
                  <a:ext uri="{FF2B5EF4-FFF2-40B4-BE49-F238E27FC236}">
                    <a16:creationId xmlns:a16="http://schemas.microsoft.com/office/drawing/2014/main" id="{305B3E7C-1F3C-EEC3-F1D4-0026786A512C}"/>
                  </a:ext>
                </a:extLst>
              </p:cNvPr>
              <p:cNvSpPr txBox="1">
                <a:spLocks noRot="1" noChangeAspect="1" noMove="1" noResize="1" noEditPoints="1" noAdjustHandles="1" noChangeArrowheads="1" noChangeShapeType="1" noTextEdit="1"/>
              </p:cNvSpPr>
              <p:nvPr/>
            </p:nvSpPr>
            <p:spPr>
              <a:xfrm>
                <a:off x="2321353" y="5849802"/>
                <a:ext cx="5274983" cy="775020"/>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98B80A71-5335-CA64-4DF2-7F55AE6FE482}"/>
              </a:ext>
            </a:extLst>
          </p:cNvPr>
          <p:cNvSpPr txBox="1"/>
          <p:nvPr/>
        </p:nvSpPr>
        <p:spPr>
          <a:xfrm>
            <a:off x="7020272" y="5408500"/>
            <a:ext cx="2304256" cy="369332"/>
          </a:xfrm>
          <a:prstGeom prst="rect">
            <a:avLst/>
          </a:prstGeom>
          <a:noFill/>
        </p:spPr>
        <p:txBody>
          <a:bodyPr wrap="square" rtlCol="0">
            <a:spAutoFit/>
          </a:bodyPr>
          <a:lstStyle/>
          <a:p>
            <a:pPr algn="l"/>
            <a:r>
              <a:rPr lang="en-US" sz="1800" dirty="0" err="1">
                <a:latin typeface="Cambria Math" panose="02040503050406030204" pitchFamily="18" charset="0"/>
              </a:rPr>
              <a:t>此式竟完全正確</a:t>
            </a:r>
            <a:r>
              <a:rPr lang="en-US" sz="1800" dirty="0">
                <a:latin typeface="Cambria Math" panose="02040503050406030204" pitchFamily="18" charset="0"/>
              </a:rPr>
              <a:t>！</a:t>
            </a:r>
          </a:p>
        </p:txBody>
      </p:sp>
    </p:spTree>
    <p:extLst>
      <p:ext uri="{BB962C8B-B14F-4D97-AF65-F5344CB8AC3E}">
        <p14:creationId xmlns:p14="http://schemas.microsoft.com/office/powerpoint/2010/main" val="37492098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303751-1735-0D74-5A84-A9108D8B4E50}"/>
              </a:ext>
            </a:extLst>
          </p:cNvPr>
          <p:cNvPicPr>
            <a:picLocks noChangeAspect="1"/>
          </p:cNvPicPr>
          <p:nvPr/>
        </p:nvPicPr>
        <p:blipFill>
          <a:blip r:embed="rId2"/>
          <a:stretch>
            <a:fillRect/>
          </a:stretch>
        </p:blipFill>
        <p:spPr>
          <a:xfrm>
            <a:off x="899592" y="298166"/>
            <a:ext cx="7536593" cy="2967778"/>
          </a:xfrm>
          <a:prstGeom prst="rect">
            <a:avLst/>
          </a:prstGeom>
        </p:spPr>
      </p:pic>
      <p:pic>
        <p:nvPicPr>
          <p:cNvPr id="3" name="Picture 2">
            <a:extLst>
              <a:ext uri="{FF2B5EF4-FFF2-40B4-BE49-F238E27FC236}">
                <a16:creationId xmlns:a16="http://schemas.microsoft.com/office/drawing/2014/main" id="{FFEBFFB8-BDA7-C31A-72FF-624616E319BC}"/>
              </a:ext>
            </a:extLst>
          </p:cNvPr>
          <p:cNvPicPr>
            <a:picLocks noChangeAspect="1"/>
          </p:cNvPicPr>
          <p:nvPr/>
        </p:nvPicPr>
        <p:blipFill rotWithShape="1">
          <a:blip r:embed="rId3"/>
          <a:srcRect b="51227"/>
          <a:stretch/>
        </p:blipFill>
        <p:spPr>
          <a:xfrm>
            <a:off x="899592" y="4293096"/>
            <a:ext cx="7559645" cy="2269935"/>
          </a:xfrm>
          <a:prstGeom prst="rect">
            <a:avLst/>
          </a:prstGeom>
        </p:spPr>
      </p:pic>
      <p:pic>
        <p:nvPicPr>
          <p:cNvPr id="4" name="Picture 3">
            <a:extLst>
              <a:ext uri="{FF2B5EF4-FFF2-40B4-BE49-F238E27FC236}">
                <a16:creationId xmlns:a16="http://schemas.microsoft.com/office/drawing/2014/main" id="{C4F1AA94-774B-F5A5-F986-B8D6C7BCBABC}"/>
              </a:ext>
            </a:extLst>
          </p:cNvPr>
          <p:cNvPicPr>
            <a:picLocks noChangeAspect="1"/>
          </p:cNvPicPr>
          <p:nvPr/>
        </p:nvPicPr>
        <p:blipFill>
          <a:blip r:embed="rId4"/>
          <a:stretch>
            <a:fillRect/>
          </a:stretch>
        </p:blipFill>
        <p:spPr>
          <a:xfrm>
            <a:off x="890562" y="3253101"/>
            <a:ext cx="7545624" cy="1027153"/>
          </a:xfrm>
          <a:prstGeom prst="rect">
            <a:avLst/>
          </a:prstGeom>
        </p:spPr>
      </p:pic>
    </p:spTree>
    <p:extLst>
      <p:ext uri="{BB962C8B-B14F-4D97-AF65-F5344CB8AC3E}">
        <p14:creationId xmlns:p14="http://schemas.microsoft.com/office/powerpoint/2010/main" val="23015526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34128C-E523-A77B-792E-B3616568CDC2}"/>
              </a:ext>
            </a:extLst>
          </p:cNvPr>
          <p:cNvPicPr>
            <a:picLocks noChangeAspect="1"/>
          </p:cNvPicPr>
          <p:nvPr/>
        </p:nvPicPr>
        <p:blipFill rotWithShape="1">
          <a:blip r:embed="rId2"/>
          <a:srcRect t="48434"/>
          <a:stretch/>
        </p:blipFill>
        <p:spPr>
          <a:xfrm>
            <a:off x="611560" y="1988840"/>
            <a:ext cx="8165565" cy="2592288"/>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FEC6010-78C3-6647-B501-9F0B177E2C36}"/>
                  </a:ext>
                </a:extLst>
              </p:cNvPr>
              <p:cNvSpPr txBox="1"/>
              <p:nvPr/>
            </p:nvSpPr>
            <p:spPr>
              <a:xfrm>
                <a:off x="2974422" y="1196752"/>
                <a:ext cx="3233483" cy="611706"/>
              </a:xfrm>
              <a:prstGeom prst="rect">
                <a:avLst/>
              </a:prstGeom>
              <a:solidFill>
                <a:srgbClr val="FFFF99"/>
              </a:solidFill>
            </p:spPr>
            <p:txBody>
              <a:bodyPr wrap="squar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𝑎</m:t>
                          </m:r>
                        </m:e>
                        <m:sub>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num>
                        <m:den>
                          <m:r>
                            <a:rPr lang="en-US" altLang="zh-TW" sz="1800" b="0" i="1" smtClean="0">
                              <a:latin typeface="Cambria Math" panose="02040503050406030204" pitchFamily="18" charset="0"/>
                            </a:rPr>
                            <m:t>𝑚</m:t>
                          </m:r>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den>
                      </m:f>
                      <m:r>
                        <m:rPr>
                          <m:sty m:val="p"/>
                        </m:rPr>
                        <a:rPr lang="en-US" altLang="zh-TW" sz="1800" i="1">
                          <a:latin typeface="Cambria Math"/>
                          <a:ea typeface="Cambria Math"/>
                        </a:rPr>
                        <m:t>ℏ</m:t>
                      </m:r>
                      <m:r>
                        <a:rPr lang="en-US" altLang="zh-TW" sz="1800" b="0" i="1" smtClean="0">
                          <a:latin typeface="Cambria Math" panose="02040503050406030204" pitchFamily="18" charset="0"/>
                          <a:ea typeface="Cambria Math"/>
                        </a:rPr>
                        <m:t>=0.53</m:t>
                      </m:r>
                      <m:r>
                        <a:rPr lang="en-US" altLang="zh-TW" sz="1800" b="0" i="1" smtClean="0">
                          <a:latin typeface="Cambria Math" panose="02040503050406030204" pitchFamily="18" charset="0"/>
                          <a:ea typeface="Cambria Math" panose="02040503050406030204" pitchFamily="18" charset="0"/>
                        </a:rPr>
                        <m:t>×</m:t>
                      </m:r>
                      <m:sSup>
                        <m:sSupPr>
                          <m:ctrlPr>
                            <a:rPr lang="en-US" altLang="zh-TW" sz="1800" b="0" i="1" smtClean="0">
                              <a:latin typeface="Cambria Math" panose="02040503050406030204" pitchFamily="18" charset="0"/>
                              <a:ea typeface="Cambria Math" panose="02040503050406030204" pitchFamily="18" charset="0"/>
                            </a:rPr>
                          </m:ctrlPr>
                        </m:sSupPr>
                        <m:e>
                          <m:r>
                            <a:rPr lang="en-US" altLang="zh-TW" sz="1800" b="0" i="1" smtClean="0">
                              <a:latin typeface="Cambria Math" panose="02040503050406030204" pitchFamily="18" charset="0"/>
                              <a:ea typeface="Cambria Math" panose="02040503050406030204" pitchFamily="18" charset="0"/>
                            </a:rPr>
                            <m:t>10</m:t>
                          </m:r>
                        </m:e>
                        <m:sup>
                          <m:r>
                            <a:rPr lang="en-US" altLang="zh-TW" sz="1800" b="0" i="1" smtClean="0">
                              <a:latin typeface="Cambria Math" panose="02040503050406030204" pitchFamily="18" charset="0"/>
                              <a:ea typeface="Cambria Math" panose="02040503050406030204" pitchFamily="18" charset="0"/>
                            </a:rPr>
                            <m:t>−10</m:t>
                          </m:r>
                        </m:sup>
                      </m:sSup>
                      <m:r>
                        <a:rPr lang="en-US" altLang="zh-TW" sz="1800" b="0" i="1" smtClean="0">
                          <a:latin typeface="Cambria Math" panose="02040503050406030204" pitchFamily="18" charset="0"/>
                          <a:ea typeface="Cambria Math" panose="02040503050406030204" pitchFamily="18" charset="0"/>
                        </a:rPr>
                        <m:t> </m:t>
                      </m:r>
                      <m:r>
                        <m:rPr>
                          <m:sty m:val="p"/>
                        </m:rPr>
                        <a:rPr lang="en-US" altLang="zh-TW" sz="1800" b="0" i="0" smtClean="0">
                          <a:latin typeface="Cambria Math" panose="02040503050406030204" pitchFamily="18" charset="0"/>
                          <a:ea typeface="Cambria Math" panose="02040503050406030204" pitchFamily="18" charset="0"/>
                        </a:rPr>
                        <m:t>m</m:t>
                      </m:r>
                    </m:oMath>
                  </m:oMathPara>
                </a14:m>
                <a:endParaRPr lang="en-TW" sz="1800" dirty="0"/>
              </a:p>
            </p:txBody>
          </p:sp>
        </mc:Choice>
        <mc:Fallback xmlns="">
          <p:sp>
            <p:nvSpPr>
              <p:cNvPr id="3" name="TextBox 2">
                <a:extLst>
                  <a:ext uri="{FF2B5EF4-FFF2-40B4-BE49-F238E27FC236}">
                    <a16:creationId xmlns:a16="http://schemas.microsoft.com/office/drawing/2014/main" id="{6FEC6010-78C3-6647-B501-9F0B177E2C36}"/>
                  </a:ext>
                </a:extLst>
              </p:cNvPr>
              <p:cNvSpPr txBox="1">
                <a:spLocks noRot="1" noChangeAspect="1" noMove="1" noResize="1" noEditPoints="1" noAdjustHandles="1" noChangeArrowheads="1" noChangeShapeType="1" noTextEdit="1"/>
              </p:cNvSpPr>
              <p:nvPr/>
            </p:nvSpPr>
            <p:spPr>
              <a:xfrm>
                <a:off x="2974422" y="1196752"/>
                <a:ext cx="3233483" cy="611706"/>
              </a:xfrm>
              <a:prstGeom prst="rect">
                <a:avLst/>
              </a:prstGeom>
              <a:blipFill>
                <a:blip r:embed="rId3"/>
                <a:stretch>
                  <a:fillRect b="-20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A688B7D-20CB-2863-EFE8-3556F7E3B174}"/>
                  </a:ext>
                </a:extLst>
              </p:cNvPr>
              <p:cNvSpPr txBox="1"/>
              <p:nvPr/>
            </p:nvSpPr>
            <p:spPr>
              <a:xfrm>
                <a:off x="2909292" y="4737010"/>
                <a:ext cx="3298613" cy="775020"/>
              </a:xfrm>
              <a:prstGeom prst="rect">
                <a:avLst/>
              </a:prstGeom>
              <a:solidFill>
                <a:srgbClr val="FFFF99"/>
              </a:solidFill>
            </p:spPr>
            <p:txBody>
              <a:bodyPr wrap="square">
                <a:spAutoFit/>
              </a:bodyPr>
              <a:lstStyle/>
              <a:p>
                <a:pPr/>
                <a14:m>
                  <m:oMathPara xmlns:m="http://schemas.openxmlformats.org/officeDocument/2006/math">
                    <m:oMath>
                      <m:r>
                        <a:rPr lang="en-US" altLang="zh-TW" sz="1800" b="0" i="1" smtClean="0">
                          <a:latin typeface="Cambria Math" panose="02040503050406030204" pitchFamily="18" charset="0"/>
                        </a:rPr>
                        <m:t>𝐸</m:t>
                      </m:r>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m:t>
                          </m:r>
                        </m:num>
                        <m:den>
                          <m:r>
                            <a:rPr lang="en-US" altLang="zh-TW" sz="1800" i="1">
                              <a:latin typeface="Cambria Math" panose="02040503050406030204" pitchFamily="18" charset="0"/>
                            </a:rPr>
                            <m:t>2</m:t>
                          </m:r>
                        </m:den>
                      </m:f>
                      <m:sSup>
                        <m:sSupPr>
                          <m:ctrlPr>
                            <a:rPr lang="en-US" altLang="zh-TW" sz="1800" i="1">
                              <a:latin typeface="Cambria Math" panose="02040503050406030204" pitchFamily="18" charset="0"/>
                            </a:rPr>
                          </m:ctrlPr>
                        </m:sSupPr>
                        <m:e>
                          <m:d>
                            <m:dPr>
                              <m:ctrlPr>
                                <a:rPr lang="en-US" altLang="zh-TW" sz="1800" i="1">
                                  <a:latin typeface="Cambria Math" panose="02040503050406030204" pitchFamily="18" charset="0"/>
                                </a:rPr>
                              </m:ctrlPr>
                            </m:dPr>
                            <m:e>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𝑍</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2</m:t>
                                      </m:r>
                                    </m:sup>
                                  </m:sSup>
                                </m:num>
                                <m:den>
                                  <m:r>
                                    <a:rPr lang="en-US" altLang="zh-TW" sz="1800" i="1">
                                      <a:latin typeface="Cambria Math" panose="02040503050406030204" pitchFamily="18" charset="0"/>
                                    </a:rPr>
                                    <m:t>4</m:t>
                                  </m:r>
                                  <m:r>
                                    <a:rPr lang="en-US" altLang="zh-TW" sz="1800" i="1">
                                      <a:latin typeface="Cambria Math" panose="02040503050406030204" pitchFamily="18" charset="0"/>
                                      <a:ea typeface="Cambria Math" panose="02040503050406030204" pitchFamily="18" charset="0"/>
                                    </a:rPr>
                                    <m:t>𝜋</m:t>
                                  </m:r>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𝜀</m:t>
                                      </m:r>
                                    </m:e>
                                    <m:sub>
                                      <m:r>
                                        <a:rPr lang="en-US" altLang="zh-TW" sz="1800" i="1">
                                          <a:latin typeface="Cambria Math" panose="02040503050406030204" pitchFamily="18" charset="0"/>
                                          <a:ea typeface="Cambria Math" panose="02040503050406030204" pitchFamily="18" charset="0"/>
                                        </a:rPr>
                                        <m:t>0</m:t>
                                      </m:r>
                                    </m:sub>
                                  </m:sSub>
                                  <m:r>
                                    <m:rPr>
                                      <m:sty m:val="p"/>
                                    </m:rPr>
                                    <a:rPr lang="en-US" altLang="zh-TW" sz="1800" i="1">
                                      <a:latin typeface="Cambria Math"/>
                                      <a:ea typeface="Cambria Math"/>
                                    </a:rPr>
                                    <m:t>ℏ</m:t>
                                  </m:r>
                                </m:den>
                              </m:f>
                            </m:e>
                          </m:d>
                        </m:e>
                        <m:sup>
                          <m:r>
                            <a:rPr lang="en-US" altLang="zh-TW" sz="1800" b="0" i="1" smtClean="0">
                              <a:latin typeface="Cambria Math" panose="02040503050406030204" pitchFamily="18" charset="0"/>
                            </a:rPr>
                            <m:t>2</m:t>
                          </m:r>
                        </m:sup>
                      </m:sSup>
                      <m:r>
                        <a:rPr lang="en-US" altLang="zh-TW" sz="1800" b="0" i="1" smtClean="0">
                          <a:latin typeface="Cambria Math" panose="02040503050406030204" pitchFamily="18" charset="0"/>
                        </a:rPr>
                        <m:t>=</m:t>
                      </m:r>
                      <m:r>
                        <a:rPr lang="en-US" altLang="zh-TW" sz="1800" i="1">
                          <a:latin typeface="Cambria Math" panose="02040503050406030204" pitchFamily="18" charset="0"/>
                          <a:ea typeface="Cambria Math"/>
                        </a:rPr>
                        <m:t>−13.6</m:t>
                      </m:r>
                      <m:r>
                        <m:rPr>
                          <m:nor/>
                        </m:rPr>
                        <a:rPr lang="en-US" altLang="zh-TW" sz="1800" i="0">
                          <a:latin typeface="Cambria Math" panose="02040503050406030204" pitchFamily="18" charset="0"/>
                          <a:ea typeface="Cambria Math"/>
                        </a:rPr>
                        <m:t>eV</m:t>
                      </m:r>
                    </m:oMath>
                  </m:oMathPara>
                </a14:m>
                <a:endParaRPr lang="en-TW" sz="1800" dirty="0"/>
              </a:p>
            </p:txBody>
          </p:sp>
        </mc:Choice>
        <mc:Fallback xmlns="">
          <p:sp>
            <p:nvSpPr>
              <p:cNvPr id="4" name="TextBox 3">
                <a:extLst>
                  <a:ext uri="{FF2B5EF4-FFF2-40B4-BE49-F238E27FC236}">
                    <a16:creationId xmlns:a16="http://schemas.microsoft.com/office/drawing/2014/main" id="{7A688B7D-20CB-2863-EFE8-3556F7E3B174}"/>
                  </a:ext>
                </a:extLst>
              </p:cNvPr>
              <p:cNvSpPr txBox="1">
                <a:spLocks noRot="1" noChangeAspect="1" noMove="1" noResize="1" noEditPoints="1" noAdjustHandles="1" noChangeArrowheads="1" noChangeShapeType="1" noTextEdit="1"/>
              </p:cNvSpPr>
              <p:nvPr/>
            </p:nvSpPr>
            <p:spPr>
              <a:xfrm>
                <a:off x="2909292" y="4737010"/>
                <a:ext cx="3298613" cy="775020"/>
              </a:xfrm>
              <a:prstGeom prst="rect">
                <a:avLst/>
              </a:prstGeom>
              <a:blipFill>
                <a:blip r:embed="rId4"/>
                <a:stretch>
                  <a:fillRect/>
                </a:stretch>
              </a:blipFill>
            </p:spPr>
            <p:txBody>
              <a:bodyPr/>
              <a:lstStyle/>
              <a:p>
                <a:r>
                  <a:rPr lang="en-TW">
                    <a:noFill/>
                  </a:rPr>
                  <a:t> </a:t>
                </a:r>
              </a:p>
            </p:txBody>
          </p:sp>
        </mc:Fallback>
      </mc:AlternateContent>
      <p:sp>
        <p:nvSpPr>
          <p:cNvPr id="5" name="TextBox 4">
            <a:extLst>
              <a:ext uri="{FF2B5EF4-FFF2-40B4-BE49-F238E27FC236}">
                <a16:creationId xmlns:a16="http://schemas.microsoft.com/office/drawing/2014/main" id="{B34ECDF4-AF1D-FE5C-2885-A1352B6F49AC}"/>
              </a:ext>
            </a:extLst>
          </p:cNvPr>
          <p:cNvSpPr txBox="1"/>
          <p:nvPr/>
        </p:nvSpPr>
        <p:spPr>
          <a:xfrm>
            <a:off x="1259633" y="5667912"/>
            <a:ext cx="7344816" cy="369332"/>
          </a:xfrm>
          <a:prstGeom prst="rect">
            <a:avLst/>
          </a:prstGeom>
          <a:noFill/>
        </p:spPr>
        <p:txBody>
          <a:bodyPr wrap="square" rtlCol="0">
            <a:spAutoFit/>
          </a:bodyPr>
          <a:lstStyle/>
          <a:p>
            <a:pPr algn="l"/>
            <a:r>
              <a:rPr lang="en-TW" sz="1800" dirty="0">
                <a:latin typeface="Cambria Math" panose="02040503050406030204" pitchFamily="18" charset="0"/>
              </a:rPr>
              <a:t>這兩個重要的關於氫原子的物理觀測量，可以由電子的性質計算出來！</a:t>
            </a:r>
          </a:p>
        </p:txBody>
      </p:sp>
      <mc:AlternateContent xmlns:mc="http://schemas.openxmlformats.org/markup-compatibility/2006" xmlns:a14="http://schemas.microsoft.com/office/drawing/2010/main">
        <mc:Choice Requires="a14">
          <p:sp>
            <p:nvSpPr>
              <p:cNvPr id="6" name="文字方塊 4">
                <a:extLst>
                  <a:ext uri="{FF2B5EF4-FFF2-40B4-BE49-F238E27FC236}">
                    <a16:creationId xmlns:a16="http://schemas.microsoft.com/office/drawing/2014/main" id="{5D1AAD84-F7D0-F1BA-0CF3-984B802FDBFF}"/>
                  </a:ext>
                </a:extLst>
              </p:cNvPr>
              <p:cNvSpPr txBox="1">
                <a:spLocks noChangeArrowheads="1"/>
              </p:cNvSpPr>
              <p:nvPr/>
            </p:nvSpPr>
            <p:spPr bwMode="auto">
              <a:xfrm>
                <a:off x="1228444" y="670982"/>
                <a:ext cx="7524750"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存在一能量最低、穩定的態，</a:t>
                </a:r>
                <a:r>
                  <a:rPr lang="en-US" altLang="zh-TW" sz="1800" b="0" dirty="0"/>
                  <a:t> </a:t>
                </a:r>
                <a14:m>
                  <m:oMath xmlns:m="http://schemas.openxmlformats.org/officeDocument/2006/math">
                    <m:r>
                      <a:rPr lang="en-US" altLang="zh-TW" sz="1800" b="0" i="1" smtClean="0">
                        <a:latin typeface="Cambria Math"/>
                      </a:rPr>
                      <m:t>𝑛</m:t>
                    </m:r>
                    <m:r>
                      <a:rPr lang="en-US" altLang="zh-TW" sz="1800" b="0" i="1" smtClean="0">
                        <a:latin typeface="Cambria Math" panose="02040503050406030204" pitchFamily="18" charset="0"/>
                      </a:rPr>
                      <m:t>=1</m:t>
                    </m:r>
                    <m:r>
                      <a:rPr lang="zh-TW" altLang="en-US" sz="1800" i="1">
                        <a:latin typeface="Cambria Math" panose="02040503050406030204" pitchFamily="18" charset="0"/>
                      </a:rPr>
                      <m:t>，</m:t>
                    </m:r>
                  </m:oMath>
                </a14:m>
                <a:r>
                  <a:rPr lang="zh-TW" altLang="en-US" sz="1800" dirty="0"/>
                  <a:t>稱基態。這是氫原子的自然狀態。</a:t>
                </a:r>
              </a:p>
            </p:txBody>
          </p:sp>
        </mc:Choice>
        <mc:Fallback xmlns="">
          <p:sp>
            <p:nvSpPr>
              <p:cNvPr id="6" name="文字方塊 4">
                <a:extLst>
                  <a:ext uri="{FF2B5EF4-FFF2-40B4-BE49-F238E27FC236}">
                    <a16:creationId xmlns:a16="http://schemas.microsoft.com/office/drawing/2014/main" id="{5D1AAD84-F7D0-F1BA-0CF3-984B802FDBFF}"/>
                  </a:ext>
                </a:extLst>
              </p:cNvPr>
              <p:cNvSpPr txBox="1">
                <a:spLocks noRot="1" noChangeAspect="1" noMove="1" noResize="1" noEditPoints="1" noAdjustHandles="1" noChangeArrowheads="1" noChangeShapeType="1" noTextEdit="1"/>
              </p:cNvSpPr>
              <p:nvPr/>
            </p:nvSpPr>
            <p:spPr bwMode="auto">
              <a:xfrm>
                <a:off x="1228444" y="670982"/>
                <a:ext cx="7524750" cy="369888"/>
              </a:xfrm>
              <a:prstGeom prst="rect">
                <a:avLst/>
              </a:prstGeom>
              <a:blipFill>
                <a:blip r:embed="rId5"/>
                <a:stretch>
                  <a:fillRect l="-673" t="-6452"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7" name="TextBox 6">
            <a:extLst>
              <a:ext uri="{FF2B5EF4-FFF2-40B4-BE49-F238E27FC236}">
                <a16:creationId xmlns:a16="http://schemas.microsoft.com/office/drawing/2014/main" id="{48B1FD18-EEB5-EB5B-166F-F38163081D38}"/>
              </a:ext>
            </a:extLst>
          </p:cNvPr>
          <p:cNvSpPr txBox="1"/>
          <p:nvPr/>
        </p:nvSpPr>
        <p:spPr>
          <a:xfrm>
            <a:off x="6300191" y="1340768"/>
            <a:ext cx="2304257" cy="369332"/>
          </a:xfrm>
          <a:prstGeom prst="rect">
            <a:avLst/>
          </a:prstGeom>
          <a:noFill/>
        </p:spPr>
        <p:txBody>
          <a:bodyPr wrap="square" rtlCol="0">
            <a:spAutoFit/>
          </a:bodyPr>
          <a:lstStyle/>
          <a:p>
            <a:pPr algn="l"/>
            <a:r>
              <a:rPr lang="en-US" sz="1800" dirty="0" err="1">
                <a:latin typeface="Cambria Math" panose="02040503050406030204" pitchFamily="18" charset="0"/>
              </a:rPr>
              <a:t>大致就是原子半徑</a:t>
            </a:r>
            <a:endParaRPr lang="en-US" sz="1800" dirty="0">
              <a:latin typeface="Cambria Math" panose="02040503050406030204" pitchFamily="18" charset="0"/>
            </a:endParaRPr>
          </a:p>
        </p:txBody>
      </p:sp>
    </p:spTree>
    <p:extLst>
      <p:ext uri="{BB962C8B-B14F-4D97-AF65-F5344CB8AC3E}">
        <p14:creationId xmlns:p14="http://schemas.microsoft.com/office/powerpoint/2010/main" val="37312122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7045" name="文字方塊 2"/>
          <p:cNvSpPr txBox="1">
            <a:spLocks noChangeArrowheads="1"/>
          </p:cNvSpPr>
          <p:nvPr/>
        </p:nvSpPr>
        <p:spPr bwMode="auto">
          <a:xfrm>
            <a:off x="3995936" y="5886287"/>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1922 Nobel Prize</a:t>
            </a:r>
            <a:endParaRPr lang="zh-TW" altLang="en-US" sz="1800" dirty="0"/>
          </a:p>
        </p:txBody>
      </p:sp>
      <p:pic>
        <p:nvPicPr>
          <p:cNvPr id="87046" name="Picture 2" descr="C:\Users\Chia-Hung Chang\Downloads\Data\Knight\Media\Chapter39\Images\39_22Figur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730" y="2085019"/>
            <a:ext cx="4748213"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7047" name="文字方塊 9"/>
              <p:cNvSpPr txBox="1">
                <a:spLocks noChangeArrowheads="1"/>
              </p:cNvSpPr>
              <p:nvPr/>
            </p:nvSpPr>
            <p:spPr bwMode="auto">
              <a:xfrm>
                <a:off x="362730" y="1082409"/>
                <a:ext cx="489634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由電子繞行的軌道圖像可以計算出神秘常數</a:t>
                </a: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𝑅</m:t>
                        </m:r>
                      </m:e>
                      <m:sub>
                        <m:r>
                          <m:rPr>
                            <m:sty m:val="p"/>
                          </m:rPr>
                          <a:rPr lang="en-US" altLang="zh-TW" sz="1800" i="1">
                            <a:latin typeface="Cambria Math" panose="02040503050406030204" pitchFamily="18" charset="0"/>
                          </a:rPr>
                          <m:t>H</m:t>
                        </m:r>
                      </m:sub>
                    </m:sSub>
                  </m:oMath>
                </a14:m>
                <a:endParaRPr lang="zh-TW" altLang="en-US" sz="1800" dirty="0"/>
              </a:p>
            </p:txBody>
          </p:sp>
        </mc:Choice>
        <mc:Fallback xmlns="">
          <p:sp>
            <p:nvSpPr>
              <p:cNvPr id="87047" name="文字方塊 9"/>
              <p:cNvSpPr txBox="1">
                <a:spLocks noRot="1" noChangeAspect="1" noMove="1" noResize="1" noEditPoints="1" noAdjustHandles="1" noChangeArrowheads="1" noChangeShapeType="1" noTextEdit="1"/>
              </p:cNvSpPr>
              <p:nvPr/>
            </p:nvSpPr>
            <p:spPr bwMode="auto">
              <a:xfrm>
                <a:off x="362730" y="1082409"/>
                <a:ext cx="4896346" cy="369332"/>
              </a:xfrm>
              <a:prstGeom prst="rect">
                <a:avLst/>
              </a:prstGeom>
              <a:blipFill rotWithShape="1">
                <a:blip r:embed="rId8"/>
                <a:stretch>
                  <a:fillRect l="-1121" t="-6667" b="-28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pic>
        <p:nvPicPr>
          <p:cNvPr id="9" name="Picture 9" descr="D:\Downloads\Data\Knight\Media\Chapter39\Images\39_25Figure-F.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92080" y="2954730"/>
            <a:ext cx="2771651" cy="274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 name="文字方塊 7"/>
              <p:cNvSpPr txBox="1"/>
              <p:nvPr/>
            </p:nvSpPr>
            <p:spPr>
              <a:xfrm>
                <a:off x="5292080" y="980728"/>
                <a:ext cx="1765290" cy="618631"/>
              </a:xfrm>
              <a:prstGeom prst="rect">
                <a:avLst/>
              </a:prstGeom>
              <a:solidFill>
                <a:srgbClr val="FFFF00"/>
              </a:solidFill>
            </p:spPr>
            <p:txBody>
              <a:bodyPr wrap="none" rtlCol="0">
                <a:spAutoFit/>
              </a:bodyPr>
              <a:lstStyle/>
              <a:p>
                <a:pPr/>
                <a14:m>
                  <m:oMathPara xmlns:m="http://schemas.openxmlformats.org/officeDocument/2006/math">
                    <m:oMath>
                      <m:f>
                        <m:fPr>
                          <m:ctrlPr>
                            <a:rPr lang="en-US" altLang="zh-TW" sz="1800" b="0" i="1" smtClean="0">
                              <a:latin typeface="Cambria Math"/>
                              <a:ea typeface="Cambria Math"/>
                            </a:rPr>
                          </m:ctrlPr>
                        </m:fPr>
                        <m:num>
                          <m:r>
                            <a:rPr lang="en-US" altLang="zh-TW" sz="1800" b="0" i="1" smtClean="0">
                              <a:latin typeface="Cambria Math"/>
                              <a:ea typeface="Cambria Math"/>
                            </a:rPr>
                            <m:t>1</m:t>
                          </m:r>
                        </m:num>
                        <m:den>
                          <m:r>
                            <a:rPr lang="zh-TW" altLang="en-US" sz="1800" b="0" i="1" smtClean="0">
                              <a:latin typeface="Cambria Math"/>
                              <a:ea typeface="Cambria Math"/>
                            </a:rPr>
                            <m:t>𝜆</m:t>
                          </m:r>
                        </m:den>
                      </m:f>
                      <m:r>
                        <a:rPr lang="en-US" altLang="zh-TW" sz="1800" b="0" i="1" smtClean="0">
                          <a:latin typeface="Cambria Math"/>
                          <a:ea typeface="Cambria Math"/>
                        </a:rPr>
                        <m:t>=</m:t>
                      </m:r>
                      <m:d>
                        <m:dPr>
                          <m:ctrlPr>
                            <a:rPr lang="en-US" altLang="zh-TW" sz="1800" i="1">
                              <a:latin typeface="Cambria Math" panose="02040503050406030204" pitchFamily="18" charset="0"/>
                              <a:ea typeface="Cambria Math"/>
                            </a:rPr>
                          </m:ctrlPr>
                        </m:dPr>
                        <m:e>
                          <m:f>
                            <m:fPr>
                              <m:ctrlPr>
                                <a:rPr lang="en-US" altLang="zh-TW" sz="1800" i="1">
                                  <a:latin typeface="Cambria Math" panose="02040503050406030204" pitchFamily="18" charset="0"/>
                                  <a:ea typeface="Cambria Math"/>
                                </a:rPr>
                              </m:ctrlPr>
                            </m:fPr>
                            <m:num>
                              <m:sSub>
                                <m:sSubPr>
                                  <m:ctrlPr>
                                    <a:rPr lang="en-US" altLang="zh-TW" sz="1800" i="1">
                                      <a:latin typeface="Cambria Math"/>
                                      <a:ea typeface="Cambria Math"/>
                                    </a:rPr>
                                  </m:ctrlPr>
                                </m:sSubPr>
                                <m:e>
                                  <m:r>
                                    <a:rPr lang="en-US" altLang="zh-TW" sz="1800" i="1">
                                      <a:latin typeface="Cambria Math"/>
                                      <a:ea typeface="Cambria Math"/>
                                    </a:rPr>
                                    <m:t>𝑅</m:t>
                                  </m:r>
                                </m:e>
                                <m:sub>
                                  <m:r>
                                    <a:rPr lang="en-US" altLang="zh-TW" sz="1800" i="1">
                                      <a:latin typeface="Cambria Math"/>
                                      <a:ea typeface="Cambria Math"/>
                                    </a:rPr>
                                    <m:t>𝐻</m:t>
                                  </m:r>
                                </m:sub>
                              </m:sSub>
                            </m:num>
                            <m:den>
                              <m:sSup>
                                <m:sSupPr>
                                  <m:ctrlPr>
                                    <a:rPr lang="en-US" altLang="zh-TW" sz="1800" b="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𝑚</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en-US" altLang="zh-TW" sz="1800" i="1">
                                  <a:latin typeface="Cambria Math" panose="02040503050406030204" pitchFamily="18" charset="0"/>
                                  <a:ea typeface="Cambria Math"/>
                                </a:rPr>
                              </m:ctrlPr>
                            </m:fPr>
                            <m:num>
                              <m:sSub>
                                <m:sSubPr>
                                  <m:ctrlPr>
                                    <a:rPr lang="en-US" altLang="zh-TW" sz="1800" i="1">
                                      <a:latin typeface="Cambria Math"/>
                                      <a:ea typeface="Cambria Math"/>
                                    </a:rPr>
                                  </m:ctrlPr>
                                </m:sSubPr>
                                <m:e>
                                  <m:r>
                                    <a:rPr lang="en-US" altLang="zh-TW" sz="1800" i="1">
                                      <a:latin typeface="Cambria Math"/>
                                      <a:ea typeface="Cambria Math"/>
                                    </a:rPr>
                                    <m:t>𝑅</m:t>
                                  </m:r>
                                </m:e>
                                <m:sub>
                                  <m:r>
                                    <a:rPr lang="en-US" altLang="zh-TW" sz="1800" i="1">
                                      <a:latin typeface="Cambria Math"/>
                                      <a:ea typeface="Cambria Math"/>
                                    </a:rPr>
                                    <m:t>𝐻</m:t>
                                  </m:r>
                                </m:sub>
                              </m:sSub>
                            </m:num>
                            <m:den>
                              <m:sSup>
                                <m:sSupPr>
                                  <m:ctrlPr>
                                    <a:rPr lang="en-US" altLang="zh-TW" sz="1800" b="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𝑛</m:t>
                                  </m:r>
                                </m:e>
                                <m:sup>
                                  <m:r>
                                    <a:rPr lang="en-US" altLang="zh-TW" sz="1800" b="0" i="1" smtClean="0">
                                      <a:latin typeface="Cambria Math"/>
                                      <a:ea typeface="Cambria Math"/>
                                    </a:rPr>
                                    <m:t>2</m:t>
                                  </m:r>
                                </m:sup>
                              </m:sSup>
                            </m:den>
                          </m:f>
                        </m:e>
                      </m:d>
                    </m:oMath>
                  </m:oMathPara>
                </a14:m>
                <a:endParaRPr lang="zh-TW" altLang="en-US" sz="1800" dirty="0"/>
              </a:p>
            </p:txBody>
          </p:sp>
        </mc:Choice>
        <mc:Fallback xmlns="">
          <p:sp>
            <p:nvSpPr>
              <p:cNvPr id="8" name="文字方塊 7"/>
              <p:cNvSpPr txBox="1">
                <a:spLocks noRot="1" noChangeAspect="1" noMove="1" noResize="1" noEditPoints="1" noAdjustHandles="1" noChangeArrowheads="1" noChangeShapeType="1" noTextEdit="1"/>
              </p:cNvSpPr>
              <p:nvPr/>
            </p:nvSpPr>
            <p:spPr>
              <a:xfrm>
                <a:off x="5292080" y="980728"/>
                <a:ext cx="1765290" cy="618631"/>
              </a:xfrm>
              <a:prstGeom prst="rect">
                <a:avLst/>
              </a:prstGeom>
              <a:blipFill>
                <a:blip r:embed="rId10"/>
                <a:stretch>
                  <a:fillRect b="-4082"/>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7">
                <a:extLst>
                  <a:ext uri="{FF2B5EF4-FFF2-40B4-BE49-F238E27FC236}">
                    <a16:creationId xmlns:a16="http://schemas.microsoft.com/office/drawing/2014/main" id="{EBD6957C-79B2-B247-9F65-F234515CB553}"/>
                  </a:ext>
                </a:extLst>
              </p:cNvPr>
              <p:cNvSpPr txBox="1"/>
              <p:nvPr/>
            </p:nvSpPr>
            <p:spPr>
              <a:xfrm>
                <a:off x="5284180" y="2085019"/>
                <a:ext cx="3391506" cy="740972"/>
              </a:xfrm>
              <a:prstGeom prst="rect">
                <a:avLst/>
              </a:prstGeom>
              <a:solidFill>
                <a:srgbClr val="FFFF00"/>
              </a:solidFill>
            </p:spPr>
            <p:txBody>
              <a:bodyPr wrap="none" rtlCol="0">
                <a:spAutoFit/>
              </a:bodyPr>
              <a:lstStyle/>
              <a:p>
                <a:pPr/>
                <a14:m>
                  <m:oMathPara xmlns:m="http://schemas.openxmlformats.org/officeDocument/2006/math">
                    <m:oMath>
                      <m:sSub>
                        <m:sSubPr>
                          <m:ctrlPr>
                            <a:rPr lang="en-US" altLang="zh-TW" sz="1800" i="1">
                              <a:latin typeface="Cambria Math"/>
                              <a:ea typeface="Cambria Math"/>
                            </a:rPr>
                          </m:ctrlPr>
                        </m:sSubPr>
                        <m:e>
                          <m:r>
                            <a:rPr lang="en-US" altLang="zh-TW" sz="1800" i="1">
                              <a:latin typeface="Cambria Math"/>
                              <a:ea typeface="Cambria Math"/>
                            </a:rPr>
                            <m:t>𝑅</m:t>
                          </m:r>
                        </m:e>
                        <m:sub>
                          <m:r>
                            <a:rPr lang="en-US" altLang="zh-TW" sz="1800" i="1">
                              <a:latin typeface="Cambria Math"/>
                              <a:ea typeface="Cambria Math"/>
                            </a:rPr>
                            <m:t>𝐻</m:t>
                          </m:r>
                        </m:sub>
                      </m:sSub>
                      <m:r>
                        <a:rPr lang="en-US" altLang="zh-TW" sz="1800" b="0" i="1" smtClean="0">
                          <a:latin typeface="Cambria Math"/>
                          <a:ea typeface="Cambria Math"/>
                        </a:rPr>
                        <m:t>=</m:t>
                      </m:r>
                      <m:f>
                        <m:fPr>
                          <m:ctrlPr>
                            <a:rPr lang="en-US" altLang="zh-TW" sz="1800" b="0" i="1" smtClean="0">
                              <a:latin typeface="Cambria Math" panose="02040503050406030204" pitchFamily="18" charset="0"/>
                              <a:ea typeface="Cambria Math"/>
                            </a:rPr>
                          </m:ctrlPr>
                        </m:fPr>
                        <m:num>
                          <m:r>
                            <a:rPr lang="en-US" altLang="zh-TW" sz="1800" b="0" i="1" smtClean="0">
                              <a:latin typeface="Cambria Math" panose="02040503050406030204" pitchFamily="18" charset="0"/>
                              <a:ea typeface="Cambria Math"/>
                            </a:rPr>
                            <m:t>𝑚</m:t>
                          </m:r>
                          <m:sSup>
                            <m:sSupPr>
                              <m:ctrlPr>
                                <a:rPr lang="en-US" altLang="zh-TW" sz="1800" b="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𝑒</m:t>
                              </m:r>
                            </m:e>
                            <m:sup>
                              <m:r>
                                <a:rPr lang="en-US" altLang="zh-TW" sz="1800" b="0" i="1" smtClean="0">
                                  <a:latin typeface="Cambria Math" panose="02040503050406030204" pitchFamily="18" charset="0"/>
                                  <a:ea typeface="Cambria Math"/>
                                </a:rPr>
                                <m:t>4</m:t>
                              </m:r>
                            </m:sup>
                          </m:sSup>
                        </m:num>
                        <m:den>
                          <m:r>
                            <a:rPr lang="en-US" altLang="zh-TW" sz="1800" b="0" i="1" smtClean="0">
                              <a:latin typeface="Cambria Math" panose="02040503050406030204" pitchFamily="18" charset="0"/>
                              <a:ea typeface="Cambria Math"/>
                            </a:rPr>
                            <m:t>8</m:t>
                          </m:r>
                          <m:sSubSup>
                            <m:sSubSupPr>
                              <m:ctrlPr>
                                <a:rPr lang="en-US" altLang="zh-TW" sz="1800" b="0" i="1" smtClean="0">
                                  <a:latin typeface="Cambria Math" panose="02040503050406030204" pitchFamily="18" charset="0"/>
                                  <a:ea typeface="Cambria Math" panose="02040503050406030204" pitchFamily="18" charset="0"/>
                                </a:rPr>
                              </m:ctrlPr>
                            </m:sSubSupPr>
                            <m:e>
                              <m:r>
                                <a:rPr lang="en-US" altLang="zh-TW" sz="1800" b="0" i="1" smtClean="0">
                                  <a:latin typeface="Cambria Math" panose="02040503050406030204" pitchFamily="18" charset="0"/>
                                  <a:ea typeface="Cambria Math" panose="02040503050406030204" pitchFamily="18" charset="0"/>
                                </a:rPr>
                                <m:t>𝜀</m:t>
                              </m:r>
                            </m:e>
                            <m:sub>
                              <m:r>
                                <a:rPr lang="en-US" altLang="zh-TW" sz="1800" b="0" i="1" smtClean="0">
                                  <a:latin typeface="Cambria Math" panose="02040503050406030204" pitchFamily="18" charset="0"/>
                                  <a:ea typeface="Cambria Math"/>
                                </a:rPr>
                                <m:t>0</m:t>
                              </m:r>
                            </m:sub>
                            <m:sup>
                              <m:r>
                                <a:rPr lang="en-US" altLang="zh-TW" sz="1800" b="0" i="1" smtClean="0">
                                  <a:latin typeface="Cambria Math" panose="02040503050406030204" pitchFamily="18" charset="0"/>
                                  <a:ea typeface="Cambria Math"/>
                                </a:rPr>
                                <m:t>2</m:t>
                              </m:r>
                            </m:sup>
                          </m:sSubSup>
                          <m:sSup>
                            <m:sSupPr>
                              <m:ctrlPr>
                                <a:rPr lang="en-US" altLang="zh-TW" sz="1800" b="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ℎ</m:t>
                              </m:r>
                            </m:e>
                            <m:sup>
                              <m:r>
                                <a:rPr lang="en-US" altLang="zh-TW" sz="1800" b="0" i="1" smtClean="0">
                                  <a:latin typeface="Cambria Math" panose="02040503050406030204" pitchFamily="18" charset="0"/>
                                  <a:ea typeface="Cambria Math"/>
                                </a:rPr>
                                <m:t>3</m:t>
                              </m:r>
                            </m:sup>
                          </m:sSup>
                          <m:r>
                            <a:rPr lang="en-US" altLang="zh-TW" sz="1800" b="0" i="1" smtClean="0">
                              <a:latin typeface="Cambria Math" panose="02040503050406030204" pitchFamily="18" charset="0"/>
                              <a:ea typeface="Cambria Math"/>
                            </a:rPr>
                            <m:t>𝑐</m:t>
                          </m:r>
                        </m:den>
                      </m:f>
                      <m:r>
                        <a:rPr lang="en-US" altLang="zh-TW" sz="1800" b="0" i="1" smtClean="0">
                          <a:latin typeface="Cambria Math" panose="02040503050406030204" pitchFamily="18" charset="0"/>
                          <a:ea typeface="Cambria Math"/>
                        </a:rPr>
                        <m:t>=1.097</m:t>
                      </m:r>
                      <m:r>
                        <a:rPr lang="en-US" altLang="zh-TW" sz="1800" b="0" i="1" smtClean="0">
                          <a:latin typeface="Cambria Math" panose="02040503050406030204" pitchFamily="18" charset="0"/>
                          <a:ea typeface="Cambria Math" panose="02040503050406030204" pitchFamily="18" charset="0"/>
                        </a:rPr>
                        <m:t>×</m:t>
                      </m:r>
                      <m:sSup>
                        <m:sSupPr>
                          <m:ctrlPr>
                            <a:rPr lang="en-US" altLang="zh-TW" sz="1800" b="0" i="1" smtClean="0">
                              <a:latin typeface="Cambria Math" panose="02040503050406030204" pitchFamily="18" charset="0"/>
                              <a:ea typeface="Cambria Math" panose="02040503050406030204" pitchFamily="18" charset="0"/>
                            </a:rPr>
                          </m:ctrlPr>
                        </m:sSupPr>
                        <m:e>
                          <m:r>
                            <a:rPr lang="en-US" altLang="zh-TW" sz="1800" b="0" i="1" smtClean="0">
                              <a:latin typeface="Cambria Math" panose="02040503050406030204" pitchFamily="18" charset="0"/>
                              <a:ea typeface="Cambria Math" panose="02040503050406030204" pitchFamily="18" charset="0"/>
                            </a:rPr>
                            <m:t>10</m:t>
                          </m:r>
                        </m:e>
                        <m:sup>
                          <m:r>
                            <a:rPr lang="en-US" altLang="zh-TW" sz="1800" b="0" i="1" smtClean="0">
                              <a:latin typeface="Cambria Math" panose="02040503050406030204" pitchFamily="18" charset="0"/>
                              <a:ea typeface="Cambria Math" panose="02040503050406030204" pitchFamily="18" charset="0"/>
                            </a:rPr>
                            <m:t>7</m:t>
                          </m:r>
                        </m:sup>
                      </m:sSup>
                      <m:sSup>
                        <m:sSupPr>
                          <m:ctrlPr>
                            <a:rPr lang="en-US" altLang="zh-TW" sz="1800" b="0" i="0" smtClean="0">
                              <a:latin typeface="Cambria Math" panose="02040503050406030204" pitchFamily="18" charset="0"/>
                              <a:ea typeface="Cambria Math" panose="02040503050406030204" pitchFamily="18" charset="0"/>
                            </a:rPr>
                          </m:ctrlPr>
                        </m:sSupPr>
                        <m:e>
                          <m:r>
                            <m:rPr>
                              <m:nor/>
                            </m:rPr>
                            <a:rPr lang="en-US" altLang="zh-TW" sz="1800" b="0" i="0" smtClean="0">
                              <a:latin typeface="Cambria Math" panose="02040503050406030204" pitchFamily="18" charset="0"/>
                              <a:ea typeface="Cambria Math" panose="02040503050406030204" pitchFamily="18" charset="0"/>
                            </a:rPr>
                            <m:t>m</m:t>
                          </m:r>
                        </m:e>
                        <m:sup>
                          <m:r>
                            <a:rPr lang="en-US" altLang="zh-TW" sz="1800" b="0" i="1" smtClean="0">
                              <a:latin typeface="Cambria Math" panose="02040503050406030204" pitchFamily="18" charset="0"/>
                              <a:ea typeface="Cambria Math" panose="02040503050406030204" pitchFamily="18" charset="0"/>
                            </a:rPr>
                            <m:t>−1</m:t>
                          </m:r>
                        </m:sup>
                      </m:sSup>
                    </m:oMath>
                  </m:oMathPara>
                </a14:m>
                <a:endParaRPr lang="zh-TW" altLang="en-US" sz="1800" dirty="0"/>
              </a:p>
            </p:txBody>
          </p:sp>
        </mc:Choice>
        <mc:Fallback xmlns="">
          <p:sp>
            <p:nvSpPr>
              <p:cNvPr id="10" name="文字方塊 7">
                <a:extLst>
                  <a:ext uri="{FF2B5EF4-FFF2-40B4-BE49-F238E27FC236}">
                    <a16:creationId xmlns:a16="http://schemas.microsoft.com/office/drawing/2014/main" id="{EBD6957C-79B2-B247-9F65-F234515CB553}"/>
                  </a:ext>
                </a:extLst>
              </p:cNvPr>
              <p:cNvSpPr txBox="1">
                <a:spLocks noRot="1" noChangeAspect="1" noMove="1" noResize="1" noEditPoints="1" noAdjustHandles="1" noChangeArrowheads="1" noChangeShapeType="1" noTextEdit="1"/>
              </p:cNvSpPr>
              <p:nvPr/>
            </p:nvSpPr>
            <p:spPr>
              <a:xfrm>
                <a:off x="5284180" y="2085019"/>
                <a:ext cx="3391506" cy="740972"/>
              </a:xfrm>
              <a:prstGeom prst="rect">
                <a:avLst/>
              </a:prstGeom>
              <a:blipFill>
                <a:blip r:embed="rId11"/>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F3B272F-3047-E44D-9BFC-171D0B3FBE27}"/>
                  </a:ext>
                </a:extLst>
              </p:cNvPr>
              <p:cNvSpPr txBox="1"/>
              <p:nvPr/>
            </p:nvSpPr>
            <p:spPr>
              <a:xfrm>
                <a:off x="683568" y="5239818"/>
                <a:ext cx="2393211" cy="369332"/>
              </a:xfrm>
              <a:prstGeom prst="rect">
                <a:avLst/>
              </a:prstGeom>
              <a:solidFill>
                <a:srgbClr val="FFFF00"/>
              </a:solidFill>
            </p:spPr>
            <p:txBody>
              <a:bodyPr wrap="square">
                <a:spAutoFit/>
              </a:bodyPr>
              <a:lstStyle/>
              <a:p>
                <a:pPr/>
                <a14:m>
                  <m:oMathPara xmlns:m="http://schemas.openxmlformats.org/officeDocument/2006/math">
                    <m:oMath>
                      <m:sSub>
                        <m:sSubPr>
                          <m:ctrlPr>
                            <a:rPr lang="en-US" sz="1800" b="0" i="1" u="none" strike="noStrike" smtClean="0">
                              <a:solidFill>
                                <a:srgbClr val="000000"/>
                              </a:solidFill>
                              <a:effectLst/>
                              <a:latin typeface="Cambria Math" panose="02040503050406030204" pitchFamily="18" charset="0"/>
                            </a:rPr>
                          </m:ctrlPr>
                        </m:sSubPr>
                        <m:e>
                          <m:r>
                            <a:rPr lang="en-US" sz="1800" b="0" i="1" u="none" strike="noStrike" smtClean="0">
                              <a:solidFill>
                                <a:srgbClr val="000000"/>
                              </a:solidFill>
                              <a:effectLst/>
                              <a:latin typeface="Cambria Math" panose="02040503050406030204" pitchFamily="18" charset="0"/>
                            </a:rPr>
                            <m:t>𝑎</m:t>
                          </m:r>
                        </m:e>
                        <m:sub>
                          <m:r>
                            <a:rPr lang="en-US" sz="1800" b="0" i="0" u="none" strike="noStrike" smtClean="0">
                              <a:solidFill>
                                <a:srgbClr val="000000"/>
                              </a:solidFill>
                              <a:effectLst/>
                              <a:latin typeface="Cambria Math" panose="02040503050406030204" pitchFamily="18" charset="0"/>
                            </a:rPr>
                            <m:t>0</m:t>
                          </m:r>
                        </m:sub>
                      </m:sSub>
                      <m:r>
                        <a:rPr lang="en-US" sz="1800" b="0" i="1" u="none" strike="noStrike" smtClean="0">
                          <a:solidFill>
                            <a:srgbClr val="000000"/>
                          </a:solidFill>
                          <a:effectLst/>
                          <a:latin typeface="Cambria Math" panose="02040503050406030204" pitchFamily="18" charset="0"/>
                        </a:rPr>
                        <m:t>=5.29</m:t>
                      </m:r>
                      <m:r>
                        <a:rPr lang="en-US" sz="1800" b="0" i="1" u="none" strike="noStrike" smtClean="0">
                          <a:solidFill>
                            <a:srgbClr val="000000"/>
                          </a:solidFill>
                          <a:effectLst/>
                          <a:latin typeface="Cambria Math" panose="02040503050406030204" pitchFamily="18" charset="0"/>
                          <a:ea typeface="Cambria Math" panose="02040503050406030204" pitchFamily="18" charset="0"/>
                        </a:rPr>
                        <m:t>×</m:t>
                      </m:r>
                      <m:sSup>
                        <m:sSupPr>
                          <m:ctrlPr>
                            <a:rPr lang="en-US" sz="1800" b="0" i="1" u="none" strike="noStrike" smtClean="0">
                              <a:solidFill>
                                <a:srgbClr val="000000"/>
                              </a:solidFill>
                              <a:effectLst/>
                              <a:latin typeface="Cambria Math" panose="02040503050406030204" pitchFamily="18" charset="0"/>
                              <a:ea typeface="Cambria Math" panose="02040503050406030204" pitchFamily="18" charset="0"/>
                            </a:rPr>
                          </m:ctrlPr>
                        </m:sSupPr>
                        <m:e>
                          <m:r>
                            <a:rPr lang="en-US" sz="1800" b="0" i="1" u="none" strike="noStrike" smtClean="0">
                              <a:solidFill>
                                <a:srgbClr val="000000"/>
                              </a:solidFill>
                              <a:effectLst/>
                              <a:latin typeface="Cambria Math" panose="02040503050406030204" pitchFamily="18" charset="0"/>
                              <a:ea typeface="Cambria Math" panose="02040503050406030204" pitchFamily="18" charset="0"/>
                            </a:rPr>
                            <m:t>10</m:t>
                          </m:r>
                        </m:e>
                        <m:sup>
                          <m:r>
                            <a:rPr lang="en-US" sz="1800" b="0" i="1" u="none" strike="noStrike" smtClean="0">
                              <a:solidFill>
                                <a:srgbClr val="000000"/>
                              </a:solidFill>
                              <a:effectLst/>
                              <a:latin typeface="Cambria Math" panose="02040503050406030204" pitchFamily="18" charset="0"/>
                              <a:ea typeface="Cambria Math" panose="02040503050406030204" pitchFamily="18" charset="0"/>
                            </a:rPr>
                            <m:t>−11</m:t>
                          </m:r>
                        </m:sup>
                      </m:sSup>
                      <m:r>
                        <m:rPr>
                          <m:sty m:val="p"/>
                        </m:rPr>
                        <a:rPr lang="en-US" sz="1800" b="0" i="0" u="none" strike="noStrike" smtClean="0">
                          <a:solidFill>
                            <a:srgbClr val="000000"/>
                          </a:solidFill>
                          <a:effectLst/>
                          <a:latin typeface="Cambria Math" panose="02040503050406030204" pitchFamily="18" charset="0"/>
                          <a:ea typeface="Cambria Math" panose="02040503050406030204" pitchFamily="18" charset="0"/>
                        </a:rPr>
                        <m:t>m</m:t>
                      </m:r>
                    </m:oMath>
                  </m:oMathPara>
                </a14:m>
                <a:endParaRPr lang="en-TW" sz="1800" dirty="0"/>
              </a:p>
            </p:txBody>
          </p:sp>
        </mc:Choice>
        <mc:Fallback xmlns="">
          <p:sp>
            <p:nvSpPr>
              <p:cNvPr id="11" name="TextBox 10">
                <a:extLst>
                  <a:ext uri="{FF2B5EF4-FFF2-40B4-BE49-F238E27FC236}">
                    <a16:creationId xmlns:a16="http://schemas.microsoft.com/office/drawing/2014/main" id="{DF3B272F-3047-E44D-9BFC-171D0B3FBE27}"/>
                  </a:ext>
                </a:extLst>
              </p:cNvPr>
              <p:cNvSpPr txBox="1">
                <a:spLocks noRot="1" noChangeAspect="1" noMove="1" noResize="1" noEditPoints="1" noAdjustHandles="1" noChangeArrowheads="1" noChangeShapeType="1" noTextEdit="1"/>
              </p:cNvSpPr>
              <p:nvPr/>
            </p:nvSpPr>
            <p:spPr>
              <a:xfrm>
                <a:off x="683568" y="5239818"/>
                <a:ext cx="2393211" cy="369332"/>
              </a:xfrm>
              <a:prstGeom prst="rect">
                <a:avLst/>
              </a:prstGeom>
              <a:blipFill>
                <a:blip r:embed="rId12"/>
                <a:stretch>
                  <a:fillRect/>
                </a:stretch>
              </a:blipFill>
            </p:spPr>
            <p:txBody>
              <a:bodyPr/>
              <a:lstStyle/>
              <a:p>
                <a:r>
                  <a:rPr lang="en-TW">
                    <a:noFill/>
                  </a:rPr>
                  <a:t> </a:t>
                </a:r>
              </a:p>
            </p:txBody>
          </p:sp>
        </mc:Fallback>
      </mc:AlternateContent>
      <p:sp>
        <p:nvSpPr>
          <p:cNvPr id="3" name="Rectangle 2">
            <a:extLst>
              <a:ext uri="{FF2B5EF4-FFF2-40B4-BE49-F238E27FC236}">
                <a16:creationId xmlns:a16="http://schemas.microsoft.com/office/drawing/2014/main" id="{CEA59969-E0C1-0444-B9F7-61FA587DB1AA}"/>
              </a:ext>
            </a:extLst>
          </p:cNvPr>
          <p:cNvSpPr/>
          <p:nvPr/>
        </p:nvSpPr>
        <p:spPr>
          <a:xfrm>
            <a:off x="3347864" y="4797152"/>
            <a:ext cx="1763079" cy="9041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Tree>
    <p:extLst>
      <p:ext uri="{BB962C8B-B14F-4D97-AF65-F5344CB8AC3E}">
        <p14:creationId xmlns:p14="http://schemas.microsoft.com/office/powerpoint/2010/main" val="40979304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photos.aip.org/history/Thumbnails/bohr_niels_b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785813"/>
            <a:ext cx="380047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Picture 4" descr="http://photos.aip.org/history/Thumbnails/bohr_aage_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938" y="785813"/>
            <a:ext cx="356235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5" descr="Bohr 500 Danish Kroner">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1563" y="4500563"/>
            <a:ext cx="38100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6" descr="http://www.gap-system.org/~history/BigPictures/Bohr_Niels_4.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72125" y="4500563"/>
            <a:ext cx="2514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0F8D7F0D-44B7-8246-BC1B-3805E55FD7BD}"/>
              </a:ext>
            </a:extLst>
          </p:cNvPr>
          <p:cNvSpPr/>
          <p:nvPr/>
        </p:nvSpPr>
        <p:spPr>
          <a:xfrm>
            <a:off x="5572125" y="5013176"/>
            <a:ext cx="1520155" cy="1008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90114" name="Picture 2" descr="http://www.cord.edu/faculty/ulnessd/legacy/fall2000/pfeifer/Image5.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580"/>
          <a:stretch/>
        </p:blipFill>
        <p:spPr bwMode="auto">
          <a:xfrm>
            <a:off x="696729" y="1113221"/>
            <a:ext cx="4874563" cy="280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741682" y="201684"/>
            <a:ext cx="5256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橢圓軌道應該也是可能的！</a:t>
            </a:r>
          </a:p>
        </p:txBody>
      </p:sp>
      <p:pic>
        <p:nvPicPr>
          <p:cNvPr id="4" name="Picture 5" descr="http://www.aip.org/history/heisenberg/images/h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283" y="1113221"/>
            <a:ext cx="2471429" cy="199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a:xfrm>
            <a:off x="741683" y="4221088"/>
            <a:ext cx="4784657" cy="369332"/>
          </a:xfrm>
          <a:prstGeom prst="rect">
            <a:avLst/>
          </a:prstGeom>
          <a:noFill/>
        </p:spPr>
        <p:txBody>
          <a:bodyPr wrap="square" rtlCol="0">
            <a:spAutoFit/>
          </a:bodyPr>
          <a:lstStyle/>
          <a:p>
            <a:r>
              <a:rPr lang="zh-TW" altLang="en-US" sz="1800" b="0" dirty="0">
                <a:latin typeface="Cambria Math"/>
              </a:rPr>
              <a:t>並且將量子化條件</a:t>
            </a:r>
            <a:r>
              <a:rPr lang="zh-TW" altLang="en-US" sz="1800" dirty="0">
                <a:latin typeface="Cambria Math"/>
              </a:rPr>
              <a:t>，寫成角座標的積分，</a:t>
            </a:r>
            <a:endParaRPr lang="zh-TW" altLang="en-US" sz="1800" b="0" dirty="0">
              <a:latin typeface="Cambria Math"/>
            </a:endParaRPr>
          </a:p>
        </p:txBody>
      </p:sp>
      <mc:AlternateContent xmlns:mc="http://schemas.openxmlformats.org/markup-compatibility/2006" xmlns:a14="http://schemas.microsoft.com/office/drawing/2010/main">
        <mc:Choice Requires="a14">
          <p:sp>
            <p:nvSpPr>
              <p:cNvPr id="6" name="文字方塊 5"/>
              <p:cNvSpPr txBox="1"/>
              <p:nvPr/>
            </p:nvSpPr>
            <p:spPr>
              <a:xfrm>
                <a:off x="788635" y="5069829"/>
                <a:ext cx="1498487" cy="394082"/>
              </a:xfrm>
              <a:prstGeom prst="rect">
                <a:avLst/>
              </a:prstGeom>
              <a:solidFill>
                <a:srgbClr val="FFFF99"/>
              </a:solidFill>
            </p:spPr>
            <p:txBody>
              <a:bodyPr wrap="none" rtlCol="0">
                <a:spAutoFit/>
              </a:bodyPr>
              <a:lstStyle/>
              <a:p>
                <a:pPr/>
                <a14:m>
                  <m:oMathPara xmlns:m="http://schemas.openxmlformats.org/officeDocument/2006/math">
                    <m:oMath>
                      <m:r>
                        <a:rPr lang="en-US" altLang="zh-TW" sz="1800" i="1" smtClean="0">
                          <a:latin typeface="Cambria Math"/>
                        </a:rPr>
                        <m:t>𝐿</m:t>
                      </m:r>
                      <m:r>
                        <a:rPr lang="en-US" altLang="zh-TW" sz="1800" b="0" i="1" smtClean="0">
                          <a:latin typeface="Cambria Math"/>
                        </a:rPr>
                        <m:t>=</m:t>
                      </m:r>
                      <m:sSub>
                        <m:sSubPr>
                          <m:ctrlPr>
                            <a:rPr lang="en-US" altLang="zh-TW" sz="1800" i="1">
                              <a:latin typeface="Cambria Math"/>
                            </a:rPr>
                          </m:ctrlPr>
                        </m:sSubPr>
                        <m:e>
                          <m:r>
                            <a:rPr lang="en-US" altLang="zh-TW" sz="1800" i="1">
                              <a:latin typeface="Cambria Math"/>
                            </a:rPr>
                            <m:t>𝑝</m:t>
                          </m:r>
                        </m:e>
                        <m:sub>
                          <m:r>
                            <a:rPr lang="zh-TW" altLang="en-US" sz="1800" i="1">
                              <a:latin typeface="Cambria Math"/>
                            </a:rPr>
                            <m:t>𝜙</m:t>
                          </m:r>
                        </m:sub>
                      </m:sSub>
                      <m:r>
                        <a:rPr lang="en-US" altLang="zh-TW" sz="1800" b="0" i="1" smtClean="0">
                          <a:latin typeface="Cambria Math"/>
                        </a:rPr>
                        <m:t>=</m:t>
                      </m:r>
                      <m:r>
                        <a:rPr lang="en-US" altLang="zh-TW" sz="1800" b="0" i="1" smtClean="0">
                          <a:latin typeface="Cambria Math"/>
                        </a:rPr>
                        <m:t>𝑛</m:t>
                      </m:r>
                      <m:r>
                        <m:rPr>
                          <m:sty m:val="p"/>
                        </m:rPr>
                        <a:rPr lang="en-US" altLang="zh-TW" sz="1800" b="0" i="1" smtClean="0">
                          <a:latin typeface="Cambria Math"/>
                          <a:ea typeface="Cambria Math"/>
                        </a:rPr>
                        <m:t>ℏ</m:t>
                      </m:r>
                    </m:oMath>
                  </m:oMathPara>
                </a14:m>
                <a:endParaRPr lang="zh-TW" altLang="en-US" sz="1800" b="0" i="1" dirty="0">
                  <a:latin typeface="Cambria Math"/>
                </a:endParaRPr>
              </a:p>
            </p:txBody>
          </p:sp>
        </mc:Choice>
        <mc:Fallback xmlns="">
          <p:sp>
            <p:nvSpPr>
              <p:cNvPr id="6" name="文字方塊 5"/>
              <p:cNvSpPr txBox="1">
                <a:spLocks noRot="1" noChangeAspect="1" noMove="1" noResize="1" noEditPoints="1" noAdjustHandles="1" noChangeArrowheads="1" noChangeShapeType="1" noTextEdit="1"/>
              </p:cNvSpPr>
              <p:nvPr/>
            </p:nvSpPr>
            <p:spPr>
              <a:xfrm>
                <a:off x="788635" y="5069829"/>
                <a:ext cx="1498487" cy="394082"/>
              </a:xfrm>
              <a:prstGeom prst="rect">
                <a:avLst/>
              </a:prstGeom>
              <a:blipFill rotWithShape="1">
                <a:blip r:embed="rId4"/>
                <a:stretch>
                  <a:fillRect b="-10938"/>
                </a:stretch>
              </a:blipFill>
            </p:spPr>
            <p:txBody>
              <a:bodyPr/>
              <a:lstStyle/>
              <a:p>
                <a:r>
                  <a:rPr lang="zh-TW" altLang="en-US">
                    <a:noFill/>
                  </a:rPr>
                  <a:t> </a:t>
                </a:r>
              </a:p>
            </p:txBody>
          </p:sp>
        </mc:Fallback>
      </mc:AlternateContent>
      <p:sp>
        <p:nvSpPr>
          <p:cNvPr id="5" name="文字方塊 4"/>
          <p:cNvSpPr txBox="1"/>
          <p:nvPr/>
        </p:nvSpPr>
        <p:spPr>
          <a:xfrm>
            <a:off x="741682" y="633732"/>
            <a:ext cx="7128792" cy="369332"/>
          </a:xfrm>
          <a:prstGeom prst="rect">
            <a:avLst/>
          </a:prstGeom>
          <a:noFill/>
        </p:spPr>
        <p:txBody>
          <a:bodyPr wrap="square" rtlCol="0">
            <a:spAutoFit/>
          </a:bodyPr>
          <a:lstStyle/>
          <a:p>
            <a:r>
              <a:rPr lang="en-US" altLang="zh-TW" sz="1800" dirty="0" err="1">
                <a:latin typeface="Cambria Math"/>
              </a:rPr>
              <a:t>Sommerfeld</a:t>
            </a:r>
            <a:r>
              <a:rPr lang="en-US" altLang="zh-TW" sz="1800" dirty="0">
                <a:latin typeface="Cambria Math"/>
              </a:rPr>
              <a:t> </a:t>
            </a:r>
            <a:r>
              <a:rPr lang="zh-TW" altLang="en-US" sz="1800" dirty="0">
                <a:latin typeface="Cambria Math"/>
              </a:rPr>
              <a:t>將波爾的想法推廣到橢圓形軌道（這部分是錯的）。</a:t>
            </a:r>
            <a:endParaRPr lang="zh-TW" altLang="en-US" sz="1800" b="0" dirty="0">
              <a:latin typeface="Cambria Math"/>
            </a:endParaRPr>
          </a:p>
        </p:txBody>
      </p:sp>
      <mc:AlternateContent xmlns:mc="http://schemas.openxmlformats.org/markup-compatibility/2006" xmlns:a14="http://schemas.microsoft.com/office/drawing/2010/main">
        <mc:Choice Requires="a14">
          <p:sp>
            <p:nvSpPr>
              <p:cNvPr id="8" name="文字方塊 7"/>
              <p:cNvSpPr txBox="1"/>
              <p:nvPr/>
            </p:nvSpPr>
            <p:spPr>
              <a:xfrm>
                <a:off x="2926782" y="5048935"/>
                <a:ext cx="1886350" cy="818879"/>
              </a:xfrm>
              <a:prstGeom prst="rect">
                <a:avLst/>
              </a:prstGeom>
              <a:solidFill>
                <a:srgbClr val="FFFF99"/>
              </a:solidFill>
            </p:spPr>
            <p:txBody>
              <a:bodyPr wrap="none" rtlCol="0">
                <a:spAutoFit/>
              </a:bodyPr>
              <a:lstStyle/>
              <a:p>
                <a:pPr/>
                <a14:m>
                  <m:oMathPara xmlns:m="http://schemas.openxmlformats.org/officeDocument/2006/math">
                    <m:oMath>
                      <m:nary>
                        <m:naryPr>
                          <m:chr m:val="∮"/>
                          <m:limLoc m:val="undOvr"/>
                          <m:subHide m:val="on"/>
                          <m:supHide m:val="on"/>
                          <m:ctrlPr>
                            <a:rPr lang="en-US" altLang="zh-TW" sz="1800" b="0" i="1" smtClean="0">
                              <a:latin typeface="Cambria Math" panose="02040503050406030204" pitchFamily="18" charset="0"/>
                            </a:rPr>
                          </m:ctrlPr>
                        </m:naryPr>
                        <m:sub/>
                        <m:sup/>
                        <m:e>
                          <m:r>
                            <a:rPr lang="en-US" altLang="zh-TW" sz="1800" b="0" i="1" smtClean="0">
                              <a:latin typeface="Cambria Math"/>
                            </a:rPr>
                            <m:t>𝑑</m:t>
                          </m:r>
                          <m:r>
                            <a:rPr lang="zh-TW" altLang="en-US" sz="1800" b="0" i="1" smtClean="0">
                              <a:latin typeface="Cambria Math"/>
                            </a:rPr>
                            <m:t>𝜙</m:t>
                          </m:r>
                          <m:r>
                            <a:rPr lang="zh-TW" altLang="en-US" sz="1800" b="0" i="1" smtClean="0">
                              <a:latin typeface="Cambria Math"/>
                            </a:rPr>
                            <m:t>∙</m:t>
                          </m:r>
                          <m:sSub>
                            <m:sSubPr>
                              <m:ctrlPr>
                                <a:rPr lang="en-US" altLang="zh-TW" sz="1800" b="0" i="1" smtClean="0">
                                  <a:latin typeface="Cambria Math"/>
                                </a:rPr>
                              </m:ctrlPr>
                            </m:sSubPr>
                            <m:e>
                              <m:r>
                                <a:rPr lang="en-US" altLang="zh-TW" sz="1800" b="0" i="1" smtClean="0">
                                  <a:latin typeface="Cambria Math"/>
                                </a:rPr>
                                <m:t>𝑝</m:t>
                              </m:r>
                            </m:e>
                            <m:sub>
                              <m:r>
                                <a:rPr lang="zh-TW" altLang="en-US" sz="1800" b="0" i="1" smtClean="0">
                                  <a:latin typeface="Cambria Math"/>
                                </a:rPr>
                                <m:t>𝜙</m:t>
                              </m:r>
                            </m:sub>
                          </m:sSub>
                        </m:e>
                      </m:nary>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𝑛</m:t>
                          </m:r>
                        </m:e>
                        <m:sub>
                          <m:r>
                            <a:rPr lang="zh-TW" altLang="en-US" sz="1800" b="0" i="1" smtClean="0">
                              <a:latin typeface="Cambria Math"/>
                            </a:rPr>
                            <m:t>𝜙</m:t>
                          </m:r>
                        </m:sub>
                      </m:sSub>
                      <m:r>
                        <a:rPr lang="en-US" altLang="zh-TW" sz="1800" b="0" i="1" smtClean="0">
                          <a:latin typeface="Cambria Math"/>
                          <a:ea typeface="Cambria Math"/>
                        </a:rPr>
                        <m:t>ℎ</m:t>
                      </m:r>
                    </m:oMath>
                  </m:oMathPara>
                </a14:m>
                <a:endParaRPr lang="zh-TW" altLang="en-US" sz="1800" b="0" i="1" dirty="0">
                  <a:latin typeface="Cambria Math"/>
                </a:endParaRPr>
              </a:p>
            </p:txBody>
          </p:sp>
        </mc:Choice>
        <mc:Fallback xmlns="">
          <p:sp>
            <p:nvSpPr>
              <p:cNvPr id="8" name="文字方塊 7"/>
              <p:cNvSpPr txBox="1">
                <a:spLocks noRot="1" noChangeAspect="1" noMove="1" noResize="1" noEditPoints="1" noAdjustHandles="1" noChangeArrowheads="1" noChangeShapeType="1" noTextEdit="1"/>
              </p:cNvSpPr>
              <p:nvPr/>
            </p:nvSpPr>
            <p:spPr>
              <a:xfrm>
                <a:off x="2926782" y="5048935"/>
                <a:ext cx="1886350" cy="818879"/>
              </a:xfrm>
              <a:prstGeom prst="rect">
                <a:avLst/>
              </a:prstGeom>
              <a:blipFill rotWithShape="1">
                <a:blip r:embed="rId5"/>
                <a:stretch>
                  <a:fillRect/>
                </a:stretch>
              </a:blipFill>
            </p:spPr>
            <p:txBody>
              <a:bodyPr/>
              <a:lstStyle/>
              <a:p>
                <a:r>
                  <a:rPr lang="zh-TW" altLang="en-US">
                    <a:noFill/>
                  </a:rPr>
                  <a:t> </a:t>
                </a:r>
              </a:p>
            </p:txBody>
          </p:sp>
        </mc:Fallback>
      </mc:AlternateContent>
      <p:sp>
        <p:nvSpPr>
          <p:cNvPr id="7" name="向右箭號 6"/>
          <p:cNvSpPr/>
          <p:nvPr/>
        </p:nvSpPr>
        <p:spPr>
          <a:xfrm>
            <a:off x="2424685" y="5069830"/>
            <a:ext cx="432048" cy="3940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11" name="文字方塊 10"/>
              <p:cNvSpPr txBox="1"/>
              <p:nvPr/>
            </p:nvSpPr>
            <p:spPr>
              <a:xfrm>
                <a:off x="5364088" y="5037700"/>
                <a:ext cx="1823576" cy="818879"/>
              </a:xfrm>
              <a:prstGeom prst="rect">
                <a:avLst/>
              </a:prstGeom>
              <a:solidFill>
                <a:srgbClr val="FFFF99"/>
              </a:solidFill>
            </p:spPr>
            <p:txBody>
              <a:bodyPr wrap="none" rtlCol="0">
                <a:spAutoFit/>
              </a:bodyPr>
              <a:lstStyle/>
              <a:p>
                <a:pPr/>
                <a14:m>
                  <m:oMathPara xmlns:m="http://schemas.openxmlformats.org/officeDocument/2006/math">
                    <m:oMath>
                      <m:nary>
                        <m:naryPr>
                          <m:chr m:val="∮"/>
                          <m:limLoc m:val="undOvr"/>
                          <m:subHide m:val="on"/>
                          <m:supHide m:val="on"/>
                          <m:ctrlPr>
                            <a:rPr lang="en-US" altLang="zh-TW" sz="1800" b="0" i="1" smtClean="0">
                              <a:latin typeface="Cambria Math" panose="02040503050406030204" pitchFamily="18" charset="0"/>
                            </a:rPr>
                          </m:ctrlPr>
                        </m:naryPr>
                        <m:sub/>
                        <m:sup/>
                        <m:e>
                          <m:r>
                            <a:rPr lang="en-US" altLang="zh-TW" sz="1800" b="0" i="1" smtClean="0">
                              <a:latin typeface="Cambria Math"/>
                            </a:rPr>
                            <m:t>𝑑𝑟</m:t>
                          </m:r>
                          <m:r>
                            <a:rPr lang="zh-TW" altLang="en-US" sz="1800" b="0" i="1" smtClean="0">
                              <a:latin typeface="Cambria Math"/>
                            </a:rPr>
                            <m:t>∙</m:t>
                          </m:r>
                          <m:sSub>
                            <m:sSubPr>
                              <m:ctrlPr>
                                <a:rPr lang="en-US" altLang="zh-TW" sz="1800" b="0" i="1" smtClean="0">
                                  <a:latin typeface="Cambria Math"/>
                                </a:rPr>
                              </m:ctrlPr>
                            </m:sSubPr>
                            <m:e>
                              <m:r>
                                <a:rPr lang="en-US" altLang="zh-TW" sz="1800" b="0" i="1" smtClean="0">
                                  <a:latin typeface="Cambria Math"/>
                                </a:rPr>
                                <m:t>𝑝</m:t>
                              </m:r>
                            </m:e>
                            <m:sub>
                              <m:r>
                                <a:rPr lang="en-US" altLang="zh-TW" sz="1800" b="0" i="1" smtClean="0">
                                  <a:latin typeface="Cambria Math"/>
                                </a:rPr>
                                <m:t>𝑟</m:t>
                              </m:r>
                            </m:sub>
                          </m:sSub>
                        </m:e>
                      </m:nary>
                      <m:r>
                        <a:rPr lang="en-US" altLang="zh-TW" sz="1800" b="0" i="1" smtClean="0">
                          <a:latin typeface="Cambria Math"/>
                        </a:rPr>
                        <m:t>=</m:t>
                      </m:r>
                      <m:sSub>
                        <m:sSubPr>
                          <m:ctrlPr>
                            <a:rPr lang="en-US" altLang="zh-TW" sz="1800" i="1">
                              <a:latin typeface="Cambria Math"/>
                            </a:rPr>
                          </m:ctrlPr>
                        </m:sSubPr>
                        <m:e>
                          <m:r>
                            <a:rPr lang="en-US" altLang="zh-TW" sz="1800" i="1">
                              <a:latin typeface="Cambria Math"/>
                            </a:rPr>
                            <m:t>𝑛</m:t>
                          </m:r>
                        </m:e>
                        <m:sub>
                          <m:r>
                            <a:rPr lang="en-US" altLang="zh-TW" sz="1800" b="0" i="1" smtClean="0">
                              <a:latin typeface="Cambria Math"/>
                            </a:rPr>
                            <m:t>𝑟</m:t>
                          </m:r>
                        </m:sub>
                      </m:sSub>
                      <m:r>
                        <a:rPr lang="en-US" altLang="zh-TW" sz="1800" b="0" i="1" smtClean="0">
                          <a:latin typeface="Cambria Math"/>
                          <a:ea typeface="Cambria Math"/>
                        </a:rPr>
                        <m:t>ℎ</m:t>
                      </m:r>
                    </m:oMath>
                  </m:oMathPara>
                </a14:m>
                <a:endParaRPr lang="zh-TW" altLang="en-US" sz="1800" b="0" i="1" dirty="0">
                  <a:latin typeface="Cambria Math"/>
                </a:endParaRPr>
              </a:p>
            </p:txBody>
          </p:sp>
        </mc:Choice>
        <mc:Fallback xmlns="">
          <p:sp>
            <p:nvSpPr>
              <p:cNvPr id="11" name="文字方塊 10"/>
              <p:cNvSpPr txBox="1">
                <a:spLocks noRot="1" noChangeAspect="1" noMove="1" noResize="1" noEditPoints="1" noAdjustHandles="1" noChangeArrowheads="1" noChangeShapeType="1" noTextEdit="1"/>
              </p:cNvSpPr>
              <p:nvPr/>
            </p:nvSpPr>
            <p:spPr>
              <a:xfrm>
                <a:off x="5364088" y="5037700"/>
                <a:ext cx="1823576" cy="818879"/>
              </a:xfrm>
              <a:prstGeom prst="rect">
                <a:avLst/>
              </a:prstGeom>
              <a:blipFill rotWithShape="1">
                <a:blip r:embed="rId6"/>
                <a:stretch>
                  <a:fillRect/>
                </a:stretch>
              </a:blipFill>
            </p:spPr>
            <p:txBody>
              <a:bodyPr/>
              <a:lstStyle/>
              <a:p>
                <a:r>
                  <a:rPr lang="zh-TW" altLang="en-US">
                    <a:noFill/>
                  </a:rPr>
                  <a:t> </a:t>
                </a:r>
              </a:p>
            </p:txBody>
          </p:sp>
        </mc:Fallback>
      </mc:AlternateContent>
      <p:pic>
        <p:nvPicPr>
          <p:cNvPr id="15360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06997" y="2707759"/>
            <a:ext cx="1622938" cy="2276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9"/>
          <p:cNvSpPr/>
          <p:nvPr/>
        </p:nvSpPr>
        <p:spPr>
          <a:xfrm>
            <a:off x="759754" y="4615101"/>
            <a:ext cx="6980598" cy="369332"/>
          </a:xfrm>
          <a:prstGeom prst="rect">
            <a:avLst/>
          </a:prstGeom>
        </p:spPr>
        <p:txBody>
          <a:bodyPr wrap="square">
            <a:spAutoFit/>
          </a:bodyPr>
          <a:lstStyle/>
          <a:p>
            <a:r>
              <a:rPr lang="zh-TW" altLang="en-US" sz="1800" dirty="0">
                <a:latin typeface="Cambria Math"/>
              </a:rPr>
              <a:t>推廣到其他兩個極座標，由新的量子化條件可以得出能階量子化。</a:t>
            </a:r>
          </a:p>
        </p:txBody>
      </p:sp>
      <p:sp>
        <p:nvSpPr>
          <p:cNvPr id="14" name="向右箭號 13"/>
          <p:cNvSpPr/>
          <p:nvPr/>
        </p:nvSpPr>
        <p:spPr>
          <a:xfrm>
            <a:off x="4872586" y="5152436"/>
            <a:ext cx="432048" cy="3940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15" name="文字方塊 14"/>
              <p:cNvSpPr txBox="1"/>
              <p:nvPr/>
            </p:nvSpPr>
            <p:spPr>
              <a:xfrm>
                <a:off x="4727567" y="5940530"/>
                <a:ext cx="1687450" cy="818879"/>
              </a:xfrm>
              <a:prstGeom prst="rect">
                <a:avLst/>
              </a:prstGeom>
              <a:solidFill>
                <a:srgbClr val="FFFF99"/>
              </a:solidFill>
            </p:spPr>
            <p:txBody>
              <a:bodyPr wrap="none" rtlCol="0">
                <a:spAutoFit/>
              </a:bodyPr>
              <a:lstStyle/>
              <a:p>
                <a:pPr/>
                <a14:m>
                  <m:oMathPara xmlns:m="http://schemas.openxmlformats.org/officeDocument/2006/math">
                    <m:oMath>
                      <m:nary>
                        <m:naryPr>
                          <m:chr m:val="∮"/>
                          <m:limLoc m:val="undOvr"/>
                          <m:subHide m:val="on"/>
                          <m:supHide m:val="on"/>
                          <m:ctrlPr>
                            <a:rPr lang="en-US" altLang="zh-TW" sz="1800" b="0" i="1" smtClean="0">
                              <a:latin typeface="Cambria Math" panose="02040503050406030204" pitchFamily="18" charset="0"/>
                            </a:rPr>
                          </m:ctrlPr>
                        </m:naryPr>
                        <m:sub/>
                        <m:sup/>
                        <m:e>
                          <m:r>
                            <a:rPr lang="en-US" altLang="zh-TW" sz="1800" b="0" i="1" smtClean="0">
                              <a:latin typeface="Cambria Math"/>
                            </a:rPr>
                            <m:t>𝑑𝑞</m:t>
                          </m:r>
                          <m:r>
                            <a:rPr lang="zh-TW" altLang="en-US" sz="1800" b="0" i="1" smtClean="0">
                              <a:latin typeface="Cambria Math"/>
                            </a:rPr>
                            <m:t>∙</m:t>
                          </m:r>
                          <m:sSub>
                            <m:sSubPr>
                              <m:ctrlPr>
                                <a:rPr lang="en-US" altLang="zh-TW" sz="1800" b="0" i="1" smtClean="0">
                                  <a:latin typeface="Cambria Math"/>
                                </a:rPr>
                              </m:ctrlPr>
                            </m:sSubPr>
                            <m:e>
                              <m:r>
                                <a:rPr lang="en-US" altLang="zh-TW" sz="1800" b="0" i="1" smtClean="0">
                                  <a:latin typeface="Cambria Math"/>
                                </a:rPr>
                                <m:t>𝑝</m:t>
                              </m:r>
                            </m:e>
                            <m:sub>
                              <m:r>
                                <a:rPr lang="en-US" altLang="zh-TW" sz="1800" b="0" i="1" smtClean="0">
                                  <a:latin typeface="Cambria Math"/>
                                </a:rPr>
                                <m:t>𝑞</m:t>
                              </m:r>
                            </m:sub>
                          </m:sSub>
                        </m:e>
                      </m:nary>
                      <m:r>
                        <a:rPr lang="en-US" altLang="zh-TW" sz="1800" b="0" i="1" smtClean="0">
                          <a:latin typeface="Cambria Math"/>
                        </a:rPr>
                        <m:t>=</m:t>
                      </m:r>
                      <m:r>
                        <a:rPr lang="en-US" altLang="zh-TW" sz="1800" b="0" i="1" smtClean="0">
                          <a:latin typeface="Cambria Math"/>
                        </a:rPr>
                        <m:t>𝑛ℎ</m:t>
                      </m:r>
                    </m:oMath>
                  </m:oMathPara>
                </a14:m>
                <a:endParaRPr lang="zh-TW" altLang="en-US" sz="1800" b="0" i="1" dirty="0">
                  <a:latin typeface="Cambria Math"/>
                </a:endParaRPr>
              </a:p>
            </p:txBody>
          </p:sp>
        </mc:Choice>
        <mc:Fallback xmlns="">
          <p:sp>
            <p:nvSpPr>
              <p:cNvPr id="15" name="文字方塊 14"/>
              <p:cNvSpPr txBox="1">
                <a:spLocks noRot="1" noChangeAspect="1" noMove="1" noResize="1" noEditPoints="1" noAdjustHandles="1" noChangeArrowheads="1" noChangeShapeType="1" noTextEdit="1"/>
              </p:cNvSpPr>
              <p:nvPr/>
            </p:nvSpPr>
            <p:spPr>
              <a:xfrm>
                <a:off x="4727567" y="5940530"/>
                <a:ext cx="1687450" cy="818879"/>
              </a:xfrm>
              <a:prstGeom prst="rect">
                <a:avLst/>
              </a:prstGeom>
              <a:blipFill rotWithShape="1">
                <a:blip r:embed="rId8"/>
                <a:stretch>
                  <a:fillRect/>
                </a:stretch>
              </a:blipFill>
            </p:spPr>
            <p:txBody>
              <a:bodyPr/>
              <a:lstStyle/>
              <a:p>
                <a:r>
                  <a:rPr lang="zh-TW" altLang="en-US">
                    <a:noFill/>
                  </a:rPr>
                  <a:t> </a:t>
                </a:r>
              </a:p>
            </p:txBody>
          </p:sp>
        </mc:Fallback>
      </mc:AlternateContent>
      <p:sp>
        <p:nvSpPr>
          <p:cNvPr id="12" name="文字方塊 11"/>
          <p:cNvSpPr txBox="1"/>
          <p:nvPr/>
        </p:nvSpPr>
        <p:spPr>
          <a:xfrm>
            <a:off x="741682" y="6084769"/>
            <a:ext cx="3902326" cy="369332"/>
          </a:xfrm>
          <a:prstGeom prst="rect">
            <a:avLst/>
          </a:prstGeom>
          <a:noFill/>
        </p:spPr>
        <p:txBody>
          <a:bodyPr wrap="square" rtlCol="0">
            <a:spAutoFit/>
          </a:bodyPr>
          <a:lstStyle/>
          <a:p>
            <a:r>
              <a:rPr lang="zh-TW" altLang="en-US" sz="1800" dirty="0">
                <a:latin typeface="Cambria Math"/>
              </a:rPr>
              <a:t>猜想對任一廣義座標，量子化條件：</a:t>
            </a:r>
            <a:endParaRPr lang="zh-TW" altLang="en-US" sz="1800" b="0" dirty="0">
              <a:latin typeface="Cambria Math"/>
            </a:endParaRPr>
          </a:p>
        </p:txBody>
      </p:sp>
      <p:sp>
        <p:nvSpPr>
          <p:cNvPr id="13" name="矩形 12"/>
          <p:cNvSpPr/>
          <p:nvPr/>
        </p:nvSpPr>
        <p:spPr>
          <a:xfrm>
            <a:off x="6588224" y="6100450"/>
            <a:ext cx="1800493" cy="369332"/>
          </a:xfrm>
          <a:prstGeom prst="rect">
            <a:avLst/>
          </a:prstGeom>
        </p:spPr>
        <p:txBody>
          <a:bodyPr wrap="none">
            <a:spAutoFit/>
          </a:bodyPr>
          <a:lstStyle/>
          <a:p>
            <a:r>
              <a:rPr lang="zh-TW" altLang="en-US" sz="1800" dirty="0">
                <a:latin typeface="Cambria Math"/>
              </a:rPr>
              <a:t>這部分猜對了！</a:t>
            </a:r>
            <a:endParaRPr lang="zh-TW" altLang="en-US" sz="1800" dirty="0"/>
          </a:p>
        </p:txBody>
      </p:sp>
      <mc:AlternateContent xmlns:mc="http://schemas.openxmlformats.org/markup-compatibility/2006" xmlns:a14="http://schemas.microsoft.com/office/drawing/2010/main">
        <mc:Choice Requires="a14">
          <p:sp>
            <p:nvSpPr>
              <p:cNvPr id="19" name="文字方塊 18"/>
              <p:cNvSpPr txBox="1"/>
              <p:nvPr/>
            </p:nvSpPr>
            <p:spPr>
              <a:xfrm>
                <a:off x="7336524" y="5076937"/>
                <a:ext cx="1788375" cy="769826"/>
              </a:xfrm>
              <a:prstGeom prst="rect">
                <a:avLst/>
              </a:prstGeom>
              <a:solidFill>
                <a:srgbClr val="FFFF99"/>
              </a:solidFill>
            </p:spPr>
            <p:txBody>
              <a:bodyPr wrap="none" rtlCol="0">
                <a:spAutoFit/>
              </a:bodyPr>
              <a:lstStyle/>
              <a:p>
                <a:pPr/>
                <a14:m>
                  <m:oMathPara xmlns:m="http://schemas.openxmlformats.org/officeDocument/2006/math">
                    <m:oMath>
                      <m:r>
                        <a:rPr lang="en-US" altLang="zh-TW" sz="1800" b="0" i="1" smtClean="0">
                          <a:latin typeface="Cambria Math"/>
                        </a:rPr>
                        <m:t>𝐸</m:t>
                      </m:r>
                      <m:r>
                        <a:rPr lang="en-US" altLang="zh-TW" sz="1800" b="0" i="1" smtClean="0">
                          <a:latin typeface="Cambria Math"/>
                          <a:ea typeface="Cambria Math"/>
                        </a:rPr>
                        <m:t>∝</m:t>
                      </m:r>
                      <m:f>
                        <m:fPr>
                          <m:ctrlPr>
                            <a:rPr lang="en-US" altLang="zh-TW" sz="1800" b="0" i="1" smtClean="0">
                              <a:latin typeface="Cambria Math"/>
                              <a:ea typeface="Cambria Math"/>
                            </a:rPr>
                          </m:ctrlPr>
                        </m:fPr>
                        <m:num>
                          <m:r>
                            <a:rPr lang="en-US" altLang="zh-TW" sz="1800" b="0" i="1" smtClean="0">
                              <a:latin typeface="Cambria Math"/>
                              <a:ea typeface="Cambria Math"/>
                            </a:rPr>
                            <m:t>1</m:t>
                          </m:r>
                        </m:num>
                        <m:den>
                          <m:sSup>
                            <m:sSupPr>
                              <m:ctrlPr>
                                <a:rPr lang="en-US" altLang="zh-TW" sz="1800" i="1">
                                  <a:latin typeface="Cambria Math" panose="02040503050406030204" pitchFamily="18" charset="0"/>
                                </a:rPr>
                              </m:ctrlPr>
                            </m:sSupPr>
                            <m:e>
                              <m:d>
                                <m:dPr>
                                  <m:ctrlPr>
                                    <a:rPr lang="en-US" altLang="zh-TW" sz="1800" i="1">
                                      <a:latin typeface="Cambria Math" panose="02040503050406030204" pitchFamily="18" charset="0"/>
                                    </a:rPr>
                                  </m:ctrlPr>
                                </m:dPr>
                                <m:e>
                                  <m:sSub>
                                    <m:sSubPr>
                                      <m:ctrlPr>
                                        <a:rPr lang="en-US" altLang="zh-TW" sz="1800" i="1">
                                          <a:latin typeface="Cambria Math"/>
                                        </a:rPr>
                                      </m:ctrlPr>
                                    </m:sSubPr>
                                    <m:e>
                                      <m:r>
                                        <a:rPr lang="en-US" altLang="zh-TW" sz="1800" i="1">
                                          <a:latin typeface="Cambria Math"/>
                                        </a:rPr>
                                        <m:t>𝑛</m:t>
                                      </m:r>
                                    </m:e>
                                    <m:sub>
                                      <m:r>
                                        <a:rPr lang="zh-TW" altLang="en-US" sz="1800" i="1">
                                          <a:latin typeface="Cambria Math"/>
                                        </a:rPr>
                                        <m:t>𝜙</m:t>
                                      </m:r>
                                    </m:sub>
                                  </m:sSub>
                                  <m:r>
                                    <a:rPr lang="en-US" altLang="zh-TW" sz="1800" b="0" i="1" smtClean="0">
                                      <a:latin typeface="Cambria Math"/>
                                    </a:rPr>
                                    <m:t>+</m:t>
                                  </m:r>
                                  <m:sSub>
                                    <m:sSubPr>
                                      <m:ctrlPr>
                                        <a:rPr lang="en-US" altLang="zh-TW" sz="1800" i="1">
                                          <a:latin typeface="Cambria Math"/>
                                        </a:rPr>
                                      </m:ctrlPr>
                                    </m:sSubPr>
                                    <m:e>
                                      <m:r>
                                        <a:rPr lang="en-US" altLang="zh-TW" sz="1800" i="1">
                                          <a:latin typeface="Cambria Math"/>
                                        </a:rPr>
                                        <m:t>𝑛</m:t>
                                      </m:r>
                                    </m:e>
                                    <m:sub>
                                      <m:r>
                                        <a:rPr lang="en-US" altLang="zh-TW" sz="1800" i="1">
                                          <a:latin typeface="Cambria Math"/>
                                        </a:rPr>
                                        <m:t>𝑟</m:t>
                                      </m:r>
                                    </m:sub>
                                  </m:sSub>
                                </m:e>
                              </m:d>
                            </m:e>
                            <m:sup>
                              <m:r>
                                <a:rPr lang="en-US" altLang="zh-TW" sz="1800" b="0" i="1" smtClean="0">
                                  <a:latin typeface="Cambria Math"/>
                                  <a:ea typeface="Cambria Math"/>
                                </a:rPr>
                                <m:t>2</m:t>
                              </m:r>
                            </m:sup>
                          </m:sSup>
                        </m:den>
                      </m:f>
                    </m:oMath>
                  </m:oMathPara>
                </a14:m>
                <a:endParaRPr lang="zh-TW" altLang="en-US" sz="1800" dirty="0"/>
              </a:p>
            </p:txBody>
          </p:sp>
        </mc:Choice>
        <mc:Fallback xmlns="">
          <p:sp>
            <p:nvSpPr>
              <p:cNvPr id="19" name="文字方塊 18"/>
              <p:cNvSpPr txBox="1">
                <a:spLocks noRot="1" noChangeAspect="1" noMove="1" noResize="1" noEditPoints="1" noAdjustHandles="1" noChangeArrowheads="1" noChangeShapeType="1" noTextEdit="1"/>
              </p:cNvSpPr>
              <p:nvPr/>
            </p:nvSpPr>
            <p:spPr>
              <a:xfrm>
                <a:off x="7336524" y="5076937"/>
                <a:ext cx="1788375" cy="769826"/>
              </a:xfrm>
              <a:prstGeom prst="rect">
                <a:avLst/>
              </a:prstGeom>
              <a:blipFill rotWithShape="1">
                <a:blip r:embed="rId9"/>
                <a:stretch>
                  <a:fillRect/>
                </a:stretch>
              </a:blipFill>
            </p:spPr>
            <p:txBody>
              <a:bodyPr/>
              <a:lstStyle/>
              <a:p>
                <a:r>
                  <a:rPr lang="zh-TW" altLang="en-US">
                    <a:noFill/>
                  </a:rPr>
                  <a:t> </a:t>
                </a:r>
              </a:p>
            </p:txBody>
          </p:sp>
        </mc:Fallback>
      </mc:AlternateContent>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138" name="Text Box 4"/>
          <p:cNvSpPr txBox="1">
            <a:spLocks noChangeArrowheads="1"/>
          </p:cNvSpPr>
          <p:nvPr/>
        </p:nvSpPr>
        <p:spPr bwMode="auto">
          <a:xfrm>
            <a:off x="1219200" y="5157788"/>
            <a:ext cx="601709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電子只能選擇某些符合量子化條件的軌道形成</a:t>
            </a:r>
            <a:r>
              <a:rPr lang="zh-TW" altLang="en-US" sz="1800" dirty="0">
                <a:solidFill>
                  <a:srgbClr val="FF0000"/>
                </a:solidFill>
              </a:rPr>
              <a:t>穩定狀態：</a:t>
            </a:r>
          </a:p>
        </p:txBody>
      </p:sp>
      <p:sp>
        <p:nvSpPr>
          <p:cNvPr id="91139" name="Text Box 5"/>
          <p:cNvSpPr txBox="1">
            <a:spLocks noChangeArrowheads="1"/>
          </p:cNvSpPr>
          <p:nvPr/>
        </p:nvSpPr>
        <p:spPr bwMode="auto">
          <a:xfrm>
            <a:off x="1219200" y="5692370"/>
            <a:ext cx="6178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電子在穩定態之間</a:t>
            </a:r>
            <a:r>
              <a:rPr lang="zh-TW" altLang="en-US" sz="1800" dirty="0">
                <a:solidFill>
                  <a:srgbClr val="FF0000"/>
                </a:solidFill>
              </a:rPr>
              <a:t>躍遷</a:t>
            </a:r>
            <a:r>
              <a:rPr lang="zh-TW" altLang="en-US" sz="1800" dirty="0"/>
              <a:t>，釋放的能量以一個光子釋出。</a:t>
            </a:r>
          </a:p>
        </p:txBody>
      </p:sp>
      <p:sp>
        <p:nvSpPr>
          <p:cNvPr id="91142" name="文字方塊 7"/>
          <p:cNvSpPr txBox="1">
            <a:spLocks noChangeArrowheads="1"/>
          </p:cNvSpPr>
          <p:nvPr/>
        </p:nvSpPr>
        <p:spPr bwMode="auto">
          <a:xfrm>
            <a:off x="2555875" y="860425"/>
            <a:ext cx="316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波爾原子模型的量子化條件</a:t>
            </a:r>
          </a:p>
        </p:txBody>
      </p:sp>
      <mc:AlternateContent xmlns:mc="http://schemas.openxmlformats.org/markup-compatibility/2006" xmlns:a14="http://schemas.microsoft.com/office/drawing/2010/main">
        <mc:Choice Requires="a14">
          <p:sp>
            <p:nvSpPr>
              <p:cNvPr id="7" name="文字方塊 6"/>
              <p:cNvSpPr txBox="1"/>
              <p:nvPr/>
            </p:nvSpPr>
            <p:spPr>
              <a:xfrm>
                <a:off x="7081075" y="4941888"/>
                <a:ext cx="1687450" cy="818879"/>
              </a:xfrm>
              <a:prstGeom prst="rect">
                <a:avLst/>
              </a:prstGeom>
              <a:solidFill>
                <a:srgbClr val="FFFF99"/>
              </a:solidFill>
            </p:spPr>
            <p:txBody>
              <a:bodyPr wrap="none" rtlCol="0">
                <a:spAutoFit/>
              </a:bodyPr>
              <a:lstStyle/>
              <a:p>
                <a:pPr/>
                <a14:m>
                  <m:oMathPara xmlns:m="http://schemas.openxmlformats.org/officeDocument/2006/math">
                    <m:oMath>
                      <m:nary>
                        <m:naryPr>
                          <m:chr m:val="∮"/>
                          <m:limLoc m:val="undOvr"/>
                          <m:subHide m:val="on"/>
                          <m:supHide m:val="on"/>
                          <m:ctrlPr>
                            <a:rPr lang="en-US" altLang="zh-TW" sz="1800" b="0" i="1" smtClean="0">
                              <a:latin typeface="Cambria Math" panose="02040503050406030204" pitchFamily="18" charset="0"/>
                            </a:rPr>
                          </m:ctrlPr>
                        </m:naryPr>
                        <m:sub/>
                        <m:sup/>
                        <m:e>
                          <m:r>
                            <a:rPr lang="en-US" altLang="zh-TW" sz="1800" b="0" i="1" smtClean="0">
                              <a:latin typeface="Cambria Math"/>
                            </a:rPr>
                            <m:t>𝑑𝑞</m:t>
                          </m:r>
                          <m:r>
                            <a:rPr lang="zh-TW" altLang="en-US" sz="1800" b="0" i="1" smtClean="0">
                              <a:latin typeface="Cambria Math"/>
                            </a:rPr>
                            <m:t>∙</m:t>
                          </m:r>
                          <m:sSub>
                            <m:sSubPr>
                              <m:ctrlPr>
                                <a:rPr lang="en-US" altLang="zh-TW" sz="1800" b="0" i="1" smtClean="0">
                                  <a:latin typeface="Cambria Math"/>
                                </a:rPr>
                              </m:ctrlPr>
                            </m:sSubPr>
                            <m:e>
                              <m:r>
                                <a:rPr lang="en-US" altLang="zh-TW" sz="1800" b="0" i="1" smtClean="0">
                                  <a:latin typeface="Cambria Math"/>
                                </a:rPr>
                                <m:t>𝑝</m:t>
                              </m:r>
                            </m:e>
                            <m:sub>
                              <m:r>
                                <a:rPr lang="en-US" altLang="zh-TW" sz="1800" b="0" i="1" smtClean="0">
                                  <a:latin typeface="Cambria Math"/>
                                </a:rPr>
                                <m:t>𝑞</m:t>
                              </m:r>
                            </m:sub>
                          </m:sSub>
                        </m:e>
                      </m:nary>
                      <m:r>
                        <a:rPr lang="en-US" altLang="zh-TW" sz="1800" b="0" i="1" smtClean="0">
                          <a:latin typeface="Cambria Math"/>
                        </a:rPr>
                        <m:t>=</m:t>
                      </m:r>
                      <m:r>
                        <a:rPr lang="en-US" altLang="zh-TW" sz="1800" b="0" i="1" smtClean="0">
                          <a:latin typeface="Cambria Math"/>
                        </a:rPr>
                        <m:t>𝑛ℎ</m:t>
                      </m:r>
                    </m:oMath>
                  </m:oMathPara>
                </a14:m>
                <a:endParaRPr lang="zh-TW" altLang="en-US" sz="1800" b="0" i="1" dirty="0">
                  <a:latin typeface="Cambria Math"/>
                </a:endParaRPr>
              </a:p>
            </p:txBody>
          </p:sp>
        </mc:Choice>
        <mc:Fallback xmlns="">
          <p:sp>
            <p:nvSpPr>
              <p:cNvPr id="7" name="文字方塊 6"/>
              <p:cNvSpPr txBox="1">
                <a:spLocks noRot="1" noChangeAspect="1" noMove="1" noResize="1" noEditPoints="1" noAdjustHandles="1" noChangeArrowheads="1" noChangeShapeType="1" noTextEdit="1"/>
              </p:cNvSpPr>
              <p:nvPr/>
            </p:nvSpPr>
            <p:spPr>
              <a:xfrm>
                <a:off x="7081075" y="4941888"/>
                <a:ext cx="1687450" cy="818879"/>
              </a:xfrm>
              <a:prstGeom prst="rect">
                <a:avLst/>
              </a:prstGeom>
              <a:blipFill>
                <a:blip r:embed="rId2"/>
                <a:stretch>
                  <a:fillRect l="-51493" t="-132308" b="-189231"/>
                </a:stretch>
              </a:blipFill>
            </p:spPr>
            <p:txBody>
              <a:bodyPr/>
              <a:lstStyle/>
              <a:p>
                <a:r>
                  <a:rPr lang="en-TW">
                    <a:noFill/>
                  </a:rPr>
                  <a:t> </a:t>
                </a:r>
              </a:p>
            </p:txBody>
          </p:sp>
        </mc:Fallback>
      </mc:AlternateContent>
      <p:pic>
        <p:nvPicPr>
          <p:cNvPr id="8" name="Picture 5" descr="D:\Dropbox\Documents\課程\YoungTextBook\Images\Chapter39\A_Images\A_Figures_and_Photos\39_24_Figure.jpg">
            <a:extLst>
              <a:ext uri="{FF2B5EF4-FFF2-40B4-BE49-F238E27FC236}">
                <a16:creationId xmlns:a16="http://schemas.microsoft.com/office/drawing/2014/main" id="{B7AF2B1B-E3E9-0D45-AD45-A79241E226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768"/>
          <a:stretch/>
        </p:blipFill>
        <p:spPr bwMode="auto">
          <a:xfrm>
            <a:off x="1240512" y="1395008"/>
            <a:ext cx="6266881" cy="329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206521" y="1146810"/>
            <a:ext cx="705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波爾的原子模型是一個極為正確又精確但肯定是錯誤的理論！</a:t>
            </a:r>
          </a:p>
        </p:txBody>
      </p:sp>
      <p:pic>
        <p:nvPicPr>
          <p:cNvPr id="3" name="Picture 6" descr="D:\Dropbox\Documents\課程\YoungTextBook\Images\Chapter39\A_Images\A_Figures_and_Photos\39_14_Figure.jpg"/>
          <p:cNvPicPr>
            <a:picLocks noChangeAspect="1" noChangeArrowheads="1"/>
          </p:cNvPicPr>
          <p:nvPr/>
        </p:nvPicPr>
        <p:blipFill rotWithShape="1">
          <a:blip r:embed="rId2">
            <a:extLst>
              <a:ext uri="{28A0092B-C50C-407E-A947-70E740481C1C}">
                <a14:useLocalDpi xmlns:a14="http://schemas.microsoft.com/office/drawing/2010/main" val="0"/>
              </a:ext>
            </a:extLst>
          </a:blip>
          <a:srcRect t="43518" b="18102"/>
          <a:stretch/>
        </p:blipFill>
        <p:spPr bwMode="auto">
          <a:xfrm>
            <a:off x="4980082" y="2390345"/>
            <a:ext cx="3283223" cy="237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0" descr="E:\Media\Images\chapter42\4203.jpg"/>
          <p:cNvPicPr>
            <a:picLocks noChangeAspect="1" noChangeArrowheads="1"/>
          </p:cNvPicPr>
          <p:nvPr/>
        </p:nvPicPr>
        <p:blipFill>
          <a:blip r:embed="rId3">
            <a:extLst>
              <a:ext uri="{28A0092B-C50C-407E-A947-70E740481C1C}">
                <a14:useLocalDpi xmlns:a14="http://schemas.microsoft.com/office/drawing/2010/main" val="0"/>
              </a:ext>
            </a:extLst>
          </a:blip>
          <a:srcRect b="7809"/>
          <a:stretch>
            <a:fillRect/>
          </a:stretch>
        </p:blipFill>
        <p:spPr bwMode="auto">
          <a:xfrm>
            <a:off x="395536" y="2406224"/>
            <a:ext cx="4260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bwMode="auto">
          <a:xfrm>
            <a:off x="1288596" y="4954208"/>
            <a:ext cx="6120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關鍵的原子內電子的穩定態是一個非常矛盾奧秘的觀念。</a:t>
            </a:r>
          </a:p>
        </p:txBody>
      </p:sp>
      <p:sp>
        <p:nvSpPr>
          <p:cNvPr id="6" name="TextBox 5">
            <a:extLst>
              <a:ext uri="{FF2B5EF4-FFF2-40B4-BE49-F238E27FC236}">
                <a16:creationId xmlns:a16="http://schemas.microsoft.com/office/drawing/2014/main" id="{3B99EFC3-2C86-795B-0138-891F2DB10C19}"/>
              </a:ext>
            </a:extLst>
          </p:cNvPr>
          <p:cNvSpPr txBox="1"/>
          <p:nvPr/>
        </p:nvSpPr>
        <p:spPr bwMode="auto">
          <a:xfrm>
            <a:off x="1259632" y="1628800"/>
            <a:ext cx="720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Bohr model is a splendidly accurate but apparently wrong theory. </a:t>
            </a:r>
          </a:p>
        </p:txBody>
      </p:sp>
      <p:sp>
        <p:nvSpPr>
          <p:cNvPr id="7" name="TextBox 6">
            <a:extLst>
              <a:ext uri="{FF2B5EF4-FFF2-40B4-BE49-F238E27FC236}">
                <a16:creationId xmlns:a16="http://schemas.microsoft.com/office/drawing/2014/main" id="{84E00AA3-1FC4-A405-F54B-D7AF4F23216C}"/>
              </a:ext>
            </a:extLst>
          </p:cNvPr>
          <p:cNvSpPr txBox="1"/>
          <p:nvPr/>
        </p:nvSpPr>
        <p:spPr bwMode="auto">
          <a:xfrm>
            <a:off x="1259632" y="5445224"/>
            <a:ext cx="75608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eaLnBrk="1" hangingPunct="1">
              <a:spcBef>
                <a:spcPct val="0"/>
              </a:spcBef>
              <a:buFontTx/>
              <a:buNone/>
            </a:pPr>
            <a:r>
              <a:rPr lang="en-US" sz="2000" dirty="0"/>
              <a:t>The crucial thing is the mysterious electron stable states inside atoms.</a:t>
            </a:r>
          </a:p>
        </p:txBody>
      </p:sp>
    </p:spTree>
    <p:extLst>
      <p:ext uri="{BB962C8B-B14F-4D97-AF65-F5344CB8AC3E}">
        <p14:creationId xmlns:p14="http://schemas.microsoft.com/office/powerpoint/2010/main" val="34525281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4"/>
          <p:cNvSpPr txBox="1">
            <a:spLocks noChangeArrowheads="1"/>
          </p:cNvSpPr>
          <p:nvPr/>
        </p:nvSpPr>
        <p:spPr bwMode="auto">
          <a:xfrm>
            <a:off x="1116013" y="3213100"/>
            <a:ext cx="7054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電子只能選擇符合量子化條件的軌道形成穩定態。</a:t>
            </a:r>
            <a:endParaRPr lang="en-US" altLang="zh-TW" sz="1800" dirty="0"/>
          </a:p>
        </p:txBody>
      </p:sp>
      <p:pic>
        <p:nvPicPr>
          <p:cNvPr id="6" name="Picture 6" descr="C:\Users\Chia-Hung Chang\Downloads\Data\Knight\Media\Chapter38\Images\38_23Figure-F.jpg"/>
          <p:cNvPicPr>
            <a:picLocks noChangeAspect="1" noChangeArrowheads="1"/>
          </p:cNvPicPr>
          <p:nvPr/>
        </p:nvPicPr>
        <p:blipFill>
          <a:blip r:embed="rId2" cstate="print">
            <a:extLst>
              <a:ext uri="{28A0092B-C50C-407E-A947-70E740481C1C}">
                <a14:useLocalDpi xmlns:a14="http://schemas.microsoft.com/office/drawing/2010/main" val="0"/>
              </a:ext>
            </a:extLst>
          </a:blip>
          <a:srcRect b="35486"/>
          <a:stretch>
            <a:fillRect/>
          </a:stretch>
        </p:blipFill>
        <p:spPr bwMode="auto">
          <a:xfrm>
            <a:off x="1259632" y="4725144"/>
            <a:ext cx="3096518" cy="1615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a:spLocks noChangeArrowheads="1"/>
          </p:cNvSpPr>
          <p:nvPr/>
        </p:nvSpPr>
        <p:spPr bwMode="auto">
          <a:xfrm>
            <a:off x="1116013" y="3644900"/>
            <a:ext cx="720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為什麼？量子化條件是從何而來？</a:t>
            </a:r>
            <a:endParaRPr lang="en-US" altLang="zh-TW" sz="1800">
              <a:solidFill>
                <a:srgbClr val="FF0000"/>
              </a:solidFill>
            </a:endParaRPr>
          </a:p>
        </p:txBody>
      </p:sp>
      <p:sp>
        <p:nvSpPr>
          <p:cNvPr id="8" name="文字方塊 7"/>
          <p:cNvSpPr txBox="1">
            <a:spLocks noChangeArrowheads="1"/>
          </p:cNvSpPr>
          <p:nvPr/>
        </p:nvSpPr>
        <p:spPr bwMode="auto">
          <a:xfrm>
            <a:off x="4643437" y="5085184"/>
            <a:ext cx="41032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畢竟這是巨觀觀察到的事實！</a:t>
            </a:r>
          </a:p>
        </p:txBody>
      </p:sp>
      <p:sp>
        <p:nvSpPr>
          <p:cNvPr id="9" name="矩形 8"/>
          <p:cNvSpPr>
            <a:spLocks noChangeArrowheads="1"/>
          </p:cNvSpPr>
          <p:nvPr/>
        </p:nvSpPr>
        <p:spPr bwMode="auto">
          <a:xfrm>
            <a:off x="1116013" y="4076700"/>
            <a:ext cx="763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為什麼基態軌道上的電子會穩定？加速的點電荷不是會放出電磁波的嗎？</a:t>
            </a:r>
            <a:endParaRPr lang="zh-TW" altLang="en-US" sz="1800" dirty="0"/>
          </a:p>
        </p:txBody>
      </p:sp>
      <p:sp>
        <p:nvSpPr>
          <p:cNvPr id="2" name="文字方塊 1"/>
          <p:cNvSpPr txBox="1"/>
          <p:nvPr/>
        </p:nvSpPr>
        <p:spPr bwMode="auto">
          <a:xfrm>
            <a:off x="4643438" y="5533023"/>
            <a:ext cx="3815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難道微觀世界與巨觀世界不同？</a:t>
            </a:r>
          </a:p>
        </p:txBody>
      </p:sp>
      <p:pic>
        <p:nvPicPr>
          <p:cNvPr id="3" name="Picture 2" descr="C:\Users\Chia-Hung Chang\Downloads\Data\Knight\Media\Chapter39\Images\39_22Figure-F.jpg">
            <a:extLst>
              <a:ext uri="{FF2B5EF4-FFF2-40B4-BE49-F238E27FC236}">
                <a16:creationId xmlns:a16="http://schemas.microsoft.com/office/drawing/2014/main" id="{987490F5-B733-FB6D-2A75-757BBEBB30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9680" y="517098"/>
            <a:ext cx="3346797" cy="254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B652-2028-1348-0A41-EBF3A447DF4E}"/>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C5D1B0F7-78E7-2A68-9F41-88D32C5A09D5}"/>
              </a:ext>
            </a:extLst>
          </p:cNvPr>
          <p:cNvSpPr txBox="1"/>
          <p:nvPr/>
        </p:nvSpPr>
        <p:spPr bwMode="auto">
          <a:xfrm>
            <a:off x="1584670" y="699209"/>
            <a:ext cx="6264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更糟的是，波爾模型對光譜的預測極其成功，</a:t>
            </a:r>
          </a:p>
        </p:txBody>
      </p:sp>
      <p:pic>
        <p:nvPicPr>
          <p:cNvPr id="7" name="Picture 2" descr="solvay">
            <a:extLst>
              <a:ext uri="{FF2B5EF4-FFF2-40B4-BE49-F238E27FC236}">
                <a16:creationId xmlns:a16="http://schemas.microsoft.com/office/drawing/2014/main" id="{130801B4-9E52-0EA7-38FE-41F5588B26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5" t="-76" r="426" b="52304"/>
          <a:stretch>
            <a:fillRect/>
          </a:stretch>
        </p:blipFill>
        <p:spPr bwMode="auto">
          <a:xfrm>
            <a:off x="179512" y="2380355"/>
            <a:ext cx="8568952" cy="377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535BAB0A-A5F0-6426-4C53-145A978D4BFC}"/>
              </a:ext>
            </a:extLst>
          </p:cNvPr>
          <p:cNvSpPr txBox="1"/>
          <p:nvPr/>
        </p:nvSpPr>
        <p:spPr>
          <a:xfrm>
            <a:off x="1584670" y="1196752"/>
            <a:ext cx="6048672" cy="369332"/>
          </a:xfrm>
          <a:prstGeom prst="rect">
            <a:avLst/>
          </a:prstGeom>
          <a:noFill/>
        </p:spPr>
        <p:txBody>
          <a:bodyPr wrap="square">
            <a:spAutoFit/>
          </a:bodyPr>
          <a:lstStyle/>
          <a:p>
            <a:r>
              <a:rPr lang="zh-TW" altLang="en-US" sz="1800" dirty="0"/>
              <a:t>老一輩的物理學家對波爾模型的成功非常不安！</a:t>
            </a:r>
            <a:endParaRPr lang="en-US" sz="1800" dirty="0"/>
          </a:p>
        </p:txBody>
      </p:sp>
      <p:sp>
        <p:nvSpPr>
          <p:cNvPr id="5" name="TextBox 4">
            <a:extLst>
              <a:ext uri="{FF2B5EF4-FFF2-40B4-BE49-F238E27FC236}">
                <a16:creationId xmlns:a16="http://schemas.microsoft.com/office/drawing/2014/main" id="{6DD15ECB-CB70-E218-BC06-E0D11B2E070A}"/>
              </a:ext>
            </a:extLst>
          </p:cNvPr>
          <p:cNvSpPr txBox="1"/>
          <p:nvPr/>
        </p:nvSpPr>
        <p:spPr>
          <a:xfrm>
            <a:off x="1584670" y="1694295"/>
            <a:ext cx="4787530" cy="369332"/>
          </a:xfrm>
          <a:prstGeom prst="rect">
            <a:avLst/>
          </a:prstGeom>
          <a:noFill/>
        </p:spPr>
        <p:txBody>
          <a:bodyPr wrap="square" rtlCol="0">
            <a:spAutoFit/>
          </a:bodyPr>
          <a:lstStyle/>
          <a:p>
            <a:pPr algn="l"/>
            <a:r>
              <a:rPr lang="en-US" sz="1800" dirty="0" err="1">
                <a:latin typeface="Cambria Math" panose="02040503050406030204" pitchFamily="18" charset="0"/>
              </a:rPr>
              <a:t>因為波爾模型的潛在後果非常嚴重</a:t>
            </a:r>
            <a:r>
              <a:rPr lang="en-US" sz="1800" dirty="0">
                <a:latin typeface="Cambria Math" panose="02040503050406030204" pitchFamily="18" charset="0"/>
              </a:rPr>
              <a:t>！</a:t>
            </a:r>
          </a:p>
        </p:txBody>
      </p:sp>
    </p:spTree>
    <p:extLst>
      <p:ext uri="{BB962C8B-B14F-4D97-AF65-F5344CB8AC3E}">
        <p14:creationId xmlns:p14="http://schemas.microsoft.com/office/powerpoint/2010/main" val="21500088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5"/>
          <p:cNvSpPr txBox="1">
            <a:spLocks noChangeArrowheads="1"/>
          </p:cNvSpPr>
          <p:nvPr/>
        </p:nvSpPr>
        <p:spPr bwMode="auto">
          <a:xfrm>
            <a:off x="2064911" y="4690520"/>
            <a:ext cx="6048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電子在穩定態之間</a:t>
            </a:r>
            <a:r>
              <a:rPr lang="zh-TW" altLang="en-US" sz="1800" dirty="0">
                <a:solidFill>
                  <a:srgbClr val="FF0000"/>
                </a:solidFill>
              </a:rPr>
              <a:t>躍遷</a:t>
            </a:r>
            <a:r>
              <a:rPr lang="zh-TW" altLang="en-US" sz="1800" dirty="0"/>
              <a:t>，釋放的能量以一個光子釋出。</a:t>
            </a:r>
            <a:endParaRPr lang="en-US" altLang="zh-TW" sz="1800" dirty="0"/>
          </a:p>
        </p:txBody>
      </p:sp>
      <p:pic>
        <p:nvPicPr>
          <p:cNvPr id="7" name="Picture 3" descr="C:\Users\Chia-Hung Chang\Downloads\Data\Knight\Media\Chapter39\Images\39_17Figurea-F.jpg">
            <a:extLst>
              <a:ext uri="{FF2B5EF4-FFF2-40B4-BE49-F238E27FC236}">
                <a16:creationId xmlns:a16="http://schemas.microsoft.com/office/drawing/2014/main" id="{218D99D4-2C63-2944-AD6F-2036047D55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22" b="66236"/>
          <a:stretch>
            <a:fillRect/>
          </a:stretch>
        </p:blipFill>
        <p:spPr bwMode="auto">
          <a:xfrm>
            <a:off x="696164" y="1772816"/>
            <a:ext cx="7751672" cy="263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5">
            <a:extLst>
              <a:ext uri="{FF2B5EF4-FFF2-40B4-BE49-F238E27FC236}">
                <a16:creationId xmlns:a16="http://schemas.microsoft.com/office/drawing/2014/main" id="{FB002DED-0AE7-28B5-403C-CD2657CA6B6F}"/>
              </a:ext>
            </a:extLst>
          </p:cNvPr>
          <p:cNvSpPr txBox="1">
            <a:spLocks noChangeArrowheads="1"/>
          </p:cNvSpPr>
          <p:nvPr/>
        </p:nvSpPr>
        <p:spPr bwMode="auto">
          <a:xfrm>
            <a:off x="2064910" y="5107452"/>
            <a:ext cx="6048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t>因光子無法分割，所以電子不能慢慢挪移過去！</a:t>
            </a:r>
            <a:endParaRPr lang="en-US" altLang="zh-TW" sz="1800" dirty="0"/>
          </a:p>
        </p:txBody>
      </p:sp>
      <p:sp>
        <p:nvSpPr>
          <p:cNvPr id="2" name="Right Arrow 1">
            <a:extLst>
              <a:ext uri="{FF2B5EF4-FFF2-40B4-BE49-F238E27FC236}">
                <a16:creationId xmlns:a16="http://schemas.microsoft.com/office/drawing/2014/main" id="{F28F9225-ADBD-B08C-06F1-F6AE6EA94815}"/>
              </a:ext>
            </a:extLst>
          </p:cNvPr>
          <p:cNvSpPr/>
          <p:nvPr/>
        </p:nvSpPr>
        <p:spPr>
          <a:xfrm>
            <a:off x="5736724" y="2780928"/>
            <a:ext cx="864096" cy="216024"/>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字方塊 5">
            <a:extLst>
              <a:ext uri="{FF2B5EF4-FFF2-40B4-BE49-F238E27FC236}">
                <a16:creationId xmlns:a16="http://schemas.microsoft.com/office/drawing/2014/main" id="{58A3E78B-2640-3FC5-11A3-187584AA5F1F}"/>
              </a:ext>
            </a:extLst>
          </p:cNvPr>
          <p:cNvSpPr txBox="1">
            <a:spLocks noChangeArrowheads="1"/>
          </p:cNvSpPr>
          <p:nvPr/>
        </p:nvSpPr>
        <p:spPr bwMode="auto">
          <a:xfrm>
            <a:off x="2064910" y="1115867"/>
            <a:ext cx="58103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光不是</a:t>
            </a:r>
            <a:r>
              <a:rPr lang="zh-TW" altLang="en-US" sz="1800"/>
              <a:t>在電子</a:t>
            </a:r>
            <a:r>
              <a:rPr lang="zh-TW" altLang="en-US" sz="1800">
                <a:solidFill>
                  <a:srgbClr val="FF0000"/>
                </a:solidFill>
              </a:rPr>
              <a:t>繞</a:t>
            </a:r>
            <a:r>
              <a:rPr lang="zh-TW" altLang="en-US" sz="1800" dirty="0"/>
              <a:t>的時候發出，而是在</a:t>
            </a:r>
            <a:r>
              <a:rPr lang="zh-TW" altLang="en-US" sz="1800" dirty="0">
                <a:solidFill>
                  <a:srgbClr val="FF0000"/>
                </a:solidFill>
              </a:rPr>
              <a:t>跳</a:t>
            </a:r>
            <a:r>
              <a:rPr lang="zh-TW" altLang="en-US" sz="1800" dirty="0"/>
              <a:t>的時候發出！</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矩形 25"/>
          <p:cNvSpPr>
            <a:spLocks noChangeArrowheads="1"/>
          </p:cNvSpPr>
          <p:nvPr/>
        </p:nvSpPr>
        <p:spPr bwMode="auto">
          <a:xfrm>
            <a:off x="2700338" y="836613"/>
            <a:ext cx="2808287" cy="3024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4211" name="矩形 13"/>
          <p:cNvSpPr>
            <a:spLocks noChangeArrowheads="1"/>
          </p:cNvSpPr>
          <p:nvPr/>
        </p:nvSpPr>
        <p:spPr bwMode="auto">
          <a:xfrm>
            <a:off x="1046227" y="3983077"/>
            <a:ext cx="7340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若躍遷是一個連續地、挪移的、過渡的過程，必然放出連續的光譜！</a:t>
            </a:r>
          </a:p>
        </p:txBody>
      </p:sp>
      <p:pic>
        <p:nvPicPr>
          <p:cNvPr id="23" name="Picture 6" descr="C:\Users\Chia-Hung Chang\Downloads\Data\Knight\Media\Chapter38\Images\38_23Figure-F.jpg"/>
          <p:cNvPicPr>
            <a:picLocks noChangeAspect="1" noChangeArrowheads="1"/>
          </p:cNvPicPr>
          <p:nvPr/>
        </p:nvPicPr>
        <p:blipFill>
          <a:blip r:embed="rId2">
            <a:extLst>
              <a:ext uri="{28A0092B-C50C-407E-A947-70E740481C1C}">
                <a14:useLocalDpi xmlns:a14="http://schemas.microsoft.com/office/drawing/2010/main" val="0"/>
              </a:ext>
            </a:extLst>
          </a:blip>
          <a:srcRect t="5093" r="58794" b="33788"/>
          <a:stretch>
            <a:fillRect/>
          </a:stretch>
        </p:blipFill>
        <p:spPr bwMode="auto">
          <a:xfrm>
            <a:off x="2916238" y="1052513"/>
            <a:ext cx="2447925"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橢圓 23"/>
          <p:cNvSpPr/>
          <p:nvPr/>
        </p:nvSpPr>
        <p:spPr>
          <a:xfrm>
            <a:off x="3348038" y="1700213"/>
            <a:ext cx="1655762" cy="15843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3" name="橢圓 2"/>
          <p:cNvSpPr/>
          <p:nvPr/>
        </p:nvSpPr>
        <p:spPr>
          <a:xfrm>
            <a:off x="2779713" y="1208088"/>
            <a:ext cx="2714625" cy="26431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4215" name="矩形 24"/>
          <p:cNvSpPr>
            <a:spLocks noChangeArrowheads="1"/>
          </p:cNvSpPr>
          <p:nvPr/>
        </p:nvSpPr>
        <p:spPr bwMode="auto">
          <a:xfrm>
            <a:off x="2771775" y="836613"/>
            <a:ext cx="2808288"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4216" name="矩形 26"/>
          <p:cNvSpPr>
            <a:spLocks noChangeArrowheads="1"/>
          </p:cNvSpPr>
          <p:nvPr/>
        </p:nvSpPr>
        <p:spPr bwMode="auto">
          <a:xfrm>
            <a:off x="4427538" y="795338"/>
            <a:ext cx="1081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4" name="笑臉 3"/>
          <p:cNvSpPr/>
          <p:nvPr/>
        </p:nvSpPr>
        <p:spPr>
          <a:xfrm>
            <a:off x="4211638" y="1052513"/>
            <a:ext cx="357187" cy="357187"/>
          </a:xfrm>
          <a:prstGeom prst="smileyFac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8" name="笑臉 27"/>
          <p:cNvSpPr/>
          <p:nvPr/>
        </p:nvSpPr>
        <p:spPr>
          <a:xfrm>
            <a:off x="4716463" y="1916113"/>
            <a:ext cx="357187" cy="357187"/>
          </a:xfrm>
          <a:prstGeom prst="smileyFac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94219" name="Picture 3" descr="f40_17"/>
          <p:cNvPicPr>
            <a:picLocks noChangeAspect="1" noChangeArrowheads="1"/>
          </p:cNvPicPr>
          <p:nvPr/>
        </p:nvPicPr>
        <p:blipFill>
          <a:blip r:embed="rId3">
            <a:extLst>
              <a:ext uri="{28A0092B-C50C-407E-A947-70E740481C1C}">
                <a14:useLocalDpi xmlns:a14="http://schemas.microsoft.com/office/drawing/2010/main" val="0"/>
              </a:ext>
            </a:extLst>
          </a:blip>
          <a:srcRect l="4591" b="37914"/>
          <a:stretch>
            <a:fillRect/>
          </a:stretch>
        </p:blipFill>
        <p:spPr bwMode="auto">
          <a:xfrm>
            <a:off x="1979613" y="4437063"/>
            <a:ext cx="448945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0" name="文字方塊 29"/>
          <p:cNvSpPr txBox="1">
            <a:spLocks noChangeArrowheads="1"/>
          </p:cNvSpPr>
          <p:nvPr/>
        </p:nvSpPr>
        <p:spPr bwMode="auto">
          <a:xfrm>
            <a:off x="2124075" y="5805488"/>
            <a:ext cx="4176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實驗上卻只觀察到極細的譜線。</a:t>
            </a:r>
          </a:p>
        </p:txBody>
      </p:sp>
      <p:sp>
        <p:nvSpPr>
          <p:cNvPr id="94221" name="矩形 30"/>
          <p:cNvSpPr>
            <a:spLocks noChangeArrowheads="1"/>
          </p:cNvSpPr>
          <p:nvPr/>
        </p:nvSpPr>
        <p:spPr bwMode="auto">
          <a:xfrm>
            <a:off x="3492500" y="333375"/>
            <a:ext cx="1338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solidFill>
                  <a:srgbClr val="FF0000"/>
                </a:solidFill>
              </a:rPr>
              <a:t>躍遷的過程</a:t>
            </a:r>
            <a:endParaRPr lang="en-US" altLang="zh-TW" sz="1800">
              <a:solidFill>
                <a:srgbClr val="FF0000"/>
              </a:solidFill>
            </a:endParaRPr>
          </a:p>
        </p:txBody>
      </p:sp>
      <p:pic>
        <p:nvPicPr>
          <p:cNvPr id="32" name="Picture 6" descr="C:\Users\Chia-Hung Chang\Downloads\Data\Knight\Media\Chapter38\Images\38_23Figure-F.jpg"/>
          <p:cNvPicPr>
            <a:picLocks noChangeAspect="1" noChangeArrowheads="1"/>
          </p:cNvPicPr>
          <p:nvPr/>
        </p:nvPicPr>
        <p:blipFill>
          <a:blip r:embed="rId4" cstate="print">
            <a:extLst>
              <a:ext uri="{28A0092B-C50C-407E-A947-70E740481C1C}">
                <a14:useLocalDpi xmlns:a14="http://schemas.microsoft.com/office/drawing/2010/main" val="0"/>
              </a:ext>
            </a:extLst>
          </a:blip>
          <a:srcRect l="43266" t="15286" b="43950"/>
          <a:stretch>
            <a:fillRect/>
          </a:stretch>
        </p:blipFill>
        <p:spPr bwMode="auto">
          <a:xfrm>
            <a:off x="5724526" y="2610365"/>
            <a:ext cx="1584920" cy="92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C:\Users\Chia-Hung Chang\Downloads\Data\Knight\Media\Chapter38\Images\38_23Figure-F.jpg"/>
          <p:cNvPicPr>
            <a:picLocks noChangeAspect="1" noChangeArrowheads="1"/>
          </p:cNvPicPr>
          <p:nvPr/>
        </p:nvPicPr>
        <p:blipFill>
          <a:blip r:embed="rId5">
            <a:extLst>
              <a:ext uri="{28A0092B-C50C-407E-A947-70E740481C1C}">
                <a14:useLocalDpi xmlns:a14="http://schemas.microsoft.com/office/drawing/2010/main" val="0"/>
              </a:ext>
            </a:extLst>
          </a:blip>
          <a:srcRect l="43266" t="15286" b="43950"/>
          <a:stretch>
            <a:fillRect/>
          </a:stretch>
        </p:blipFill>
        <p:spPr bwMode="auto">
          <a:xfrm>
            <a:off x="5745573" y="795338"/>
            <a:ext cx="2809055" cy="92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FBEA47A-C2C1-164A-BFF5-994D7F05CDBB}"/>
              </a:ext>
            </a:extLst>
          </p:cNvPr>
          <p:cNvSpPr/>
          <p:nvPr/>
        </p:nvSpPr>
        <p:spPr>
          <a:xfrm>
            <a:off x="4830763" y="1208088"/>
            <a:ext cx="663575" cy="276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par>
                          <p:cTn id="7" fill="hold" nodeType="afterGroup">
                            <p:stCondLst>
                              <p:cond delay="0"/>
                            </p:stCondLst>
                            <p:childTnLst>
                              <p:par>
                                <p:cTn id="8" presetID="4" presetClass="entr" presetSubtype="16"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ox(in)">
                                      <p:cBhvr>
                                        <p:cTn id="10" dur="1800"/>
                                        <p:tgtEl>
                                          <p:spTgt spid="23"/>
                                        </p:tgtEl>
                                      </p:cBhvr>
                                    </p:animEffect>
                                  </p:childTnLst>
                                </p:cTn>
                              </p:par>
                              <p:par>
                                <p:cTn id="11" presetID="17" presetClass="entr" presetSubtype="10" fill="hold" nodeType="withEffect">
                                  <p:stCondLst>
                                    <p:cond delay="700"/>
                                  </p:stCondLst>
                                  <p:childTnLst>
                                    <p:set>
                                      <p:cBhvr>
                                        <p:cTn id="12" dur="1" fill="hold">
                                          <p:stCondLst>
                                            <p:cond delay="0"/>
                                          </p:stCondLst>
                                        </p:cTn>
                                        <p:tgtEl>
                                          <p:spTgt spid="32"/>
                                        </p:tgtEl>
                                        <p:attrNameLst>
                                          <p:attrName>style.visibility</p:attrName>
                                        </p:attrNameLst>
                                      </p:cBhvr>
                                      <p:to>
                                        <p:strVal val="visible"/>
                                      </p:to>
                                    </p:set>
                                    <p:anim calcmode="lin" valueType="num">
                                      <p:cBhvr>
                                        <p:cTn id="13" dur="400" fill="hold"/>
                                        <p:tgtEl>
                                          <p:spTgt spid="32"/>
                                        </p:tgtEl>
                                        <p:attrNameLst>
                                          <p:attrName>ppt_w</p:attrName>
                                        </p:attrNameLst>
                                      </p:cBhvr>
                                      <p:tavLst>
                                        <p:tav tm="0">
                                          <p:val>
                                            <p:fltVal val="0"/>
                                          </p:val>
                                        </p:tav>
                                        <p:tav tm="100000">
                                          <p:val>
                                            <p:strVal val="#ppt_w"/>
                                          </p:val>
                                        </p:tav>
                                      </p:tavLst>
                                    </p:anim>
                                    <p:anim calcmode="lin" valueType="num">
                                      <p:cBhvr>
                                        <p:cTn id="14" dur="400" fill="hold"/>
                                        <p:tgtEl>
                                          <p:spTgt spid="32"/>
                                        </p:tgtEl>
                                        <p:attrNameLst>
                                          <p:attrName>ppt_h</p:attrName>
                                        </p:attrNameLst>
                                      </p:cBhvr>
                                      <p:tavLst>
                                        <p:tav tm="0">
                                          <p:val>
                                            <p:strVal val="#ppt_h"/>
                                          </p:val>
                                        </p:tav>
                                        <p:tav tm="100000">
                                          <p:val>
                                            <p:strVal val="#ppt_h"/>
                                          </p:val>
                                        </p:tav>
                                      </p:tavLst>
                                    </p:anim>
                                  </p:childTnLst>
                                </p:cTn>
                              </p:par>
                              <p:par>
                                <p:cTn id="15" presetID="1" presetClass="entr" presetSubtype="0" fill="hold" grpId="0" nodeType="withEffect">
                                  <p:stCondLst>
                                    <p:cond delay="1100"/>
                                  </p:stCondLst>
                                  <p:childTnLst>
                                    <p:set>
                                      <p:cBhvr>
                                        <p:cTn id="16" dur="1" fill="hold">
                                          <p:stCondLst>
                                            <p:cond delay="0"/>
                                          </p:stCondLst>
                                        </p:cTn>
                                        <p:tgtEl>
                                          <p:spTgt spid="28"/>
                                        </p:tgtEl>
                                        <p:attrNameLst>
                                          <p:attrName>style.visibility</p:attrName>
                                        </p:attrNameLst>
                                      </p:cBhvr>
                                      <p:to>
                                        <p:strVal val="visible"/>
                                      </p:to>
                                    </p:set>
                                  </p:childTnLst>
                                </p:cTn>
                              </p:par>
                              <p:par>
                                <p:cTn id="17" presetID="17" presetClass="entr" presetSubtype="10"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300" fill="hold"/>
                                        <p:tgtEl>
                                          <p:spTgt spid="15"/>
                                        </p:tgtEl>
                                        <p:attrNameLst>
                                          <p:attrName>ppt_w</p:attrName>
                                        </p:attrNameLst>
                                      </p:cBhvr>
                                      <p:tavLst>
                                        <p:tav tm="0">
                                          <p:val>
                                            <p:fltVal val="0"/>
                                          </p:val>
                                        </p:tav>
                                        <p:tav tm="100000">
                                          <p:val>
                                            <p:strVal val="#ppt_w"/>
                                          </p:val>
                                        </p:tav>
                                      </p:tavLst>
                                    </p:anim>
                                    <p:anim calcmode="lin" valueType="num">
                                      <p:cBhvr>
                                        <p:cTn id="20" dur="300" fill="hold"/>
                                        <p:tgtEl>
                                          <p:spTgt spid="15"/>
                                        </p:tgtEl>
                                        <p:attrNameLst>
                                          <p:attrName>ppt_h</p:attrName>
                                        </p:attrNameLst>
                                      </p:cBhvr>
                                      <p:tavLst>
                                        <p:tav tm="0">
                                          <p:val>
                                            <p:strVal val="#ppt_h"/>
                                          </p:val>
                                        </p:tav>
                                        <p:tav tm="100000">
                                          <p:val>
                                            <p:strVal val="#ppt_h"/>
                                          </p:val>
                                        </p:tav>
                                      </p:tavLst>
                                    </p:anim>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animBg="1"/>
      <p:bldP spid="2"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矩形 25"/>
          <p:cNvSpPr>
            <a:spLocks noChangeArrowheads="1"/>
          </p:cNvSpPr>
          <p:nvPr/>
        </p:nvSpPr>
        <p:spPr bwMode="auto">
          <a:xfrm>
            <a:off x="2555875" y="2214832"/>
            <a:ext cx="2808287" cy="3024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24" name="橢圓 23"/>
          <p:cNvSpPr/>
          <p:nvPr/>
        </p:nvSpPr>
        <p:spPr>
          <a:xfrm>
            <a:off x="3205162" y="3078432"/>
            <a:ext cx="1655763" cy="15843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3" name="橢圓 2"/>
          <p:cNvSpPr/>
          <p:nvPr/>
        </p:nvSpPr>
        <p:spPr>
          <a:xfrm>
            <a:off x="2636837" y="2586307"/>
            <a:ext cx="2714625" cy="2643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5237" name="矩形 24"/>
          <p:cNvSpPr>
            <a:spLocks noChangeArrowheads="1"/>
          </p:cNvSpPr>
          <p:nvPr/>
        </p:nvSpPr>
        <p:spPr bwMode="auto">
          <a:xfrm>
            <a:off x="2628900" y="2214832"/>
            <a:ext cx="2808287"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5238" name="矩形 26"/>
          <p:cNvSpPr>
            <a:spLocks noChangeArrowheads="1"/>
          </p:cNvSpPr>
          <p:nvPr/>
        </p:nvSpPr>
        <p:spPr bwMode="auto">
          <a:xfrm>
            <a:off x="4284662" y="2173557"/>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4" name="笑臉 3"/>
          <p:cNvSpPr/>
          <p:nvPr/>
        </p:nvSpPr>
        <p:spPr>
          <a:xfrm>
            <a:off x="4068762" y="2430732"/>
            <a:ext cx="357188" cy="357188"/>
          </a:xfrm>
          <a:prstGeom prst="smileyFac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8" name="笑臉 27"/>
          <p:cNvSpPr/>
          <p:nvPr/>
        </p:nvSpPr>
        <p:spPr>
          <a:xfrm>
            <a:off x="4572000" y="3294332"/>
            <a:ext cx="357187" cy="357188"/>
          </a:xfrm>
          <a:prstGeom prst="smileyFac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95241" name="Picture 3" descr="f40_17"/>
          <p:cNvPicPr>
            <a:picLocks noChangeAspect="1" noChangeArrowheads="1"/>
          </p:cNvPicPr>
          <p:nvPr/>
        </p:nvPicPr>
        <p:blipFill>
          <a:blip r:embed="rId2">
            <a:extLst>
              <a:ext uri="{28A0092B-C50C-407E-A947-70E740481C1C}">
                <a14:useLocalDpi xmlns:a14="http://schemas.microsoft.com/office/drawing/2010/main" val="0"/>
              </a:ext>
            </a:extLst>
          </a:blip>
          <a:srcRect l="4591" b="37914"/>
          <a:stretch>
            <a:fillRect/>
          </a:stretch>
        </p:blipFill>
        <p:spPr bwMode="auto">
          <a:xfrm>
            <a:off x="1908175" y="270145"/>
            <a:ext cx="448945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2" name="文字方塊 29"/>
          <p:cNvSpPr txBox="1">
            <a:spLocks noChangeArrowheads="1"/>
          </p:cNvSpPr>
          <p:nvPr/>
        </p:nvSpPr>
        <p:spPr bwMode="auto">
          <a:xfrm>
            <a:off x="1908175" y="5473177"/>
            <a:ext cx="5040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這躍遷是一個量子的，非連續性的，跳躍！</a:t>
            </a:r>
          </a:p>
        </p:txBody>
      </p:sp>
      <p:sp>
        <p:nvSpPr>
          <p:cNvPr id="95243" name="矩形 30"/>
          <p:cNvSpPr>
            <a:spLocks noChangeArrowheads="1"/>
          </p:cNvSpPr>
          <p:nvPr/>
        </p:nvSpPr>
        <p:spPr bwMode="auto">
          <a:xfrm>
            <a:off x="1835696" y="1658969"/>
            <a:ext cx="387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極細的譜線顯示躍遷是沒有過程的：</a:t>
            </a:r>
            <a:endParaRPr lang="en-US" altLang="zh-TW" sz="1800" dirty="0"/>
          </a:p>
        </p:txBody>
      </p:sp>
      <p:sp>
        <p:nvSpPr>
          <p:cNvPr id="15" name="笑臉 14"/>
          <p:cNvSpPr/>
          <p:nvPr/>
        </p:nvSpPr>
        <p:spPr>
          <a:xfrm>
            <a:off x="4068762" y="2430732"/>
            <a:ext cx="357188" cy="357188"/>
          </a:xfrm>
          <a:prstGeom prst="smileyFac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笑臉 15"/>
          <p:cNvSpPr/>
          <p:nvPr/>
        </p:nvSpPr>
        <p:spPr>
          <a:xfrm>
            <a:off x="5076825" y="2718070"/>
            <a:ext cx="357187" cy="357187"/>
          </a:xfrm>
          <a:prstGeom prst="smileyFace">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par>
                          <p:cTn id="12" fill="hold" nodeType="afterGroup">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56" presetClass="path" presetSubtype="0" accel="50000" decel="50000" fill="hold" grpId="1" nodeType="withEffect">
                                  <p:stCondLst>
                                    <p:cond delay="0"/>
                                  </p:stCondLst>
                                  <p:childTnLst>
                                    <p:animMotion origin="layout" path="M -2.77778E-6 -2.22222E-6 L 0.25 -0.33287 " pathEditMode="relative" rAng="0" ptsTypes="AA">
                                      <p:cBhvr>
                                        <p:cTn id="16" dur="2000" fill="hold"/>
                                        <p:tgtEl>
                                          <p:spTgt spid="16"/>
                                        </p:tgtEl>
                                        <p:attrNameLst>
                                          <p:attrName>ppt_x</p:attrName>
                                          <p:attrName>ppt_y</p:attrName>
                                        </p:attrNameLst>
                                      </p:cBhvr>
                                      <p:rCtr x="12500" y="-16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animBg="1"/>
      <p:bldP spid="15" grpId="0" animBg="1"/>
      <p:bldP spid="16" grpId="0" animBg="1"/>
      <p:bldP spid="16" grpId="1"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矩形 24"/>
          <p:cNvSpPr>
            <a:spLocks noChangeArrowheads="1"/>
          </p:cNvSpPr>
          <p:nvPr/>
        </p:nvSpPr>
        <p:spPr bwMode="auto">
          <a:xfrm>
            <a:off x="1319413" y="2520032"/>
            <a:ext cx="28082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6259" name="矩形 26"/>
          <p:cNvSpPr>
            <a:spLocks noChangeArrowheads="1"/>
          </p:cNvSpPr>
          <p:nvPr/>
        </p:nvSpPr>
        <p:spPr bwMode="auto">
          <a:xfrm>
            <a:off x="2975176" y="2478757"/>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6260" name="文字方塊 29"/>
          <p:cNvSpPr txBox="1">
            <a:spLocks noChangeArrowheads="1"/>
          </p:cNvSpPr>
          <p:nvPr/>
        </p:nvSpPr>
        <p:spPr bwMode="auto">
          <a:xfrm>
            <a:off x="1000898" y="874623"/>
            <a:ext cx="79635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躍遷沒有過程，我們將沒有過程的細節來決定這躍遷要到那兒去。</a:t>
            </a:r>
          </a:p>
        </p:txBody>
      </p:sp>
      <p:pic>
        <p:nvPicPr>
          <p:cNvPr id="96261" name="Picture 11" descr="http://tbn0.google.com/images?q=tbn:j1F_7_GS3oPerM:http://p6.p.pixnet.net/albums/userpics/6/4/19364/117842709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9013" y="2243807"/>
            <a:ext cx="166528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2" descr="http://liyanhow.myweb.hinet.net/blog/CASA.jpg"/>
          <p:cNvPicPr>
            <a:picLocks noChangeAspect="1" noChangeArrowheads="1"/>
          </p:cNvPicPr>
          <p:nvPr/>
        </p:nvPicPr>
        <p:blipFill>
          <a:blip r:embed="rId4">
            <a:extLst>
              <a:ext uri="{28A0092B-C50C-407E-A947-70E740481C1C}">
                <a14:useLocalDpi xmlns:a14="http://schemas.microsoft.com/office/drawing/2010/main" val="0"/>
              </a:ext>
            </a:extLst>
          </a:blip>
          <a:srcRect l="61267" b="74335"/>
          <a:stretch>
            <a:fillRect/>
          </a:stretch>
        </p:blipFill>
        <p:spPr bwMode="auto">
          <a:xfrm>
            <a:off x="6088366" y="3179738"/>
            <a:ext cx="1979509" cy="19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5" name="Picture 5" descr="D:\Dropbox\Documents\課程\YoungTextBook\Images\Chapter39\A_Images\A_Figures_and_Photos\39_16_Figure.jpg"/>
          <p:cNvPicPr>
            <a:picLocks noChangeAspect="1" noChangeArrowheads="1"/>
          </p:cNvPicPr>
          <p:nvPr/>
        </p:nvPicPr>
        <p:blipFill rotWithShape="1">
          <a:blip r:embed="rId5">
            <a:extLst>
              <a:ext uri="{28A0092B-C50C-407E-A947-70E740481C1C}">
                <a14:useLocalDpi xmlns:a14="http://schemas.microsoft.com/office/drawing/2010/main" val="0"/>
              </a:ext>
            </a:extLst>
          </a:blip>
          <a:srcRect t="-1" b="7014"/>
          <a:stretch/>
        </p:blipFill>
        <p:spPr bwMode="auto">
          <a:xfrm>
            <a:off x="1182070" y="3467770"/>
            <a:ext cx="4475941" cy="20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182071" y="3827388"/>
            <a:ext cx="2449511" cy="13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bwMode="auto">
          <a:xfrm>
            <a:off x="1000898" y="1340768"/>
            <a:ext cx="7603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躍遷的終點與何時發生只能靠起始條件決定！</a:t>
            </a:r>
          </a:p>
        </p:txBody>
      </p:sp>
      <p:sp>
        <p:nvSpPr>
          <p:cNvPr id="5" name="文字方塊 16">
            <a:extLst>
              <a:ext uri="{FF2B5EF4-FFF2-40B4-BE49-F238E27FC236}">
                <a16:creationId xmlns:a16="http://schemas.microsoft.com/office/drawing/2014/main" id="{3EB9B76F-EE6B-6598-6EB8-00904867E862}"/>
              </a:ext>
            </a:extLst>
          </p:cNvPr>
          <p:cNvSpPr txBox="1"/>
          <p:nvPr/>
        </p:nvSpPr>
        <p:spPr bwMode="auto">
          <a:xfrm>
            <a:off x="1000898" y="1819385"/>
            <a:ext cx="5899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問題是，由相同的激態出發，起始條件是完全相同的！</a:t>
            </a:r>
          </a:p>
        </p:txBody>
      </p:sp>
    </p:spTree>
    <p:extLst>
      <p:ext uri="{BB962C8B-B14F-4D97-AF65-F5344CB8AC3E}">
        <p14:creationId xmlns:p14="http://schemas.microsoft.com/office/powerpoint/2010/main" val="33068095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5" descr="D:\Dropbox\Documents\課程\YoungTextBook\Images\Chapter39\A_Images\A_Figures_and_Photos\39_24_Fig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87677" t="14127" b="9674"/>
          <a:stretch/>
        </p:blipFill>
        <p:spPr bwMode="auto">
          <a:xfrm>
            <a:off x="1697076" y="404664"/>
            <a:ext cx="1053234"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4205"/>
          <p:cNvPicPr>
            <a:picLocks noChangeAspect="1" noChangeArrowheads="1"/>
          </p:cNvPicPr>
          <p:nvPr/>
        </p:nvPicPr>
        <p:blipFill>
          <a:blip r:embed="rId3">
            <a:extLst>
              <a:ext uri="{28A0092B-C50C-407E-A947-70E740481C1C}">
                <a14:useLocalDpi xmlns:a14="http://schemas.microsoft.com/office/drawing/2010/main" val="0"/>
              </a:ext>
            </a:extLst>
          </a:blip>
          <a:srcRect l="73788" t="30794" r="4884" b="32162"/>
          <a:stretch>
            <a:fillRect/>
          </a:stretch>
        </p:blipFill>
        <p:spPr bwMode="auto">
          <a:xfrm>
            <a:off x="895327" y="4596621"/>
            <a:ext cx="18573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380434" y="4596621"/>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2380434" y="6391596"/>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895327" y="6377922"/>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895327" y="4596620"/>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9" name="Picture 2" descr="4205"/>
          <p:cNvPicPr>
            <a:picLocks noChangeAspect="1" noChangeArrowheads="1"/>
          </p:cNvPicPr>
          <p:nvPr/>
        </p:nvPicPr>
        <p:blipFill rotWithShape="1">
          <a:blip r:embed="rId3">
            <a:extLst>
              <a:ext uri="{28A0092B-C50C-407E-A947-70E740481C1C}">
                <a14:useLocalDpi xmlns:a14="http://schemas.microsoft.com/office/drawing/2010/main" val="0"/>
              </a:ext>
            </a:extLst>
          </a:blip>
          <a:srcRect l="80700" t="60993" r="15161" b="32162"/>
          <a:stretch/>
        </p:blipFill>
        <p:spPr bwMode="auto">
          <a:xfrm>
            <a:off x="1672110" y="1365325"/>
            <a:ext cx="426652" cy="42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D:\Dropbox\Documents\課程\YoungTextBook\Images\Chapter39\A_Images\A_Figures_and_Photos\39_24_Fig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53089" t="14128" r="39224" b="9675"/>
          <a:stretch/>
        </p:blipFill>
        <p:spPr bwMode="auto">
          <a:xfrm>
            <a:off x="1040041" y="404664"/>
            <a:ext cx="657035"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1697076" y="404483"/>
            <a:ext cx="188360" cy="38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笑臉 12"/>
          <p:cNvSpPr/>
          <p:nvPr/>
        </p:nvSpPr>
        <p:spPr>
          <a:xfrm>
            <a:off x="3281251" y="1690134"/>
            <a:ext cx="576263" cy="576263"/>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7" name="文字方塊 6"/>
          <p:cNvSpPr txBox="1"/>
          <p:nvPr/>
        </p:nvSpPr>
        <p:spPr bwMode="auto">
          <a:xfrm>
            <a:off x="2921212" y="2392700"/>
            <a:ext cx="5688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電子在原子中處於離散的能態，</a:t>
            </a:r>
            <a:endParaRPr lang="en-US" altLang="zh-TW" sz="1800" dirty="0"/>
          </a:p>
        </p:txBody>
      </p:sp>
      <p:sp>
        <p:nvSpPr>
          <p:cNvPr id="8" name="文字方塊 7"/>
          <p:cNvSpPr txBox="1"/>
          <p:nvPr/>
        </p:nvSpPr>
        <p:spPr bwMode="auto">
          <a:xfrm>
            <a:off x="2921212" y="2824748"/>
            <a:ext cx="604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solidFill>
                  <a:srgbClr val="FF0000"/>
                </a:solidFill>
              </a:rPr>
              <a:t>任意兩顆電子，若處於原子內的同樣狀態，將完全相同。</a:t>
            </a:r>
          </a:p>
        </p:txBody>
      </p:sp>
      <p:sp>
        <p:nvSpPr>
          <p:cNvPr id="14" name="文字方塊 13"/>
          <p:cNvSpPr txBox="1"/>
          <p:nvPr/>
        </p:nvSpPr>
        <p:spPr bwMode="auto">
          <a:xfrm>
            <a:off x="2849204" y="4864311"/>
            <a:ext cx="4752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古典的電子在原子中處於連續的軌道，</a:t>
            </a:r>
            <a:endParaRPr lang="en-US" altLang="zh-TW" sz="1800" dirty="0"/>
          </a:p>
        </p:txBody>
      </p:sp>
      <p:sp>
        <p:nvSpPr>
          <p:cNvPr id="15" name="文字方塊 14"/>
          <p:cNvSpPr txBox="1"/>
          <p:nvPr/>
        </p:nvSpPr>
        <p:spPr bwMode="auto">
          <a:xfrm>
            <a:off x="2849204" y="5296359"/>
            <a:ext cx="6115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軌道的大小可以連續的微調，</a:t>
            </a:r>
          </a:p>
        </p:txBody>
      </p:sp>
      <p:sp>
        <p:nvSpPr>
          <p:cNvPr id="16" name="文字方塊 15"/>
          <p:cNvSpPr txBox="1"/>
          <p:nvPr/>
        </p:nvSpPr>
        <p:spPr bwMode="auto">
          <a:xfrm>
            <a:off x="2849204" y="5728407"/>
            <a:ext cx="4608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沒有任何兩顆電子的起始狀態是完全相同的。</a:t>
            </a:r>
          </a:p>
        </p:txBody>
      </p:sp>
      <p:sp>
        <p:nvSpPr>
          <p:cNvPr id="18" name="TextBox 17">
            <a:extLst>
              <a:ext uri="{FF2B5EF4-FFF2-40B4-BE49-F238E27FC236}">
                <a16:creationId xmlns:a16="http://schemas.microsoft.com/office/drawing/2014/main" id="{20BC6BF1-9495-5048-B7F8-6BAA9BC948A4}"/>
              </a:ext>
            </a:extLst>
          </p:cNvPr>
          <p:cNvSpPr txBox="1"/>
          <p:nvPr/>
        </p:nvSpPr>
        <p:spPr>
          <a:xfrm>
            <a:off x="2921212" y="3259173"/>
            <a:ext cx="5539220" cy="369332"/>
          </a:xfrm>
          <a:prstGeom prst="rect">
            <a:avLst/>
          </a:prstGeom>
          <a:noFill/>
        </p:spPr>
        <p:txBody>
          <a:bodyPr wrap="square" rtlCol="0">
            <a:spAutoFit/>
          </a:bodyPr>
          <a:lstStyle/>
          <a:p>
            <a:r>
              <a:rPr lang="en-TW" sz="1800" b="0" dirty="0">
                <a:solidFill>
                  <a:srgbClr val="FF0000"/>
                </a:solidFill>
                <a:latin typeface="Cambria Math"/>
              </a:rPr>
              <a:t>這類似數位的1與0</a:t>
            </a:r>
            <a:r>
              <a:rPr lang="en-TW" sz="1800" dirty="0">
                <a:solidFill>
                  <a:srgbClr val="FF0000"/>
                </a:solidFill>
                <a:latin typeface="Cambria Math"/>
              </a:rPr>
              <a:t>，所有的 1 都是完全相同</a:t>
            </a:r>
            <a:r>
              <a:rPr lang="en-TW" sz="1800" b="0" dirty="0">
                <a:solidFill>
                  <a:srgbClr val="FF0000"/>
                </a:solidFill>
                <a:latin typeface="Cambria Math"/>
              </a:rPr>
              <a:t>。</a:t>
            </a:r>
          </a:p>
        </p:txBody>
      </p:sp>
      <p:sp>
        <p:nvSpPr>
          <p:cNvPr id="20" name="TextBox 19">
            <a:extLst>
              <a:ext uri="{FF2B5EF4-FFF2-40B4-BE49-F238E27FC236}">
                <a16:creationId xmlns:a16="http://schemas.microsoft.com/office/drawing/2014/main" id="{85FD8E33-9BD9-D7C2-36DE-F608DB24575E}"/>
              </a:ext>
            </a:extLst>
          </p:cNvPr>
          <p:cNvSpPr txBox="1"/>
          <p:nvPr/>
        </p:nvSpPr>
        <p:spPr>
          <a:xfrm>
            <a:off x="2849204" y="6169557"/>
            <a:ext cx="4572000" cy="369332"/>
          </a:xfrm>
          <a:prstGeom prst="rect">
            <a:avLst/>
          </a:prstGeom>
          <a:noFill/>
        </p:spPr>
        <p:txBody>
          <a:bodyPr wrap="square">
            <a:spAutoFit/>
          </a:bodyPr>
          <a:lstStyle/>
          <a:p>
            <a:r>
              <a:rPr lang="zh-TW" altLang="en-US" sz="1800" dirty="0"/>
              <a:t>起始條件可以</a:t>
            </a:r>
            <a:r>
              <a:rPr lang="zh-TW" altLang="en-US" sz="1800" dirty="0">
                <a:solidFill>
                  <a:srgbClr val="FF0000"/>
                </a:solidFill>
              </a:rPr>
              <a:t>容許</a:t>
            </a:r>
            <a:r>
              <a:rPr lang="zh-TW" altLang="en-US" sz="1800" dirty="0"/>
              <a:t>有細微差異。</a:t>
            </a:r>
            <a:endParaRPr lang="en-US" sz="1800" dirty="0"/>
          </a:p>
        </p:txBody>
      </p:sp>
      <p:sp>
        <p:nvSpPr>
          <p:cNvPr id="21" name="TextBox 20">
            <a:extLst>
              <a:ext uri="{FF2B5EF4-FFF2-40B4-BE49-F238E27FC236}">
                <a16:creationId xmlns:a16="http://schemas.microsoft.com/office/drawing/2014/main" id="{F2F44F97-2EF0-857F-2423-080F3B0BA8F5}"/>
              </a:ext>
            </a:extLst>
          </p:cNvPr>
          <p:cNvSpPr txBox="1"/>
          <p:nvPr/>
        </p:nvSpPr>
        <p:spPr>
          <a:xfrm>
            <a:off x="2921212" y="3700323"/>
            <a:ext cx="4572000" cy="369332"/>
          </a:xfrm>
          <a:prstGeom prst="rect">
            <a:avLst/>
          </a:prstGeom>
          <a:noFill/>
        </p:spPr>
        <p:txBody>
          <a:bodyPr wrap="square">
            <a:spAutoFit/>
          </a:bodyPr>
          <a:lstStyle/>
          <a:p>
            <a:r>
              <a:rPr lang="zh-TW" altLang="en-US" sz="1800" dirty="0"/>
              <a:t>起始條件</a:t>
            </a:r>
            <a:r>
              <a:rPr lang="zh-TW" altLang="en-US" sz="1800" dirty="0">
                <a:solidFill>
                  <a:srgbClr val="FF0000"/>
                </a:solidFill>
              </a:rPr>
              <a:t>不容許</a:t>
            </a:r>
            <a:r>
              <a:rPr lang="zh-TW" altLang="en-US" sz="1800" dirty="0"/>
              <a:t>有細微差異。</a:t>
            </a:r>
            <a:endParaRPr lang="en-US" sz="1800" dirty="0"/>
          </a:p>
        </p:txBody>
      </p:sp>
    </p:spTree>
    <p:extLst>
      <p:ext uri="{BB962C8B-B14F-4D97-AF65-F5344CB8AC3E}">
        <p14:creationId xmlns:p14="http://schemas.microsoft.com/office/powerpoint/2010/main" val="51275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4" grpId="0"/>
      <p:bldP spid="15" grpId="0"/>
      <p:bldP spid="16" grpId="0"/>
      <p:bldP spid="20" grpId="0"/>
      <p:bldP spid="21" grpId="0"/>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6258" name="矩形 24"/>
          <p:cNvSpPr>
            <a:spLocks noChangeArrowheads="1"/>
          </p:cNvSpPr>
          <p:nvPr/>
        </p:nvSpPr>
        <p:spPr bwMode="auto">
          <a:xfrm>
            <a:off x="1180950" y="1021184"/>
            <a:ext cx="28082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6259" name="矩形 26"/>
          <p:cNvSpPr>
            <a:spLocks noChangeArrowheads="1"/>
          </p:cNvSpPr>
          <p:nvPr/>
        </p:nvSpPr>
        <p:spPr bwMode="auto">
          <a:xfrm>
            <a:off x="2836713" y="979909"/>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pic>
        <p:nvPicPr>
          <p:cNvPr id="96261" name="Picture 11" descr="http://tbn0.google.com/images?q=tbn:j1F_7_GS3oPerM:http://p6.p.pixnet.net/albums/userpics/6/4/19364/117842709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550" y="744959"/>
            <a:ext cx="166528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2" descr="http://liyanhow.myweb.hinet.net/blog/CASA.jpg"/>
          <p:cNvPicPr>
            <a:picLocks noChangeAspect="1" noChangeArrowheads="1"/>
          </p:cNvPicPr>
          <p:nvPr/>
        </p:nvPicPr>
        <p:blipFill>
          <a:blip r:embed="rId4">
            <a:extLst>
              <a:ext uri="{28A0092B-C50C-407E-A947-70E740481C1C}">
                <a14:useLocalDpi xmlns:a14="http://schemas.microsoft.com/office/drawing/2010/main" val="0"/>
              </a:ext>
            </a:extLst>
          </a:blip>
          <a:srcRect l="61267" b="74335"/>
          <a:stretch>
            <a:fillRect/>
          </a:stretch>
        </p:blipFill>
        <p:spPr bwMode="auto">
          <a:xfrm>
            <a:off x="5949903" y="1680890"/>
            <a:ext cx="1979509" cy="194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3" name="文字方塊 18"/>
          <p:cNvSpPr txBox="1">
            <a:spLocks noChangeArrowheads="1"/>
          </p:cNvSpPr>
          <p:nvPr/>
        </p:nvSpPr>
        <p:spPr bwMode="auto">
          <a:xfrm>
            <a:off x="1043608" y="4437112"/>
            <a:ext cx="8100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處於同樣軌道</a:t>
            </a:r>
            <a:r>
              <a:rPr lang="en-US" altLang="zh-TW" sz="1800" dirty="0"/>
              <a:t>(</a:t>
            </a:r>
            <a:r>
              <a:rPr lang="zh-TW" altLang="en-US" sz="1800" dirty="0"/>
              <a:t>上</a:t>
            </a:r>
            <a:r>
              <a:rPr lang="en-US" altLang="zh-TW" sz="1800" dirty="0"/>
              <a:t>)</a:t>
            </a:r>
            <a:r>
              <a:rPr lang="zh-TW" altLang="en-US" sz="1800" dirty="0"/>
              <a:t>的電子，起始狀態完全相同，照理說就只能在同時開始躍遷！</a:t>
            </a:r>
          </a:p>
        </p:txBody>
      </p:sp>
      <p:sp>
        <p:nvSpPr>
          <p:cNvPr id="96264" name="文字方塊 19"/>
          <p:cNvSpPr txBox="1">
            <a:spLocks noChangeArrowheads="1"/>
          </p:cNvSpPr>
          <p:nvPr/>
        </p:nvSpPr>
        <p:spPr bwMode="auto">
          <a:xfrm>
            <a:off x="1051860" y="5466928"/>
            <a:ext cx="7710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實驗上應該看到一群同樣激發原子的向下躍遷是同時發生、跳到同樣目標。</a:t>
            </a:r>
          </a:p>
        </p:txBody>
      </p:sp>
      <p:pic>
        <p:nvPicPr>
          <p:cNvPr id="96265" name="Picture 5" descr="D:\Dropbox\Documents\課程\YoungTextBook\Images\Chapter39\A_Images\A_Figures_and_Photos\39_16_Figure.jpg"/>
          <p:cNvPicPr>
            <a:picLocks noChangeAspect="1" noChangeArrowheads="1"/>
          </p:cNvPicPr>
          <p:nvPr/>
        </p:nvPicPr>
        <p:blipFill rotWithShape="1">
          <a:blip r:embed="rId5">
            <a:extLst>
              <a:ext uri="{28A0092B-C50C-407E-A947-70E740481C1C}">
                <a14:useLocalDpi xmlns:a14="http://schemas.microsoft.com/office/drawing/2010/main" val="0"/>
              </a:ext>
            </a:extLst>
          </a:blip>
          <a:srcRect t="-1" b="7014"/>
          <a:stretch/>
        </p:blipFill>
        <p:spPr bwMode="auto">
          <a:xfrm>
            <a:off x="1043607" y="1968922"/>
            <a:ext cx="4475941" cy="20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043608" y="2328540"/>
            <a:ext cx="2449511" cy="13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TextBox 2">
            <a:extLst>
              <a:ext uri="{FF2B5EF4-FFF2-40B4-BE49-F238E27FC236}">
                <a16:creationId xmlns:a16="http://schemas.microsoft.com/office/drawing/2014/main" id="{90102C89-94DC-5FF7-D0BF-A488DBCFE9FD}"/>
              </a:ext>
            </a:extLst>
          </p:cNvPr>
          <p:cNvSpPr txBox="1"/>
          <p:nvPr/>
        </p:nvSpPr>
        <p:spPr>
          <a:xfrm>
            <a:off x="1043607" y="4851883"/>
            <a:ext cx="6624637" cy="369332"/>
          </a:xfrm>
          <a:prstGeom prst="rect">
            <a:avLst/>
          </a:prstGeom>
          <a:noFill/>
        </p:spPr>
        <p:txBody>
          <a:bodyPr wrap="square" rtlCol="0">
            <a:spAutoFit/>
          </a:bodyPr>
          <a:lstStyle/>
          <a:p>
            <a:pPr algn="l"/>
            <a:r>
              <a:rPr lang="en-US" sz="1800" dirty="0" err="1">
                <a:latin typeface="Cambria Math" panose="02040503050406030204" pitchFamily="18" charset="0"/>
              </a:rPr>
              <a:t>跳到同樣的另一軌道，同樣的因、同樣的果</a:t>
            </a:r>
            <a:r>
              <a:rPr lang="en-US" sz="1800" dirty="0">
                <a:latin typeface="Cambria Math" panose="02040503050406030204" pitchFamily="18" charset="0"/>
              </a:rPr>
              <a:t>。</a:t>
            </a:r>
          </a:p>
        </p:txBody>
      </p:sp>
    </p:spTree>
    <p:extLst>
      <p:ext uri="{BB962C8B-B14F-4D97-AF65-F5344CB8AC3E}">
        <p14:creationId xmlns:p14="http://schemas.microsoft.com/office/powerpoint/2010/main" val="29655713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2705" name="圖片 1" descr="decay.jpg"/>
          <p:cNvPicPr>
            <a:picLocks noChangeAspect="1"/>
          </p:cNvPicPr>
          <p:nvPr/>
        </p:nvPicPr>
        <p:blipFill>
          <a:blip r:embed="rId2">
            <a:extLst>
              <a:ext uri="{28A0092B-C50C-407E-A947-70E740481C1C}">
                <a14:useLocalDpi xmlns:a14="http://schemas.microsoft.com/office/drawing/2010/main" val="0"/>
              </a:ext>
            </a:extLst>
          </a:blip>
          <a:srcRect l="30128" t="9094" b="5412"/>
          <a:stretch>
            <a:fillRect/>
          </a:stretch>
        </p:blipFill>
        <p:spPr bwMode="auto">
          <a:xfrm>
            <a:off x="1004870" y="2942848"/>
            <a:ext cx="4610777" cy="3223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6" name="文字方塊 2"/>
          <p:cNvSpPr txBox="1">
            <a:spLocks noChangeArrowheads="1"/>
          </p:cNvSpPr>
          <p:nvPr/>
        </p:nvSpPr>
        <p:spPr bwMode="auto">
          <a:xfrm>
            <a:off x="970467" y="1142243"/>
            <a:ext cx="4786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但事實是：觀測一大群已激發的原子：</a:t>
            </a:r>
          </a:p>
        </p:txBody>
      </p:sp>
      <mc:AlternateContent xmlns:mc="http://schemas.openxmlformats.org/markup-compatibility/2006" xmlns:a14="http://schemas.microsoft.com/office/drawing/2010/main">
        <mc:Choice Requires="a14">
          <p:sp>
            <p:nvSpPr>
              <p:cNvPr id="72713" name="文字方塊 9"/>
              <p:cNvSpPr txBox="1">
                <a:spLocks noChangeArrowheads="1"/>
              </p:cNvSpPr>
              <p:nvPr/>
            </p:nvSpPr>
            <p:spPr bwMode="auto">
              <a:xfrm>
                <a:off x="970466" y="1581444"/>
                <a:ext cx="578317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經過時間</a:t>
                </a:r>
                <a14:m>
                  <m:oMath xmlns:m="http://schemas.openxmlformats.org/officeDocument/2006/math">
                    <m:r>
                      <a:rPr lang="en-US" altLang="zh-TW" sz="1800" b="0" i="1" smtClean="0">
                        <a:latin typeface="Cambria Math"/>
                      </a:rPr>
                      <m:t>𝑡</m:t>
                    </m:r>
                    <m:r>
                      <a:rPr lang="zh-TW" altLang="en-US" sz="1800" b="0" i="1" smtClean="0">
                        <a:latin typeface="Cambria Math"/>
                      </a:rPr>
                      <m:t>後</m:t>
                    </m:r>
                  </m:oMath>
                </a14:m>
                <a:r>
                  <a:rPr lang="zh-TW" altLang="en-US" sz="1800" dirty="0"/>
                  <a:t>尚未躍遷的數量是時間</a:t>
                </a:r>
                <a14:m>
                  <m:oMath xmlns:m="http://schemas.openxmlformats.org/officeDocument/2006/math">
                    <m:r>
                      <a:rPr lang="en-US" altLang="zh-TW" sz="1800" i="1">
                        <a:latin typeface="Cambria Math"/>
                      </a:rPr>
                      <m:t>𝑡</m:t>
                    </m:r>
                  </m:oMath>
                </a14:m>
                <a:r>
                  <a:rPr lang="zh-TW" altLang="en-US" sz="1800" dirty="0"/>
                  <a:t>的指數函數：</a:t>
                </a:r>
              </a:p>
            </p:txBody>
          </p:sp>
        </mc:Choice>
        <mc:Fallback xmlns="">
          <p:sp>
            <p:nvSpPr>
              <p:cNvPr id="72713" name="文字方塊 9"/>
              <p:cNvSpPr txBox="1">
                <a:spLocks noRot="1" noChangeAspect="1" noMove="1" noResize="1" noEditPoints="1" noAdjustHandles="1" noChangeArrowheads="1" noChangeShapeType="1" noTextEdit="1"/>
              </p:cNvSpPr>
              <p:nvPr/>
            </p:nvSpPr>
            <p:spPr bwMode="auto">
              <a:xfrm>
                <a:off x="970466" y="1581444"/>
                <a:ext cx="5783173" cy="369332"/>
              </a:xfrm>
              <a:prstGeom prst="rect">
                <a:avLst/>
              </a:prstGeom>
              <a:blipFill>
                <a:blip r:embed="rId3"/>
                <a:stretch>
                  <a:fillRect l="-877"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9"/>
              <p:cNvSpPr txBox="1"/>
              <p:nvPr/>
            </p:nvSpPr>
            <p:spPr bwMode="auto">
              <a:xfrm>
                <a:off x="990375" y="2020089"/>
                <a:ext cx="1407758" cy="382284"/>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
                      <m:r>
                        <a:rPr lang="en-US" altLang="zh-TW" sz="1800" b="0" i="1" smtClean="0">
                          <a:latin typeface="Cambria Math"/>
                        </a:rPr>
                        <m:t>𝑁</m:t>
                      </m:r>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𝑁</m:t>
                          </m:r>
                        </m:e>
                        <m:sub>
                          <m:r>
                            <a:rPr lang="en-US" altLang="zh-TW" sz="1800" b="0" i="1" smtClean="0">
                              <a:latin typeface="Cambria Math"/>
                            </a:rPr>
                            <m:t>0</m:t>
                          </m:r>
                        </m:sub>
                      </m:sSub>
                      <m:sSup>
                        <m:sSupPr>
                          <m:ctrlPr>
                            <a:rPr lang="en-US" altLang="zh-TW" sz="1800" b="0" i="1" smtClean="0">
                              <a:latin typeface="Cambria Math"/>
                            </a:rPr>
                          </m:ctrlPr>
                        </m:sSupPr>
                        <m:e>
                          <m:r>
                            <a:rPr lang="en-US" altLang="zh-TW" sz="1800" b="0" i="1" smtClean="0">
                              <a:latin typeface="Cambria Math"/>
                            </a:rPr>
                            <m:t>𝑒</m:t>
                          </m:r>
                        </m:e>
                        <m:sup>
                          <m:r>
                            <a:rPr lang="en-US" altLang="zh-TW" sz="1800" b="0" i="1" smtClean="0">
                              <a:latin typeface="Cambria Math"/>
                            </a:rPr>
                            <m:t>−</m:t>
                          </m:r>
                          <m:r>
                            <a:rPr lang="zh-TW" altLang="en-US" sz="1800" b="0" i="1" smtClean="0">
                              <a:latin typeface="Cambria Math"/>
                            </a:rPr>
                            <m:t>𝜆</m:t>
                          </m:r>
                          <m:r>
                            <a:rPr lang="en-US" altLang="zh-TW" sz="1800" b="0" i="1" smtClean="0">
                              <a:latin typeface="Cambria Math"/>
                            </a:rPr>
                            <m:t>𝑡</m:t>
                          </m:r>
                        </m:sup>
                      </m:sSup>
                    </m:oMath>
                  </m:oMathPara>
                </a14:m>
                <a:endParaRPr lang="zh-TW" altLang="en-US" sz="1800" dirty="0"/>
              </a:p>
            </p:txBody>
          </p:sp>
        </mc:Choice>
        <mc:Fallback xmlns="">
          <p:sp>
            <p:nvSpPr>
              <p:cNvPr id="10" name="文字方塊 9"/>
              <p:cNvSpPr txBox="1">
                <a:spLocks noRot="1" noChangeAspect="1" noMove="1" noResize="1" noEditPoints="1" noAdjustHandles="1" noChangeArrowheads="1" noChangeShapeType="1" noTextEdit="1"/>
              </p:cNvSpPr>
              <p:nvPr/>
            </p:nvSpPr>
            <p:spPr bwMode="auto">
              <a:xfrm>
                <a:off x="990375" y="2020089"/>
                <a:ext cx="1407758" cy="382284"/>
              </a:xfrm>
              <a:prstGeom prst="rect">
                <a:avLst/>
              </a:prstGeom>
              <a:blipFill>
                <a:blip r:embed="rId4"/>
                <a:stretch>
                  <a:fillRect/>
                </a:stretch>
              </a:blipFill>
              <a:ln>
                <a:noFill/>
              </a:ln>
            </p:spPr>
            <p:txBody>
              <a:bodyPr/>
              <a:lstStyle/>
              <a:p>
                <a:r>
                  <a:rPr lang="en-US">
                    <a:noFill/>
                  </a:rPr>
                  <a:t> </a:t>
                </a:r>
              </a:p>
            </p:txBody>
          </p:sp>
        </mc:Fallback>
      </mc:AlternateContent>
      <p:sp>
        <p:nvSpPr>
          <p:cNvPr id="2" name="TextBox 1">
            <a:extLst>
              <a:ext uri="{FF2B5EF4-FFF2-40B4-BE49-F238E27FC236}">
                <a16:creationId xmlns:a16="http://schemas.microsoft.com/office/drawing/2014/main" id="{9D995288-3D10-4A46-A7F4-6A54E57084FB}"/>
              </a:ext>
            </a:extLst>
          </p:cNvPr>
          <p:cNvSpPr txBox="1"/>
          <p:nvPr/>
        </p:nvSpPr>
        <p:spPr>
          <a:xfrm>
            <a:off x="990375" y="2471686"/>
            <a:ext cx="5525841" cy="369332"/>
          </a:xfrm>
          <a:prstGeom prst="rect">
            <a:avLst/>
          </a:prstGeom>
          <a:noFill/>
        </p:spPr>
        <p:txBody>
          <a:bodyPr wrap="square" rtlCol="0">
            <a:spAutoFit/>
          </a:bodyPr>
          <a:lstStyle/>
          <a:p>
            <a:r>
              <a:rPr lang="en-TW" sz="1800" b="0" dirty="0">
                <a:latin typeface="Cambria Math"/>
              </a:rPr>
              <a:t>有的躍遷得快，</a:t>
            </a:r>
            <a:r>
              <a:rPr lang="en-TW" sz="1800" b="0">
                <a:latin typeface="Cambria Math"/>
              </a:rPr>
              <a:t>有的躍遷得慢！</a:t>
            </a:r>
            <a:r>
              <a:rPr lang="en-GB" sz="1800" b="0" dirty="0" err="1">
                <a:latin typeface="Cambria Math"/>
              </a:rPr>
              <a:t>這是實驗事實</a:t>
            </a:r>
            <a:r>
              <a:rPr lang="en-GB" sz="1800" b="0" dirty="0">
                <a:latin typeface="Cambria Math"/>
              </a:rPr>
              <a:t>。</a:t>
            </a:r>
            <a:endParaRPr lang="en-TW" sz="1800" b="0" dirty="0">
              <a:latin typeface="Cambria Math"/>
            </a:endParaRPr>
          </a:p>
        </p:txBody>
      </p:sp>
      <p:pic>
        <p:nvPicPr>
          <p:cNvPr id="3" name="Picture 5" descr="D:\Dropbox\Documents\課程\YoungTextBook\Images\Chapter39\A_Images\A_Figures_and_Photos\39_24_Figure.jpg">
            <a:extLst>
              <a:ext uri="{FF2B5EF4-FFF2-40B4-BE49-F238E27FC236}">
                <a16:creationId xmlns:a16="http://schemas.microsoft.com/office/drawing/2014/main" id="{024FAB87-E320-2991-5C9B-05B401E5B6F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7677" t="14127" b="9674"/>
          <a:stretch/>
        </p:blipFill>
        <p:spPr bwMode="auto">
          <a:xfrm>
            <a:off x="7423763" y="1142243"/>
            <a:ext cx="1053234"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4205">
            <a:extLst>
              <a:ext uri="{FF2B5EF4-FFF2-40B4-BE49-F238E27FC236}">
                <a16:creationId xmlns:a16="http://schemas.microsoft.com/office/drawing/2014/main" id="{3A61A451-91BD-64A4-DFBB-6C7197F652F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0700" t="60993" r="15161" b="32162"/>
          <a:stretch/>
        </p:blipFill>
        <p:spPr bwMode="auto">
          <a:xfrm>
            <a:off x="7423763" y="1739857"/>
            <a:ext cx="339825" cy="33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D:\Dropbox\Documents\課程\YoungTextBook\Images\Chapter39\A_Images\A_Figures_and_Photos\39_24_Figure.jpg">
            <a:extLst>
              <a:ext uri="{FF2B5EF4-FFF2-40B4-BE49-F238E27FC236}">
                <a16:creationId xmlns:a16="http://schemas.microsoft.com/office/drawing/2014/main" id="{2DCEC6B3-154F-48D4-C2C1-3C6BD35E1F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3089" t="14128" r="39224" b="9675"/>
          <a:stretch/>
        </p:blipFill>
        <p:spPr bwMode="auto">
          <a:xfrm>
            <a:off x="6766728" y="1142243"/>
            <a:ext cx="657035"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11">
            <a:extLst>
              <a:ext uri="{FF2B5EF4-FFF2-40B4-BE49-F238E27FC236}">
                <a16:creationId xmlns:a16="http://schemas.microsoft.com/office/drawing/2014/main" id="{8C929760-A8E0-67BE-D601-6E855E5DA712}"/>
              </a:ext>
            </a:extLst>
          </p:cNvPr>
          <p:cNvSpPr/>
          <p:nvPr/>
        </p:nvSpPr>
        <p:spPr>
          <a:xfrm>
            <a:off x="7423763" y="1142062"/>
            <a:ext cx="188360" cy="38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19393628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9" descr="D:\Downloads\Data\Knight\Media\Chapter39\Images\39_25Figure-F.jpg">
            <a:extLst>
              <a:ext uri="{FF2B5EF4-FFF2-40B4-BE49-F238E27FC236}">
                <a16:creationId xmlns:a16="http://schemas.microsoft.com/office/drawing/2014/main" id="{27FB3069-E349-A23C-4227-6B43383BC2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0749" y="1587192"/>
            <a:ext cx="2771651" cy="274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2">
            <a:extLst>
              <a:ext uri="{FF2B5EF4-FFF2-40B4-BE49-F238E27FC236}">
                <a16:creationId xmlns:a16="http://schemas.microsoft.com/office/drawing/2014/main" id="{F8369E23-1617-224D-DCAF-013C617D8446}"/>
              </a:ext>
            </a:extLst>
          </p:cNvPr>
          <p:cNvSpPr txBox="1">
            <a:spLocks noChangeArrowheads="1"/>
          </p:cNvSpPr>
          <p:nvPr/>
        </p:nvSpPr>
        <p:spPr bwMode="auto">
          <a:xfrm>
            <a:off x="971600" y="980728"/>
            <a:ext cx="7560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事實是：同樣起點，躍遷後的電子就是會出現在不同的能態上：</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A107079-125F-A041-6C5E-ED54325DA5F4}"/>
                  </a:ext>
                </a:extLst>
              </p:cNvPr>
              <p:cNvSpPr txBox="1"/>
              <p:nvPr/>
            </p:nvSpPr>
            <p:spPr>
              <a:xfrm>
                <a:off x="3928883" y="1615234"/>
                <a:ext cx="1506759" cy="276999"/>
              </a:xfrm>
              <a:prstGeom prst="rect">
                <a:avLst/>
              </a:prstGeom>
              <a:solidFill>
                <a:srgbClr val="FFFF99"/>
              </a:solidFill>
            </p:spPr>
            <p:txBody>
              <a:bodyPr wrap="none" lIns="0" tIns="0" rIns="0" bIns="0" rtlCol="0">
                <a:spAutoFit/>
              </a:bodyPr>
              <a:lstStyle/>
              <a:p>
                <a:pPr algn="l"/>
                <a14:m>
                  <m:oMathPara xmlns:m="http://schemas.openxmlformats.org/officeDocument/2006/math">
                    <m:oMath>
                      <m:r>
                        <a:rPr lang="en-US" altLang="zh-TW" sz="1800" b="0" i="1" smtClean="0">
                          <a:latin typeface="Cambria Math" panose="02040503050406030204" pitchFamily="18" charset="0"/>
                        </a:rPr>
                        <m:t>𝑛</m:t>
                      </m:r>
                      <m:r>
                        <a:rPr lang="en-US" altLang="zh-TW" sz="1800" b="0" i="1" smtClean="0">
                          <a:latin typeface="Cambria Math" panose="02040503050406030204" pitchFamily="18" charset="0"/>
                        </a:rPr>
                        <m:t>=3→</m:t>
                      </m:r>
                      <m:r>
                        <a:rPr lang="en-US" altLang="zh-TW" sz="1800" b="0" i="1" smtClean="0">
                          <a:latin typeface="Cambria Math" panose="02040503050406030204" pitchFamily="18" charset="0"/>
                          <a:ea typeface="Cambria Math" panose="02040503050406030204" pitchFamily="18" charset="0"/>
                        </a:rPr>
                        <m:t>𝑛</m:t>
                      </m:r>
                      <m:r>
                        <a:rPr lang="en-US" altLang="zh-TW" sz="1800" b="0" i="1" smtClean="0">
                          <a:latin typeface="Cambria Math" panose="02040503050406030204" pitchFamily="18" charset="0"/>
                          <a:ea typeface="Cambria Math" panose="02040503050406030204" pitchFamily="18" charset="0"/>
                        </a:rPr>
                        <m:t>=2</m:t>
                      </m:r>
                    </m:oMath>
                  </m:oMathPara>
                </a14:m>
                <a:endParaRPr lang="en-US" sz="1800" dirty="0">
                  <a:latin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2A107079-125F-A041-6C5E-ED54325DA5F4}"/>
                  </a:ext>
                </a:extLst>
              </p:cNvPr>
              <p:cNvSpPr txBox="1">
                <a:spLocks noRot="1" noChangeAspect="1" noMove="1" noResize="1" noEditPoints="1" noAdjustHandles="1" noChangeArrowheads="1" noChangeShapeType="1" noTextEdit="1"/>
              </p:cNvSpPr>
              <p:nvPr/>
            </p:nvSpPr>
            <p:spPr>
              <a:xfrm>
                <a:off x="3928883" y="1615234"/>
                <a:ext cx="1506759" cy="276999"/>
              </a:xfrm>
              <a:prstGeom prst="rect">
                <a:avLst/>
              </a:prstGeom>
              <a:blipFill>
                <a:blip r:embed="rId3"/>
                <a:stretch>
                  <a:fillRect l="-1667" r="-2500"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F123450-3639-B5DA-DB57-3C415969CF38}"/>
                  </a:ext>
                </a:extLst>
              </p:cNvPr>
              <p:cNvSpPr txBox="1"/>
              <p:nvPr/>
            </p:nvSpPr>
            <p:spPr>
              <a:xfrm>
                <a:off x="5612717" y="1588743"/>
                <a:ext cx="1506759" cy="276999"/>
              </a:xfrm>
              <a:prstGeom prst="rect">
                <a:avLst/>
              </a:prstGeom>
              <a:solidFill>
                <a:srgbClr val="FFFF99"/>
              </a:solidFill>
            </p:spPr>
            <p:txBody>
              <a:bodyPr wrap="none" lIns="0" tIns="0" rIns="0" bIns="0" rtlCol="0">
                <a:spAutoFit/>
              </a:bodyPr>
              <a:lstStyle/>
              <a:p>
                <a:pPr algn="l"/>
                <a14:m>
                  <m:oMathPara xmlns:m="http://schemas.openxmlformats.org/officeDocument/2006/math">
                    <m:oMath>
                      <m:r>
                        <a:rPr lang="en-US" altLang="zh-TW" sz="1800" b="0" i="1" smtClean="0">
                          <a:latin typeface="Cambria Math" panose="02040503050406030204" pitchFamily="18" charset="0"/>
                        </a:rPr>
                        <m:t>𝑛</m:t>
                      </m:r>
                      <m:r>
                        <a:rPr lang="en-US" altLang="zh-TW" sz="1800" b="0" i="1" smtClean="0">
                          <a:latin typeface="Cambria Math" panose="02040503050406030204" pitchFamily="18" charset="0"/>
                        </a:rPr>
                        <m:t>=3→</m:t>
                      </m:r>
                      <m:r>
                        <a:rPr lang="en-US" altLang="zh-TW" sz="1800" b="0" i="1" smtClean="0">
                          <a:latin typeface="Cambria Math" panose="02040503050406030204" pitchFamily="18" charset="0"/>
                          <a:ea typeface="Cambria Math" panose="02040503050406030204" pitchFamily="18" charset="0"/>
                        </a:rPr>
                        <m:t>𝑛</m:t>
                      </m:r>
                      <m:r>
                        <a:rPr lang="en-US" altLang="zh-TW" sz="1800" b="0" i="1" smtClean="0">
                          <a:latin typeface="Cambria Math" panose="02040503050406030204" pitchFamily="18" charset="0"/>
                          <a:ea typeface="Cambria Math" panose="02040503050406030204" pitchFamily="18" charset="0"/>
                        </a:rPr>
                        <m:t>=1</m:t>
                      </m:r>
                    </m:oMath>
                  </m:oMathPara>
                </a14:m>
                <a:endParaRPr lang="en-US" sz="1800" dirty="0">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5F123450-3639-B5DA-DB57-3C415969CF38}"/>
                  </a:ext>
                </a:extLst>
              </p:cNvPr>
              <p:cNvSpPr txBox="1">
                <a:spLocks noRot="1" noChangeAspect="1" noMove="1" noResize="1" noEditPoints="1" noAdjustHandles="1" noChangeArrowheads="1" noChangeShapeType="1" noTextEdit="1"/>
              </p:cNvSpPr>
              <p:nvPr/>
            </p:nvSpPr>
            <p:spPr>
              <a:xfrm>
                <a:off x="5612717" y="1588743"/>
                <a:ext cx="1506759" cy="276999"/>
              </a:xfrm>
              <a:prstGeom prst="rect">
                <a:avLst/>
              </a:prstGeom>
              <a:blipFill>
                <a:blip r:embed="rId4"/>
                <a:stretch>
                  <a:fillRect l="-2521" r="-3361" b="-9091"/>
                </a:stretch>
              </a:blipFill>
            </p:spPr>
            <p:txBody>
              <a:bodyPr/>
              <a:lstStyle/>
              <a:p>
                <a:r>
                  <a:rPr lang="en-US">
                    <a:noFill/>
                  </a:rPr>
                  <a:t> </a:t>
                </a:r>
              </a:p>
            </p:txBody>
          </p:sp>
        </mc:Fallback>
      </mc:AlternateContent>
      <p:sp>
        <p:nvSpPr>
          <p:cNvPr id="7" name="矩形 3">
            <a:extLst>
              <a:ext uri="{FF2B5EF4-FFF2-40B4-BE49-F238E27FC236}">
                <a16:creationId xmlns:a16="http://schemas.microsoft.com/office/drawing/2014/main" id="{9EEEB0CF-7CAA-598C-D258-D02C8C15861E}"/>
              </a:ext>
            </a:extLst>
          </p:cNvPr>
          <p:cNvSpPr/>
          <p:nvPr/>
        </p:nvSpPr>
        <p:spPr>
          <a:xfrm>
            <a:off x="3928883" y="2290746"/>
            <a:ext cx="3528963" cy="1926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8" name="Picture 4" descr="http://upload.wikimedia.org/wikipedia/commons/thumb/4/41/Hydrogen_spectrum.svg/500px-Hydrogen_spectrum.svg.png">
            <a:hlinkClick r:id="rId5" tooltip="The spectral series of hydrogen, on a logarithmic scale."/>
            <a:extLst>
              <a:ext uri="{FF2B5EF4-FFF2-40B4-BE49-F238E27FC236}">
                <a16:creationId xmlns:a16="http://schemas.microsoft.com/office/drawing/2014/main" id="{F4A6DF37-DDB6-73E4-D948-BFB3B43D3B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7446" y="2350067"/>
            <a:ext cx="3775187" cy="15098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56626D0-3F16-3C66-E9A7-AA048E8A67E5}"/>
              </a:ext>
            </a:extLst>
          </p:cNvPr>
          <p:cNvSpPr txBox="1"/>
          <p:nvPr/>
        </p:nvSpPr>
        <p:spPr>
          <a:xfrm>
            <a:off x="4018202" y="3889400"/>
            <a:ext cx="601208" cy="646331"/>
          </a:xfrm>
          <a:prstGeom prst="rect">
            <a:avLst/>
          </a:prstGeom>
          <a:noFill/>
        </p:spPr>
        <p:txBody>
          <a:bodyPr wrap="square" rtlCol="0">
            <a:spAutoFit/>
          </a:bodyPr>
          <a:lstStyle/>
          <a:p>
            <a:r>
              <a:rPr lang="en-TW" sz="1800" b="0" dirty="0">
                <a:latin typeface="Cambria Math"/>
              </a:rPr>
              <a:t>紫外</a:t>
            </a:r>
          </a:p>
        </p:txBody>
      </p:sp>
      <p:sp>
        <p:nvSpPr>
          <p:cNvPr id="10" name="TextBox 9">
            <a:extLst>
              <a:ext uri="{FF2B5EF4-FFF2-40B4-BE49-F238E27FC236}">
                <a16:creationId xmlns:a16="http://schemas.microsoft.com/office/drawing/2014/main" id="{962C0DB2-71D9-DDF0-72F1-BBB9E44E8F23}"/>
              </a:ext>
            </a:extLst>
          </p:cNvPr>
          <p:cNvSpPr txBox="1"/>
          <p:nvPr/>
        </p:nvSpPr>
        <p:spPr>
          <a:xfrm>
            <a:off x="6673717" y="3939425"/>
            <a:ext cx="601208" cy="646331"/>
          </a:xfrm>
          <a:prstGeom prst="rect">
            <a:avLst/>
          </a:prstGeom>
          <a:noFill/>
        </p:spPr>
        <p:txBody>
          <a:bodyPr wrap="square" rtlCol="0">
            <a:spAutoFit/>
          </a:bodyPr>
          <a:lstStyle/>
          <a:p>
            <a:r>
              <a:rPr lang="en-TW" sz="1800" dirty="0">
                <a:latin typeface="Cambria Math"/>
              </a:rPr>
              <a:t>紅</a:t>
            </a:r>
            <a:r>
              <a:rPr lang="en-TW" sz="1800" b="0" dirty="0">
                <a:latin typeface="Cambria Math"/>
              </a:rPr>
              <a:t>外</a:t>
            </a:r>
          </a:p>
        </p:txBody>
      </p:sp>
      <p:cxnSp>
        <p:nvCxnSpPr>
          <p:cNvPr id="12" name="Straight Arrow Connector 11">
            <a:extLst>
              <a:ext uri="{FF2B5EF4-FFF2-40B4-BE49-F238E27FC236}">
                <a16:creationId xmlns:a16="http://schemas.microsoft.com/office/drawing/2014/main" id="{6CC7978C-3025-7CAC-B3F0-D03AEC80758B}"/>
              </a:ext>
            </a:extLst>
          </p:cNvPr>
          <p:cNvCxnSpPr>
            <a:cxnSpLocks/>
          </p:cNvCxnSpPr>
          <p:nvPr/>
        </p:nvCxnSpPr>
        <p:spPr>
          <a:xfrm flipH="1">
            <a:off x="1619672" y="1892233"/>
            <a:ext cx="4464496" cy="87288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F3FBCFA-7818-9F5D-E243-3E257600FC9C}"/>
              </a:ext>
            </a:extLst>
          </p:cNvPr>
          <p:cNvCxnSpPr>
            <a:cxnSpLocks/>
          </p:cNvCxnSpPr>
          <p:nvPr/>
        </p:nvCxnSpPr>
        <p:spPr>
          <a:xfrm flipH="1">
            <a:off x="2555776" y="1865742"/>
            <a:ext cx="1944216" cy="32330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C5E4E5E-FE33-CD32-3BA7-83A69BE26C99}"/>
              </a:ext>
            </a:extLst>
          </p:cNvPr>
          <p:cNvCxnSpPr>
            <a:cxnSpLocks/>
          </p:cNvCxnSpPr>
          <p:nvPr/>
        </p:nvCxnSpPr>
        <p:spPr>
          <a:xfrm>
            <a:off x="5004048" y="1865742"/>
            <a:ext cx="410976" cy="8993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ED8D7BD-D596-CF5F-4208-5CDE121338F6}"/>
              </a:ext>
            </a:extLst>
          </p:cNvPr>
          <p:cNvCxnSpPr>
            <a:cxnSpLocks/>
            <a:stCxn id="6" idx="2"/>
          </p:cNvCxnSpPr>
          <p:nvPr/>
        </p:nvCxnSpPr>
        <p:spPr>
          <a:xfrm flipH="1">
            <a:off x="4255208" y="1865742"/>
            <a:ext cx="2110889" cy="8993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1D81D90-497A-DAD3-3881-FFA9FC8C9E05}"/>
                  </a:ext>
                </a:extLst>
              </p:cNvPr>
              <p:cNvSpPr txBox="1"/>
              <p:nvPr/>
            </p:nvSpPr>
            <p:spPr>
              <a:xfrm>
                <a:off x="795553" y="4490585"/>
                <a:ext cx="7647714" cy="369332"/>
              </a:xfrm>
              <a:prstGeom prst="rect">
                <a:avLst/>
              </a:prstGeom>
              <a:noFill/>
            </p:spPr>
            <p:txBody>
              <a:bodyPr wrap="square">
                <a:spAutoFit/>
              </a:bodyPr>
              <a:lstStyle/>
              <a:p>
                <a:r>
                  <a:rPr lang="zh-TW" altLang="en-US" sz="1800" dirty="0"/>
                  <a:t>處於</a:t>
                </a:r>
                <a14:m>
                  <m:oMath xmlns:m="http://schemas.openxmlformats.org/officeDocument/2006/math">
                    <m:r>
                      <a:rPr lang="en-US" altLang="zh-TW" sz="1800" b="0" i="1" smtClean="0">
                        <a:latin typeface="Cambria Math" panose="02040503050406030204" pitchFamily="18" charset="0"/>
                      </a:rPr>
                      <m:t>𝑛</m:t>
                    </m:r>
                    <m:r>
                      <a:rPr lang="en-US" altLang="zh-TW" sz="1800" b="0" i="1" smtClean="0">
                        <a:latin typeface="Cambria Math" panose="02040503050406030204" pitchFamily="18" charset="0"/>
                      </a:rPr>
                      <m:t>=3</m:t>
                    </m:r>
                  </m:oMath>
                </a14:m>
                <a:r>
                  <a:rPr lang="en-US" sz="1800" dirty="0" err="1"/>
                  <a:t>的電子完全相同</a:t>
                </a:r>
                <a:r>
                  <a:rPr lang="en-US" sz="1800" dirty="0"/>
                  <a:t>，</a:t>
                </a:r>
              </a:p>
            </p:txBody>
          </p:sp>
        </mc:Choice>
        <mc:Fallback xmlns="">
          <p:sp>
            <p:nvSpPr>
              <p:cNvPr id="24" name="TextBox 23">
                <a:extLst>
                  <a:ext uri="{FF2B5EF4-FFF2-40B4-BE49-F238E27FC236}">
                    <a16:creationId xmlns:a16="http://schemas.microsoft.com/office/drawing/2014/main" id="{71D81D90-497A-DAD3-3881-FFA9FC8C9E05}"/>
                  </a:ext>
                </a:extLst>
              </p:cNvPr>
              <p:cNvSpPr txBox="1">
                <a:spLocks noRot="1" noChangeAspect="1" noMove="1" noResize="1" noEditPoints="1" noAdjustHandles="1" noChangeArrowheads="1" noChangeShapeType="1" noTextEdit="1"/>
              </p:cNvSpPr>
              <p:nvPr/>
            </p:nvSpPr>
            <p:spPr>
              <a:xfrm>
                <a:off x="795553" y="4490585"/>
                <a:ext cx="7647714" cy="369332"/>
              </a:xfrm>
              <a:prstGeom prst="rect">
                <a:avLst/>
              </a:prstGeom>
              <a:blipFill>
                <a:blip r:embed="rId7"/>
                <a:stretch>
                  <a:fillRect l="-663"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140FF02-0569-80F4-D28F-A060FC66F84C}"/>
                  </a:ext>
                </a:extLst>
              </p:cNvPr>
              <p:cNvSpPr txBox="1"/>
              <p:nvPr/>
            </p:nvSpPr>
            <p:spPr>
              <a:xfrm>
                <a:off x="795553" y="4948738"/>
                <a:ext cx="8528975" cy="369332"/>
              </a:xfrm>
              <a:prstGeom prst="rect">
                <a:avLst/>
              </a:prstGeom>
              <a:noFill/>
            </p:spPr>
            <p:txBody>
              <a:bodyPr wrap="square">
                <a:spAutoFit/>
              </a:bodyPr>
              <a:lstStyle/>
              <a:p>
                <a:r>
                  <a:rPr lang="en-US" sz="1800" dirty="0"/>
                  <a:t>沒有過程，就沒有“</a:t>
                </a:r>
                <a:r>
                  <a:rPr lang="en-US" sz="1800" dirty="0" err="1"/>
                  <a:t>因</a:t>
                </a:r>
                <a:r>
                  <a:rPr lang="en-US" sz="1800" dirty="0"/>
                  <a:t>”，</a:t>
                </a:r>
                <a:r>
                  <a:rPr lang="en-US" sz="1800" dirty="0" err="1"/>
                  <a:t>可以決定為何有一些跳到</a:t>
                </a:r>
                <a14:m>
                  <m:oMath xmlns:m="http://schemas.openxmlformats.org/officeDocument/2006/math">
                    <m:r>
                      <a:rPr lang="en-US" altLang="zh-TW" sz="1800" i="1">
                        <a:latin typeface="Cambria Math" panose="02040503050406030204" pitchFamily="18" charset="0"/>
                        <a:ea typeface="Cambria Math" panose="02040503050406030204" pitchFamily="18" charset="0"/>
                      </a:rPr>
                      <m:t>𝑛</m:t>
                    </m:r>
                    <m:r>
                      <a:rPr lang="en-US" altLang="zh-TW" sz="1800" i="1">
                        <a:latin typeface="Cambria Math" panose="02040503050406030204" pitchFamily="18" charset="0"/>
                        <a:ea typeface="Cambria Math" panose="02040503050406030204" pitchFamily="18" charset="0"/>
                      </a:rPr>
                      <m:t>=2</m:t>
                    </m:r>
                  </m:oMath>
                </a14:m>
                <a:r>
                  <a:rPr lang="en-US" sz="1800" dirty="0"/>
                  <a:t>，</a:t>
                </a:r>
                <a:r>
                  <a:rPr lang="en-US" sz="1800" dirty="0" err="1"/>
                  <a:t>有一些跳到</a:t>
                </a:r>
                <a14:m>
                  <m:oMath xmlns:m="http://schemas.openxmlformats.org/officeDocument/2006/math">
                    <m:r>
                      <a:rPr lang="en-US" altLang="zh-TW" sz="1800" i="1">
                        <a:latin typeface="Cambria Math" panose="02040503050406030204" pitchFamily="18" charset="0"/>
                        <a:ea typeface="Cambria Math" panose="02040503050406030204" pitchFamily="18" charset="0"/>
                      </a:rPr>
                      <m:t>𝑛</m:t>
                    </m:r>
                    <m:r>
                      <a:rPr lang="en-US" altLang="zh-TW" sz="1800" i="1">
                        <a:latin typeface="Cambria Math" panose="02040503050406030204" pitchFamily="18" charset="0"/>
                        <a:ea typeface="Cambria Math" panose="02040503050406030204" pitchFamily="18" charset="0"/>
                      </a:rPr>
                      <m:t>=1</m:t>
                    </m:r>
                  </m:oMath>
                </a14:m>
                <a:r>
                  <a:rPr lang="en-US" sz="1800" dirty="0"/>
                  <a:t>的果。</a:t>
                </a:r>
              </a:p>
            </p:txBody>
          </p:sp>
        </mc:Choice>
        <mc:Fallback xmlns="">
          <p:sp>
            <p:nvSpPr>
              <p:cNvPr id="26" name="TextBox 25">
                <a:extLst>
                  <a:ext uri="{FF2B5EF4-FFF2-40B4-BE49-F238E27FC236}">
                    <a16:creationId xmlns:a16="http://schemas.microsoft.com/office/drawing/2014/main" id="{2140FF02-0569-80F4-D28F-A060FC66F84C}"/>
                  </a:ext>
                </a:extLst>
              </p:cNvPr>
              <p:cNvSpPr txBox="1">
                <a:spLocks noRot="1" noChangeAspect="1" noMove="1" noResize="1" noEditPoints="1" noAdjustHandles="1" noChangeArrowheads="1" noChangeShapeType="1" noTextEdit="1"/>
              </p:cNvSpPr>
              <p:nvPr/>
            </p:nvSpPr>
            <p:spPr>
              <a:xfrm>
                <a:off x="795553" y="4948738"/>
                <a:ext cx="8528975" cy="369332"/>
              </a:xfrm>
              <a:prstGeom prst="rect">
                <a:avLst/>
              </a:prstGeom>
              <a:blipFill>
                <a:blip r:embed="rId8"/>
                <a:stretch>
                  <a:fillRect l="-594" t="-6667" b="-23333"/>
                </a:stretch>
              </a:blipFill>
            </p:spPr>
            <p:txBody>
              <a:bodyPr/>
              <a:lstStyle/>
              <a:p>
                <a:r>
                  <a:rPr lang="en-US">
                    <a:noFill/>
                  </a:rPr>
                  <a:t> </a:t>
                </a:r>
              </a:p>
            </p:txBody>
          </p:sp>
        </mc:Fallback>
      </mc:AlternateContent>
      <p:pic>
        <p:nvPicPr>
          <p:cNvPr id="3" name="Picture 5" descr="D:\Dropbox\Documents\課程\YoungTextBook\Images\Chapter39\A_Images\A_Figures_and_Photos\39_24_Figure.jpg">
            <a:extLst>
              <a:ext uri="{FF2B5EF4-FFF2-40B4-BE49-F238E27FC236}">
                <a16:creationId xmlns:a16="http://schemas.microsoft.com/office/drawing/2014/main" id="{12EF384F-9B0F-399C-5ACD-4DA2862ACFF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87677" t="14127" b="9674"/>
          <a:stretch/>
        </p:blipFill>
        <p:spPr bwMode="auto">
          <a:xfrm>
            <a:off x="7958958" y="612058"/>
            <a:ext cx="1053234"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4205">
            <a:extLst>
              <a:ext uri="{FF2B5EF4-FFF2-40B4-BE49-F238E27FC236}">
                <a16:creationId xmlns:a16="http://schemas.microsoft.com/office/drawing/2014/main" id="{FA347480-D643-FFAF-5E34-4FF29EBF1AC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0700" t="60993" r="15161" b="32162"/>
          <a:stretch/>
        </p:blipFill>
        <p:spPr bwMode="auto">
          <a:xfrm>
            <a:off x="7958958" y="1209672"/>
            <a:ext cx="339825" cy="33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D:\Dropbox\Documents\課程\YoungTextBook\Images\Chapter39\A_Images\A_Figures_and_Photos\39_24_Figure.jpg">
            <a:extLst>
              <a:ext uri="{FF2B5EF4-FFF2-40B4-BE49-F238E27FC236}">
                <a16:creationId xmlns:a16="http://schemas.microsoft.com/office/drawing/2014/main" id="{BA89F60D-7E59-A108-CB4B-558FF2C44E0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3089" t="14128" r="39224" b="9675"/>
          <a:stretch/>
        </p:blipFill>
        <p:spPr bwMode="auto">
          <a:xfrm>
            <a:off x="7301923" y="612058"/>
            <a:ext cx="657035"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1">
            <a:extLst>
              <a:ext uri="{FF2B5EF4-FFF2-40B4-BE49-F238E27FC236}">
                <a16:creationId xmlns:a16="http://schemas.microsoft.com/office/drawing/2014/main" id="{6BDA48BA-3AB6-A43A-B0A6-C10981927366}"/>
              </a:ext>
            </a:extLst>
          </p:cNvPr>
          <p:cNvSpPr/>
          <p:nvPr/>
        </p:nvSpPr>
        <p:spPr>
          <a:xfrm>
            <a:off x="7958958" y="611877"/>
            <a:ext cx="188360" cy="38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3941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24" grpId="0"/>
      <p:bldP spid="26" grpId="0"/>
    </p:bld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838085" y="1932222"/>
            <a:ext cx="3314700" cy="2815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29"/>
          <p:cNvSpPr txBox="1">
            <a:spLocks noChangeArrowheads="1"/>
          </p:cNvSpPr>
          <p:nvPr/>
        </p:nvSpPr>
        <p:spPr bwMode="auto">
          <a:xfrm>
            <a:off x="1277148" y="491449"/>
            <a:ext cx="7687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而且，從同樣的穩定態出發，電子如何決定它要躍遷</a:t>
            </a:r>
            <a:r>
              <a:rPr lang="en-US" altLang="zh-TW" sz="1800" dirty="0"/>
              <a:t>”</a:t>
            </a:r>
            <a:r>
              <a:rPr lang="zh-TW" altLang="en-US" sz="1800" dirty="0"/>
              <a:t>跳</a:t>
            </a:r>
            <a:r>
              <a:rPr lang="en-US" altLang="zh-TW" sz="1800" dirty="0"/>
              <a:t>”</a:t>
            </a:r>
            <a:r>
              <a:rPr lang="zh-TW" altLang="en-US" sz="1800" dirty="0"/>
              <a:t>到那一個狀態？</a:t>
            </a:r>
          </a:p>
        </p:txBody>
      </p:sp>
      <p:sp>
        <p:nvSpPr>
          <p:cNvPr id="5" name="文字方塊 4"/>
          <p:cNvSpPr txBox="1"/>
          <p:nvPr/>
        </p:nvSpPr>
        <p:spPr bwMode="auto">
          <a:xfrm>
            <a:off x="4279171" y="2005827"/>
            <a:ext cx="44644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How does an electron decide which stationary state to pass to and when to go? You would have to assume that the electron knows beforehand where it is going to stop.        </a:t>
            </a:r>
            <a:endParaRPr lang="zh-TW" altLang="en-US" sz="1800" dirty="0"/>
          </a:p>
        </p:txBody>
      </p:sp>
      <p:sp>
        <p:nvSpPr>
          <p:cNvPr id="6" name="文字方塊 5"/>
          <p:cNvSpPr txBox="1"/>
          <p:nvPr/>
        </p:nvSpPr>
        <p:spPr bwMode="auto">
          <a:xfrm>
            <a:off x="5389717" y="3771949"/>
            <a:ext cx="2664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Criticism by Rutherford</a:t>
            </a:r>
            <a:endParaRPr lang="zh-TW" altLang="en-US" sz="1800" dirty="0"/>
          </a:p>
        </p:txBody>
      </p:sp>
      <p:sp>
        <p:nvSpPr>
          <p:cNvPr id="7" name="文字方塊 6"/>
          <p:cNvSpPr txBox="1"/>
          <p:nvPr/>
        </p:nvSpPr>
        <p:spPr bwMode="auto">
          <a:xfrm>
            <a:off x="1277148" y="952241"/>
            <a:ext cx="44426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你必須假設電子事先得知道他要停在哪裡，</a:t>
            </a:r>
          </a:p>
        </p:txBody>
      </p:sp>
      <p:sp>
        <p:nvSpPr>
          <p:cNvPr id="8" name="文字方塊 7"/>
          <p:cNvSpPr txBox="1"/>
          <p:nvPr/>
        </p:nvSpPr>
        <p:spPr bwMode="auto">
          <a:xfrm>
            <a:off x="1316981" y="4797152"/>
            <a:ext cx="6048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電子所停的軌道的果，必定在出發時就必須有一個因！</a:t>
            </a:r>
          </a:p>
        </p:txBody>
      </p:sp>
      <p:sp>
        <p:nvSpPr>
          <p:cNvPr id="9" name="文字方塊 8"/>
          <p:cNvSpPr txBox="1"/>
          <p:nvPr/>
        </p:nvSpPr>
        <p:spPr bwMode="auto">
          <a:xfrm>
            <a:off x="1301376" y="6132922"/>
            <a:ext cx="6282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量子躍遷的觀念與物理內在的因果律可能是牴觸的！</a:t>
            </a:r>
          </a:p>
        </p:txBody>
      </p:sp>
      <p:sp>
        <p:nvSpPr>
          <p:cNvPr id="11" name="文字方塊 10"/>
          <p:cNvSpPr txBox="1"/>
          <p:nvPr/>
        </p:nvSpPr>
        <p:spPr bwMode="auto">
          <a:xfrm>
            <a:off x="1301376" y="5669545"/>
            <a:ext cx="482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在量子躍遷中，同樣的因卻造成不同的果！</a:t>
            </a:r>
          </a:p>
        </p:txBody>
      </p:sp>
      <p:sp>
        <p:nvSpPr>
          <p:cNvPr id="12" name="文字方塊 18"/>
          <p:cNvSpPr txBox="1">
            <a:spLocks noChangeArrowheads="1"/>
          </p:cNvSpPr>
          <p:nvPr/>
        </p:nvSpPr>
        <p:spPr bwMode="auto">
          <a:xfrm>
            <a:off x="1319210" y="5250248"/>
            <a:ext cx="414211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但處於同樣軌道的電子，狀態完全相同，</a:t>
            </a:r>
          </a:p>
        </p:txBody>
      </p:sp>
      <p:pic>
        <p:nvPicPr>
          <p:cNvPr id="14" name="Picture 2" descr="solvay"/>
          <p:cNvPicPr>
            <a:picLocks noChangeAspect="1" noChangeArrowheads="1"/>
          </p:cNvPicPr>
          <p:nvPr/>
        </p:nvPicPr>
        <p:blipFill rotWithShape="1">
          <a:blip r:embed="rId2">
            <a:extLst>
              <a:ext uri="{28A0092B-C50C-407E-A947-70E740481C1C}">
                <a14:useLocalDpi xmlns:a14="http://schemas.microsoft.com/office/drawing/2010/main" val="0"/>
              </a:ext>
            </a:extLst>
          </a:blip>
          <a:srcRect l="81099" t="4025" r="9450" b="81997"/>
          <a:stretch/>
        </p:blipFill>
        <p:spPr bwMode="auto">
          <a:xfrm>
            <a:off x="7353555" y="5272867"/>
            <a:ext cx="847182" cy="117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File:Hydrogen transitions.sv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085" y="2261718"/>
            <a:ext cx="3314700" cy="2486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 name="Picture 11" descr="http://tbn0.google.com/images?q=tbn:j1F_7_GS3oPerM:http://p6.p.pixnet.net/albums/userpics/6/4/19364/1178427098.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4683" y="1923694"/>
            <a:ext cx="707237" cy="51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698" name="Picture 2" descr="\\psf\Home\Downloads\images.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8532" y="3596498"/>
            <a:ext cx="933550" cy="110111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CD50C54-060A-1A47-AFB2-BB120D7A673B}"/>
                  </a:ext>
                </a:extLst>
              </p:cNvPr>
              <p:cNvSpPr txBox="1"/>
              <p:nvPr/>
            </p:nvSpPr>
            <p:spPr>
              <a:xfrm>
                <a:off x="1262821" y="1429161"/>
                <a:ext cx="7128792" cy="369332"/>
              </a:xfrm>
              <a:prstGeom prst="rect">
                <a:avLst/>
              </a:prstGeom>
              <a:noFill/>
            </p:spPr>
            <p:txBody>
              <a:bodyPr wrap="square" rtlCol="0">
                <a:spAutoFit/>
              </a:bodyPr>
              <a:lstStyle/>
              <a:p>
                <a:r>
                  <a:rPr lang="en-TW" sz="1800" b="0" dirty="0">
                    <a:latin typeface="Cambria Math"/>
                  </a:rPr>
                  <a:t>從</a:t>
                </a:r>
                <a14:m>
                  <m:oMath xmlns:m="http://schemas.openxmlformats.org/officeDocument/2006/math">
                    <m:r>
                      <a:rPr lang="en-US" sz="1800" b="0" i="1" smtClean="0">
                        <a:latin typeface="Cambria Math" panose="02040503050406030204" pitchFamily="18" charset="0"/>
                      </a:rPr>
                      <m:t>𝑛</m:t>
                    </m:r>
                    <m:r>
                      <a:rPr lang="en-US" sz="1800" b="0" i="1" smtClean="0">
                        <a:latin typeface="Cambria Math" panose="02040503050406030204" pitchFamily="18" charset="0"/>
                      </a:rPr>
                      <m:t>=6</m:t>
                    </m:r>
                  </m:oMath>
                </a14:m>
                <a:r>
                  <a:rPr lang="en-TW" sz="1800" b="0" dirty="0">
                    <a:latin typeface="Cambria Math"/>
                  </a:rPr>
                  <a:t>出發的電子，必須事先決定它是跳到</a:t>
                </a:r>
                <a:r>
                  <a:rPr lang="en-US" sz="1800" dirty="0"/>
                  <a:t> </a:t>
                </a:r>
                <a14:m>
                  <m:oMath xmlns:m="http://schemas.openxmlformats.org/officeDocument/2006/math">
                    <m:r>
                      <a:rPr lang="en-US" sz="1800" i="1">
                        <a:latin typeface="Cambria Math" panose="02040503050406030204" pitchFamily="18" charset="0"/>
                      </a:rPr>
                      <m:t>𝑛</m:t>
                    </m:r>
                    <m:r>
                      <a:rPr lang="en-US" sz="1800" i="1">
                        <a:latin typeface="Cambria Math" panose="02040503050406030204" pitchFamily="18" charset="0"/>
                      </a:rPr>
                      <m:t>=2</m:t>
                    </m:r>
                  </m:oMath>
                </a14:m>
                <a:r>
                  <a:rPr lang="en-TW" sz="1800" b="0" dirty="0">
                    <a:latin typeface="Cambria Math"/>
                  </a:rPr>
                  <a:t>還是</a:t>
                </a:r>
                <a:r>
                  <a:rPr lang="en-US" sz="1800" dirty="0"/>
                  <a:t> </a:t>
                </a:r>
                <a14:m>
                  <m:oMath xmlns:m="http://schemas.openxmlformats.org/officeDocument/2006/math">
                    <m:r>
                      <a:rPr lang="en-US" sz="1800" i="1">
                        <a:latin typeface="Cambria Math" panose="02040503050406030204" pitchFamily="18" charset="0"/>
                      </a:rPr>
                      <m:t>𝑛</m:t>
                    </m:r>
                    <m:r>
                      <a:rPr lang="en-US" sz="1800" i="1">
                        <a:latin typeface="Cambria Math" panose="02040503050406030204" pitchFamily="18" charset="0"/>
                      </a:rPr>
                      <m:t>=3</m:t>
                    </m:r>
                  </m:oMath>
                </a14:m>
                <a:r>
                  <a:rPr lang="en-TW" sz="1800" b="0" dirty="0">
                    <a:latin typeface="Cambria Math"/>
                  </a:rPr>
                  <a:t>。</a:t>
                </a:r>
              </a:p>
            </p:txBody>
          </p:sp>
        </mc:Choice>
        <mc:Fallback xmlns="">
          <p:sp>
            <p:nvSpPr>
              <p:cNvPr id="10" name="TextBox 9">
                <a:extLst>
                  <a:ext uri="{FF2B5EF4-FFF2-40B4-BE49-F238E27FC236}">
                    <a16:creationId xmlns:a16="http://schemas.microsoft.com/office/drawing/2014/main" id="{4CD50C54-060A-1A47-AFB2-BB120D7A673B}"/>
                  </a:ext>
                </a:extLst>
              </p:cNvPr>
              <p:cNvSpPr txBox="1">
                <a:spLocks noRot="1" noChangeAspect="1" noMove="1" noResize="1" noEditPoints="1" noAdjustHandles="1" noChangeArrowheads="1" noChangeShapeType="1" noTextEdit="1"/>
              </p:cNvSpPr>
              <p:nvPr/>
            </p:nvSpPr>
            <p:spPr>
              <a:xfrm>
                <a:off x="1262821" y="1429161"/>
                <a:ext cx="7128792" cy="369332"/>
              </a:xfrm>
              <a:prstGeom prst="rect">
                <a:avLst/>
              </a:prstGeom>
              <a:blipFill>
                <a:blip r:embed="rId8"/>
                <a:stretch>
                  <a:fillRect l="-712" t="-6667" b="-23333"/>
                </a:stretch>
              </a:blipFill>
            </p:spPr>
            <p:txBody>
              <a:bodyPr/>
              <a:lstStyle/>
              <a:p>
                <a:r>
                  <a:rPr lang="en-TW">
                    <a:noFill/>
                  </a:rPr>
                  <a:t> </a:t>
                </a:r>
              </a:p>
            </p:txBody>
          </p:sp>
        </mc:Fallback>
      </mc:AlternateContent>
    </p:spTree>
    <p:extLst>
      <p:ext uri="{BB962C8B-B14F-4D97-AF65-F5344CB8AC3E}">
        <p14:creationId xmlns:p14="http://schemas.microsoft.com/office/powerpoint/2010/main" val="52884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7698"/>
                                        </p:tgtEl>
                                        <p:attrNameLst>
                                          <p:attrName>style.visibility</p:attrName>
                                        </p:attrNameLst>
                                      </p:cBhvr>
                                      <p:to>
                                        <p:strVal val="visible"/>
                                      </p:to>
                                    </p:set>
                                    <p:anim calcmode="lin" valueType="num">
                                      <p:cBhvr additive="base">
                                        <p:cTn id="15" dur="500" fill="hold"/>
                                        <p:tgtEl>
                                          <p:spTgt spid="157698"/>
                                        </p:tgtEl>
                                        <p:attrNameLst>
                                          <p:attrName>ppt_x</p:attrName>
                                        </p:attrNameLst>
                                      </p:cBhvr>
                                      <p:tavLst>
                                        <p:tav tm="0">
                                          <p:val>
                                            <p:strVal val="#ppt_x"/>
                                          </p:val>
                                        </p:tav>
                                        <p:tav tm="100000">
                                          <p:val>
                                            <p:strVal val="#ppt_x"/>
                                          </p:val>
                                        </p:tav>
                                      </p:tavLst>
                                    </p:anim>
                                    <p:anim calcmode="lin" valueType="num">
                                      <p:cBhvr additive="base">
                                        <p:cTn id="16" dur="500" fill="hold"/>
                                        <p:tgtEl>
                                          <p:spTgt spid="15769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48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621314"/>
            <a:ext cx="4694252" cy="340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bwMode="auto">
          <a:xfrm>
            <a:off x="1187624" y="5236686"/>
            <a:ext cx="7848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農場的每一株菜都不同：即使一樣品種的菜，還是有些許後天的差異。</a:t>
            </a:r>
          </a:p>
        </p:txBody>
      </p:sp>
      <p:sp>
        <p:nvSpPr>
          <p:cNvPr id="4" name="文字方塊 3"/>
          <p:cNvSpPr txBox="1"/>
          <p:nvPr/>
        </p:nvSpPr>
        <p:spPr bwMode="auto">
          <a:xfrm>
            <a:off x="1187624" y="5633391"/>
            <a:ext cx="5976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而每一個激發原子都是一模一樣的，無從分辨，</a:t>
            </a:r>
          </a:p>
        </p:txBody>
      </p:sp>
      <p:sp>
        <p:nvSpPr>
          <p:cNvPr id="3" name="矩形 3">
            <a:extLst>
              <a:ext uri="{FF2B5EF4-FFF2-40B4-BE49-F238E27FC236}">
                <a16:creationId xmlns:a16="http://schemas.microsoft.com/office/drawing/2014/main" id="{B0AD435D-D84B-376A-9826-914D493C4CA5}"/>
              </a:ext>
            </a:extLst>
          </p:cNvPr>
          <p:cNvSpPr/>
          <p:nvPr/>
        </p:nvSpPr>
        <p:spPr>
          <a:xfrm>
            <a:off x="1187624" y="749576"/>
            <a:ext cx="6280202" cy="369332"/>
          </a:xfrm>
          <a:prstGeom prst="rect">
            <a:avLst/>
          </a:prstGeom>
        </p:spPr>
        <p:txBody>
          <a:bodyPr wrap="square">
            <a:spAutoFit/>
          </a:bodyPr>
          <a:lstStyle/>
          <a:p>
            <a:pPr eaLnBrk="1" hangingPunct="1"/>
            <a:r>
              <a:rPr lang="zh-TW" altLang="en-US" sz="1800" dirty="0"/>
              <a:t>完全相同的實驗，所得的結果不會一樣。</a:t>
            </a:r>
          </a:p>
        </p:txBody>
      </p:sp>
      <p:sp>
        <p:nvSpPr>
          <p:cNvPr id="5" name="文字方塊 9">
            <a:extLst>
              <a:ext uri="{FF2B5EF4-FFF2-40B4-BE49-F238E27FC236}">
                <a16:creationId xmlns:a16="http://schemas.microsoft.com/office/drawing/2014/main" id="{1AFE41CC-B9A1-09F7-A8E2-80C46E56753A}"/>
              </a:ext>
            </a:extLst>
          </p:cNvPr>
          <p:cNvSpPr txBox="1">
            <a:spLocks noChangeArrowheads="1"/>
          </p:cNvSpPr>
          <p:nvPr/>
        </p:nvSpPr>
        <p:spPr bwMode="auto">
          <a:xfrm>
            <a:off x="1187624" y="1134409"/>
            <a:ext cx="7632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如此的話，面對單一一顆激發原子，我們是無法確定預測它的躍遷的！</a:t>
            </a:r>
          </a:p>
        </p:txBody>
      </p:sp>
    </p:spTree>
    <p:extLst>
      <p:ext uri="{BB962C8B-B14F-4D97-AF65-F5344CB8AC3E}">
        <p14:creationId xmlns:p14="http://schemas.microsoft.com/office/powerpoint/2010/main" val="41471701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笑臉 3"/>
          <p:cNvSpPr/>
          <p:nvPr/>
        </p:nvSpPr>
        <p:spPr>
          <a:xfrm>
            <a:off x="1986706" y="4796827"/>
            <a:ext cx="500062" cy="500062"/>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向右箭號 4"/>
          <p:cNvSpPr/>
          <p:nvPr/>
        </p:nvSpPr>
        <p:spPr>
          <a:xfrm rot="20166475">
            <a:off x="2697906" y="4504727"/>
            <a:ext cx="1071562"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向右箭號 5"/>
          <p:cNvSpPr/>
          <p:nvPr/>
        </p:nvSpPr>
        <p:spPr>
          <a:xfrm rot="1319998">
            <a:off x="2710606" y="5288952"/>
            <a:ext cx="1071562" cy="2143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71686" name="文字方塊 6"/>
              <p:cNvSpPr txBox="1">
                <a:spLocks noChangeArrowheads="1"/>
              </p:cNvSpPr>
              <p:nvPr/>
            </p:nvSpPr>
            <p:spPr bwMode="auto">
              <a:xfrm>
                <a:off x="2772518" y="4225327"/>
                <a:ext cx="500063"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
                      <m:r>
                        <a:rPr lang="el-GR" altLang="zh-TW" sz="1600" i="1" dirty="0" smtClean="0">
                          <a:latin typeface="Cambria Math"/>
                        </a:rPr>
                        <m:t>𝜆</m:t>
                      </m:r>
                    </m:oMath>
                  </m:oMathPara>
                </a14:m>
                <a:endParaRPr lang="zh-TW" altLang="en-US" sz="1600" i="1" dirty="0"/>
              </a:p>
            </p:txBody>
          </p:sp>
        </mc:Choice>
        <mc:Fallback xmlns="">
          <p:sp>
            <p:nvSpPr>
              <p:cNvPr id="71686" name="文字方塊 6"/>
              <p:cNvSpPr txBox="1">
                <a:spLocks noRot="1" noChangeAspect="1" noMove="1" noResize="1" noEditPoints="1" noAdjustHandles="1" noChangeArrowheads="1" noChangeShapeType="1" noTextEdit="1"/>
              </p:cNvSpPr>
              <p:nvPr/>
            </p:nvSpPr>
            <p:spPr bwMode="auto">
              <a:xfrm>
                <a:off x="2772518" y="4225327"/>
                <a:ext cx="500063" cy="338554"/>
              </a:xfrm>
              <a:prstGeom prst="rect">
                <a:avLst/>
              </a:prstGeom>
              <a:blipFill rotWithShape="1">
                <a:blip r:embed="rId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
        <p:nvSpPr>
          <p:cNvPr id="8" name="笑臉 7"/>
          <p:cNvSpPr/>
          <p:nvPr/>
        </p:nvSpPr>
        <p:spPr>
          <a:xfrm>
            <a:off x="3986956" y="5439764"/>
            <a:ext cx="500062" cy="500063"/>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71688" name="文字方塊 8"/>
              <p:cNvSpPr txBox="1">
                <a:spLocks noChangeArrowheads="1"/>
              </p:cNvSpPr>
              <p:nvPr/>
            </p:nvSpPr>
            <p:spPr bwMode="auto">
              <a:xfrm>
                <a:off x="2772518" y="5582639"/>
                <a:ext cx="876686"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
                      <m:r>
                        <a:rPr lang="en-US" altLang="zh-TW" sz="1600" i="1" dirty="0" smtClean="0">
                          <a:latin typeface="Cambria Math"/>
                        </a:rPr>
                        <m:t>1−</m:t>
                      </m:r>
                      <m:r>
                        <a:rPr lang="el-GR" altLang="zh-TW" sz="1600" i="1" dirty="0">
                          <a:latin typeface="Cambria Math"/>
                        </a:rPr>
                        <m:t>𝜆</m:t>
                      </m:r>
                    </m:oMath>
                  </m:oMathPara>
                </a14:m>
                <a:endParaRPr lang="zh-TW" altLang="en-US" sz="1600" i="1" dirty="0"/>
              </a:p>
            </p:txBody>
          </p:sp>
        </mc:Choice>
        <mc:Fallback xmlns="">
          <p:sp>
            <p:nvSpPr>
              <p:cNvPr id="71688" name="文字方塊 8"/>
              <p:cNvSpPr txBox="1">
                <a:spLocks noRot="1" noChangeAspect="1" noMove="1" noResize="1" noEditPoints="1" noAdjustHandles="1" noChangeArrowheads="1" noChangeShapeType="1" noTextEdit="1"/>
              </p:cNvSpPr>
              <p:nvPr/>
            </p:nvSpPr>
            <p:spPr bwMode="auto">
              <a:xfrm>
                <a:off x="2772518" y="5582639"/>
                <a:ext cx="876686" cy="338554"/>
              </a:xfrm>
              <a:prstGeom prst="rect">
                <a:avLst/>
              </a:prstGeom>
              <a:blipFill rotWithShape="1">
                <a:blip r:embed="rId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
        <p:nvSpPr>
          <p:cNvPr id="71689" name="文字方塊 9"/>
          <p:cNvSpPr txBox="1">
            <a:spLocks noChangeArrowheads="1"/>
          </p:cNvSpPr>
          <p:nvPr/>
        </p:nvSpPr>
        <p:spPr bwMode="auto">
          <a:xfrm>
            <a:off x="4187015" y="4725144"/>
            <a:ext cx="407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每單位時間躍遷機率為 </a:t>
            </a:r>
            <a:r>
              <a:rPr lang="el-GR" altLang="zh-TW" sz="1800" i="1" dirty="0"/>
              <a:t>λ</a:t>
            </a:r>
            <a:endParaRPr lang="zh-TW" altLang="en-US" sz="1800" i="1" dirty="0"/>
          </a:p>
        </p:txBody>
      </p:sp>
      <p:sp>
        <p:nvSpPr>
          <p:cNvPr id="71690" name="矩形 10"/>
          <p:cNvSpPr>
            <a:spLocks noChangeArrowheads="1"/>
          </p:cNvSpPr>
          <p:nvPr/>
        </p:nvSpPr>
        <p:spPr bwMode="auto">
          <a:xfrm>
            <a:off x="980956" y="6021288"/>
            <a:ext cx="805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我們無法預測單一一顆激發原子何時及是否躍遷，但能預測它躍遷的機率。</a:t>
            </a:r>
          </a:p>
        </p:txBody>
      </p:sp>
      <p:sp>
        <p:nvSpPr>
          <p:cNvPr id="11" name="文字方塊 9"/>
          <p:cNvSpPr txBox="1">
            <a:spLocks noChangeArrowheads="1"/>
          </p:cNvSpPr>
          <p:nvPr/>
        </p:nvSpPr>
        <p:spPr bwMode="auto">
          <a:xfrm>
            <a:off x="957327" y="400420"/>
            <a:ext cx="7632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如此的話，面對單一一顆激發原子，我們是無法預測它何時向下躍遷的！</a:t>
            </a:r>
          </a:p>
        </p:txBody>
      </p:sp>
      <mc:AlternateContent xmlns:mc="http://schemas.openxmlformats.org/markup-compatibility/2006" xmlns:a14="http://schemas.microsoft.com/office/drawing/2010/main">
        <mc:Choice Requires="a14">
          <p:sp>
            <p:nvSpPr>
              <p:cNvPr id="15" name="文字方塊 6"/>
              <p:cNvSpPr txBox="1">
                <a:spLocks noChangeArrowheads="1"/>
              </p:cNvSpPr>
              <p:nvPr/>
            </p:nvSpPr>
            <p:spPr bwMode="auto">
              <a:xfrm>
                <a:off x="4083892" y="2764626"/>
                <a:ext cx="4214812" cy="36988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14:m>
                  <m:oMath xmlns:m="http://schemas.openxmlformats.org/officeDocument/2006/math">
                    <m:r>
                      <a:rPr lang="el-GR" altLang="zh-TW" sz="1800" i="1" dirty="0" smtClean="0">
                        <a:latin typeface="Cambria Math"/>
                      </a:rPr>
                      <m:t>𝜆</m:t>
                    </m:r>
                    <m:r>
                      <a:rPr lang="en-US" altLang="zh-TW" sz="1800" i="1" dirty="0">
                        <a:latin typeface="Cambria Math"/>
                      </a:rPr>
                      <m:t>𝑁</m:t>
                    </m:r>
                  </m:oMath>
                </a14:m>
                <a:r>
                  <a:rPr lang="zh-TW" altLang="en-US" sz="1800" i="1" dirty="0"/>
                  <a:t> </a:t>
                </a:r>
                <a:r>
                  <a:rPr lang="zh-TW" altLang="en-US" sz="1800" dirty="0"/>
                  <a:t>即是每秒躍遷發生的次數</a:t>
                </a:r>
                <a:r>
                  <a:rPr lang="en-US" altLang="zh-TW" sz="1800" dirty="0"/>
                  <a:t>!</a:t>
                </a:r>
                <a:endParaRPr lang="zh-TW" altLang="en-US" sz="1800" dirty="0"/>
              </a:p>
            </p:txBody>
          </p:sp>
        </mc:Choice>
        <mc:Fallback xmlns="">
          <p:sp>
            <p:nvSpPr>
              <p:cNvPr id="15" name="文字方塊 6"/>
              <p:cNvSpPr txBox="1">
                <a:spLocks noRot="1" noChangeAspect="1" noMove="1" noResize="1" noEditPoints="1" noAdjustHandles="1" noChangeArrowheads="1" noChangeShapeType="1" noTextEdit="1"/>
              </p:cNvSpPr>
              <p:nvPr/>
            </p:nvSpPr>
            <p:spPr bwMode="auto">
              <a:xfrm>
                <a:off x="4083892" y="2764626"/>
                <a:ext cx="4214812" cy="369887"/>
              </a:xfrm>
              <a:prstGeom prst="rect">
                <a:avLst/>
              </a:prstGeom>
              <a:blipFill>
                <a:blip r:embed="rId4"/>
                <a:stretch>
                  <a:fillRect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7" name="文字方塊 6"/>
              <p:cNvSpPr txBox="1">
                <a:spLocks noChangeArrowheads="1"/>
              </p:cNvSpPr>
              <p:nvPr/>
            </p:nvSpPr>
            <p:spPr bwMode="auto">
              <a:xfrm>
                <a:off x="980956" y="3791651"/>
                <a:ext cx="6988728"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根據機率理論：</a:t>
                </a:r>
                <a14:m>
                  <m:oMath xmlns:m="http://schemas.openxmlformats.org/officeDocument/2006/math">
                    <m:r>
                      <a:rPr lang="el-GR" altLang="zh-TW" sz="1800" i="1" dirty="0" smtClean="0">
                        <a:latin typeface="Cambria Math"/>
                      </a:rPr>
                      <m:t>𝜆</m:t>
                    </m:r>
                    <m:r>
                      <a:rPr lang="zh-TW" altLang="en-US" sz="1800" i="1" dirty="0" smtClean="0">
                        <a:latin typeface="Cambria Math"/>
                      </a:rPr>
                      <m:t> </m:t>
                    </m:r>
                  </m:oMath>
                </a14:m>
                <a:r>
                  <a:rPr lang="zh-TW" altLang="en-US" sz="1800" dirty="0"/>
                  <a:t>就是一個激發原子每秒發生躍遷的機率</a:t>
                </a:r>
                <a:r>
                  <a:rPr lang="en-US" altLang="zh-TW" sz="1800" dirty="0"/>
                  <a:t>!</a:t>
                </a:r>
                <a:endParaRPr lang="zh-TW" altLang="en-US" sz="1800" dirty="0"/>
              </a:p>
            </p:txBody>
          </p:sp>
        </mc:Choice>
        <mc:Fallback xmlns="">
          <p:sp>
            <p:nvSpPr>
              <p:cNvPr id="17" name="文字方塊 6"/>
              <p:cNvSpPr txBox="1">
                <a:spLocks noRot="1" noChangeAspect="1" noMove="1" noResize="1" noEditPoints="1" noAdjustHandles="1" noChangeArrowheads="1" noChangeShapeType="1" noTextEdit="1"/>
              </p:cNvSpPr>
              <p:nvPr/>
            </p:nvSpPr>
            <p:spPr bwMode="auto">
              <a:xfrm>
                <a:off x="980956" y="3791651"/>
                <a:ext cx="6988728" cy="369332"/>
              </a:xfrm>
              <a:prstGeom prst="rect">
                <a:avLst/>
              </a:prstGeom>
              <a:blipFill rotWithShape="1">
                <a:blip r:embed="rId5"/>
                <a:stretch>
                  <a:fillRect l="-785" t="-8197" b="-2623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8" name="矩形 17"/>
              <p:cNvSpPr/>
              <p:nvPr/>
            </p:nvSpPr>
            <p:spPr>
              <a:xfrm>
                <a:off x="1006917" y="3353840"/>
                <a:ext cx="5506997" cy="369332"/>
              </a:xfrm>
              <a:prstGeom prst="rect">
                <a:avLst/>
              </a:prstGeom>
            </p:spPr>
            <p:txBody>
              <a:bodyPr wrap="square">
                <a:spAutoFit/>
              </a:bodyPr>
              <a:lstStyle/>
              <a:p>
                <a:pPr eaLnBrk="1" hangingPunct="1"/>
                <a:r>
                  <a:rPr lang="zh-TW" altLang="en-US" sz="1800" dirty="0"/>
                  <a:t>觀察</a:t>
                </a:r>
                <a14:m>
                  <m:oMath xmlns:m="http://schemas.openxmlformats.org/officeDocument/2006/math">
                    <m:r>
                      <a:rPr lang="en-US" altLang="zh-TW" sz="1800" i="1" dirty="0">
                        <a:latin typeface="Cambria Math"/>
                      </a:rPr>
                      <m:t>𝑁</m:t>
                    </m:r>
                  </m:oMath>
                </a14:m>
                <a:r>
                  <a:rPr lang="zh-TW" altLang="en-US" sz="1800" dirty="0"/>
                  <a:t>個原子，每秒有</a:t>
                </a:r>
                <a14:m>
                  <m:oMath xmlns:m="http://schemas.openxmlformats.org/officeDocument/2006/math">
                    <m:r>
                      <a:rPr lang="el-GR" altLang="zh-TW" sz="1800" i="1" dirty="0">
                        <a:latin typeface="Cambria Math"/>
                      </a:rPr>
                      <m:t>𝜆</m:t>
                    </m:r>
                    <m:r>
                      <a:rPr lang="en-US" altLang="zh-TW" sz="1800" i="1" dirty="0">
                        <a:latin typeface="Cambria Math"/>
                      </a:rPr>
                      <m:t>𝑁</m:t>
                    </m:r>
                  </m:oMath>
                </a14:m>
                <a:r>
                  <a:rPr lang="zh-TW" altLang="en-US" sz="1800" dirty="0"/>
                  <a:t>次躍遷。</a:t>
                </a:r>
              </a:p>
            </p:txBody>
          </p:sp>
        </mc:Choice>
        <mc:Fallback xmlns="">
          <p:sp>
            <p:nvSpPr>
              <p:cNvPr id="18" name="矩形 17"/>
              <p:cNvSpPr>
                <a:spLocks noRot="1" noChangeAspect="1" noMove="1" noResize="1" noEditPoints="1" noAdjustHandles="1" noChangeArrowheads="1" noChangeShapeType="1" noTextEdit="1"/>
              </p:cNvSpPr>
              <p:nvPr/>
            </p:nvSpPr>
            <p:spPr>
              <a:xfrm>
                <a:off x="1006917" y="3353840"/>
                <a:ext cx="5506997" cy="369332"/>
              </a:xfrm>
              <a:prstGeom prst="rect">
                <a:avLst/>
              </a:prstGeom>
              <a:blipFill>
                <a:blip r:embed="rId6"/>
                <a:stretch>
                  <a:fillRect l="-920" t="-6667" b="-20000"/>
                </a:stretch>
              </a:blipFill>
            </p:spPr>
            <p:txBody>
              <a:bodyPr/>
              <a:lstStyle/>
              <a:p>
                <a:r>
                  <a:rPr lang="en-TW">
                    <a:noFill/>
                  </a:rPr>
                  <a:t> </a:t>
                </a:r>
              </a:p>
            </p:txBody>
          </p:sp>
        </mc:Fallback>
      </mc:AlternateContent>
      <p:sp>
        <p:nvSpPr>
          <p:cNvPr id="7" name="文字方塊 6"/>
          <p:cNvSpPr txBox="1"/>
          <p:nvPr/>
        </p:nvSpPr>
        <p:spPr bwMode="auto">
          <a:xfrm>
            <a:off x="957327" y="1275911"/>
            <a:ext cx="74874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妙的是，我們也不是完全無法做預測。</a:t>
            </a:r>
          </a:p>
        </p:txBody>
      </p:sp>
      <p:sp>
        <p:nvSpPr>
          <p:cNvPr id="16" name="矩形 15"/>
          <p:cNvSpPr/>
          <p:nvPr/>
        </p:nvSpPr>
        <p:spPr>
          <a:xfrm>
            <a:off x="970320" y="2190350"/>
            <a:ext cx="6102424" cy="369332"/>
          </a:xfrm>
          <a:prstGeom prst="rect">
            <a:avLst/>
          </a:prstGeom>
        </p:spPr>
        <p:txBody>
          <a:bodyPr wrap="square">
            <a:spAutoFit/>
          </a:bodyPr>
          <a:lstStyle/>
          <a:p>
            <a:r>
              <a:rPr lang="zh-TW" altLang="en-US" sz="1800" dirty="0">
                <a:solidFill>
                  <a:srgbClr val="000000"/>
                </a:solidFill>
              </a:rPr>
              <a:t>實驗結果顯示：未躍遷原子的數目隨時間而指數遞減：</a:t>
            </a:r>
            <a:endParaRPr lang="zh-TW" altLang="en-US" dirty="0"/>
          </a:p>
        </p:txBody>
      </p:sp>
      <mc:AlternateContent xmlns:mc="http://schemas.openxmlformats.org/markup-compatibility/2006" xmlns:a14="http://schemas.microsoft.com/office/drawing/2010/main">
        <mc:Choice Requires="a14">
          <p:sp>
            <p:nvSpPr>
              <p:cNvPr id="19" name="文字方塊 18"/>
              <p:cNvSpPr txBox="1"/>
              <p:nvPr/>
            </p:nvSpPr>
            <p:spPr bwMode="auto">
              <a:xfrm>
                <a:off x="6561263" y="2191343"/>
                <a:ext cx="1407758" cy="382284"/>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
                      <m:r>
                        <a:rPr lang="en-US" altLang="zh-TW" sz="1800" b="0" i="1" smtClean="0">
                          <a:latin typeface="Cambria Math"/>
                        </a:rPr>
                        <m:t>𝑁</m:t>
                      </m:r>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𝑁</m:t>
                          </m:r>
                        </m:e>
                        <m:sub>
                          <m:r>
                            <a:rPr lang="en-US" altLang="zh-TW" sz="1800" b="0" i="1" smtClean="0">
                              <a:latin typeface="Cambria Math"/>
                            </a:rPr>
                            <m:t>0</m:t>
                          </m:r>
                        </m:sub>
                      </m:sSub>
                      <m:sSup>
                        <m:sSupPr>
                          <m:ctrlPr>
                            <a:rPr lang="en-US" altLang="zh-TW" sz="1800" b="0" i="1" smtClean="0">
                              <a:latin typeface="Cambria Math"/>
                            </a:rPr>
                          </m:ctrlPr>
                        </m:sSupPr>
                        <m:e>
                          <m:r>
                            <a:rPr lang="en-US" altLang="zh-TW" sz="1800" b="0" i="1" smtClean="0">
                              <a:latin typeface="Cambria Math"/>
                            </a:rPr>
                            <m:t>𝑒</m:t>
                          </m:r>
                        </m:e>
                        <m:sup>
                          <m:r>
                            <a:rPr lang="en-US" altLang="zh-TW" sz="1800" b="0" i="1" smtClean="0">
                              <a:latin typeface="Cambria Math"/>
                            </a:rPr>
                            <m:t>−</m:t>
                          </m:r>
                          <m:r>
                            <a:rPr lang="zh-TW" altLang="en-US" sz="1800" b="0" i="1" smtClean="0">
                              <a:latin typeface="Cambria Math"/>
                            </a:rPr>
                            <m:t>𝜆</m:t>
                          </m:r>
                          <m:r>
                            <a:rPr lang="en-US" altLang="zh-TW" sz="1800" b="0" i="1" smtClean="0">
                              <a:latin typeface="Cambria Math"/>
                            </a:rPr>
                            <m:t>𝑡</m:t>
                          </m:r>
                        </m:sup>
                      </m:sSup>
                    </m:oMath>
                  </m:oMathPara>
                </a14:m>
                <a:endParaRPr lang="zh-TW" altLang="en-US" sz="1800" dirty="0"/>
              </a:p>
            </p:txBody>
          </p:sp>
        </mc:Choice>
        <mc:Fallback xmlns="">
          <p:sp>
            <p:nvSpPr>
              <p:cNvPr id="19" name="文字方塊 18"/>
              <p:cNvSpPr txBox="1">
                <a:spLocks noRot="1" noChangeAspect="1" noMove="1" noResize="1" noEditPoints="1" noAdjustHandles="1" noChangeArrowheads="1" noChangeShapeType="1" noTextEdit="1"/>
              </p:cNvSpPr>
              <p:nvPr/>
            </p:nvSpPr>
            <p:spPr bwMode="auto">
              <a:xfrm>
                <a:off x="6561263" y="2191343"/>
                <a:ext cx="1407758" cy="382284"/>
              </a:xfrm>
              <a:prstGeom prst="rect">
                <a:avLst/>
              </a:prstGeom>
              <a:blipFill>
                <a:blip r:embed="rId7"/>
                <a:stretch>
                  <a:fillRect/>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4" name="文字方塊 23"/>
              <p:cNvSpPr txBox="1"/>
              <p:nvPr/>
            </p:nvSpPr>
            <p:spPr bwMode="auto">
              <a:xfrm>
                <a:off x="2678155" y="2640446"/>
                <a:ext cx="1318053" cy="618246"/>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𝑑𝑁</m:t>
                          </m:r>
                        </m:num>
                        <m:den>
                          <m:r>
                            <a:rPr lang="en-US" altLang="zh-TW" sz="1800" b="0" i="1" smtClean="0">
                              <a:latin typeface="Cambria Math"/>
                            </a:rPr>
                            <m:t>𝑑𝑡</m:t>
                          </m:r>
                        </m:den>
                      </m:f>
                      <m:r>
                        <a:rPr lang="en-US" altLang="zh-TW" sz="1800" b="0" i="1" smtClean="0">
                          <a:latin typeface="Cambria Math"/>
                        </a:rPr>
                        <m:t>=−</m:t>
                      </m:r>
                      <m:r>
                        <a:rPr lang="zh-TW" altLang="en-US" sz="1800" b="0" i="1" smtClean="0">
                          <a:latin typeface="Cambria Math"/>
                        </a:rPr>
                        <m:t>𝜆</m:t>
                      </m:r>
                      <m:r>
                        <a:rPr lang="en-US" altLang="zh-TW" sz="1800" b="0" i="1" smtClean="0">
                          <a:latin typeface="Cambria Math"/>
                        </a:rPr>
                        <m:t>𝑁</m:t>
                      </m:r>
                    </m:oMath>
                  </m:oMathPara>
                </a14:m>
                <a:endParaRPr lang="zh-TW" altLang="en-US" sz="1800" dirty="0"/>
              </a:p>
            </p:txBody>
          </p:sp>
        </mc:Choice>
        <mc:Fallback xmlns="">
          <p:sp>
            <p:nvSpPr>
              <p:cNvPr id="24" name="文字方塊 23"/>
              <p:cNvSpPr txBox="1">
                <a:spLocks noRot="1" noChangeAspect="1" noMove="1" noResize="1" noEditPoints="1" noAdjustHandles="1" noChangeArrowheads="1" noChangeShapeType="1" noTextEdit="1"/>
              </p:cNvSpPr>
              <p:nvPr/>
            </p:nvSpPr>
            <p:spPr bwMode="auto">
              <a:xfrm>
                <a:off x="2678155" y="2640446"/>
                <a:ext cx="1318053" cy="618246"/>
              </a:xfrm>
              <a:prstGeom prst="rect">
                <a:avLst/>
              </a:prstGeom>
              <a:blipFill>
                <a:blip r:embed="rId8"/>
                <a:stretch>
                  <a:fillRect b="-6000"/>
                </a:stretch>
              </a:blipFill>
              <a:ln>
                <a:noFill/>
              </a:ln>
            </p:spPr>
            <p:txBody>
              <a:bodyPr/>
              <a:lstStyle/>
              <a:p>
                <a:r>
                  <a:rPr lang="en-TW">
                    <a:noFill/>
                  </a:rPr>
                  <a:t> </a:t>
                </a:r>
              </a:p>
            </p:txBody>
          </p:sp>
        </mc:Fallback>
      </mc:AlternateContent>
      <p:sp>
        <p:nvSpPr>
          <p:cNvPr id="25" name="文字方塊 10"/>
          <p:cNvSpPr txBox="1">
            <a:spLocks noChangeArrowheads="1"/>
          </p:cNvSpPr>
          <p:nvPr/>
        </p:nvSpPr>
        <p:spPr bwMode="auto">
          <a:xfrm>
            <a:off x="971942" y="819799"/>
            <a:ext cx="6306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科學的預測確定性受到前所未見的威脅！</a:t>
            </a:r>
          </a:p>
        </p:txBody>
      </p:sp>
    </p:spTree>
    <p:extLst>
      <p:ext uri="{BB962C8B-B14F-4D97-AF65-F5344CB8AC3E}">
        <p14:creationId xmlns:p14="http://schemas.microsoft.com/office/powerpoint/2010/main" val="12416092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9"/>
          <p:cNvSpPr txBox="1">
            <a:spLocks noChangeArrowheads="1"/>
          </p:cNvSpPr>
          <p:nvPr/>
        </p:nvSpPr>
        <p:spPr bwMode="auto">
          <a:xfrm>
            <a:off x="2061171" y="1810293"/>
            <a:ext cx="21605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2400" b="1" dirty="0">
                <a:solidFill>
                  <a:srgbClr val="FF0000"/>
                </a:solidFill>
              </a:rPr>
              <a:t>電子 </a:t>
            </a:r>
            <a:r>
              <a:rPr lang="en-US" altLang="zh-TW" sz="2400" b="1" dirty="0">
                <a:solidFill>
                  <a:srgbClr val="FF0000"/>
                </a:solidFill>
              </a:rPr>
              <a:t>Electron</a:t>
            </a:r>
            <a:r>
              <a:rPr lang="zh-TW" altLang="en-US" sz="2400" b="1" dirty="0">
                <a:solidFill>
                  <a:srgbClr val="FF0000"/>
                </a:solidFill>
              </a:rPr>
              <a:t> </a:t>
            </a:r>
          </a:p>
        </p:txBody>
      </p:sp>
      <p:sp>
        <p:nvSpPr>
          <p:cNvPr id="3" name="笑臉 2"/>
          <p:cNvSpPr/>
          <p:nvPr/>
        </p:nvSpPr>
        <p:spPr>
          <a:xfrm>
            <a:off x="4338439" y="1753143"/>
            <a:ext cx="576263" cy="576263"/>
          </a:xfrm>
          <a:prstGeom prst="smileyFac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graphicFrame>
        <p:nvGraphicFramePr>
          <p:cNvPr id="97284" name="Object 2"/>
          <p:cNvGraphicFramePr>
            <a:graphicFrameLocks noChangeAspect="1"/>
          </p:cNvGraphicFramePr>
          <p:nvPr>
            <p:extLst>
              <p:ext uri="{D42A27DB-BD31-4B8C-83A1-F6EECF244321}">
                <p14:modId xmlns:p14="http://schemas.microsoft.com/office/powerpoint/2010/main" val="4136782442"/>
              </p:ext>
            </p:extLst>
          </p:nvPr>
        </p:nvGraphicFramePr>
        <p:xfrm>
          <a:off x="5148064" y="1854743"/>
          <a:ext cx="390525" cy="455613"/>
        </p:xfrm>
        <a:graphic>
          <a:graphicData uri="http://schemas.openxmlformats.org/presentationml/2006/ole">
            <mc:AlternateContent xmlns:mc="http://schemas.openxmlformats.org/markup-compatibility/2006">
              <mc:Choice xmlns:v="urn:schemas-microsoft-com:vml" Requires="v">
                <p:oleObj name="方程式" r:id="rId2" imgW="177569" imgH="202936" progId="Equation.3">
                  <p:embed/>
                </p:oleObj>
              </mc:Choice>
              <mc:Fallback>
                <p:oleObj name="方程式" r:id="rId2" imgW="177569" imgH="202936" progId="Equation.3">
                  <p:embed/>
                  <p:pic>
                    <p:nvPicPr>
                      <p:cNvPr id="9728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854743"/>
                        <a:ext cx="39052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7285" name="文字方塊 8"/>
          <p:cNvSpPr txBox="1">
            <a:spLocks noChangeArrowheads="1"/>
          </p:cNvSpPr>
          <p:nvPr/>
        </p:nvSpPr>
        <p:spPr bwMode="auto">
          <a:xfrm>
            <a:off x="1168611" y="4010416"/>
            <a:ext cx="4824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我們對電子作為一個終極的牛頓粒子寄予厚望</a:t>
            </a:r>
          </a:p>
        </p:txBody>
      </p:sp>
      <p:sp>
        <p:nvSpPr>
          <p:cNvPr id="97286" name="文字方塊 9"/>
          <p:cNvSpPr txBox="1">
            <a:spLocks noChangeArrowheads="1"/>
          </p:cNvSpPr>
          <p:nvPr/>
        </p:nvSpPr>
        <p:spPr bwMode="auto">
          <a:xfrm>
            <a:off x="1168611" y="4442216"/>
            <a:ext cx="5832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但光譜及原子結構的實驗結果，顯然不支持這樣的期待。</a:t>
            </a:r>
          </a:p>
        </p:txBody>
      </p:sp>
      <p:sp>
        <p:nvSpPr>
          <p:cNvPr id="97287" name="文字方塊 10"/>
          <p:cNvSpPr txBox="1">
            <a:spLocks noChangeArrowheads="1"/>
          </p:cNvSpPr>
          <p:nvPr/>
        </p:nvSpPr>
        <p:spPr bwMode="auto">
          <a:xfrm>
            <a:off x="1168611" y="5090536"/>
            <a:ext cx="3671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電子不是單純的牛頓力學的粒子！</a:t>
            </a:r>
          </a:p>
        </p:txBody>
      </p:sp>
      <p:sp>
        <p:nvSpPr>
          <p:cNvPr id="2" name="文字方塊 9">
            <a:extLst>
              <a:ext uri="{FF2B5EF4-FFF2-40B4-BE49-F238E27FC236}">
                <a16:creationId xmlns:a16="http://schemas.microsoft.com/office/drawing/2014/main" id="{FA8C9A8B-75EF-A727-9EE6-15FA052AF05C}"/>
              </a:ext>
            </a:extLst>
          </p:cNvPr>
          <p:cNvSpPr txBox="1">
            <a:spLocks noChangeArrowheads="1"/>
          </p:cNvSpPr>
          <p:nvPr/>
        </p:nvSpPr>
        <p:spPr bwMode="auto">
          <a:xfrm>
            <a:off x="1168611" y="2940363"/>
            <a:ext cx="7632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面對單一一顆激發氫原子內的電子，我們是無法預測它何時向下躍遷的！</a:t>
            </a:r>
          </a:p>
        </p:txBody>
      </p:sp>
      <p:sp>
        <p:nvSpPr>
          <p:cNvPr id="4" name="文字方塊 10">
            <a:extLst>
              <a:ext uri="{FF2B5EF4-FFF2-40B4-BE49-F238E27FC236}">
                <a16:creationId xmlns:a16="http://schemas.microsoft.com/office/drawing/2014/main" id="{F1D3BD94-770F-B02A-C539-212630D19B45}"/>
              </a:ext>
            </a:extLst>
          </p:cNvPr>
          <p:cNvSpPr txBox="1">
            <a:spLocks noChangeArrowheads="1"/>
          </p:cNvSpPr>
          <p:nvPr/>
        </p:nvSpPr>
        <p:spPr bwMode="auto">
          <a:xfrm>
            <a:off x="1187624" y="3429000"/>
            <a:ext cx="6306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科學的預測確定性受到前所未見的威脅！</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0"/>
          <p:cNvSpPr txBox="1">
            <a:spLocks noChangeArrowheads="1"/>
          </p:cNvSpPr>
          <p:nvPr/>
        </p:nvSpPr>
        <p:spPr bwMode="auto">
          <a:xfrm>
            <a:off x="2123728" y="5661248"/>
            <a:ext cx="4536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科學的因果原則受到前所未見的威脅！</a:t>
            </a:r>
          </a:p>
        </p:txBody>
      </p:sp>
      <p:sp>
        <p:nvSpPr>
          <p:cNvPr id="3" name="文字方塊 2"/>
          <p:cNvSpPr txBox="1"/>
          <p:nvPr/>
        </p:nvSpPr>
        <p:spPr bwMode="auto">
          <a:xfrm>
            <a:off x="2267744" y="1124744"/>
            <a:ext cx="3960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更糟的是它可能是一隻特洛伊木馬！</a:t>
            </a:r>
          </a:p>
        </p:txBody>
      </p:sp>
      <p:pic>
        <p:nvPicPr>
          <p:cNvPr id="149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00808"/>
            <a:ext cx="3852428" cy="3274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9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276872"/>
            <a:ext cx="3932212" cy="2623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字方塊 3"/>
          <p:cNvSpPr txBox="1"/>
          <p:nvPr/>
        </p:nvSpPr>
        <p:spPr bwMode="auto">
          <a:xfrm>
            <a:off x="2123728" y="5196971"/>
            <a:ext cx="3960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量子不確定性的敵人可能藉此入侵！</a:t>
            </a:r>
          </a:p>
        </p:txBody>
      </p:sp>
      <p:pic>
        <p:nvPicPr>
          <p:cNvPr id="7" name="Picture 2" descr="solvay"/>
          <p:cNvPicPr>
            <a:picLocks noChangeAspect="1" noChangeArrowheads="1"/>
          </p:cNvPicPr>
          <p:nvPr/>
        </p:nvPicPr>
        <p:blipFill rotWithShape="1">
          <a:blip r:embed="rId4">
            <a:extLst>
              <a:ext uri="{28A0092B-C50C-407E-A947-70E740481C1C}">
                <a14:useLocalDpi xmlns:a14="http://schemas.microsoft.com/office/drawing/2010/main" val="0"/>
              </a:ext>
            </a:extLst>
          </a:blip>
          <a:srcRect l="81099" t="4025" r="9450" b="81997"/>
          <a:stretch/>
        </p:blipFill>
        <p:spPr bwMode="auto">
          <a:xfrm>
            <a:off x="7236296" y="5071312"/>
            <a:ext cx="847182" cy="117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7826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987717" y="343261"/>
            <a:ext cx="4536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當時的教科書是這樣描述量子物理：</a:t>
            </a:r>
            <a:r>
              <a:rPr lang="en-US" altLang="zh-TW" sz="1800" dirty="0"/>
              <a:t>1923</a:t>
            </a:r>
            <a:endParaRPr lang="zh-TW" altLang="en-US" sz="1800" dirty="0"/>
          </a:p>
        </p:txBody>
      </p:sp>
      <p:sp>
        <p:nvSpPr>
          <p:cNvPr id="3" name="文字方塊 2"/>
          <p:cNvSpPr txBox="1"/>
          <p:nvPr/>
        </p:nvSpPr>
        <p:spPr bwMode="auto">
          <a:xfrm>
            <a:off x="1987717" y="864589"/>
            <a:ext cx="51845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It has been necessary in many respects to grope in the dark, guided in part by the experimental results and in part by various assumptions, often very arbitrary.</a:t>
            </a:r>
            <a:endParaRPr lang="zh-TW" altLang="en-US" sz="1800" dirty="0"/>
          </a:p>
        </p:txBody>
      </p:sp>
      <p:pic>
        <p:nvPicPr>
          <p:cNvPr id="150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4" t="2176" r="3537"/>
          <a:stretch/>
        </p:blipFill>
        <p:spPr bwMode="auto">
          <a:xfrm>
            <a:off x="2339752" y="3096836"/>
            <a:ext cx="4480506" cy="3528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bwMode="auto">
          <a:xfrm>
            <a:off x="1987717" y="1872701"/>
            <a:ext cx="5184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量子物理如在黑暗中摸索，</a:t>
            </a:r>
            <a:endParaRPr lang="en-US" altLang="zh-TW" sz="1800" dirty="0"/>
          </a:p>
        </p:txBody>
      </p:sp>
      <p:sp>
        <p:nvSpPr>
          <p:cNvPr id="6" name="文字方塊 5"/>
          <p:cNvSpPr txBox="1"/>
          <p:nvPr/>
        </p:nvSpPr>
        <p:spPr bwMode="auto">
          <a:xfrm>
            <a:off x="1987716" y="2242033"/>
            <a:ext cx="69767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能憑藉的就是實驗結果的導引，偶而參考各式各樣的假設，</a:t>
            </a:r>
          </a:p>
        </p:txBody>
      </p:sp>
      <p:sp>
        <p:nvSpPr>
          <p:cNvPr id="7" name="文字方塊 6"/>
          <p:cNvSpPr txBox="1"/>
          <p:nvPr/>
        </p:nvSpPr>
        <p:spPr bwMode="auto">
          <a:xfrm>
            <a:off x="1987717" y="2611365"/>
            <a:ext cx="6264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這些假設大部分是沒有太大的原因，非常隨意的。</a:t>
            </a:r>
          </a:p>
        </p:txBody>
      </p:sp>
    </p:spTree>
    <p:extLst>
      <p:ext uri="{BB962C8B-B14F-4D97-AF65-F5344CB8AC3E}">
        <p14:creationId xmlns:p14="http://schemas.microsoft.com/office/powerpoint/2010/main" val="254746974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home.vicnet.net.au/~richard/raczr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3643313"/>
            <a:ext cx="3643313"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4" descr="http://images2.layoutsparks.com/1/3094/Alice-wonderland-paradise-tre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61" y="3409847"/>
            <a:ext cx="3689851" cy="27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文字方塊 4"/>
          <p:cNvSpPr txBox="1">
            <a:spLocks noChangeArrowheads="1"/>
          </p:cNvSpPr>
          <p:nvPr/>
        </p:nvSpPr>
        <p:spPr bwMode="auto">
          <a:xfrm>
            <a:off x="5234182" y="3169777"/>
            <a:ext cx="2604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solidFill>
                  <a:srgbClr val="FF0000"/>
                </a:solidFill>
              </a:rPr>
              <a:t>Quantum Wonderland</a:t>
            </a:r>
            <a:endParaRPr lang="zh-TW" altLang="en-US" sz="1800" dirty="0">
              <a:solidFill>
                <a:srgbClr val="FF0000"/>
              </a:solidFill>
            </a:endParaRPr>
          </a:p>
        </p:txBody>
      </p:sp>
      <p:sp>
        <p:nvSpPr>
          <p:cNvPr id="98309" name="文字方塊 1"/>
          <p:cNvSpPr txBox="1">
            <a:spLocks noChangeArrowheads="1"/>
          </p:cNvSpPr>
          <p:nvPr/>
        </p:nvSpPr>
        <p:spPr bwMode="auto">
          <a:xfrm>
            <a:off x="764775" y="1080467"/>
            <a:ext cx="720487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Alice laughed. </a:t>
            </a:r>
          </a:p>
          <a:p>
            <a:pPr eaLnBrk="1" hangingPunct="1">
              <a:spcBef>
                <a:spcPct val="0"/>
              </a:spcBef>
              <a:buFontTx/>
              <a:buNone/>
            </a:pPr>
            <a:r>
              <a:rPr lang="en-US" altLang="zh-TW" sz="1800" dirty="0"/>
              <a:t>“There‘s no use trying,” she said: “</a:t>
            </a:r>
            <a:r>
              <a:rPr lang="en-US" altLang="zh-TW" sz="1800" dirty="0">
                <a:solidFill>
                  <a:srgbClr val="FF0000"/>
                </a:solidFill>
              </a:rPr>
              <a:t>one can’t believe impossible things</a:t>
            </a:r>
            <a:r>
              <a:rPr lang="en-US" altLang="zh-TW" sz="1800" dirty="0"/>
              <a:t>.” </a:t>
            </a:r>
            <a:br>
              <a:rPr lang="en-US" altLang="zh-TW" sz="1800" dirty="0"/>
            </a:br>
            <a:endParaRPr lang="en-US" altLang="zh-TW" sz="1800" dirty="0"/>
          </a:p>
          <a:p>
            <a:pPr eaLnBrk="1" hangingPunct="1">
              <a:spcBef>
                <a:spcPct val="0"/>
              </a:spcBef>
              <a:buFontTx/>
              <a:buNone/>
            </a:pPr>
            <a:r>
              <a:rPr lang="en-US" altLang="zh-TW" sz="1800" dirty="0"/>
              <a:t>“I dare</a:t>
            </a:r>
            <a:r>
              <a:rPr lang="zh-TW" altLang="en-US" sz="1800" dirty="0"/>
              <a:t> </a:t>
            </a:r>
            <a:r>
              <a:rPr lang="en-US" altLang="zh-TW" sz="1800" dirty="0"/>
              <a:t>say you haven‘t had much practice,” said the Queen. “When I was your age, I always did it for half-an-hour a day. Why, sometimes </a:t>
            </a:r>
            <a:r>
              <a:rPr lang="en-US" altLang="zh-TW" sz="1800" dirty="0">
                <a:solidFill>
                  <a:srgbClr val="FF0000"/>
                </a:solidFill>
              </a:rPr>
              <a:t>I’ve believed as many as six impossible things before breakfast</a:t>
            </a:r>
            <a:r>
              <a:rPr lang="en-US" altLang="zh-TW" sz="1800" dirty="0"/>
              <a:t>” (Lewis 127).</a:t>
            </a:r>
            <a:endParaRPr lang="zh-TW" altLang="en-US" sz="1800" dirty="0"/>
          </a:p>
        </p:txBody>
      </p:sp>
      <p:sp>
        <p:nvSpPr>
          <p:cNvPr id="2" name="文字方塊 1"/>
          <p:cNvSpPr txBox="1"/>
          <p:nvPr/>
        </p:nvSpPr>
        <p:spPr bwMode="auto">
          <a:xfrm>
            <a:off x="768848" y="576411"/>
            <a:ext cx="8195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新的量子世界，本來就應該有全新的、不可置信的、</a:t>
            </a:r>
            <a:r>
              <a:rPr lang="en-US" altLang="zh-TW" sz="1800" dirty="0">
                <a:solidFill>
                  <a:srgbClr val="FF0000"/>
                </a:solidFill>
              </a:rPr>
              <a:t>impossible</a:t>
            </a:r>
            <a:r>
              <a:rPr lang="zh-TW" altLang="en-US" sz="1800" dirty="0"/>
              <a:t>的觀念，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9330"/>
                                        </p:tgtEl>
                                        <p:attrNameLst>
                                          <p:attrName>style.visibility</p:attrName>
                                        </p:attrNameLst>
                                      </p:cBhvr>
                                      <p:to>
                                        <p:strVal val="visible"/>
                                      </p:to>
                                    </p:set>
                                    <p:anim calcmode="lin" valueType="num">
                                      <p:cBhvr additive="base">
                                        <p:cTn id="7" dur="500" fill="hold"/>
                                        <p:tgtEl>
                                          <p:spTgt spid="99330"/>
                                        </p:tgtEl>
                                        <p:attrNameLst>
                                          <p:attrName>ppt_x</p:attrName>
                                        </p:attrNameLst>
                                      </p:cBhvr>
                                      <p:tavLst>
                                        <p:tav tm="0">
                                          <p:val>
                                            <p:strVal val="#ppt_x"/>
                                          </p:val>
                                        </p:tav>
                                        <p:tav tm="100000">
                                          <p:val>
                                            <p:strVal val="#ppt_x"/>
                                          </p:val>
                                        </p:tav>
                                      </p:tavLst>
                                    </p:anim>
                                    <p:anim calcmode="lin" valueType="num">
                                      <p:cBhvr additive="base">
                                        <p:cTn id="8" dur="500" fill="hold"/>
                                        <p:tgtEl>
                                          <p:spTgt spid="993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5" descr="http://photos.aip.org/history/Thumbnails/niels_bohr_institute_h4.jpg"/>
          <p:cNvPicPr>
            <a:picLocks noChangeAspect="1" noChangeArrowheads="1"/>
          </p:cNvPicPr>
          <p:nvPr/>
        </p:nvPicPr>
        <p:blipFill>
          <a:blip r:embed="rId2">
            <a:extLst>
              <a:ext uri="{28A0092B-C50C-407E-A947-70E740481C1C}">
                <a14:useLocalDpi xmlns:a14="http://schemas.microsoft.com/office/drawing/2010/main" val="0"/>
              </a:ext>
            </a:extLst>
          </a:blip>
          <a:srcRect b="11365"/>
          <a:stretch>
            <a:fillRect/>
          </a:stretch>
        </p:blipFill>
        <p:spPr bwMode="auto">
          <a:xfrm>
            <a:off x="1496145" y="1102301"/>
            <a:ext cx="6301903" cy="325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7" name="文字方塊 4"/>
          <p:cNvSpPr txBox="1">
            <a:spLocks noChangeArrowheads="1"/>
          </p:cNvSpPr>
          <p:nvPr/>
        </p:nvSpPr>
        <p:spPr bwMode="auto">
          <a:xfrm>
            <a:off x="899592" y="548680"/>
            <a:ext cx="75551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1920</a:t>
            </a:r>
            <a:r>
              <a:rPr lang="zh-TW" altLang="en-US" sz="1800" dirty="0"/>
              <a:t>波爾在哥本哈根創立了</a:t>
            </a:r>
            <a:r>
              <a:rPr lang="en-US" altLang="zh-TW" sz="1800" dirty="0"/>
              <a:t>Niles Bohr Institute</a:t>
            </a:r>
            <a:r>
              <a:rPr lang="zh-TW" altLang="en-US" sz="1800" dirty="0"/>
              <a:t>，成為量子物理發展的中心！</a:t>
            </a:r>
          </a:p>
        </p:txBody>
      </p:sp>
      <p:pic>
        <p:nvPicPr>
          <p:cNvPr id="9" name="Picture 2" descr="\\psf\Dropbox\Photos\13-07 哥本哈根\2013-07-12 16.02.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1377" y="4431289"/>
            <a:ext cx="2772402" cy="2070745"/>
          </a:xfrm>
          <a:prstGeom prst="rect">
            <a:avLst/>
          </a:prstGeom>
          <a:noFill/>
          <a:extLst>
            <a:ext uri="{909E8E84-426E-40DD-AFC4-6F175D3DCCD1}">
              <a14:hiddenFill xmlns:a14="http://schemas.microsoft.com/office/drawing/2010/main">
                <a:solidFill>
                  <a:srgbClr val="FFFFFF"/>
                </a:solidFill>
              </a14:hiddenFill>
            </a:ext>
          </a:extLst>
        </p:spPr>
      </p:pic>
      <p:pic>
        <p:nvPicPr>
          <p:cNvPr id="147458" name="Picture 2" descr="\\psf\Dropbox\Photos\13-07 哥本哈根\2013-07-09 11.59.0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4453732"/>
            <a:ext cx="2742355" cy="20483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photos.aip.org/history/Thumbnails/niels_bohr_institute_e4.jpg"/>
          <p:cNvPicPr>
            <a:picLocks noChangeAspect="1" noChangeArrowheads="1"/>
          </p:cNvPicPr>
          <p:nvPr/>
        </p:nvPicPr>
        <p:blipFill rotWithShape="1">
          <a:blip r:embed="rId2">
            <a:extLst>
              <a:ext uri="{28A0092B-C50C-407E-A947-70E740481C1C}">
                <a14:useLocalDpi xmlns:a14="http://schemas.microsoft.com/office/drawing/2010/main" val="0"/>
              </a:ext>
            </a:extLst>
          </a:blip>
          <a:srcRect b="9334"/>
          <a:stretch/>
        </p:blipFill>
        <p:spPr bwMode="auto">
          <a:xfrm>
            <a:off x="338257" y="3284984"/>
            <a:ext cx="3914286" cy="284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文字方塊 2"/>
          <p:cNvSpPr txBox="1">
            <a:spLocks noChangeArrowheads="1"/>
          </p:cNvSpPr>
          <p:nvPr/>
        </p:nvSpPr>
        <p:spPr bwMode="auto">
          <a:xfrm>
            <a:off x="1763688" y="6147434"/>
            <a:ext cx="1214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1929</a:t>
            </a:r>
            <a:endParaRPr lang="zh-TW" altLang="en-US" sz="1800" dirty="0"/>
          </a:p>
        </p:txBody>
      </p:sp>
      <p:pic>
        <p:nvPicPr>
          <p:cNvPr id="10" name="Picture 5" descr="http://photos.aip.org/history/Thumbnails/niels_bohr_institute_h4.jpg"/>
          <p:cNvPicPr>
            <a:picLocks noChangeAspect="1" noChangeArrowheads="1"/>
          </p:cNvPicPr>
          <p:nvPr/>
        </p:nvPicPr>
        <p:blipFill rotWithShape="1">
          <a:blip r:embed="rId3">
            <a:extLst>
              <a:ext uri="{28A0092B-C50C-407E-A947-70E740481C1C}">
                <a14:useLocalDpi xmlns:a14="http://schemas.microsoft.com/office/drawing/2010/main" val="0"/>
              </a:ext>
            </a:extLst>
          </a:blip>
          <a:srcRect r="36897" b="19775"/>
          <a:stretch/>
        </p:blipFill>
        <p:spPr bwMode="auto">
          <a:xfrm>
            <a:off x="323528" y="557972"/>
            <a:ext cx="3401992" cy="252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4157770" y="1506137"/>
            <a:ext cx="4806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一個接著一個謎一般的新理論在這裡誕生！</a:t>
            </a:r>
          </a:p>
        </p:txBody>
      </p:sp>
      <p:pic>
        <p:nvPicPr>
          <p:cNvPr id="155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024" y="3290162"/>
            <a:ext cx="3744416"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74430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photos.aip.org/history/Thumbnails/niels_bohr_institute_e6.jpg"/>
          <p:cNvPicPr>
            <a:picLocks noChangeAspect="1" noChangeArrowheads="1"/>
          </p:cNvPicPr>
          <p:nvPr/>
        </p:nvPicPr>
        <p:blipFill>
          <a:blip r:embed="rId2">
            <a:extLst>
              <a:ext uri="{28A0092B-C50C-407E-A947-70E740481C1C}">
                <a14:useLocalDpi xmlns:a14="http://schemas.microsoft.com/office/drawing/2010/main" val="0"/>
              </a:ext>
            </a:extLst>
          </a:blip>
          <a:srcRect b="9091"/>
          <a:stretch>
            <a:fillRect/>
          </a:stretch>
        </p:blipFill>
        <p:spPr bwMode="auto">
          <a:xfrm>
            <a:off x="4624644" y="2093374"/>
            <a:ext cx="4230580" cy="289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文字方塊 2"/>
          <p:cNvSpPr txBox="1">
            <a:spLocks noChangeArrowheads="1"/>
          </p:cNvSpPr>
          <p:nvPr/>
        </p:nvSpPr>
        <p:spPr bwMode="auto">
          <a:xfrm>
            <a:off x="6228184" y="5221531"/>
            <a:ext cx="1428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1933</a:t>
            </a:r>
            <a:endParaRPr lang="zh-TW" altLang="en-US" sz="1800" dirty="0"/>
          </a:p>
        </p:txBody>
      </p:sp>
      <p:sp>
        <p:nvSpPr>
          <p:cNvPr id="101380" name="文字方塊 3"/>
          <p:cNvSpPr txBox="1">
            <a:spLocks noChangeArrowheads="1"/>
          </p:cNvSpPr>
          <p:nvPr/>
        </p:nvSpPr>
        <p:spPr bwMode="auto">
          <a:xfrm>
            <a:off x="3635896" y="1412776"/>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新思想的堅兵</a:t>
            </a:r>
          </a:p>
        </p:txBody>
      </p:sp>
      <p:pic>
        <p:nvPicPr>
          <p:cNvPr id="6" name="Picture 7" descr="http://photos.aip.org/history/Thumbnails/niels_bohr_institute_e2.jpg"/>
          <p:cNvPicPr>
            <a:picLocks noChangeAspect="1" noChangeArrowheads="1"/>
          </p:cNvPicPr>
          <p:nvPr/>
        </p:nvPicPr>
        <p:blipFill rotWithShape="1">
          <a:blip r:embed="rId3">
            <a:extLst>
              <a:ext uri="{28A0092B-C50C-407E-A947-70E740481C1C}">
                <a14:useLocalDpi xmlns:a14="http://schemas.microsoft.com/office/drawing/2010/main" val="0"/>
              </a:ext>
            </a:extLst>
          </a:blip>
          <a:srcRect b="9334"/>
          <a:stretch/>
        </p:blipFill>
        <p:spPr bwMode="auto">
          <a:xfrm>
            <a:off x="285749" y="2084704"/>
            <a:ext cx="4162425" cy="284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字方塊 2"/>
          <p:cNvSpPr txBox="1">
            <a:spLocks noChangeArrowheads="1"/>
          </p:cNvSpPr>
          <p:nvPr/>
        </p:nvSpPr>
        <p:spPr bwMode="auto">
          <a:xfrm>
            <a:off x="1979712" y="5221531"/>
            <a:ext cx="1428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1930</a:t>
            </a:r>
            <a:endParaRPr lang="zh-TW" altLang="en-US" sz="180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http://photos.aip.org/history/Thumbnails/niels_bohr_institute_e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1357313"/>
            <a:ext cx="4784725"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文字方塊 2"/>
          <p:cNvSpPr txBox="1">
            <a:spLocks noChangeArrowheads="1"/>
          </p:cNvSpPr>
          <p:nvPr/>
        </p:nvSpPr>
        <p:spPr bwMode="auto">
          <a:xfrm>
            <a:off x="4139952" y="5214938"/>
            <a:ext cx="1357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1936</a:t>
            </a:r>
            <a:endParaRPr lang="zh-TW" altLang="en-US" sz="180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圖片 1" descr="bohr_niels_c5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44824"/>
            <a:ext cx="4706924" cy="357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7" name="文字方塊 2"/>
          <p:cNvSpPr txBox="1">
            <a:spLocks noChangeArrowheads="1"/>
          </p:cNvSpPr>
          <p:nvPr/>
        </p:nvSpPr>
        <p:spPr bwMode="auto">
          <a:xfrm>
            <a:off x="3347864" y="1124744"/>
            <a:ext cx="242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Heisenberg and Pauli</a:t>
            </a:r>
            <a:endParaRPr lang="zh-TW" altLang="en-US" sz="2000" dirty="0"/>
          </a:p>
        </p:txBody>
      </p:sp>
      <p:sp>
        <p:nvSpPr>
          <p:cNvPr id="2" name="文字方塊 1"/>
          <p:cNvSpPr txBox="1"/>
          <p:nvPr/>
        </p:nvSpPr>
        <p:spPr bwMode="auto">
          <a:xfrm>
            <a:off x="3641228" y="755412"/>
            <a:ext cx="17228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革命的前鋒！</a:t>
            </a:r>
          </a:p>
        </p:txBody>
      </p:sp>
      <p:pic>
        <p:nvPicPr>
          <p:cNvPr id="5" name="Picture 2" descr="http://photos.aip.org/history/Thumbnails/niels_bohr_institute_e4.jpg"/>
          <p:cNvPicPr>
            <a:picLocks noChangeAspect="1" noChangeArrowheads="1"/>
          </p:cNvPicPr>
          <p:nvPr/>
        </p:nvPicPr>
        <p:blipFill rotWithShape="1">
          <a:blip r:embed="rId3">
            <a:extLst>
              <a:ext uri="{28A0092B-C50C-407E-A947-70E740481C1C}">
                <a14:useLocalDpi xmlns:a14="http://schemas.microsoft.com/office/drawing/2010/main" val="0"/>
              </a:ext>
            </a:extLst>
          </a:blip>
          <a:srcRect b="9334"/>
          <a:stretch/>
        </p:blipFill>
        <p:spPr bwMode="auto">
          <a:xfrm>
            <a:off x="5076056" y="2573067"/>
            <a:ext cx="3914286" cy="284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086162" y="5517232"/>
            <a:ext cx="166230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bwMode="auto">
          <a:xfrm>
            <a:off x="1115616" y="446988"/>
            <a:ext cx="4536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漸漸有人了解，古典的物理已經到達極限。</a:t>
            </a:r>
          </a:p>
        </p:txBody>
      </p:sp>
      <p:sp>
        <p:nvSpPr>
          <p:cNvPr id="3" name="矩形 2"/>
          <p:cNvSpPr/>
          <p:nvPr/>
        </p:nvSpPr>
        <p:spPr>
          <a:xfrm>
            <a:off x="1115616" y="951044"/>
            <a:ext cx="6731004" cy="369332"/>
          </a:xfrm>
          <a:prstGeom prst="rect">
            <a:avLst/>
          </a:prstGeom>
        </p:spPr>
        <p:txBody>
          <a:bodyPr wrap="square">
            <a:spAutoFit/>
          </a:bodyPr>
          <a:lstStyle/>
          <a:p>
            <a:r>
              <a:rPr lang="zh-TW" altLang="en-US" sz="1800" dirty="0"/>
              <a:t>新的時代已經來臨，量子現象需要全新的物理與力學來描述。</a:t>
            </a:r>
          </a:p>
        </p:txBody>
      </p:sp>
      <p:sp>
        <p:nvSpPr>
          <p:cNvPr id="4" name="文字方塊 3"/>
          <p:cNvSpPr txBox="1"/>
          <p:nvPr/>
        </p:nvSpPr>
        <p:spPr bwMode="auto">
          <a:xfrm>
            <a:off x="1115616" y="1406189"/>
            <a:ext cx="78254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1800" dirty="0"/>
              <a:t>Max Born </a:t>
            </a:r>
            <a:r>
              <a:rPr lang="zh-TW" altLang="en-US" sz="1800" dirty="0"/>
              <a:t>波恩</a:t>
            </a:r>
            <a:r>
              <a:rPr lang="en-US" altLang="zh-TW" sz="1800" dirty="0"/>
              <a:t>1924 </a:t>
            </a:r>
            <a:r>
              <a:rPr lang="zh-TW" altLang="en-US" sz="1800" dirty="0"/>
              <a:t> </a:t>
            </a:r>
            <a:r>
              <a:rPr lang="en-US" altLang="zh-TW" sz="1800" dirty="0" err="1"/>
              <a:t>über</a:t>
            </a:r>
            <a:r>
              <a:rPr lang="en-US" altLang="zh-TW" sz="1800" dirty="0"/>
              <a:t> </a:t>
            </a:r>
            <a:r>
              <a:rPr lang="en-US" altLang="zh-TW" sz="1800" dirty="0" err="1"/>
              <a:t>Quantenmechanik</a:t>
            </a:r>
            <a:r>
              <a:rPr lang="zh-TW" altLang="en-US" sz="1800" dirty="0"/>
              <a:t> </a:t>
            </a:r>
            <a:r>
              <a:rPr lang="en-US" altLang="zh-TW" sz="1800" dirty="0"/>
              <a:t>(About Quantum Mechanics</a:t>
            </a:r>
            <a:r>
              <a:rPr lang="en-US" altLang="zh-TW" sz="2000" dirty="0"/>
              <a:t>)</a:t>
            </a:r>
            <a:r>
              <a:rPr lang="zh-TW" altLang="en-US" sz="2000" dirty="0"/>
              <a:t> </a:t>
            </a:r>
          </a:p>
        </p:txBody>
      </p:sp>
      <p:pic>
        <p:nvPicPr>
          <p:cNvPr id="1587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46" t="14162" r="6779" b="6715"/>
          <a:stretch/>
        </p:blipFill>
        <p:spPr bwMode="auto">
          <a:xfrm>
            <a:off x="1115616" y="1976826"/>
            <a:ext cx="3236843" cy="4585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8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4352" y="3284984"/>
            <a:ext cx="2157623" cy="2779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bwMode="auto">
          <a:xfrm>
            <a:off x="4572000" y="1976826"/>
            <a:ext cx="42793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2000" dirty="0"/>
              <a:t>This paper contains an attempt to make a first step towards a quantum theory…..</a:t>
            </a:r>
            <a:endParaRPr lang="zh-TW" altLang="en-US" sz="2000" dirty="0"/>
          </a:p>
        </p:txBody>
      </p:sp>
      <p:sp>
        <p:nvSpPr>
          <p:cNvPr id="6" name="文字方塊 5"/>
          <p:cNvSpPr txBox="1"/>
          <p:nvPr/>
        </p:nvSpPr>
        <p:spPr bwMode="auto">
          <a:xfrm>
            <a:off x="4605442" y="2815188"/>
            <a:ext cx="46470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這篇文章是嘗試走向量子理論的第一步</a:t>
            </a:r>
            <a:r>
              <a:rPr lang="en-US" altLang="zh-TW" sz="1800" dirty="0"/>
              <a:t>….</a:t>
            </a:r>
            <a:endParaRPr lang="zh-TW" altLang="en-US" sz="1800" dirty="0"/>
          </a:p>
        </p:txBody>
      </p:sp>
      <p:sp>
        <p:nvSpPr>
          <p:cNvPr id="7" name="文字方塊 6"/>
          <p:cNvSpPr txBox="1"/>
          <p:nvPr/>
        </p:nvSpPr>
        <p:spPr bwMode="auto">
          <a:xfrm>
            <a:off x="8095300" y="3184520"/>
            <a:ext cx="756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序言</a:t>
            </a:r>
          </a:p>
        </p:txBody>
      </p:sp>
      <p:sp>
        <p:nvSpPr>
          <p:cNvPr id="8" name="矩形 7"/>
          <p:cNvSpPr/>
          <p:nvPr/>
        </p:nvSpPr>
        <p:spPr>
          <a:xfrm>
            <a:off x="4694352" y="6192726"/>
            <a:ext cx="2704587" cy="369332"/>
          </a:xfrm>
          <a:prstGeom prst="rect">
            <a:avLst/>
          </a:prstGeom>
        </p:spPr>
        <p:txBody>
          <a:bodyPr wrap="none">
            <a:spAutoFit/>
          </a:bodyPr>
          <a:lstStyle/>
          <a:p>
            <a:r>
              <a:rPr lang="en-US" altLang="zh-TW" sz="1800" dirty="0"/>
              <a:t>Max Born </a:t>
            </a:r>
            <a:r>
              <a:rPr lang="zh-TW" altLang="en-US" sz="1800" dirty="0"/>
              <a:t>波恩</a:t>
            </a:r>
            <a:r>
              <a:rPr lang="en-US" altLang="zh-TW" sz="1800" dirty="0"/>
              <a:t>1882-1970 </a:t>
            </a:r>
            <a:endParaRPr lang="zh-TW" altLang="en-US" sz="1800" dirty="0"/>
          </a:p>
        </p:txBody>
      </p:sp>
      <p:pic>
        <p:nvPicPr>
          <p:cNvPr id="152578" name="Picture 2" descr="\\psf\Home\Downloads\585px-Max_Born_signature.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162" y="5583782"/>
            <a:ext cx="1662302" cy="480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9542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0675" y="1340768"/>
            <a:ext cx="4044172" cy="346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9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171" y="1334118"/>
            <a:ext cx="4395019" cy="2931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97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8100" y="4365104"/>
            <a:ext cx="4001858" cy="1822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bwMode="auto">
          <a:xfrm>
            <a:off x="3350395" y="766525"/>
            <a:ext cx="2592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1800" dirty="0"/>
              <a:t>University of </a:t>
            </a:r>
            <a:r>
              <a:rPr lang="en-US" altLang="zh-TW" sz="1800" dirty="0" err="1"/>
              <a:t>Göttingen</a:t>
            </a:r>
            <a:endParaRPr lang="zh-TW" altLang="en-US" sz="1800" dirty="0"/>
          </a:p>
        </p:txBody>
      </p:sp>
    </p:spTree>
    <p:extLst>
      <p:ext uri="{BB962C8B-B14F-4D97-AF65-F5344CB8AC3E}">
        <p14:creationId xmlns:p14="http://schemas.microsoft.com/office/powerpoint/2010/main" val="174033013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823698"/>
            <a:ext cx="5508104" cy="3006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07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3934810"/>
            <a:ext cx="3664893" cy="2710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55962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014968" y="1391116"/>
            <a:ext cx="72728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2000" dirty="0"/>
              <a:t>Bohr’s new theory is “Quite artificial. I</a:t>
            </a:r>
            <a:r>
              <a:rPr lang="zh-TW" altLang="en-US" sz="2000" dirty="0"/>
              <a:t> </a:t>
            </a:r>
            <a:r>
              <a:rPr lang="en-US" altLang="zh-TW" sz="2000" dirty="0"/>
              <a:t>would rather be a cobbler or a casino worker than a physicist if this is where physics is headed.</a:t>
            </a:r>
            <a:endParaRPr lang="zh-TW" altLang="en-US" sz="2000" dirty="0"/>
          </a:p>
        </p:txBody>
      </p:sp>
      <p:sp>
        <p:nvSpPr>
          <p:cNvPr id="3" name="文字方塊 2"/>
          <p:cNvSpPr txBox="1"/>
          <p:nvPr/>
        </p:nvSpPr>
        <p:spPr bwMode="auto">
          <a:xfrm>
            <a:off x="6382185" y="3315500"/>
            <a:ext cx="20162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2000" dirty="0"/>
              <a:t>Einstein</a:t>
            </a:r>
            <a:r>
              <a:rPr lang="zh-TW" altLang="en-US" sz="2000" dirty="0"/>
              <a:t> </a:t>
            </a:r>
            <a:r>
              <a:rPr lang="en-US" altLang="zh-TW" sz="2000" dirty="0"/>
              <a:t>to Born</a:t>
            </a:r>
            <a:endParaRPr lang="zh-TW" altLang="en-US" sz="2000" dirty="0"/>
          </a:p>
        </p:txBody>
      </p:sp>
      <p:sp>
        <p:nvSpPr>
          <p:cNvPr id="4" name="文字方塊 3"/>
          <p:cNvSpPr txBox="1"/>
          <p:nvPr/>
        </p:nvSpPr>
        <p:spPr bwMode="auto">
          <a:xfrm>
            <a:off x="981585" y="2327220"/>
            <a:ext cx="7488832"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zh-TW" altLang="en-US" sz="1800" dirty="0"/>
              <a:t>波爾的新理論實在非常人工而做作。如果物理是朝著這個方向發展的話，我寧可當個修補的鞋匠，或是在輕浮的賭場工作，也不要當物理學家。</a:t>
            </a:r>
            <a:endParaRPr lang="en-US" altLang="zh-TW" sz="1800" dirty="0"/>
          </a:p>
        </p:txBody>
      </p:sp>
      <p:sp>
        <p:nvSpPr>
          <p:cNvPr id="5" name="文字方塊 4"/>
          <p:cNvSpPr txBox="1"/>
          <p:nvPr/>
        </p:nvSpPr>
        <p:spPr bwMode="auto">
          <a:xfrm>
            <a:off x="979432" y="384745"/>
            <a:ext cx="6048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但老一輩的物理學家不希望看到古典的物理原則被推翻，</a:t>
            </a:r>
          </a:p>
        </p:txBody>
      </p:sp>
      <p:sp>
        <p:nvSpPr>
          <p:cNvPr id="6" name="文字方塊 5"/>
          <p:cNvSpPr txBox="1"/>
          <p:nvPr/>
        </p:nvSpPr>
        <p:spPr bwMode="auto">
          <a:xfrm>
            <a:off x="981585" y="816793"/>
            <a:ext cx="60465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更加厭惡這些革命新理論拼拼湊湊的虛浮與含混！</a:t>
            </a:r>
          </a:p>
        </p:txBody>
      </p:sp>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319426"/>
            <a:ext cx="2401207" cy="3314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084603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文字方塊 2"/>
          <p:cNvSpPr txBox="1">
            <a:spLocks noChangeArrowheads="1"/>
          </p:cNvSpPr>
          <p:nvPr/>
        </p:nvSpPr>
        <p:spPr bwMode="auto">
          <a:xfrm>
            <a:off x="2167674" y="1327327"/>
            <a:ext cx="4500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舊觀念必須打倒，革命已無可避免！</a:t>
            </a:r>
          </a:p>
        </p:txBody>
      </p:sp>
      <p:pic>
        <p:nvPicPr>
          <p:cNvPr id="99331" name="Picture 4" descr="French Revolution"/>
          <p:cNvPicPr>
            <a:picLocks noChangeAspect="1" noChangeArrowheads="1"/>
          </p:cNvPicPr>
          <p:nvPr/>
        </p:nvPicPr>
        <p:blipFill>
          <a:blip r:embed="rId2">
            <a:extLst>
              <a:ext uri="{28A0092B-C50C-407E-A947-70E740481C1C}">
                <a14:useLocalDpi xmlns:a14="http://schemas.microsoft.com/office/drawing/2010/main" val="0"/>
              </a:ext>
            </a:extLst>
          </a:blip>
          <a:srcRect l="6000" r="7999"/>
          <a:stretch>
            <a:fillRect/>
          </a:stretch>
        </p:blipFill>
        <p:spPr bwMode="auto">
          <a:xfrm>
            <a:off x="2245862" y="1916832"/>
            <a:ext cx="4399375" cy="362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2192826" y="927582"/>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對革命派，這正是大好機會！</a:t>
            </a:r>
          </a:p>
        </p:txBody>
      </p:sp>
      <p:sp>
        <p:nvSpPr>
          <p:cNvPr id="3" name="文字方塊 2"/>
          <p:cNvSpPr txBox="1"/>
          <p:nvPr/>
        </p:nvSpPr>
        <p:spPr bwMode="auto">
          <a:xfrm>
            <a:off x="2178078" y="306045"/>
            <a:ext cx="5994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這是最壞的時代，這是最好的時代。</a:t>
            </a:r>
            <a:r>
              <a:rPr lang="en-US" altLang="zh-TW" sz="1800" dirty="0"/>
              <a:t>1915-1924</a:t>
            </a:r>
            <a:endParaRPr lang="zh-TW" altLang="en-US" sz="1800" dirty="0"/>
          </a:p>
        </p:txBody>
      </p:sp>
      <p:sp>
        <p:nvSpPr>
          <p:cNvPr id="6" name="文字方塊 6"/>
          <p:cNvSpPr txBox="1">
            <a:spLocks noChangeArrowheads="1"/>
          </p:cNvSpPr>
          <p:nvPr/>
        </p:nvSpPr>
        <p:spPr bwMode="auto">
          <a:xfrm>
            <a:off x="2219313" y="5603279"/>
            <a:ext cx="4476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沒有人能了解為什麼波爾模型會是對的！</a:t>
            </a:r>
          </a:p>
        </p:txBody>
      </p:sp>
      <p:sp>
        <p:nvSpPr>
          <p:cNvPr id="7" name="文字方塊 7"/>
          <p:cNvSpPr txBox="1">
            <a:spLocks noChangeArrowheads="1"/>
          </p:cNvSpPr>
          <p:nvPr/>
        </p:nvSpPr>
        <p:spPr bwMode="auto">
          <a:xfrm>
            <a:off x="2205262" y="6036979"/>
            <a:ext cx="3431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但新的神秘世界使人非常興奮！</a:t>
            </a:r>
          </a:p>
        </p:txBody>
      </p:sp>
    </p:spTree>
    <p:extLst>
      <p:ext uri="{BB962C8B-B14F-4D97-AF65-F5344CB8AC3E}">
        <p14:creationId xmlns:p14="http://schemas.microsoft.com/office/powerpoint/2010/main" val="11698509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3426" name="圖片 1" descr="bohr_niels_c5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44824"/>
            <a:ext cx="4706924" cy="357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7" name="文字方塊 2"/>
          <p:cNvSpPr txBox="1">
            <a:spLocks noChangeArrowheads="1"/>
          </p:cNvSpPr>
          <p:nvPr/>
        </p:nvSpPr>
        <p:spPr bwMode="auto">
          <a:xfrm>
            <a:off x="3347864" y="1124744"/>
            <a:ext cx="242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Heisenberg and Pauli</a:t>
            </a:r>
            <a:endParaRPr lang="zh-TW" altLang="en-US" sz="2000" dirty="0"/>
          </a:p>
        </p:txBody>
      </p:sp>
      <p:sp>
        <p:nvSpPr>
          <p:cNvPr id="2" name="文字方塊 1"/>
          <p:cNvSpPr txBox="1"/>
          <p:nvPr/>
        </p:nvSpPr>
        <p:spPr bwMode="auto">
          <a:xfrm>
            <a:off x="3641228" y="755412"/>
            <a:ext cx="17228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革命的前鋒！</a:t>
            </a:r>
          </a:p>
        </p:txBody>
      </p:sp>
      <p:pic>
        <p:nvPicPr>
          <p:cNvPr id="5" name="Picture 2" descr="http://photos.aip.org/history/Thumbnails/niels_bohr_institute_e4.jpg"/>
          <p:cNvPicPr>
            <a:picLocks noChangeAspect="1" noChangeArrowheads="1"/>
          </p:cNvPicPr>
          <p:nvPr/>
        </p:nvPicPr>
        <p:blipFill rotWithShape="1">
          <a:blip r:embed="rId3">
            <a:extLst>
              <a:ext uri="{28A0092B-C50C-407E-A947-70E740481C1C}">
                <a14:useLocalDpi xmlns:a14="http://schemas.microsoft.com/office/drawing/2010/main" val="0"/>
              </a:ext>
            </a:extLst>
          </a:blip>
          <a:srcRect b="9334"/>
          <a:stretch/>
        </p:blipFill>
        <p:spPr bwMode="auto">
          <a:xfrm>
            <a:off x="5076056" y="2573067"/>
            <a:ext cx="3914286" cy="284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2234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4450" name="圖片 5" descr="heisenberg_werner_c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775" y="3717032"/>
            <a:ext cx="4047453" cy="2928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314215" y="6242794"/>
            <a:ext cx="2266814" cy="509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4452" name="文字方塊 2"/>
          <p:cNvSpPr txBox="1">
            <a:spLocks noChangeArrowheads="1"/>
          </p:cNvSpPr>
          <p:nvPr/>
        </p:nvSpPr>
        <p:spPr bwMode="auto">
          <a:xfrm>
            <a:off x="3347864" y="836712"/>
            <a:ext cx="2501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沒有比他們更不同的了</a:t>
            </a:r>
          </a:p>
        </p:txBody>
      </p:sp>
      <p:pic>
        <p:nvPicPr>
          <p:cNvPr id="104454" name="Picture 7" descr="http://photos.aip.org/history/Thumbnails/pauli_wolfgang_b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2726" y="3717032"/>
            <a:ext cx="22542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5" name="Picture 4" descr="http://photos.aip.org/history/Thumbnails/pauli_wolfgang_a1.jpg"/>
          <p:cNvPicPr>
            <a:picLocks noChangeAspect="1" noChangeArrowheads="1"/>
          </p:cNvPicPr>
          <p:nvPr/>
        </p:nvPicPr>
        <p:blipFill>
          <a:blip r:embed="rId4">
            <a:extLst>
              <a:ext uri="{28A0092B-C50C-407E-A947-70E740481C1C}">
                <a14:useLocalDpi xmlns:a14="http://schemas.microsoft.com/office/drawing/2010/main" val="0"/>
              </a:ext>
            </a:extLst>
          </a:blip>
          <a:srcRect b="10986"/>
          <a:stretch>
            <a:fillRect/>
          </a:stretch>
        </p:blipFill>
        <p:spPr bwMode="auto">
          <a:xfrm>
            <a:off x="5849318" y="332656"/>
            <a:ext cx="2259234" cy="294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775" y="188640"/>
            <a:ext cx="2543175"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640103" y="3282591"/>
            <a:ext cx="4167038" cy="400110"/>
          </a:xfrm>
          <a:prstGeom prst="rect">
            <a:avLst/>
          </a:prstGeom>
        </p:spPr>
        <p:txBody>
          <a:bodyPr wrap="none">
            <a:spAutoFit/>
          </a:bodyPr>
          <a:lstStyle/>
          <a:p>
            <a:pPr eaLnBrk="1" hangingPunct="1"/>
            <a:r>
              <a:rPr lang="en-US" altLang="zh-TW" sz="2000" dirty="0"/>
              <a:t>Werner Heisenberg 1901-1976 </a:t>
            </a:r>
            <a:r>
              <a:rPr lang="zh-TW" altLang="en-US" sz="2000" dirty="0"/>
              <a:t>海森堡</a:t>
            </a:r>
          </a:p>
        </p:txBody>
      </p:sp>
      <p:pic>
        <p:nvPicPr>
          <p:cNvPr id="150530" name="Picture 2" descr="\\psf\Home\Downloads\586px-Werner_Heisenberg_signature.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14215" y="6208128"/>
            <a:ext cx="2266814" cy="649872"/>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076056" y="3316922"/>
            <a:ext cx="3530454" cy="400110"/>
          </a:xfrm>
          <a:prstGeom prst="rect">
            <a:avLst/>
          </a:prstGeom>
        </p:spPr>
        <p:txBody>
          <a:bodyPr wrap="none">
            <a:spAutoFit/>
          </a:bodyPr>
          <a:lstStyle/>
          <a:p>
            <a:pPr eaLnBrk="1" hangingPunct="1"/>
            <a:r>
              <a:rPr lang="en-US" altLang="zh-TW" sz="2000" dirty="0"/>
              <a:t>Wolfgang</a:t>
            </a:r>
            <a:r>
              <a:rPr lang="en-US" altLang="zh-TW" sz="2000" b="1" dirty="0"/>
              <a:t> </a:t>
            </a:r>
            <a:r>
              <a:rPr lang="en-US" altLang="zh-TW" sz="2000" dirty="0"/>
              <a:t>Pauli 1900-1958 </a:t>
            </a:r>
            <a:r>
              <a:rPr lang="zh-TW" altLang="en-US" sz="2000" dirty="0"/>
              <a:t>包立</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3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9"/>
            <a:ext cx="5184576" cy="3570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2978493"/>
            <a:ext cx="5400600" cy="3645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246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anim calcmode="lin" valueType="num">
                                      <p:cBhvr additive="base">
                                        <p:cTn id="7" dur="500" fill="hold"/>
                                        <p:tgtEl>
                                          <p:spTgt spid="153603"/>
                                        </p:tgtEl>
                                        <p:attrNameLst>
                                          <p:attrName>ppt_x</p:attrName>
                                        </p:attrNameLst>
                                      </p:cBhvr>
                                      <p:tavLst>
                                        <p:tav tm="0">
                                          <p:val>
                                            <p:strVal val="#ppt_x"/>
                                          </p:val>
                                        </p:tav>
                                        <p:tav tm="100000">
                                          <p:val>
                                            <p:strVal val="#ppt_x"/>
                                          </p:val>
                                        </p:tav>
                                      </p:tavLst>
                                    </p:anim>
                                    <p:anim calcmode="lin" valueType="num">
                                      <p:cBhvr additive="base">
                                        <p:cTn id="8" dur="500" fill="hold"/>
                                        <p:tgtEl>
                                          <p:spTgt spid="1536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038090"/>
            <a:ext cx="3230857" cy="2726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8" descr="http://photos.aip.org/history/Thumbnails/fermi_enrico_c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371637"/>
            <a:ext cx="3713649"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54289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7522" name="Picture 2" descr="http://www.aip.org/history/heisenberg/images/hei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836712"/>
            <a:ext cx="2880320" cy="2758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2267744" y="332656"/>
            <a:ext cx="44644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Heisenberg</a:t>
            </a:r>
            <a:r>
              <a:rPr lang="zh-TW" altLang="en-US" sz="1800" dirty="0"/>
              <a:t>與</a:t>
            </a:r>
            <a:r>
              <a:rPr lang="en-US" altLang="zh-TW" sz="1800" dirty="0"/>
              <a:t>Pauli</a:t>
            </a:r>
            <a:r>
              <a:rPr lang="zh-TW" altLang="en-US" sz="1800" dirty="0"/>
              <a:t>一樣來自一個學者家庭。</a:t>
            </a:r>
          </a:p>
        </p:txBody>
      </p:sp>
      <p:pic>
        <p:nvPicPr>
          <p:cNvPr id="4" name="Picture 6" descr="http://histclo.com/youth/youth/image/imgnat/hj2hik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0934" y="3634217"/>
            <a:ext cx="3052101" cy="222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5696" y="3620744"/>
            <a:ext cx="2392385" cy="3177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矩形 9"/>
          <p:cNvSpPr/>
          <p:nvPr/>
        </p:nvSpPr>
        <p:spPr>
          <a:xfrm>
            <a:off x="7062215" y="1935148"/>
            <a:ext cx="1503647" cy="1527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Picture 2" descr="http://www.aip.org/history/heisenberg/images/h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747995"/>
            <a:ext cx="2274887"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bwMode="auto">
          <a:xfrm>
            <a:off x="3563888" y="3711995"/>
            <a:ext cx="540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Heisenberg</a:t>
            </a:r>
            <a:r>
              <a:rPr lang="zh-TW" altLang="en-US" sz="1800" dirty="0"/>
              <a:t>與</a:t>
            </a:r>
            <a:r>
              <a:rPr lang="en-US" altLang="zh-TW" sz="1800" dirty="0"/>
              <a:t>Pauli</a:t>
            </a:r>
            <a:r>
              <a:rPr lang="zh-TW" altLang="en-US" sz="1800" dirty="0"/>
              <a:t>一起來到 </a:t>
            </a:r>
            <a:r>
              <a:rPr lang="en-US" altLang="zh-TW" sz="1800" dirty="0"/>
              <a:t>U of Munich</a:t>
            </a:r>
            <a:r>
              <a:rPr lang="zh-TW" altLang="en-US" sz="1800" dirty="0"/>
              <a:t>上大學。</a:t>
            </a:r>
          </a:p>
        </p:txBody>
      </p:sp>
      <p:pic>
        <p:nvPicPr>
          <p:cNvPr id="1617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804" y="747681"/>
            <a:ext cx="4176830" cy="2714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803" y="3726345"/>
            <a:ext cx="3341459" cy="250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1795" name="Picture 3" descr="\\psf\Home\Downloads\568px-Sigillum_Universitatis_Ludovico-Maximilianeae.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2215" y="1935148"/>
            <a:ext cx="1503647" cy="1527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59066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文字方塊 5"/>
          <p:cNvSpPr txBox="1"/>
          <p:nvPr/>
        </p:nvSpPr>
        <p:spPr bwMode="auto">
          <a:xfrm>
            <a:off x="1036593" y="4266210"/>
            <a:ext cx="720709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2000" dirty="0"/>
              <a:t>It is much easier if one does not know a lot and is not too familiar with classical physics. You have a decided advantage there, but then lack of knowledge is no guarantee of success.</a:t>
            </a:r>
          </a:p>
          <a:p>
            <a:pPr algn="r" eaLnBrk="1" hangingPunct="1"/>
            <a:r>
              <a:rPr lang="en-US" altLang="zh-TW" sz="2000" dirty="0"/>
              <a:t>                </a:t>
            </a:r>
            <a:r>
              <a:rPr lang="zh-TW" altLang="en-US" sz="2000" dirty="0"/>
              <a:t>                                   </a:t>
            </a:r>
            <a:r>
              <a:rPr lang="en-US" altLang="zh-TW" sz="2000" dirty="0"/>
              <a:t>Pauli</a:t>
            </a:r>
            <a:r>
              <a:rPr lang="zh-TW" altLang="en-US" sz="2000" dirty="0"/>
              <a:t> </a:t>
            </a:r>
            <a:r>
              <a:rPr lang="en-US" altLang="zh-TW" sz="2000" dirty="0"/>
              <a:t>to Heisenberg,</a:t>
            </a:r>
            <a:endParaRPr lang="zh-TW" altLang="en-US" sz="2000"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0932" y="1768463"/>
            <a:ext cx="1741457" cy="2438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0" descr="http://www.aip.org/history/heisenberg/images/h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541" y="1422376"/>
            <a:ext cx="1862304" cy="278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1035715" y="511809"/>
            <a:ext cx="8281798" cy="369332"/>
          </a:xfrm>
          <a:prstGeom prst="rect">
            <a:avLst/>
          </a:prstGeom>
        </p:spPr>
        <p:txBody>
          <a:bodyPr wrap="square">
            <a:spAutoFit/>
          </a:bodyPr>
          <a:lstStyle/>
          <a:p>
            <a:r>
              <a:rPr lang="zh-TW" altLang="en-US" sz="1800" dirty="0"/>
              <a:t>這時還是大學生的</a:t>
            </a:r>
            <a:r>
              <a:rPr lang="en-US" altLang="zh-TW" sz="1800" dirty="0"/>
              <a:t>Pauli</a:t>
            </a:r>
            <a:r>
              <a:rPr lang="zh-TW" altLang="en-US" sz="1800" dirty="0"/>
              <a:t>已經是為深奧的廣義相對論寫回顧</a:t>
            </a:r>
            <a:r>
              <a:rPr lang="en-US" altLang="zh-TW" sz="1800" dirty="0"/>
              <a:t>review</a:t>
            </a:r>
            <a:r>
              <a:rPr lang="zh-TW" altLang="en-US" sz="1800" dirty="0"/>
              <a:t>的成熟的天才。</a:t>
            </a:r>
          </a:p>
        </p:txBody>
      </p:sp>
      <p:sp>
        <p:nvSpPr>
          <p:cNvPr id="12" name="文字方塊 11"/>
          <p:cNvSpPr txBox="1"/>
          <p:nvPr/>
        </p:nvSpPr>
        <p:spPr bwMode="auto">
          <a:xfrm>
            <a:off x="1079959" y="912790"/>
            <a:ext cx="5933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海森堡卻極度生嫩，但也因此毫無包袱、毫無顧忌。</a:t>
            </a:r>
          </a:p>
        </p:txBody>
      </p:sp>
      <p:sp>
        <p:nvSpPr>
          <p:cNvPr id="2" name="文字方塊 1"/>
          <p:cNvSpPr txBox="1"/>
          <p:nvPr/>
        </p:nvSpPr>
        <p:spPr bwMode="auto">
          <a:xfrm>
            <a:off x="1035716" y="5634362"/>
            <a:ext cx="7517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有時懂得少一點，做起學問來反而容易，在這一點上，你就佔了優勢！</a:t>
            </a:r>
          </a:p>
        </p:txBody>
      </p:sp>
      <p:sp>
        <p:nvSpPr>
          <p:cNvPr id="3" name="文字方塊 2"/>
          <p:cNvSpPr txBox="1"/>
          <p:nvPr/>
        </p:nvSpPr>
        <p:spPr bwMode="auto">
          <a:xfrm>
            <a:off x="1035716" y="6051179"/>
            <a:ext cx="47811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當然啦，反過頭來講，無知也不保證成功。</a:t>
            </a:r>
          </a:p>
        </p:txBody>
      </p:sp>
    </p:spTree>
    <p:extLst>
      <p:ext uri="{BB962C8B-B14F-4D97-AF65-F5344CB8AC3E}">
        <p14:creationId xmlns:p14="http://schemas.microsoft.com/office/powerpoint/2010/main" val="242378888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4451" name="Picture 8" descr="http://photos.aip.org/history/Thumbnails/fermi_enrico_c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196752"/>
            <a:ext cx="3713649"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文字方塊 2"/>
          <p:cNvSpPr txBox="1">
            <a:spLocks noChangeArrowheads="1"/>
          </p:cNvSpPr>
          <p:nvPr/>
        </p:nvSpPr>
        <p:spPr bwMode="auto">
          <a:xfrm>
            <a:off x="2267744" y="764704"/>
            <a:ext cx="482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二十歲的年輕人成為進步的主要動力！</a:t>
            </a:r>
          </a:p>
        </p:txBody>
      </p:sp>
      <p:sp>
        <p:nvSpPr>
          <p:cNvPr id="2" name="矩形 1"/>
          <p:cNvSpPr/>
          <p:nvPr/>
        </p:nvSpPr>
        <p:spPr>
          <a:xfrm>
            <a:off x="2704821" y="5733256"/>
            <a:ext cx="2983509" cy="369332"/>
          </a:xfrm>
          <a:prstGeom prst="rect">
            <a:avLst/>
          </a:prstGeom>
        </p:spPr>
        <p:txBody>
          <a:bodyPr wrap="none">
            <a:spAutoFit/>
          </a:bodyPr>
          <a:lstStyle/>
          <a:p>
            <a:r>
              <a:rPr lang="en-US" altLang="zh-TW" sz="1800" dirty="0" err="1"/>
              <a:t>Knabenphysik</a:t>
            </a:r>
            <a:r>
              <a:rPr lang="en-US" altLang="zh-TW" sz="1800" dirty="0"/>
              <a:t> (</a:t>
            </a:r>
            <a:r>
              <a:rPr lang="en-US" altLang="zh-TW" sz="1800" b="1" dirty="0"/>
              <a:t>boy</a:t>
            </a:r>
            <a:r>
              <a:rPr lang="en-US" altLang="zh-TW" sz="1800" dirty="0"/>
              <a:t>-</a:t>
            </a:r>
            <a:r>
              <a:rPr lang="en-US" altLang="zh-TW" sz="1800" b="1" dirty="0"/>
              <a:t>physics</a:t>
            </a:r>
            <a:r>
              <a:rPr lang="en-US" altLang="zh-TW" sz="1800" dirty="0"/>
              <a:t>).</a:t>
            </a:r>
            <a:endParaRPr lang="zh-TW" altLang="en-US" sz="1800" dirty="0"/>
          </a:p>
        </p:txBody>
      </p:sp>
    </p:spTree>
    <p:extLst>
      <p:ext uri="{BB962C8B-B14F-4D97-AF65-F5344CB8AC3E}">
        <p14:creationId xmlns:p14="http://schemas.microsoft.com/office/powerpoint/2010/main" val="117918918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5474" name="Picture 4" descr="http://photos.aip.org/history/Thumbnails/pauli_wolfgang_a1.jpg"/>
          <p:cNvPicPr>
            <a:picLocks noChangeAspect="1" noChangeArrowheads="1"/>
          </p:cNvPicPr>
          <p:nvPr/>
        </p:nvPicPr>
        <p:blipFill>
          <a:blip r:embed="rId2">
            <a:extLst>
              <a:ext uri="{28A0092B-C50C-407E-A947-70E740481C1C}">
                <a14:useLocalDpi xmlns:a14="http://schemas.microsoft.com/office/drawing/2010/main" val="0"/>
              </a:ext>
            </a:extLst>
          </a:blip>
          <a:srcRect b="10986"/>
          <a:stretch>
            <a:fillRect/>
          </a:stretch>
        </p:blipFill>
        <p:spPr bwMode="auto">
          <a:xfrm>
            <a:off x="1428750" y="928688"/>
            <a:ext cx="2028825"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文字方塊 2"/>
          <p:cNvSpPr txBox="1">
            <a:spLocks noChangeArrowheads="1"/>
          </p:cNvSpPr>
          <p:nvPr/>
        </p:nvSpPr>
        <p:spPr bwMode="auto">
          <a:xfrm>
            <a:off x="3708400" y="2060575"/>
            <a:ext cx="48577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t>Physics is now very confused again, anyway it’s too difficult for me and I wish I am a movie comedian and had never heard of physics. I only hope that Bohr will save us with some new idea.                       Pauli</a:t>
            </a:r>
            <a:endParaRPr lang="zh-TW" altLang="en-US" sz="2000"/>
          </a:p>
        </p:txBody>
      </p:sp>
      <p:sp>
        <p:nvSpPr>
          <p:cNvPr id="105476" name="文字方塊 3"/>
          <p:cNvSpPr txBox="1">
            <a:spLocks noChangeArrowheads="1"/>
          </p:cNvSpPr>
          <p:nvPr/>
        </p:nvSpPr>
        <p:spPr bwMode="auto">
          <a:xfrm>
            <a:off x="1331913" y="4149725"/>
            <a:ext cx="74882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t>Now everything is in Heisenberg’s hands, to find a way out  of the difficulties.                                </a:t>
            </a:r>
            <a:r>
              <a:rPr lang="zh-TW" altLang="en-US" sz="2000"/>
              <a:t>                                                 </a:t>
            </a:r>
            <a:r>
              <a:rPr lang="en-US" altLang="zh-TW" sz="2000"/>
              <a:t>Bohr</a:t>
            </a:r>
            <a:endParaRPr lang="zh-TW" altLang="en-US" sz="200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6498" name="文字方塊 3"/>
          <p:cNvSpPr txBox="1">
            <a:spLocks noChangeArrowheads="1"/>
          </p:cNvSpPr>
          <p:nvPr/>
        </p:nvSpPr>
        <p:spPr bwMode="auto">
          <a:xfrm>
            <a:off x="1979712" y="987981"/>
            <a:ext cx="6607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Heisenberg </a:t>
            </a:r>
            <a:r>
              <a:rPr lang="zh-TW" altLang="en-US" sz="1800" dirty="0"/>
              <a:t>嘗試用</a:t>
            </a:r>
            <a:r>
              <a:rPr lang="zh-TW" altLang="en-US" sz="1800" dirty="0">
                <a:solidFill>
                  <a:srgbClr val="FF0000"/>
                </a:solidFill>
              </a:rPr>
              <a:t>革命性的新想法</a:t>
            </a:r>
            <a:r>
              <a:rPr lang="zh-TW" altLang="en-US" sz="1800" dirty="0"/>
              <a:t>來解決原子物理的問題！</a:t>
            </a:r>
          </a:p>
        </p:txBody>
      </p:sp>
      <p:sp>
        <p:nvSpPr>
          <p:cNvPr id="106499" name="文字方塊 4"/>
          <p:cNvSpPr txBox="1">
            <a:spLocks noChangeArrowheads="1"/>
          </p:cNvSpPr>
          <p:nvPr/>
        </p:nvSpPr>
        <p:spPr bwMode="auto">
          <a:xfrm>
            <a:off x="6000750" y="3214688"/>
            <a:ext cx="928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400"/>
              <a:t>1925</a:t>
            </a:r>
            <a:endParaRPr lang="zh-TW" altLang="en-US" sz="2400"/>
          </a:p>
        </p:txBody>
      </p:sp>
      <p:pic>
        <p:nvPicPr>
          <p:cNvPr id="106500" name="Picture 6" descr="http://www.aip.org/history/heisenberg/images/youngw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2071688"/>
            <a:ext cx="2786063"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文字方塊 4"/>
          <p:cNvSpPr txBox="1">
            <a:spLocks noChangeArrowheads="1"/>
          </p:cNvSpPr>
          <p:nvPr/>
        </p:nvSpPr>
        <p:spPr bwMode="auto">
          <a:xfrm>
            <a:off x="1979712" y="1437646"/>
            <a:ext cx="442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革命的基本原則就是懷疑揚棄所有舊觀念！</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9572" name="文字方塊 11"/>
          <p:cNvSpPr txBox="1">
            <a:spLocks noChangeArrowheads="1"/>
          </p:cNvSpPr>
          <p:nvPr/>
        </p:nvSpPr>
        <p:spPr bwMode="auto">
          <a:xfrm>
            <a:off x="1143248" y="1289894"/>
            <a:ext cx="7429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古典物理認定電子是一個牛頓粒子，</a:t>
            </a:r>
            <a:endParaRPr lang="en-US" altLang="zh-TW" sz="1800" dirty="0"/>
          </a:p>
        </p:txBody>
      </p:sp>
      <p:sp>
        <p:nvSpPr>
          <p:cNvPr id="112646" name="文字方塊 26"/>
          <p:cNvSpPr txBox="1">
            <a:spLocks noChangeArrowheads="1"/>
          </p:cNvSpPr>
          <p:nvPr/>
        </p:nvSpPr>
        <p:spPr bwMode="auto">
          <a:xfrm>
            <a:off x="1148725" y="4910366"/>
            <a:ext cx="4857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可是原子中的電子的軌道從未被觀察到過</a:t>
            </a:r>
            <a:r>
              <a:rPr lang="en-US" altLang="zh-TW" sz="1800" dirty="0"/>
              <a:t>!</a:t>
            </a:r>
            <a:endParaRPr lang="zh-TW" altLang="en-US" sz="1800" dirty="0"/>
          </a:p>
        </p:txBody>
      </p:sp>
      <p:sp>
        <p:nvSpPr>
          <p:cNvPr id="112647" name="文字方塊 28"/>
          <p:cNvSpPr txBox="1">
            <a:spLocks noChangeArrowheads="1"/>
          </p:cNvSpPr>
          <p:nvPr/>
        </p:nvSpPr>
        <p:spPr bwMode="auto">
          <a:xfrm>
            <a:off x="1148725" y="5383440"/>
            <a:ext cx="7429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只有</a:t>
            </a:r>
            <a:r>
              <a:rPr lang="zh-TW" altLang="en-US" sz="1800" dirty="0">
                <a:solidFill>
                  <a:srgbClr val="FF0000"/>
                </a:solidFill>
              </a:rPr>
              <a:t>可觀察的</a:t>
            </a:r>
            <a:r>
              <a:rPr lang="zh-TW" altLang="en-US" sz="1800" dirty="0"/>
              <a:t>才算數！所以首先要放棄電子軌跡的概念！</a:t>
            </a:r>
          </a:p>
        </p:txBody>
      </p:sp>
      <p:sp>
        <p:nvSpPr>
          <p:cNvPr id="109578" name="文字方塊 11"/>
          <p:cNvSpPr txBox="1">
            <a:spLocks noChangeArrowheads="1"/>
          </p:cNvSpPr>
          <p:nvPr/>
        </p:nvSpPr>
        <p:spPr bwMode="auto">
          <a:xfrm>
            <a:off x="1126615" y="2068535"/>
            <a:ext cx="4071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這似乎是先天自明的。</a:t>
            </a:r>
          </a:p>
        </p:txBody>
      </p:sp>
      <p:sp>
        <p:nvSpPr>
          <p:cNvPr id="109579" name="文字方塊 4"/>
          <p:cNvSpPr txBox="1">
            <a:spLocks noChangeArrowheads="1"/>
          </p:cNvSpPr>
          <p:nvPr/>
        </p:nvSpPr>
        <p:spPr bwMode="auto">
          <a:xfrm>
            <a:off x="1143248" y="841923"/>
            <a:ext cx="4429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如何革命</a:t>
            </a:r>
            <a:r>
              <a:rPr lang="en-US" altLang="zh-TW" sz="1800" dirty="0"/>
              <a:t>?</a:t>
            </a:r>
            <a:r>
              <a:rPr lang="zh-TW" altLang="en-US" sz="1800" dirty="0"/>
              <a:t> 如何揚棄舊觀念？</a:t>
            </a:r>
          </a:p>
        </p:txBody>
      </p:sp>
      <p:pic>
        <p:nvPicPr>
          <p:cNvPr id="9" name="Picture 2" descr="4205"/>
          <p:cNvPicPr>
            <a:picLocks noChangeAspect="1" noChangeArrowheads="1"/>
          </p:cNvPicPr>
          <p:nvPr/>
        </p:nvPicPr>
        <p:blipFill>
          <a:blip r:embed="rId2">
            <a:extLst>
              <a:ext uri="{28A0092B-C50C-407E-A947-70E740481C1C}">
                <a14:useLocalDpi xmlns:a14="http://schemas.microsoft.com/office/drawing/2010/main" val="0"/>
              </a:ext>
            </a:extLst>
          </a:blip>
          <a:srcRect l="73788" t="30794" r="4884" b="32162"/>
          <a:stretch>
            <a:fillRect/>
          </a:stretch>
        </p:blipFill>
        <p:spPr bwMode="auto">
          <a:xfrm>
            <a:off x="1148725" y="2623368"/>
            <a:ext cx="18573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2633832" y="2623368"/>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2633832" y="4418343"/>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1148725" y="4404669"/>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1148725" y="2623367"/>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1">
            <a:extLst>
              <a:ext uri="{FF2B5EF4-FFF2-40B4-BE49-F238E27FC236}">
                <a16:creationId xmlns:a16="http://schemas.microsoft.com/office/drawing/2014/main" id="{653E007D-B648-17A6-122D-A012A3AD5792}"/>
              </a:ext>
            </a:extLst>
          </p:cNvPr>
          <p:cNvSpPr txBox="1">
            <a:spLocks noChangeArrowheads="1"/>
          </p:cNvSpPr>
          <p:nvPr/>
        </p:nvSpPr>
        <p:spPr bwMode="auto">
          <a:xfrm>
            <a:off x="1126615" y="1682006"/>
            <a:ext cx="742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因此電子一直有</a:t>
            </a:r>
            <a:r>
              <a:rPr lang="zh-TW" altLang="en-US" sz="1800" dirty="0">
                <a:solidFill>
                  <a:srgbClr val="FF0000"/>
                </a:solidFill>
              </a:rPr>
              <a:t>位置</a:t>
            </a:r>
            <a:r>
              <a:rPr lang="zh-TW" altLang="en-US" sz="1800" dirty="0"/>
              <a:t>這個性質，以這性質可以畫出電子軌跡：</a:t>
            </a:r>
            <a:endParaRPr lang="en-US" altLang="zh-TW" sz="1800"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0594" name="Picture 6" descr="C:\Users\Chia-Hung Chang\Downloads\Data\Knight\Media\Chapter38\Images\38_23Figure-F.jpg"/>
          <p:cNvPicPr>
            <a:picLocks noChangeAspect="1" noChangeArrowheads="1"/>
          </p:cNvPicPr>
          <p:nvPr/>
        </p:nvPicPr>
        <p:blipFill>
          <a:blip r:embed="rId2">
            <a:extLst>
              <a:ext uri="{28A0092B-C50C-407E-A947-70E740481C1C}">
                <a14:useLocalDpi xmlns:a14="http://schemas.microsoft.com/office/drawing/2010/main" val="0"/>
              </a:ext>
            </a:extLst>
          </a:blip>
          <a:srcRect b="35486"/>
          <a:stretch>
            <a:fillRect/>
          </a:stretch>
        </p:blipFill>
        <p:spPr bwMode="auto">
          <a:xfrm>
            <a:off x="1258888" y="2133600"/>
            <a:ext cx="3495675"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6" name="文字方塊 9"/>
          <p:cNvSpPr txBox="1">
            <a:spLocks noChangeArrowheads="1"/>
          </p:cNvSpPr>
          <p:nvPr/>
        </p:nvSpPr>
        <p:spPr bwMode="auto">
          <a:xfrm>
            <a:off x="1187450" y="4292600"/>
            <a:ext cx="7345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如此原子中的電子並沒有所謂軌跡！</a:t>
            </a:r>
            <a:endParaRPr lang="en-US" altLang="zh-TW" sz="1800" dirty="0"/>
          </a:p>
        </p:txBody>
      </p:sp>
      <p:sp>
        <p:nvSpPr>
          <p:cNvPr id="110597" name="文字方塊 10"/>
          <p:cNvSpPr txBox="1">
            <a:spLocks noChangeArrowheads="1"/>
          </p:cNvSpPr>
          <p:nvPr/>
        </p:nvSpPr>
        <p:spPr bwMode="auto">
          <a:xfrm>
            <a:off x="1187450" y="4724400"/>
            <a:ext cx="4176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自然也就沒有釋放電磁波的問題！</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111620" name="文字方塊 11"/>
          <p:cNvSpPr txBox="1">
            <a:spLocks noChangeArrowheads="1"/>
          </p:cNvSpPr>
          <p:nvPr/>
        </p:nvSpPr>
        <p:spPr bwMode="auto">
          <a:xfrm>
            <a:off x="1619672" y="2034649"/>
            <a:ext cx="666878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只有自由的電子有</a:t>
            </a:r>
            <a:r>
              <a:rPr lang="zh-TW" altLang="en-US" sz="1800" dirty="0">
                <a:solidFill>
                  <a:srgbClr val="FF0000"/>
                </a:solidFill>
              </a:rPr>
              <a:t>位置</a:t>
            </a:r>
            <a:r>
              <a:rPr lang="zh-TW" altLang="en-US" sz="1800" dirty="0"/>
              <a:t>這個性質，以這性質可以畫出電子軌跡：</a:t>
            </a:r>
            <a:endParaRPr lang="en-US" altLang="zh-TW" sz="1800" dirty="0"/>
          </a:p>
        </p:txBody>
      </p:sp>
      <p:pic>
        <p:nvPicPr>
          <p:cNvPr id="111623" name="Picture 5" descr="C:\Users\Chia-Hung Chang\Downloads\Data\Knight\Media\Chapter38\Images\38_06Figurea-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564904"/>
            <a:ext cx="3407007"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字方塊 16"/>
          <p:cNvSpPr txBox="1">
            <a:spLocks noChangeArrowheads="1"/>
          </p:cNvSpPr>
          <p:nvPr/>
        </p:nvSpPr>
        <p:spPr bwMode="auto">
          <a:xfrm>
            <a:off x="1592386" y="4508989"/>
            <a:ext cx="6696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但野生的，與家居的，可能很不一樣！</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向右箭號 3"/>
          <p:cNvSpPr/>
          <p:nvPr/>
        </p:nvSpPr>
        <p:spPr>
          <a:xfrm>
            <a:off x="3107510" y="2711461"/>
            <a:ext cx="1143000"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11621" name="文字方塊 29"/>
          <p:cNvSpPr txBox="1">
            <a:spLocks noChangeArrowheads="1"/>
          </p:cNvSpPr>
          <p:nvPr/>
        </p:nvSpPr>
        <p:spPr bwMode="auto">
          <a:xfrm>
            <a:off x="804047" y="1261202"/>
            <a:ext cx="5429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原子中的電子唯一可觀察的是</a:t>
            </a:r>
            <a:r>
              <a:rPr lang="zh-TW" altLang="en-US" sz="1800" dirty="0">
                <a:solidFill>
                  <a:srgbClr val="FF0000"/>
                </a:solidFill>
              </a:rPr>
              <a:t>能階之間的躍遷</a:t>
            </a:r>
            <a:r>
              <a:rPr lang="zh-TW" altLang="en-US" sz="1800" dirty="0"/>
              <a:t>！</a:t>
            </a:r>
            <a:endParaRPr lang="en-US" altLang="zh-TW" sz="1800" dirty="0"/>
          </a:p>
        </p:txBody>
      </p:sp>
      <p:sp>
        <p:nvSpPr>
          <p:cNvPr id="111622" name="文字方塊 10"/>
          <p:cNvSpPr txBox="1">
            <a:spLocks noChangeArrowheads="1"/>
          </p:cNvSpPr>
          <p:nvPr/>
        </p:nvSpPr>
        <p:spPr bwMode="auto">
          <a:xfrm>
            <a:off x="790574" y="4581128"/>
            <a:ext cx="757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從</a:t>
            </a:r>
            <a:r>
              <a:rPr lang="zh-TW" altLang="en-US" sz="1800" dirty="0">
                <a:solidFill>
                  <a:srgbClr val="FF0000"/>
                </a:solidFill>
              </a:rPr>
              <a:t>原子中的電子</a:t>
            </a:r>
            <a:r>
              <a:rPr lang="zh-TW" altLang="en-US" sz="1800" dirty="0"/>
              <a:t>出發，來了解電子，先暫時忘記自由電子，</a:t>
            </a:r>
            <a:endParaRPr lang="en-US" altLang="zh-TW" sz="1800" dirty="0"/>
          </a:p>
        </p:txBody>
      </p:sp>
      <p:pic>
        <p:nvPicPr>
          <p:cNvPr id="111624" name="Picture 9" descr="D:\Downloads\Data\Knight\Media\Chapter39\Images\39_25Figur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1835" y="1919298"/>
            <a:ext cx="2333625"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10"/>
          <p:cNvSpPr txBox="1">
            <a:spLocks noChangeArrowheads="1"/>
          </p:cNvSpPr>
          <p:nvPr/>
        </p:nvSpPr>
        <p:spPr bwMode="auto">
          <a:xfrm>
            <a:off x="804047" y="5065442"/>
            <a:ext cx="757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暫時捨棄無法觀察的位置。重新以可觀察的能階來定義</a:t>
            </a:r>
            <a:r>
              <a:rPr lang="en-US" altLang="zh-TW" sz="1800" dirty="0"/>
              <a:t>”</a:t>
            </a:r>
            <a:r>
              <a:rPr lang="zh-TW" altLang="en-US" sz="1800" dirty="0"/>
              <a:t>原子中的電子</a:t>
            </a:r>
            <a:r>
              <a:rPr lang="en-US" altLang="zh-TW" sz="1800" dirty="0"/>
              <a:t>”</a:t>
            </a:r>
            <a:r>
              <a:rPr lang="zh-TW" altLang="en-US" sz="1800" dirty="0"/>
              <a:t>！</a:t>
            </a:r>
          </a:p>
        </p:txBody>
      </p:sp>
      <p:pic>
        <p:nvPicPr>
          <p:cNvPr id="9" name="Picture 2" descr="4205"/>
          <p:cNvPicPr>
            <a:picLocks noChangeAspect="1" noChangeArrowheads="1"/>
          </p:cNvPicPr>
          <p:nvPr/>
        </p:nvPicPr>
        <p:blipFill>
          <a:blip r:embed="rId3">
            <a:extLst>
              <a:ext uri="{28A0092B-C50C-407E-A947-70E740481C1C}">
                <a14:useLocalDpi xmlns:a14="http://schemas.microsoft.com/office/drawing/2010/main" val="0"/>
              </a:ext>
            </a:extLst>
          </a:blip>
          <a:srcRect l="73788" t="30794" r="4884" b="32162"/>
          <a:stretch>
            <a:fillRect/>
          </a:stretch>
        </p:blipFill>
        <p:spPr bwMode="auto">
          <a:xfrm>
            <a:off x="1061740" y="1844824"/>
            <a:ext cx="18573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2546847" y="1844824"/>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2546847" y="3639799"/>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1061740" y="3626125"/>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1061740" y="1844823"/>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293688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2642" name="文字方塊 15"/>
          <p:cNvSpPr txBox="1">
            <a:spLocks noChangeArrowheads="1"/>
          </p:cNvSpPr>
          <p:nvPr/>
        </p:nvSpPr>
        <p:spPr bwMode="auto">
          <a:xfrm>
            <a:off x="1331640" y="4878008"/>
            <a:ext cx="6840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對海森堡來說，</a:t>
            </a:r>
            <a:r>
              <a:rPr lang="zh-TW" altLang="en-US" sz="1800" dirty="0">
                <a:solidFill>
                  <a:srgbClr val="FF0000"/>
                </a:solidFill>
              </a:rPr>
              <a:t>一系列的能階</a:t>
            </a:r>
            <a:r>
              <a:rPr lang="zh-TW" altLang="en-US" sz="1800" dirty="0"/>
              <a:t>就是討論原子中電子的</a:t>
            </a:r>
            <a:r>
              <a:rPr lang="zh-TW" altLang="en-US" sz="1800" dirty="0">
                <a:solidFill>
                  <a:srgbClr val="FF0000"/>
                </a:solidFill>
              </a:rPr>
              <a:t>唯一出發點</a:t>
            </a:r>
            <a:r>
              <a:rPr lang="zh-TW" altLang="en-US" sz="1800" dirty="0"/>
              <a:t>！</a:t>
            </a:r>
          </a:p>
        </p:txBody>
      </p:sp>
      <p:sp>
        <p:nvSpPr>
          <p:cNvPr id="112643" name="文字方塊 16"/>
          <p:cNvSpPr txBox="1">
            <a:spLocks noChangeArrowheads="1"/>
          </p:cNvSpPr>
          <p:nvPr/>
        </p:nvSpPr>
        <p:spPr bwMode="auto">
          <a:xfrm>
            <a:off x="1331640" y="5389193"/>
            <a:ext cx="5400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無人理會時（無作用時），就留在穩定的能階上！</a:t>
            </a:r>
          </a:p>
        </p:txBody>
      </p:sp>
      <p:pic>
        <p:nvPicPr>
          <p:cNvPr id="5" name="Picture 5" descr="D:\Dropbox\Documents\課程\YoungTextBook\Images\Chapter39\A_Images\A_Figures_and_Photos\39_24_Fig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87677" t="14127" b="9674"/>
          <a:stretch/>
        </p:blipFill>
        <p:spPr bwMode="auto">
          <a:xfrm>
            <a:off x="4031977" y="764704"/>
            <a:ext cx="1053234"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4205"/>
          <p:cNvPicPr>
            <a:picLocks noChangeAspect="1" noChangeArrowheads="1"/>
          </p:cNvPicPr>
          <p:nvPr/>
        </p:nvPicPr>
        <p:blipFill rotWithShape="1">
          <a:blip r:embed="rId3">
            <a:extLst>
              <a:ext uri="{28A0092B-C50C-407E-A947-70E740481C1C}">
                <a14:useLocalDpi xmlns:a14="http://schemas.microsoft.com/office/drawing/2010/main" val="0"/>
              </a:ext>
            </a:extLst>
          </a:blip>
          <a:srcRect l="80700" t="60993" r="15161" b="32162"/>
          <a:stretch/>
        </p:blipFill>
        <p:spPr bwMode="auto">
          <a:xfrm>
            <a:off x="4022333" y="1628800"/>
            <a:ext cx="333643" cy="32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D:\Dropbox\Documents\課程\YoungTextBook\Images\Chapter39\A_Images\A_Figures_and_Photos\39_24_Figure.jpg"/>
          <p:cNvPicPr>
            <a:picLocks noChangeAspect="1" noChangeArrowheads="1"/>
          </p:cNvPicPr>
          <p:nvPr/>
        </p:nvPicPr>
        <p:blipFill rotWithShape="1">
          <a:blip r:embed="rId2">
            <a:extLst>
              <a:ext uri="{28A0092B-C50C-407E-A947-70E740481C1C}">
                <a14:useLocalDpi xmlns:a14="http://schemas.microsoft.com/office/drawing/2010/main" val="0"/>
              </a:ext>
            </a:extLst>
          </a:blip>
          <a:srcRect l="53089" t="14128" r="39224" b="9675"/>
          <a:stretch/>
        </p:blipFill>
        <p:spPr bwMode="auto">
          <a:xfrm>
            <a:off x="3374942" y="764704"/>
            <a:ext cx="657035"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4031977" y="764523"/>
            <a:ext cx="188360" cy="38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Rectangle 1">
            <a:extLst>
              <a:ext uri="{FF2B5EF4-FFF2-40B4-BE49-F238E27FC236}">
                <a16:creationId xmlns:a16="http://schemas.microsoft.com/office/drawing/2014/main" id="{DB656592-3F04-0BF5-A90F-0516156900E5}"/>
              </a:ext>
            </a:extLst>
          </p:cNvPr>
          <p:cNvSpPr/>
          <p:nvPr/>
        </p:nvSpPr>
        <p:spPr>
          <a:xfrm>
            <a:off x="5454968" y="798803"/>
            <a:ext cx="358106" cy="2280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E:\Media\Images\chapter40\4006.jpg">
            <a:extLst>
              <a:ext uri="{FF2B5EF4-FFF2-40B4-BE49-F238E27FC236}">
                <a16:creationId xmlns:a16="http://schemas.microsoft.com/office/drawing/2014/main" id="{4BCEBC4E-7BB3-05CF-5BB1-AAA573BA12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408"/>
          <a:stretch/>
        </p:blipFill>
        <p:spPr bwMode="auto">
          <a:xfrm>
            <a:off x="5742246" y="803084"/>
            <a:ext cx="1595850"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8545EB7-EE62-8CEE-6D39-FEB500AFC567}"/>
                  </a:ext>
                </a:extLst>
              </p:cNvPr>
              <p:cNvSpPr txBox="1"/>
              <p:nvPr/>
            </p:nvSpPr>
            <p:spPr>
              <a:xfrm>
                <a:off x="5666266" y="2417162"/>
                <a:ext cx="309502"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4" name="TextBox 3">
                <a:extLst>
                  <a:ext uri="{FF2B5EF4-FFF2-40B4-BE49-F238E27FC236}">
                    <a16:creationId xmlns:a16="http://schemas.microsoft.com/office/drawing/2014/main" id="{F8545EB7-EE62-8CEE-6D39-FEB500AFC567}"/>
                  </a:ext>
                </a:extLst>
              </p:cNvPr>
              <p:cNvSpPr txBox="1">
                <a:spLocks noRot="1" noChangeAspect="1" noMove="1" noResize="1" noEditPoints="1" noAdjustHandles="1" noChangeArrowheads="1" noChangeShapeType="1" noTextEdit="1"/>
              </p:cNvSpPr>
              <p:nvPr/>
            </p:nvSpPr>
            <p:spPr>
              <a:xfrm>
                <a:off x="5666266" y="2417162"/>
                <a:ext cx="309502" cy="307777"/>
              </a:xfrm>
              <a:prstGeom prst="rect">
                <a:avLst/>
              </a:prstGeom>
              <a:blipFill>
                <a:blip r:embed="rId5"/>
                <a:stretch>
                  <a:fillRect r="-4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74F7A2A-DA77-68F3-1495-C8ECB5322A87}"/>
                  </a:ext>
                </a:extLst>
              </p:cNvPr>
              <p:cNvSpPr txBox="1"/>
              <p:nvPr/>
            </p:nvSpPr>
            <p:spPr>
              <a:xfrm flipH="1">
                <a:off x="5597629" y="2091611"/>
                <a:ext cx="43088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2</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9" name="TextBox 8">
                <a:extLst>
                  <a:ext uri="{FF2B5EF4-FFF2-40B4-BE49-F238E27FC236}">
                    <a16:creationId xmlns:a16="http://schemas.microsoft.com/office/drawing/2014/main" id="{874F7A2A-DA77-68F3-1495-C8ECB5322A87}"/>
                  </a:ext>
                </a:extLst>
              </p:cNvPr>
              <p:cNvSpPr txBox="1">
                <a:spLocks noRot="1" noChangeAspect="1" noMove="1" noResize="1" noEditPoints="1" noAdjustHandles="1" noChangeArrowheads="1" noChangeShapeType="1" noTextEdit="1"/>
              </p:cNvSpPr>
              <p:nvPr/>
            </p:nvSpPr>
            <p:spPr>
              <a:xfrm flipH="1">
                <a:off x="5597629" y="2091611"/>
                <a:ext cx="430889" cy="307777"/>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4055F03-A5AF-A4B9-057F-49E5E1AB6D41}"/>
                  </a:ext>
                </a:extLst>
              </p:cNvPr>
              <p:cNvSpPr txBox="1"/>
              <p:nvPr/>
            </p:nvSpPr>
            <p:spPr>
              <a:xfrm>
                <a:off x="5579552" y="1714788"/>
                <a:ext cx="41643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a:latin typeface="Cambria Math" panose="02040503050406030204" pitchFamily="18" charset="0"/>
                          <a:cs typeface="Times New Roman" pitchFamily="18" charset="0"/>
                        </a:rPr>
                        <m:t>3</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0" name="TextBox 9">
                <a:extLst>
                  <a:ext uri="{FF2B5EF4-FFF2-40B4-BE49-F238E27FC236}">
                    <a16:creationId xmlns:a16="http://schemas.microsoft.com/office/drawing/2014/main" id="{84055F03-A5AF-A4B9-057F-49E5E1AB6D41}"/>
                  </a:ext>
                </a:extLst>
              </p:cNvPr>
              <p:cNvSpPr txBox="1">
                <a:spLocks noRot="1" noChangeAspect="1" noMove="1" noResize="1" noEditPoints="1" noAdjustHandles="1" noChangeArrowheads="1" noChangeShapeType="1" noTextEdit="1"/>
              </p:cNvSpPr>
              <p:nvPr/>
            </p:nvSpPr>
            <p:spPr>
              <a:xfrm>
                <a:off x="5579552" y="1714788"/>
                <a:ext cx="416439" cy="307777"/>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F98B4D9-DD6B-34C4-72E9-C6F8ADF1A43D}"/>
                  </a:ext>
                </a:extLst>
              </p:cNvPr>
              <p:cNvSpPr txBox="1"/>
              <p:nvPr/>
            </p:nvSpPr>
            <p:spPr>
              <a:xfrm>
                <a:off x="5579552" y="1363740"/>
                <a:ext cx="467835"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4</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1" name="TextBox 10">
                <a:extLst>
                  <a:ext uri="{FF2B5EF4-FFF2-40B4-BE49-F238E27FC236}">
                    <a16:creationId xmlns:a16="http://schemas.microsoft.com/office/drawing/2014/main" id="{0F98B4D9-DD6B-34C4-72E9-C6F8ADF1A43D}"/>
                  </a:ext>
                </a:extLst>
              </p:cNvPr>
              <p:cNvSpPr txBox="1">
                <a:spLocks noRot="1" noChangeAspect="1" noMove="1" noResize="1" noEditPoints="1" noAdjustHandles="1" noChangeArrowheads="1" noChangeShapeType="1" noTextEdit="1"/>
              </p:cNvSpPr>
              <p:nvPr/>
            </p:nvSpPr>
            <p:spPr>
              <a:xfrm>
                <a:off x="5579552" y="1363740"/>
                <a:ext cx="467835" cy="307777"/>
              </a:xfrm>
              <a:prstGeom prst="rect">
                <a:avLst/>
              </a:prstGeom>
              <a:blipFill>
                <a:blip r:embed="rId8"/>
                <a:stretch>
                  <a:fillRect/>
                </a:stretch>
              </a:blipFill>
              <a:ln>
                <a:noFill/>
              </a:ln>
            </p:spPr>
            <p:txBody>
              <a:bodyPr/>
              <a:lstStyle/>
              <a:p>
                <a:r>
                  <a:rPr lang="en-US">
                    <a:noFill/>
                  </a:rPr>
                  <a:t> </a:t>
                </a:r>
              </a:p>
            </p:txBody>
          </p:sp>
        </mc:Fallback>
      </mc:AlternateContent>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3666" name="Picture 13" descr="C:\Users\Chia-Hung Chang\Downloads\Data\Knight\Media\Chapter39\Images\39_18Figure-F.jpg"/>
          <p:cNvPicPr>
            <a:picLocks noChangeAspect="1" noChangeArrowheads="1"/>
          </p:cNvPicPr>
          <p:nvPr/>
        </p:nvPicPr>
        <p:blipFill>
          <a:blip r:embed="rId2">
            <a:extLst>
              <a:ext uri="{28A0092B-C50C-407E-A947-70E740481C1C}">
                <a14:useLocalDpi xmlns:a14="http://schemas.microsoft.com/office/drawing/2010/main" val="0"/>
              </a:ext>
            </a:extLst>
          </a:blip>
          <a:srcRect l="19073" b="2963"/>
          <a:stretch>
            <a:fillRect/>
          </a:stretch>
        </p:blipFill>
        <p:spPr bwMode="auto">
          <a:xfrm>
            <a:off x="2123728" y="1484734"/>
            <a:ext cx="482758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7" name="文字方塊 3"/>
          <p:cNvSpPr txBox="1">
            <a:spLocks noChangeArrowheads="1"/>
          </p:cNvSpPr>
          <p:nvPr/>
        </p:nvSpPr>
        <p:spPr bwMode="auto">
          <a:xfrm>
            <a:off x="1403648" y="930781"/>
            <a:ext cx="7200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有人打擾時</a:t>
            </a:r>
            <a:r>
              <a:rPr lang="en-US" altLang="zh-TW" sz="1800" dirty="0"/>
              <a:t>(</a:t>
            </a:r>
            <a:r>
              <a:rPr lang="zh-TW" altLang="en-US" sz="1800" dirty="0"/>
              <a:t>觀測時</a:t>
            </a:r>
            <a:r>
              <a:rPr lang="en-US" altLang="zh-TW" sz="1800" dirty="0"/>
              <a:t>)</a:t>
            </a:r>
            <a:r>
              <a:rPr lang="zh-TW" altLang="en-US" sz="1800" dirty="0"/>
              <a:t>，就會發生躍遷！就可以被觀測到！</a:t>
            </a:r>
          </a:p>
        </p:txBody>
      </p:sp>
      <p:sp>
        <p:nvSpPr>
          <p:cNvPr id="2" name="文字方塊 1"/>
          <p:cNvSpPr txBox="1"/>
          <p:nvPr/>
        </p:nvSpPr>
        <p:spPr bwMode="auto">
          <a:xfrm>
            <a:off x="1403648" y="5372943"/>
            <a:ext cx="6879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如果由可觀察量出發，躍遷就成為量子物理的觀測量的核心！</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4690" name="Picture 13" descr="C:\Users\Chia-Hung Chang\Downloads\Data\Knight\Media\Chapter39\Images\39_18Figure-F.jpg"/>
          <p:cNvPicPr>
            <a:picLocks noChangeAspect="1" noChangeArrowheads="1"/>
          </p:cNvPicPr>
          <p:nvPr/>
        </p:nvPicPr>
        <p:blipFill>
          <a:blip r:embed="rId2">
            <a:extLst>
              <a:ext uri="{28A0092B-C50C-407E-A947-70E740481C1C}">
                <a14:useLocalDpi xmlns:a14="http://schemas.microsoft.com/office/drawing/2010/main" val="0"/>
              </a:ext>
            </a:extLst>
          </a:blip>
          <a:srcRect l="19073" b="2963"/>
          <a:stretch>
            <a:fillRect/>
          </a:stretch>
        </p:blipFill>
        <p:spPr bwMode="auto">
          <a:xfrm>
            <a:off x="1091497" y="2515734"/>
            <a:ext cx="3531651" cy="2634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1" name="文字方塊 3"/>
          <p:cNvSpPr txBox="1">
            <a:spLocks noChangeArrowheads="1"/>
          </p:cNvSpPr>
          <p:nvPr/>
        </p:nvSpPr>
        <p:spPr bwMode="auto">
          <a:xfrm>
            <a:off x="1038038" y="875729"/>
            <a:ext cx="5903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描述躍遷，就如同描述一個火車旅程，有起點有終點。</a:t>
            </a:r>
          </a:p>
        </p:txBody>
      </p:sp>
      <p:pic>
        <p:nvPicPr>
          <p:cNvPr id="114692" name="Picture 5" descr="http://www.po2u.idv.tw/blog/images/photo/20070425/20070425-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416050"/>
            <a:ext cx="287655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7" descr="http://pic.pimg.tw/vivalavida99/4b49dd235e20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501008"/>
            <a:ext cx="1865894" cy="285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6"/>
          <p:cNvSpPr txBox="1">
            <a:spLocks noChangeArrowheads="1"/>
          </p:cNvSpPr>
          <p:nvPr/>
        </p:nvSpPr>
        <p:spPr bwMode="auto">
          <a:xfrm>
            <a:off x="1038038" y="467844"/>
            <a:ext cx="6914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那我們如何描述躍遷、以及躍遷時的觀測量呢？</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5714" name="Picture 2" descr="http://p8.p.pixnet.net/albums/userpics/8/1/112881/12031536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204864"/>
            <a:ext cx="603408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6" name="文字方塊 3"/>
          <p:cNvSpPr txBox="1">
            <a:spLocks noChangeArrowheads="1"/>
          </p:cNvSpPr>
          <p:nvPr/>
        </p:nvSpPr>
        <p:spPr bwMode="auto">
          <a:xfrm>
            <a:off x="1259632" y="1412776"/>
            <a:ext cx="70242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而描述或討論火車旅程時，就需要如價格表或里程表這樣的表格：</a:t>
            </a:r>
          </a:p>
        </p:txBody>
      </p:sp>
      <p:pic>
        <p:nvPicPr>
          <p:cNvPr id="115717" name="Picture 7" descr="http://pic.pimg.tw/vivalavida99/4b49dd235e20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309146"/>
            <a:ext cx="210502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6738" name="Picture 2" descr="http://www.thbu4.gov.tw/%BEi%C5@%A8%BD%B5%7B%AA%ED/%B0%AA%B6%AF%ACq%BEi%C5@%A8%BD%B5%7B-2.gif"/>
          <p:cNvPicPr>
            <a:picLocks noChangeAspect="1" noChangeArrowheads="1"/>
          </p:cNvPicPr>
          <p:nvPr/>
        </p:nvPicPr>
        <p:blipFill>
          <a:blip r:embed="rId2">
            <a:extLst>
              <a:ext uri="{28A0092B-C50C-407E-A947-70E740481C1C}">
                <a14:useLocalDpi xmlns:a14="http://schemas.microsoft.com/office/drawing/2010/main" val="0"/>
              </a:ext>
            </a:extLst>
          </a:blip>
          <a:srcRect b="81802"/>
          <a:stretch>
            <a:fillRect/>
          </a:stretch>
        </p:blipFill>
        <p:spPr bwMode="auto">
          <a:xfrm>
            <a:off x="0" y="-11215688"/>
            <a:ext cx="998220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39" name="Picture 4" descr="http://www.thbu4.gov.tw/%BEi%C5@%A8%BD%B5%7B%AA%ED/%B0%AA%B6%AF%ACq%BEi%C5@%A8%BD%B5%7B-2.gif"/>
          <p:cNvPicPr>
            <a:picLocks noChangeAspect="1" noChangeArrowheads="1"/>
          </p:cNvPicPr>
          <p:nvPr/>
        </p:nvPicPr>
        <p:blipFill>
          <a:blip r:embed="rId2">
            <a:extLst>
              <a:ext uri="{28A0092B-C50C-407E-A947-70E740481C1C}">
                <a14:useLocalDpi xmlns:a14="http://schemas.microsoft.com/office/drawing/2010/main" val="0"/>
              </a:ext>
            </a:extLst>
          </a:blip>
          <a:srcRect t="81421" r="21278"/>
          <a:stretch>
            <a:fillRect/>
          </a:stretch>
        </p:blipFill>
        <p:spPr bwMode="auto">
          <a:xfrm>
            <a:off x="357188" y="3857625"/>
            <a:ext cx="7858125"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6" descr="http://chch.tw/phpwind/attachment/28_411_c689429a2f13187.jpg"/>
          <p:cNvPicPr>
            <a:picLocks noChangeAspect="1" noChangeArrowheads="1"/>
          </p:cNvPicPr>
          <p:nvPr/>
        </p:nvPicPr>
        <p:blipFill>
          <a:blip r:embed="rId3">
            <a:extLst>
              <a:ext uri="{28A0092B-C50C-407E-A947-70E740481C1C}">
                <a14:useLocalDpi xmlns:a14="http://schemas.microsoft.com/office/drawing/2010/main" val="0"/>
              </a:ext>
            </a:extLst>
          </a:blip>
          <a:srcRect l="6000" t="4601" r="5499"/>
          <a:stretch>
            <a:fillRect/>
          </a:stretch>
        </p:blipFill>
        <p:spPr bwMode="auto">
          <a:xfrm>
            <a:off x="1928813" y="571500"/>
            <a:ext cx="4214812"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7762" name="Picture 3" descr="f40_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1268760"/>
            <a:ext cx="3793650" cy="1589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文字方塊 7"/>
          <p:cNvSpPr txBox="1">
            <a:spLocks noChangeArrowheads="1"/>
          </p:cNvSpPr>
          <p:nvPr/>
        </p:nvSpPr>
        <p:spPr bwMode="auto">
          <a:xfrm>
            <a:off x="3203848" y="3068390"/>
            <a:ext cx="56166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收集電子躍遷時所放出的光的頻率，就形成一個表格：</a:t>
            </a:r>
          </a:p>
        </p:txBody>
      </p:sp>
      <p:pic>
        <p:nvPicPr>
          <p:cNvPr id="117765" name="Picture 2" descr="http://p8.p.pixnet.net/albums/userpics/8/1/112881/12031536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84139"/>
            <a:ext cx="2592288" cy="1473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6" name="文字方塊 6"/>
          <p:cNvSpPr txBox="1">
            <a:spLocks noChangeArrowheads="1"/>
          </p:cNvSpPr>
          <p:nvPr/>
        </p:nvSpPr>
        <p:spPr bwMode="auto">
          <a:xfrm>
            <a:off x="3203848" y="5278745"/>
            <a:ext cx="532859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這就是一個可觀察的量。就是光譜線的頻率！</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4A6B24E-53DB-1C4C-899E-7BFB659E9DA5}"/>
                  </a:ext>
                </a:extLst>
              </p:cNvPr>
              <p:cNvSpPr txBox="1"/>
              <p:nvPr/>
            </p:nvSpPr>
            <p:spPr>
              <a:xfrm>
                <a:off x="6366574" y="4220870"/>
                <a:ext cx="437364" cy="276999"/>
              </a:xfrm>
              <a:prstGeom prst="rect">
                <a:avLst/>
              </a:prstGeom>
              <a:solidFill>
                <a:srgbClr val="FFFF00"/>
              </a:solidFill>
            </p:spPr>
            <p:txBody>
              <a:bodyPr wrap="none" lIns="0" tIns="0" rIns="0" bIns="0" rtlCol="0">
                <a:spAutoFit/>
              </a:bodyPr>
              <a:lstStyle/>
              <a:p>
                <a:pPr/>
                <a14:m>
                  <m:oMathPara xmlns:m="http://schemas.openxmlformats.org/officeDocument/2006/math">
                    <m:oMath>
                      <m:sSub>
                        <m:sSubPr>
                          <m:ctrlPr>
                            <a:rPr lang="en-TW" sz="1800" b="0" i="1" smtClean="0">
                              <a:latin typeface="Cambria Math" panose="02040503050406030204" pitchFamily="18" charset="0"/>
                              <a:ea typeface="Cambria Math" panose="02040503050406030204" pitchFamily="18" charset="0"/>
                            </a:rPr>
                          </m:ctrlPr>
                        </m:sSubPr>
                        <m:e>
                          <m:r>
                            <a:rPr lang="en-TW" sz="1800" b="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7" name="TextBox 6">
                <a:extLst>
                  <a:ext uri="{FF2B5EF4-FFF2-40B4-BE49-F238E27FC236}">
                    <a16:creationId xmlns:a16="http://schemas.microsoft.com/office/drawing/2014/main" id="{84A6B24E-53DB-1C4C-899E-7BFB659E9DA5}"/>
                  </a:ext>
                </a:extLst>
              </p:cNvPr>
              <p:cNvSpPr txBox="1">
                <a:spLocks noRot="1" noChangeAspect="1" noMove="1" noResize="1" noEditPoints="1" noAdjustHandles="1" noChangeArrowheads="1" noChangeShapeType="1" noTextEdit="1"/>
              </p:cNvSpPr>
              <p:nvPr/>
            </p:nvSpPr>
            <p:spPr>
              <a:xfrm>
                <a:off x="6366574" y="4220870"/>
                <a:ext cx="437364" cy="276999"/>
              </a:xfrm>
              <a:prstGeom prst="rect">
                <a:avLst/>
              </a:prstGeom>
              <a:blipFill>
                <a:blip r:embed="rId7"/>
                <a:stretch>
                  <a:fillRect l="-8571" b="-8696"/>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7C3DFE8-9335-3DEE-3F96-DF2EEA1128C4}"/>
                  </a:ext>
                </a:extLst>
              </p:cNvPr>
              <p:cNvSpPr txBox="1"/>
              <p:nvPr/>
            </p:nvSpPr>
            <p:spPr>
              <a:xfrm>
                <a:off x="3226503" y="3874931"/>
                <a:ext cx="2208618" cy="918200"/>
              </a:xfrm>
              <a:prstGeom prst="rect">
                <a:avLst/>
              </a:prstGeom>
              <a:solidFill>
                <a:srgbClr val="FFFF99"/>
              </a:solidFill>
            </p:spPr>
            <p:txBody>
              <a:bodyPr wrap="none" lIns="0" tIns="0" rIns="0" bIns="0" rtlCol="0">
                <a:spAutoFit/>
              </a:bodyPr>
              <a:lstStyle/>
              <a:p>
                <a:pPr/>
                <a14:m>
                  <m:oMathPara xmlns:m="http://schemas.openxmlformats.org/officeDocument/2006/math">
                    <m:oMath>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11</m:t>
                                          </m:r>
                                        </m:sub>
                                      </m:sSub>
                                    </m:e>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i="1" smtClean="0">
                                              <a:latin typeface="Cambria Math" panose="02040503050406030204" pitchFamily="18" charset="0"/>
                                              <a:ea typeface="Cambria Math" panose="02040503050406030204" pitchFamily="18" charset="0"/>
                                            </a:rPr>
                                          </m:ctrlPr>
                                        </m:sSubPr>
                                        <m:e>
                                          <m:r>
                                            <a:rPr lang="en-US" sz="1800" i="1" smtClean="0">
                                              <a:latin typeface="Cambria Math" panose="02040503050406030204" pitchFamily="18" charset="0"/>
                                              <a:ea typeface="Cambria Math" panose="02040503050406030204" pitchFamily="18" charset="0"/>
                                            </a:rPr>
                                            <m:t>𝜈</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2" name="TextBox 1">
                <a:extLst>
                  <a:ext uri="{FF2B5EF4-FFF2-40B4-BE49-F238E27FC236}">
                    <a16:creationId xmlns:a16="http://schemas.microsoft.com/office/drawing/2014/main" id="{17C3DFE8-9335-3DEE-3F96-DF2EEA1128C4}"/>
                  </a:ext>
                </a:extLst>
              </p:cNvPr>
              <p:cNvSpPr txBox="1">
                <a:spLocks noRot="1" noChangeAspect="1" noMove="1" noResize="1" noEditPoints="1" noAdjustHandles="1" noChangeArrowheads="1" noChangeShapeType="1" noTextEdit="1"/>
              </p:cNvSpPr>
              <p:nvPr/>
            </p:nvSpPr>
            <p:spPr>
              <a:xfrm>
                <a:off x="3226503" y="3874931"/>
                <a:ext cx="2208618" cy="918200"/>
              </a:xfrm>
              <a:prstGeom prst="rect">
                <a:avLst/>
              </a:prstGeom>
              <a:blipFill>
                <a:blip r:embed="rId8"/>
                <a:stretch>
                  <a:fillRect t="-1370" b="-6849"/>
                </a:stretch>
              </a:blipFill>
            </p:spPr>
            <p:txBody>
              <a:bodyPr/>
              <a:lstStyle/>
              <a:p>
                <a:r>
                  <a:rPr lang="en-US">
                    <a:noFill/>
                  </a:rPr>
                  <a:t> </a:t>
                </a:r>
              </a:p>
            </p:txBody>
          </p:sp>
        </mc:Fallback>
      </mc:AlternateContent>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18786" name="Picture 3" descr="f40_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075" y="1474620"/>
            <a:ext cx="3641363" cy="152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1" name="文字方塊 9"/>
          <p:cNvSpPr txBox="1">
            <a:spLocks noChangeArrowheads="1"/>
          </p:cNvSpPr>
          <p:nvPr/>
        </p:nvSpPr>
        <p:spPr bwMode="auto">
          <a:xfrm>
            <a:off x="1883271" y="3346828"/>
            <a:ext cx="494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光譜線的光強度也應該可以寫成一個表格：</a:t>
            </a:r>
          </a:p>
        </p:txBody>
      </p:sp>
      <p:sp>
        <p:nvSpPr>
          <p:cNvPr id="118793" name="文字方塊 35"/>
          <p:cNvSpPr txBox="1">
            <a:spLocks noChangeArrowheads="1"/>
          </p:cNvSpPr>
          <p:nvPr/>
        </p:nvSpPr>
        <p:spPr bwMode="auto">
          <a:xfrm>
            <a:off x="5652120" y="4653136"/>
            <a:ext cx="2500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i="1" dirty="0"/>
              <a:t>n</a:t>
            </a:r>
            <a:r>
              <a:rPr lang="zh-TW" altLang="en-US" sz="1800" dirty="0"/>
              <a:t>態到</a:t>
            </a:r>
            <a:r>
              <a:rPr lang="en-US" altLang="zh-TW" sz="1800" i="1" dirty="0"/>
              <a:t>m</a:t>
            </a:r>
            <a:r>
              <a:rPr lang="zh-TW" altLang="en-US" sz="1800" dirty="0"/>
              <a:t>態的躍遷</a:t>
            </a:r>
            <a:r>
              <a:rPr lang="zh-TW" altLang="en-US" sz="1800" dirty="0">
                <a:solidFill>
                  <a:srgbClr val="FF0000"/>
                </a:solidFill>
              </a:rPr>
              <a:t>強度</a:t>
            </a:r>
          </a:p>
        </p:txBody>
      </p:sp>
      <p:sp>
        <p:nvSpPr>
          <p:cNvPr id="118795" name="文字方塊 9"/>
          <p:cNvSpPr txBox="1">
            <a:spLocks noChangeArrowheads="1"/>
          </p:cNvSpPr>
          <p:nvPr/>
        </p:nvSpPr>
        <p:spPr bwMode="auto">
          <a:xfrm>
            <a:off x="1955626" y="898556"/>
            <a:ext cx="494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光譜線的光的強度也可以測量！</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72E6A49-0F73-2943-81CC-65B340FECEC9}"/>
                  </a:ext>
                </a:extLst>
              </p:cNvPr>
              <p:cNvSpPr txBox="1"/>
              <p:nvPr/>
            </p:nvSpPr>
            <p:spPr>
              <a:xfrm>
                <a:off x="5134774" y="4690077"/>
                <a:ext cx="458074" cy="276999"/>
              </a:xfrm>
              <a:prstGeom prst="rect">
                <a:avLst/>
              </a:prstGeom>
              <a:solidFill>
                <a:srgbClr val="FFFF00"/>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3" name="TextBox 2">
                <a:extLst>
                  <a:ext uri="{FF2B5EF4-FFF2-40B4-BE49-F238E27FC236}">
                    <a16:creationId xmlns:a16="http://schemas.microsoft.com/office/drawing/2014/main" id="{572E6A49-0F73-2943-81CC-65B340FECEC9}"/>
                  </a:ext>
                </a:extLst>
              </p:cNvPr>
              <p:cNvSpPr txBox="1">
                <a:spLocks noRot="1" noChangeAspect="1" noMove="1" noResize="1" noEditPoints="1" noAdjustHandles="1" noChangeArrowheads="1" noChangeShapeType="1" noTextEdit="1"/>
              </p:cNvSpPr>
              <p:nvPr/>
            </p:nvSpPr>
            <p:spPr>
              <a:xfrm>
                <a:off x="5134774" y="4690077"/>
                <a:ext cx="458074" cy="276999"/>
              </a:xfrm>
              <a:prstGeom prst="rect">
                <a:avLst/>
              </a:prstGeom>
              <a:blipFill>
                <a:blip r:embed="rId5"/>
                <a:stretch>
                  <a:fillRect l="-810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CFF3647-A042-3C12-DEF2-B763F453BC42}"/>
                  </a:ext>
                </a:extLst>
              </p:cNvPr>
              <p:cNvSpPr txBox="1"/>
              <p:nvPr/>
            </p:nvSpPr>
            <p:spPr>
              <a:xfrm>
                <a:off x="1977075" y="4369412"/>
                <a:ext cx="2690993" cy="91832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𝑎</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11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2" name="TextBox 1">
                <a:extLst>
                  <a:ext uri="{FF2B5EF4-FFF2-40B4-BE49-F238E27FC236}">
                    <a16:creationId xmlns:a16="http://schemas.microsoft.com/office/drawing/2014/main" id="{2CFF3647-A042-3C12-DEF2-B763F453BC42}"/>
                  </a:ext>
                </a:extLst>
              </p:cNvPr>
              <p:cNvSpPr txBox="1">
                <a:spLocks noRot="1" noChangeAspect="1" noMove="1" noResize="1" noEditPoints="1" noAdjustHandles="1" noChangeArrowheads="1" noChangeShapeType="1" noTextEdit="1"/>
              </p:cNvSpPr>
              <p:nvPr/>
            </p:nvSpPr>
            <p:spPr>
              <a:xfrm>
                <a:off x="1977075" y="4369412"/>
                <a:ext cx="2690993" cy="918328"/>
              </a:xfrm>
              <a:prstGeom prst="rect">
                <a:avLst/>
              </a:prstGeom>
              <a:blipFill>
                <a:blip r:embed="rId6"/>
                <a:stretch>
                  <a:fillRect l="-469" t="-1370" b="-6849"/>
                </a:stretch>
              </a:blipFill>
            </p:spPr>
            <p:txBody>
              <a:bodyPr/>
              <a:lstStyle/>
              <a:p>
                <a:r>
                  <a:rPr lang="en-US">
                    <a:noFill/>
                  </a:rPr>
                  <a:t> </a:t>
                </a:r>
              </a:p>
            </p:txBody>
          </p:sp>
        </mc:Fallback>
      </mc:AlternateContent>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 name="Picture 2" descr="4205"/>
          <p:cNvPicPr>
            <a:picLocks noChangeAspect="1" noChangeArrowheads="1"/>
          </p:cNvPicPr>
          <p:nvPr/>
        </p:nvPicPr>
        <p:blipFill>
          <a:blip r:embed="rId2">
            <a:extLst>
              <a:ext uri="{28A0092B-C50C-407E-A947-70E740481C1C}">
                <a14:useLocalDpi xmlns:a14="http://schemas.microsoft.com/office/drawing/2010/main" val="0"/>
              </a:ext>
            </a:extLst>
          </a:blip>
          <a:srcRect l="73788" t="30794" r="4884" b="32162"/>
          <a:stretch>
            <a:fillRect/>
          </a:stretch>
        </p:blipFill>
        <p:spPr bwMode="auto">
          <a:xfrm>
            <a:off x="1468053" y="2624424"/>
            <a:ext cx="18573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直線單箭頭接點 33"/>
          <p:cNvCxnSpPr/>
          <p:nvPr/>
        </p:nvCxnSpPr>
        <p:spPr>
          <a:xfrm flipH="1">
            <a:off x="2237948" y="3677043"/>
            <a:ext cx="142876" cy="5506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19814" name="Picture 6" descr="http://www.aip.org/history/heisenberg/images/youngw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549700"/>
            <a:ext cx="1432557" cy="21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5" name="文字方塊 19"/>
          <p:cNvSpPr txBox="1">
            <a:spLocks noChangeArrowheads="1"/>
          </p:cNvSpPr>
          <p:nvPr/>
        </p:nvSpPr>
        <p:spPr bwMode="auto">
          <a:xfrm>
            <a:off x="1064374" y="954033"/>
            <a:ext cx="78968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因為在電磁學中，一個電荷發光的強度，正比其電偶極矩</a:t>
            </a:r>
            <a:r>
              <a:rPr lang="en-US" altLang="zh-TW" sz="1800" dirty="0"/>
              <a:t>(</a:t>
            </a:r>
            <a:r>
              <a:rPr lang="zh-TW" altLang="en-US" sz="1800" dirty="0"/>
              <a:t>的時間兩次微分</a:t>
            </a:r>
            <a:r>
              <a:rPr lang="en-US" altLang="zh-TW" sz="1800" dirty="0"/>
              <a:t>)</a:t>
            </a:r>
            <a:r>
              <a:rPr lang="zh-TW" altLang="en-US" sz="1800" dirty="0"/>
              <a:t>：</a:t>
            </a:r>
          </a:p>
        </p:txBody>
      </p:sp>
      <p:sp>
        <p:nvSpPr>
          <p:cNvPr id="119817" name="文字方塊 12"/>
          <p:cNvSpPr txBox="1">
            <a:spLocks noChangeArrowheads="1"/>
          </p:cNvSpPr>
          <p:nvPr/>
        </p:nvSpPr>
        <p:spPr bwMode="auto">
          <a:xfrm>
            <a:off x="1061128" y="532704"/>
            <a:ext cx="515296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這就十分有趣了！</a:t>
            </a:r>
          </a:p>
        </p:txBody>
      </p:sp>
      <p:sp>
        <p:nvSpPr>
          <p:cNvPr id="119818" name="文字方塊 20"/>
          <p:cNvSpPr txBox="1">
            <a:spLocks noChangeArrowheads="1"/>
          </p:cNvSpPr>
          <p:nvPr/>
        </p:nvSpPr>
        <p:spPr bwMode="auto">
          <a:xfrm>
            <a:off x="1069517" y="1765433"/>
            <a:ext cx="7775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而電偶極矩又正比於位置，因此光譜線光強度就正比於電子的</a:t>
            </a:r>
            <a:r>
              <a:rPr lang="zh-TW" altLang="en-US" sz="1800" dirty="0">
                <a:solidFill>
                  <a:srgbClr val="FF0000"/>
                </a:solidFill>
              </a:rPr>
              <a:t>位置：</a:t>
            </a:r>
            <a:endParaRPr lang="zh-TW" altLang="en-US" sz="1800" dirty="0"/>
          </a:p>
        </p:txBody>
      </p:sp>
      <p:sp>
        <p:nvSpPr>
          <p:cNvPr id="13" name="矩形 12"/>
          <p:cNvSpPr/>
          <p:nvPr/>
        </p:nvSpPr>
        <p:spPr>
          <a:xfrm>
            <a:off x="2953160" y="2624424"/>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2953160" y="4419399"/>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1468053" y="4405725"/>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1468053" y="2624423"/>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3" name="矩形 2"/>
              <p:cNvSpPr/>
              <p:nvPr/>
            </p:nvSpPr>
            <p:spPr>
              <a:xfrm>
                <a:off x="2366076" y="3783101"/>
                <a:ext cx="338233" cy="338554"/>
              </a:xfrm>
              <a:prstGeom prst="rect">
                <a:avLst/>
              </a:prstGeom>
            </p:spPr>
            <p:txBody>
              <a:bodyPr wrap="none">
                <a:spAutoFit/>
              </a:bodyPr>
              <a:lstStyle/>
              <a:p>
                <a:pPr eaLnBrk="1" hangingPunct="1"/>
                <a14:m>
                  <m:oMathPara xmlns:m="http://schemas.openxmlformats.org/officeDocument/2006/math">
                    <m:oMath>
                      <m:acc>
                        <m:accPr>
                          <m:chr m:val="⃗"/>
                          <m:ctrlPr>
                            <a:rPr lang="en-US" altLang="zh-TW" sz="1600" i="1">
                              <a:latin typeface="Cambria Math"/>
                            </a:rPr>
                          </m:ctrlPr>
                        </m:accPr>
                        <m:e>
                          <m:r>
                            <a:rPr lang="en-US" altLang="zh-TW" sz="1600" i="1">
                              <a:latin typeface="Cambria Math"/>
                            </a:rPr>
                            <m:t>𝑟</m:t>
                          </m:r>
                        </m:e>
                      </m:acc>
                    </m:oMath>
                  </m:oMathPara>
                </a14:m>
                <a:endParaRPr lang="zh-TW" altLang="en-US" sz="1600" dirty="0"/>
              </a:p>
            </p:txBody>
          </p:sp>
        </mc:Choice>
        <mc:Fallback xmlns="">
          <p:sp>
            <p:nvSpPr>
              <p:cNvPr id="3" name="矩形 2"/>
              <p:cNvSpPr>
                <a:spLocks noRot="1" noChangeAspect="1" noMove="1" noResize="1" noEditPoints="1" noAdjustHandles="1" noChangeArrowheads="1" noChangeShapeType="1" noTextEdit="1"/>
              </p:cNvSpPr>
              <p:nvPr/>
            </p:nvSpPr>
            <p:spPr>
              <a:xfrm>
                <a:off x="2366076" y="3783101"/>
                <a:ext cx="338233" cy="338554"/>
              </a:xfrm>
              <a:prstGeom prst="rect">
                <a:avLst/>
              </a:prstGeom>
              <a:blipFill>
                <a:blip r:embed="rId4"/>
                <a:stretch>
                  <a:fillRect t="-18519"/>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5C698DB-DF3F-E74C-BFC8-19CAED4D11A3}"/>
                  </a:ext>
                </a:extLst>
              </p:cNvPr>
              <p:cNvSpPr/>
              <p:nvPr/>
            </p:nvSpPr>
            <p:spPr>
              <a:xfrm>
                <a:off x="2331146" y="1353956"/>
                <a:ext cx="1076064" cy="369332"/>
              </a:xfrm>
              <a:prstGeom prst="rect">
                <a:avLst/>
              </a:prstGeom>
              <a:solidFill>
                <a:srgbClr val="FFFF00"/>
              </a:solidFill>
            </p:spPr>
            <p:txBody>
              <a:bodyPr wrap="none">
                <a:spAutoFit/>
              </a:bodyPr>
              <a:lstStyle/>
              <a:p>
                <a:pPr/>
                <a14:m>
                  <m:oMathPara xmlns:m="http://schemas.openxmlformats.org/officeDocument/2006/math">
                    <m:oMath>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𝑝</m:t>
                          </m:r>
                        </m:e>
                      </m:acc>
                      <m:r>
                        <a:rPr lang="en-US" altLang="zh-TW" sz="1800" b="0" i="1" smtClean="0">
                          <a:latin typeface="Cambria Math" panose="02040503050406030204" pitchFamily="18" charset="0"/>
                        </a:rPr>
                        <m:t>=</m:t>
                      </m:r>
                      <m:r>
                        <a:rPr lang="en-US" altLang="zh-TW" sz="1800" i="1">
                          <a:latin typeface="Cambria Math"/>
                        </a:rPr>
                        <m:t>𝑒</m:t>
                      </m:r>
                      <m:r>
                        <a:rPr lang="en-US" altLang="zh-TW" sz="1800" i="1">
                          <a:latin typeface="Cambria Math"/>
                          <a:ea typeface="Cambria Math"/>
                        </a:rPr>
                        <m:t>∙</m:t>
                      </m:r>
                      <m:acc>
                        <m:accPr>
                          <m:chr m:val="⃗"/>
                          <m:ctrlPr>
                            <a:rPr lang="en-US" altLang="zh-TW" sz="1800" i="1">
                              <a:latin typeface="Cambria Math"/>
                            </a:rPr>
                          </m:ctrlPr>
                        </m:accPr>
                        <m:e>
                          <m:r>
                            <a:rPr lang="en-US" altLang="zh-TW" sz="1800" i="1">
                              <a:latin typeface="Cambria Math"/>
                            </a:rPr>
                            <m:t>𝑟</m:t>
                          </m:r>
                        </m:e>
                      </m:acc>
                    </m:oMath>
                  </m:oMathPara>
                </a14:m>
                <a:endParaRPr lang="en-TW" sz="1800" dirty="0"/>
              </a:p>
            </p:txBody>
          </p:sp>
        </mc:Choice>
        <mc:Fallback xmlns="">
          <p:sp>
            <p:nvSpPr>
              <p:cNvPr id="4" name="Rectangle 3">
                <a:extLst>
                  <a:ext uri="{FF2B5EF4-FFF2-40B4-BE49-F238E27FC236}">
                    <a16:creationId xmlns:a16="http://schemas.microsoft.com/office/drawing/2014/main" id="{55C698DB-DF3F-E74C-BFC8-19CAED4D11A3}"/>
                  </a:ext>
                </a:extLst>
              </p:cNvPr>
              <p:cNvSpPr>
                <a:spLocks noRot="1" noChangeAspect="1" noMove="1" noResize="1" noEditPoints="1" noAdjustHandles="1" noChangeArrowheads="1" noChangeShapeType="1" noTextEdit="1"/>
              </p:cNvSpPr>
              <p:nvPr/>
            </p:nvSpPr>
            <p:spPr>
              <a:xfrm>
                <a:off x="2331146" y="1353956"/>
                <a:ext cx="1076064" cy="369332"/>
              </a:xfrm>
              <a:prstGeom prst="rect">
                <a:avLst/>
              </a:prstGeom>
              <a:blipFill>
                <a:blip r:embed="rId5"/>
                <a:stretch>
                  <a:fillRect t="-10000"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C712CF30-BB10-CF4F-863C-5DAEB9796836}"/>
                  </a:ext>
                </a:extLst>
              </p:cNvPr>
              <p:cNvSpPr/>
              <p:nvPr/>
            </p:nvSpPr>
            <p:spPr>
              <a:xfrm>
                <a:off x="1133284" y="1359733"/>
                <a:ext cx="797462" cy="369332"/>
              </a:xfrm>
              <a:prstGeom prst="rect">
                <a:avLst/>
              </a:prstGeom>
              <a:solidFill>
                <a:srgbClr val="FFFF00"/>
              </a:solidFill>
            </p:spPr>
            <p:txBody>
              <a:bodyPr wrap="none">
                <a:spAutoFit/>
              </a:bodyPr>
              <a:lstStyle/>
              <a:p>
                <a:pPr/>
                <a14:m>
                  <m:oMathPara xmlns:m="http://schemas.openxmlformats.org/officeDocument/2006/math">
                    <m:oMath>
                      <m:r>
                        <a:rPr lang="en-US" altLang="zh-TW" sz="1800" b="0" i="1" smtClean="0">
                          <a:latin typeface="Cambria Math" panose="02040503050406030204" pitchFamily="18" charset="0"/>
                        </a:rPr>
                        <m:t>𝑎</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𝑝</m:t>
                      </m:r>
                    </m:oMath>
                  </m:oMathPara>
                </a14:m>
                <a:endParaRPr lang="en-TW" sz="1800" dirty="0"/>
              </a:p>
            </p:txBody>
          </p:sp>
        </mc:Choice>
        <mc:Fallback xmlns="">
          <p:sp>
            <p:nvSpPr>
              <p:cNvPr id="17" name="Rectangle 16">
                <a:extLst>
                  <a:ext uri="{FF2B5EF4-FFF2-40B4-BE49-F238E27FC236}">
                    <a16:creationId xmlns:a16="http://schemas.microsoft.com/office/drawing/2014/main" id="{C712CF30-BB10-CF4F-863C-5DAEB9796836}"/>
                  </a:ext>
                </a:extLst>
              </p:cNvPr>
              <p:cNvSpPr>
                <a:spLocks noRot="1" noChangeAspect="1" noMove="1" noResize="1" noEditPoints="1" noAdjustHandles="1" noChangeArrowheads="1" noChangeShapeType="1" noTextEdit="1"/>
              </p:cNvSpPr>
              <p:nvPr/>
            </p:nvSpPr>
            <p:spPr>
              <a:xfrm>
                <a:off x="1133284" y="1359733"/>
                <a:ext cx="797462" cy="369332"/>
              </a:xfrm>
              <a:prstGeom prst="rect">
                <a:avLst/>
              </a:prstGeom>
              <a:blipFill>
                <a:blip r:embed="rId6"/>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4519947B-DCD9-C248-9E0F-3E4366683DFB}"/>
                  </a:ext>
                </a:extLst>
              </p:cNvPr>
              <p:cNvSpPr/>
              <p:nvPr/>
            </p:nvSpPr>
            <p:spPr>
              <a:xfrm>
                <a:off x="1132828" y="2159732"/>
                <a:ext cx="780470" cy="369332"/>
              </a:xfrm>
              <a:prstGeom prst="rect">
                <a:avLst/>
              </a:prstGeom>
              <a:solidFill>
                <a:srgbClr val="FFFF00"/>
              </a:solidFill>
            </p:spPr>
            <p:txBody>
              <a:bodyPr wrap="none">
                <a:spAutoFit/>
              </a:bodyPr>
              <a:lstStyle/>
              <a:p>
                <a:pPr/>
                <a14:m>
                  <m:oMathPara xmlns:m="http://schemas.openxmlformats.org/officeDocument/2006/math">
                    <m:oMath>
                      <m:r>
                        <a:rPr lang="en-US" altLang="zh-TW" sz="1800" b="0" i="1" smtClean="0">
                          <a:latin typeface="Cambria Math" panose="02040503050406030204" pitchFamily="18" charset="0"/>
                        </a:rPr>
                        <m:t>𝑎</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𝑟</m:t>
                      </m:r>
                    </m:oMath>
                  </m:oMathPara>
                </a14:m>
                <a:endParaRPr lang="en-TW" sz="1800" dirty="0"/>
              </a:p>
            </p:txBody>
          </p:sp>
        </mc:Choice>
        <mc:Fallback xmlns="">
          <p:sp>
            <p:nvSpPr>
              <p:cNvPr id="18" name="Rectangle 17">
                <a:extLst>
                  <a:ext uri="{FF2B5EF4-FFF2-40B4-BE49-F238E27FC236}">
                    <a16:creationId xmlns:a16="http://schemas.microsoft.com/office/drawing/2014/main" id="{4519947B-DCD9-C248-9E0F-3E4366683DFB}"/>
                  </a:ext>
                </a:extLst>
              </p:cNvPr>
              <p:cNvSpPr>
                <a:spLocks noRot="1" noChangeAspect="1" noMove="1" noResize="1" noEditPoints="1" noAdjustHandles="1" noChangeArrowheads="1" noChangeShapeType="1" noTextEdit="1"/>
              </p:cNvSpPr>
              <p:nvPr/>
            </p:nvSpPr>
            <p:spPr>
              <a:xfrm>
                <a:off x="1132828" y="2159732"/>
                <a:ext cx="78047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6">
                <a:extLst>
                  <a:ext uri="{FF2B5EF4-FFF2-40B4-BE49-F238E27FC236}">
                    <a16:creationId xmlns:a16="http://schemas.microsoft.com/office/drawing/2014/main" id="{1073DCB9-C9B0-0362-1A2C-AEA63B22BCED}"/>
                  </a:ext>
                </a:extLst>
              </p:cNvPr>
              <p:cNvSpPr txBox="1">
                <a:spLocks noChangeArrowheads="1"/>
              </p:cNvSpPr>
              <p:nvPr/>
            </p:nvSpPr>
            <p:spPr bwMode="auto">
              <a:xfrm>
                <a:off x="1069517" y="4958936"/>
                <a:ext cx="619680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測量躍遷的強度</a:t>
                </a:r>
                <a14:m>
                  <m:oMath xmlns:m="http://schemas.openxmlformats.org/officeDocument/2006/math">
                    <m:r>
                      <a:rPr lang="en-US" altLang="zh-TW" sz="1800" b="0" i="1" smtClean="0">
                        <a:latin typeface="Cambria Math" panose="02040503050406030204" pitchFamily="18" charset="0"/>
                      </a:rPr>
                      <m:t>𝑎</m:t>
                    </m:r>
                  </m:oMath>
                </a14:m>
                <a:r>
                  <a:rPr lang="zh-TW" altLang="en-US" sz="1800" dirty="0"/>
                  <a:t>，就等同測量電子的位置！</a:t>
                </a:r>
              </a:p>
            </p:txBody>
          </p:sp>
        </mc:Choice>
        <mc:Fallback xmlns="">
          <p:sp>
            <p:nvSpPr>
              <p:cNvPr id="2" name="文字方塊 6">
                <a:extLst>
                  <a:ext uri="{FF2B5EF4-FFF2-40B4-BE49-F238E27FC236}">
                    <a16:creationId xmlns:a16="http://schemas.microsoft.com/office/drawing/2014/main" id="{1073DCB9-C9B0-0362-1A2C-AEA63B22BCED}"/>
                  </a:ext>
                </a:extLst>
              </p:cNvPr>
              <p:cNvSpPr txBox="1">
                <a:spLocks noRot="1" noChangeAspect="1" noMove="1" noResize="1" noEditPoints="1" noAdjustHandles="1" noChangeArrowheads="1" noChangeShapeType="1" noTextEdit="1"/>
              </p:cNvSpPr>
              <p:nvPr/>
            </p:nvSpPr>
            <p:spPr bwMode="auto">
              <a:xfrm>
                <a:off x="1069517" y="4958936"/>
                <a:ext cx="6196806" cy="369332"/>
              </a:xfrm>
              <a:prstGeom prst="rect">
                <a:avLst/>
              </a:prstGeom>
              <a:blipFill>
                <a:blip r:embed="rId8"/>
                <a:stretch>
                  <a:fillRect l="-818"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矩形 1">
                <a:extLst>
                  <a:ext uri="{FF2B5EF4-FFF2-40B4-BE49-F238E27FC236}">
                    <a16:creationId xmlns:a16="http://schemas.microsoft.com/office/drawing/2014/main" id="{24483192-9868-6379-DD9D-218BF7CAB6D5}"/>
                  </a:ext>
                </a:extLst>
              </p:cNvPr>
              <p:cNvSpPr/>
              <p:nvPr/>
            </p:nvSpPr>
            <p:spPr>
              <a:xfrm>
                <a:off x="1061128" y="5381278"/>
                <a:ext cx="7900113" cy="369332"/>
              </a:xfrm>
              <a:prstGeom prst="rect">
                <a:avLst/>
              </a:prstGeom>
            </p:spPr>
            <p:txBody>
              <a:bodyPr wrap="square">
                <a:spAutoFit/>
              </a:bodyPr>
              <a:lstStyle/>
              <a:p>
                <a:r>
                  <a:rPr lang="zh-TW" altLang="en-US" sz="1800" dirty="0"/>
                  <a:t>如果</a:t>
                </a:r>
                <a14:m>
                  <m:oMath xmlns:m="http://schemas.openxmlformats.org/officeDocument/2006/math">
                    <m:r>
                      <a:rPr lang="en-US" altLang="zh-TW" sz="1800" b="0" i="1" smtClean="0">
                        <a:latin typeface="Cambria Math" panose="02040503050406030204" pitchFamily="18" charset="0"/>
                      </a:rPr>
                      <m:t>𝑎</m:t>
                    </m:r>
                  </m:oMath>
                </a14:m>
                <a:r>
                  <a:rPr lang="zh-TW" altLang="en-US" sz="1800" dirty="0"/>
                  <a:t>是一個表格，或許電子位置</a:t>
                </a:r>
                <a14:m>
                  <m:oMath xmlns:m="http://schemas.openxmlformats.org/officeDocument/2006/math">
                    <m:r>
                      <a:rPr lang="en-US" altLang="zh-TW" sz="1800" i="1">
                        <a:latin typeface="Cambria Math" panose="02040503050406030204" pitchFamily="18" charset="0"/>
                        <a:ea typeface="Cambria Math" panose="02040503050406030204" pitchFamily="18" charset="0"/>
                      </a:rPr>
                      <m:t>𝑟</m:t>
                    </m:r>
                  </m:oMath>
                </a14:m>
                <a:r>
                  <a:rPr lang="zh-TW" altLang="en-US" sz="1800" dirty="0"/>
                  <a:t>不是完全沒有意義，只是非單純的數。</a:t>
                </a:r>
                <a:endParaRPr lang="zh-CN" altLang="en-US" sz="1800" dirty="0"/>
              </a:p>
            </p:txBody>
          </p:sp>
        </mc:Choice>
        <mc:Fallback xmlns="">
          <p:sp>
            <p:nvSpPr>
              <p:cNvPr id="5" name="矩形 1">
                <a:extLst>
                  <a:ext uri="{FF2B5EF4-FFF2-40B4-BE49-F238E27FC236}">
                    <a16:creationId xmlns:a16="http://schemas.microsoft.com/office/drawing/2014/main" id="{24483192-9868-6379-DD9D-218BF7CAB6D5}"/>
                  </a:ext>
                </a:extLst>
              </p:cNvPr>
              <p:cNvSpPr>
                <a:spLocks noRot="1" noChangeAspect="1" noMove="1" noResize="1" noEditPoints="1" noAdjustHandles="1" noChangeArrowheads="1" noChangeShapeType="1" noTextEdit="1"/>
              </p:cNvSpPr>
              <p:nvPr/>
            </p:nvSpPr>
            <p:spPr>
              <a:xfrm>
                <a:off x="1061128" y="5381278"/>
                <a:ext cx="7900113" cy="369332"/>
              </a:xfrm>
              <a:prstGeom prst="rect">
                <a:avLst/>
              </a:prstGeom>
              <a:blipFill>
                <a:blip r:embed="rId9"/>
                <a:stretch>
                  <a:fillRect l="-642" t="-6667" b="-2333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B0F98D9C-B836-7799-9574-BEF7F0F5C584}"/>
              </a:ext>
            </a:extLst>
          </p:cNvPr>
          <p:cNvSpPr txBox="1"/>
          <p:nvPr/>
        </p:nvSpPr>
        <p:spPr>
          <a:xfrm>
            <a:off x="1061128" y="5807787"/>
            <a:ext cx="4572000" cy="369332"/>
          </a:xfrm>
          <a:prstGeom prst="rect">
            <a:avLst/>
          </a:prstGeom>
          <a:noFill/>
        </p:spPr>
        <p:txBody>
          <a:bodyPr wrap="square">
            <a:spAutoFit/>
          </a:bodyPr>
          <a:lstStyle/>
          <a:p>
            <a:r>
              <a:rPr lang="zh-TW" altLang="en-US" sz="1800" dirty="0"/>
              <a:t>而是：位置是一個表格！</a:t>
            </a:r>
            <a:endParaRPr lang="en-US" sz="1800" dirty="0"/>
          </a:p>
        </p:txBody>
      </p:sp>
      <p:sp>
        <p:nvSpPr>
          <p:cNvPr id="6" name="TextBox 5">
            <a:extLst>
              <a:ext uri="{FF2B5EF4-FFF2-40B4-BE49-F238E27FC236}">
                <a16:creationId xmlns:a16="http://schemas.microsoft.com/office/drawing/2014/main" id="{B3151D19-0058-5171-C51E-E075C8100348}"/>
              </a:ext>
            </a:extLst>
          </p:cNvPr>
          <p:cNvSpPr txBox="1"/>
          <p:nvPr/>
        </p:nvSpPr>
        <p:spPr>
          <a:xfrm>
            <a:off x="1979712" y="2171689"/>
            <a:ext cx="6768752" cy="369332"/>
          </a:xfrm>
          <a:prstGeom prst="rect">
            <a:avLst/>
          </a:prstGeom>
          <a:noFill/>
        </p:spPr>
        <p:txBody>
          <a:bodyPr wrap="square" rtlCol="0">
            <a:spAutoFit/>
          </a:bodyPr>
          <a:lstStyle/>
          <a:p>
            <a:pPr algn="l"/>
            <a:r>
              <a:rPr lang="en-US" sz="1800" dirty="0" err="1">
                <a:solidFill>
                  <a:srgbClr val="FF0000"/>
                </a:solidFill>
                <a:latin typeface="Cambria Math" panose="02040503050406030204" pitchFamily="18" charset="0"/>
              </a:rPr>
              <a:t>這樣定義的位置是可量的</a:t>
            </a:r>
            <a:r>
              <a:rPr lang="en-US" sz="1800" dirty="0" err="1">
                <a:latin typeface="Cambria Math" panose="02040503050406030204" pitchFamily="18" charset="0"/>
              </a:rPr>
              <a:t>，說不定這才是電子位置的真實意義</a:t>
            </a:r>
            <a:r>
              <a:rPr lang="en-US" sz="1800" dirty="0">
                <a:latin typeface="Cambria Math" panose="02040503050406030204" pitchFamily="18" charset="0"/>
              </a:rPr>
              <a:t>！</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5" name="文字方塊 14"/>
          <p:cNvSpPr txBox="1">
            <a:spLocks noChangeArrowheads="1"/>
          </p:cNvSpPr>
          <p:nvPr/>
        </p:nvSpPr>
        <p:spPr bwMode="auto">
          <a:xfrm>
            <a:off x="1062073" y="4175141"/>
            <a:ext cx="3640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電子位置自然也是一個表格！</a:t>
            </a:r>
          </a:p>
        </p:txBody>
      </p:sp>
      <p:sp>
        <p:nvSpPr>
          <p:cNvPr id="120840" name="文字方塊 9"/>
          <p:cNvSpPr txBox="1">
            <a:spLocks noChangeArrowheads="1"/>
          </p:cNvSpPr>
          <p:nvPr/>
        </p:nvSpPr>
        <p:spPr bwMode="auto">
          <a:xfrm>
            <a:off x="1008186" y="2727156"/>
            <a:ext cx="3529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光譜線的強度是一個表格：</a:t>
            </a:r>
          </a:p>
        </p:txBody>
      </p:sp>
      <p:pic>
        <p:nvPicPr>
          <p:cNvPr id="120842" name="Picture 3" descr="f40_17"/>
          <p:cNvPicPr>
            <a:picLocks noChangeAspect="1" noChangeArrowheads="1"/>
          </p:cNvPicPr>
          <p:nvPr/>
        </p:nvPicPr>
        <p:blipFill>
          <a:blip r:embed="rId2">
            <a:extLst>
              <a:ext uri="{28A0092B-C50C-407E-A947-70E740481C1C}">
                <a14:useLocalDpi xmlns:a14="http://schemas.microsoft.com/office/drawing/2010/main" val="0"/>
              </a:ext>
            </a:extLst>
          </a:blip>
          <a:srcRect l="4543" b="34969"/>
          <a:stretch>
            <a:fillRect/>
          </a:stretch>
        </p:blipFill>
        <p:spPr bwMode="auto">
          <a:xfrm>
            <a:off x="971600" y="3140968"/>
            <a:ext cx="30257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8561267F-126E-FE4C-BECD-EFA939CBA837}"/>
                  </a:ext>
                </a:extLst>
              </p:cNvPr>
              <p:cNvSpPr/>
              <p:nvPr/>
            </p:nvSpPr>
            <p:spPr>
              <a:xfrm>
                <a:off x="4816690" y="837257"/>
                <a:ext cx="780470" cy="369332"/>
              </a:xfrm>
              <a:prstGeom prst="rect">
                <a:avLst/>
              </a:prstGeom>
              <a:solidFill>
                <a:srgbClr val="FFFF00"/>
              </a:solidFill>
            </p:spPr>
            <p:txBody>
              <a:bodyPr wrap="none">
                <a:spAutoFit/>
              </a:bodyPr>
              <a:lstStyle/>
              <a:p>
                <a:pPr/>
                <a14:m>
                  <m:oMathPara xmlns:m="http://schemas.openxmlformats.org/officeDocument/2006/math">
                    <m:oMath>
                      <m:r>
                        <a:rPr lang="en-US" altLang="zh-TW" sz="1800" b="0" i="1" smtClean="0">
                          <a:latin typeface="Cambria Math" panose="02040503050406030204" pitchFamily="18" charset="0"/>
                        </a:rPr>
                        <m:t>𝑎</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𝑟</m:t>
                      </m:r>
                    </m:oMath>
                  </m:oMathPara>
                </a14:m>
                <a:endParaRPr lang="en-TW" sz="1800" dirty="0"/>
              </a:p>
            </p:txBody>
          </p:sp>
        </mc:Choice>
        <mc:Fallback xmlns="">
          <p:sp>
            <p:nvSpPr>
              <p:cNvPr id="12" name="Rectangle 11">
                <a:extLst>
                  <a:ext uri="{FF2B5EF4-FFF2-40B4-BE49-F238E27FC236}">
                    <a16:creationId xmlns:a16="http://schemas.microsoft.com/office/drawing/2014/main" id="{8561267F-126E-FE4C-BECD-EFA939CBA837}"/>
                  </a:ext>
                </a:extLst>
              </p:cNvPr>
              <p:cNvSpPr>
                <a:spLocks noRot="1" noChangeAspect="1" noMove="1" noResize="1" noEditPoints="1" noAdjustHandles="1" noChangeArrowheads="1" noChangeShapeType="1" noTextEdit="1"/>
              </p:cNvSpPr>
              <p:nvPr/>
            </p:nvSpPr>
            <p:spPr>
              <a:xfrm>
                <a:off x="4816690" y="837257"/>
                <a:ext cx="780470" cy="369332"/>
              </a:xfrm>
              <a:prstGeom prst="rect">
                <a:avLst/>
              </a:prstGeom>
              <a:blipFill>
                <a:blip r:embed="rId7"/>
                <a:stretch>
                  <a:fillRect/>
                </a:stretch>
              </a:blipFill>
            </p:spPr>
            <p:txBody>
              <a:bodyPr/>
              <a:lstStyle/>
              <a:p>
                <a:r>
                  <a:rPr lang="en-US">
                    <a:noFill/>
                  </a:rPr>
                  <a:t> </a:t>
                </a:r>
              </a:p>
            </p:txBody>
          </p:sp>
        </mc:Fallback>
      </mc:AlternateContent>
      <p:sp>
        <p:nvSpPr>
          <p:cNvPr id="4" name="文字方塊 20">
            <a:extLst>
              <a:ext uri="{FF2B5EF4-FFF2-40B4-BE49-F238E27FC236}">
                <a16:creationId xmlns:a16="http://schemas.microsoft.com/office/drawing/2014/main" id="{5BD1AD2A-9F74-80DF-95A1-996290876C2C}"/>
              </a:ext>
            </a:extLst>
          </p:cNvPr>
          <p:cNvSpPr txBox="1">
            <a:spLocks noChangeArrowheads="1"/>
          </p:cNvSpPr>
          <p:nvPr/>
        </p:nvSpPr>
        <p:spPr bwMode="auto">
          <a:xfrm>
            <a:off x="1008186" y="825341"/>
            <a:ext cx="419873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光譜線光強度就正比於電子的</a:t>
            </a:r>
            <a:r>
              <a:rPr lang="zh-TW" altLang="en-US" sz="1800" dirty="0">
                <a:solidFill>
                  <a:srgbClr val="FF0000"/>
                </a:solidFill>
              </a:rPr>
              <a:t>位置：</a:t>
            </a:r>
            <a:endParaRPr lang="zh-TW" altLang="en-US" sz="1800" dirty="0"/>
          </a:p>
        </p:txBody>
      </p:sp>
      <p:sp>
        <p:nvSpPr>
          <p:cNvPr id="3" name="文字方塊 1">
            <a:extLst>
              <a:ext uri="{FF2B5EF4-FFF2-40B4-BE49-F238E27FC236}">
                <a16:creationId xmlns:a16="http://schemas.microsoft.com/office/drawing/2014/main" id="{EBE424FD-5C64-7A1B-BA73-6AE8BB1DBDBB}"/>
              </a:ext>
            </a:extLst>
          </p:cNvPr>
          <p:cNvSpPr txBox="1"/>
          <p:nvPr/>
        </p:nvSpPr>
        <p:spPr bwMode="auto">
          <a:xfrm>
            <a:off x="1062073" y="6240373"/>
            <a:ext cx="7416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於是，我們可以由一個可觀測量，重新定義電子的位置，它是表格。</a:t>
            </a:r>
          </a:p>
        </p:txBody>
      </p:sp>
      <p:sp>
        <p:nvSpPr>
          <p:cNvPr id="6" name="橢圓 4">
            <a:extLst>
              <a:ext uri="{FF2B5EF4-FFF2-40B4-BE49-F238E27FC236}">
                <a16:creationId xmlns:a16="http://schemas.microsoft.com/office/drawing/2014/main" id="{956B1A46-1B26-8F08-76C6-63BCDB0E7940}"/>
              </a:ext>
            </a:extLst>
          </p:cNvPr>
          <p:cNvSpPr/>
          <p:nvPr/>
        </p:nvSpPr>
        <p:spPr>
          <a:xfrm>
            <a:off x="6278725" y="1681923"/>
            <a:ext cx="642938" cy="64293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閃電 2">
            <a:extLst>
              <a:ext uri="{FF2B5EF4-FFF2-40B4-BE49-F238E27FC236}">
                <a16:creationId xmlns:a16="http://schemas.microsoft.com/office/drawing/2014/main" id="{C14B8F0F-4240-6F02-4393-D5F7FBA0AEFE}"/>
              </a:ext>
            </a:extLst>
          </p:cNvPr>
          <p:cNvSpPr/>
          <p:nvPr/>
        </p:nvSpPr>
        <p:spPr>
          <a:xfrm rot="19532690">
            <a:off x="5396075" y="1467610"/>
            <a:ext cx="787400" cy="912813"/>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8" name="文字方塊 25">
                <a:extLst>
                  <a:ext uri="{FF2B5EF4-FFF2-40B4-BE49-F238E27FC236}">
                    <a16:creationId xmlns:a16="http://schemas.microsoft.com/office/drawing/2014/main" id="{9CD19013-8390-7621-98D2-433A4AA70828}"/>
                  </a:ext>
                </a:extLst>
              </p:cNvPr>
              <p:cNvSpPr txBox="1">
                <a:spLocks noChangeArrowheads="1"/>
              </p:cNvSpPr>
              <p:nvPr/>
            </p:nvSpPr>
            <p:spPr bwMode="auto">
              <a:xfrm>
                <a:off x="4639987" y="1567873"/>
                <a:ext cx="65683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1800" i="1" dirty="0" smtClean="0">
                          <a:latin typeface="Cambria Math" panose="02040503050406030204" pitchFamily="18" charset="0"/>
                        </a:rPr>
                        <m:t>𝐸</m:t>
                      </m:r>
                      <m:r>
                        <a:rPr lang="en-US" altLang="zh-TW" sz="1800" b="0" i="1" dirty="0" smtClean="0">
                          <a:latin typeface="Cambria Math" panose="02040503050406030204" pitchFamily="18" charset="0"/>
                        </a:rPr>
                        <m:t>,</m:t>
                      </m:r>
                      <m:r>
                        <a:rPr lang="en-US" altLang="zh-TW" sz="1800" i="1" dirty="0" smtClean="0">
                          <a:latin typeface="Cambria Math" panose="02040503050406030204" pitchFamily="18" charset="0"/>
                        </a:rPr>
                        <m:t>𝐵</m:t>
                      </m:r>
                    </m:oMath>
                  </m:oMathPara>
                </a14:m>
                <a:endParaRPr lang="zh-TW" altLang="en-US" sz="1800" dirty="0"/>
              </a:p>
            </p:txBody>
          </p:sp>
        </mc:Choice>
        <mc:Fallback xmlns="">
          <p:sp>
            <p:nvSpPr>
              <p:cNvPr id="8" name="文字方塊 25">
                <a:extLst>
                  <a:ext uri="{FF2B5EF4-FFF2-40B4-BE49-F238E27FC236}">
                    <a16:creationId xmlns:a16="http://schemas.microsoft.com/office/drawing/2014/main" id="{9CD19013-8390-7621-98D2-433A4AA70828}"/>
                  </a:ext>
                </a:extLst>
              </p:cNvPr>
              <p:cNvSpPr txBox="1">
                <a:spLocks noRot="1" noChangeAspect="1" noMove="1" noResize="1" noEditPoints="1" noAdjustHandles="1" noChangeArrowheads="1" noChangeShapeType="1" noTextEdit="1"/>
              </p:cNvSpPr>
              <p:nvPr/>
            </p:nvSpPr>
            <p:spPr bwMode="auto">
              <a:xfrm>
                <a:off x="4639987" y="1567873"/>
                <a:ext cx="656830" cy="369332"/>
              </a:xfrm>
              <a:prstGeom prst="rect">
                <a:avLst/>
              </a:prstGeom>
              <a:blipFill>
                <a:blip r:embed="rId11"/>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 name="閃電 26">
            <a:extLst>
              <a:ext uri="{FF2B5EF4-FFF2-40B4-BE49-F238E27FC236}">
                <a16:creationId xmlns:a16="http://schemas.microsoft.com/office/drawing/2014/main" id="{B91342BD-78BF-4B4E-B83E-314FF2423982}"/>
              </a:ext>
            </a:extLst>
          </p:cNvPr>
          <p:cNvSpPr/>
          <p:nvPr/>
        </p:nvSpPr>
        <p:spPr>
          <a:xfrm rot="6384544">
            <a:off x="7005007" y="1446178"/>
            <a:ext cx="787400" cy="912813"/>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0" name="文字方塊 29">
            <a:extLst>
              <a:ext uri="{FF2B5EF4-FFF2-40B4-BE49-F238E27FC236}">
                <a16:creationId xmlns:a16="http://schemas.microsoft.com/office/drawing/2014/main" id="{5BDD8FA6-EAAB-6D25-2B55-68110EEF03C2}"/>
              </a:ext>
            </a:extLst>
          </p:cNvPr>
          <p:cNvSpPr txBox="1">
            <a:spLocks noChangeArrowheads="1"/>
          </p:cNvSpPr>
          <p:nvPr/>
        </p:nvSpPr>
        <p:spPr bwMode="auto">
          <a:xfrm>
            <a:off x="994100" y="413161"/>
            <a:ext cx="7143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對原子中電子唯一的觀察，就是以電磁波的吸收與放射來探測電子</a:t>
            </a:r>
          </a:p>
        </p:txBody>
      </p:sp>
      <p:pic>
        <p:nvPicPr>
          <p:cNvPr id="14" name="Picture 3" descr="f40_17">
            <a:extLst>
              <a:ext uri="{FF2B5EF4-FFF2-40B4-BE49-F238E27FC236}">
                <a16:creationId xmlns:a16="http://schemas.microsoft.com/office/drawing/2014/main" id="{AD76503F-F7A3-92BF-2292-68A549996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6925" y="3902666"/>
            <a:ext cx="2522165" cy="105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C7E9C00-6481-33F4-5274-1374769E388E}"/>
                  </a:ext>
                </a:extLst>
              </p:cNvPr>
              <p:cNvSpPr txBox="1"/>
              <p:nvPr/>
            </p:nvSpPr>
            <p:spPr>
              <a:xfrm>
                <a:off x="993815" y="4653659"/>
                <a:ext cx="2666371" cy="91832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11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BC7E9C00-6481-33F4-5274-1374769E388E}"/>
                  </a:ext>
                </a:extLst>
              </p:cNvPr>
              <p:cNvSpPr txBox="1">
                <a:spLocks noRot="1" noChangeAspect="1" noMove="1" noResize="1" noEditPoints="1" noAdjustHandles="1" noChangeArrowheads="1" noChangeShapeType="1" noTextEdit="1"/>
              </p:cNvSpPr>
              <p:nvPr/>
            </p:nvSpPr>
            <p:spPr>
              <a:xfrm>
                <a:off x="993815" y="4653659"/>
                <a:ext cx="2666371" cy="918328"/>
              </a:xfrm>
              <a:prstGeom prst="rect">
                <a:avLst/>
              </a:prstGeom>
              <a:blipFill>
                <a:blip r:embed="rId12"/>
                <a:stretch>
                  <a:fillRect l="-952" t="-1370" b="-82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72E1C17-9A43-AA1F-7312-7BE6251C14D4}"/>
                  </a:ext>
                </a:extLst>
              </p:cNvPr>
              <p:cNvSpPr txBox="1"/>
              <p:nvPr/>
            </p:nvSpPr>
            <p:spPr>
              <a:xfrm>
                <a:off x="903008" y="1515061"/>
                <a:ext cx="2690993" cy="91832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𝑎</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11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𝑎</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17" name="TextBox 16">
                <a:extLst>
                  <a:ext uri="{FF2B5EF4-FFF2-40B4-BE49-F238E27FC236}">
                    <a16:creationId xmlns:a16="http://schemas.microsoft.com/office/drawing/2014/main" id="{672E1C17-9A43-AA1F-7312-7BE6251C14D4}"/>
                  </a:ext>
                </a:extLst>
              </p:cNvPr>
              <p:cNvSpPr txBox="1">
                <a:spLocks noRot="1" noChangeAspect="1" noMove="1" noResize="1" noEditPoints="1" noAdjustHandles="1" noChangeArrowheads="1" noChangeShapeType="1" noTextEdit="1"/>
              </p:cNvSpPr>
              <p:nvPr/>
            </p:nvSpPr>
            <p:spPr>
              <a:xfrm>
                <a:off x="903008" y="1515061"/>
                <a:ext cx="2690993" cy="918328"/>
              </a:xfrm>
              <a:prstGeom prst="rect">
                <a:avLst/>
              </a:prstGeom>
              <a:blipFill>
                <a:blip r:embed="rId13"/>
                <a:stretch>
                  <a:fillRect l="-939" t="-1370" b="-6849"/>
                </a:stretch>
              </a:blipFill>
            </p:spPr>
            <p:txBody>
              <a:bodyPr/>
              <a:lstStyle/>
              <a:p>
                <a:r>
                  <a:rPr lang="en-US">
                    <a:noFill/>
                  </a:rPr>
                  <a:t> </a:t>
                </a:r>
              </a:p>
            </p:txBody>
          </p:sp>
        </mc:Fallback>
      </mc:AlternateContent>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2886" name="Picture 6" descr="http://www.aip.org/history/heisenberg/images/youngw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7282" y="2780928"/>
            <a:ext cx="1485266" cy="2192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8" name="文字方塊 14"/>
          <p:cNvSpPr txBox="1">
            <a:spLocks noChangeArrowheads="1"/>
          </p:cNvSpPr>
          <p:nvPr/>
        </p:nvSpPr>
        <p:spPr bwMode="auto">
          <a:xfrm>
            <a:off x="3965715" y="1845497"/>
            <a:ext cx="2553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位置是一個表格！</a:t>
            </a:r>
          </a:p>
        </p:txBody>
      </p:sp>
      <p:sp>
        <p:nvSpPr>
          <p:cNvPr id="14" name="文字方塊 13"/>
          <p:cNvSpPr txBox="1">
            <a:spLocks noChangeArrowheads="1"/>
          </p:cNvSpPr>
          <p:nvPr/>
        </p:nvSpPr>
        <p:spPr bwMode="auto">
          <a:xfrm>
            <a:off x="3965715" y="3644726"/>
            <a:ext cx="2376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動量也是一個表格！</a:t>
            </a:r>
          </a:p>
        </p:txBody>
      </p:sp>
      <p:sp>
        <p:nvSpPr>
          <p:cNvPr id="18" name="文字方塊 17"/>
          <p:cNvSpPr txBox="1">
            <a:spLocks noChangeArrowheads="1"/>
          </p:cNvSpPr>
          <p:nvPr/>
        </p:nvSpPr>
        <p:spPr bwMode="auto">
          <a:xfrm>
            <a:off x="903008" y="5269579"/>
            <a:ext cx="7269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以能階的量子數為排列的足標，所有電子性質的物理量都是表格！</a:t>
            </a:r>
          </a:p>
        </p:txBody>
      </p:sp>
      <p:sp>
        <p:nvSpPr>
          <p:cNvPr id="4" name="文字方塊 3"/>
          <p:cNvSpPr txBox="1"/>
          <p:nvPr/>
        </p:nvSpPr>
        <p:spPr bwMode="auto">
          <a:xfrm>
            <a:off x="903009" y="836712"/>
            <a:ext cx="3528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海森堡大膽假設：</a:t>
            </a:r>
          </a:p>
        </p:txBody>
      </p:sp>
      <p:sp>
        <p:nvSpPr>
          <p:cNvPr id="5" name="Rectangle 4">
            <a:extLst>
              <a:ext uri="{FF2B5EF4-FFF2-40B4-BE49-F238E27FC236}">
                <a16:creationId xmlns:a16="http://schemas.microsoft.com/office/drawing/2014/main" id="{0FDE8527-3A8B-F4A9-42F0-6E344EA649D0}"/>
              </a:ext>
            </a:extLst>
          </p:cNvPr>
          <p:cNvSpPr/>
          <p:nvPr/>
        </p:nvSpPr>
        <p:spPr>
          <a:xfrm>
            <a:off x="6529013" y="317545"/>
            <a:ext cx="358106" cy="2280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E:\Media\Images\chapter40\4006.jpg">
            <a:extLst>
              <a:ext uri="{FF2B5EF4-FFF2-40B4-BE49-F238E27FC236}">
                <a16:creationId xmlns:a16="http://schemas.microsoft.com/office/drawing/2014/main" id="{25AAEAF8-6F7A-8446-E426-4C12ADCC86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408"/>
          <a:stretch/>
        </p:blipFill>
        <p:spPr bwMode="auto">
          <a:xfrm>
            <a:off x="6816291" y="321826"/>
            <a:ext cx="1595850"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5243961-698E-C6EF-FE49-F30A757CDB94}"/>
                  </a:ext>
                </a:extLst>
              </p:cNvPr>
              <p:cNvSpPr txBox="1"/>
              <p:nvPr/>
            </p:nvSpPr>
            <p:spPr>
              <a:xfrm>
                <a:off x="6732368" y="1960889"/>
                <a:ext cx="309502"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7" name="TextBox 6">
                <a:extLst>
                  <a:ext uri="{FF2B5EF4-FFF2-40B4-BE49-F238E27FC236}">
                    <a16:creationId xmlns:a16="http://schemas.microsoft.com/office/drawing/2014/main" id="{15243961-698E-C6EF-FE49-F30A757CDB94}"/>
                  </a:ext>
                </a:extLst>
              </p:cNvPr>
              <p:cNvSpPr txBox="1">
                <a:spLocks noRot="1" noChangeAspect="1" noMove="1" noResize="1" noEditPoints="1" noAdjustHandles="1" noChangeArrowheads="1" noChangeShapeType="1" noTextEdit="1"/>
              </p:cNvSpPr>
              <p:nvPr/>
            </p:nvSpPr>
            <p:spPr>
              <a:xfrm>
                <a:off x="6732368" y="1960889"/>
                <a:ext cx="309502" cy="307777"/>
              </a:xfrm>
              <a:prstGeom prst="rect">
                <a:avLst/>
              </a:prstGeom>
              <a:blipFill>
                <a:blip r:embed="rId4"/>
                <a:stretch>
                  <a:fillRect r="-384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0AE9180-3F5B-03BB-2423-A949039F1D13}"/>
                  </a:ext>
                </a:extLst>
              </p:cNvPr>
              <p:cNvSpPr txBox="1"/>
              <p:nvPr/>
            </p:nvSpPr>
            <p:spPr>
              <a:xfrm flipH="1">
                <a:off x="6690543" y="1631874"/>
                <a:ext cx="43088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2</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8" name="TextBox 7">
                <a:extLst>
                  <a:ext uri="{FF2B5EF4-FFF2-40B4-BE49-F238E27FC236}">
                    <a16:creationId xmlns:a16="http://schemas.microsoft.com/office/drawing/2014/main" id="{30AE9180-3F5B-03BB-2423-A949039F1D13}"/>
                  </a:ext>
                </a:extLst>
              </p:cNvPr>
              <p:cNvSpPr txBox="1">
                <a:spLocks noRot="1" noChangeAspect="1" noMove="1" noResize="1" noEditPoints="1" noAdjustHandles="1" noChangeArrowheads="1" noChangeShapeType="1" noTextEdit="1"/>
              </p:cNvSpPr>
              <p:nvPr/>
            </p:nvSpPr>
            <p:spPr>
              <a:xfrm flipH="1">
                <a:off x="6690543" y="1631874"/>
                <a:ext cx="430889" cy="307777"/>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5F8CA4-61D8-60CD-F448-5B892D4D39B1}"/>
                  </a:ext>
                </a:extLst>
              </p:cNvPr>
              <p:cNvSpPr txBox="1"/>
              <p:nvPr/>
            </p:nvSpPr>
            <p:spPr>
              <a:xfrm>
                <a:off x="6668004" y="1253443"/>
                <a:ext cx="41643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a:latin typeface="Cambria Math" panose="02040503050406030204" pitchFamily="18" charset="0"/>
                          <a:cs typeface="Times New Roman" pitchFamily="18" charset="0"/>
                        </a:rPr>
                        <m:t>3</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9" name="TextBox 8">
                <a:extLst>
                  <a:ext uri="{FF2B5EF4-FFF2-40B4-BE49-F238E27FC236}">
                    <a16:creationId xmlns:a16="http://schemas.microsoft.com/office/drawing/2014/main" id="{DB5F8CA4-61D8-60CD-F448-5B892D4D39B1}"/>
                  </a:ext>
                </a:extLst>
              </p:cNvPr>
              <p:cNvSpPr txBox="1">
                <a:spLocks noRot="1" noChangeAspect="1" noMove="1" noResize="1" noEditPoints="1" noAdjustHandles="1" noChangeArrowheads="1" noChangeShapeType="1" noTextEdit="1"/>
              </p:cNvSpPr>
              <p:nvPr/>
            </p:nvSpPr>
            <p:spPr>
              <a:xfrm>
                <a:off x="6668004" y="1253443"/>
                <a:ext cx="416439" cy="307777"/>
              </a:xfrm>
              <a:prstGeom prst="rect">
                <a:avLst/>
              </a:prstGeom>
              <a:blipFill>
                <a:blip r:embed="rId6"/>
                <a:stretch>
                  <a:fillRect r="-303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6AD0276-A2AE-2DBD-4C46-0759514E099F}"/>
                  </a:ext>
                </a:extLst>
              </p:cNvPr>
              <p:cNvSpPr txBox="1"/>
              <p:nvPr/>
            </p:nvSpPr>
            <p:spPr>
              <a:xfrm>
                <a:off x="6653597" y="882482"/>
                <a:ext cx="467835"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4</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0" name="TextBox 9">
                <a:extLst>
                  <a:ext uri="{FF2B5EF4-FFF2-40B4-BE49-F238E27FC236}">
                    <a16:creationId xmlns:a16="http://schemas.microsoft.com/office/drawing/2014/main" id="{56AD0276-A2AE-2DBD-4C46-0759514E099F}"/>
                  </a:ext>
                </a:extLst>
              </p:cNvPr>
              <p:cNvSpPr txBox="1">
                <a:spLocks noRot="1" noChangeAspect="1" noMove="1" noResize="1" noEditPoints="1" noAdjustHandles="1" noChangeArrowheads="1" noChangeShapeType="1" noTextEdit="1"/>
              </p:cNvSpPr>
              <p:nvPr/>
            </p:nvSpPr>
            <p:spPr>
              <a:xfrm>
                <a:off x="6653597" y="882482"/>
                <a:ext cx="467835" cy="307777"/>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881411C-00D2-7D0F-5FD6-40E418718DA6}"/>
                  </a:ext>
                </a:extLst>
              </p:cNvPr>
              <p:cNvSpPr txBox="1"/>
              <p:nvPr/>
            </p:nvSpPr>
            <p:spPr>
              <a:xfrm>
                <a:off x="869569" y="3302630"/>
                <a:ext cx="2680669" cy="949362"/>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𝑝</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𝑝</m:t>
                                          </m:r>
                                        </m:e>
                                        <m:sub>
                                          <m:r>
                                            <a:rPr lang="en-US" sz="1800" b="0" i="1" smtClean="0">
                                              <a:latin typeface="Cambria Math" panose="02040503050406030204" pitchFamily="18" charset="0"/>
                                            </a:rPr>
                                            <m:t>11</m:t>
                                          </m:r>
                                        </m:sub>
                                      </m:sSub>
                                    </m:e>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E881411C-00D2-7D0F-5FD6-40E418718DA6}"/>
                  </a:ext>
                </a:extLst>
              </p:cNvPr>
              <p:cNvSpPr txBox="1">
                <a:spLocks noRot="1" noChangeAspect="1" noMove="1" noResize="1" noEditPoints="1" noAdjustHandles="1" noChangeArrowheads="1" noChangeShapeType="1" noTextEdit="1"/>
              </p:cNvSpPr>
              <p:nvPr/>
            </p:nvSpPr>
            <p:spPr>
              <a:xfrm>
                <a:off x="869569" y="3302630"/>
                <a:ext cx="2680669" cy="949362"/>
              </a:xfrm>
              <a:prstGeom prst="rect">
                <a:avLst/>
              </a:prstGeom>
              <a:blipFill>
                <a:blip r:embed="rId8"/>
                <a:stretch>
                  <a:fillRect l="-1415" t="-1316"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18F49B2-3B19-DF6B-224E-87FBA517491E}"/>
                  </a:ext>
                </a:extLst>
              </p:cNvPr>
              <p:cNvSpPr txBox="1"/>
              <p:nvPr/>
            </p:nvSpPr>
            <p:spPr>
              <a:xfrm>
                <a:off x="903008" y="1515061"/>
                <a:ext cx="2666371" cy="91832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11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118F49B2-3B19-DF6B-224E-87FBA517491E}"/>
                  </a:ext>
                </a:extLst>
              </p:cNvPr>
              <p:cNvSpPr txBox="1">
                <a:spLocks noRot="1" noChangeAspect="1" noMove="1" noResize="1" noEditPoints="1" noAdjustHandles="1" noChangeArrowheads="1" noChangeShapeType="1" noTextEdit="1"/>
              </p:cNvSpPr>
              <p:nvPr/>
            </p:nvSpPr>
            <p:spPr>
              <a:xfrm>
                <a:off x="903008" y="1515061"/>
                <a:ext cx="2666371" cy="918328"/>
              </a:xfrm>
              <a:prstGeom prst="rect">
                <a:avLst/>
              </a:prstGeom>
              <a:blipFill>
                <a:blip r:embed="rId9"/>
                <a:stretch>
                  <a:fillRect l="-948" t="-1370" b="-6849"/>
                </a:stretch>
              </a:blipFill>
            </p:spPr>
            <p:txBody>
              <a:bodyPr/>
              <a:lstStyle/>
              <a:p>
                <a:r>
                  <a:rPr lang="en-US">
                    <a:noFill/>
                  </a:rPr>
                  <a:t> </a:t>
                </a:r>
              </a:p>
            </p:txBody>
          </p:sp>
        </mc:Fallback>
      </mc:AlternateContent>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3906" name="文字方塊 30"/>
          <p:cNvSpPr txBox="1">
            <a:spLocks noChangeArrowheads="1"/>
          </p:cNvSpPr>
          <p:nvPr/>
        </p:nvSpPr>
        <p:spPr bwMode="auto">
          <a:xfrm>
            <a:off x="1410265" y="1206500"/>
            <a:ext cx="4214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電子位置，動量都是表格！</a:t>
            </a:r>
          </a:p>
        </p:txBody>
      </p:sp>
      <p:sp>
        <p:nvSpPr>
          <p:cNvPr id="17421" name="文字方塊 13"/>
          <p:cNvSpPr txBox="1">
            <a:spLocks noChangeArrowheads="1"/>
          </p:cNvSpPr>
          <p:nvPr/>
        </p:nvSpPr>
        <p:spPr bwMode="auto">
          <a:xfrm>
            <a:off x="1410265" y="3006725"/>
            <a:ext cx="7050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表格如何計算？如何從電子的位置與動量表格算出電子的能量呢？</a:t>
            </a:r>
          </a:p>
        </p:txBody>
      </p:sp>
      <p:sp>
        <p:nvSpPr>
          <p:cNvPr id="17422" name="文字方塊 14"/>
          <p:cNvSpPr txBox="1">
            <a:spLocks noChangeArrowheads="1"/>
          </p:cNvSpPr>
          <p:nvPr/>
        </p:nvSpPr>
        <p:spPr bwMode="auto">
          <a:xfrm>
            <a:off x="3399441" y="4353634"/>
            <a:ext cx="3071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表格怎麼乘？</a:t>
            </a:r>
          </a:p>
        </p:txBody>
      </p:sp>
      <p:sp>
        <p:nvSpPr>
          <p:cNvPr id="17" name="文字方塊 16"/>
          <p:cNvSpPr txBox="1">
            <a:spLocks noChangeArrowheads="1"/>
          </p:cNvSpPr>
          <p:nvPr/>
        </p:nvSpPr>
        <p:spPr bwMode="auto">
          <a:xfrm>
            <a:off x="1410264" y="3582987"/>
            <a:ext cx="6618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海森堡從最簡單的力學問題出發：簡諧振盪器、量子彈簧！</a:t>
            </a:r>
          </a:p>
        </p:txBody>
      </p:sp>
      <p:sp>
        <p:nvSpPr>
          <p:cNvPr id="123911" name="文字方塊 18"/>
          <p:cNvSpPr txBox="1">
            <a:spLocks noChangeArrowheads="1"/>
          </p:cNvSpPr>
          <p:nvPr/>
        </p:nvSpPr>
        <p:spPr bwMode="auto">
          <a:xfrm>
            <a:off x="4363015" y="1206500"/>
            <a:ext cx="2232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這的確很酷！</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FB81110-E4D3-AE4C-99D0-0EA743A2F12B}"/>
                  </a:ext>
                </a:extLst>
              </p:cNvPr>
              <p:cNvSpPr txBox="1"/>
              <p:nvPr/>
            </p:nvSpPr>
            <p:spPr>
              <a:xfrm>
                <a:off x="1412412" y="4260682"/>
                <a:ext cx="1934632" cy="5203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i="1">
                          <a:latin typeface="Cambria Math" panose="02040503050406030204" pitchFamily="18" charset="0"/>
                        </a:rPr>
                        <m:t>𝐸</m:t>
                      </m:r>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𝑝</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𝑝</m:t>
                          </m:r>
                        </m:num>
                        <m:den>
                          <m:r>
                            <a:rPr lang="en-US" sz="1800" i="1">
                              <a:latin typeface="Cambria Math" panose="02040503050406030204" pitchFamily="18" charset="0"/>
                            </a:rPr>
                            <m:t>2</m:t>
                          </m:r>
                          <m:r>
                            <a:rPr lang="en-US" sz="1800" i="1">
                              <a:latin typeface="Cambria Math" panose="02040503050406030204" pitchFamily="18" charset="0"/>
                            </a:rPr>
                            <m:t>𝑚</m:t>
                          </m:r>
                        </m:den>
                      </m:f>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1</m:t>
                          </m:r>
                        </m:num>
                        <m:den>
                          <m:r>
                            <a:rPr lang="en-US" sz="1800" i="1">
                              <a:latin typeface="Cambria Math" panose="02040503050406030204" pitchFamily="18" charset="0"/>
                            </a:rPr>
                            <m:t>2</m:t>
                          </m:r>
                        </m:den>
                      </m:f>
                      <m:r>
                        <a:rPr lang="en-US" sz="1800" i="1">
                          <a:latin typeface="Cambria Math" panose="02040503050406030204" pitchFamily="18" charset="0"/>
                        </a:rPr>
                        <m:t>𝑘𝑥</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𝑥</m:t>
                      </m:r>
                    </m:oMath>
                  </m:oMathPara>
                </a14:m>
                <a:endParaRPr lang="en-TW" sz="1800" b="0" dirty="0">
                  <a:latin typeface="Cambria Math"/>
                </a:endParaRPr>
              </a:p>
            </p:txBody>
          </p:sp>
        </mc:Choice>
        <mc:Fallback xmlns="">
          <p:sp>
            <p:nvSpPr>
              <p:cNvPr id="2" name="TextBox 1">
                <a:extLst>
                  <a:ext uri="{FF2B5EF4-FFF2-40B4-BE49-F238E27FC236}">
                    <a16:creationId xmlns:a16="http://schemas.microsoft.com/office/drawing/2014/main" id="{FFB81110-E4D3-AE4C-99D0-0EA743A2F12B}"/>
                  </a:ext>
                </a:extLst>
              </p:cNvPr>
              <p:cNvSpPr txBox="1">
                <a:spLocks noRot="1" noChangeAspect="1" noMove="1" noResize="1" noEditPoints="1" noAdjustHandles="1" noChangeArrowheads="1" noChangeShapeType="1" noTextEdit="1"/>
              </p:cNvSpPr>
              <p:nvPr/>
            </p:nvSpPr>
            <p:spPr>
              <a:xfrm>
                <a:off x="1412412" y="4260682"/>
                <a:ext cx="1934632" cy="520399"/>
              </a:xfrm>
              <a:prstGeom prst="rect">
                <a:avLst/>
              </a:prstGeom>
              <a:blipFill>
                <a:blip r:embed="rId2"/>
                <a:stretch>
                  <a:fillRect l="-2614" t="-4762" r="-654" b="-1190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21"/>
                                        </p:tgtEl>
                                        <p:attrNameLst>
                                          <p:attrName>style.visibility</p:attrName>
                                        </p:attrNameLst>
                                      </p:cBhvr>
                                      <p:to>
                                        <p:strVal val="visible"/>
                                      </p:to>
                                    </p:set>
                                    <p:anim calcmode="lin" valueType="num">
                                      <p:cBhvr additive="base">
                                        <p:cTn id="7" dur="500" fill="hold"/>
                                        <p:tgtEl>
                                          <p:spTgt spid="17421"/>
                                        </p:tgtEl>
                                        <p:attrNameLst>
                                          <p:attrName>ppt_x</p:attrName>
                                        </p:attrNameLst>
                                      </p:cBhvr>
                                      <p:tavLst>
                                        <p:tav tm="0">
                                          <p:val>
                                            <p:strVal val="#ppt_x"/>
                                          </p:val>
                                        </p:tav>
                                        <p:tav tm="100000">
                                          <p:val>
                                            <p:strVal val="#ppt_x"/>
                                          </p:val>
                                        </p:tav>
                                      </p:tavLst>
                                    </p:anim>
                                    <p:anim calcmode="lin" valueType="num">
                                      <p:cBhvr additive="base">
                                        <p:cTn id="8" dur="500" fill="hold"/>
                                        <p:tgtEl>
                                          <p:spTgt spid="174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422"/>
                                        </p:tgtEl>
                                        <p:attrNameLst>
                                          <p:attrName>style.visibility</p:attrName>
                                        </p:attrNameLst>
                                      </p:cBhvr>
                                      <p:to>
                                        <p:strVal val="visible"/>
                                      </p:to>
                                    </p:set>
                                    <p:anim calcmode="lin" valueType="num">
                                      <p:cBhvr additive="base">
                                        <p:cTn id="11" dur="500" fill="hold"/>
                                        <p:tgtEl>
                                          <p:spTgt spid="17422"/>
                                        </p:tgtEl>
                                        <p:attrNameLst>
                                          <p:attrName>ppt_x</p:attrName>
                                        </p:attrNameLst>
                                      </p:cBhvr>
                                      <p:tavLst>
                                        <p:tav tm="0">
                                          <p:val>
                                            <p:strVal val="#ppt_x"/>
                                          </p:val>
                                        </p:tav>
                                        <p:tav tm="100000">
                                          <p:val>
                                            <p:strVal val="#ppt_x"/>
                                          </p:val>
                                        </p:tav>
                                      </p:tavLst>
                                    </p:anim>
                                    <p:anim calcmode="lin" valueType="num">
                                      <p:cBhvr additive="base">
                                        <p:cTn id="12" dur="500" fill="hold"/>
                                        <p:tgtEl>
                                          <p:spTgt spid="174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1" grpId="0"/>
      <p:bldP spid="17422" grpId="0"/>
      <p:bldP spid="17" grpId="0"/>
      <p:bldP spid="2"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4930" name="圖片 1" descr="40bio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652" y="1772815"/>
            <a:ext cx="2699847" cy="3582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2" descr="http://www.gastgeberverzeichnis-schleswig-holstein.de/service/bilder-karten/helgolan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374" y="1772816"/>
            <a:ext cx="4957142" cy="3577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文字方塊 3"/>
          <p:cNvSpPr txBox="1">
            <a:spLocks noChangeArrowheads="1"/>
          </p:cNvSpPr>
          <p:nvPr/>
        </p:nvSpPr>
        <p:spPr bwMode="auto">
          <a:xfrm>
            <a:off x="934684" y="1097642"/>
            <a:ext cx="748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在迷惑中，又發作嚴重的花粉熱，</a:t>
            </a:r>
            <a:r>
              <a:rPr lang="en-US" altLang="zh-TW" sz="1800" dirty="0"/>
              <a:t>1925</a:t>
            </a:r>
            <a:r>
              <a:rPr lang="zh-TW" altLang="en-US" sz="1800" dirty="0"/>
              <a:t>夏天</a:t>
            </a:r>
            <a:r>
              <a:rPr lang="en-US" altLang="zh-TW" sz="1800" dirty="0"/>
              <a:t>Heisenberg</a:t>
            </a:r>
            <a:r>
              <a:rPr lang="zh-TW" altLang="en-US" sz="1800" dirty="0"/>
              <a:t>逃到</a:t>
            </a:r>
            <a:r>
              <a:rPr lang="en-US" altLang="zh-TW" sz="1800" dirty="0"/>
              <a:t>Helgoland</a:t>
            </a:r>
            <a:r>
              <a:rPr lang="zh-TW" altLang="en-US" sz="1800" dirty="0"/>
              <a:t>島！</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5954" name="Picture 2" descr="Image:Helgoland Vogelperspektiv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357188"/>
            <a:ext cx="5729288"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4" descr="Image:Insel Helgoland um 1929-30 color.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4005064"/>
            <a:ext cx="4283968" cy="272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6978" name="Picture 2" descr="http://www.schleswig-holstein.de/bilderbogen/slides/Helgo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938" y="571500"/>
            <a:ext cx="376237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Picture 4" descr="http://www.mosgallery.com/Fine_Art/images/Kasimir,Luigi/233-Helgol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563" y="5715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Picture 6" descr="http://www.bremen-tourism.de/btz/material/Helgoland_Westkueste_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3563" y="3314700"/>
            <a:ext cx="34290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1" name="Picture 10" descr="http://photos.aip.org/history/Thumbnails/heisenberg_werner_b1.jpg"/>
          <p:cNvPicPr>
            <a:picLocks noChangeAspect="1" noChangeArrowheads="1"/>
          </p:cNvPicPr>
          <p:nvPr/>
        </p:nvPicPr>
        <p:blipFill>
          <a:blip r:embed="rId5">
            <a:extLst>
              <a:ext uri="{28A0092B-C50C-407E-A947-70E740481C1C}">
                <a14:useLocalDpi xmlns:a14="http://schemas.microsoft.com/office/drawing/2010/main" val="0"/>
              </a:ext>
            </a:extLst>
          </a:blip>
          <a:srcRect b="9090"/>
          <a:stretch>
            <a:fillRect/>
          </a:stretch>
        </p:blipFill>
        <p:spPr bwMode="auto">
          <a:xfrm>
            <a:off x="0" y="2714625"/>
            <a:ext cx="20574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3" name="文字方塊 6"/>
          <p:cNvSpPr txBox="1">
            <a:spLocks noChangeArrowheads="1"/>
          </p:cNvSpPr>
          <p:nvPr/>
        </p:nvSpPr>
        <p:spPr bwMode="auto">
          <a:xfrm>
            <a:off x="2000539" y="6117783"/>
            <a:ext cx="47257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海森堡漸漸猜到了一個可能的表格的乘法！</a:t>
            </a:r>
          </a:p>
        </p:txBody>
      </p:sp>
      <p:sp>
        <p:nvSpPr>
          <p:cNvPr id="2" name="文字方塊 1"/>
          <p:cNvSpPr txBox="1"/>
          <p:nvPr/>
        </p:nvSpPr>
        <p:spPr bwMode="auto">
          <a:xfrm>
            <a:off x="1974530" y="5736764"/>
            <a:ext cx="4242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也許是自然的海風，也許是文學的催化。</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6" name="直線接點 5"/>
          <p:cNvCxnSpPr/>
          <p:nvPr/>
        </p:nvCxnSpPr>
        <p:spPr>
          <a:xfrm>
            <a:off x="1500188" y="2143125"/>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接點 6"/>
          <p:cNvCxnSpPr/>
          <p:nvPr/>
        </p:nvCxnSpPr>
        <p:spPr>
          <a:xfrm>
            <a:off x="1500188" y="2428875"/>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500188" y="3214688"/>
            <a:ext cx="1214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1500188" y="3500438"/>
            <a:ext cx="1214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1500188" y="3857625"/>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rot="5400000">
            <a:off x="999332" y="2999581"/>
            <a:ext cx="17145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8009" name="文字方塊 13"/>
              <p:cNvSpPr txBox="1">
                <a:spLocks noChangeArrowheads="1"/>
              </p:cNvSpPr>
              <p:nvPr/>
            </p:nvSpPr>
            <p:spPr bwMode="auto">
              <a:xfrm>
                <a:off x="1454516" y="5040780"/>
                <a:ext cx="628266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若要將它拆成兩個表格</a:t>
                </a:r>
                <a14:m>
                  <m:oMath xmlns:m="http://schemas.openxmlformats.org/officeDocument/2006/math">
                    <m:r>
                      <a:rPr lang="en-US" sz="1800" b="0" i="1" smtClean="0">
                        <a:latin typeface="Cambria Math" panose="02040503050406030204" pitchFamily="18" charset="0"/>
                      </a:rPr>
                      <m:t>𝑥</m:t>
                    </m:r>
                  </m:oMath>
                </a14:m>
                <a:r>
                  <a:rPr lang="zh-TW" altLang="en-US" sz="1800" dirty="0"/>
                  <a:t>、</a:t>
                </a:r>
                <a:r>
                  <a:rPr lang="en-US" sz="1800" dirty="0"/>
                  <a:t> </a:t>
                </a:r>
                <a14:m>
                  <m:oMath xmlns:m="http://schemas.openxmlformats.org/officeDocument/2006/math">
                    <m:r>
                      <a:rPr lang="en-US" sz="1800" i="1">
                        <a:latin typeface="Cambria Math" panose="02040503050406030204" pitchFamily="18" charset="0"/>
                        <a:ea typeface="Cambria Math" panose="02040503050406030204" pitchFamily="18" charset="0"/>
                      </a:rPr>
                      <m:t>𝑦</m:t>
                    </m:r>
                  </m:oMath>
                </a14:m>
                <a:r>
                  <a:rPr lang="zh-TW" altLang="en-US" sz="1800" dirty="0"/>
                  <a:t>的元素的乘積，最自然的方法：</a:t>
                </a:r>
              </a:p>
            </p:txBody>
          </p:sp>
        </mc:Choice>
        <mc:Fallback xmlns="">
          <p:sp>
            <p:nvSpPr>
              <p:cNvPr id="128009" name="文字方塊 13"/>
              <p:cNvSpPr txBox="1">
                <a:spLocks noRot="1" noChangeAspect="1" noMove="1" noResize="1" noEditPoints="1" noAdjustHandles="1" noChangeArrowheads="1" noChangeShapeType="1" noTextEdit="1"/>
              </p:cNvSpPr>
              <p:nvPr/>
            </p:nvSpPr>
            <p:spPr bwMode="auto">
              <a:xfrm>
                <a:off x="1454516" y="5040780"/>
                <a:ext cx="6282660" cy="369332"/>
              </a:xfrm>
              <a:prstGeom prst="rect">
                <a:avLst/>
              </a:prstGeom>
              <a:blipFill>
                <a:blip r:embed="rId2"/>
                <a:stretch>
                  <a:fillRect l="-806"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8456" name="文字方塊 28"/>
          <p:cNvSpPr txBox="1">
            <a:spLocks noChangeArrowheads="1"/>
          </p:cNvSpPr>
          <p:nvPr/>
        </p:nvSpPr>
        <p:spPr bwMode="auto">
          <a:xfrm>
            <a:off x="1454516" y="5476967"/>
            <a:ext cx="58364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就是轉乘：找一個中繼站，分兩段來完成躍遷。</a:t>
            </a:r>
          </a:p>
        </p:txBody>
      </p:sp>
      <mc:AlternateContent xmlns:mc="http://schemas.openxmlformats.org/markup-compatibility/2006" xmlns:a14="http://schemas.microsoft.com/office/drawing/2010/main">
        <mc:Choice Requires="a14">
          <p:sp>
            <p:nvSpPr>
              <p:cNvPr id="128025" name="文字方塊 25"/>
              <p:cNvSpPr txBox="1">
                <a:spLocks noChangeArrowheads="1"/>
              </p:cNvSpPr>
              <p:nvPr/>
            </p:nvSpPr>
            <p:spPr bwMode="auto">
              <a:xfrm>
                <a:off x="1476375" y="620713"/>
                <a:ext cx="5595938"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考慮兩表格</a:t>
                </a:r>
                <a14:m>
                  <m:oMath xmlns:m="http://schemas.openxmlformats.org/officeDocument/2006/math">
                    <m:r>
                      <a:rPr lang="en-US" sz="1800" b="0" i="1" smtClean="0">
                        <a:latin typeface="Cambria Math" panose="02040503050406030204" pitchFamily="18" charset="0"/>
                      </a:rPr>
                      <m:t>𝑥</m:t>
                    </m:r>
                  </m:oMath>
                </a14:m>
                <a:r>
                  <a:rPr lang="zh-TW" altLang="en-US" sz="1800" dirty="0"/>
                  <a:t>、</a:t>
                </a:r>
                <a:r>
                  <a:rPr lang="en-US" sz="1800" dirty="0"/>
                  <a:t> </a:t>
                </a:r>
                <a14:m>
                  <m:oMath xmlns:m="http://schemas.openxmlformats.org/officeDocument/2006/math">
                    <m:r>
                      <a:rPr lang="en-US" sz="1800" i="1">
                        <a:latin typeface="Cambria Math" panose="02040503050406030204" pitchFamily="18" charset="0"/>
                        <a:ea typeface="Cambria Math" panose="02040503050406030204" pitchFamily="18" charset="0"/>
                      </a:rPr>
                      <m:t>𝑦</m:t>
                    </m:r>
                  </m:oMath>
                </a14:m>
                <a:r>
                  <a:rPr lang="zh-TW" altLang="en-US" sz="1800" dirty="0"/>
                  <a:t>的乘積</a:t>
                </a:r>
                <a14:m>
                  <m:oMath xmlns:m="http://schemas.openxmlformats.org/officeDocument/2006/math">
                    <m:r>
                      <a:rPr lang="en-US" sz="1800" i="1">
                        <a:latin typeface="Cambria Math" panose="02040503050406030204" pitchFamily="18" charset="0"/>
                      </a:rPr>
                      <m:t>𝑥</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𝑦</m:t>
                    </m:r>
                  </m:oMath>
                </a14:m>
                <a:r>
                  <a:rPr lang="zh-TW" altLang="en-US" sz="1800" dirty="0"/>
                  <a:t>表格的一個元素：</a:t>
                </a:r>
              </a:p>
            </p:txBody>
          </p:sp>
        </mc:Choice>
        <mc:Fallback xmlns="">
          <p:sp>
            <p:nvSpPr>
              <p:cNvPr id="128025" name="文字方塊 25"/>
              <p:cNvSpPr txBox="1">
                <a:spLocks noRot="1" noChangeAspect="1" noMove="1" noResize="1" noEditPoints="1" noAdjustHandles="1" noChangeArrowheads="1" noChangeShapeType="1" noTextEdit="1"/>
              </p:cNvSpPr>
              <p:nvPr/>
            </p:nvSpPr>
            <p:spPr bwMode="auto">
              <a:xfrm>
                <a:off x="1476375" y="620713"/>
                <a:ext cx="5595938" cy="369332"/>
              </a:xfrm>
              <a:prstGeom prst="rect">
                <a:avLst/>
              </a:prstGeom>
              <a:blipFill>
                <a:blip r:embed="rId3"/>
                <a:stretch>
                  <a:fillRect l="-907"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8026" name="文字方塊 34"/>
              <p:cNvSpPr txBox="1">
                <a:spLocks noChangeArrowheads="1"/>
              </p:cNvSpPr>
              <p:nvPr/>
            </p:nvSpPr>
            <p:spPr bwMode="auto">
              <a:xfrm>
                <a:off x="2786063" y="1928813"/>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𝑛</m:t>
                      </m:r>
                    </m:oMath>
                  </m:oMathPara>
                </a14:m>
                <a:endParaRPr lang="zh-TW" altLang="en-US" sz="2000" i="1" dirty="0"/>
              </a:p>
            </p:txBody>
          </p:sp>
        </mc:Choice>
        <mc:Fallback xmlns="">
          <p:sp>
            <p:nvSpPr>
              <p:cNvPr id="128026" name="文字方塊 34"/>
              <p:cNvSpPr txBox="1">
                <a:spLocks noRot="1" noChangeAspect="1" noMove="1" noResize="1" noEditPoints="1" noAdjustHandles="1" noChangeArrowheads="1" noChangeShapeType="1" noTextEdit="1"/>
              </p:cNvSpPr>
              <p:nvPr/>
            </p:nvSpPr>
            <p:spPr bwMode="auto">
              <a:xfrm>
                <a:off x="2786063" y="1928813"/>
                <a:ext cx="357187" cy="400050"/>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8027" name="文字方塊 34"/>
              <p:cNvSpPr txBox="1">
                <a:spLocks noChangeArrowheads="1"/>
              </p:cNvSpPr>
              <p:nvPr/>
            </p:nvSpPr>
            <p:spPr bwMode="auto">
              <a:xfrm>
                <a:off x="2771253" y="3624098"/>
                <a:ext cx="357188"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𝑚</m:t>
                      </m:r>
                    </m:oMath>
                  </m:oMathPara>
                </a14:m>
                <a:endParaRPr lang="zh-TW" altLang="en-US" sz="2000" i="1" dirty="0"/>
              </a:p>
            </p:txBody>
          </p:sp>
        </mc:Choice>
        <mc:Fallback xmlns="">
          <p:sp>
            <p:nvSpPr>
              <p:cNvPr id="128027" name="文字方塊 34"/>
              <p:cNvSpPr txBox="1">
                <a:spLocks noRot="1" noChangeAspect="1" noMove="1" noResize="1" noEditPoints="1" noAdjustHandles="1" noChangeArrowheads="1" noChangeShapeType="1" noTextEdit="1"/>
              </p:cNvSpPr>
              <p:nvPr/>
            </p:nvSpPr>
            <p:spPr bwMode="auto">
              <a:xfrm>
                <a:off x="2771253" y="3624098"/>
                <a:ext cx="357188" cy="400050"/>
              </a:xfrm>
              <a:prstGeom prst="rect">
                <a:avLst/>
              </a:prstGeom>
              <a:blipFill>
                <a:blip r:embed="rId5"/>
                <a:stretch>
                  <a:fillRect r="-344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8177642-0E04-5342-8F95-148A9B4DED06}"/>
                  </a:ext>
                </a:extLst>
              </p:cNvPr>
              <p:cNvSpPr txBox="1"/>
              <p:nvPr/>
            </p:nvSpPr>
            <p:spPr>
              <a:xfrm>
                <a:off x="1528481" y="1101005"/>
                <a:ext cx="953979"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2" name="TextBox 1">
                <a:extLst>
                  <a:ext uri="{FF2B5EF4-FFF2-40B4-BE49-F238E27FC236}">
                    <a16:creationId xmlns:a16="http://schemas.microsoft.com/office/drawing/2014/main" id="{38177642-0E04-5342-8F95-148A9B4DED06}"/>
                  </a:ext>
                </a:extLst>
              </p:cNvPr>
              <p:cNvSpPr txBox="1">
                <a:spLocks noRot="1" noChangeAspect="1" noMove="1" noResize="1" noEditPoints="1" noAdjustHandles="1" noChangeArrowheads="1" noChangeShapeType="1" noTextEdit="1"/>
              </p:cNvSpPr>
              <p:nvPr/>
            </p:nvSpPr>
            <p:spPr>
              <a:xfrm>
                <a:off x="1528481" y="1101005"/>
                <a:ext cx="953979" cy="276999"/>
              </a:xfrm>
              <a:prstGeom prst="rect">
                <a:avLst/>
              </a:prstGeom>
              <a:blipFill>
                <a:blip r:embed="rId6"/>
                <a:stretch>
                  <a:fillRect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3751CE3-2129-444F-9E47-C8F54632021C}"/>
                  </a:ext>
                </a:extLst>
              </p:cNvPr>
              <p:cNvSpPr txBox="1"/>
              <p:nvPr/>
            </p:nvSpPr>
            <p:spPr>
              <a:xfrm>
                <a:off x="1961307" y="2738458"/>
                <a:ext cx="953979"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35" name="TextBox 34">
                <a:extLst>
                  <a:ext uri="{FF2B5EF4-FFF2-40B4-BE49-F238E27FC236}">
                    <a16:creationId xmlns:a16="http://schemas.microsoft.com/office/drawing/2014/main" id="{73751CE3-2129-444F-9E47-C8F54632021C}"/>
                  </a:ext>
                </a:extLst>
              </p:cNvPr>
              <p:cNvSpPr txBox="1">
                <a:spLocks noRot="1" noChangeAspect="1" noMove="1" noResize="1" noEditPoints="1" noAdjustHandles="1" noChangeArrowheads="1" noChangeShapeType="1" noTextEdit="1"/>
              </p:cNvSpPr>
              <p:nvPr/>
            </p:nvSpPr>
            <p:spPr>
              <a:xfrm>
                <a:off x="1961307" y="2738458"/>
                <a:ext cx="953979" cy="276999"/>
              </a:xfrm>
              <a:prstGeom prst="rect">
                <a:avLst/>
              </a:prstGeom>
              <a:blipFill>
                <a:blip r:embed="rId7"/>
                <a:stretch>
                  <a:fillRect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7E1A8D4-A150-2D47-AF29-51E2C4EC7E07}"/>
                  </a:ext>
                </a:extLst>
              </p:cNvPr>
              <p:cNvSpPr txBox="1"/>
              <p:nvPr/>
            </p:nvSpPr>
            <p:spPr>
              <a:xfrm>
                <a:off x="1839312" y="4342862"/>
                <a:ext cx="708464"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𝑚</m:t>
                      </m:r>
                    </m:oMath>
                  </m:oMathPara>
                </a14:m>
                <a:endParaRPr lang="en-TW" sz="1800" b="0" dirty="0">
                  <a:latin typeface="Cambria Math"/>
                </a:endParaRPr>
              </a:p>
            </p:txBody>
          </p:sp>
        </mc:Choice>
        <mc:Fallback xmlns="">
          <p:sp>
            <p:nvSpPr>
              <p:cNvPr id="41" name="TextBox 40">
                <a:extLst>
                  <a:ext uri="{FF2B5EF4-FFF2-40B4-BE49-F238E27FC236}">
                    <a16:creationId xmlns:a16="http://schemas.microsoft.com/office/drawing/2014/main" id="{A7E1A8D4-A150-2D47-AF29-51E2C4EC7E07}"/>
                  </a:ext>
                </a:extLst>
              </p:cNvPr>
              <p:cNvSpPr txBox="1">
                <a:spLocks noRot="1" noChangeAspect="1" noMove="1" noResize="1" noEditPoints="1" noAdjustHandles="1" noChangeArrowheads="1" noChangeShapeType="1" noTextEdit="1"/>
              </p:cNvSpPr>
              <p:nvPr/>
            </p:nvSpPr>
            <p:spPr>
              <a:xfrm>
                <a:off x="1839312" y="4342862"/>
                <a:ext cx="708464" cy="276999"/>
              </a:xfrm>
              <a:prstGeom prst="rect">
                <a:avLst/>
              </a:prstGeom>
              <a:blipFill>
                <a:blip r:embed="rId12"/>
                <a:stretch>
                  <a:fillRect l="-3509" r="-3509"/>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3B1F1F6-F360-57F7-66EA-F8119D3A61A8}"/>
                  </a:ext>
                </a:extLst>
              </p:cNvPr>
              <p:cNvSpPr txBox="1"/>
              <p:nvPr/>
            </p:nvSpPr>
            <p:spPr>
              <a:xfrm>
                <a:off x="2631199" y="1066342"/>
                <a:ext cx="5105977" cy="369332"/>
              </a:xfrm>
              <a:prstGeom prst="rect">
                <a:avLst/>
              </a:prstGeom>
              <a:noFill/>
            </p:spPr>
            <p:txBody>
              <a:bodyPr wrap="square" rtlCol="0">
                <a:spAutoFit/>
              </a:bodyPr>
              <a:lstStyle/>
              <a:p>
                <a:r>
                  <a:rPr lang="en-TW" sz="1800" dirty="0">
                    <a:latin typeface="Cambria Math" panose="02040503050406030204" pitchFamily="18" charset="0"/>
                  </a:rPr>
                  <a:t>這個</a:t>
                </a:r>
                <a:r>
                  <a:rPr lang="en-US" sz="1800" dirty="0"/>
                  <a:t> </a:t>
                </a:r>
                <a14:m>
                  <m:oMath xmlns:m="http://schemas.openxmlformats.org/officeDocument/2006/math">
                    <m:r>
                      <a:rPr lang="en-US" sz="1800" i="1">
                        <a:latin typeface="Cambria Math" panose="02040503050406030204" pitchFamily="18" charset="0"/>
                      </a:rPr>
                      <m:t>𝑥</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𝑦</m:t>
                    </m:r>
                  </m:oMath>
                </a14:m>
                <a:r>
                  <a:rPr lang="zh-TW" altLang="en-US" sz="1800" dirty="0"/>
                  <a:t>表格的</a:t>
                </a:r>
                <a:r>
                  <a:rPr lang="en-TW" sz="1800" dirty="0">
                    <a:latin typeface="Cambria Math" panose="02040503050406030204" pitchFamily="18" charset="0"/>
                  </a:rPr>
                  <a:t>元素對應</a:t>
                </a:r>
                <a14:m>
                  <m:oMath xmlns:m="http://schemas.openxmlformats.org/officeDocument/2006/math">
                    <m:r>
                      <a:rPr lang="en-US" altLang="zh-TW" sz="1800" i="1" dirty="0" smtClean="0">
                        <a:latin typeface="Cambria Math" panose="02040503050406030204" pitchFamily="18" charset="0"/>
                      </a:rPr>
                      <m:t>𝑛</m:t>
                    </m:r>
                  </m:oMath>
                </a14:m>
                <a:r>
                  <a:rPr lang="zh-TW" altLang="en-US" sz="1800" dirty="0"/>
                  <a:t>態到</a:t>
                </a:r>
                <a14:m>
                  <m:oMath xmlns:m="http://schemas.openxmlformats.org/officeDocument/2006/math">
                    <m:r>
                      <a:rPr lang="en-US" altLang="zh-TW" sz="1800" b="0" i="1" smtClean="0">
                        <a:latin typeface="Cambria Math" panose="02040503050406030204" pitchFamily="18" charset="0"/>
                      </a:rPr>
                      <m:t>𝑚</m:t>
                    </m:r>
                  </m:oMath>
                </a14:m>
                <a:r>
                  <a:rPr lang="zh-TW" altLang="en-US" sz="1800" dirty="0"/>
                  <a:t>態的躍遷。</a:t>
                </a:r>
              </a:p>
            </p:txBody>
          </p:sp>
        </mc:Choice>
        <mc:Fallback xmlns="">
          <p:sp>
            <p:nvSpPr>
              <p:cNvPr id="3" name="TextBox 2">
                <a:extLst>
                  <a:ext uri="{FF2B5EF4-FFF2-40B4-BE49-F238E27FC236}">
                    <a16:creationId xmlns:a16="http://schemas.microsoft.com/office/drawing/2014/main" id="{53B1F1F6-F360-57F7-66EA-F8119D3A61A8}"/>
                  </a:ext>
                </a:extLst>
              </p:cNvPr>
              <p:cNvSpPr txBox="1">
                <a:spLocks noRot="1" noChangeAspect="1" noMove="1" noResize="1" noEditPoints="1" noAdjustHandles="1" noChangeArrowheads="1" noChangeShapeType="1" noTextEdit="1"/>
              </p:cNvSpPr>
              <p:nvPr/>
            </p:nvSpPr>
            <p:spPr>
              <a:xfrm>
                <a:off x="2631199" y="1066342"/>
                <a:ext cx="5105977" cy="369332"/>
              </a:xfrm>
              <a:prstGeom prst="rect">
                <a:avLst/>
              </a:prstGeom>
              <a:blipFill>
                <a:blip r:embed="rId13"/>
                <a:stretch>
                  <a:fillRect l="-993" t="-10000" b="-23333"/>
                </a:stretch>
              </a:blipFill>
            </p:spPr>
            <p:txBody>
              <a:bodyPr/>
              <a:lstStyle/>
              <a:p>
                <a:r>
                  <a:rPr lang="en-TW">
                    <a:noFill/>
                  </a:rPr>
                  <a:t> </a:t>
                </a:r>
              </a:p>
            </p:txBody>
          </p:sp>
        </mc:Fallback>
      </mc:AlternateContent>
      <p:cxnSp>
        <p:nvCxnSpPr>
          <p:cNvPr id="5" name="直線接點 14">
            <a:extLst>
              <a:ext uri="{FF2B5EF4-FFF2-40B4-BE49-F238E27FC236}">
                <a16:creationId xmlns:a16="http://schemas.microsoft.com/office/drawing/2014/main" id="{F4B35711-FA3C-212E-BB6D-18BA9212E24F}"/>
              </a:ext>
            </a:extLst>
          </p:cNvPr>
          <p:cNvCxnSpPr/>
          <p:nvPr/>
        </p:nvCxnSpPr>
        <p:spPr>
          <a:xfrm>
            <a:off x="6286500" y="2143125"/>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5">
            <a:extLst>
              <a:ext uri="{FF2B5EF4-FFF2-40B4-BE49-F238E27FC236}">
                <a16:creationId xmlns:a16="http://schemas.microsoft.com/office/drawing/2014/main" id="{E069A279-BB8E-EB31-2100-78CA16C39770}"/>
              </a:ext>
            </a:extLst>
          </p:cNvPr>
          <p:cNvCxnSpPr/>
          <p:nvPr/>
        </p:nvCxnSpPr>
        <p:spPr>
          <a:xfrm>
            <a:off x="6286500" y="2428875"/>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接點 16">
            <a:extLst>
              <a:ext uri="{FF2B5EF4-FFF2-40B4-BE49-F238E27FC236}">
                <a16:creationId xmlns:a16="http://schemas.microsoft.com/office/drawing/2014/main" id="{15C79007-350F-BF60-E994-8B6061C19A07}"/>
              </a:ext>
            </a:extLst>
          </p:cNvPr>
          <p:cNvCxnSpPr/>
          <p:nvPr/>
        </p:nvCxnSpPr>
        <p:spPr>
          <a:xfrm>
            <a:off x="6286500" y="3214688"/>
            <a:ext cx="1214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7">
            <a:extLst>
              <a:ext uri="{FF2B5EF4-FFF2-40B4-BE49-F238E27FC236}">
                <a16:creationId xmlns:a16="http://schemas.microsoft.com/office/drawing/2014/main" id="{F000140D-6B66-CC9A-070A-3208B4B25AC3}"/>
              </a:ext>
            </a:extLst>
          </p:cNvPr>
          <p:cNvCxnSpPr/>
          <p:nvPr/>
        </p:nvCxnSpPr>
        <p:spPr>
          <a:xfrm>
            <a:off x="6286500" y="3500438"/>
            <a:ext cx="1214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8">
            <a:extLst>
              <a:ext uri="{FF2B5EF4-FFF2-40B4-BE49-F238E27FC236}">
                <a16:creationId xmlns:a16="http://schemas.microsoft.com/office/drawing/2014/main" id="{98B05897-B5E3-640D-461C-433E3D765179}"/>
              </a:ext>
            </a:extLst>
          </p:cNvPr>
          <p:cNvCxnSpPr/>
          <p:nvPr/>
        </p:nvCxnSpPr>
        <p:spPr>
          <a:xfrm>
            <a:off x="6286500" y="3857625"/>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單箭頭接點 19">
            <a:extLst>
              <a:ext uri="{FF2B5EF4-FFF2-40B4-BE49-F238E27FC236}">
                <a16:creationId xmlns:a16="http://schemas.microsoft.com/office/drawing/2014/main" id="{F57922A6-9F58-F5A3-7F28-1D8CBDE2744B}"/>
              </a:ext>
            </a:extLst>
          </p:cNvPr>
          <p:cNvCxnSpPr/>
          <p:nvPr/>
        </p:nvCxnSpPr>
        <p:spPr>
          <a:xfrm rot="5400000">
            <a:off x="6108700" y="2678113"/>
            <a:ext cx="1071563"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單箭頭接點 22">
            <a:extLst>
              <a:ext uri="{FF2B5EF4-FFF2-40B4-BE49-F238E27FC236}">
                <a16:creationId xmlns:a16="http://schemas.microsoft.com/office/drawing/2014/main" id="{AB7C7C6A-D3B2-2E0A-C371-87E942DFDEE7}"/>
              </a:ext>
            </a:extLst>
          </p:cNvPr>
          <p:cNvCxnSpPr/>
          <p:nvPr/>
        </p:nvCxnSpPr>
        <p:spPr>
          <a:xfrm rot="5400000">
            <a:off x="6109494" y="2677319"/>
            <a:ext cx="1069975" cy="1587"/>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單箭頭接點 30">
            <a:extLst>
              <a:ext uri="{FF2B5EF4-FFF2-40B4-BE49-F238E27FC236}">
                <a16:creationId xmlns:a16="http://schemas.microsoft.com/office/drawing/2014/main" id="{EB726501-4737-2582-49D5-04673559B041}"/>
              </a:ext>
            </a:extLst>
          </p:cNvPr>
          <p:cNvCxnSpPr/>
          <p:nvPr/>
        </p:nvCxnSpPr>
        <p:spPr>
          <a:xfrm rot="5400000">
            <a:off x="6510936" y="3535363"/>
            <a:ext cx="642937" cy="1587"/>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文字方塊 34">
                <a:extLst>
                  <a:ext uri="{FF2B5EF4-FFF2-40B4-BE49-F238E27FC236}">
                    <a16:creationId xmlns:a16="http://schemas.microsoft.com/office/drawing/2014/main" id="{AEF9CEEB-6E0A-049F-45D8-E4FC90597470}"/>
                  </a:ext>
                </a:extLst>
              </p:cNvPr>
              <p:cNvSpPr txBox="1">
                <a:spLocks noChangeArrowheads="1"/>
              </p:cNvSpPr>
              <p:nvPr/>
            </p:nvSpPr>
            <p:spPr bwMode="auto">
              <a:xfrm>
                <a:off x="7500938" y="3000375"/>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𝑘</m:t>
                      </m:r>
                    </m:oMath>
                  </m:oMathPara>
                </a14:m>
                <a:endParaRPr lang="zh-TW" altLang="en-US" sz="2000" i="1" dirty="0"/>
              </a:p>
            </p:txBody>
          </p:sp>
        </mc:Choice>
        <mc:Fallback xmlns="">
          <p:sp>
            <p:nvSpPr>
              <p:cNvPr id="20" name="文字方塊 34">
                <a:extLst>
                  <a:ext uri="{FF2B5EF4-FFF2-40B4-BE49-F238E27FC236}">
                    <a16:creationId xmlns:a16="http://schemas.microsoft.com/office/drawing/2014/main" id="{AEF9CEEB-6E0A-049F-45D8-E4FC90597470}"/>
                  </a:ext>
                </a:extLst>
              </p:cNvPr>
              <p:cNvSpPr txBox="1">
                <a:spLocks noRot="1" noChangeAspect="1" noMove="1" noResize="1" noEditPoints="1" noAdjustHandles="1" noChangeArrowheads="1" noChangeShapeType="1" noTextEdit="1"/>
              </p:cNvSpPr>
              <p:nvPr/>
            </p:nvSpPr>
            <p:spPr bwMode="auto">
              <a:xfrm>
                <a:off x="7500938" y="3000375"/>
                <a:ext cx="357187" cy="400050"/>
              </a:xfrm>
              <a:prstGeom prst="rect">
                <a:avLst/>
              </a:prstGeom>
              <a:blipFill>
                <a:blip r:embed="rId1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BF42183-2A37-7FE0-E47B-4B66415EA634}"/>
                  </a:ext>
                </a:extLst>
              </p:cNvPr>
              <p:cNvSpPr txBox="1"/>
              <p:nvPr/>
            </p:nvSpPr>
            <p:spPr>
              <a:xfrm>
                <a:off x="7102203" y="2505029"/>
                <a:ext cx="599395"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e>
                          </m:d>
                        </m:e>
                        <m:sub>
                          <m:r>
                            <a:rPr lang="en-US" sz="1800" b="0" i="1" smtClean="0">
                              <a:latin typeface="Cambria Math" panose="02040503050406030204" pitchFamily="18" charset="0"/>
                            </a:rPr>
                            <m:t>𝑛𝑘</m:t>
                          </m:r>
                        </m:sub>
                      </m:sSub>
                    </m:oMath>
                  </m:oMathPara>
                </a14:m>
                <a:endParaRPr lang="en-TW" sz="1800" b="0" dirty="0">
                  <a:latin typeface="Cambria Math"/>
                </a:endParaRPr>
              </a:p>
            </p:txBody>
          </p:sp>
        </mc:Choice>
        <mc:Fallback xmlns="">
          <p:sp>
            <p:nvSpPr>
              <p:cNvPr id="21" name="TextBox 20">
                <a:extLst>
                  <a:ext uri="{FF2B5EF4-FFF2-40B4-BE49-F238E27FC236}">
                    <a16:creationId xmlns:a16="http://schemas.microsoft.com/office/drawing/2014/main" id="{2BF42183-2A37-7FE0-E47B-4B66415EA634}"/>
                  </a:ext>
                </a:extLst>
              </p:cNvPr>
              <p:cNvSpPr txBox="1">
                <a:spLocks noRot="1" noChangeAspect="1" noMove="1" noResize="1" noEditPoints="1" noAdjustHandles="1" noChangeArrowheads="1" noChangeShapeType="1" noTextEdit="1"/>
              </p:cNvSpPr>
              <p:nvPr/>
            </p:nvSpPr>
            <p:spPr>
              <a:xfrm>
                <a:off x="7102203" y="2505029"/>
                <a:ext cx="599395" cy="276999"/>
              </a:xfrm>
              <a:prstGeom prst="rect">
                <a:avLst/>
              </a:prstGeom>
              <a:blipFill>
                <a:blip r:embed="rId16"/>
                <a:stretch>
                  <a:fillRect r="-2083" b="-18182"/>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C1D6AB1-4179-22C1-3F0E-14841F5201E1}"/>
                  </a:ext>
                </a:extLst>
              </p:cNvPr>
              <p:cNvSpPr txBox="1"/>
              <p:nvPr/>
            </p:nvSpPr>
            <p:spPr>
              <a:xfrm>
                <a:off x="7792583" y="3400425"/>
                <a:ext cx="648832"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𝑘𝑚</m:t>
                          </m:r>
                        </m:sub>
                      </m:sSub>
                    </m:oMath>
                  </m:oMathPara>
                </a14:m>
                <a:endParaRPr lang="en-TW" sz="1800" b="0" dirty="0">
                  <a:latin typeface="Cambria Math"/>
                </a:endParaRPr>
              </a:p>
            </p:txBody>
          </p:sp>
        </mc:Choice>
        <mc:Fallback xmlns="">
          <p:sp>
            <p:nvSpPr>
              <p:cNvPr id="22" name="TextBox 21">
                <a:extLst>
                  <a:ext uri="{FF2B5EF4-FFF2-40B4-BE49-F238E27FC236}">
                    <a16:creationId xmlns:a16="http://schemas.microsoft.com/office/drawing/2014/main" id="{9C1D6AB1-4179-22C1-3F0E-14841F5201E1}"/>
                  </a:ext>
                </a:extLst>
              </p:cNvPr>
              <p:cNvSpPr txBox="1">
                <a:spLocks noRot="1" noChangeAspect="1" noMove="1" noResize="1" noEditPoints="1" noAdjustHandles="1" noChangeArrowheads="1" noChangeShapeType="1" noTextEdit="1"/>
              </p:cNvSpPr>
              <p:nvPr/>
            </p:nvSpPr>
            <p:spPr>
              <a:xfrm>
                <a:off x="7792583" y="3400425"/>
                <a:ext cx="648832" cy="276999"/>
              </a:xfrm>
              <a:prstGeom prst="rect">
                <a:avLst/>
              </a:prstGeom>
              <a:blipFill>
                <a:blip r:embed="rId17"/>
                <a:stretch>
                  <a:fillRect r="-1923"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9308419-B0D2-55D9-22F3-2BF1C920EF6E}"/>
                  </a:ext>
                </a:extLst>
              </p:cNvPr>
              <p:cNvSpPr txBox="1"/>
              <p:nvPr/>
            </p:nvSpPr>
            <p:spPr>
              <a:xfrm>
                <a:off x="6939729" y="3397656"/>
                <a:ext cx="185114"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𝑦</m:t>
                      </m:r>
                    </m:oMath>
                  </m:oMathPara>
                </a14:m>
                <a:endParaRPr lang="en-TW" sz="1800" b="0" dirty="0">
                  <a:latin typeface="Cambria Math"/>
                </a:endParaRPr>
              </a:p>
            </p:txBody>
          </p:sp>
        </mc:Choice>
        <mc:Fallback xmlns="">
          <p:sp>
            <p:nvSpPr>
              <p:cNvPr id="23" name="TextBox 22">
                <a:extLst>
                  <a:ext uri="{FF2B5EF4-FFF2-40B4-BE49-F238E27FC236}">
                    <a16:creationId xmlns:a16="http://schemas.microsoft.com/office/drawing/2014/main" id="{79308419-B0D2-55D9-22F3-2BF1C920EF6E}"/>
                  </a:ext>
                </a:extLst>
              </p:cNvPr>
              <p:cNvSpPr txBox="1">
                <a:spLocks noRot="1" noChangeAspect="1" noMove="1" noResize="1" noEditPoints="1" noAdjustHandles="1" noChangeArrowheads="1" noChangeShapeType="1" noTextEdit="1"/>
              </p:cNvSpPr>
              <p:nvPr/>
            </p:nvSpPr>
            <p:spPr>
              <a:xfrm>
                <a:off x="6939729" y="3397656"/>
                <a:ext cx="185114" cy="276999"/>
              </a:xfrm>
              <a:prstGeom prst="rect">
                <a:avLst/>
              </a:prstGeom>
              <a:blipFill>
                <a:blip r:embed="rId18"/>
                <a:stretch>
                  <a:fillRect l="-31250" r="-25000"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237A5B5-6C4F-B3F4-3042-312143072FFB}"/>
                  </a:ext>
                </a:extLst>
              </p:cNvPr>
              <p:cNvSpPr txBox="1"/>
              <p:nvPr/>
            </p:nvSpPr>
            <p:spPr>
              <a:xfrm>
                <a:off x="6673414" y="2509708"/>
                <a:ext cx="181716"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oMath>
                  </m:oMathPara>
                </a14:m>
                <a:endParaRPr lang="en-TW" sz="1800" b="0" dirty="0">
                  <a:latin typeface="Cambria Math"/>
                </a:endParaRPr>
              </a:p>
            </p:txBody>
          </p:sp>
        </mc:Choice>
        <mc:Fallback xmlns="">
          <p:sp>
            <p:nvSpPr>
              <p:cNvPr id="24" name="TextBox 23">
                <a:extLst>
                  <a:ext uri="{FF2B5EF4-FFF2-40B4-BE49-F238E27FC236}">
                    <a16:creationId xmlns:a16="http://schemas.microsoft.com/office/drawing/2014/main" id="{5237A5B5-6C4F-B3F4-3042-312143072FFB}"/>
                  </a:ext>
                </a:extLst>
              </p:cNvPr>
              <p:cNvSpPr txBox="1">
                <a:spLocks noRot="1" noChangeAspect="1" noMove="1" noResize="1" noEditPoints="1" noAdjustHandles="1" noChangeArrowheads="1" noChangeShapeType="1" noTextEdit="1"/>
              </p:cNvSpPr>
              <p:nvPr/>
            </p:nvSpPr>
            <p:spPr>
              <a:xfrm>
                <a:off x="6673414" y="2509708"/>
                <a:ext cx="181716" cy="276999"/>
              </a:xfrm>
              <a:prstGeom prst="rect">
                <a:avLst/>
              </a:prstGeom>
              <a:blipFill>
                <a:blip r:embed="rId19"/>
                <a:stretch>
                  <a:fillRect l="-20000" r="-1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5" name="文字方塊 34">
                <a:extLst>
                  <a:ext uri="{FF2B5EF4-FFF2-40B4-BE49-F238E27FC236}">
                    <a16:creationId xmlns:a16="http://schemas.microsoft.com/office/drawing/2014/main" id="{192BCC1B-3066-A3E3-9FE9-AC29E0861249}"/>
                  </a:ext>
                </a:extLst>
              </p:cNvPr>
              <p:cNvSpPr txBox="1">
                <a:spLocks noChangeArrowheads="1"/>
              </p:cNvSpPr>
              <p:nvPr/>
            </p:nvSpPr>
            <p:spPr bwMode="auto">
              <a:xfrm>
                <a:off x="7528322" y="1887432"/>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𝑛</m:t>
                      </m:r>
                    </m:oMath>
                  </m:oMathPara>
                </a14:m>
                <a:endParaRPr lang="zh-TW" altLang="en-US" sz="2000" i="1" dirty="0"/>
              </a:p>
            </p:txBody>
          </p:sp>
        </mc:Choice>
        <mc:Fallback xmlns="">
          <p:sp>
            <p:nvSpPr>
              <p:cNvPr id="25" name="文字方塊 34">
                <a:extLst>
                  <a:ext uri="{FF2B5EF4-FFF2-40B4-BE49-F238E27FC236}">
                    <a16:creationId xmlns:a16="http://schemas.microsoft.com/office/drawing/2014/main" id="{192BCC1B-3066-A3E3-9FE9-AC29E0861249}"/>
                  </a:ext>
                </a:extLst>
              </p:cNvPr>
              <p:cNvSpPr txBox="1">
                <a:spLocks noRot="1" noChangeAspect="1" noMove="1" noResize="1" noEditPoints="1" noAdjustHandles="1" noChangeArrowheads="1" noChangeShapeType="1" noTextEdit="1"/>
              </p:cNvSpPr>
              <p:nvPr/>
            </p:nvSpPr>
            <p:spPr bwMode="auto">
              <a:xfrm>
                <a:off x="7528322" y="1887432"/>
                <a:ext cx="357187" cy="400050"/>
              </a:xfrm>
              <a:prstGeom prst="rect">
                <a:avLst/>
              </a:prstGeom>
              <a:blipFill>
                <a:blip r:embed="rId20"/>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6" name="文字方塊 34">
                <a:extLst>
                  <a:ext uri="{FF2B5EF4-FFF2-40B4-BE49-F238E27FC236}">
                    <a16:creationId xmlns:a16="http://schemas.microsoft.com/office/drawing/2014/main" id="{7BE82D37-64E9-882A-AF75-F9985EE96BD1}"/>
                  </a:ext>
                </a:extLst>
              </p:cNvPr>
              <p:cNvSpPr txBox="1">
                <a:spLocks noChangeArrowheads="1"/>
              </p:cNvSpPr>
              <p:nvPr/>
            </p:nvSpPr>
            <p:spPr bwMode="auto">
              <a:xfrm>
                <a:off x="7502820" y="3674655"/>
                <a:ext cx="357188"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𝑚</m:t>
                      </m:r>
                    </m:oMath>
                  </m:oMathPara>
                </a14:m>
                <a:endParaRPr lang="zh-TW" altLang="en-US" sz="2000" i="1" dirty="0"/>
              </a:p>
            </p:txBody>
          </p:sp>
        </mc:Choice>
        <mc:Fallback xmlns="">
          <p:sp>
            <p:nvSpPr>
              <p:cNvPr id="26" name="文字方塊 34">
                <a:extLst>
                  <a:ext uri="{FF2B5EF4-FFF2-40B4-BE49-F238E27FC236}">
                    <a16:creationId xmlns:a16="http://schemas.microsoft.com/office/drawing/2014/main" id="{7BE82D37-64E9-882A-AF75-F9985EE96BD1}"/>
                  </a:ext>
                </a:extLst>
              </p:cNvPr>
              <p:cNvSpPr txBox="1">
                <a:spLocks noRot="1" noChangeAspect="1" noMove="1" noResize="1" noEditPoints="1" noAdjustHandles="1" noChangeArrowheads="1" noChangeShapeType="1" noTextEdit="1"/>
              </p:cNvSpPr>
              <p:nvPr/>
            </p:nvSpPr>
            <p:spPr bwMode="auto">
              <a:xfrm>
                <a:off x="7502820" y="3674655"/>
                <a:ext cx="357188" cy="400050"/>
              </a:xfrm>
              <a:prstGeom prst="rect">
                <a:avLst/>
              </a:prstGeom>
              <a:blipFill>
                <a:blip r:embed="rId21"/>
                <a:stretch>
                  <a:fillRect r="-68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11" name="Picture 3" descr="C:\Users\Chia-Hung Chang\Desktop\snap.jpg">
            <a:extLst>
              <a:ext uri="{FF2B5EF4-FFF2-40B4-BE49-F238E27FC236}">
                <a16:creationId xmlns:a16="http://schemas.microsoft.com/office/drawing/2014/main" id="{A70A970F-AF91-0079-3CB8-440301C8A11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l="2419" t="15584" r="3226" b="23051"/>
          <a:stretch>
            <a:fillRect/>
          </a:stretch>
        </p:blipFill>
        <p:spPr bwMode="auto">
          <a:xfrm>
            <a:off x="3643312" y="2128093"/>
            <a:ext cx="4815932" cy="259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8009"/>
                                        </p:tgtEl>
                                        <p:attrNameLst>
                                          <p:attrName>style.visibility</p:attrName>
                                        </p:attrNameLst>
                                      </p:cBhvr>
                                      <p:to>
                                        <p:strVal val="visible"/>
                                      </p:to>
                                    </p:set>
                                    <p:anim calcmode="lin" valueType="num">
                                      <p:cBhvr additive="base">
                                        <p:cTn id="7" dur="500" fill="hold"/>
                                        <p:tgtEl>
                                          <p:spTgt spid="128009"/>
                                        </p:tgtEl>
                                        <p:attrNameLst>
                                          <p:attrName>ppt_x</p:attrName>
                                        </p:attrNameLst>
                                      </p:cBhvr>
                                      <p:tavLst>
                                        <p:tav tm="0">
                                          <p:val>
                                            <p:strVal val="#ppt_x"/>
                                          </p:val>
                                        </p:tav>
                                        <p:tav tm="100000">
                                          <p:val>
                                            <p:strVal val="#ppt_x"/>
                                          </p:val>
                                        </p:tav>
                                      </p:tavLst>
                                    </p:anim>
                                    <p:anim calcmode="lin" valueType="num">
                                      <p:cBhvr additive="base">
                                        <p:cTn id="8" dur="500" fill="hold"/>
                                        <p:tgtEl>
                                          <p:spTgt spid="12800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456"/>
                                        </p:tgtEl>
                                        <p:attrNameLst>
                                          <p:attrName>style.visibility</p:attrName>
                                        </p:attrNameLst>
                                      </p:cBhvr>
                                      <p:to>
                                        <p:strVal val="visible"/>
                                      </p:to>
                                    </p:set>
                                    <p:anim calcmode="lin" valueType="num">
                                      <p:cBhvr additive="base">
                                        <p:cTn id="11" dur="500" fill="hold"/>
                                        <p:tgtEl>
                                          <p:spTgt spid="18456"/>
                                        </p:tgtEl>
                                        <p:attrNameLst>
                                          <p:attrName>ppt_x</p:attrName>
                                        </p:attrNameLst>
                                      </p:cBhvr>
                                      <p:tavLst>
                                        <p:tav tm="0">
                                          <p:val>
                                            <p:strVal val="#ppt_x"/>
                                          </p:val>
                                        </p:tav>
                                        <p:tav tm="100000">
                                          <p:val>
                                            <p:strVal val="#ppt_x"/>
                                          </p:val>
                                        </p:tav>
                                      </p:tavLst>
                                    </p:anim>
                                    <p:anim calcmode="lin" valueType="num">
                                      <p:cBhvr additive="base">
                                        <p:cTn id="12" dur="500" fill="hold"/>
                                        <p:tgtEl>
                                          <p:spTgt spid="1845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9" grpId="0"/>
      <p:bldP spid="18456" grpId="0"/>
    </p:bld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6" name="直線接點 5"/>
          <p:cNvCxnSpPr/>
          <p:nvPr/>
        </p:nvCxnSpPr>
        <p:spPr>
          <a:xfrm>
            <a:off x="1500188" y="2143125"/>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接點 6"/>
          <p:cNvCxnSpPr/>
          <p:nvPr/>
        </p:nvCxnSpPr>
        <p:spPr>
          <a:xfrm>
            <a:off x="1500188" y="2428875"/>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500188" y="3214688"/>
            <a:ext cx="1214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1500188" y="3500438"/>
            <a:ext cx="1214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1500188" y="3857625"/>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rot="5400000">
            <a:off x="999332" y="2999581"/>
            <a:ext cx="17145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6286500" y="2143125"/>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a:off x="6286500" y="2428875"/>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6286500" y="3214688"/>
            <a:ext cx="1214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6286500" y="3500438"/>
            <a:ext cx="1214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6286500" y="3857625"/>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單箭頭接點 19"/>
          <p:cNvCxnSpPr/>
          <p:nvPr/>
        </p:nvCxnSpPr>
        <p:spPr>
          <a:xfrm rot="5400000">
            <a:off x="6108700" y="2678113"/>
            <a:ext cx="1071563"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線單箭頭接點 22"/>
          <p:cNvCxnSpPr/>
          <p:nvPr/>
        </p:nvCxnSpPr>
        <p:spPr>
          <a:xfrm rot="5400000">
            <a:off x="6109494" y="2677319"/>
            <a:ext cx="1069975" cy="1587"/>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單箭頭接點 30"/>
          <p:cNvCxnSpPr/>
          <p:nvPr/>
        </p:nvCxnSpPr>
        <p:spPr>
          <a:xfrm rot="5400000">
            <a:off x="6510936" y="3535363"/>
            <a:ext cx="642937" cy="1587"/>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8436" name="Object 6"/>
          <p:cNvGraphicFramePr>
            <a:graphicFrameLocks noChangeAspect="1"/>
          </p:cNvGraphicFramePr>
          <p:nvPr/>
        </p:nvGraphicFramePr>
        <p:xfrm>
          <a:off x="5357813" y="2786063"/>
          <a:ext cx="450850" cy="528637"/>
        </p:xfrm>
        <a:graphic>
          <a:graphicData uri="http://schemas.openxmlformats.org/presentationml/2006/ole">
            <mc:AlternateContent xmlns:mc="http://schemas.openxmlformats.org/markup-compatibility/2006">
              <mc:Choice xmlns:v="urn:schemas-microsoft-com:vml" Requires="v">
                <p:oleObj name="方程式" r:id="rId2" imgW="291973" imgH="342751" progId="Equation.3">
                  <p:embed/>
                </p:oleObj>
              </mc:Choice>
              <mc:Fallback>
                <p:oleObj name="方程式" r:id="rId2" imgW="291973" imgH="342751" progId="Equation.3">
                  <p:embed/>
                  <p:pic>
                    <p:nvPicPr>
                      <p:cNvPr id="18436"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7813" y="2786063"/>
                        <a:ext cx="450850" cy="52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8453" name="文字方塊 34"/>
              <p:cNvSpPr txBox="1">
                <a:spLocks noChangeArrowheads="1"/>
              </p:cNvSpPr>
              <p:nvPr/>
            </p:nvSpPr>
            <p:spPr bwMode="auto">
              <a:xfrm>
                <a:off x="7500938" y="3000375"/>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𝑘</m:t>
                      </m:r>
                    </m:oMath>
                  </m:oMathPara>
                </a14:m>
                <a:endParaRPr lang="zh-TW" altLang="en-US" sz="2000" i="1" dirty="0"/>
              </a:p>
            </p:txBody>
          </p:sp>
        </mc:Choice>
        <mc:Fallback xmlns="">
          <p:sp>
            <p:nvSpPr>
              <p:cNvPr id="18453" name="文字方塊 34"/>
              <p:cNvSpPr txBox="1">
                <a:spLocks noRot="1" noChangeAspect="1" noMove="1" noResize="1" noEditPoints="1" noAdjustHandles="1" noChangeArrowheads="1" noChangeShapeType="1" noTextEdit="1"/>
              </p:cNvSpPr>
              <p:nvPr/>
            </p:nvSpPr>
            <p:spPr bwMode="auto">
              <a:xfrm>
                <a:off x="7500938" y="3000375"/>
                <a:ext cx="357187" cy="400050"/>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18455" name="文字方塊 27"/>
          <p:cNvSpPr txBox="1">
            <a:spLocks noChangeArrowheads="1"/>
          </p:cNvSpPr>
          <p:nvPr/>
        </p:nvSpPr>
        <p:spPr bwMode="auto">
          <a:xfrm>
            <a:off x="5072063" y="3286125"/>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任意 </a:t>
            </a:r>
            <a:r>
              <a:rPr lang="en-US" altLang="zh-TW" sz="1800" i="1"/>
              <a:t>k</a:t>
            </a:r>
            <a:endParaRPr lang="zh-TW" altLang="en-US" sz="1800" i="1"/>
          </a:p>
        </p:txBody>
      </p:sp>
      <mc:AlternateContent xmlns:mc="http://schemas.openxmlformats.org/markup-compatibility/2006" xmlns:a14="http://schemas.microsoft.com/office/drawing/2010/main">
        <mc:Choice Requires="a14">
          <p:sp>
            <p:nvSpPr>
              <p:cNvPr id="128026" name="文字方塊 34"/>
              <p:cNvSpPr txBox="1">
                <a:spLocks noChangeArrowheads="1"/>
              </p:cNvSpPr>
              <p:nvPr/>
            </p:nvSpPr>
            <p:spPr bwMode="auto">
              <a:xfrm>
                <a:off x="2786063" y="1928813"/>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𝑛</m:t>
                      </m:r>
                    </m:oMath>
                  </m:oMathPara>
                </a14:m>
                <a:endParaRPr lang="zh-TW" altLang="en-US" sz="2000" i="1" dirty="0"/>
              </a:p>
            </p:txBody>
          </p:sp>
        </mc:Choice>
        <mc:Fallback xmlns="">
          <p:sp>
            <p:nvSpPr>
              <p:cNvPr id="128026" name="文字方塊 34"/>
              <p:cNvSpPr txBox="1">
                <a:spLocks noRot="1" noChangeAspect="1" noMove="1" noResize="1" noEditPoints="1" noAdjustHandles="1" noChangeArrowheads="1" noChangeShapeType="1" noTextEdit="1"/>
              </p:cNvSpPr>
              <p:nvPr/>
            </p:nvSpPr>
            <p:spPr bwMode="auto">
              <a:xfrm>
                <a:off x="2786063" y="1928813"/>
                <a:ext cx="357187" cy="400050"/>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8027" name="文字方塊 34"/>
              <p:cNvSpPr txBox="1">
                <a:spLocks noChangeArrowheads="1"/>
              </p:cNvSpPr>
              <p:nvPr/>
            </p:nvSpPr>
            <p:spPr bwMode="auto">
              <a:xfrm>
                <a:off x="2771253" y="3624098"/>
                <a:ext cx="357188"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𝑚</m:t>
                      </m:r>
                    </m:oMath>
                  </m:oMathPara>
                </a14:m>
                <a:endParaRPr lang="zh-TW" altLang="en-US" sz="2000" i="1" dirty="0"/>
              </a:p>
            </p:txBody>
          </p:sp>
        </mc:Choice>
        <mc:Fallback xmlns="">
          <p:sp>
            <p:nvSpPr>
              <p:cNvPr id="128027" name="文字方塊 34"/>
              <p:cNvSpPr txBox="1">
                <a:spLocks noRot="1" noChangeAspect="1" noMove="1" noResize="1" noEditPoints="1" noAdjustHandles="1" noChangeArrowheads="1" noChangeShapeType="1" noTextEdit="1"/>
              </p:cNvSpPr>
              <p:nvPr/>
            </p:nvSpPr>
            <p:spPr bwMode="auto">
              <a:xfrm>
                <a:off x="2771253" y="3624098"/>
                <a:ext cx="357188" cy="400050"/>
              </a:xfrm>
              <a:prstGeom prst="rect">
                <a:avLst/>
              </a:prstGeom>
              <a:blipFill>
                <a:blip r:embed="rId6"/>
                <a:stretch>
                  <a:fillRect r="-344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8177642-0E04-5342-8F95-148A9B4DED06}"/>
                  </a:ext>
                </a:extLst>
              </p:cNvPr>
              <p:cNvSpPr txBox="1"/>
              <p:nvPr/>
            </p:nvSpPr>
            <p:spPr>
              <a:xfrm>
                <a:off x="1543881" y="1212462"/>
                <a:ext cx="953979"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2" name="TextBox 1">
                <a:extLst>
                  <a:ext uri="{FF2B5EF4-FFF2-40B4-BE49-F238E27FC236}">
                    <a16:creationId xmlns:a16="http://schemas.microsoft.com/office/drawing/2014/main" id="{38177642-0E04-5342-8F95-148A9B4DED06}"/>
                  </a:ext>
                </a:extLst>
              </p:cNvPr>
              <p:cNvSpPr txBox="1">
                <a:spLocks noRot="1" noChangeAspect="1" noMove="1" noResize="1" noEditPoints="1" noAdjustHandles="1" noChangeArrowheads="1" noChangeShapeType="1" noTextEdit="1"/>
              </p:cNvSpPr>
              <p:nvPr/>
            </p:nvSpPr>
            <p:spPr>
              <a:xfrm>
                <a:off x="1543881" y="1212462"/>
                <a:ext cx="953979" cy="276999"/>
              </a:xfrm>
              <a:prstGeom prst="rect">
                <a:avLst/>
              </a:prstGeom>
              <a:blipFill>
                <a:blip r:embed="rId7"/>
                <a:stretch>
                  <a:fillRect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3751CE3-2129-444F-9E47-C8F54632021C}"/>
                  </a:ext>
                </a:extLst>
              </p:cNvPr>
              <p:cNvSpPr txBox="1"/>
              <p:nvPr/>
            </p:nvSpPr>
            <p:spPr>
              <a:xfrm>
                <a:off x="1961307" y="2738458"/>
                <a:ext cx="953979"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35" name="TextBox 34">
                <a:extLst>
                  <a:ext uri="{FF2B5EF4-FFF2-40B4-BE49-F238E27FC236}">
                    <a16:creationId xmlns:a16="http://schemas.microsoft.com/office/drawing/2014/main" id="{73751CE3-2129-444F-9E47-C8F54632021C}"/>
                  </a:ext>
                </a:extLst>
              </p:cNvPr>
              <p:cNvSpPr txBox="1">
                <a:spLocks noRot="1" noChangeAspect="1" noMove="1" noResize="1" noEditPoints="1" noAdjustHandles="1" noChangeArrowheads="1" noChangeShapeType="1" noTextEdit="1"/>
              </p:cNvSpPr>
              <p:nvPr/>
            </p:nvSpPr>
            <p:spPr>
              <a:xfrm>
                <a:off x="1961307" y="2738458"/>
                <a:ext cx="953979" cy="276999"/>
              </a:xfrm>
              <a:prstGeom prst="rect">
                <a:avLst/>
              </a:prstGeom>
              <a:blipFill>
                <a:blip r:embed="rId8"/>
                <a:stretch>
                  <a:fillRect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FF0FA3D-D6EB-DB40-8BF1-CE16D6DB4B8A}"/>
                  </a:ext>
                </a:extLst>
              </p:cNvPr>
              <p:cNvSpPr txBox="1"/>
              <p:nvPr/>
            </p:nvSpPr>
            <p:spPr>
              <a:xfrm>
                <a:off x="7102203" y="2505029"/>
                <a:ext cx="599395"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e>
                          </m:d>
                        </m:e>
                        <m:sub>
                          <m:r>
                            <a:rPr lang="en-US" sz="1800" b="0" i="1" smtClean="0">
                              <a:latin typeface="Cambria Math" panose="02040503050406030204" pitchFamily="18" charset="0"/>
                            </a:rPr>
                            <m:t>𝑛𝑘</m:t>
                          </m:r>
                        </m:sub>
                      </m:sSub>
                    </m:oMath>
                  </m:oMathPara>
                </a14:m>
                <a:endParaRPr lang="en-TW" sz="1800" b="0" dirty="0">
                  <a:latin typeface="Cambria Math"/>
                </a:endParaRPr>
              </a:p>
            </p:txBody>
          </p:sp>
        </mc:Choice>
        <mc:Fallback xmlns="">
          <p:sp>
            <p:nvSpPr>
              <p:cNvPr id="36" name="TextBox 35">
                <a:extLst>
                  <a:ext uri="{FF2B5EF4-FFF2-40B4-BE49-F238E27FC236}">
                    <a16:creationId xmlns:a16="http://schemas.microsoft.com/office/drawing/2014/main" id="{5FF0FA3D-D6EB-DB40-8BF1-CE16D6DB4B8A}"/>
                  </a:ext>
                </a:extLst>
              </p:cNvPr>
              <p:cNvSpPr txBox="1">
                <a:spLocks noRot="1" noChangeAspect="1" noMove="1" noResize="1" noEditPoints="1" noAdjustHandles="1" noChangeArrowheads="1" noChangeShapeType="1" noTextEdit="1"/>
              </p:cNvSpPr>
              <p:nvPr/>
            </p:nvSpPr>
            <p:spPr>
              <a:xfrm>
                <a:off x="7102203" y="2505029"/>
                <a:ext cx="599395" cy="276999"/>
              </a:xfrm>
              <a:prstGeom prst="rect">
                <a:avLst/>
              </a:prstGeom>
              <a:blipFill>
                <a:blip r:embed="rId9"/>
                <a:stretch>
                  <a:fillRect r="-2083" b="-18182"/>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A6A2534-8969-E54C-A932-71FB5339118C}"/>
                  </a:ext>
                </a:extLst>
              </p:cNvPr>
              <p:cNvSpPr txBox="1"/>
              <p:nvPr/>
            </p:nvSpPr>
            <p:spPr>
              <a:xfrm>
                <a:off x="7792583" y="3400425"/>
                <a:ext cx="648832" cy="276999"/>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𝑘𝑚</m:t>
                          </m:r>
                        </m:sub>
                      </m:sSub>
                    </m:oMath>
                  </m:oMathPara>
                </a14:m>
                <a:endParaRPr lang="en-TW" sz="1800" b="0" dirty="0">
                  <a:latin typeface="Cambria Math"/>
                </a:endParaRPr>
              </a:p>
            </p:txBody>
          </p:sp>
        </mc:Choice>
        <mc:Fallback xmlns="">
          <p:sp>
            <p:nvSpPr>
              <p:cNvPr id="37" name="TextBox 36">
                <a:extLst>
                  <a:ext uri="{FF2B5EF4-FFF2-40B4-BE49-F238E27FC236}">
                    <a16:creationId xmlns:a16="http://schemas.microsoft.com/office/drawing/2014/main" id="{1A6A2534-8969-E54C-A932-71FB5339118C}"/>
                  </a:ext>
                </a:extLst>
              </p:cNvPr>
              <p:cNvSpPr txBox="1">
                <a:spLocks noRot="1" noChangeAspect="1" noMove="1" noResize="1" noEditPoints="1" noAdjustHandles="1" noChangeArrowheads="1" noChangeShapeType="1" noTextEdit="1"/>
              </p:cNvSpPr>
              <p:nvPr/>
            </p:nvSpPr>
            <p:spPr>
              <a:xfrm>
                <a:off x="7792583" y="3400425"/>
                <a:ext cx="648832" cy="276999"/>
              </a:xfrm>
              <a:prstGeom prst="rect">
                <a:avLst/>
              </a:prstGeom>
              <a:blipFill>
                <a:blip r:embed="rId10"/>
                <a:stretch>
                  <a:fillRect r="-1923"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0A1AAE2-692E-6641-933A-CF0253AD1228}"/>
                  </a:ext>
                </a:extLst>
              </p:cNvPr>
              <p:cNvSpPr txBox="1"/>
              <p:nvPr/>
            </p:nvSpPr>
            <p:spPr>
              <a:xfrm>
                <a:off x="6939729" y="3397656"/>
                <a:ext cx="185114"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𝑦</m:t>
                      </m:r>
                    </m:oMath>
                  </m:oMathPara>
                </a14:m>
                <a:endParaRPr lang="en-TW" sz="1800" b="0" dirty="0">
                  <a:latin typeface="Cambria Math"/>
                </a:endParaRPr>
              </a:p>
            </p:txBody>
          </p:sp>
        </mc:Choice>
        <mc:Fallback xmlns="">
          <p:sp>
            <p:nvSpPr>
              <p:cNvPr id="38" name="TextBox 37">
                <a:extLst>
                  <a:ext uri="{FF2B5EF4-FFF2-40B4-BE49-F238E27FC236}">
                    <a16:creationId xmlns:a16="http://schemas.microsoft.com/office/drawing/2014/main" id="{B0A1AAE2-692E-6641-933A-CF0253AD1228}"/>
                  </a:ext>
                </a:extLst>
              </p:cNvPr>
              <p:cNvSpPr txBox="1">
                <a:spLocks noRot="1" noChangeAspect="1" noMove="1" noResize="1" noEditPoints="1" noAdjustHandles="1" noChangeArrowheads="1" noChangeShapeType="1" noTextEdit="1"/>
              </p:cNvSpPr>
              <p:nvPr/>
            </p:nvSpPr>
            <p:spPr>
              <a:xfrm>
                <a:off x="6939729" y="3397656"/>
                <a:ext cx="185114" cy="276999"/>
              </a:xfrm>
              <a:prstGeom prst="rect">
                <a:avLst/>
              </a:prstGeom>
              <a:blipFill>
                <a:blip r:embed="rId11"/>
                <a:stretch>
                  <a:fillRect l="-31250" r="-25000"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3A2C85F-47BD-A047-AE4A-6F74AC5957B2}"/>
                  </a:ext>
                </a:extLst>
              </p:cNvPr>
              <p:cNvSpPr txBox="1"/>
              <p:nvPr/>
            </p:nvSpPr>
            <p:spPr>
              <a:xfrm>
                <a:off x="6673414" y="2509708"/>
                <a:ext cx="181716"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oMath>
                  </m:oMathPara>
                </a14:m>
                <a:endParaRPr lang="en-TW" sz="1800" b="0" dirty="0">
                  <a:latin typeface="Cambria Math"/>
                </a:endParaRPr>
              </a:p>
            </p:txBody>
          </p:sp>
        </mc:Choice>
        <mc:Fallback xmlns="">
          <p:sp>
            <p:nvSpPr>
              <p:cNvPr id="39" name="TextBox 38">
                <a:extLst>
                  <a:ext uri="{FF2B5EF4-FFF2-40B4-BE49-F238E27FC236}">
                    <a16:creationId xmlns:a16="http://schemas.microsoft.com/office/drawing/2014/main" id="{93A2C85F-47BD-A047-AE4A-6F74AC5957B2}"/>
                  </a:ext>
                </a:extLst>
              </p:cNvPr>
              <p:cNvSpPr txBox="1">
                <a:spLocks noRot="1" noChangeAspect="1" noMove="1" noResize="1" noEditPoints="1" noAdjustHandles="1" noChangeArrowheads="1" noChangeShapeType="1" noTextEdit="1"/>
              </p:cNvSpPr>
              <p:nvPr/>
            </p:nvSpPr>
            <p:spPr>
              <a:xfrm>
                <a:off x="6673414" y="2509708"/>
                <a:ext cx="181716" cy="276999"/>
              </a:xfrm>
              <a:prstGeom prst="rect">
                <a:avLst/>
              </a:prstGeom>
              <a:blipFill>
                <a:blip r:embed="rId12"/>
                <a:stretch>
                  <a:fillRect l="-20000" r="-1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9955279-31BB-1C48-B66D-CC35D641B9DF}"/>
                  </a:ext>
                </a:extLst>
              </p:cNvPr>
              <p:cNvSpPr txBox="1"/>
              <p:nvPr/>
            </p:nvSpPr>
            <p:spPr>
              <a:xfrm>
                <a:off x="1543881" y="5738700"/>
                <a:ext cx="2875274" cy="672172"/>
              </a:xfrm>
              <a:prstGeom prst="rect">
                <a:avLst/>
              </a:prstGeom>
              <a:solidFill>
                <a:srgbClr val="FFFF00"/>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𝑘</m:t>
                          </m:r>
                        </m:sub>
                        <m:sup/>
                        <m:e>
                          <m:sSub>
                            <m:sSubPr>
                              <m:ctrlPr>
                                <a:rPr lang="en-US" sz="1800" i="1">
                                  <a:latin typeface="Cambria Math" panose="02040503050406030204" pitchFamily="18" charset="0"/>
                                </a:rPr>
                              </m:ctrlPr>
                            </m:sSubPr>
                            <m:e>
                              <m:d>
                                <m:dPr>
                                  <m:ctrlPr>
                                    <a:rPr lang="en-US" sz="1800" i="1">
                                      <a:latin typeface="Cambria Math" panose="02040503050406030204" pitchFamily="18" charset="0"/>
                                    </a:rPr>
                                  </m:ctrlPr>
                                </m:dPr>
                                <m:e>
                                  <m:r>
                                    <a:rPr lang="en-US" sz="1800" i="1">
                                      <a:latin typeface="Cambria Math" panose="02040503050406030204" pitchFamily="18" charset="0"/>
                                    </a:rPr>
                                    <m:t>𝑥</m:t>
                                  </m:r>
                                </m:e>
                              </m:d>
                            </m:e>
                            <m:sub>
                              <m:r>
                                <a:rPr lang="en-US" sz="1800" i="1">
                                  <a:latin typeface="Cambria Math" panose="02040503050406030204" pitchFamily="18" charset="0"/>
                                </a:rPr>
                                <m:t>𝑛𝑘</m:t>
                              </m:r>
                            </m:sub>
                          </m:sSub>
                          <m:r>
                            <a:rPr lang="en-US" sz="1800" i="1" smtClean="0">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d>
                                <m:dPr>
                                  <m:ctrlPr>
                                    <a:rPr lang="en-US"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𝑦</m:t>
                                  </m:r>
                                </m:e>
                              </m:d>
                            </m:e>
                            <m:sub>
                              <m:r>
                                <a:rPr lang="en-US" sz="1800" i="1">
                                  <a:latin typeface="Cambria Math" panose="02040503050406030204" pitchFamily="18" charset="0"/>
                                </a:rPr>
                                <m:t>𝑘𝑚</m:t>
                              </m:r>
                            </m:sub>
                          </m:sSub>
                        </m:e>
                      </m:nary>
                    </m:oMath>
                  </m:oMathPara>
                </a14:m>
                <a:endParaRPr lang="en-TW" sz="1800" b="0" dirty="0">
                  <a:latin typeface="Cambria Math"/>
                </a:endParaRPr>
              </a:p>
            </p:txBody>
          </p:sp>
        </mc:Choice>
        <mc:Fallback xmlns="">
          <p:sp>
            <p:nvSpPr>
              <p:cNvPr id="40" name="TextBox 39">
                <a:extLst>
                  <a:ext uri="{FF2B5EF4-FFF2-40B4-BE49-F238E27FC236}">
                    <a16:creationId xmlns:a16="http://schemas.microsoft.com/office/drawing/2014/main" id="{F9955279-31BB-1C48-B66D-CC35D641B9DF}"/>
                  </a:ext>
                </a:extLst>
              </p:cNvPr>
              <p:cNvSpPr txBox="1">
                <a:spLocks noRot="1" noChangeAspect="1" noMove="1" noResize="1" noEditPoints="1" noAdjustHandles="1" noChangeArrowheads="1" noChangeShapeType="1" noTextEdit="1"/>
              </p:cNvSpPr>
              <p:nvPr/>
            </p:nvSpPr>
            <p:spPr>
              <a:xfrm>
                <a:off x="1543881" y="5738700"/>
                <a:ext cx="2875274" cy="672172"/>
              </a:xfrm>
              <a:prstGeom prst="rect">
                <a:avLst/>
              </a:prstGeom>
              <a:blipFill>
                <a:blip r:embed="rId13"/>
                <a:stretch>
                  <a:fillRect t="-144444" b="-198148"/>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7E1A8D4-A150-2D47-AF29-51E2C4EC7E07}"/>
                  </a:ext>
                </a:extLst>
              </p:cNvPr>
              <p:cNvSpPr txBox="1"/>
              <p:nvPr/>
            </p:nvSpPr>
            <p:spPr>
              <a:xfrm>
                <a:off x="1839312" y="4342862"/>
                <a:ext cx="708464"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𝑚</m:t>
                      </m:r>
                    </m:oMath>
                  </m:oMathPara>
                </a14:m>
                <a:endParaRPr lang="en-TW" sz="1800" b="0" dirty="0">
                  <a:latin typeface="Cambria Math"/>
                </a:endParaRPr>
              </a:p>
            </p:txBody>
          </p:sp>
        </mc:Choice>
        <mc:Fallback xmlns="">
          <p:sp>
            <p:nvSpPr>
              <p:cNvPr id="41" name="TextBox 40">
                <a:extLst>
                  <a:ext uri="{FF2B5EF4-FFF2-40B4-BE49-F238E27FC236}">
                    <a16:creationId xmlns:a16="http://schemas.microsoft.com/office/drawing/2014/main" id="{A7E1A8D4-A150-2D47-AF29-51E2C4EC7E07}"/>
                  </a:ext>
                </a:extLst>
              </p:cNvPr>
              <p:cNvSpPr txBox="1">
                <a:spLocks noRot="1" noChangeAspect="1" noMove="1" noResize="1" noEditPoints="1" noAdjustHandles="1" noChangeArrowheads="1" noChangeShapeType="1" noTextEdit="1"/>
              </p:cNvSpPr>
              <p:nvPr/>
            </p:nvSpPr>
            <p:spPr>
              <a:xfrm>
                <a:off x="1839312" y="4342862"/>
                <a:ext cx="708464" cy="276999"/>
              </a:xfrm>
              <a:prstGeom prst="rect">
                <a:avLst/>
              </a:prstGeom>
              <a:blipFill>
                <a:blip r:embed="rId14"/>
                <a:stretch>
                  <a:fillRect l="-3509" r="-3509"/>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C12DC12-A345-5E44-BA39-256A85883FA2}"/>
                  </a:ext>
                </a:extLst>
              </p:cNvPr>
              <p:cNvSpPr txBox="1"/>
              <p:nvPr/>
            </p:nvSpPr>
            <p:spPr>
              <a:xfrm>
                <a:off x="6139626" y="4357687"/>
                <a:ext cx="1383969"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𝑘</m:t>
                      </m:r>
                      <m:r>
                        <a:rPr lang="en-US" sz="1800" b="0" i="1" smtClean="0">
                          <a:latin typeface="Cambria Math" panose="02040503050406030204" pitchFamily="18" charset="0"/>
                          <a:ea typeface="Cambria Math" panose="02040503050406030204" pitchFamily="18" charset="0"/>
                        </a:rPr>
                        <m:t>, </m:t>
                      </m:r>
                      <m:r>
                        <a:rPr lang="en-US" sz="1800" b="0" i="1" smtClean="0">
                          <a:latin typeface="Cambria Math" panose="02040503050406030204" pitchFamily="18" charset="0"/>
                          <a:ea typeface="Cambria Math" panose="02040503050406030204" pitchFamily="18" charset="0"/>
                        </a:rPr>
                        <m:t>𝑘</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𝑚</m:t>
                      </m:r>
                    </m:oMath>
                  </m:oMathPara>
                </a14:m>
                <a:endParaRPr lang="en-TW" sz="1800" b="0" dirty="0">
                  <a:latin typeface="Cambria Math"/>
                </a:endParaRPr>
              </a:p>
            </p:txBody>
          </p:sp>
        </mc:Choice>
        <mc:Fallback xmlns="">
          <p:sp>
            <p:nvSpPr>
              <p:cNvPr id="42" name="TextBox 41">
                <a:extLst>
                  <a:ext uri="{FF2B5EF4-FFF2-40B4-BE49-F238E27FC236}">
                    <a16:creationId xmlns:a16="http://schemas.microsoft.com/office/drawing/2014/main" id="{FC12DC12-A345-5E44-BA39-256A85883FA2}"/>
                  </a:ext>
                </a:extLst>
              </p:cNvPr>
              <p:cNvSpPr txBox="1">
                <a:spLocks noRot="1" noChangeAspect="1" noMove="1" noResize="1" noEditPoints="1" noAdjustHandles="1" noChangeArrowheads="1" noChangeShapeType="1" noTextEdit="1"/>
              </p:cNvSpPr>
              <p:nvPr/>
            </p:nvSpPr>
            <p:spPr>
              <a:xfrm>
                <a:off x="6139626" y="4357687"/>
                <a:ext cx="1383969" cy="276999"/>
              </a:xfrm>
              <a:prstGeom prst="rect">
                <a:avLst/>
              </a:prstGeom>
              <a:blipFill>
                <a:blip r:embed="rId15"/>
                <a:stretch>
                  <a:fillRect l="-2727" r="-1818" b="-9091"/>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D7A4C888-8E19-5C4F-BB0D-5387CB6F5969}"/>
                  </a:ext>
                </a:extLst>
              </p:cNvPr>
              <p:cNvSpPr txBox="1"/>
              <p:nvPr/>
            </p:nvSpPr>
            <p:spPr>
              <a:xfrm>
                <a:off x="5286022" y="4205447"/>
                <a:ext cx="607346" cy="672172"/>
              </a:xfrm>
              <a:prstGeom prst="rect">
                <a:avLst/>
              </a:prstGeom>
              <a:solidFill>
                <a:srgbClr val="FFFF99"/>
              </a:solidFill>
            </p:spPr>
            <p:txBody>
              <a:bodyPr wrap="none" lIns="0" tIns="0" rIns="0" bIns="0" rtlCol="0">
                <a:spAutoFit/>
              </a:bodyPr>
              <a:lstStyle/>
              <a:p>
                <a:pPr/>
                <a14:m>
                  <m:oMathPara xmlns:m="http://schemas.openxmlformats.org/officeDocument/2006/math">
                    <m:oMath>
                      <m:nary>
                        <m:naryPr>
                          <m:chr m:val="∑"/>
                          <m:supHide m:val="on"/>
                          <m:ctrlPr>
                            <a:rPr lang="en-US" sz="1800" b="0" i="1" smtClean="0">
                              <a:latin typeface="Cambria Math" panose="02040503050406030204" pitchFamily="18" charset="0"/>
                              <a:ea typeface="Cambria Math" panose="02040503050406030204" pitchFamily="18" charset="0"/>
                            </a:rPr>
                          </m:ctrlPr>
                        </m:naryPr>
                        <m:sub>
                          <m:r>
                            <m:rPr>
                              <m:brk m:alnAt="7"/>
                            </m:rPr>
                            <a:rPr lang="en-US" sz="1800" b="0" i="1" smtClean="0">
                              <a:latin typeface="Cambria Math" panose="02040503050406030204" pitchFamily="18" charset="0"/>
                              <a:ea typeface="Cambria Math" panose="02040503050406030204" pitchFamily="18" charset="0"/>
                            </a:rPr>
                            <m:t>𝑘</m:t>
                          </m:r>
                        </m:sub>
                        <m:sup/>
                        <m:e/>
                      </m:nary>
                    </m:oMath>
                  </m:oMathPara>
                </a14:m>
                <a:endParaRPr lang="en-TW" sz="1800" b="0" dirty="0">
                  <a:latin typeface="Cambria Math"/>
                </a:endParaRPr>
              </a:p>
            </p:txBody>
          </p:sp>
        </mc:Choice>
        <mc:Fallback xmlns="">
          <p:sp>
            <p:nvSpPr>
              <p:cNvPr id="43" name="TextBox 42">
                <a:extLst>
                  <a:ext uri="{FF2B5EF4-FFF2-40B4-BE49-F238E27FC236}">
                    <a16:creationId xmlns:a16="http://schemas.microsoft.com/office/drawing/2014/main" id="{D7A4C888-8E19-5C4F-BB0D-5387CB6F5969}"/>
                  </a:ext>
                </a:extLst>
              </p:cNvPr>
              <p:cNvSpPr txBox="1">
                <a:spLocks noRot="1" noChangeAspect="1" noMove="1" noResize="1" noEditPoints="1" noAdjustHandles="1" noChangeArrowheads="1" noChangeShapeType="1" noTextEdit="1"/>
              </p:cNvSpPr>
              <p:nvPr/>
            </p:nvSpPr>
            <p:spPr>
              <a:xfrm>
                <a:off x="5286022" y="4205447"/>
                <a:ext cx="607346" cy="672172"/>
              </a:xfrm>
              <a:prstGeom prst="rect">
                <a:avLst/>
              </a:prstGeom>
              <a:blipFill>
                <a:blip r:embed="rId16"/>
                <a:stretch>
                  <a:fillRect l="-134694" t="-149057" r="-46939" b="-203774"/>
                </a:stretch>
              </a:blipFill>
            </p:spPr>
            <p:txBody>
              <a:bodyPr/>
              <a:lstStyle/>
              <a:p>
                <a:r>
                  <a:rPr lang="en-TW">
                    <a:noFill/>
                  </a:rPr>
                  <a:t> </a:t>
                </a:r>
              </a:p>
            </p:txBody>
          </p:sp>
        </mc:Fallback>
      </mc:AlternateContent>
      <p:sp>
        <p:nvSpPr>
          <p:cNvPr id="3" name="TextBox 2">
            <a:extLst>
              <a:ext uri="{FF2B5EF4-FFF2-40B4-BE49-F238E27FC236}">
                <a16:creationId xmlns:a16="http://schemas.microsoft.com/office/drawing/2014/main" id="{4E0A029C-2078-C024-F661-D8F36DE67121}"/>
              </a:ext>
            </a:extLst>
          </p:cNvPr>
          <p:cNvSpPr txBox="1"/>
          <p:nvPr/>
        </p:nvSpPr>
        <p:spPr>
          <a:xfrm>
            <a:off x="5072615" y="4970568"/>
            <a:ext cx="4104456" cy="369332"/>
          </a:xfrm>
          <a:prstGeom prst="rect">
            <a:avLst/>
          </a:prstGeom>
          <a:noFill/>
        </p:spPr>
        <p:txBody>
          <a:bodyPr wrap="square" rtlCol="0">
            <a:spAutoFit/>
          </a:bodyPr>
          <a:lstStyle/>
          <a:p>
            <a:r>
              <a:rPr lang="en-TW" sz="1800" b="0" dirty="0">
                <a:latin typeface="Cambria Math"/>
              </a:rPr>
              <a:t>中繼站可以任意，必須加總所有可能！</a:t>
            </a:r>
          </a:p>
        </p:txBody>
      </p:sp>
      <mc:AlternateContent xmlns:mc="http://schemas.openxmlformats.org/markup-compatibility/2006" xmlns:a14="http://schemas.microsoft.com/office/drawing/2010/main">
        <mc:Choice Requires="a14">
          <p:sp>
            <p:nvSpPr>
              <p:cNvPr id="4" name="文字方塊 34">
                <a:extLst>
                  <a:ext uri="{FF2B5EF4-FFF2-40B4-BE49-F238E27FC236}">
                    <a16:creationId xmlns:a16="http://schemas.microsoft.com/office/drawing/2014/main" id="{96776797-0899-1745-719A-5DBEE1F863D4}"/>
                  </a:ext>
                </a:extLst>
              </p:cNvPr>
              <p:cNvSpPr txBox="1">
                <a:spLocks noChangeArrowheads="1"/>
              </p:cNvSpPr>
              <p:nvPr/>
            </p:nvSpPr>
            <p:spPr bwMode="auto">
              <a:xfrm>
                <a:off x="7528322" y="1887432"/>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𝑛</m:t>
                      </m:r>
                    </m:oMath>
                  </m:oMathPara>
                </a14:m>
                <a:endParaRPr lang="zh-TW" altLang="en-US" sz="2000" i="1" dirty="0"/>
              </a:p>
            </p:txBody>
          </p:sp>
        </mc:Choice>
        <mc:Fallback xmlns="">
          <p:sp>
            <p:nvSpPr>
              <p:cNvPr id="4" name="文字方塊 34">
                <a:extLst>
                  <a:ext uri="{FF2B5EF4-FFF2-40B4-BE49-F238E27FC236}">
                    <a16:creationId xmlns:a16="http://schemas.microsoft.com/office/drawing/2014/main" id="{96776797-0899-1745-719A-5DBEE1F863D4}"/>
                  </a:ext>
                </a:extLst>
              </p:cNvPr>
              <p:cNvSpPr txBox="1">
                <a:spLocks noRot="1" noChangeAspect="1" noMove="1" noResize="1" noEditPoints="1" noAdjustHandles="1" noChangeArrowheads="1" noChangeShapeType="1" noTextEdit="1"/>
              </p:cNvSpPr>
              <p:nvPr/>
            </p:nvSpPr>
            <p:spPr bwMode="auto">
              <a:xfrm>
                <a:off x="7528322" y="1887432"/>
                <a:ext cx="357187" cy="400050"/>
              </a:xfrm>
              <a:prstGeom prst="rect">
                <a:avLst/>
              </a:prstGeom>
              <a:blipFill>
                <a:blip r:embed="rId17"/>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文字方塊 34">
                <a:extLst>
                  <a:ext uri="{FF2B5EF4-FFF2-40B4-BE49-F238E27FC236}">
                    <a16:creationId xmlns:a16="http://schemas.microsoft.com/office/drawing/2014/main" id="{BD544662-0EB6-16E7-8E37-1C226037241D}"/>
                  </a:ext>
                </a:extLst>
              </p:cNvPr>
              <p:cNvSpPr txBox="1">
                <a:spLocks noChangeArrowheads="1"/>
              </p:cNvSpPr>
              <p:nvPr/>
            </p:nvSpPr>
            <p:spPr bwMode="auto">
              <a:xfrm>
                <a:off x="7502820" y="3674655"/>
                <a:ext cx="357188"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𝑚</m:t>
                      </m:r>
                    </m:oMath>
                  </m:oMathPara>
                </a14:m>
                <a:endParaRPr lang="zh-TW" altLang="en-US" sz="2000" i="1" dirty="0"/>
              </a:p>
            </p:txBody>
          </p:sp>
        </mc:Choice>
        <mc:Fallback xmlns="">
          <p:sp>
            <p:nvSpPr>
              <p:cNvPr id="5" name="文字方塊 34">
                <a:extLst>
                  <a:ext uri="{FF2B5EF4-FFF2-40B4-BE49-F238E27FC236}">
                    <a16:creationId xmlns:a16="http://schemas.microsoft.com/office/drawing/2014/main" id="{BD544662-0EB6-16E7-8E37-1C226037241D}"/>
                  </a:ext>
                </a:extLst>
              </p:cNvPr>
              <p:cNvSpPr txBox="1">
                <a:spLocks noRot="1" noChangeAspect="1" noMove="1" noResize="1" noEditPoints="1" noAdjustHandles="1" noChangeArrowheads="1" noChangeShapeType="1" noTextEdit="1"/>
              </p:cNvSpPr>
              <p:nvPr/>
            </p:nvSpPr>
            <p:spPr bwMode="auto">
              <a:xfrm>
                <a:off x="7502820" y="3674655"/>
                <a:ext cx="357188" cy="400050"/>
              </a:xfrm>
              <a:prstGeom prst="rect">
                <a:avLst/>
              </a:prstGeom>
              <a:blipFill>
                <a:blip r:embed="rId18"/>
                <a:stretch>
                  <a:fillRect r="-689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1" name="文字方塊 13">
                <a:extLst>
                  <a:ext uri="{FF2B5EF4-FFF2-40B4-BE49-F238E27FC236}">
                    <a16:creationId xmlns:a16="http://schemas.microsoft.com/office/drawing/2014/main" id="{08AB4E15-CB13-FF8D-63D9-A52FDF8D3D01}"/>
                  </a:ext>
                </a:extLst>
              </p:cNvPr>
              <p:cNvSpPr txBox="1">
                <a:spLocks noChangeArrowheads="1"/>
              </p:cNvSpPr>
              <p:nvPr/>
            </p:nvSpPr>
            <p:spPr bwMode="auto">
              <a:xfrm>
                <a:off x="2577621" y="1197015"/>
                <a:ext cx="628266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若要將它拆成兩個表格</a:t>
                </a:r>
                <a14:m>
                  <m:oMath xmlns:m="http://schemas.openxmlformats.org/officeDocument/2006/math">
                    <m:r>
                      <a:rPr lang="en-US" sz="1800" b="0" i="1" smtClean="0">
                        <a:latin typeface="Cambria Math" panose="02040503050406030204" pitchFamily="18" charset="0"/>
                      </a:rPr>
                      <m:t>𝑥</m:t>
                    </m:r>
                  </m:oMath>
                </a14:m>
                <a:r>
                  <a:rPr lang="zh-TW" altLang="en-US" sz="1800" dirty="0"/>
                  <a:t>、</a:t>
                </a:r>
                <a:r>
                  <a:rPr lang="en-US" sz="1800" dirty="0"/>
                  <a:t> </a:t>
                </a:r>
                <a14:m>
                  <m:oMath xmlns:m="http://schemas.openxmlformats.org/officeDocument/2006/math">
                    <m:r>
                      <a:rPr lang="en-US" sz="1800" i="1">
                        <a:latin typeface="Cambria Math" panose="02040503050406030204" pitchFamily="18" charset="0"/>
                        <a:ea typeface="Cambria Math" panose="02040503050406030204" pitchFamily="18" charset="0"/>
                      </a:rPr>
                      <m:t>𝑦</m:t>
                    </m:r>
                  </m:oMath>
                </a14:m>
                <a:r>
                  <a:rPr lang="zh-TW" altLang="en-US" sz="1800" dirty="0"/>
                  <a:t>的元素的乘積，最自然的方法：</a:t>
                </a:r>
              </a:p>
            </p:txBody>
          </p:sp>
        </mc:Choice>
        <mc:Fallback xmlns="">
          <p:sp>
            <p:nvSpPr>
              <p:cNvPr id="11" name="文字方塊 13">
                <a:extLst>
                  <a:ext uri="{FF2B5EF4-FFF2-40B4-BE49-F238E27FC236}">
                    <a16:creationId xmlns:a16="http://schemas.microsoft.com/office/drawing/2014/main" id="{08AB4E15-CB13-FF8D-63D9-A52FDF8D3D01}"/>
                  </a:ext>
                </a:extLst>
              </p:cNvPr>
              <p:cNvSpPr txBox="1">
                <a:spLocks noRot="1" noChangeAspect="1" noMove="1" noResize="1" noEditPoints="1" noAdjustHandles="1" noChangeArrowheads="1" noChangeShapeType="1" noTextEdit="1"/>
              </p:cNvSpPr>
              <p:nvPr/>
            </p:nvSpPr>
            <p:spPr bwMode="auto">
              <a:xfrm>
                <a:off x="2577621" y="1197015"/>
                <a:ext cx="6282660" cy="369332"/>
              </a:xfrm>
              <a:prstGeom prst="rect">
                <a:avLst/>
              </a:prstGeom>
              <a:blipFill>
                <a:blip r:embed="rId19"/>
                <a:stretch>
                  <a:fillRect l="-1010"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3" name="文字方塊 25">
                <a:extLst>
                  <a:ext uri="{FF2B5EF4-FFF2-40B4-BE49-F238E27FC236}">
                    <a16:creationId xmlns:a16="http://schemas.microsoft.com/office/drawing/2014/main" id="{2E1EF538-4D28-D487-7A45-AE8D856BFC8D}"/>
                  </a:ext>
                </a:extLst>
              </p:cNvPr>
              <p:cNvSpPr txBox="1">
                <a:spLocks noChangeArrowheads="1"/>
              </p:cNvSpPr>
              <p:nvPr/>
            </p:nvSpPr>
            <p:spPr bwMode="auto">
              <a:xfrm>
                <a:off x="1476375" y="620713"/>
                <a:ext cx="5595938"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考慮兩表格</a:t>
                </a:r>
                <a14:m>
                  <m:oMath xmlns:m="http://schemas.openxmlformats.org/officeDocument/2006/math">
                    <m:r>
                      <a:rPr lang="en-US" sz="1800" b="0" i="1" smtClean="0">
                        <a:latin typeface="Cambria Math" panose="02040503050406030204" pitchFamily="18" charset="0"/>
                      </a:rPr>
                      <m:t>𝑥</m:t>
                    </m:r>
                  </m:oMath>
                </a14:m>
                <a:r>
                  <a:rPr lang="zh-TW" altLang="en-US" sz="1800" dirty="0"/>
                  <a:t>、</a:t>
                </a:r>
                <a:r>
                  <a:rPr lang="en-US" sz="1800" dirty="0"/>
                  <a:t> </a:t>
                </a:r>
                <a14:m>
                  <m:oMath xmlns:m="http://schemas.openxmlformats.org/officeDocument/2006/math">
                    <m:r>
                      <a:rPr lang="en-US" sz="1800" i="1">
                        <a:latin typeface="Cambria Math" panose="02040503050406030204" pitchFamily="18" charset="0"/>
                        <a:ea typeface="Cambria Math" panose="02040503050406030204" pitchFamily="18" charset="0"/>
                      </a:rPr>
                      <m:t>𝑦</m:t>
                    </m:r>
                  </m:oMath>
                </a14:m>
                <a:r>
                  <a:rPr lang="zh-TW" altLang="en-US" sz="1800" dirty="0"/>
                  <a:t>的乘積</a:t>
                </a:r>
                <a14:m>
                  <m:oMath xmlns:m="http://schemas.openxmlformats.org/officeDocument/2006/math">
                    <m:r>
                      <a:rPr lang="en-US" sz="1800" i="1">
                        <a:latin typeface="Cambria Math" panose="02040503050406030204" pitchFamily="18" charset="0"/>
                      </a:rPr>
                      <m:t>𝑥</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𝑦</m:t>
                    </m:r>
                  </m:oMath>
                </a14:m>
                <a:r>
                  <a:rPr lang="zh-TW" altLang="en-US" sz="1800" dirty="0"/>
                  <a:t>表格的一個元素：</a:t>
                </a:r>
              </a:p>
            </p:txBody>
          </p:sp>
        </mc:Choice>
        <mc:Fallback xmlns="">
          <p:sp>
            <p:nvSpPr>
              <p:cNvPr id="13" name="文字方塊 25">
                <a:extLst>
                  <a:ext uri="{FF2B5EF4-FFF2-40B4-BE49-F238E27FC236}">
                    <a16:creationId xmlns:a16="http://schemas.microsoft.com/office/drawing/2014/main" id="{2E1EF538-4D28-D487-7A45-AE8D856BFC8D}"/>
                  </a:ext>
                </a:extLst>
              </p:cNvPr>
              <p:cNvSpPr txBox="1">
                <a:spLocks noRot="1" noChangeAspect="1" noMove="1" noResize="1" noEditPoints="1" noAdjustHandles="1" noChangeArrowheads="1" noChangeShapeType="1" noTextEdit="1"/>
              </p:cNvSpPr>
              <p:nvPr/>
            </p:nvSpPr>
            <p:spPr bwMode="auto">
              <a:xfrm>
                <a:off x="1476375" y="620713"/>
                <a:ext cx="5595938" cy="369332"/>
              </a:xfrm>
              <a:prstGeom prst="rect">
                <a:avLst/>
              </a:prstGeom>
              <a:blipFill>
                <a:blip r:embed="rId18"/>
                <a:stretch>
                  <a:fillRect l="-907"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7EF26EA-CE74-C169-B405-C7B709BA39FE}"/>
                  </a:ext>
                </a:extLst>
              </p:cNvPr>
              <p:cNvSpPr txBox="1"/>
              <p:nvPr/>
            </p:nvSpPr>
            <p:spPr>
              <a:xfrm>
                <a:off x="1530940" y="4978052"/>
                <a:ext cx="2569293" cy="276999"/>
              </a:xfrm>
              <a:prstGeom prst="rect">
                <a:avLst/>
              </a:prstGeom>
              <a:solidFill>
                <a:srgbClr val="FFFF00"/>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r>
                        <a:rPr lang="en-US" sz="1800" b="0" i="1" smtClean="0">
                          <a:latin typeface="Cambria Math" panose="02040503050406030204" pitchFamily="18" charset="0"/>
                        </a:rPr>
                        <m:t>=</m:t>
                      </m:r>
                      <m:sSub>
                        <m:sSubPr>
                          <m:ctrlPr>
                            <a:rPr lang="en-US" sz="1800" i="1">
                              <a:latin typeface="Cambria Math" panose="02040503050406030204" pitchFamily="18" charset="0"/>
                            </a:rPr>
                          </m:ctrlPr>
                        </m:sSubPr>
                        <m:e>
                          <m:d>
                            <m:dPr>
                              <m:ctrlPr>
                                <a:rPr lang="en-US" sz="1800" i="1">
                                  <a:latin typeface="Cambria Math" panose="02040503050406030204" pitchFamily="18" charset="0"/>
                                </a:rPr>
                              </m:ctrlPr>
                            </m:dPr>
                            <m:e>
                              <m:r>
                                <a:rPr lang="en-US" sz="1800" i="1">
                                  <a:latin typeface="Cambria Math" panose="02040503050406030204" pitchFamily="18" charset="0"/>
                                </a:rPr>
                                <m:t>𝑥</m:t>
                              </m:r>
                            </m:e>
                          </m:d>
                        </m:e>
                        <m:sub>
                          <m:r>
                            <a:rPr lang="en-US" sz="1800" i="1">
                              <a:latin typeface="Cambria Math" panose="02040503050406030204" pitchFamily="18" charset="0"/>
                            </a:rPr>
                            <m:t>𝑛𝑘</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d>
                            <m:dPr>
                              <m:ctrlPr>
                                <a:rPr lang="en-US"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𝑦</m:t>
                              </m:r>
                            </m:e>
                          </m:d>
                        </m:e>
                        <m:sub>
                          <m:r>
                            <a:rPr lang="en-US" sz="1800" i="1">
                              <a:latin typeface="Cambria Math" panose="02040503050406030204" pitchFamily="18" charset="0"/>
                            </a:rPr>
                            <m:t>𝑘𝑚</m:t>
                          </m:r>
                        </m:sub>
                      </m:sSub>
                    </m:oMath>
                  </m:oMathPara>
                </a14:m>
                <a:endParaRPr lang="en-TW" sz="1800" b="0" dirty="0">
                  <a:latin typeface="Cambria Math"/>
                </a:endParaRPr>
              </a:p>
            </p:txBody>
          </p:sp>
        </mc:Choice>
        <mc:Fallback xmlns="">
          <p:sp>
            <p:nvSpPr>
              <p:cNvPr id="14" name="TextBox 13">
                <a:extLst>
                  <a:ext uri="{FF2B5EF4-FFF2-40B4-BE49-F238E27FC236}">
                    <a16:creationId xmlns:a16="http://schemas.microsoft.com/office/drawing/2014/main" id="{47EF26EA-CE74-C169-B405-C7B709BA39FE}"/>
                  </a:ext>
                </a:extLst>
              </p:cNvPr>
              <p:cNvSpPr txBox="1">
                <a:spLocks noRot="1" noChangeAspect="1" noMove="1" noResize="1" noEditPoints="1" noAdjustHandles="1" noChangeArrowheads="1" noChangeShapeType="1" noTextEdit="1"/>
              </p:cNvSpPr>
              <p:nvPr/>
            </p:nvSpPr>
            <p:spPr>
              <a:xfrm>
                <a:off x="1530940" y="4978052"/>
                <a:ext cx="2569293" cy="276999"/>
              </a:xfrm>
              <a:prstGeom prst="rect">
                <a:avLst/>
              </a:prstGeom>
              <a:blipFill>
                <a:blip r:embed="rId20"/>
                <a:stretch>
                  <a:fillRect b="-27273"/>
                </a:stretch>
              </a:blipFill>
            </p:spPr>
            <p:txBody>
              <a:bodyPr/>
              <a:lstStyle/>
              <a:p>
                <a:r>
                  <a:rPr lang="en-TW">
                    <a:noFill/>
                  </a:rPr>
                  <a:t> </a:t>
                </a:r>
              </a:p>
            </p:txBody>
          </p:sp>
        </mc:Fallback>
      </mc:AlternateContent>
    </p:spTree>
    <p:extLst>
      <p:ext uri="{BB962C8B-B14F-4D97-AF65-F5344CB8AC3E}">
        <p14:creationId xmlns:p14="http://schemas.microsoft.com/office/powerpoint/2010/main" val="232921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500" fill="hold"/>
                                        <p:tgtEl>
                                          <p:spTgt spid="18436"/>
                                        </p:tgtEl>
                                        <p:attrNameLst>
                                          <p:attrName>ppt_x</p:attrName>
                                        </p:attrNameLst>
                                      </p:cBhvr>
                                      <p:tavLst>
                                        <p:tav tm="0">
                                          <p:val>
                                            <p:strVal val="#ppt_x"/>
                                          </p:val>
                                        </p:tav>
                                        <p:tav tm="100000">
                                          <p:val>
                                            <p:strVal val="#ppt_x"/>
                                          </p:val>
                                        </p:tav>
                                      </p:tavLst>
                                    </p:anim>
                                    <p:anim calcmode="lin" valueType="num">
                                      <p:cBhvr additive="base">
                                        <p:cTn id="12" dur="500" fill="hold"/>
                                        <p:tgtEl>
                                          <p:spTgt spid="1843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455"/>
                                        </p:tgtEl>
                                        <p:attrNameLst>
                                          <p:attrName>style.visibility</p:attrName>
                                        </p:attrNameLst>
                                      </p:cBhvr>
                                      <p:to>
                                        <p:strVal val="visible"/>
                                      </p:to>
                                    </p:set>
                                    <p:anim calcmode="lin" valueType="num">
                                      <p:cBhvr additive="base">
                                        <p:cTn id="15" dur="500" fill="hold"/>
                                        <p:tgtEl>
                                          <p:spTgt spid="18455"/>
                                        </p:tgtEl>
                                        <p:attrNameLst>
                                          <p:attrName>ppt_x</p:attrName>
                                        </p:attrNameLst>
                                      </p:cBhvr>
                                      <p:tavLst>
                                        <p:tav tm="0">
                                          <p:val>
                                            <p:strVal val="#ppt_x"/>
                                          </p:val>
                                        </p:tav>
                                        <p:tav tm="100000">
                                          <p:val>
                                            <p:strVal val="#ppt_x"/>
                                          </p:val>
                                        </p:tav>
                                      </p:tavLst>
                                    </p:anim>
                                    <p:anim calcmode="lin" valueType="num">
                                      <p:cBhvr additive="base">
                                        <p:cTn id="16" dur="500" fill="hold"/>
                                        <p:tgtEl>
                                          <p:spTgt spid="1845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55" grpId="0"/>
      <p:bldP spid="40" grpId="0" animBg="1"/>
      <p:bldP spid="43" grpId="0" animBg="1"/>
      <p:bldP spid="3" grpId="0"/>
    </p:bld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6" name="直線接點 5"/>
          <p:cNvCxnSpPr/>
          <p:nvPr/>
        </p:nvCxnSpPr>
        <p:spPr>
          <a:xfrm>
            <a:off x="1532788" y="1205942"/>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接點 6"/>
          <p:cNvCxnSpPr/>
          <p:nvPr/>
        </p:nvCxnSpPr>
        <p:spPr>
          <a:xfrm>
            <a:off x="1532788" y="1491692"/>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532788" y="2277505"/>
            <a:ext cx="1214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1532788" y="2563255"/>
            <a:ext cx="121443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1532788" y="2920442"/>
            <a:ext cx="121443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flipH="1">
            <a:off x="1888389" y="1205942"/>
            <a:ext cx="1587" cy="17145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6319100" y="1205942"/>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a:off x="6319100" y="1491692"/>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6319100" y="2277505"/>
            <a:ext cx="1214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6319100" y="2563255"/>
            <a:ext cx="1214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6319100" y="2920442"/>
            <a:ext cx="12144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單箭頭接點 19"/>
          <p:cNvCxnSpPr/>
          <p:nvPr/>
        </p:nvCxnSpPr>
        <p:spPr>
          <a:xfrm flipH="1">
            <a:off x="6676288" y="1205942"/>
            <a:ext cx="1588" cy="107156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線單箭頭接點 22"/>
          <p:cNvCxnSpPr/>
          <p:nvPr/>
        </p:nvCxnSpPr>
        <p:spPr>
          <a:xfrm flipH="1">
            <a:off x="6676288" y="1205942"/>
            <a:ext cx="1588" cy="1069975"/>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單箭頭接點 30"/>
          <p:cNvCxnSpPr/>
          <p:nvPr/>
        </p:nvCxnSpPr>
        <p:spPr>
          <a:xfrm flipH="1">
            <a:off x="6864211" y="2277505"/>
            <a:ext cx="1588" cy="642937"/>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8436" name="Object 6"/>
          <p:cNvGraphicFramePr>
            <a:graphicFrameLocks noChangeAspect="1"/>
          </p:cNvGraphicFramePr>
          <p:nvPr>
            <p:extLst>
              <p:ext uri="{D42A27DB-BD31-4B8C-83A1-F6EECF244321}">
                <p14:modId xmlns:p14="http://schemas.microsoft.com/office/powerpoint/2010/main" val="3202420528"/>
              </p:ext>
            </p:extLst>
          </p:nvPr>
        </p:nvGraphicFramePr>
        <p:xfrm>
          <a:off x="5390413" y="1848880"/>
          <a:ext cx="450850" cy="528637"/>
        </p:xfrm>
        <a:graphic>
          <a:graphicData uri="http://schemas.openxmlformats.org/presentationml/2006/ole">
            <mc:AlternateContent xmlns:mc="http://schemas.openxmlformats.org/markup-compatibility/2006">
              <mc:Choice xmlns:v="urn:schemas-microsoft-com:vml" Requires="v">
                <p:oleObj name="方程式" r:id="rId2" imgW="291973" imgH="342751" progId="Equation.3">
                  <p:embed/>
                </p:oleObj>
              </mc:Choice>
              <mc:Fallback>
                <p:oleObj name="方程式" r:id="rId2" imgW="291973" imgH="342751" progId="Equation.3">
                  <p:embed/>
                  <p:pic>
                    <p:nvPicPr>
                      <p:cNvPr id="18436"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413" y="1848880"/>
                        <a:ext cx="450850" cy="528637"/>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8453" name="文字方塊 34"/>
              <p:cNvSpPr txBox="1">
                <a:spLocks noChangeArrowheads="1"/>
              </p:cNvSpPr>
              <p:nvPr/>
            </p:nvSpPr>
            <p:spPr bwMode="auto">
              <a:xfrm>
                <a:off x="7533538" y="2063192"/>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𝑘</m:t>
                      </m:r>
                    </m:oMath>
                  </m:oMathPara>
                </a14:m>
                <a:endParaRPr lang="zh-TW" altLang="en-US" sz="2000" i="1" dirty="0"/>
              </a:p>
            </p:txBody>
          </p:sp>
        </mc:Choice>
        <mc:Fallback xmlns="">
          <p:sp>
            <p:nvSpPr>
              <p:cNvPr id="18453" name="文字方塊 34"/>
              <p:cNvSpPr txBox="1">
                <a:spLocks noRot="1" noChangeAspect="1" noMove="1" noResize="1" noEditPoints="1" noAdjustHandles="1" noChangeArrowheads="1" noChangeShapeType="1" noTextEdit="1"/>
              </p:cNvSpPr>
              <p:nvPr/>
            </p:nvSpPr>
            <p:spPr bwMode="auto">
              <a:xfrm>
                <a:off x="7533538" y="2063192"/>
                <a:ext cx="357187" cy="400050"/>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18455" name="文字方塊 27"/>
          <p:cNvSpPr txBox="1">
            <a:spLocks noChangeArrowheads="1"/>
          </p:cNvSpPr>
          <p:nvPr/>
        </p:nvSpPr>
        <p:spPr bwMode="auto">
          <a:xfrm>
            <a:off x="5104663" y="2348942"/>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任意 </a:t>
            </a:r>
            <a:r>
              <a:rPr lang="en-US" altLang="zh-TW" sz="1800" i="1"/>
              <a:t>k</a:t>
            </a:r>
            <a:endParaRPr lang="zh-TW" altLang="en-US" sz="1800" i="1"/>
          </a:p>
        </p:txBody>
      </p:sp>
      <mc:AlternateContent xmlns:mc="http://schemas.openxmlformats.org/markup-compatibility/2006" xmlns:a14="http://schemas.microsoft.com/office/drawing/2010/main">
        <mc:Choice Requires="a14">
          <p:sp>
            <p:nvSpPr>
              <p:cNvPr id="128026" name="文字方塊 34"/>
              <p:cNvSpPr txBox="1">
                <a:spLocks noChangeArrowheads="1"/>
              </p:cNvSpPr>
              <p:nvPr/>
            </p:nvSpPr>
            <p:spPr bwMode="auto">
              <a:xfrm>
                <a:off x="2818663" y="991630"/>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𝑛</m:t>
                      </m:r>
                    </m:oMath>
                  </m:oMathPara>
                </a14:m>
                <a:endParaRPr lang="zh-TW" altLang="en-US" sz="2000" i="1" dirty="0"/>
              </a:p>
            </p:txBody>
          </p:sp>
        </mc:Choice>
        <mc:Fallback xmlns="">
          <p:sp>
            <p:nvSpPr>
              <p:cNvPr id="128026" name="文字方塊 34"/>
              <p:cNvSpPr txBox="1">
                <a:spLocks noRot="1" noChangeAspect="1" noMove="1" noResize="1" noEditPoints="1" noAdjustHandles="1" noChangeArrowheads="1" noChangeShapeType="1" noTextEdit="1"/>
              </p:cNvSpPr>
              <p:nvPr/>
            </p:nvSpPr>
            <p:spPr bwMode="auto">
              <a:xfrm>
                <a:off x="2818663" y="991630"/>
                <a:ext cx="357187" cy="400050"/>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8027" name="文字方塊 34"/>
              <p:cNvSpPr txBox="1">
                <a:spLocks noChangeArrowheads="1"/>
              </p:cNvSpPr>
              <p:nvPr/>
            </p:nvSpPr>
            <p:spPr bwMode="auto">
              <a:xfrm>
                <a:off x="2803853" y="2686915"/>
                <a:ext cx="357188"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𝑚</m:t>
                      </m:r>
                    </m:oMath>
                  </m:oMathPara>
                </a14:m>
                <a:endParaRPr lang="zh-TW" altLang="en-US" sz="2000" i="1" dirty="0"/>
              </a:p>
            </p:txBody>
          </p:sp>
        </mc:Choice>
        <mc:Fallback xmlns="">
          <p:sp>
            <p:nvSpPr>
              <p:cNvPr id="128027" name="文字方塊 34"/>
              <p:cNvSpPr txBox="1">
                <a:spLocks noRot="1" noChangeAspect="1" noMove="1" noResize="1" noEditPoints="1" noAdjustHandles="1" noChangeArrowheads="1" noChangeShapeType="1" noTextEdit="1"/>
              </p:cNvSpPr>
              <p:nvPr/>
            </p:nvSpPr>
            <p:spPr bwMode="auto">
              <a:xfrm>
                <a:off x="2803853" y="2686915"/>
                <a:ext cx="357188" cy="400050"/>
              </a:xfrm>
              <a:prstGeom prst="rect">
                <a:avLst/>
              </a:prstGeom>
              <a:blipFill>
                <a:blip r:embed="rId6"/>
                <a:stretch>
                  <a:fillRect r="-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3751CE3-2129-444F-9E47-C8F54632021C}"/>
                  </a:ext>
                </a:extLst>
              </p:cNvPr>
              <p:cNvSpPr txBox="1"/>
              <p:nvPr/>
            </p:nvSpPr>
            <p:spPr>
              <a:xfrm>
                <a:off x="1993907" y="1801275"/>
                <a:ext cx="953979" cy="276999"/>
              </a:xfrm>
              <a:prstGeom prst="rect">
                <a:avLst/>
              </a:prstGeom>
              <a:solidFill>
                <a:srgbClr val="FFFF99"/>
              </a:solidFill>
            </p:spPr>
            <p:txBody>
              <a:bodyPr wrap="squar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oMath>
                  </m:oMathPara>
                </a14:m>
                <a:endParaRPr lang="en-TW" sz="1800" b="0" dirty="0">
                  <a:latin typeface="Cambria Math"/>
                </a:endParaRPr>
              </a:p>
            </p:txBody>
          </p:sp>
        </mc:Choice>
        <mc:Fallback xmlns="">
          <p:sp>
            <p:nvSpPr>
              <p:cNvPr id="35" name="TextBox 34">
                <a:extLst>
                  <a:ext uri="{FF2B5EF4-FFF2-40B4-BE49-F238E27FC236}">
                    <a16:creationId xmlns:a16="http://schemas.microsoft.com/office/drawing/2014/main" id="{73751CE3-2129-444F-9E47-C8F54632021C}"/>
                  </a:ext>
                </a:extLst>
              </p:cNvPr>
              <p:cNvSpPr txBox="1">
                <a:spLocks noRot="1" noChangeAspect="1" noMove="1" noResize="1" noEditPoints="1" noAdjustHandles="1" noChangeArrowheads="1" noChangeShapeType="1" noTextEdit="1"/>
              </p:cNvSpPr>
              <p:nvPr/>
            </p:nvSpPr>
            <p:spPr>
              <a:xfrm>
                <a:off x="1993907" y="1801275"/>
                <a:ext cx="953979" cy="276999"/>
              </a:xfrm>
              <a:prstGeom prst="rect">
                <a:avLst/>
              </a:prstGeom>
              <a:blipFill>
                <a:blip r:embed="rId7"/>
                <a:stretch>
                  <a:fillRect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FF0FA3D-D6EB-DB40-8BF1-CE16D6DB4B8A}"/>
                  </a:ext>
                </a:extLst>
              </p:cNvPr>
              <p:cNvSpPr txBox="1"/>
              <p:nvPr/>
            </p:nvSpPr>
            <p:spPr>
              <a:xfrm>
                <a:off x="7134803" y="1567846"/>
                <a:ext cx="599395" cy="276999"/>
              </a:xfrm>
              <a:prstGeom prst="rect">
                <a:avLst/>
              </a:prstGeom>
              <a:solidFill>
                <a:srgbClr val="FFFF99"/>
              </a:solidFill>
            </p:spPr>
            <p:txBody>
              <a:bodyPr wrap="squar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e>
                          </m:d>
                        </m:e>
                        <m:sub>
                          <m:r>
                            <a:rPr lang="en-US" sz="1800" b="0" i="1" smtClean="0">
                              <a:latin typeface="Cambria Math" panose="02040503050406030204" pitchFamily="18" charset="0"/>
                            </a:rPr>
                            <m:t>𝑛𝑘</m:t>
                          </m:r>
                        </m:sub>
                      </m:sSub>
                    </m:oMath>
                  </m:oMathPara>
                </a14:m>
                <a:endParaRPr lang="en-TW" sz="1800" b="0" dirty="0">
                  <a:latin typeface="Cambria Math"/>
                </a:endParaRPr>
              </a:p>
            </p:txBody>
          </p:sp>
        </mc:Choice>
        <mc:Fallback xmlns="">
          <p:sp>
            <p:nvSpPr>
              <p:cNvPr id="36" name="TextBox 35">
                <a:extLst>
                  <a:ext uri="{FF2B5EF4-FFF2-40B4-BE49-F238E27FC236}">
                    <a16:creationId xmlns:a16="http://schemas.microsoft.com/office/drawing/2014/main" id="{5FF0FA3D-D6EB-DB40-8BF1-CE16D6DB4B8A}"/>
                  </a:ext>
                </a:extLst>
              </p:cNvPr>
              <p:cNvSpPr txBox="1">
                <a:spLocks noRot="1" noChangeAspect="1" noMove="1" noResize="1" noEditPoints="1" noAdjustHandles="1" noChangeArrowheads="1" noChangeShapeType="1" noTextEdit="1"/>
              </p:cNvSpPr>
              <p:nvPr/>
            </p:nvSpPr>
            <p:spPr>
              <a:xfrm>
                <a:off x="7134803" y="1567846"/>
                <a:ext cx="599395" cy="276999"/>
              </a:xfrm>
              <a:prstGeom prst="rect">
                <a:avLst/>
              </a:prstGeom>
              <a:blipFill>
                <a:blip r:embed="rId8"/>
                <a:stretch>
                  <a:fillRect b="-1304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A6A2534-8969-E54C-A932-71FB5339118C}"/>
                  </a:ext>
                </a:extLst>
              </p:cNvPr>
              <p:cNvSpPr txBox="1"/>
              <p:nvPr/>
            </p:nvSpPr>
            <p:spPr>
              <a:xfrm>
                <a:off x="7825183" y="2463242"/>
                <a:ext cx="648832" cy="276999"/>
              </a:xfrm>
              <a:prstGeom prst="rect">
                <a:avLst/>
              </a:prstGeom>
              <a:solidFill>
                <a:srgbClr val="FFFF99"/>
              </a:solidFill>
            </p:spPr>
            <p:txBody>
              <a:bodyPr wrap="squar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𝑘𝑚</m:t>
                          </m:r>
                        </m:sub>
                      </m:sSub>
                    </m:oMath>
                  </m:oMathPara>
                </a14:m>
                <a:endParaRPr lang="en-TW" sz="1800" b="0" dirty="0">
                  <a:latin typeface="Cambria Math"/>
                </a:endParaRPr>
              </a:p>
            </p:txBody>
          </p:sp>
        </mc:Choice>
        <mc:Fallback xmlns="">
          <p:sp>
            <p:nvSpPr>
              <p:cNvPr id="37" name="TextBox 36">
                <a:extLst>
                  <a:ext uri="{FF2B5EF4-FFF2-40B4-BE49-F238E27FC236}">
                    <a16:creationId xmlns:a16="http://schemas.microsoft.com/office/drawing/2014/main" id="{1A6A2534-8969-E54C-A932-71FB5339118C}"/>
                  </a:ext>
                </a:extLst>
              </p:cNvPr>
              <p:cNvSpPr txBox="1">
                <a:spLocks noRot="1" noChangeAspect="1" noMove="1" noResize="1" noEditPoints="1" noAdjustHandles="1" noChangeArrowheads="1" noChangeShapeType="1" noTextEdit="1"/>
              </p:cNvSpPr>
              <p:nvPr/>
            </p:nvSpPr>
            <p:spPr>
              <a:xfrm>
                <a:off x="7825183" y="2463242"/>
                <a:ext cx="648832" cy="276999"/>
              </a:xfrm>
              <a:prstGeom prst="rect">
                <a:avLst/>
              </a:prstGeom>
              <a:blipFill>
                <a:blip r:embed="rId9"/>
                <a:stretch>
                  <a:fillRect r="-1923" b="-208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0A1AAE2-692E-6641-933A-CF0253AD1228}"/>
                  </a:ext>
                </a:extLst>
              </p:cNvPr>
              <p:cNvSpPr txBox="1"/>
              <p:nvPr/>
            </p:nvSpPr>
            <p:spPr>
              <a:xfrm>
                <a:off x="6972329" y="2460473"/>
                <a:ext cx="185114" cy="276999"/>
              </a:xfrm>
              <a:prstGeom prst="rect">
                <a:avLst/>
              </a:prstGeom>
              <a:solidFill>
                <a:srgbClr val="FFFF99"/>
              </a:solidFill>
            </p:spPr>
            <p:txBody>
              <a:bodyPr wrap="square" lIns="0" tIns="0" rIns="0" bIns="0" rtlCol="0">
                <a:spAutoFit/>
              </a:bodyPr>
              <a:lstStyle/>
              <a:p>
                <a:pPr/>
                <a14:m>
                  <m:oMathPara xmlns:m="http://schemas.openxmlformats.org/officeDocument/2006/math">
                    <m:oMath>
                      <m:r>
                        <a:rPr lang="en-US" sz="1800" b="0" i="1" smtClean="0">
                          <a:latin typeface="Cambria Math" panose="02040503050406030204" pitchFamily="18" charset="0"/>
                        </a:rPr>
                        <m:t>𝑦</m:t>
                      </m:r>
                    </m:oMath>
                  </m:oMathPara>
                </a14:m>
                <a:endParaRPr lang="en-TW" sz="1800" b="0" dirty="0">
                  <a:latin typeface="Cambria Math"/>
                </a:endParaRPr>
              </a:p>
            </p:txBody>
          </p:sp>
        </mc:Choice>
        <mc:Fallback xmlns="">
          <p:sp>
            <p:nvSpPr>
              <p:cNvPr id="38" name="TextBox 37">
                <a:extLst>
                  <a:ext uri="{FF2B5EF4-FFF2-40B4-BE49-F238E27FC236}">
                    <a16:creationId xmlns:a16="http://schemas.microsoft.com/office/drawing/2014/main" id="{B0A1AAE2-692E-6641-933A-CF0253AD1228}"/>
                  </a:ext>
                </a:extLst>
              </p:cNvPr>
              <p:cNvSpPr txBox="1">
                <a:spLocks noRot="1" noChangeAspect="1" noMove="1" noResize="1" noEditPoints="1" noAdjustHandles="1" noChangeArrowheads="1" noChangeShapeType="1" noTextEdit="1"/>
              </p:cNvSpPr>
              <p:nvPr/>
            </p:nvSpPr>
            <p:spPr>
              <a:xfrm>
                <a:off x="6972329" y="2460473"/>
                <a:ext cx="185114" cy="276999"/>
              </a:xfrm>
              <a:prstGeom prst="rect">
                <a:avLst/>
              </a:prstGeom>
              <a:blipFill>
                <a:blip r:embed="rId10"/>
                <a:stretch>
                  <a:fillRect l="-33333" r="-26667" b="-2608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3A2C85F-47BD-A047-AE4A-6F74AC5957B2}"/>
                  </a:ext>
                </a:extLst>
              </p:cNvPr>
              <p:cNvSpPr txBox="1"/>
              <p:nvPr/>
            </p:nvSpPr>
            <p:spPr>
              <a:xfrm>
                <a:off x="6706014" y="1572525"/>
                <a:ext cx="181716" cy="276999"/>
              </a:xfrm>
              <a:prstGeom prst="rect">
                <a:avLst/>
              </a:prstGeom>
              <a:solidFill>
                <a:srgbClr val="FFFF99"/>
              </a:solidFill>
            </p:spPr>
            <p:txBody>
              <a:bodyPr wrap="squar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oMath>
                  </m:oMathPara>
                </a14:m>
                <a:endParaRPr lang="en-TW" sz="1800" b="0" dirty="0">
                  <a:latin typeface="Cambria Math"/>
                </a:endParaRPr>
              </a:p>
            </p:txBody>
          </p:sp>
        </mc:Choice>
        <mc:Fallback xmlns="">
          <p:sp>
            <p:nvSpPr>
              <p:cNvPr id="39" name="TextBox 38">
                <a:extLst>
                  <a:ext uri="{FF2B5EF4-FFF2-40B4-BE49-F238E27FC236}">
                    <a16:creationId xmlns:a16="http://schemas.microsoft.com/office/drawing/2014/main" id="{93A2C85F-47BD-A047-AE4A-6F74AC5957B2}"/>
                  </a:ext>
                </a:extLst>
              </p:cNvPr>
              <p:cNvSpPr txBox="1">
                <a:spLocks noRot="1" noChangeAspect="1" noMove="1" noResize="1" noEditPoints="1" noAdjustHandles="1" noChangeArrowheads="1" noChangeShapeType="1" noTextEdit="1"/>
              </p:cNvSpPr>
              <p:nvPr/>
            </p:nvSpPr>
            <p:spPr>
              <a:xfrm>
                <a:off x="6706014" y="1572525"/>
                <a:ext cx="181716" cy="276999"/>
              </a:xfrm>
              <a:prstGeom prst="rect">
                <a:avLst/>
              </a:prstGeom>
              <a:blipFill>
                <a:blip r:embed="rId11"/>
                <a:stretch>
                  <a:fillRect l="-20000" r="-1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7E1A8D4-A150-2D47-AF29-51E2C4EC7E07}"/>
                  </a:ext>
                </a:extLst>
              </p:cNvPr>
              <p:cNvSpPr txBox="1"/>
              <p:nvPr/>
            </p:nvSpPr>
            <p:spPr>
              <a:xfrm>
                <a:off x="1871912" y="3405679"/>
                <a:ext cx="708464" cy="276999"/>
              </a:xfrm>
              <a:prstGeom prst="rect">
                <a:avLst/>
              </a:prstGeom>
              <a:solidFill>
                <a:srgbClr val="FFFF99"/>
              </a:solidFill>
            </p:spPr>
            <p:txBody>
              <a:bodyPr wrap="square" lIns="0" tIns="0" rIns="0" bIns="0" rtlCol="0">
                <a:spAutoFit/>
              </a:bodyPr>
              <a:lstStyle/>
              <a:p>
                <a:pPr/>
                <a14:m>
                  <m:oMathPara xmlns:m="http://schemas.openxmlformats.org/officeDocument/2006/math">
                    <m:oMath>
                      <m:r>
                        <a:rPr lang="en-US" sz="1800" b="0" i="1" smtClean="0">
                          <a:latin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𝑚</m:t>
                      </m:r>
                    </m:oMath>
                  </m:oMathPara>
                </a14:m>
                <a:endParaRPr lang="en-TW" sz="1800" b="0" dirty="0">
                  <a:latin typeface="Cambria Math"/>
                </a:endParaRPr>
              </a:p>
            </p:txBody>
          </p:sp>
        </mc:Choice>
        <mc:Fallback xmlns="">
          <p:sp>
            <p:nvSpPr>
              <p:cNvPr id="41" name="TextBox 40">
                <a:extLst>
                  <a:ext uri="{FF2B5EF4-FFF2-40B4-BE49-F238E27FC236}">
                    <a16:creationId xmlns:a16="http://schemas.microsoft.com/office/drawing/2014/main" id="{A7E1A8D4-A150-2D47-AF29-51E2C4EC7E07}"/>
                  </a:ext>
                </a:extLst>
              </p:cNvPr>
              <p:cNvSpPr txBox="1">
                <a:spLocks noRot="1" noChangeAspect="1" noMove="1" noResize="1" noEditPoints="1" noAdjustHandles="1" noChangeArrowheads="1" noChangeShapeType="1" noTextEdit="1"/>
              </p:cNvSpPr>
              <p:nvPr/>
            </p:nvSpPr>
            <p:spPr>
              <a:xfrm>
                <a:off x="1871912" y="3405679"/>
                <a:ext cx="708464" cy="276999"/>
              </a:xfrm>
              <a:prstGeom prst="rect">
                <a:avLst/>
              </a:prstGeom>
              <a:blipFill>
                <a:blip r:embed="rId12"/>
                <a:stretch>
                  <a:fillRect l="-5263" r="-3509"/>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C12DC12-A345-5E44-BA39-256A85883FA2}"/>
                  </a:ext>
                </a:extLst>
              </p:cNvPr>
              <p:cNvSpPr txBox="1"/>
              <p:nvPr/>
            </p:nvSpPr>
            <p:spPr>
              <a:xfrm>
                <a:off x="6172226" y="3420504"/>
                <a:ext cx="1383969" cy="276999"/>
              </a:xfrm>
              <a:prstGeom prst="rect">
                <a:avLst/>
              </a:prstGeom>
              <a:solidFill>
                <a:srgbClr val="FFFF99"/>
              </a:solidFill>
            </p:spPr>
            <p:txBody>
              <a:bodyPr wrap="square" lIns="0" tIns="0" rIns="0" bIns="0" rtlCol="0">
                <a:spAutoFit/>
              </a:bodyPr>
              <a:lstStyle/>
              <a:p>
                <a:pPr/>
                <a14:m>
                  <m:oMathPara xmlns:m="http://schemas.openxmlformats.org/officeDocument/2006/math">
                    <m:oMath>
                      <m:r>
                        <a:rPr lang="en-US" sz="1800" b="0" i="1" smtClean="0">
                          <a:latin typeface="Cambria Math" panose="02040503050406030204" pitchFamily="18" charset="0"/>
                        </a:rPr>
                        <m:t>𝑛</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𝑘</m:t>
                      </m:r>
                      <m:r>
                        <a:rPr lang="en-US" sz="1800" b="0" i="1" smtClean="0">
                          <a:latin typeface="Cambria Math" panose="02040503050406030204" pitchFamily="18" charset="0"/>
                          <a:ea typeface="Cambria Math" panose="02040503050406030204" pitchFamily="18" charset="0"/>
                        </a:rPr>
                        <m:t>, </m:t>
                      </m:r>
                      <m:r>
                        <a:rPr lang="en-US" sz="1800" b="0" i="1" smtClean="0">
                          <a:latin typeface="Cambria Math" panose="02040503050406030204" pitchFamily="18" charset="0"/>
                          <a:ea typeface="Cambria Math" panose="02040503050406030204" pitchFamily="18" charset="0"/>
                        </a:rPr>
                        <m:t>𝑘</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𝑚</m:t>
                      </m:r>
                    </m:oMath>
                  </m:oMathPara>
                </a14:m>
                <a:endParaRPr lang="en-TW" sz="1800" b="0" dirty="0">
                  <a:latin typeface="Cambria Math"/>
                </a:endParaRPr>
              </a:p>
            </p:txBody>
          </p:sp>
        </mc:Choice>
        <mc:Fallback xmlns="">
          <p:sp>
            <p:nvSpPr>
              <p:cNvPr id="42" name="TextBox 41">
                <a:extLst>
                  <a:ext uri="{FF2B5EF4-FFF2-40B4-BE49-F238E27FC236}">
                    <a16:creationId xmlns:a16="http://schemas.microsoft.com/office/drawing/2014/main" id="{FC12DC12-A345-5E44-BA39-256A85883FA2}"/>
                  </a:ext>
                </a:extLst>
              </p:cNvPr>
              <p:cNvSpPr txBox="1">
                <a:spLocks noRot="1" noChangeAspect="1" noMove="1" noResize="1" noEditPoints="1" noAdjustHandles="1" noChangeArrowheads="1" noChangeShapeType="1" noTextEdit="1"/>
              </p:cNvSpPr>
              <p:nvPr/>
            </p:nvSpPr>
            <p:spPr>
              <a:xfrm>
                <a:off x="6172226" y="3420504"/>
                <a:ext cx="1383969" cy="276999"/>
              </a:xfrm>
              <a:prstGeom prst="rect">
                <a:avLst/>
              </a:prstGeom>
              <a:blipFill>
                <a:blip r:embed="rId13"/>
                <a:stretch>
                  <a:fillRect l="-2727" r="-909" b="-8696"/>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D7A4C888-8E19-5C4F-BB0D-5387CB6F5969}"/>
                  </a:ext>
                </a:extLst>
              </p:cNvPr>
              <p:cNvSpPr txBox="1"/>
              <p:nvPr/>
            </p:nvSpPr>
            <p:spPr>
              <a:xfrm>
                <a:off x="5318622" y="3268264"/>
                <a:ext cx="607346" cy="672172"/>
              </a:xfrm>
              <a:prstGeom prst="rect">
                <a:avLst/>
              </a:prstGeom>
              <a:solidFill>
                <a:srgbClr val="FFFF99"/>
              </a:solidFill>
            </p:spPr>
            <p:txBody>
              <a:bodyPr wrap="square" lIns="0" tIns="0" rIns="0" bIns="0" rtlCol="0">
                <a:spAutoFit/>
              </a:bodyPr>
              <a:lstStyle/>
              <a:p>
                <a:pPr/>
                <a14:m>
                  <m:oMathPara xmlns:m="http://schemas.openxmlformats.org/officeDocument/2006/math">
                    <m:oMath>
                      <m:nary>
                        <m:naryPr>
                          <m:chr m:val="∑"/>
                          <m:supHide m:val="on"/>
                          <m:ctrlPr>
                            <a:rPr lang="en-US" sz="1800" b="0" i="1" smtClean="0">
                              <a:latin typeface="Cambria Math" panose="02040503050406030204" pitchFamily="18" charset="0"/>
                              <a:ea typeface="Cambria Math" panose="02040503050406030204" pitchFamily="18" charset="0"/>
                            </a:rPr>
                          </m:ctrlPr>
                        </m:naryPr>
                        <m:sub>
                          <m:r>
                            <m:rPr>
                              <m:brk m:alnAt="7"/>
                            </m:rPr>
                            <a:rPr lang="en-US" sz="1800" b="0" i="1" smtClean="0">
                              <a:latin typeface="Cambria Math" panose="02040503050406030204" pitchFamily="18" charset="0"/>
                              <a:ea typeface="Cambria Math" panose="02040503050406030204" pitchFamily="18" charset="0"/>
                            </a:rPr>
                            <m:t>𝑘</m:t>
                          </m:r>
                        </m:sub>
                        <m:sup/>
                        <m:e/>
                      </m:nary>
                    </m:oMath>
                  </m:oMathPara>
                </a14:m>
                <a:endParaRPr lang="en-TW" sz="1800" b="0" dirty="0">
                  <a:latin typeface="Cambria Math"/>
                </a:endParaRPr>
              </a:p>
            </p:txBody>
          </p:sp>
        </mc:Choice>
        <mc:Fallback xmlns="">
          <p:sp>
            <p:nvSpPr>
              <p:cNvPr id="43" name="TextBox 42">
                <a:extLst>
                  <a:ext uri="{FF2B5EF4-FFF2-40B4-BE49-F238E27FC236}">
                    <a16:creationId xmlns:a16="http://schemas.microsoft.com/office/drawing/2014/main" id="{D7A4C888-8E19-5C4F-BB0D-5387CB6F5969}"/>
                  </a:ext>
                </a:extLst>
              </p:cNvPr>
              <p:cNvSpPr txBox="1">
                <a:spLocks noRot="1" noChangeAspect="1" noMove="1" noResize="1" noEditPoints="1" noAdjustHandles="1" noChangeArrowheads="1" noChangeShapeType="1" noTextEdit="1"/>
              </p:cNvSpPr>
              <p:nvPr/>
            </p:nvSpPr>
            <p:spPr>
              <a:xfrm>
                <a:off x="5318622" y="3268264"/>
                <a:ext cx="607346" cy="672172"/>
              </a:xfrm>
              <a:prstGeom prst="rect">
                <a:avLst/>
              </a:prstGeom>
              <a:blipFill>
                <a:blip r:embed="rId14"/>
                <a:stretch>
                  <a:fillRect l="-134694" t="-144444" r="-46939" b="-198148"/>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文字方塊 34">
                <a:extLst>
                  <a:ext uri="{FF2B5EF4-FFF2-40B4-BE49-F238E27FC236}">
                    <a16:creationId xmlns:a16="http://schemas.microsoft.com/office/drawing/2014/main" id="{96776797-0899-1745-719A-5DBEE1F863D4}"/>
                  </a:ext>
                </a:extLst>
              </p:cNvPr>
              <p:cNvSpPr txBox="1">
                <a:spLocks noChangeArrowheads="1"/>
              </p:cNvSpPr>
              <p:nvPr/>
            </p:nvSpPr>
            <p:spPr bwMode="auto">
              <a:xfrm>
                <a:off x="7560922" y="950249"/>
                <a:ext cx="357187"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𝑛</m:t>
                      </m:r>
                    </m:oMath>
                  </m:oMathPara>
                </a14:m>
                <a:endParaRPr lang="zh-TW" altLang="en-US" sz="2000" i="1" dirty="0"/>
              </a:p>
            </p:txBody>
          </p:sp>
        </mc:Choice>
        <mc:Fallback xmlns="">
          <p:sp>
            <p:nvSpPr>
              <p:cNvPr id="4" name="文字方塊 34">
                <a:extLst>
                  <a:ext uri="{FF2B5EF4-FFF2-40B4-BE49-F238E27FC236}">
                    <a16:creationId xmlns:a16="http://schemas.microsoft.com/office/drawing/2014/main" id="{96776797-0899-1745-719A-5DBEE1F863D4}"/>
                  </a:ext>
                </a:extLst>
              </p:cNvPr>
              <p:cNvSpPr txBox="1">
                <a:spLocks noRot="1" noChangeAspect="1" noMove="1" noResize="1" noEditPoints="1" noAdjustHandles="1" noChangeArrowheads="1" noChangeShapeType="1" noTextEdit="1"/>
              </p:cNvSpPr>
              <p:nvPr/>
            </p:nvSpPr>
            <p:spPr bwMode="auto">
              <a:xfrm>
                <a:off x="7560922" y="950249"/>
                <a:ext cx="357187" cy="400050"/>
              </a:xfrm>
              <a:prstGeom prst="rect">
                <a:avLst/>
              </a:prstGeom>
              <a:blipFill>
                <a:blip r:embed="rId1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文字方塊 34">
                <a:extLst>
                  <a:ext uri="{FF2B5EF4-FFF2-40B4-BE49-F238E27FC236}">
                    <a16:creationId xmlns:a16="http://schemas.microsoft.com/office/drawing/2014/main" id="{BD544662-0EB6-16E7-8E37-1C226037241D}"/>
                  </a:ext>
                </a:extLst>
              </p:cNvPr>
              <p:cNvSpPr txBox="1">
                <a:spLocks noChangeArrowheads="1"/>
              </p:cNvSpPr>
              <p:nvPr/>
            </p:nvSpPr>
            <p:spPr bwMode="auto">
              <a:xfrm>
                <a:off x="7535420" y="2737472"/>
                <a:ext cx="357188" cy="4000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panose="02040503050406030204" pitchFamily="18" charset="0"/>
                        </a:rPr>
                        <m:t>𝑚</m:t>
                      </m:r>
                    </m:oMath>
                  </m:oMathPara>
                </a14:m>
                <a:endParaRPr lang="zh-TW" altLang="en-US" sz="2000" i="1" dirty="0"/>
              </a:p>
            </p:txBody>
          </p:sp>
        </mc:Choice>
        <mc:Fallback xmlns="">
          <p:sp>
            <p:nvSpPr>
              <p:cNvPr id="5" name="文字方塊 34">
                <a:extLst>
                  <a:ext uri="{FF2B5EF4-FFF2-40B4-BE49-F238E27FC236}">
                    <a16:creationId xmlns:a16="http://schemas.microsoft.com/office/drawing/2014/main" id="{BD544662-0EB6-16E7-8E37-1C226037241D}"/>
                  </a:ext>
                </a:extLst>
              </p:cNvPr>
              <p:cNvSpPr txBox="1">
                <a:spLocks noRot="1" noChangeAspect="1" noMove="1" noResize="1" noEditPoints="1" noAdjustHandles="1" noChangeArrowheads="1" noChangeShapeType="1" noTextEdit="1"/>
              </p:cNvSpPr>
              <p:nvPr/>
            </p:nvSpPr>
            <p:spPr bwMode="auto">
              <a:xfrm>
                <a:off x="7535420" y="2737472"/>
                <a:ext cx="357188" cy="400050"/>
              </a:xfrm>
              <a:prstGeom prst="rect">
                <a:avLst/>
              </a:prstGeom>
              <a:blipFill>
                <a:blip r:embed="rId16"/>
                <a:stretch>
                  <a:fillRect r="-344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graphicFrame>
        <p:nvGraphicFramePr>
          <p:cNvPr id="11" name="Object 14">
            <a:extLst>
              <a:ext uri="{FF2B5EF4-FFF2-40B4-BE49-F238E27FC236}">
                <a16:creationId xmlns:a16="http://schemas.microsoft.com/office/drawing/2014/main" id="{54AB553E-D69A-5B5F-FBE7-0B15A335BC9B}"/>
              </a:ext>
            </a:extLst>
          </p:cNvPr>
          <p:cNvGraphicFramePr>
            <a:graphicFrameLocks noChangeAspect="1"/>
          </p:cNvGraphicFramePr>
          <p:nvPr>
            <p:extLst>
              <p:ext uri="{D42A27DB-BD31-4B8C-83A1-F6EECF244321}">
                <p14:modId xmlns:p14="http://schemas.microsoft.com/office/powerpoint/2010/main" val="3841638593"/>
              </p:ext>
            </p:extLst>
          </p:nvPr>
        </p:nvGraphicFramePr>
        <p:xfrm>
          <a:off x="539552" y="4904761"/>
          <a:ext cx="8339138" cy="1454150"/>
        </p:xfrm>
        <a:graphic>
          <a:graphicData uri="http://schemas.openxmlformats.org/presentationml/2006/ole">
            <mc:AlternateContent xmlns:mc="http://schemas.openxmlformats.org/markup-compatibility/2006">
              <mc:Choice xmlns:v="urn:schemas-microsoft-com:vml" Requires="v">
                <p:oleObj name="方程式" r:id="rId17" imgW="5245100" imgH="914400" progId="Equation.3">
                  <p:embed/>
                </p:oleObj>
              </mc:Choice>
              <mc:Fallback>
                <p:oleObj name="方程式" r:id="rId17" imgW="5245100" imgH="914400" progId="Equation.3">
                  <p:embed/>
                  <p:pic>
                    <p:nvPicPr>
                      <p:cNvPr id="11" name="Object 14">
                        <a:extLst>
                          <a:ext uri="{FF2B5EF4-FFF2-40B4-BE49-F238E27FC236}">
                            <a16:creationId xmlns:a16="http://schemas.microsoft.com/office/drawing/2014/main" id="{54AB553E-D69A-5B5F-FBE7-0B15A335BC9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9552" y="4904761"/>
                        <a:ext cx="8339138" cy="1454150"/>
                      </a:xfrm>
                      <a:prstGeom prst="rect">
                        <a:avLst/>
                      </a:prstGeom>
                      <a:solidFill>
                        <a:schemeClr val="bg1"/>
                      </a:solidFill>
                      <a:ln>
                        <a:noFill/>
                      </a:ln>
                      <a:effectLst/>
                    </p:spPr>
                  </p:pic>
                </p:oleObj>
              </mc:Fallback>
            </mc:AlternateContent>
          </a:graphicData>
        </a:graphic>
      </p:graphicFrame>
      <p:cxnSp>
        <p:nvCxnSpPr>
          <p:cNvPr id="13" name="直線接點 34">
            <a:extLst>
              <a:ext uri="{FF2B5EF4-FFF2-40B4-BE49-F238E27FC236}">
                <a16:creationId xmlns:a16="http://schemas.microsoft.com/office/drawing/2014/main" id="{BDF05C0E-2E3D-F035-B3BF-AE6D97988A57}"/>
              </a:ext>
            </a:extLst>
          </p:cNvPr>
          <p:cNvCxnSpPr/>
          <p:nvPr/>
        </p:nvCxnSpPr>
        <p:spPr>
          <a:xfrm>
            <a:off x="4592244" y="5819843"/>
            <a:ext cx="192881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接點 36">
            <a:extLst>
              <a:ext uri="{FF2B5EF4-FFF2-40B4-BE49-F238E27FC236}">
                <a16:creationId xmlns:a16="http://schemas.microsoft.com/office/drawing/2014/main" id="{7786DCE0-E7D4-80A1-978F-1C91ABC440FE}"/>
              </a:ext>
            </a:extLst>
          </p:cNvPr>
          <p:cNvCxnSpPr/>
          <p:nvPr/>
        </p:nvCxnSpPr>
        <p:spPr>
          <a:xfrm>
            <a:off x="7668344" y="4941168"/>
            <a:ext cx="0" cy="165618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0411AD6C-E1EA-A81D-FD3A-68A7C521C2A9}"/>
                  </a:ext>
                </a:extLst>
              </p:cNvPr>
              <p:cNvSpPr txBox="1"/>
              <p:nvPr/>
            </p:nvSpPr>
            <p:spPr>
              <a:xfrm>
                <a:off x="539552" y="4602546"/>
                <a:ext cx="2998834" cy="672172"/>
              </a:xfrm>
              <a:prstGeom prst="rect">
                <a:avLst/>
              </a:prstGeom>
              <a:solidFill>
                <a:srgbClr val="FFFF00"/>
              </a:solidFill>
            </p:spPr>
            <p:txBody>
              <a:bodyPr wrap="squar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𝐴</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𝐵</m:t>
                              </m:r>
                            </m:e>
                          </m:d>
                        </m:e>
                        <m:sub>
                          <m:r>
                            <a:rPr lang="en-US" sz="1800" b="0" i="1" smtClean="0">
                              <a:latin typeface="Cambria Math" panose="02040503050406030204" pitchFamily="18" charset="0"/>
                            </a:rPr>
                            <m:t>𝑛𝑚</m:t>
                          </m:r>
                        </m:sub>
                      </m:sSub>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𝑘</m:t>
                          </m:r>
                        </m:sub>
                        <m:sup/>
                        <m:e>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𝐴</m:t>
                                  </m:r>
                                </m:e>
                              </m:d>
                            </m:e>
                            <m:sub>
                              <m:r>
                                <a:rPr lang="en-US" sz="1800" i="1">
                                  <a:latin typeface="Cambria Math" panose="02040503050406030204" pitchFamily="18" charset="0"/>
                                </a:rPr>
                                <m:t>𝑛𝑘</m:t>
                              </m:r>
                            </m:sub>
                          </m:sSub>
                          <m:r>
                            <a:rPr lang="en-US" sz="180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𝐵</m:t>
                                  </m:r>
                                </m:e>
                              </m:d>
                            </m:e>
                            <m:sub>
                              <m:r>
                                <a:rPr lang="en-US" sz="1800" i="1">
                                  <a:latin typeface="Cambria Math" panose="02040503050406030204" pitchFamily="18" charset="0"/>
                                </a:rPr>
                                <m:t>𝑘𝑚</m:t>
                              </m:r>
                            </m:sub>
                          </m:sSub>
                        </m:e>
                      </m:nary>
                    </m:oMath>
                  </m:oMathPara>
                </a14:m>
                <a:endParaRPr lang="en-TW" sz="1800" b="0" dirty="0">
                  <a:latin typeface="Cambria Math"/>
                </a:endParaRPr>
              </a:p>
            </p:txBody>
          </p:sp>
        </mc:Choice>
        <mc:Fallback xmlns="">
          <p:sp>
            <p:nvSpPr>
              <p:cNvPr id="21" name="TextBox 20">
                <a:extLst>
                  <a:ext uri="{FF2B5EF4-FFF2-40B4-BE49-F238E27FC236}">
                    <a16:creationId xmlns:a16="http://schemas.microsoft.com/office/drawing/2014/main" id="{0411AD6C-E1EA-A81D-FD3A-68A7C521C2A9}"/>
                  </a:ext>
                </a:extLst>
              </p:cNvPr>
              <p:cNvSpPr txBox="1">
                <a:spLocks noRot="1" noChangeAspect="1" noMove="1" noResize="1" noEditPoints="1" noAdjustHandles="1" noChangeArrowheads="1" noChangeShapeType="1" noTextEdit="1"/>
              </p:cNvSpPr>
              <p:nvPr/>
            </p:nvSpPr>
            <p:spPr>
              <a:xfrm>
                <a:off x="539552" y="4602546"/>
                <a:ext cx="2998834" cy="672172"/>
              </a:xfrm>
              <a:prstGeom prst="rect">
                <a:avLst/>
              </a:prstGeom>
              <a:blipFill>
                <a:blip r:embed="rId19"/>
                <a:stretch>
                  <a:fillRect t="-144444" b="-198148"/>
                </a:stretch>
              </a:blipFill>
            </p:spPr>
            <p:txBody>
              <a:bodyPr/>
              <a:lstStyle/>
              <a:p>
                <a:r>
                  <a:rPr lang="en-US">
                    <a:noFill/>
                  </a:rPr>
                  <a:t> </a:t>
                </a:r>
              </a:p>
            </p:txBody>
          </p:sp>
        </mc:Fallback>
      </mc:AlternateContent>
      <p:sp>
        <p:nvSpPr>
          <p:cNvPr id="22" name="文字方塊 25">
            <a:extLst>
              <a:ext uri="{FF2B5EF4-FFF2-40B4-BE49-F238E27FC236}">
                <a16:creationId xmlns:a16="http://schemas.microsoft.com/office/drawing/2014/main" id="{740CDCC9-9728-8AF4-9B27-3F404D62AB69}"/>
              </a:ext>
            </a:extLst>
          </p:cNvPr>
          <p:cNvSpPr txBox="1">
            <a:spLocks noChangeArrowheads="1"/>
          </p:cNvSpPr>
          <p:nvPr/>
        </p:nvSpPr>
        <p:spPr bwMode="auto">
          <a:xfrm>
            <a:off x="388641" y="535983"/>
            <a:ext cx="8640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兩個表格的乘法，正是兩個矩陣的乘法，當然年輕的海森堡根本不知道矩陣是什麼：</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DB9DA54-82C3-8D19-F4EE-BBD6B93B72FA}"/>
                  </a:ext>
                </a:extLst>
              </p:cNvPr>
              <p:cNvSpPr txBox="1"/>
              <p:nvPr/>
            </p:nvSpPr>
            <p:spPr>
              <a:xfrm>
                <a:off x="556270" y="3840310"/>
                <a:ext cx="2875274" cy="672172"/>
              </a:xfrm>
              <a:prstGeom prst="rect">
                <a:avLst/>
              </a:prstGeom>
              <a:solidFill>
                <a:srgbClr val="FFFF00"/>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𝑦</m:t>
                              </m:r>
                            </m:e>
                          </m:d>
                        </m:e>
                        <m:sub>
                          <m:r>
                            <a:rPr lang="en-US" sz="1800" b="0" i="1" smtClean="0">
                              <a:latin typeface="Cambria Math" panose="02040503050406030204" pitchFamily="18" charset="0"/>
                            </a:rPr>
                            <m:t>𝑛𝑚</m:t>
                          </m:r>
                        </m:sub>
                      </m:sSub>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𝑘</m:t>
                          </m:r>
                        </m:sub>
                        <m:sup/>
                        <m:e>
                          <m:sSub>
                            <m:sSubPr>
                              <m:ctrlPr>
                                <a:rPr lang="en-US" sz="1800" i="1">
                                  <a:latin typeface="Cambria Math" panose="02040503050406030204" pitchFamily="18" charset="0"/>
                                </a:rPr>
                              </m:ctrlPr>
                            </m:sSubPr>
                            <m:e>
                              <m:d>
                                <m:dPr>
                                  <m:ctrlPr>
                                    <a:rPr lang="en-US" sz="1800" i="1">
                                      <a:latin typeface="Cambria Math" panose="02040503050406030204" pitchFamily="18" charset="0"/>
                                    </a:rPr>
                                  </m:ctrlPr>
                                </m:dPr>
                                <m:e>
                                  <m:r>
                                    <a:rPr lang="en-US" sz="1800" i="1">
                                      <a:latin typeface="Cambria Math" panose="02040503050406030204" pitchFamily="18" charset="0"/>
                                    </a:rPr>
                                    <m:t>𝑥</m:t>
                                  </m:r>
                                </m:e>
                              </m:d>
                            </m:e>
                            <m:sub>
                              <m:r>
                                <a:rPr lang="en-US" sz="1800" i="1">
                                  <a:latin typeface="Cambria Math" panose="02040503050406030204" pitchFamily="18" charset="0"/>
                                </a:rPr>
                                <m:t>𝑛𝑘</m:t>
                              </m:r>
                            </m:sub>
                          </m:sSub>
                          <m:r>
                            <a:rPr lang="en-US" sz="1800" i="1" smtClean="0">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d>
                                <m:dPr>
                                  <m:ctrlPr>
                                    <a:rPr lang="en-US"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𝑦</m:t>
                                  </m:r>
                                </m:e>
                              </m:d>
                            </m:e>
                            <m:sub>
                              <m:r>
                                <a:rPr lang="en-US" sz="1800" i="1">
                                  <a:latin typeface="Cambria Math" panose="02040503050406030204" pitchFamily="18" charset="0"/>
                                </a:rPr>
                                <m:t>𝑘𝑚</m:t>
                              </m:r>
                            </m:sub>
                          </m:sSub>
                        </m:e>
                      </m:nary>
                    </m:oMath>
                  </m:oMathPara>
                </a14:m>
                <a:endParaRPr lang="en-TW" sz="1800" b="0" dirty="0">
                  <a:latin typeface="Cambria Math"/>
                </a:endParaRPr>
              </a:p>
            </p:txBody>
          </p:sp>
        </mc:Choice>
        <mc:Fallback xmlns="">
          <p:sp>
            <p:nvSpPr>
              <p:cNvPr id="2" name="TextBox 1">
                <a:extLst>
                  <a:ext uri="{FF2B5EF4-FFF2-40B4-BE49-F238E27FC236}">
                    <a16:creationId xmlns:a16="http://schemas.microsoft.com/office/drawing/2014/main" id="{EDB9DA54-82C3-8D19-F4EE-BBD6B93B72FA}"/>
                  </a:ext>
                </a:extLst>
              </p:cNvPr>
              <p:cNvSpPr txBox="1">
                <a:spLocks noRot="1" noChangeAspect="1" noMove="1" noResize="1" noEditPoints="1" noAdjustHandles="1" noChangeArrowheads="1" noChangeShapeType="1" noTextEdit="1"/>
              </p:cNvSpPr>
              <p:nvPr/>
            </p:nvSpPr>
            <p:spPr>
              <a:xfrm>
                <a:off x="556270" y="3840310"/>
                <a:ext cx="2875274" cy="672172"/>
              </a:xfrm>
              <a:prstGeom prst="rect">
                <a:avLst/>
              </a:prstGeom>
              <a:blipFill>
                <a:blip r:embed="rId20"/>
                <a:stretch>
                  <a:fillRect t="-144444" b="-198148"/>
                </a:stretch>
              </a:blipFill>
            </p:spPr>
            <p:txBody>
              <a:bodyPr/>
              <a:lstStyle/>
              <a:p>
                <a:r>
                  <a:rPr lang="en-US">
                    <a:noFill/>
                  </a:rPr>
                  <a:t> </a:t>
                </a:r>
              </a:p>
            </p:txBody>
          </p:sp>
        </mc:Fallback>
      </mc:AlternateContent>
    </p:spTree>
    <p:extLst>
      <p:ext uri="{BB962C8B-B14F-4D97-AF65-F5344CB8AC3E}">
        <p14:creationId xmlns:p14="http://schemas.microsoft.com/office/powerpoint/2010/main" val="370086805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2098" name="Picture 2" descr="Matrix multipl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3571875"/>
            <a:ext cx="6115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11" descr="&#10;  \overset{3\times 4 \text{ matrix}}{\begin{bmatrix}&#10;     \cdot &amp; \cdot &amp; \cdot &amp; \cdot \\&#10;     \cdot &amp; \cdot &amp; \cdot &amp; \cdot \\&#10;     \color{Blue} 1 &amp; \color{Blue} 2 &amp; \color{Blue} 3 &amp; \color{Blue} 4 \\&#10;  \end{bmatrix}}&#10;  \overset{4\times 5\text{ matrix}}{\begin{bmatrix}&#10;    \cdot &amp; \cdot &amp; \cdot &amp; \color{Red}a &amp; \cdot \\&#10;    \cdot &amp; \cdot &amp; \cdot &amp; \color{Red}b &amp; \cdot \\&#10;    \cdot &amp; \cdot &amp; \cdot &amp; \color{Red}c &amp; \cdot \\&#10;    \cdot &amp; \cdot &amp; \cdot &amp; \color{Red}d &amp; \cdot \\&#10;  \end{bmatrix}}&#10;=&#10;\overset{3\times 5\text{ matrix}}{&#10;\begin{bmatrix}&#10;\cdot &amp; \cdot &amp; \cdot &amp; \cdot &amp; \cdot \\&#10;\cdot &amp; \cdot &amp; \cdot &amp; \cdot &amp; \cdot \\&#10;\cdot &amp; \cdot &amp; \cdot &amp; x_{3,4} &amp; \cdot \\&#10;\end{bmatrix}}&#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188" y="785813"/>
            <a:ext cx="5183187"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13" descr="x_{3,4} =&#10;({\color{Blue}1}, {\color{Blue}2}, {\color{Blue}3}, {\color{Blue}4})\cdot&#10;({\color{Red}a}, {\color{Red}b}, {\color{Red}c}, {\color{Red}d})&#10;= {\color{Blue} 1}\times{\color{Red} a}&#10;+{\color{Blue} 2}\times{\color{Red} b}&#10;+{\color{Blue} 3}\times{\color{Red} c}&#10;+{\color{Blue} 4}\times{\color{Red} 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4438" y="2428875"/>
            <a:ext cx="646271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3A444DA-A01A-62AF-FF7A-3A1CF7FA209E}"/>
            </a:ext>
          </a:extLst>
        </p:cNvPr>
        <p:cNvGrpSpPr/>
        <p:nvPr/>
      </p:nvGrpSpPr>
      <p:grpSpPr>
        <a:xfrm>
          <a:off x="0" y="0"/>
          <a:ext cx="0" cy="0"/>
          <a:chOff x="0" y="0"/>
          <a:chExt cx="0" cy="0"/>
        </a:xfrm>
      </p:grpSpPr>
      <p:pic>
        <p:nvPicPr>
          <p:cNvPr id="122886" name="Picture 6" descr="http://www.aip.org/history/heisenberg/images/youngwh.jpg">
            <a:extLst>
              <a:ext uri="{FF2B5EF4-FFF2-40B4-BE49-F238E27FC236}">
                <a16:creationId xmlns:a16="http://schemas.microsoft.com/office/drawing/2014/main" id="{5C3A77A3-88ED-92F6-5522-4FAFCFA4E3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7882" y="3172597"/>
            <a:ext cx="1485266" cy="2192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8" name="文字方塊 14">
            <a:extLst>
              <a:ext uri="{FF2B5EF4-FFF2-40B4-BE49-F238E27FC236}">
                <a16:creationId xmlns:a16="http://schemas.microsoft.com/office/drawing/2014/main" id="{B7F1B2DF-B8EF-A478-383D-E4B9FFF66DB7}"/>
              </a:ext>
            </a:extLst>
          </p:cNvPr>
          <p:cNvSpPr txBox="1">
            <a:spLocks noChangeArrowheads="1"/>
          </p:cNvSpPr>
          <p:nvPr/>
        </p:nvSpPr>
        <p:spPr bwMode="auto">
          <a:xfrm>
            <a:off x="4036729" y="2636939"/>
            <a:ext cx="2553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位置是一個表格！</a:t>
            </a:r>
          </a:p>
        </p:txBody>
      </p:sp>
      <p:sp>
        <p:nvSpPr>
          <p:cNvPr id="14" name="文字方塊 13">
            <a:extLst>
              <a:ext uri="{FF2B5EF4-FFF2-40B4-BE49-F238E27FC236}">
                <a16:creationId xmlns:a16="http://schemas.microsoft.com/office/drawing/2014/main" id="{38BE201B-9D72-5289-EE8B-232183946C10}"/>
              </a:ext>
            </a:extLst>
          </p:cNvPr>
          <p:cNvSpPr txBox="1">
            <a:spLocks noChangeArrowheads="1"/>
          </p:cNvSpPr>
          <p:nvPr/>
        </p:nvSpPr>
        <p:spPr bwMode="auto">
          <a:xfrm>
            <a:off x="4085770" y="3591671"/>
            <a:ext cx="2376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動量也是一個表格！</a:t>
            </a:r>
          </a:p>
        </p:txBody>
      </p:sp>
      <p:sp>
        <p:nvSpPr>
          <p:cNvPr id="18" name="文字方塊 17">
            <a:extLst>
              <a:ext uri="{FF2B5EF4-FFF2-40B4-BE49-F238E27FC236}">
                <a16:creationId xmlns:a16="http://schemas.microsoft.com/office/drawing/2014/main" id="{48C68B41-F489-5C9B-3BB8-5FDF80731A4C}"/>
              </a:ext>
            </a:extLst>
          </p:cNvPr>
          <p:cNvSpPr txBox="1">
            <a:spLocks noChangeArrowheads="1"/>
          </p:cNvSpPr>
          <p:nvPr/>
        </p:nvSpPr>
        <p:spPr bwMode="auto">
          <a:xfrm>
            <a:off x="1010169" y="1853530"/>
            <a:ext cx="4641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以能階的量子數為排列的足標，</a:t>
            </a:r>
          </a:p>
        </p:txBody>
      </p:sp>
      <p:sp>
        <p:nvSpPr>
          <p:cNvPr id="5" name="Rectangle 4">
            <a:extLst>
              <a:ext uri="{FF2B5EF4-FFF2-40B4-BE49-F238E27FC236}">
                <a16:creationId xmlns:a16="http://schemas.microsoft.com/office/drawing/2014/main" id="{FA917929-27CC-F10F-5220-45018099E615}"/>
              </a:ext>
            </a:extLst>
          </p:cNvPr>
          <p:cNvSpPr/>
          <p:nvPr/>
        </p:nvSpPr>
        <p:spPr>
          <a:xfrm>
            <a:off x="6669613" y="709214"/>
            <a:ext cx="358106" cy="2280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E:\Media\Images\chapter40\4006.jpg">
            <a:extLst>
              <a:ext uri="{FF2B5EF4-FFF2-40B4-BE49-F238E27FC236}">
                <a16:creationId xmlns:a16="http://schemas.microsoft.com/office/drawing/2014/main" id="{62F2C935-143A-E2A4-9DE2-2629FB74D3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408"/>
          <a:stretch/>
        </p:blipFill>
        <p:spPr bwMode="auto">
          <a:xfrm>
            <a:off x="6956891" y="713495"/>
            <a:ext cx="1595850"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8BF463A-E19C-1B35-E773-498BB06C4149}"/>
                  </a:ext>
                </a:extLst>
              </p:cNvPr>
              <p:cNvSpPr txBox="1"/>
              <p:nvPr/>
            </p:nvSpPr>
            <p:spPr>
              <a:xfrm>
                <a:off x="6872968" y="2360232"/>
                <a:ext cx="309502"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7" name="TextBox 6">
                <a:extLst>
                  <a:ext uri="{FF2B5EF4-FFF2-40B4-BE49-F238E27FC236}">
                    <a16:creationId xmlns:a16="http://schemas.microsoft.com/office/drawing/2014/main" id="{C8BF463A-E19C-1B35-E773-498BB06C4149}"/>
                  </a:ext>
                </a:extLst>
              </p:cNvPr>
              <p:cNvSpPr txBox="1">
                <a:spLocks noRot="1" noChangeAspect="1" noMove="1" noResize="1" noEditPoints="1" noAdjustHandles="1" noChangeArrowheads="1" noChangeShapeType="1" noTextEdit="1"/>
              </p:cNvSpPr>
              <p:nvPr/>
            </p:nvSpPr>
            <p:spPr>
              <a:xfrm>
                <a:off x="6872968" y="2360232"/>
                <a:ext cx="309502" cy="307777"/>
              </a:xfrm>
              <a:prstGeom prst="rect">
                <a:avLst/>
              </a:prstGeom>
              <a:blipFill>
                <a:blip r:embed="rId4"/>
                <a:stretch>
                  <a:fillRect r="-384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DE53202-169F-FA4A-33A8-7D61D873FD55}"/>
                  </a:ext>
                </a:extLst>
              </p:cNvPr>
              <p:cNvSpPr txBox="1"/>
              <p:nvPr/>
            </p:nvSpPr>
            <p:spPr>
              <a:xfrm flipH="1">
                <a:off x="6821411" y="2020901"/>
                <a:ext cx="43088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2</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8" name="TextBox 7">
                <a:extLst>
                  <a:ext uri="{FF2B5EF4-FFF2-40B4-BE49-F238E27FC236}">
                    <a16:creationId xmlns:a16="http://schemas.microsoft.com/office/drawing/2014/main" id="{DDE53202-169F-FA4A-33A8-7D61D873FD55}"/>
                  </a:ext>
                </a:extLst>
              </p:cNvPr>
              <p:cNvSpPr txBox="1">
                <a:spLocks noRot="1" noChangeAspect="1" noMove="1" noResize="1" noEditPoints="1" noAdjustHandles="1" noChangeArrowheads="1" noChangeShapeType="1" noTextEdit="1"/>
              </p:cNvSpPr>
              <p:nvPr/>
            </p:nvSpPr>
            <p:spPr>
              <a:xfrm flipH="1">
                <a:off x="6821411" y="2020901"/>
                <a:ext cx="430889" cy="307777"/>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3A5BB62-AB8C-4E5B-C9F9-793F3EC5CDF8}"/>
                  </a:ext>
                </a:extLst>
              </p:cNvPr>
              <p:cNvSpPr txBox="1"/>
              <p:nvPr/>
            </p:nvSpPr>
            <p:spPr>
              <a:xfrm>
                <a:off x="6812275" y="1632226"/>
                <a:ext cx="41643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a:latin typeface="Cambria Math" panose="02040503050406030204" pitchFamily="18" charset="0"/>
                          <a:cs typeface="Times New Roman" pitchFamily="18" charset="0"/>
                        </a:rPr>
                        <m:t>3</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9" name="TextBox 8">
                <a:extLst>
                  <a:ext uri="{FF2B5EF4-FFF2-40B4-BE49-F238E27FC236}">
                    <a16:creationId xmlns:a16="http://schemas.microsoft.com/office/drawing/2014/main" id="{D3A5BB62-AB8C-4E5B-C9F9-793F3EC5CDF8}"/>
                  </a:ext>
                </a:extLst>
              </p:cNvPr>
              <p:cNvSpPr txBox="1">
                <a:spLocks noRot="1" noChangeAspect="1" noMove="1" noResize="1" noEditPoints="1" noAdjustHandles="1" noChangeArrowheads="1" noChangeShapeType="1" noTextEdit="1"/>
              </p:cNvSpPr>
              <p:nvPr/>
            </p:nvSpPr>
            <p:spPr>
              <a:xfrm>
                <a:off x="6812275" y="1632226"/>
                <a:ext cx="416439" cy="307777"/>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8E93080-B90B-BAD8-4352-591F5159CA28}"/>
                  </a:ext>
                </a:extLst>
              </p:cNvPr>
              <p:cNvSpPr txBox="1"/>
              <p:nvPr/>
            </p:nvSpPr>
            <p:spPr>
              <a:xfrm>
                <a:off x="6794197" y="1274151"/>
                <a:ext cx="467835"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4</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0" name="TextBox 9">
                <a:extLst>
                  <a:ext uri="{FF2B5EF4-FFF2-40B4-BE49-F238E27FC236}">
                    <a16:creationId xmlns:a16="http://schemas.microsoft.com/office/drawing/2014/main" id="{28E93080-B90B-BAD8-4352-591F5159CA28}"/>
                  </a:ext>
                </a:extLst>
              </p:cNvPr>
              <p:cNvSpPr txBox="1">
                <a:spLocks noRot="1" noChangeAspect="1" noMove="1" noResize="1" noEditPoints="1" noAdjustHandles="1" noChangeArrowheads="1" noChangeShapeType="1" noTextEdit="1"/>
              </p:cNvSpPr>
              <p:nvPr/>
            </p:nvSpPr>
            <p:spPr>
              <a:xfrm>
                <a:off x="6794197" y="1274151"/>
                <a:ext cx="467835" cy="307777"/>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010292D-28EE-D46E-E3A5-881C32432900}"/>
                  </a:ext>
                </a:extLst>
              </p:cNvPr>
              <p:cNvSpPr txBox="1"/>
              <p:nvPr/>
            </p:nvSpPr>
            <p:spPr>
              <a:xfrm>
                <a:off x="989624" y="3249575"/>
                <a:ext cx="2680669" cy="949362"/>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𝑝</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𝑝</m:t>
                                          </m:r>
                                        </m:e>
                                        <m:sub>
                                          <m:r>
                                            <a:rPr lang="en-US" sz="1800" b="0" i="1" smtClean="0">
                                              <a:latin typeface="Cambria Math" panose="02040503050406030204" pitchFamily="18" charset="0"/>
                                            </a:rPr>
                                            <m:t>11</m:t>
                                          </m:r>
                                        </m:sub>
                                      </m:sSub>
                                    </m:e>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11" name="TextBox 10">
                <a:extLst>
                  <a:ext uri="{FF2B5EF4-FFF2-40B4-BE49-F238E27FC236}">
                    <a16:creationId xmlns:a16="http://schemas.microsoft.com/office/drawing/2014/main" id="{C010292D-28EE-D46E-E3A5-881C32432900}"/>
                  </a:ext>
                </a:extLst>
              </p:cNvPr>
              <p:cNvSpPr txBox="1">
                <a:spLocks noRot="1" noChangeAspect="1" noMove="1" noResize="1" noEditPoints="1" noAdjustHandles="1" noChangeArrowheads="1" noChangeShapeType="1" noTextEdit="1"/>
              </p:cNvSpPr>
              <p:nvPr/>
            </p:nvSpPr>
            <p:spPr>
              <a:xfrm>
                <a:off x="989624" y="3249575"/>
                <a:ext cx="2680669" cy="949362"/>
              </a:xfrm>
              <a:prstGeom prst="rect">
                <a:avLst/>
              </a:prstGeom>
              <a:blipFill>
                <a:blip r:embed="rId8"/>
                <a:stretch>
                  <a:fillRect l="-1415"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1006FBD-44CF-C564-6C41-CABDEB21DC5E}"/>
                  </a:ext>
                </a:extLst>
              </p:cNvPr>
              <p:cNvSpPr txBox="1"/>
              <p:nvPr/>
            </p:nvSpPr>
            <p:spPr>
              <a:xfrm>
                <a:off x="1024467" y="2262807"/>
                <a:ext cx="2666371" cy="91832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11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B1006FBD-44CF-C564-6C41-CABDEB21DC5E}"/>
                  </a:ext>
                </a:extLst>
              </p:cNvPr>
              <p:cNvSpPr txBox="1">
                <a:spLocks noRot="1" noChangeAspect="1" noMove="1" noResize="1" noEditPoints="1" noAdjustHandles="1" noChangeArrowheads="1" noChangeShapeType="1" noTextEdit="1"/>
              </p:cNvSpPr>
              <p:nvPr/>
            </p:nvSpPr>
            <p:spPr>
              <a:xfrm>
                <a:off x="1024467" y="2262807"/>
                <a:ext cx="2666371" cy="918328"/>
              </a:xfrm>
              <a:prstGeom prst="rect">
                <a:avLst/>
              </a:prstGeom>
              <a:blipFill>
                <a:blip r:embed="rId9"/>
                <a:stretch>
                  <a:fillRect l="-948" t="-1370" b="-6849"/>
                </a:stretch>
              </a:blipFill>
            </p:spPr>
            <p:txBody>
              <a:bodyPr/>
              <a:lstStyle/>
              <a:p>
                <a:r>
                  <a:rPr lang="en-US">
                    <a:noFill/>
                  </a:rPr>
                  <a:t> </a:t>
                </a:r>
              </a:p>
            </p:txBody>
          </p:sp>
        </mc:Fallback>
      </mc:AlternateContent>
      <p:sp>
        <p:nvSpPr>
          <p:cNvPr id="2" name="文字方塊 10">
            <a:extLst>
              <a:ext uri="{FF2B5EF4-FFF2-40B4-BE49-F238E27FC236}">
                <a16:creationId xmlns:a16="http://schemas.microsoft.com/office/drawing/2014/main" id="{DFD0252B-EDA5-B7E4-B848-0D459C59728A}"/>
              </a:ext>
            </a:extLst>
          </p:cNvPr>
          <p:cNvSpPr txBox="1">
            <a:spLocks noChangeArrowheads="1"/>
          </p:cNvSpPr>
          <p:nvPr/>
        </p:nvSpPr>
        <p:spPr bwMode="auto">
          <a:xfrm>
            <a:off x="1068208" y="677660"/>
            <a:ext cx="5929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將表格的乘法，運用於量子彈簧的能量計算！</a:t>
            </a:r>
          </a:p>
        </p:txBody>
      </p:sp>
      <p:pic>
        <p:nvPicPr>
          <p:cNvPr id="3" name="Picture 2" descr="F15_05">
            <a:extLst>
              <a:ext uri="{FF2B5EF4-FFF2-40B4-BE49-F238E27FC236}">
                <a16:creationId xmlns:a16="http://schemas.microsoft.com/office/drawing/2014/main" id="{A0FCE0F8-714E-F3EA-457F-FFBDA21EC4C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46078"/>
          <a:stretch>
            <a:fillRect/>
          </a:stretch>
        </p:blipFill>
        <p:spPr bwMode="auto">
          <a:xfrm>
            <a:off x="1068411" y="1145072"/>
            <a:ext cx="20288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1CE96C8-A620-C456-C01C-3D2D9DB1560F}"/>
                  </a:ext>
                </a:extLst>
              </p:cNvPr>
              <p:cNvSpPr txBox="1"/>
              <p:nvPr/>
            </p:nvSpPr>
            <p:spPr>
              <a:xfrm>
                <a:off x="3529012" y="1206341"/>
                <a:ext cx="1934632" cy="5203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𝐸</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𝑝</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𝑝</m:t>
                          </m:r>
                        </m:num>
                        <m:den>
                          <m:r>
                            <a:rPr lang="en-US" sz="1800" b="0" i="1" smtClean="0">
                              <a:latin typeface="Cambria Math" panose="02040503050406030204" pitchFamily="18" charset="0"/>
                            </a:rPr>
                            <m:t>2</m:t>
                          </m:r>
                          <m:r>
                            <a:rPr lang="en-US" sz="1800" b="0" i="1" smtClean="0">
                              <a:latin typeface="Cambria Math" panose="02040503050406030204" pitchFamily="18" charset="0"/>
                            </a:rPr>
                            <m:t>𝑚</m:t>
                          </m:r>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r>
                        <a:rPr lang="en-US" sz="1800" b="0" i="1" smtClean="0">
                          <a:latin typeface="Cambria Math" panose="02040503050406030204" pitchFamily="18" charset="0"/>
                        </a:rPr>
                        <m:t>𝑘𝑥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𝑥</m:t>
                      </m:r>
                    </m:oMath>
                  </m:oMathPara>
                </a14:m>
                <a:endParaRPr lang="en-TW" sz="1800" b="0" dirty="0">
                  <a:latin typeface="Cambria Math"/>
                </a:endParaRPr>
              </a:p>
            </p:txBody>
          </p:sp>
        </mc:Choice>
        <mc:Fallback xmlns="">
          <p:sp>
            <p:nvSpPr>
              <p:cNvPr id="13" name="TextBox 12">
                <a:extLst>
                  <a:ext uri="{FF2B5EF4-FFF2-40B4-BE49-F238E27FC236}">
                    <a16:creationId xmlns:a16="http://schemas.microsoft.com/office/drawing/2014/main" id="{31CE96C8-A620-C456-C01C-3D2D9DB1560F}"/>
                  </a:ext>
                </a:extLst>
              </p:cNvPr>
              <p:cNvSpPr txBox="1">
                <a:spLocks noRot="1" noChangeAspect="1" noMove="1" noResize="1" noEditPoints="1" noAdjustHandles="1" noChangeArrowheads="1" noChangeShapeType="1" noTextEdit="1"/>
              </p:cNvSpPr>
              <p:nvPr/>
            </p:nvSpPr>
            <p:spPr>
              <a:xfrm>
                <a:off x="3529012" y="1206341"/>
                <a:ext cx="1934632" cy="520399"/>
              </a:xfrm>
              <a:prstGeom prst="rect">
                <a:avLst/>
              </a:prstGeom>
              <a:blipFill>
                <a:blip r:embed="rId11"/>
                <a:stretch>
                  <a:fillRect l="-1948" t="-7317" r="-649" b="-14634"/>
                </a:stretch>
              </a:blipFill>
            </p:spPr>
            <p:txBody>
              <a:bodyPr/>
              <a:lstStyle/>
              <a:p>
                <a:r>
                  <a:rPr lang="en-US">
                    <a:noFill/>
                  </a:rPr>
                  <a:t> </a:t>
                </a:r>
              </a:p>
            </p:txBody>
          </p:sp>
        </mc:Fallback>
      </mc:AlternateContent>
      <p:sp>
        <p:nvSpPr>
          <p:cNvPr id="15" name="文字方塊 5">
            <a:extLst>
              <a:ext uri="{FF2B5EF4-FFF2-40B4-BE49-F238E27FC236}">
                <a16:creationId xmlns:a16="http://schemas.microsoft.com/office/drawing/2014/main" id="{A78BECA1-6D6E-3624-CCB5-BB648B013155}"/>
              </a:ext>
            </a:extLst>
          </p:cNvPr>
          <p:cNvSpPr txBox="1">
            <a:spLocks noChangeArrowheads="1"/>
          </p:cNvSpPr>
          <p:nvPr/>
        </p:nvSpPr>
        <p:spPr bwMode="auto">
          <a:xfrm>
            <a:off x="1010169" y="5673785"/>
            <a:ext cx="4392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再於結果代入量子化條件：</a:t>
            </a:r>
          </a:p>
        </p:txBody>
      </p:sp>
      <mc:AlternateContent xmlns:mc="http://schemas.openxmlformats.org/markup-compatibility/2006" xmlns:a14="http://schemas.microsoft.com/office/drawing/2010/main">
        <mc:Choice Requires="a14">
          <p:sp>
            <p:nvSpPr>
              <p:cNvPr id="16" name="文字方塊 7">
                <a:extLst>
                  <a:ext uri="{FF2B5EF4-FFF2-40B4-BE49-F238E27FC236}">
                    <a16:creationId xmlns:a16="http://schemas.microsoft.com/office/drawing/2014/main" id="{2E2F8967-8087-F550-40DD-BC518678297A}"/>
                  </a:ext>
                </a:extLst>
              </p:cNvPr>
              <p:cNvSpPr txBox="1"/>
              <p:nvPr/>
            </p:nvSpPr>
            <p:spPr>
              <a:xfrm>
                <a:off x="3939501" y="5449289"/>
                <a:ext cx="1590115" cy="818814"/>
              </a:xfrm>
              <a:prstGeom prst="rect">
                <a:avLst/>
              </a:prstGeom>
              <a:solidFill>
                <a:srgbClr val="FFFF99"/>
              </a:solidFill>
            </p:spPr>
            <p:txBody>
              <a:bodyPr wrap="none" rtlCol="0">
                <a:spAutoFit/>
              </a:bodyPr>
              <a:lstStyle/>
              <a:p>
                <a:pPr/>
                <a14:m>
                  <m:oMathPara xmlns:m="http://schemas.openxmlformats.org/officeDocument/2006/math">
                    <m:oMath>
                      <m:nary>
                        <m:naryPr>
                          <m:chr m:val="∮"/>
                          <m:limLoc m:val="undOvr"/>
                          <m:subHide m:val="on"/>
                          <m:supHide m:val="on"/>
                          <m:ctrlPr>
                            <a:rPr lang="en-US" altLang="zh-TW" sz="1800" b="0" i="1" smtClean="0">
                              <a:latin typeface="Cambria Math" panose="02040503050406030204" pitchFamily="18" charset="0"/>
                            </a:rPr>
                          </m:ctrlPr>
                        </m:naryPr>
                        <m:sub/>
                        <m:sup/>
                        <m:e>
                          <m:r>
                            <a:rPr lang="en-US" altLang="zh-TW" sz="1800" b="0" i="1" smtClean="0">
                              <a:latin typeface="Cambria Math"/>
                            </a:rPr>
                            <m:t>𝑑</m:t>
                          </m:r>
                          <m:r>
                            <a:rPr lang="en-US" altLang="zh-TW" sz="1800" b="0" i="1" smtClean="0">
                              <a:latin typeface="Cambria Math" panose="02040503050406030204" pitchFamily="18" charset="0"/>
                            </a:rPr>
                            <m:t>𝑥</m:t>
                          </m:r>
                          <m:r>
                            <a:rPr lang="zh-TW" altLang="en-US" sz="1800" b="0" i="1" smtClean="0">
                              <a:latin typeface="Cambria Math"/>
                            </a:rPr>
                            <m:t>∙</m:t>
                          </m:r>
                          <m:r>
                            <a:rPr lang="en-US" altLang="zh-TW" sz="1800" b="0" i="1" smtClean="0">
                              <a:latin typeface="Cambria Math" panose="02040503050406030204" pitchFamily="18" charset="0"/>
                            </a:rPr>
                            <m:t>𝑝</m:t>
                          </m:r>
                        </m:e>
                      </m:nary>
                      <m:r>
                        <a:rPr lang="en-US" altLang="zh-TW" sz="1800" b="0" i="1" smtClean="0">
                          <a:latin typeface="Cambria Math"/>
                        </a:rPr>
                        <m:t>=</m:t>
                      </m:r>
                      <m:r>
                        <a:rPr lang="en-US" altLang="zh-TW" sz="1800" b="0" i="1" smtClean="0">
                          <a:latin typeface="Cambria Math"/>
                        </a:rPr>
                        <m:t>𝑛ℎ</m:t>
                      </m:r>
                    </m:oMath>
                  </m:oMathPara>
                </a14:m>
                <a:endParaRPr lang="zh-TW" altLang="en-US" sz="1800" b="0" i="1" dirty="0">
                  <a:latin typeface="Cambria Math"/>
                </a:endParaRPr>
              </a:p>
            </p:txBody>
          </p:sp>
        </mc:Choice>
        <mc:Fallback xmlns="">
          <p:sp>
            <p:nvSpPr>
              <p:cNvPr id="16" name="文字方塊 7">
                <a:extLst>
                  <a:ext uri="{FF2B5EF4-FFF2-40B4-BE49-F238E27FC236}">
                    <a16:creationId xmlns:a16="http://schemas.microsoft.com/office/drawing/2014/main" id="{2E2F8967-8087-F550-40DD-BC518678297A}"/>
                  </a:ext>
                </a:extLst>
              </p:cNvPr>
              <p:cNvSpPr txBox="1">
                <a:spLocks noRot="1" noChangeAspect="1" noMove="1" noResize="1" noEditPoints="1" noAdjustHandles="1" noChangeArrowheads="1" noChangeShapeType="1" noTextEdit="1"/>
              </p:cNvSpPr>
              <p:nvPr/>
            </p:nvSpPr>
            <p:spPr>
              <a:xfrm>
                <a:off x="3939501" y="5449289"/>
                <a:ext cx="1590115" cy="818814"/>
              </a:xfrm>
              <a:prstGeom prst="rect">
                <a:avLst/>
              </a:prstGeom>
              <a:blipFill>
                <a:blip r:embed="rId12"/>
                <a:stretch>
                  <a:fillRect l="-54762" t="-132308" b="-18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ED317BC-8922-4EE8-8A20-469D4E7A1719}"/>
                  </a:ext>
                </a:extLst>
              </p:cNvPr>
              <p:cNvSpPr txBox="1"/>
              <p:nvPr/>
            </p:nvSpPr>
            <p:spPr>
              <a:xfrm>
                <a:off x="1002962" y="4715512"/>
                <a:ext cx="2998834" cy="672172"/>
              </a:xfrm>
              <a:prstGeom prst="rect">
                <a:avLst/>
              </a:prstGeom>
              <a:solidFill>
                <a:srgbClr val="FFFF99"/>
              </a:solidFill>
            </p:spPr>
            <p:txBody>
              <a:bodyPr wrap="none" lIns="0" tIns="0" rIns="0" bIns="0" rtlCol="0">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𝐴</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𝐵</m:t>
                              </m:r>
                            </m:e>
                          </m:d>
                        </m:e>
                        <m:sub>
                          <m:r>
                            <a:rPr lang="en-US" sz="1800" b="0" i="1" smtClean="0">
                              <a:latin typeface="Cambria Math" panose="02040503050406030204" pitchFamily="18" charset="0"/>
                            </a:rPr>
                            <m:t>𝑛𝑚</m:t>
                          </m:r>
                        </m:sub>
                      </m:sSub>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𝑘</m:t>
                          </m:r>
                        </m:sub>
                        <m:sup/>
                        <m:e>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𝐴</m:t>
                                  </m:r>
                                </m:e>
                              </m:d>
                            </m:e>
                            <m:sub>
                              <m:r>
                                <a:rPr lang="en-US" sz="1800" i="1">
                                  <a:latin typeface="Cambria Math" panose="02040503050406030204" pitchFamily="18" charset="0"/>
                                </a:rPr>
                                <m:t>𝑛𝑘</m:t>
                              </m:r>
                            </m:sub>
                          </m:sSub>
                          <m:r>
                            <a:rPr lang="en-US" sz="180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rPr>
                              </m:ctrlPr>
                            </m:sSub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𝐵</m:t>
                                  </m:r>
                                </m:e>
                              </m:d>
                            </m:e>
                            <m:sub>
                              <m:r>
                                <a:rPr lang="en-US" sz="1800" i="1">
                                  <a:latin typeface="Cambria Math" panose="02040503050406030204" pitchFamily="18" charset="0"/>
                                </a:rPr>
                                <m:t>𝑘𝑚</m:t>
                              </m:r>
                            </m:sub>
                          </m:sSub>
                        </m:e>
                      </m:nary>
                    </m:oMath>
                  </m:oMathPara>
                </a14:m>
                <a:endParaRPr lang="en-TW" sz="1800" b="0" dirty="0">
                  <a:latin typeface="Cambria Math"/>
                </a:endParaRPr>
              </a:p>
            </p:txBody>
          </p:sp>
        </mc:Choice>
        <mc:Fallback xmlns="">
          <p:sp>
            <p:nvSpPr>
              <p:cNvPr id="17" name="TextBox 16">
                <a:extLst>
                  <a:ext uri="{FF2B5EF4-FFF2-40B4-BE49-F238E27FC236}">
                    <a16:creationId xmlns:a16="http://schemas.microsoft.com/office/drawing/2014/main" id="{EED317BC-8922-4EE8-8A20-469D4E7A1719}"/>
                  </a:ext>
                </a:extLst>
              </p:cNvPr>
              <p:cNvSpPr txBox="1">
                <a:spLocks noRot="1" noChangeAspect="1" noMove="1" noResize="1" noEditPoints="1" noAdjustHandles="1" noChangeArrowheads="1" noChangeShapeType="1" noTextEdit="1"/>
              </p:cNvSpPr>
              <p:nvPr/>
            </p:nvSpPr>
            <p:spPr>
              <a:xfrm>
                <a:off x="1002962" y="4715512"/>
                <a:ext cx="2998834" cy="672172"/>
              </a:xfrm>
              <a:prstGeom prst="rect">
                <a:avLst/>
              </a:prstGeom>
              <a:blipFill>
                <a:blip r:embed="rId13"/>
                <a:stretch>
                  <a:fillRect t="-144444" b="-198148"/>
                </a:stretch>
              </a:blipFill>
            </p:spPr>
            <p:txBody>
              <a:bodyPr/>
              <a:lstStyle/>
              <a:p>
                <a:r>
                  <a:rPr lang="en-US">
                    <a:noFill/>
                  </a:rPr>
                  <a:t> </a:t>
                </a:r>
              </a:p>
            </p:txBody>
          </p:sp>
        </mc:Fallback>
      </mc:AlternateContent>
    </p:spTree>
    <p:extLst>
      <p:ext uri="{BB962C8B-B14F-4D97-AF65-F5344CB8AC3E}">
        <p14:creationId xmlns:p14="http://schemas.microsoft.com/office/powerpoint/2010/main" val="250733212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34146" name="文字方塊 2"/>
          <p:cNvSpPr txBox="1">
            <a:spLocks noChangeArrowheads="1"/>
          </p:cNvSpPr>
          <p:nvPr/>
        </p:nvSpPr>
        <p:spPr bwMode="auto">
          <a:xfrm>
            <a:off x="972832" y="1378658"/>
            <a:ext cx="6715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結果發現能量的表格只有位於對角線的元素不為零，</a:t>
            </a:r>
            <a:endParaRPr lang="en-US" altLang="zh-TW" sz="1800" dirty="0"/>
          </a:p>
        </p:txBody>
      </p:sp>
      <p:sp>
        <p:nvSpPr>
          <p:cNvPr id="134147" name="文字方塊 30"/>
          <p:cNvSpPr txBox="1">
            <a:spLocks noChangeArrowheads="1"/>
          </p:cNvSpPr>
          <p:nvPr/>
        </p:nvSpPr>
        <p:spPr bwMode="auto">
          <a:xfrm>
            <a:off x="956226" y="5502871"/>
            <a:ext cx="3071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電子位置，動量都是表格！</a:t>
            </a:r>
          </a:p>
        </p:txBody>
      </p:sp>
      <p:sp>
        <p:nvSpPr>
          <p:cNvPr id="134148" name="文字方塊 6"/>
          <p:cNvSpPr txBox="1">
            <a:spLocks noChangeArrowheads="1"/>
          </p:cNvSpPr>
          <p:nvPr/>
        </p:nvSpPr>
        <p:spPr bwMode="auto">
          <a:xfrm>
            <a:off x="4139952" y="5526989"/>
            <a:ext cx="4752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能量是對角化的表格，表格元素是量子化的！</a:t>
            </a:r>
            <a:endParaRPr lang="en-US" altLang="zh-TW" sz="1800" dirty="0">
              <a:solidFill>
                <a:srgbClr val="FF0000"/>
              </a:solidFill>
            </a:endParaRPr>
          </a:p>
        </p:txBody>
      </p:sp>
      <p:sp>
        <p:nvSpPr>
          <p:cNvPr id="10" name="向下箭號 9"/>
          <p:cNvSpPr/>
          <p:nvPr/>
        </p:nvSpPr>
        <p:spPr>
          <a:xfrm rot="16200000">
            <a:off x="3672061" y="5587163"/>
            <a:ext cx="428625" cy="289032"/>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34152" name="Picture 2" descr="F15_05"/>
          <p:cNvPicPr>
            <a:picLocks noChangeAspect="1" noChangeArrowheads="1"/>
          </p:cNvPicPr>
          <p:nvPr/>
        </p:nvPicPr>
        <p:blipFill>
          <a:blip r:embed="rId2">
            <a:extLst>
              <a:ext uri="{28A0092B-C50C-407E-A947-70E740481C1C}">
                <a14:useLocalDpi xmlns:a14="http://schemas.microsoft.com/office/drawing/2010/main" val="0"/>
              </a:ext>
            </a:extLst>
          </a:blip>
          <a:srcRect b="46078"/>
          <a:stretch>
            <a:fillRect/>
          </a:stretch>
        </p:blipFill>
        <p:spPr bwMode="auto">
          <a:xfrm>
            <a:off x="6718136" y="1701403"/>
            <a:ext cx="20288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972832" y="791346"/>
            <a:ext cx="6986977" cy="507831"/>
          </a:xfrm>
          <a:prstGeom prst="rect">
            <a:avLst/>
          </a:prstGeom>
        </p:spPr>
        <p:txBody>
          <a:bodyPr wrap="square">
            <a:spAutoFit/>
          </a:bodyPr>
          <a:lstStyle/>
          <a:p>
            <a:pPr eaLnBrk="1" hangingPunct="1">
              <a:lnSpc>
                <a:spcPct val="150000"/>
              </a:lnSpc>
            </a:pPr>
            <a:r>
              <a:rPr lang="zh-TW" altLang="en-US" sz="1800" dirty="0"/>
              <a:t>在一天的深夜裡，海森堡用這種方法去計算一個簡諧振盪器的能量，</a:t>
            </a:r>
            <a:endParaRPr lang="en-US" altLang="zh-TW" sz="1800" dirty="0"/>
          </a:p>
        </p:txBody>
      </p:sp>
      <p:sp>
        <p:nvSpPr>
          <p:cNvPr id="3" name="矩形 2"/>
          <p:cNvSpPr/>
          <p:nvPr/>
        </p:nvSpPr>
        <p:spPr>
          <a:xfrm>
            <a:off x="954014" y="1786880"/>
            <a:ext cx="5542126" cy="507831"/>
          </a:xfrm>
          <a:prstGeom prst="rect">
            <a:avLst/>
          </a:prstGeom>
        </p:spPr>
        <p:txBody>
          <a:bodyPr wrap="square">
            <a:spAutoFit/>
          </a:bodyPr>
          <a:lstStyle/>
          <a:p>
            <a:pPr eaLnBrk="1" hangingPunct="1">
              <a:lnSpc>
                <a:spcPct val="150000"/>
              </a:lnSpc>
            </a:pPr>
            <a:r>
              <a:rPr lang="zh-TW" altLang="en-US" sz="1800" dirty="0"/>
              <a:t>而且其值就剛好就是</a:t>
            </a:r>
            <a:r>
              <a:rPr lang="en-US" altLang="zh-TW" sz="1800" dirty="0"/>
              <a:t>Planck</a:t>
            </a:r>
            <a:r>
              <a:rPr lang="zh-TW" altLang="en-US" sz="1800" dirty="0"/>
              <a:t>所假設的量子化能量值：</a:t>
            </a:r>
            <a:endParaRPr lang="en-US" altLang="zh-TW" sz="1800" dirty="0"/>
          </a:p>
        </p:txBody>
      </p:sp>
      <p:sp>
        <p:nvSpPr>
          <p:cNvPr id="11" name="文字方塊 10"/>
          <p:cNvSpPr txBox="1">
            <a:spLocks noChangeArrowheads="1"/>
          </p:cNvSpPr>
          <p:nvPr/>
        </p:nvSpPr>
        <p:spPr bwMode="auto">
          <a:xfrm>
            <a:off x="956226" y="6022509"/>
            <a:ext cx="757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能量量子化，這個展開量子革命的第一個的謎，現在可以被計算推導出來！</a:t>
            </a:r>
            <a:endParaRPr lang="en-US" altLang="zh-TW" sz="1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CA70EC8-089A-58B9-B2A5-A288182AC1F3}"/>
                  </a:ext>
                </a:extLst>
              </p:cNvPr>
              <p:cNvSpPr txBox="1"/>
              <p:nvPr/>
            </p:nvSpPr>
            <p:spPr>
              <a:xfrm>
                <a:off x="997440" y="2430822"/>
                <a:ext cx="4462440" cy="97590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𝐸</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𝑝</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𝑝</m:t>
                          </m:r>
                        </m:num>
                        <m:den>
                          <m:r>
                            <a:rPr lang="en-US" sz="1800" b="0" i="1" smtClean="0">
                              <a:latin typeface="Cambria Math" panose="02040503050406030204" pitchFamily="18" charset="0"/>
                            </a:rPr>
                            <m:t>2</m:t>
                          </m:r>
                          <m:r>
                            <a:rPr lang="en-US" sz="1800" b="0" i="1" smtClean="0">
                              <a:latin typeface="Cambria Math" panose="02040503050406030204" pitchFamily="18" charset="0"/>
                            </a:rPr>
                            <m:t>𝑚</m:t>
                          </m:r>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r>
                        <a:rPr lang="en-US" sz="1800" b="0" i="1" smtClean="0">
                          <a:latin typeface="Cambria Math" panose="02040503050406030204" pitchFamily="18" charset="0"/>
                        </a:rPr>
                        <m:t>𝑘𝑥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d>
                        <m:dPr>
                          <m:ctrlPr>
                            <a:rPr lang="en-US" sz="1800"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ea typeface="Cambria Math" panose="02040503050406030204" pitchFamily="18" charset="0"/>
                                        </a:rPr>
                                        <m:t>𝜈</m:t>
                                      </m:r>
                                    </m:e>
                                    <m:e>
                                      <m:r>
                                        <a:rPr lang="en-US" sz="1800" b="0" i="1" smtClean="0">
                                          <a:latin typeface="Cambria Math" panose="02040503050406030204" pitchFamily="18" charset="0"/>
                                          <a:ea typeface="Cambria Math" panose="02040503050406030204" pitchFamily="18" charset="0"/>
                                        </a:rPr>
                                        <m:t>0</m:t>
                                      </m:r>
                                    </m:e>
                                  </m:mr>
                                  <m:mr>
                                    <m:e>
                                      <m:r>
                                        <a:rPr lang="en-US" sz="1800" b="0" i="1" smtClean="0">
                                          <a:latin typeface="Cambria Math" panose="02040503050406030204" pitchFamily="18" charset="0"/>
                                          <a:ea typeface="Cambria Math" panose="02040503050406030204" pitchFamily="18" charset="0"/>
                                        </a:rPr>
                                        <m:t>0</m:t>
                                      </m:r>
                                    </m:e>
                                    <m:e>
                                      <m:r>
                                        <a:rPr lang="en-US" sz="1800" b="0" i="1" smtClean="0">
                                          <a:latin typeface="Cambria Math" panose="02040503050406030204" pitchFamily="18" charset="0"/>
                                          <a:ea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ea typeface="Cambria Math" panose="02040503050406030204" pitchFamily="18" charset="0"/>
                                        </a:rPr>
                                        <m:t>𝜈</m:t>
                                      </m:r>
                                    </m:e>
                                  </m:mr>
                                </m:m>
                              </m:e>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0</m:t>
                                      </m:r>
                                    </m:e>
                                    <m:e>
                                      <m:r>
                                        <a:rPr lang="en-US" sz="1800" b="0" i="1" smtClean="0">
                                          <a:latin typeface="Cambria Math" panose="02040503050406030204" pitchFamily="18" charset="0"/>
                                          <a:ea typeface="Cambria Math" panose="02040503050406030204" pitchFamily="18" charset="0"/>
                                        </a:rPr>
                                        <m:t>     ⋯</m:t>
                                      </m:r>
                                    </m:e>
                                  </m:mr>
                                  <m:mr>
                                    <m:e>
                                      <m:r>
                                        <a:rPr lang="en-US" sz="1800" b="0" i="1" smtClean="0">
                                          <a:latin typeface="Cambria Math" panose="02040503050406030204" pitchFamily="18" charset="0"/>
                                          <a:ea typeface="Cambria Math" panose="02040503050406030204" pitchFamily="18" charset="0"/>
                                        </a:rPr>
                                        <m:t>0</m:t>
                                      </m:r>
                                    </m:e>
                                    <m:e>
                                      <m:r>
                                        <a:rPr lang="en-US" sz="1800" b="0" i="1" smtClean="0">
                                          <a:latin typeface="Cambria Math" panose="02040503050406030204" pitchFamily="18" charset="0"/>
                                          <a:ea typeface="Cambria Math" panose="02040503050406030204" pitchFamily="18" charset="0"/>
                                        </a:rPr>
                                        <m:t>     ⋯</m:t>
                                      </m:r>
                                    </m:e>
                                  </m:mr>
                                </m:m>
                              </m:e>
                            </m:mr>
                            <m:mr>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0</m:t>
                                      </m:r>
                                      <m:r>
                                        <a:rPr lang="en-US" sz="1800" b="0" i="1" smtClean="0">
                                          <a:latin typeface="Cambria Math" panose="02040503050406030204" pitchFamily="18" charset="0"/>
                                          <a:ea typeface="Cambria Math" panose="02040503050406030204" pitchFamily="18" charset="0"/>
                                        </a:rPr>
                                        <m:t>     </m:t>
                                      </m:r>
                                    </m:e>
                                    <m:e>
                                      <m:r>
                                        <a:rPr lang="en-US" sz="1800" b="0" i="1" smtClean="0">
                                          <a:latin typeface="Cambria Math" panose="02040503050406030204" pitchFamily="18" charset="0"/>
                                          <a:ea typeface="Cambria Math" panose="02040503050406030204" pitchFamily="18" charset="0"/>
                                        </a:rPr>
                                        <m:t>0</m:t>
                                      </m:r>
                                    </m:e>
                                  </m:mr>
                                  <m:mr>
                                    <m:e>
                                      <m:r>
                                        <a:rPr lang="en-US" sz="1800" b="0" i="1" smtClean="0">
                                          <a:latin typeface="Cambria Math" panose="02040503050406030204" pitchFamily="18" charset="0"/>
                                          <a:ea typeface="Cambria Math" panose="02040503050406030204" pitchFamily="18" charset="0"/>
                                        </a:rPr>
                                        <m:t>⋮     </m:t>
                                      </m:r>
                                    </m:e>
                                    <m:e>
                                      <m:r>
                                        <a:rPr lang="en-US" sz="1800" b="0" i="1" smtClean="0">
                                          <a:latin typeface="Cambria Math" panose="02040503050406030204" pitchFamily="18" charset="0"/>
                                          <a:ea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3</m:t>
                                      </m:r>
                                      <m: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ea typeface="Cambria Math" panose="02040503050406030204" pitchFamily="18" charset="0"/>
                                        </a:rPr>
                                        <m:t>𝜈</m:t>
                                      </m:r>
                                    </m:e>
                                    <m:e>
                                      <m:r>
                                        <a:rPr lang="en-US" sz="1800" b="0" i="1" smtClean="0">
                                          <a:latin typeface="Cambria Math" panose="02040503050406030204" pitchFamily="18" charset="0"/>
                                          <a:ea typeface="Cambria Math" panose="02040503050406030204" pitchFamily="18" charset="0"/>
                                        </a:rPr>
                                        <m:t>⋯</m:t>
                                      </m:r>
                                    </m:e>
                                  </m:mr>
                                  <m:mr>
                                    <m:e>
                                      <m:r>
                                        <a:rPr lang="en-US" sz="1800" b="0" i="1" smtClean="0">
                                          <a:latin typeface="Cambria Math" panose="02040503050406030204" pitchFamily="18" charset="0"/>
                                          <a:ea typeface="Cambria Math" panose="02040503050406030204" pitchFamily="18" charset="0"/>
                                        </a:rPr>
                                        <m:t>⋮</m:t>
                                      </m:r>
                                    </m:e>
                                    <m:e>
                                      <m:r>
                                        <a:rPr lang="en-US" sz="1800" b="0" i="1" smtClean="0">
                                          <a:latin typeface="Cambria Math" panose="02040503050406030204" pitchFamily="18" charset="0"/>
                                          <a:ea typeface="Cambria Math" panose="02040503050406030204" pitchFamily="18" charset="0"/>
                                        </a:rPr>
                                        <m:t>⋱</m:t>
                                      </m:r>
                                    </m:e>
                                  </m:mr>
                                </m:m>
                              </m:e>
                            </m:mr>
                          </m:m>
                        </m:e>
                      </m:d>
                    </m:oMath>
                  </m:oMathPara>
                </a14:m>
                <a:endParaRPr lang="en-TW" sz="1800" b="0" dirty="0">
                  <a:latin typeface="Cambria Math"/>
                </a:endParaRPr>
              </a:p>
            </p:txBody>
          </p:sp>
        </mc:Choice>
        <mc:Fallback xmlns="">
          <p:sp>
            <p:nvSpPr>
              <p:cNvPr id="4" name="TextBox 3">
                <a:extLst>
                  <a:ext uri="{FF2B5EF4-FFF2-40B4-BE49-F238E27FC236}">
                    <a16:creationId xmlns:a16="http://schemas.microsoft.com/office/drawing/2014/main" id="{3CA70EC8-089A-58B9-B2A5-A288182AC1F3}"/>
                  </a:ext>
                </a:extLst>
              </p:cNvPr>
              <p:cNvSpPr txBox="1">
                <a:spLocks noRot="1" noChangeAspect="1" noMove="1" noResize="1" noEditPoints="1" noAdjustHandles="1" noChangeArrowheads="1" noChangeShapeType="1" noTextEdit="1"/>
              </p:cNvSpPr>
              <p:nvPr/>
            </p:nvSpPr>
            <p:spPr>
              <a:xfrm>
                <a:off x="997440" y="2430822"/>
                <a:ext cx="4462440" cy="975908"/>
              </a:xfrm>
              <a:prstGeom prst="rect">
                <a:avLst/>
              </a:prstGeom>
              <a:blipFill>
                <a:blip r:embed="rId3"/>
                <a:stretch>
                  <a:fillRect l="-567" t="-5128" b="-14103"/>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16CD8319-3608-0972-A089-773FEB471B70}"/>
              </a:ext>
            </a:extLst>
          </p:cNvPr>
          <p:cNvSpPr/>
          <p:nvPr/>
        </p:nvSpPr>
        <p:spPr>
          <a:xfrm>
            <a:off x="6683389" y="2677633"/>
            <a:ext cx="358106" cy="2280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E:\Media\Images\chapter40\4006.jpg">
            <a:extLst>
              <a:ext uri="{FF2B5EF4-FFF2-40B4-BE49-F238E27FC236}">
                <a16:creationId xmlns:a16="http://schemas.microsoft.com/office/drawing/2014/main" id="{26901742-D426-F95E-855B-E0ECE757A43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408"/>
          <a:stretch/>
        </p:blipFill>
        <p:spPr bwMode="auto">
          <a:xfrm>
            <a:off x="6970667" y="2681914"/>
            <a:ext cx="1595850"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ADFB83D-B638-7782-8555-E37AE6B943F5}"/>
                  </a:ext>
                </a:extLst>
              </p:cNvPr>
              <p:cNvSpPr txBox="1"/>
              <p:nvPr/>
            </p:nvSpPr>
            <p:spPr>
              <a:xfrm>
                <a:off x="6886745" y="4388720"/>
                <a:ext cx="309502"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7" name="TextBox 6">
                <a:extLst>
                  <a:ext uri="{FF2B5EF4-FFF2-40B4-BE49-F238E27FC236}">
                    <a16:creationId xmlns:a16="http://schemas.microsoft.com/office/drawing/2014/main" id="{EADFB83D-B638-7782-8555-E37AE6B943F5}"/>
                  </a:ext>
                </a:extLst>
              </p:cNvPr>
              <p:cNvSpPr txBox="1">
                <a:spLocks noRot="1" noChangeAspect="1" noMove="1" noResize="1" noEditPoints="1" noAdjustHandles="1" noChangeArrowheads="1" noChangeShapeType="1" noTextEdit="1"/>
              </p:cNvSpPr>
              <p:nvPr/>
            </p:nvSpPr>
            <p:spPr>
              <a:xfrm>
                <a:off x="6886745" y="4388720"/>
                <a:ext cx="309502" cy="307777"/>
              </a:xfrm>
              <a:prstGeom prst="rect">
                <a:avLst/>
              </a:prstGeom>
              <a:blipFill>
                <a:blip r:embed="rId5"/>
                <a:stretch>
                  <a:fillRect r="-4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0CEED5F-2C38-60C9-335C-EDF1C54495FA}"/>
                  </a:ext>
                </a:extLst>
              </p:cNvPr>
              <p:cNvSpPr txBox="1"/>
              <p:nvPr/>
            </p:nvSpPr>
            <p:spPr>
              <a:xfrm flipH="1">
                <a:off x="6844919" y="3992581"/>
                <a:ext cx="43088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2</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8" name="TextBox 7">
                <a:extLst>
                  <a:ext uri="{FF2B5EF4-FFF2-40B4-BE49-F238E27FC236}">
                    <a16:creationId xmlns:a16="http://schemas.microsoft.com/office/drawing/2014/main" id="{F0CEED5F-2C38-60C9-335C-EDF1C54495FA}"/>
                  </a:ext>
                </a:extLst>
              </p:cNvPr>
              <p:cNvSpPr txBox="1">
                <a:spLocks noRot="1" noChangeAspect="1" noMove="1" noResize="1" noEditPoints="1" noAdjustHandles="1" noChangeArrowheads="1" noChangeShapeType="1" noTextEdit="1"/>
              </p:cNvSpPr>
              <p:nvPr/>
            </p:nvSpPr>
            <p:spPr>
              <a:xfrm flipH="1">
                <a:off x="6844919" y="3992581"/>
                <a:ext cx="430889" cy="307777"/>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90E89AA-3AA8-75E3-023F-00CB80B89669}"/>
                  </a:ext>
                </a:extLst>
              </p:cNvPr>
              <p:cNvSpPr txBox="1"/>
              <p:nvPr/>
            </p:nvSpPr>
            <p:spPr>
              <a:xfrm>
                <a:off x="6833275" y="3600774"/>
                <a:ext cx="41643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a:latin typeface="Cambria Math" panose="02040503050406030204" pitchFamily="18" charset="0"/>
                          <a:cs typeface="Times New Roman" pitchFamily="18" charset="0"/>
                        </a:rPr>
                        <m:t>3</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9" name="TextBox 8">
                <a:extLst>
                  <a:ext uri="{FF2B5EF4-FFF2-40B4-BE49-F238E27FC236}">
                    <a16:creationId xmlns:a16="http://schemas.microsoft.com/office/drawing/2014/main" id="{B90E89AA-3AA8-75E3-023F-00CB80B89669}"/>
                  </a:ext>
                </a:extLst>
              </p:cNvPr>
              <p:cNvSpPr txBox="1">
                <a:spLocks noRot="1" noChangeAspect="1" noMove="1" noResize="1" noEditPoints="1" noAdjustHandles="1" noChangeArrowheads="1" noChangeShapeType="1" noTextEdit="1"/>
              </p:cNvSpPr>
              <p:nvPr/>
            </p:nvSpPr>
            <p:spPr>
              <a:xfrm>
                <a:off x="6833275" y="3600774"/>
                <a:ext cx="416439" cy="307777"/>
              </a:xfrm>
              <a:prstGeom prst="rect">
                <a:avLst/>
              </a:prstGeom>
              <a:blipFill>
                <a:blip r:embed="rId7"/>
                <a:stretch>
                  <a:fillRect r="-303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1C54418-FA89-6AA7-EF58-C4C80E1055D9}"/>
                  </a:ext>
                </a:extLst>
              </p:cNvPr>
              <p:cNvSpPr txBox="1"/>
              <p:nvPr/>
            </p:nvSpPr>
            <p:spPr>
              <a:xfrm>
                <a:off x="6807973" y="3242570"/>
                <a:ext cx="467835"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4</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2" name="TextBox 11">
                <a:extLst>
                  <a:ext uri="{FF2B5EF4-FFF2-40B4-BE49-F238E27FC236}">
                    <a16:creationId xmlns:a16="http://schemas.microsoft.com/office/drawing/2014/main" id="{A1C54418-FA89-6AA7-EF58-C4C80E1055D9}"/>
                  </a:ext>
                </a:extLst>
              </p:cNvPr>
              <p:cNvSpPr txBox="1">
                <a:spLocks noRot="1" noChangeAspect="1" noMove="1" noResize="1" noEditPoints="1" noAdjustHandles="1" noChangeArrowheads="1" noChangeShapeType="1" noTextEdit="1"/>
              </p:cNvSpPr>
              <p:nvPr/>
            </p:nvSpPr>
            <p:spPr>
              <a:xfrm>
                <a:off x="6807973" y="3242570"/>
                <a:ext cx="467835" cy="307777"/>
              </a:xfrm>
              <a:prstGeom prst="rect">
                <a:avLst/>
              </a:prstGeom>
              <a:blipFill>
                <a:blip r:embed="rId8"/>
                <a:stretch>
                  <a:fillRect/>
                </a:stretch>
              </a:blipFill>
              <a:ln>
                <a:no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4147"/>
                                        </p:tgtEl>
                                        <p:attrNameLst>
                                          <p:attrName>style.visibility</p:attrName>
                                        </p:attrNameLst>
                                      </p:cBhvr>
                                      <p:to>
                                        <p:strVal val="visible"/>
                                      </p:to>
                                    </p:set>
                                    <p:anim calcmode="lin" valueType="num">
                                      <p:cBhvr additive="base">
                                        <p:cTn id="33" dur="500" fill="hold"/>
                                        <p:tgtEl>
                                          <p:spTgt spid="134147"/>
                                        </p:tgtEl>
                                        <p:attrNameLst>
                                          <p:attrName>ppt_x</p:attrName>
                                        </p:attrNameLst>
                                      </p:cBhvr>
                                      <p:tavLst>
                                        <p:tav tm="0">
                                          <p:val>
                                            <p:strVal val="#ppt_x"/>
                                          </p:val>
                                        </p:tav>
                                        <p:tav tm="100000">
                                          <p:val>
                                            <p:strVal val="#ppt_x"/>
                                          </p:val>
                                        </p:tav>
                                      </p:tavLst>
                                    </p:anim>
                                    <p:anim calcmode="lin" valueType="num">
                                      <p:cBhvr additive="base">
                                        <p:cTn id="34" dur="500" fill="hold"/>
                                        <p:tgtEl>
                                          <p:spTgt spid="13414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4148"/>
                                        </p:tgtEl>
                                        <p:attrNameLst>
                                          <p:attrName>style.visibility</p:attrName>
                                        </p:attrNameLst>
                                      </p:cBhvr>
                                      <p:to>
                                        <p:strVal val="visible"/>
                                      </p:to>
                                    </p:set>
                                    <p:anim calcmode="lin" valueType="num">
                                      <p:cBhvr additive="base">
                                        <p:cTn id="37" dur="500" fill="hold"/>
                                        <p:tgtEl>
                                          <p:spTgt spid="134148"/>
                                        </p:tgtEl>
                                        <p:attrNameLst>
                                          <p:attrName>ppt_x</p:attrName>
                                        </p:attrNameLst>
                                      </p:cBhvr>
                                      <p:tavLst>
                                        <p:tav tm="0">
                                          <p:val>
                                            <p:strVal val="#ppt_x"/>
                                          </p:val>
                                        </p:tav>
                                        <p:tav tm="100000">
                                          <p:val>
                                            <p:strVal val="#ppt_x"/>
                                          </p:val>
                                        </p:tav>
                                      </p:tavLst>
                                    </p:anim>
                                    <p:anim calcmode="lin" valueType="num">
                                      <p:cBhvr additive="base">
                                        <p:cTn id="38" dur="500" fill="hold"/>
                                        <p:tgtEl>
                                          <p:spTgt spid="13414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p:bldP spid="134148" grpId="0"/>
      <p:bldP spid="10" grpId="0" animBg="1"/>
      <p:bldP spid="11" grpId="0"/>
      <p:bldP spid="5" grpId="0" animBg="1"/>
      <p:bldP spid="7" grpId="0" animBg="1"/>
      <p:bldP spid="8" grpId="0" animBg="1"/>
      <p:bldP spid="9" grpId="0" animBg="1"/>
      <p:bldP spid="12"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7586" name="Picture 2" descr="http://caidiy.com/EIP/webmailnew/gethtml_attach.php?fname=ATT00101.jpg&amp;mid=83416"/>
          <p:cNvPicPr>
            <a:picLocks noChangeAspect="1" noChangeArrowheads="1"/>
          </p:cNvPicPr>
          <p:nvPr/>
        </p:nvPicPr>
        <p:blipFill rotWithShape="1">
          <a:blip r:embed="rId2">
            <a:extLst>
              <a:ext uri="{28A0092B-C50C-407E-A947-70E740481C1C}">
                <a14:useLocalDpi xmlns:a14="http://schemas.microsoft.com/office/drawing/2010/main" val="0"/>
              </a:ext>
            </a:extLst>
          </a:blip>
          <a:srcRect b="40958"/>
          <a:stretch/>
        </p:blipFill>
        <p:spPr bwMode="auto">
          <a:xfrm>
            <a:off x="642937" y="628493"/>
            <a:ext cx="3643311" cy="2739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4" descr="http://p9.p.pixnet.net/albums/userpics/9/8/255498/11943554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632" y="3501008"/>
            <a:ext cx="3643312"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7" name="文字方塊 8"/>
          <p:cNvSpPr txBox="1">
            <a:spLocks noChangeArrowheads="1"/>
          </p:cNvSpPr>
          <p:nvPr/>
        </p:nvSpPr>
        <p:spPr bwMode="auto">
          <a:xfrm>
            <a:off x="4659502" y="2974253"/>
            <a:ext cx="3357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量子力學的革命正式展開！</a:t>
            </a:r>
          </a:p>
        </p:txBody>
      </p:sp>
      <p:pic>
        <p:nvPicPr>
          <p:cNvPr id="136201" name="圖片 1" descr="40bio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59502" y="3920108"/>
            <a:ext cx="1743075" cy="23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2" name="文字方塊 13"/>
          <p:cNvSpPr txBox="1">
            <a:spLocks noChangeArrowheads="1"/>
          </p:cNvSpPr>
          <p:nvPr/>
        </p:nvSpPr>
        <p:spPr bwMode="auto">
          <a:xfrm>
            <a:off x="4643438" y="3428999"/>
            <a:ext cx="433765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量子物理的數學第一次被正確的寫下來！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7592"/>
                                        </p:tgtEl>
                                        <p:attrNameLst>
                                          <p:attrName>style.visibility</p:attrName>
                                        </p:attrNameLst>
                                      </p:cBhvr>
                                      <p:to>
                                        <p:strVal val="visible"/>
                                      </p:to>
                                    </p:set>
                                    <p:anim calcmode="lin" valueType="num">
                                      <p:cBhvr additive="base">
                                        <p:cTn id="7" dur="500" fill="hold"/>
                                        <p:tgtEl>
                                          <p:spTgt spid="67592"/>
                                        </p:tgtEl>
                                        <p:attrNameLst>
                                          <p:attrName>ppt_x</p:attrName>
                                        </p:attrNameLst>
                                      </p:cBhvr>
                                      <p:tavLst>
                                        <p:tav tm="0">
                                          <p:val>
                                            <p:strVal val="#ppt_x"/>
                                          </p:val>
                                        </p:tav>
                                        <p:tav tm="100000">
                                          <p:val>
                                            <p:strVal val="#ppt_x"/>
                                          </p:val>
                                        </p:tav>
                                      </p:tavLst>
                                    </p:anim>
                                    <p:anim calcmode="lin" valueType="num">
                                      <p:cBhvr additive="base">
                                        <p:cTn id="8" dur="500" fill="hold"/>
                                        <p:tgtEl>
                                          <p:spTgt spid="675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7218" name="Picture 2" descr="http://www.aip.org/history/heisenberg/images/h15big.jpg"/>
          <p:cNvPicPr>
            <a:picLocks noChangeAspect="1" noChangeArrowheads="1"/>
          </p:cNvPicPr>
          <p:nvPr/>
        </p:nvPicPr>
        <p:blipFill rotWithShape="1">
          <a:blip r:embed="rId2">
            <a:extLst>
              <a:ext uri="{28A0092B-C50C-407E-A947-70E740481C1C}">
                <a14:useLocalDpi xmlns:a14="http://schemas.microsoft.com/office/drawing/2010/main" val="0"/>
              </a:ext>
            </a:extLst>
          </a:blip>
          <a:srcRect t="4933"/>
          <a:stretch/>
        </p:blipFill>
        <p:spPr bwMode="auto">
          <a:xfrm>
            <a:off x="642938" y="252077"/>
            <a:ext cx="4305300" cy="641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9" name="矩形 2"/>
          <p:cNvSpPr>
            <a:spLocks noChangeArrowheads="1"/>
          </p:cNvSpPr>
          <p:nvPr/>
        </p:nvSpPr>
        <p:spPr bwMode="auto">
          <a:xfrm>
            <a:off x="5003800" y="332656"/>
            <a:ext cx="39290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"Everything is still vague and unclear to me, but it seems as if the electrons will </a:t>
            </a:r>
            <a:r>
              <a:rPr lang="en-US" altLang="zh-TW" sz="2000" dirty="0">
                <a:solidFill>
                  <a:srgbClr val="FF0000"/>
                </a:solidFill>
              </a:rPr>
              <a:t>no more move on orbits</a:t>
            </a:r>
            <a:r>
              <a:rPr lang="en-US" altLang="zh-TW" sz="2000" dirty="0"/>
              <a:t>."</a:t>
            </a:r>
          </a:p>
        </p:txBody>
      </p:sp>
      <p:sp>
        <p:nvSpPr>
          <p:cNvPr id="4" name="文字方塊 3"/>
          <p:cNvSpPr txBox="1"/>
          <p:nvPr/>
        </p:nvSpPr>
        <p:spPr>
          <a:xfrm>
            <a:off x="5159994" y="3284984"/>
            <a:ext cx="3500438" cy="1938337"/>
          </a:xfrm>
          <a:prstGeom prst="rect">
            <a:avLst/>
          </a:prstGeom>
          <a:noFill/>
        </p:spPr>
        <p:txBody>
          <a:bodyPr>
            <a:spAutoFit/>
          </a:bodyPr>
          <a:lstStyle/>
          <a:p>
            <a:pPr>
              <a:defRPr/>
            </a:pPr>
            <a:r>
              <a:rPr lang="en-US" altLang="zh-TW" sz="2000" dirty="0">
                <a:latin typeface="+mj-lt"/>
              </a:rPr>
              <a:t>The present paper seeks to establish a basis for theoretical quantum mechanics founded </a:t>
            </a:r>
            <a:r>
              <a:rPr lang="en-US" altLang="zh-TW" sz="2000" dirty="0">
                <a:solidFill>
                  <a:srgbClr val="FF0000"/>
                </a:solidFill>
                <a:latin typeface="+mj-lt"/>
              </a:rPr>
              <a:t>exclusively</a:t>
            </a:r>
            <a:r>
              <a:rPr lang="en-US" altLang="zh-TW" sz="2000" dirty="0">
                <a:latin typeface="+mj-lt"/>
              </a:rPr>
              <a:t> upon relationships between quantities which in principle are </a:t>
            </a:r>
            <a:r>
              <a:rPr lang="en-US" altLang="zh-TW" sz="2000" dirty="0">
                <a:solidFill>
                  <a:srgbClr val="FF0000"/>
                </a:solidFill>
                <a:latin typeface="+mj-lt"/>
              </a:rPr>
              <a:t>observable</a:t>
            </a:r>
            <a:r>
              <a:rPr lang="en-US" altLang="zh-TW" sz="2000" dirty="0">
                <a:latin typeface="+mj-lt"/>
              </a:rPr>
              <a:t>.</a:t>
            </a:r>
            <a:endParaRPr lang="zh-TW" altLang="en-US" sz="2000" dirty="0">
              <a:latin typeface="+mj-lt"/>
            </a:endParaRPr>
          </a:p>
        </p:txBody>
      </p:sp>
      <p:sp>
        <p:nvSpPr>
          <p:cNvPr id="2" name="文字方塊 1"/>
          <p:cNvSpPr txBox="1"/>
          <p:nvPr/>
        </p:nvSpPr>
        <p:spPr bwMode="auto">
          <a:xfrm>
            <a:off x="5076056" y="1656631"/>
            <a:ext cx="36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一切都還不清楚，</a:t>
            </a:r>
          </a:p>
        </p:txBody>
      </p:sp>
      <p:sp>
        <p:nvSpPr>
          <p:cNvPr id="3" name="矩形 2"/>
          <p:cNvSpPr/>
          <p:nvPr/>
        </p:nvSpPr>
        <p:spPr>
          <a:xfrm>
            <a:off x="5076210" y="2027677"/>
            <a:ext cx="4067790" cy="369332"/>
          </a:xfrm>
          <a:prstGeom prst="rect">
            <a:avLst/>
          </a:prstGeom>
        </p:spPr>
        <p:txBody>
          <a:bodyPr wrap="square">
            <a:spAutoFit/>
          </a:bodyPr>
          <a:lstStyle/>
          <a:p>
            <a:pPr eaLnBrk="1" hangingPunct="1"/>
            <a:r>
              <a:rPr lang="zh-TW" altLang="en-US" sz="1800" dirty="0"/>
              <a:t>但至少原子中電子已經不再有軌道了。</a:t>
            </a:r>
          </a:p>
        </p:txBody>
      </p:sp>
      <p:sp>
        <p:nvSpPr>
          <p:cNvPr id="5" name="文字方塊 4"/>
          <p:cNvSpPr txBox="1"/>
          <p:nvPr/>
        </p:nvSpPr>
        <p:spPr bwMode="auto">
          <a:xfrm>
            <a:off x="5135945" y="5373216"/>
            <a:ext cx="3784799" cy="12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pPr>
            <a:r>
              <a:rPr lang="zh-TW" altLang="en-US" sz="1800" dirty="0"/>
              <a:t>本文嘗試為量子力學建立一個基礎，這個基礎完全植基於可觀測的物理量彼此的關係！</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8242" name="圖片 14" descr="afg003.jpg"/>
          <p:cNvPicPr>
            <a:picLocks noChangeAspect="1"/>
          </p:cNvPicPr>
          <p:nvPr/>
        </p:nvPicPr>
        <p:blipFill>
          <a:blip r:embed="rId2">
            <a:extLst>
              <a:ext uri="{28A0092B-C50C-407E-A947-70E740481C1C}">
                <a14:useLocalDpi xmlns:a14="http://schemas.microsoft.com/office/drawing/2010/main" val="0"/>
              </a:ext>
            </a:extLst>
          </a:blip>
          <a:srcRect l="28009" r="9816"/>
          <a:stretch>
            <a:fillRect/>
          </a:stretch>
        </p:blipFill>
        <p:spPr bwMode="auto">
          <a:xfrm>
            <a:off x="6660232" y="1532744"/>
            <a:ext cx="1196975"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3" name="圖片 2" descr="42p137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1084733"/>
            <a:ext cx="2589482"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4" name="Picture 8" descr="http://photos.aip.org/history/Thumbnails/fermi_enrico_c36.jpg"/>
          <p:cNvPicPr>
            <a:picLocks noChangeAspect="1" noChangeArrowheads="1"/>
          </p:cNvPicPr>
          <p:nvPr/>
        </p:nvPicPr>
        <p:blipFill rotWithShape="1">
          <a:blip r:embed="rId4">
            <a:extLst>
              <a:ext uri="{28A0092B-C50C-407E-A947-70E740481C1C}">
                <a14:useLocalDpi xmlns:a14="http://schemas.microsoft.com/office/drawing/2010/main" val="0"/>
              </a:ext>
            </a:extLst>
          </a:blip>
          <a:srcRect l="37151"/>
          <a:stretch/>
        </p:blipFill>
        <p:spPr bwMode="auto">
          <a:xfrm>
            <a:off x="4644008" y="1062844"/>
            <a:ext cx="167019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5" name="文字方塊 4"/>
          <p:cNvSpPr txBox="1">
            <a:spLocks noChangeArrowheads="1"/>
          </p:cNvSpPr>
          <p:nvPr/>
        </p:nvSpPr>
        <p:spPr bwMode="auto">
          <a:xfrm>
            <a:off x="1397372" y="4381971"/>
            <a:ext cx="5500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October 1925 Pauli </a:t>
            </a:r>
            <a:r>
              <a:rPr lang="zh-TW" altLang="en-US" sz="1800" dirty="0"/>
              <a:t>用表格法算出了氫原子能階。</a:t>
            </a:r>
          </a:p>
        </p:txBody>
      </p:sp>
      <p:sp>
        <p:nvSpPr>
          <p:cNvPr id="138246" name="文字方塊 5"/>
          <p:cNvSpPr txBox="1">
            <a:spLocks noChangeArrowheads="1"/>
          </p:cNvSpPr>
          <p:nvPr/>
        </p:nvSpPr>
        <p:spPr bwMode="auto">
          <a:xfrm>
            <a:off x="1397373" y="4882033"/>
            <a:ext cx="6143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latin typeface="+mn-lt"/>
              </a:rPr>
              <a:t>Heisenberg’s form completely </a:t>
            </a:r>
            <a:r>
              <a:rPr lang="en-US" altLang="zh-TW" sz="1800" dirty="0">
                <a:solidFill>
                  <a:srgbClr val="FF0000"/>
                </a:solidFill>
                <a:latin typeface="+mn-lt"/>
              </a:rPr>
              <a:t>avoids</a:t>
            </a:r>
            <a:r>
              <a:rPr lang="en-US" altLang="zh-TW" sz="1800" dirty="0">
                <a:latin typeface="+mn-lt"/>
              </a:rPr>
              <a:t> a mechanical-kinematic</a:t>
            </a:r>
            <a:r>
              <a:rPr lang="en-US" altLang="zh-TW" sz="1800" dirty="0">
                <a:solidFill>
                  <a:srgbClr val="FF0000"/>
                </a:solidFill>
                <a:latin typeface="+mn-lt"/>
              </a:rPr>
              <a:t> visualization of the motion of electrons</a:t>
            </a:r>
            <a:r>
              <a:rPr lang="en-US" altLang="zh-TW" sz="1800" dirty="0">
                <a:latin typeface="+mn-lt"/>
              </a:rPr>
              <a:t>!  Pauli</a:t>
            </a:r>
            <a:endParaRPr lang="zh-TW" altLang="en-US" sz="1800" dirty="0">
              <a:latin typeface="+mn-lt"/>
            </a:endParaRPr>
          </a:p>
        </p:txBody>
      </p:sp>
      <p:sp>
        <p:nvSpPr>
          <p:cNvPr id="2" name="文字方塊 1"/>
          <p:cNvSpPr txBox="1"/>
          <p:nvPr/>
        </p:nvSpPr>
        <p:spPr bwMode="auto">
          <a:xfrm>
            <a:off x="1397373" y="5675237"/>
            <a:ext cx="7200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海森堡的理論完全避免使用電子運動軌跡這一類視覺化的概念。</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9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45" r="5028"/>
          <a:stretch/>
        </p:blipFill>
        <p:spPr bwMode="auto">
          <a:xfrm>
            <a:off x="122016" y="404664"/>
            <a:ext cx="4738989" cy="548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7" name="文字方塊 2"/>
          <p:cNvSpPr txBox="1">
            <a:spLocks noChangeArrowheads="1"/>
          </p:cNvSpPr>
          <p:nvPr/>
        </p:nvSpPr>
        <p:spPr bwMode="auto">
          <a:xfrm>
            <a:off x="4922109" y="4687891"/>
            <a:ext cx="29289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波恩指出表格就是矩陣！</a:t>
            </a:r>
          </a:p>
        </p:txBody>
      </p:sp>
      <p:sp>
        <p:nvSpPr>
          <p:cNvPr id="139268" name="文字方塊 30"/>
          <p:cNvSpPr txBox="1">
            <a:spLocks noChangeArrowheads="1"/>
          </p:cNvSpPr>
          <p:nvPr/>
        </p:nvSpPr>
        <p:spPr bwMode="auto">
          <a:xfrm>
            <a:off x="4922109" y="5517232"/>
            <a:ext cx="41426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電子位置、動量及所有物理量都是矩陣！</a:t>
            </a:r>
          </a:p>
        </p:txBody>
      </p:sp>
      <p:sp>
        <p:nvSpPr>
          <p:cNvPr id="139269" name="文字方塊 4"/>
          <p:cNvSpPr txBox="1">
            <a:spLocks noChangeArrowheads="1"/>
          </p:cNvSpPr>
          <p:nvPr/>
        </p:nvSpPr>
        <p:spPr bwMode="auto">
          <a:xfrm>
            <a:off x="3017577" y="5949280"/>
            <a:ext cx="3532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矩陣力學 </a:t>
            </a:r>
            <a:r>
              <a:rPr lang="en-US" altLang="zh-TW" sz="1800" dirty="0"/>
              <a:t>Matrix Mechanics</a:t>
            </a:r>
            <a:endParaRPr lang="zh-TW" altLang="en-US" sz="1800" dirty="0"/>
          </a:p>
        </p:txBody>
      </p:sp>
      <p:sp>
        <p:nvSpPr>
          <p:cNvPr id="2" name="文字方塊 1"/>
          <p:cNvSpPr txBox="1"/>
          <p:nvPr/>
        </p:nvSpPr>
        <p:spPr bwMode="auto">
          <a:xfrm>
            <a:off x="4868962" y="704300"/>
            <a:ext cx="40903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但表格</a:t>
            </a:r>
            <a:r>
              <a:rPr lang="en-US" altLang="zh-TW" sz="1800" dirty="0"/>
              <a:t>……..</a:t>
            </a:r>
            <a:r>
              <a:rPr lang="zh-TW" altLang="en-US" sz="1800" dirty="0"/>
              <a:t>實在聽起來非常的業餘！</a:t>
            </a:r>
          </a:p>
        </p:txBody>
      </p:sp>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255" r="45782" b="50000"/>
          <a:stretch/>
        </p:blipFill>
        <p:spPr bwMode="auto">
          <a:xfrm>
            <a:off x="5017188" y="1661267"/>
            <a:ext cx="1296144" cy="292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bwMode="auto">
          <a:xfrm>
            <a:off x="4873745" y="1160914"/>
            <a:ext cx="38164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經驗與資歷有時還是有用的。</a:t>
            </a:r>
          </a:p>
        </p:txBody>
      </p:sp>
      <p:sp>
        <p:nvSpPr>
          <p:cNvPr id="4" name="文字方塊 3"/>
          <p:cNvSpPr txBox="1"/>
          <p:nvPr/>
        </p:nvSpPr>
        <p:spPr>
          <a:xfrm>
            <a:off x="4922109" y="5085184"/>
            <a:ext cx="4107118" cy="369332"/>
          </a:xfrm>
          <a:prstGeom prst="rect">
            <a:avLst/>
          </a:prstGeom>
          <a:noFill/>
        </p:spPr>
        <p:txBody>
          <a:bodyPr wrap="square" rtlCol="0">
            <a:spAutoFit/>
          </a:bodyPr>
          <a:lstStyle/>
          <a:p>
            <a:r>
              <a:rPr lang="zh-TW" altLang="en-US" sz="1800" b="0" dirty="0">
                <a:latin typeface="Cambria Math"/>
              </a:rPr>
              <a:t>海森堡發明的表格乘法就是矩陣乘法。</a:t>
            </a:r>
          </a:p>
        </p:txBody>
      </p:sp>
      <p:sp>
        <p:nvSpPr>
          <p:cNvPr id="5" name="Rectangle 4">
            <a:extLst>
              <a:ext uri="{FF2B5EF4-FFF2-40B4-BE49-F238E27FC236}">
                <a16:creationId xmlns:a16="http://schemas.microsoft.com/office/drawing/2014/main" id="{0D2A8F99-B4E4-F9FF-96E2-D48B16B2D91D}"/>
              </a:ext>
            </a:extLst>
          </p:cNvPr>
          <p:cNvSpPr/>
          <p:nvPr/>
        </p:nvSpPr>
        <p:spPr>
          <a:xfrm>
            <a:off x="114773" y="4077072"/>
            <a:ext cx="4807336" cy="61081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E0DAF96-6414-B5F8-642D-A525585319E2}"/>
                  </a:ext>
                </a:extLst>
              </p:cNvPr>
              <p:cNvSpPr txBox="1"/>
              <p:nvPr/>
            </p:nvSpPr>
            <p:spPr bwMode="auto">
              <a:xfrm>
                <a:off x="1162401" y="1751307"/>
                <a:ext cx="4369118" cy="1654107"/>
              </a:xfrm>
              <a:prstGeom prst="rect">
                <a:avLst/>
              </a:prstGeom>
              <a:solidFill>
                <a:srgbClr val="FFFF00"/>
              </a:solidFill>
              <a:ln w="9525">
                <a:noFill/>
                <a:miter lim="800000"/>
                <a:headEnd/>
                <a:tailEnd/>
              </a:ln>
            </p:spPr>
            <p:txBody>
              <a:bodyPr wrap="square" lIns="0" tIns="0" rIns="0" bIns="0" rtlCol="0">
                <a:spAutoFit/>
              </a:bodyPr>
              <a:lstStyle/>
              <a:p>
                <a:pPr/>
                <a14:m>
                  <m:oMathPara xmlns:m="http://schemas.openxmlformats.org/officeDocument/2006/math">
                    <m:oMath>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m:t>
                      </m:r>
                      <m:rad>
                        <m:radPr>
                          <m:degHide m:val="on"/>
                          <m:ctrlPr>
                            <a:rPr lang="en-US" altLang="zh-TW" sz="1800" i="1">
                              <a:latin typeface="Cambria Math" panose="02040503050406030204" pitchFamily="18" charset="0"/>
                            </a:rPr>
                          </m:ctrlPr>
                        </m:radPr>
                        <m:deg/>
                        <m:e>
                          <m:f>
                            <m:fPr>
                              <m:ctrlPr>
                                <a:rPr lang="en-US" altLang="zh-TW" sz="1800" i="1">
                                  <a:latin typeface="Cambria Math" panose="02040503050406030204" pitchFamily="18" charset="0"/>
                                  <a:ea typeface="Cambria Math" panose="02040503050406030204" pitchFamily="18" charset="0"/>
                                </a:rPr>
                              </m:ctrlPr>
                            </m:fPr>
                            <m:num>
                              <m:r>
                                <m:rPr>
                                  <m:sty m:val="p"/>
                                </m:rPr>
                                <a:rPr lang="en-US" altLang="zh-TW" sz="1800" i="1">
                                  <a:latin typeface="Cambria Math" panose="02040503050406030204" pitchFamily="18" charset="0"/>
                                  <a:ea typeface="Cambria Math" panose="02040503050406030204" pitchFamily="18" charset="0"/>
                                </a:rPr>
                                <m:t>ℏ</m:t>
                              </m:r>
                            </m:num>
                            <m:den>
                              <m:r>
                                <a:rPr lang="en-US" altLang="zh-TW" sz="1800" i="1">
                                  <a:latin typeface="Cambria Math" panose="02040503050406030204" pitchFamily="18" charset="0"/>
                                </a:rPr>
                                <m:t>2</m:t>
                              </m:r>
                              <m:r>
                                <a:rPr lang="en-TW" sz="1800" i="1">
                                  <a:latin typeface="Cambria Math" panose="02040503050406030204" pitchFamily="18" charset="0"/>
                                </a:rPr>
                                <m:t>𝑚</m:t>
                              </m:r>
                              <m:r>
                                <a:rPr lang="en-TW" sz="1800" i="1">
                                  <a:latin typeface="Cambria Math" panose="02040503050406030204" pitchFamily="18" charset="0"/>
                                </a:rPr>
                                <m:t>𝜔</m:t>
                              </m:r>
                            </m:den>
                          </m:f>
                        </m:e>
                      </m:rad>
                      <m:d>
                        <m:dPr>
                          <m:ctrlPr>
                            <a:rPr lang="en-US" altLang="zh-TW" sz="1800" b="0" i="1" smtClean="0">
                              <a:latin typeface="Cambria Math" panose="02040503050406030204" pitchFamily="18" charset="0"/>
                            </a:rPr>
                          </m:ctrlPr>
                        </m:dPr>
                        <m:e>
                          <m:m>
                            <m:mPr>
                              <m:mcs>
                                <m:mc>
                                  <m:mcPr>
                                    <m:count m:val="2"/>
                                    <m:mcJc m:val="center"/>
                                  </m:mcPr>
                                </m:mc>
                              </m:mcs>
                              <m:ctrlPr>
                                <a:rPr lang="en-US" altLang="zh-TW" sz="1800" b="0" i="1" smtClean="0">
                                  <a:latin typeface="Cambria Math" panose="02040503050406030204" pitchFamily="18" charset="0"/>
                                </a:rPr>
                              </m:ctrlPr>
                            </m:mP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1</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1</m:t>
                                      </m:r>
                                    </m:e>
                                    <m:e>
                                      <m:r>
                                        <a:rPr lang="en-US" altLang="zh-TW" sz="1800" b="0" i="1" smtClean="0">
                                          <a:latin typeface="Cambria Math" panose="02040503050406030204" pitchFamily="18" charset="0"/>
                                        </a:rPr>
                                        <m:t>0</m:t>
                                      </m:r>
                                    </m:e>
                                    <m:e>
                                      <m:rad>
                                        <m:radPr>
                                          <m:degHide m:val="on"/>
                                          <m:ctrlPr>
                                            <a:rPr lang="en-US" altLang="zh-TW" sz="1800" b="0" i="1" smtClean="0">
                                              <a:latin typeface="Cambria Math" panose="02040503050406030204" pitchFamily="18" charset="0"/>
                                            </a:rPr>
                                          </m:ctrlPr>
                                        </m:radPr>
                                        <m:deg/>
                                        <m:e>
                                          <m:r>
                                            <a:rPr lang="en-US" altLang="zh-TW" sz="1800" b="0" i="1" smtClean="0">
                                              <a:latin typeface="Cambria Math" panose="02040503050406030204" pitchFamily="18" charset="0"/>
                                            </a:rPr>
                                            <m:t>2</m:t>
                                          </m:r>
                                        </m:e>
                                      </m:rad>
                                    </m:e>
                                  </m:mr>
                                  <m:mr>
                                    <m:e>
                                      <m:r>
                                        <a:rPr lang="en-US" altLang="zh-TW" sz="1800" b="0" i="1" smtClean="0">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b="0" i="1" smtClean="0">
                                          <a:latin typeface="Cambria Math" panose="02040503050406030204" pitchFamily="18" charset="0"/>
                                        </a:rPr>
                                        <m:t>0</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
                              </m:e>
                            </m:m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mr>
                          </m:m>
                        </m:e>
                      </m:d>
                    </m:oMath>
                  </m:oMathPara>
                </a14:m>
                <a:endParaRPr lang="en-TW" sz="1800" dirty="0">
                  <a:cs typeface="Times New Roman" pitchFamily="18" charset="0"/>
                </a:endParaRPr>
              </a:p>
            </p:txBody>
          </p:sp>
        </mc:Choice>
        <mc:Fallback xmlns="">
          <p:sp>
            <p:nvSpPr>
              <p:cNvPr id="2" name="TextBox 1">
                <a:extLst>
                  <a:ext uri="{FF2B5EF4-FFF2-40B4-BE49-F238E27FC236}">
                    <a16:creationId xmlns:a16="http://schemas.microsoft.com/office/drawing/2014/main" id="{FE0DAF96-6414-B5F8-642D-A525585319E2}"/>
                  </a:ext>
                </a:extLst>
              </p:cNvPr>
              <p:cNvSpPr txBox="1">
                <a:spLocks noRot="1" noChangeAspect="1" noMove="1" noResize="1" noEditPoints="1" noAdjustHandles="1" noChangeArrowheads="1" noChangeShapeType="1" noTextEdit="1"/>
              </p:cNvSpPr>
              <p:nvPr/>
            </p:nvSpPr>
            <p:spPr bwMode="auto">
              <a:xfrm>
                <a:off x="1162401" y="1751307"/>
                <a:ext cx="4369118" cy="1654107"/>
              </a:xfrm>
              <a:prstGeom prst="rect">
                <a:avLst/>
              </a:prstGeom>
              <a:blipFill>
                <a:blip r:embed="rId2"/>
                <a:stretch>
                  <a:fillRect b="-303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798944F-56F3-EF1C-747E-C7ED6343A97A}"/>
                  </a:ext>
                </a:extLst>
              </p:cNvPr>
              <p:cNvSpPr txBox="1"/>
              <p:nvPr/>
            </p:nvSpPr>
            <p:spPr bwMode="auto">
              <a:xfrm>
                <a:off x="1162401" y="4059956"/>
                <a:ext cx="5233214" cy="1693220"/>
              </a:xfrm>
              <a:prstGeom prst="rect">
                <a:avLst/>
              </a:prstGeom>
              <a:solidFill>
                <a:srgbClr val="FFFF00"/>
              </a:solidFill>
              <a:ln w="9525">
                <a:noFill/>
                <a:miter lim="800000"/>
                <a:headEnd/>
                <a:tailEnd/>
              </a:ln>
            </p:spPr>
            <p:txBody>
              <a:bodyPr wrap="square" lIns="0" tIns="0" rIns="0" bIns="0" rtlCol="0">
                <a:spAutoFit/>
              </a:bodyPr>
              <a:lstStyle/>
              <a:p>
                <a:pPr/>
                <a14:m>
                  <m:oMathPara xmlns:m="http://schemas.openxmlformats.org/officeDocument/2006/math">
                    <m:oMath>
                      <m:r>
                        <a:rPr lang="en-US" altLang="zh-TW" sz="1800" b="0" i="1" smtClean="0">
                          <a:latin typeface="Cambria Math" panose="02040503050406030204" pitchFamily="18" charset="0"/>
                        </a:rPr>
                        <m:t>𝑝</m:t>
                      </m:r>
                      <m:r>
                        <a:rPr lang="en-US" altLang="zh-TW" sz="1800" b="0" i="1" smtClean="0">
                          <a:latin typeface="Cambria Math" panose="02040503050406030204" pitchFamily="18" charset="0"/>
                        </a:rPr>
                        <m:t>=</m:t>
                      </m:r>
                      <m:rad>
                        <m:radPr>
                          <m:degHide m:val="on"/>
                          <m:ctrlPr>
                            <a:rPr lang="en-TW" sz="1800" i="1">
                              <a:solidFill>
                                <a:srgbClr val="836967"/>
                              </a:solidFill>
                              <a:latin typeface="Cambria Math" panose="02040503050406030204" pitchFamily="18" charset="0"/>
                            </a:rPr>
                          </m:ctrlPr>
                        </m:radPr>
                        <m:deg/>
                        <m:e>
                          <m:f>
                            <m:fPr>
                              <m:ctrlPr>
                                <a:rPr lang="en-TW" sz="1800" i="1">
                                  <a:latin typeface="Cambria Math" panose="02040503050406030204" pitchFamily="18" charset="0"/>
                                </a:rPr>
                              </m:ctrlPr>
                            </m:fPr>
                            <m:num>
                              <m:r>
                                <a:rPr lang="en-TW" sz="1800" i="1">
                                  <a:latin typeface="Cambria Math" panose="02040503050406030204" pitchFamily="18" charset="0"/>
                                </a:rPr>
                                <m:t>𝑚</m:t>
                              </m:r>
                              <m:r>
                                <a:rPr lang="en-TW" sz="1800" i="1">
                                  <a:latin typeface="Cambria Math" panose="02040503050406030204" pitchFamily="18" charset="0"/>
                                </a:rPr>
                                <m:t>𝜔</m:t>
                              </m:r>
                              <m:r>
                                <m:rPr>
                                  <m:sty m:val="p"/>
                                </m:rPr>
                                <a:rPr lang="en-TW" sz="1800">
                                  <a:latin typeface="Cambria Math" panose="02040503050406030204" pitchFamily="18" charset="0"/>
                                </a:rPr>
                                <m:t>ℏ</m:t>
                              </m:r>
                            </m:num>
                            <m:den>
                              <m:r>
                                <a:rPr lang="en-TW" sz="1800">
                                  <a:latin typeface="Cambria Math" panose="02040503050406030204" pitchFamily="18" charset="0"/>
                                </a:rPr>
                                <m:t>2</m:t>
                              </m:r>
                            </m:den>
                          </m:f>
                        </m:e>
                      </m:rad>
                      <m:d>
                        <m:dPr>
                          <m:ctrlPr>
                            <a:rPr lang="en-US" altLang="zh-TW" sz="1800" b="0" i="1" smtClean="0">
                              <a:latin typeface="Cambria Math" panose="02040503050406030204" pitchFamily="18" charset="0"/>
                            </a:rPr>
                          </m:ctrlPr>
                        </m:dPr>
                        <m:e>
                          <m:m>
                            <m:mPr>
                              <m:mcs>
                                <m:mc>
                                  <m:mcPr>
                                    <m:count m:val="2"/>
                                    <m:mcJc m:val="center"/>
                                  </m:mcPr>
                                </m:mc>
                              </m:mcs>
                              <m:ctrlPr>
                                <a:rPr lang="en-US" altLang="zh-TW" sz="1800" b="0" i="1" smtClean="0">
                                  <a:latin typeface="Cambria Math" panose="02040503050406030204" pitchFamily="18" charset="0"/>
                                </a:rPr>
                              </m:ctrlPr>
                            </m:mP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𝑖</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𝑖</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𝑖</m:t>
                                      </m:r>
                                      <m:rad>
                                        <m:radPr>
                                          <m:degHide m:val="on"/>
                                          <m:ctrlPr>
                                            <a:rPr lang="en-US" altLang="zh-TW" sz="1800" b="0" i="1" smtClean="0">
                                              <a:latin typeface="Cambria Math" panose="02040503050406030204" pitchFamily="18" charset="0"/>
                                            </a:rPr>
                                          </m:ctrlPr>
                                        </m:radPr>
                                        <m:deg/>
                                        <m:e>
                                          <m:r>
                                            <a:rPr lang="en-US" altLang="zh-TW" sz="1800" b="0" i="1" smtClean="0">
                                              <a:latin typeface="Cambria Math" panose="02040503050406030204" pitchFamily="18" charset="0"/>
                                            </a:rPr>
                                            <m:t>2</m:t>
                                          </m:r>
                                        </m:e>
                                      </m:rad>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b="0" i="1" smtClean="0">
                                          <a:latin typeface="Cambria Math" panose="02040503050406030204" pitchFamily="18" charset="0"/>
                                        </a:rPr>
                                        <m:t>0</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
                              </m:e>
                            </m:m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𝑖</m:t>
                                      </m:r>
                                      <m:rad>
                                        <m:radPr>
                                          <m:degHide m:val="on"/>
                                          <m:ctrlPr>
                                            <a:rPr lang="en-US" altLang="zh-TW" sz="1800" b="0" i="1" smtClean="0">
                                              <a:latin typeface="Cambria Math" panose="02040503050406030204" pitchFamily="18" charset="0"/>
                                            </a:rPr>
                                          </m:ctrlPr>
                                        </m:radPr>
                                        <m:deg/>
                                        <m:e>
                                          <m:r>
                                            <a:rPr lang="en-US" altLang="zh-TW" sz="1800" b="0" i="1" smtClean="0">
                                              <a:latin typeface="Cambria Math" panose="02040503050406030204" pitchFamily="18" charset="0"/>
                                            </a:rPr>
                                            <m:t>4</m:t>
                                          </m:r>
                                        </m:e>
                                      </m:rad>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𝑖</m:t>
                                      </m:r>
                                      <m:rad>
                                        <m:radPr>
                                          <m:degHide m:val="on"/>
                                          <m:ctrlPr>
                                            <a:rPr lang="en-US" altLang="zh-TW" sz="1800" b="0" i="1" smtClean="0">
                                              <a:latin typeface="Cambria Math" panose="02040503050406030204" pitchFamily="18" charset="0"/>
                                            </a:rPr>
                                          </m:ctrlPr>
                                        </m:radPr>
                                        <m:deg/>
                                        <m:e>
                                          <m:r>
                                            <a:rPr lang="en-US" altLang="zh-TW" sz="1800" b="0" i="1" smtClean="0">
                                              <a:latin typeface="Cambria Math" panose="02040503050406030204" pitchFamily="18" charset="0"/>
                                            </a:rPr>
                                            <m:t>4</m:t>
                                          </m:r>
                                        </m:e>
                                      </m:rad>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mr>
                          </m:m>
                        </m:e>
                      </m:d>
                    </m:oMath>
                  </m:oMathPara>
                </a14:m>
                <a:endParaRPr lang="en-TW" sz="1800" dirty="0">
                  <a:cs typeface="Times New Roman" pitchFamily="18" charset="0"/>
                </a:endParaRPr>
              </a:p>
            </p:txBody>
          </p:sp>
        </mc:Choice>
        <mc:Fallback xmlns="">
          <p:sp>
            <p:nvSpPr>
              <p:cNvPr id="3" name="TextBox 2">
                <a:extLst>
                  <a:ext uri="{FF2B5EF4-FFF2-40B4-BE49-F238E27FC236}">
                    <a16:creationId xmlns:a16="http://schemas.microsoft.com/office/drawing/2014/main" id="{D798944F-56F3-EF1C-747E-C7ED6343A97A}"/>
                  </a:ext>
                </a:extLst>
              </p:cNvPr>
              <p:cNvSpPr txBox="1">
                <a:spLocks noRot="1" noChangeAspect="1" noMove="1" noResize="1" noEditPoints="1" noAdjustHandles="1" noChangeArrowheads="1" noChangeShapeType="1" noTextEdit="1"/>
              </p:cNvSpPr>
              <p:nvPr/>
            </p:nvSpPr>
            <p:spPr bwMode="auto">
              <a:xfrm>
                <a:off x="1162401" y="4059956"/>
                <a:ext cx="5233214" cy="1693220"/>
              </a:xfrm>
              <a:prstGeom prst="rect">
                <a:avLst/>
              </a:prstGeom>
              <a:blipFill>
                <a:blip r:embed="rId3"/>
                <a:stretch>
                  <a:fillRect t="-741" b="-296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3C825E4-5AFD-FA1F-9C28-A39B792256C5}"/>
                  </a:ext>
                </a:extLst>
              </p:cNvPr>
              <p:cNvSpPr txBox="1"/>
              <p:nvPr/>
            </p:nvSpPr>
            <p:spPr>
              <a:xfrm>
                <a:off x="1162401" y="734040"/>
                <a:ext cx="5184576" cy="369332"/>
              </a:xfrm>
              <a:prstGeom prst="rect">
                <a:avLst/>
              </a:prstGeom>
              <a:noFill/>
            </p:spPr>
            <p:txBody>
              <a:bodyPr wrap="square" rtlCol="0">
                <a:spAutoFit/>
              </a:bodyPr>
              <a:lstStyle/>
              <a:p>
                <a:pPr algn="l"/>
                <a:r>
                  <a:rPr lang="en-US" sz="1800" dirty="0">
                    <a:latin typeface="Cambria Math" panose="02040503050406030204" pitchFamily="18" charset="0"/>
                  </a:rPr>
                  <a:t>運用現代的符號：一樣</a:t>
                </a:r>
                <a:r>
                  <a:rPr lang="en-US" sz="1800" dirty="0" err="1">
                    <a:latin typeface="Cambria Math" panose="02040503050406030204" pitchFamily="18" charset="0"/>
                  </a:rPr>
                  <a:t>以能階量子數</a:t>
                </a:r>
                <a14:m>
                  <m:oMath xmlns:m="http://schemas.openxmlformats.org/officeDocument/2006/math">
                    <m:r>
                      <a:rPr lang="en-US" sz="1800" b="0" i="1" smtClean="0">
                        <a:latin typeface="Cambria Math" panose="02040503050406030204" pitchFamily="18" charset="0"/>
                      </a:rPr>
                      <m:t>𝑛</m:t>
                    </m:r>
                  </m:oMath>
                </a14:m>
                <a:r>
                  <a:rPr lang="en-US" sz="1800" dirty="0" err="1">
                    <a:latin typeface="Cambria Math" panose="02040503050406030204" pitchFamily="18" charset="0"/>
                  </a:rPr>
                  <a:t>為足標</a:t>
                </a:r>
                <a:r>
                  <a:rPr lang="en-US" sz="1800" dirty="0">
                    <a:latin typeface="Cambria Math" panose="02040503050406030204" pitchFamily="18" charset="0"/>
                  </a:rPr>
                  <a:t>。</a:t>
                </a:r>
              </a:p>
            </p:txBody>
          </p:sp>
        </mc:Choice>
        <mc:Fallback xmlns="">
          <p:sp>
            <p:nvSpPr>
              <p:cNvPr id="5" name="TextBox 4">
                <a:extLst>
                  <a:ext uri="{FF2B5EF4-FFF2-40B4-BE49-F238E27FC236}">
                    <a16:creationId xmlns:a16="http://schemas.microsoft.com/office/drawing/2014/main" id="{13C825E4-5AFD-FA1F-9C28-A39B792256C5}"/>
                  </a:ext>
                </a:extLst>
              </p:cNvPr>
              <p:cNvSpPr txBox="1">
                <a:spLocks noRot="1" noChangeAspect="1" noMove="1" noResize="1" noEditPoints="1" noAdjustHandles="1" noChangeArrowheads="1" noChangeShapeType="1" noTextEdit="1"/>
              </p:cNvSpPr>
              <p:nvPr/>
            </p:nvSpPr>
            <p:spPr>
              <a:xfrm>
                <a:off x="1162401" y="734040"/>
                <a:ext cx="5184576" cy="369332"/>
              </a:xfrm>
              <a:prstGeom prst="rect">
                <a:avLst/>
              </a:prstGeom>
              <a:blipFill>
                <a:blip r:embed="rId4"/>
                <a:stretch>
                  <a:fillRect l="-978" t="-6667" b="-23333"/>
                </a:stretch>
              </a:blipFill>
            </p:spPr>
            <p:txBody>
              <a:bodyPr/>
              <a:lstStyle/>
              <a:p>
                <a:r>
                  <a:rPr lang="en-US">
                    <a:noFill/>
                  </a:rPr>
                  <a:t> </a:t>
                </a:r>
              </a:p>
            </p:txBody>
          </p:sp>
        </mc:Fallback>
      </mc:AlternateContent>
      <p:pic>
        <p:nvPicPr>
          <p:cNvPr id="6" name="Picture 2" descr="F15_05">
            <a:extLst>
              <a:ext uri="{FF2B5EF4-FFF2-40B4-BE49-F238E27FC236}">
                <a16:creationId xmlns:a16="http://schemas.microsoft.com/office/drawing/2014/main" id="{BFE07BE0-EA62-4A7F-3567-585DD18414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6078"/>
          <a:stretch>
            <a:fillRect/>
          </a:stretch>
        </p:blipFill>
        <p:spPr bwMode="auto">
          <a:xfrm>
            <a:off x="6156176" y="543929"/>
            <a:ext cx="2028825"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9297FC23-DE98-5A6F-0943-0AB9CB1DFBDE}"/>
              </a:ext>
            </a:extLst>
          </p:cNvPr>
          <p:cNvSpPr txBox="1"/>
          <p:nvPr/>
        </p:nvSpPr>
        <p:spPr>
          <a:xfrm>
            <a:off x="1162401" y="5895449"/>
            <a:ext cx="4338894" cy="369332"/>
          </a:xfrm>
          <a:prstGeom prst="rect">
            <a:avLst/>
          </a:prstGeom>
          <a:noFill/>
        </p:spPr>
        <p:txBody>
          <a:bodyPr wrap="square" rtlCol="0">
            <a:spAutoFit/>
          </a:bodyPr>
          <a:lstStyle/>
          <a:p>
            <a:pPr algn="l"/>
            <a:r>
              <a:rPr lang="en-US" sz="1800" dirty="0" err="1">
                <a:latin typeface="Cambria Math" panose="02040503050406030204" pitchFamily="18" charset="0"/>
              </a:rPr>
              <a:t>注意它們都是Hermitian</a:t>
            </a:r>
            <a:r>
              <a:rPr lang="en-US" sz="1800" dirty="0">
                <a:latin typeface="Cambria Math" panose="02040503050406030204" pitchFamily="18" charset="0"/>
              </a:rPr>
              <a:t> Matrices.</a:t>
            </a:r>
          </a:p>
        </p:txBody>
      </p:sp>
      <p:sp>
        <p:nvSpPr>
          <p:cNvPr id="16" name="TextBox 15">
            <a:extLst>
              <a:ext uri="{FF2B5EF4-FFF2-40B4-BE49-F238E27FC236}">
                <a16:creationId xmlns:a16="http://schemas.microsoft.com/office/drawing/2014/main" id="{B017AA64-8EA8-E6A0-1235-79133ABC333F}"/>
              </a:ext>
            </a:extLst>
          </p:cNvPr>
          <p:cNvSpPr txBox="1"/>
          <p:nvPr/>
        </p:nvSpPr>
        <p:spPr>
          <a:xfrm>
            <a:off x="1162401" y="1282461"/>
            <a:ext cx="4369118" cy="369332"/>
          </a:xfrm>
          <a:prstGeom prst="rect">
            <a:avLst/>
          </a:prstGeom>
          <a:noFill/>
        </p:spPr>
        <p:txBody>
          <a:bodyPr wrap="square" rtlCol="0">
            <a:spAutoFit/>
          </a:bodyPr>
          <a:lstStyle/>
          <a:p>
            <a:pPr algn="l"/>
            <a:r>
              <a:rPr lang="en-US" sz="1800" dirty="0" err="1">
                <a:latin typeface="Cambria Math" panose="02040503050406030204" pitchFamily="18" charset="0"/>
              </a:rPr>
              <a:t>量子簡諧振盪器的位置矩陣</a:t>
            </a:r>
            <a:r>
              <a:rPr lang="en-US" sz="1800" dirty="0">
                <a:latin typeface="Cambria Math" panose="02040503050406030204" pitchFamily="18" charset="0"/>
              </a:rPr>
              <a:t>：</a:t>
            </a:r>
          </a:p>
        </p:txBody>
      </p:sp>
      <p:sp>
        <p:nvSpPr>
          <p:cNvPr id="17" name="TextBox 16">
            <a:extLst>
              <a:ext uri="{FF2B5EF4-FFF2-40B4-BE49-F238E27FC236}">
                <a16:creationId xmlns:a16="http://schemas.microsoft.com/office/drawing/2014/main" id="{73B09243-7E12-0C0F-A7F8-0D6BCCB7915B}"/>
              </a:ext>
            </a:extLst>
          </p:cNvPr>
          <p:cNvSpPr txBox="1"/>
          <p:nvPr/>
        </p:nvSpPr>
        <p:spPr>
          <a:xfrm>
            <a:off x="1151447" y="3607756"/>
            <a:ext cx="4369118" cy="369332"/>
          </a:xfrm>
          <a:prstGeom prst="rect">
            <a:avLst/>
          </a:prstGeom>
          <a:noFill/>
        </p:spPr>
        <p:txBody>
          <a:bodyPr wrap="square" rtlCol="0">
            <a:spAutoFit/>
          </a:bodyPr>
          <a:lstStyle/>
          <a:p>
            <a:pPr algn="l"/>
            <a:r>
              <a:rPr lang="en-US" sz="1800" dirty="0" err="1">
                <a:latin typeface="Cambria Math" panose="02040503050406030204" pitchFamily="18" charset="0"/>
              </a:rPr>
              <a:t>動量矩陣</a:t>
            </a:r>
            <a:r>
              <a:rPr lang="en-US" sz="1800" dirty="0">
                <a:latin typeface="Cambria Math" panose="02040503050406030204" pitchFamily="18" charset="0"/>
              </a:rPr>
              <a:t>：</a:t>
            </a:r>
          </a:p>
        </p:txBody>
      </p:sp>
      <p:sp>
        <p:nvSpPr>
          <p:cNvPr id="18" name="Rectangle 17">
            <a:extLst>
              <a:ext uri="{FF2B5EF4-FFF2-40B4-BE49-F238E27FC236}">
                <a16:creationId xmlns:a16="http://schemas.microsoft.com/office/drawing/2014/main" id="{4E920074-5C03-13C2-8055-8CC7C0086DB1}"/>
              </a:ext>
            </a:extLst>
          </p:cNvPr>
          <p:cNvSpPr/>
          <p:nvPr/>
        </p:nvSpPr>
        <p:spPr>
          <a:xfrm>
            <a:off x="6161653" y="1372697"/>
            <a:ext cx="358106" cy="2280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 descr="E:\Media\Images\chapter40\4006.jpg">
            <a:extLst>
              <a:ext uri="{FF2B5EF4-FFF2-40B4-BE49-F238E27FC236}">
                <a16:creationId xmlns:a16="http://schemas.microsoft.com/office/drawing/2014/main" id="{0CE9E3DC-656B-32A7-C1A9-D1A2CC63F42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408"/>
          <a:stretch/>
        </p:blipFill>
        <p:spPr bwMode="auto">
          <a:xfrm>
            <a:off x="6448931" y="1376978"/>
            <a:ext cx="1595850"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BAA78D3-9D2F-0E7A-EDF4-4D792C26CD26}"/>
                  </a:ext>
                </a:extLst>
              </p:cNvPr>
              <p:cNvSpPr txBox="1"/>
              <p:nvPr/>
            </p:nvSpPr>
            <p:spPr>
              <a:xfrm>
                <a:off x="6365009" y="3083784"/>
                <a:ext cx="309502"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20" name="TextBox 19">
                <a:extLst>
                  <a:ext uri="{FF2B5EF4-FFF2-40B4-BE49-F238E27FC236}">
                    <a16:creationId xmlns:a16="http://schemas.microsoft.com/office/drawing/2014/main" id="{BBAA78D3-9D2F-0E7A-EDF4-4D792C26CD26}"/>
                  </a:ext>
                </a:extLst>
              </p:cNvPr>
              <p:cNvSpPr txBox="1">
                <a:spLocks noRot="1" noChangeAspect="1" noMove="1" noResize="1" noEditPoints="1" noAdjustHandles="1" noChangeArrowheads="1" noChangeShapeType="1" noTextEdit="1"/>
              </p:cNvSpPr>
              <p:nvPr/>
            </p:nvSpPr>
            <p:spPr>
              <a:xfrm>
                <a:off x="6365009" y="3083784"/>
                <a:ext cx="309502" cy="307777"/>
              </a:xfrm>
              <a:prstGeom prst="rect">
                <a:avLst/>
              </a:prstGeom>
              <a:blipFill>
                <a:blip r:embed="rId7"/>
                <a:stretch>
                  <a:fillRect r="-8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5A71641-4046-0469-DBB4-D5B9EC137811}"/>
                  </a:ext>
                </a:extLst>
              </p:cNvPr>
              <p:cNvSpPr txBox="1"/>
              <p:nvPr/>
            </p:nvSpPr>
            <p:spPr>
              <a:xfrm flipH="1">
                <a:off x="6315664" y="2668621"/>
                <a:ext cx="43088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2</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21" name="TextBox 20">
                <a:extLst>
                  <a:ext uri="{FF2B5EF4-FFF2-40B4-BE49-F238E27FC236}">
                    <a16:creationId xmlns:a16="http://schemas.microsoft.com/office/drawing/2014/main" id="{E5A71641-4046-0469-DBB4-D5B9EC137811}"/>
                  </a:ext>
                </a:extLst>
              </p:cNvPr>
              <p:cNvSpPr txBox="1">
                <a:spLocks noRot="1" noChangeAspect="1" noMove="1" noResize="1" noEditPoints="1" noAdjustHandles="1" noChangeArrowheads="1" noChangeShapeType="1" noTextEdit="1"/>
              </p:cNvSpPr>
              <p:nvPr/>
            </p:nvSpPr>
            <p:spPr>
              <a:xfrm flipH="1">
                <a:off x="6315664" y="2668621"/>
                <a:ext cx="430889" cy="307777"/>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89F84DF-48E0-989C-6A3A-0263D05DFAD0}"/>
                  </a:ext>
                </a:extLst>
              </p:cNvPr>
              <p:cNvSpPr txBox="1"/>
              <p:nvPr/>
            </p:nvSpPr>
            <p:spPr>
              <a:xfrm>
                <a:off x="6301684" y="2274048"/>
                <a:ext cx="41643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a:latin typeface="Cambria Math" panose="02040503050406030204" pitchFamily="18" charset="0"/>
                          <a:cs typeface="Times New Roman" pitchFamily="18" charset="0"/>
                        </a:rPr>
                        <m:t>3</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22" name="TextBox 21">
                <a:extLst>
                  <a:ext uri="{FF2B5EF4-FFF2-40B4-BE49-F238E27FC236}">
                    <a16:creationId xmlns:a16="http://schemas.microsoft.com/office/drawing/2014/main" id="{789F84DF-48E0-989C-6A3A-0263D05DFAD0}"/>
                  </a:ext>
                </a:extLst>
              </p:cNvPr>
              <p:cNvSpPr txBox="1">
                <a:spLocks noRot="1" noChangeAspect="1" noMove="1" noResize="1" noEditPoints="1" noAdjustHandles="1" noChangeArrowheads="1" noChangeShapeType="1" noTextEdit="1"/>
              </p:cNvSpPr>
              <p:nvPr/>
            </p:nvSpPr>
            <p:spPr>
              <a:xfrm>
                <a:off x="6301684" y="2274048"/>
                <a:ext cx="416439" cy="307777"/>
              </a:xfrm>
              <a:prstGeom prst="rect">
                <a:avLst/>
              </a:prstGeom>
              <a:blipFill>
                <a:blip r:embed="rId9"/>
                <a:stretch>
                  <a:fillRect r="-303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4E4E496-ECA3-68A1-DA76-EEA69BE24745}"/>
                  </a:ext>
                </a:extLst>
              </p:cNvPr>
              <p:cNvSpPr txBox="1"/>
              <p:nvPr/>
            </p:nvSpPr>
            <p:spPr>
              <a:xfrm>
                <a:off x="6286237" y="1937634"/>
                <a:ext cx="467835"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4</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23" name="TextBox 22">
                <a:extLst>
                  <a:ext uri="{FF2B5EF4-FFF2-40B4-BE49-F238E27FC236}">
                    <a16:creationId xmlns:a16="http://schemas.microsoft.com/office/drawing/2014/main" id="{24E4E496-ECA3-68A1-DA76-EEA69BE24745}"/>
                  </a:ext>
                </a:extLst>
              </p:cNvPr>
              <p:cNvSpPr txBox="1">
                <a:spLocks noRot="1" noChangeAspect="1" noMove="1" noResize="1" noEditPoints="1" noAdjustHandles="1" noChangeArrowheads="1" noChangeShapeType="1" noTextEdit="1"/>
              </p:cNvSpPr>
              <p:nvPr/>
            </p:nvSpPr>
            <p:spPr>
              <a:xfrm>
                <a:off x="6286237" y="1937634"/>
                <a:ext cx="467835" cy="307777"/>
              </a:xfrm>
              <a:prstGeom prst="rect">
                <a:avLst/>
              </a:prstGeom>
              <a:blipFill>
                <a:blip r:embed="rId10"/>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9444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332F91D-FD64-0932-8ABB-C54B8C0B1F5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A496913-AE95-7795-89C7-DE6AF0BF049E}"/>
                  </a:ext>
                </a:extLst>
              </p:cNvPr>
              <p:cNvSpPr txBox="1"/>
              <p:nvPr/>
            </p:nvSpPr>
            <p:spPr>
              <a:xfrm>
                <a:off x="1343844" y="2205558"/>
                <a:ext cx="4462440" cy="97590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𝐸</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𝑝</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𝑝</m:t>
                          </m:r>
                        </m:num>
                        <m:den>
                          <m:r>
                            <a:rPr lang="en-US" sz="1800" b="0" i="1" smtClean="0">
                              <a:latin typeface="Cambria Math" panose="02040503050406030204" pitchFamily="18" charset="0"/>
                            </a:rPr>
                            <m:t>2</m:t>
                          </m:r>
                          <m:r>
                            <a:rPr lang="en-US" sz="1800" b="0" i="1" smtClean="0">
                              <a:latin typeface="Cambria Math" panose="02040503050406030204" pitchFamily="18" charset="0"/>
                            </a:rPr>
                            <m:t>𝑚</m:t>
                          </m:r>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r>
                        <a:rPr lang="en-US" sz="1800" b="0" i="1" smtClean="0">
                          <a:latin typeface="Cambria Math" panose="02040503050406030204" pitchFamily="18" charset="0"/>
                        </a:rPr>
                        <m:t>𝑘𝑥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d>
                        <m:dPr>
                          <m:ctrlPr>
                            <a:rPr lang="en-US" sz="1800"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ea typeface="Cambria Math" panose="02040503050406030204" pitchFamily="18" charset="0"/>
                                        </a:rPr>
                                        <m:t>𝜈</m:t>
                                      </m:r>
                                    </m:e>
                                    <m:e>
                                      <m:r>
                                        <a:rPr lang="en-US" sz="1800" b="0" i="1" smtClean="0">
                                          <a:latin typeface="Cambria Math" panose="02040503050406030204" pitchFamily="18" charset="0"/>
                                          <a:ea typeface="Cambria Math" panose="02040503050406030204" pitchFamily="18" charset="0"/>
                                        </a:rPr>
                                        <m:t>0</m:t>
                                      </m:r>
                                    </m:e>
                                  </m:mr>
                                  <m:mr>
                                    <m:e>
                                      <m:r>
                                        <a:rPr lang="en-US" sz="1800" b="0" i="1" smtClean="0">
                                          <a:latin typeface="Cambria Math" panose="02040503050406030204" pitchFamily="18" charset="0"/>
                                          <a:ea typeface="Cambria Math" panose="02040503050406030204" pitchFamily="18" charset="0"/>
                                        </a:rPr>
                                        <m:t>0</m:t>
                                      </m:r>
                                    </m:e>
                                    <m:e>
                                      <m:r>
                                        <a:rPr lang="en-US" sz="1800" b="0" i="1" smtClean="0">
                                          <a:latin typeface="Cambria Math" panose="02040503050406030204" pitchFamily="18" charset="0"/>
                                          <a:ea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ea typeface="Cambria Math" panose="02040503050406030204" pitchFamily="18" charset="0"/>
                                        </a:rPr>
                                        <m:t>𝜈</m:t>
                                      </m:r>
                                    </m:e>
                                  </m:mr>
                                </m:m>
                              </m:e>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0</m:t>
                                      </m:r>
                                    </m:e>
                                    <m:e>
                                      <m:r>
                                        <a:rPr lang="en-US" sz="1800" b="0" i="1" smtClean="0">
                                          <a:latin typeface="Cambria Math" panose="02040503050406030204" pitchFamily="18" charset="0"/>
                                          <a:ea typeface="Cambria Math" panose="02040503050406030204" pitchFamily="18" charset="0"/>
                                        </a:rPr>
                                        <m:t>     ⋯</m:t>
                                      </m:r>
                                    </m:e>
                                  </m:mr>
                                  <m:mr>
                                    <m:e>
                                      <m:r>
                                        <a:rPr lang="en-US" sz="1800" b="0" i="1" smtClean="0">
                                          <a:latin typeface="Cambria Math" panose="02040503050406030204" pitchFamily="18" charset="0"/>
                                          <a:ea typeface="Cambria Math" panose="02040503050406030204" pitchFamily="18" charset="0"/>
                                        </a:rPr>
                                        <m:t>0</m:t>
                                      </m:r>
                                    </m:e>
                                    <m:e>
                                      <m:r>
                                        <a:rPr lang="en-US" sz="1800" b="0" i="1" smtClean="0">
                                          <a:latin typeface="Cambria Math" panose="02040503050406030204" pitchFamily="18" charset="0"/>
                                          <a:ea typeface="Cambria Math" panose="02040503050406030204" pitchFamily="18" charset="0"/>
                                        </a:rPr>
                                        <m:t>     ⋯</m:t>
                                      </m:r>
                                    </m:e>
                                  </m:mr>
                                </m:m>
                              </m:e>
                            </m:mr>
                            <m:mr>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0</m:t>
                                      </m:r>
                                      <m:r>
                                        <a:rPr lang="en-US" sz="1800" b="0" i="1" smtClean="0">
                                          <a:latin typeface="Cambria Math" panose="02040503050406030204" pitchFamily="18" charset="0"/>
                                          <a:ea typeface="Cambria Math" panose="02040503050406030204" pitchFamily="18" charset="0"/>
                                        </a:rPr>
                                        <m:t>     </m:t>
                                      </m:r>
                                    </m:e>
                                    <m:e>
                                      <m:r>
                                        <a:rPr lang="en-US" sz="1800" b="0" i="1" smtClean="0">
                                          <a:latin typeface="Cambria Math" panose="02040503050406030204" pitchFamily="18" charset="0"/>
                                          <a:ea typeface="Cambria Math" panose="02040503050406030204" pitchFamily="18" charset="0"/>
                                        </a:rPr>
                                        <m:t>0</m:t>
                                      </m:r>
                                    </m:e>
                                  </m:mr>
                                  <m:mr>
                                    <m:e>
                                      <m:r>
                                        <a:rPr lang="en-US" sz="1800" b="0" i="1" smtClean="0">
                                          <a:latin typeface="Cambria Math" panose="02040503050406030204" pitchFamily="18" charset="0"/>
                                          <a:ea typeface="Cambria Math" panose="02040503050406030204" pitchFamily="18" charset="0"/>
                                        </a:rPr>
                                        <m:t>⋮     </m:t>
                                      </m:r>
                                    </m:e>
                                    <m:e>
                                      <m:r>
                                        <a:rPr lang="en-US" sz="1800" b="0" i="1" smtClean="0">
                                          <a:latin typeface="Cambria Math" panose="02040503050406030204" pitchFamily="18" charset="0"/>
                                          <a:ea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3</m:t>
                                      </m:r>
                                      <m: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ea typeface="Cambria Math" panose="02040503050406030204" pitchFamily="18" charset="0"/>
                                        </a:rPr>
                                        <m:t>𝜈</m:t>
                                      </m:r>
                                    </m:e>
                                    <m:e>
                                      <m:r>
                                        <a:rPr lang="en-US" sz="1800" b="0" i="1" smtClean="0">
                                          <a:latin typeface="Cambria Math" panose="02040503050406030204" pitchFamily="18" charset="0"/>
                                          <a:ea typeface="Cambria Math" panose="02040503050406030204" pitchFamily="18" charset="0"/>
                                        </a:rPr>
                                        <m:t>⋯</m:t>
                                      </m:r>
                                    </m:e>
                                  </m:mr>
                                  <m:mr>
                                    <m:e>
                                      <m:r>
                                        <a:rPr lang="en-US" sz="1800" b="0" i="1" smtClean="0">
                                          <a:latin typeface="Cambria Math" panose="02040503050406030204" pitchFamily="18" charset="0"/>
                                          <a:ea typeface="Cambria Math" panose="02040503050406030204" pitchFamily="18" charset="0"/>
                                        </a:rPr>
                                        <m:t>⋮</m:t>
                                      </m:r>
                                    </m:e>
                                    <m:e>
                                      <m:r>
                                        <a:rPr lang="en-US" sz="1800" b="0" i="1" smtClean="0">
                                          <a:latin typeface="Cambria Math" panose="02040503050406030204" pitchFamily="18" charset="0"/>
                                          <a:ea typeface="Cambria Math" panose="02040503050406030204" pitchFamily="18" charset="0"/>
                                        </a:rPr>
                                        <m:t>⋱</m:t>
                                      </m:r>
                                    </m:e>
                                  </m:mr>
                                </m:m>
                              </m:e>
                            </m:mr>
                          </m:m>
                        </m:e>
                      </m:d>
                    </m:oMath>
                  </m:oMathPara>
                </a14:m>
                <a:endParaRPr lang="en-TW" sz="1800" b="0" dirty="0">
                  <a:latin typeface="Cambria Math"/>
                </a:endParaRPr>
              </a:p>
            </p:txBody>
          </p:sp>
        </mc:Choice>
        <mc:Fallback xmlns="">
          <p:sp>
            <p:nvSpPr>
              <p:cNvPr id="4" name="TextBox 3">
                <a:extLst>
                  <a:ext uri="{FF2B5EF4-FFF2-40B4-BE49-F238E27FC236}">
                    <a16:creationId xmlns:a16="http://schemas.microsoft.com/office/drawing/2014/main" id="{3A496913-AE95-7795-89C7-DE6AF0BF049E}"/>
                  </a:ext>
                </a:extLst>
              </p:cNvPr>
              <p:cNvSpPr txBox="1">
                <a:spLocks noRot="1" noChangeAspect="1" noMove="1" noResize="1" noEditPoints="1" noAdjustHandles="1" noChangeArrowheads="1" noChangeShapeType="1" noTextEdit="1"/>
              </p:cNvSpPr>
              <p:nvPr/>
            </p:nvSpPr>
            <p:spPr>
              <a:xfrm>
                <a:off x="1343844" y="2205558"/>
                <a:ext cx="4462440" cy="975908"/>
              </a:xfrm>
              <a:prstGeom prst="rect">
                <a:avLst/>
              </a:prstGeom>
              <a:blipFill>
                <a:blip r:embed="rId2"/>
                <a:stretch>
                  <a:fillRect l="-568" t="-5128" b="-15385"/>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CDA772A7-E5D0-BEDF-B51E-08C58605E3AA}"/>
              </a:ext>
            </a:extLst>
          </p:cNvPr>
          <p:cNvSpPr/>
          <p:nvPr/>
        </p:nvSpPr>
        <p:spPr>
          <a:xfrm>
            <a:off x="6660986" y="2128575"/>
            <a:ext cx="358106" cy="2280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E:\Media\Images\chapter40\4006.jpg">
            <a:extLst>
              <a:ext uri="{FF2B5EF4-FFF2-40B4-BE49-F238E27FC236}">
                <a16:creationId xmlns:a16="http://schemas.microsoft.com/office/drawing/2014/main" id="{FEAE5B0C-3D91-E9B0-31A5-1FA29B90B8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408"/>
          <a:stretch/>
        </p:blipFill>
        <p:spPr bwMode="auto">
          <a:xfrm>
            <a:off x="6948264" y="2132856"/>
            <a:ext cx="1595850" cy="228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B7680BA-6D2E-F170-EBF7-03D54B5EA7F6}"/>
                  </a:ext>
                </a:extLst>
              </p:cNvPr>
              <p:cNvSpPr txBox="1"/>
              <p:nvPr/>
            </p:nvSpPr>
            <p:spPr>
              <a:xfrm>
                <a:off x="6864342" y="3839662"/>
                <a:ext cx="309502"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9" name="TextBox 8">
                <a:extLst>
                  <a:ext uri="{FF2B5EF4-FFF2-40B4-BE49-F238E27FC236}">
                    <a16:creationId xmlns:a16="http://schemas.microsoft.com/office/drawing/2014/main" id="{5B7680BA-6D2E-F170-EBF7-03D54B5EA7F6}"/>
                  </a:ext>
                </a:extLst>
              </p:cNvPr>
              <p:cNvSpPr txBox="1">
                <a:spLocks noRot="1" noChangeAspect="1" noMove="1" noResize="1" noEditPoints="1" noAdjustHandles="1" noChangeArrowheads="1" noChangeShapeType="1" noTextEdit="1"/>
              </p:cNvSpPr>
              <p:nvPr/>
            </p:nvSpPr>
            <p:spPr>
              <a:xfrm>
                <a:off x="6864342" y="3839662"/>
                <a:ext cx="309502" cy="307777"/>
              </a:xfrm>
              <a:prstGeom prst="rect">
                <a:avLst/>
              </a:prstGeom>
              <a:blipFill>
                <a:blip r:embed="rId4"/>
                <a:stretch>
                  <a:fillRect r="-8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9AD676F-9613-814D-1B46-CB7B7B415DEA}"/>
                  </a:ext>
                </a:extLst>
              </p:cNvPr>
              <p:cNvSpPr txBox="1"/>
              <p:nvPr/>
            </p:nvSpPr>
            <p:spPr>
              <a:xfrm flipH="1">
                <a:off x="6814997" y="3424499"/>
                <a:ext cx="43088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2</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0" name="TextBox 9">
                <a:extLst>
                  <a:ext uri="{FF2B5EF4-FFF2-40B4-BE49-F238E27FC236}">
                    <a16:creationId xmlns:a16="http://schemas.microsoft.com/office/drawing/2014/main" id="{29AD676F-9613-814D-1B46-CB7B7B415DEA}"/>
                  </a:ext>
                </a:extLst>
              </p:cNvPr>
              <p:cNvSpPr txBox="1">
                <a:spLocks noRot="1" noChangeAspect="1" noMove="1" noResize="1" noEditPoints="1" noAdjustHandles="1" noChangeArrowheads="1" noChangeShapeType="1" noTextEdit="1"/>
              </p:cNvSpPr>
              <p:nvPr/>
            </p:nvSpPr>
            <p:spPr>
              <a:xfrm flipH="1">
                <a:off x="6814997" y="3424499"/>
                <a:ext cx="430889" cy="307777"/>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06FEEC1-2A09-49E7-07BE-68F7DD1E6F10}"/>
                  </a:ext>
                </a:extLst>
              </p:cNvPr>
              <p:cNvSpPr txBox="1"/>
              <p:nvPr/>
            </p:nvSpPr>
            <p:spPr>
              <a:xfrm>
                <a:off x="6801017" y="3029926"/>
                <a:ext cx="416439"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i="1" dirty="0">
                          <a:latin typeface="Cambria Math" panose="02040503050406030204" pitchFamily="18" charset="0"/>
                          <a:cs typeface="Times New Roman" pitchFamily="18" charset="0"/>
                        </a:rPr>
                        <m:t>3</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1" name="TextBox 10">
                <a:extLst>
                  <a:ext uri="{FF2B5EF4-FFF2-40B4-BE49-F238E27FC236}">
                    <a16:creationId xmlns:a16="http://schemas.microsoft.com/office/drawing/2014/main" id="{106FEEC1-2A09-49E7-07BE-68F7DD1E6F10}"/>
                  </a:ext>
                </a:extLst>
              </p:cNvPr>
              <p:cNvSpPr txBox="1">
                <a:spLocks noRot="1" noChangeAspect="1" noMove="1" noResize="1" noEditPoints="1" noAdjustHandles="1" noChangeArrowheads="1" noChangeShapeType="1" noTextEdit="1"/>
              </p:cNvSpPr>
              <p:nvPr/>
            </p:nvSpPr>
            <p:spPr>
              <a:xfrm>
                <a:off x="6801017" y="3029926"/>
                <a:ext cx="416439" cy="307777"/>
              </a:xfrm>
              <a:prstGeom prst="rect">
                <a:avLst/>
              </a:prstGeom>
              <a:blipFill>
                <a:blip r:embed="rId6"/>
                <a:stretch>
                  <a:fillRect r="-294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F3EADBB-6528-986A-39D9-FDBBEF0669C8}"/>
                  </a:ext>
                </a:extLst>
              </p:cNvPr>
              <p:cNvSpPr txBox="1"/>
              <p:nvPr/>
            </p:nvSpPr>
            <p:spPr>
              <a:xfrm>
                <a:off x="6785570" y="2693512"/>
                <a:ext cx="467835" cy="307777"/>
              </a:xfrm>
              <a:prstGeom prst="rect">
                <a:avLst/>
              </a:prstGeom>
              <a:solidFill>
                <a:schemeClr val="bg1"/>
              </a:solidFill>
              <a:ln>
                <a:noFill/>
              </a:ln>
            </p:spPr>
            <p:txBody>
              <a:bodyPr wrap="square">
                <a:spAutoFit/>
              </a:bodyPr>
              <a:lstStyle/>
              <a:p>
                <a:pPr/>
                <a14:m>
                  <m:oMathPara xmlns:m="http://schemas.openxmlformats.org/officeDocument/2006/math">
                    <m:oMath>
                      <m:r>
                        <a:rPr lang="en-US" altLang="zh-TW" sz="1400" b="0" i="1" dirty="0" smtClean="0">
                          <a:solidFill>
                            <a:schemeClr val="tx1"/>
                          </a:solidFill>
                          <a:latin typeface="Cambria Math" panose="02040503050406030204" pitchFamily="18" charset="0"/>
                          <a:cs typeface="Times New Roman" pitchFamily="18" charset="0"/>
                        </a:rPr>
                        <m:t>4</m:t>
                      </m:r>
                      <m:r>
                        <a:rPr lang="en-US" altLang="zh-TW" sz="1400" i="1" dirty="0" smtClean="0">
                          <a:solidFill>
                            <a:schemeClr val="tx1"/>
                          </a:solidFill>
                          <a:latin typeface="Cambria Math"/>
                          <a:cs typeface="Times New Roman" pitchFamily="18" charset="0"/>
                        </a:rPr>
                        <m:t>ℎ</m:t>
                      </m:r>
                      <m:r>
                        <a:rPr lang="en-US" altLang="zh-TW" sz="1400" i="1" dirty="0" smtClean="0">
                          <a:solidFill>
                            <a:schemeClr val="tx1"/>
                          </a:solidFill>
                          <a:latin typeface="Cambria Math" panose="02040503050406030204" pitchFamily="18" charset="0"/>
                          <a:ea typeface="Cambria Math" panose="02040503050406030204" pitchFamily="18" charset="0"/>
                          <a:cs typeface="Times New Roman" pitchFamily="18" charset="0"/>
                        </a:rPr>
                        <m:t>𝜈</m:t>
                      </m:r>
                    </m:oMath>
                  </m:oMathPara>
                </a14:m>
                <a:endParaRPr lang="en-US" sz="1400" dirty="0">
                  <a:solidFill>
                    <a:schemeClr val="tx1"/>
                  </a:solidFill>
                </a:endParaRPr>
              </a:p>
            </p:txBody>
          </p:sp>
        </mc:Choice>
        <mc:Fallback xmlns="">
          <p:sp>
            <p:nvSpPr>
              <p:cNvPr id="12" name="TextBox 11">
                <a:extLst>
                  <a:ext uri="{FF2B5EF4-FFF2-40B4-BE49-F238E27FC236}">
                    <a16:creationId xmlns:a16="http://schemas.microsoft.com/office/drawing/2014/main" id="{AF3EADBB-6528-986A-39D9-FDBBEF0669C8}"/>
                  </a:ext>
                </a:extLst>
              </p:cNvPr>
              <p:cNvSpPr txBox="1">
                <a:spLocks noRot="1" noChangeAspect="1" noMove="1" noResize="1" noEditPoints="1" noAdjustHandles="1" noChangeArrowheads="1" noChangeShapeType="1" noTextEdit="1"/>
              </p:cNvSpPr>
              <p:nvPr/>
            </p:nvSpPr>
            <p:spPr>
              <a:xfrm>
                <a:off x="6785570" y="2693512"/>
                <a:ext cx="467835" cy="307777"/>
              </a:xfrm>
              <a:prstGeom prst="rect">
                <a:avLst/>
              </a:prstGeom>
              <a:blipFill>
                <a:blip r:embed="rId7"/>
                <a:stretch>
                  <a:fillRect/>
                </a:stretch>
              </a:blipFill>
              <a:ln>
                <a:noFill/>
              </a:ln>
            </p:spPr>
            <p:txBody>
              <a:bodyPr/>
              <a:lstStyle/>
              <a:p>
                <a:r>
                  <a:rPr lang="en-US">
                    <a:noFill/>
                  </a:rPr>
                  <a:t> </a:t>
                </a:r>
              </a:p>
            </p:txBody>
          </p:sp>
        </mc:Fallback>
      </mc:AlternateContent>
      <p:sp>
        <p:nvSpPr>
          <p:cNvPr id="13" name="TextBox 12">
            <a:extLst>
              <a:ext uri="{FF2B5EF4-FFF2-40B4-BE49-F238E27FC236}">
                <a16:creationId xmlns:a16="http://schemas.microsoft.com/office/drawing/2014/main" id="{3DC528AD-5D45-B38A-7979-B2F939BB0904}"/>
              </a:ext>
            </a:extLst>
          </p:cNvPr>
          <p:cNvSpPr txBox="1"/>
          <p:nvPr/>
        </p:nvSpPr>
        <p:spPr>
          <a:xfrm>
            <a:off x="1303244" y="3380249"/>
            <a:ext cx="5914212" cy="369332"/>
          </a:xfrm>
          <a:prstGeom prst="rect">
            <a:avLst/>
          </a:prstGeom>
          <a:noFill/>
        </p:spPr>
        <p:txBody>
          <a:bodyPr wrap="square" rtlCol="0">
            <a:spAutoFit/>
          </a:bodyPr>
          <a:lstStyle/>
          <a:p>
            <a:pPr algn="l"/>
            <a:r>
              <a:rPr lang="en-US" sz="1800" dirty="0" err="1">
                <a:latin typeface="Cambria Math" panose="02040503050406030204" pitchFamily="18" charset="0"/>
              </a:rPr>
              <a:t>能量表格在以能階量子數為足標時是對角化的</a:t>
            </a:r>
            <a:r>
              <a:rPr lang="en-US" sz="1800" dirty="0">
                <a:latin typeface="Cambria Math" panose="02040503050406030204" pitchFamily="18" charset="0"/>
              </a:rPr>
              <a:t>！</a:t>
            </a:r>
          </a:p>
        </p:txBody>
      </p:sp>
      <p:sp>
        <p:nvSpPr>
          <p:cNvPr id="14" name="TextBox 13">
            <a:extLst>
              <a:ext uri="{FF2B5EF4-FFF2-40B4-BE49-F238E27FC236}">
                <a16:creationId xmlns:a16="http://schemas.microsoft.com/office/drawing/2014/main" id="{A6BE3FDD-5BE8-0C83-F8A3-992263D7206E}"/>
              </a:ext>
            </a:extLst>
          </p:cNvPr>
          <p:cNvSpPr txBox="1"/>
          <p:nvPr/>
        </p:nvSpPr>
        <p:spPr>
          <a:xfrm>
            <a:off x="1277069" y="3870865"/>
            <a:ext cx="5317284" cy="369332"/>
          </a:xfrm>
          <a:prstGeom prst="rect">
            <a:avLst/>
          </a:prstGeom>
          <a:noFill/>
        </p:spPr>
        <p:txBody>
          <a:bodyPr wrap="square" rtlCol="0">
            <a:spAutoFit/>
          </a:bodyPr>
          <a:lstStyle/>
          <a:p>
            <a:pPr algn="l"/>
            <a:r>
              <a:rPr lang="en-US" sz="1800" dirty="0" err="1">
                <a:latin typeface="Cambria Math" panose="02040503050406030204" pitchFamily="18" charset="0"/>
              </a:rPr>
              <a:t>基底是能量矩陣的本徵向量Eigenvectors</a:t>
            </a:r>
            <a:r>
              <a:rPr lang="en-US" sz="1800" dirty="0">
                <a:latin typeface="Cambria Math" panose="02040503050406030204" pitchFamily="18" charset="0"/>
              </a:rPr>
              <a:t>。</a:t>
            </a:r>
          </a:p>
        </p:txBody>
      </p:sp>
      <p:sp>
        <p:nvSpPr>
          <p:cNvPr id="16" name="TextBox 15">
            <a:extLst>
              <a:ext uri="{FF2B5EF4-FFF2-40B4-BE49-F238E27FC236}">
                <a16:creationId xmlns:a16="http://schemas.microsoft.com/office/drawing/2014/main" id="{8C6764E1-38B2-2ACF-34E3-B25BA770D80B}"/>
              </a:ext>
            </a:extLst>
          </p:cNvPr>
          <p:cNvSpPr txBox="1"/>
          <p:nvPr/>
        </p:nvSpPr>
        <p:spPr>
          <a:xfrm>
            <a:off x="1034052" y="1643402"/>
            <a:ext cx="6840760" cy="369332"/>
          </a:xfrm>
          <a:prstGeom prst="rect">
            <a:avLst/>
          </a:prstGeom>
          <a:noFill/>
        </p:spPr>
        <p:txBody>
          <a:bodyPr wrap="square" rtlCol="0">
            <a:spAutoFit/>
          </a:bodyPr>
          <a:lstStyle/>
          <a:p>
            <a:pPr algn="l"/>
            <a:r>
              <a:rPr lang="en-US" sz="1800" dirty="0">
                <a:latin typeface="Cambria Math" panose="02040503050406030204" pitchFamily="18" charset="0"/>
              </a:rPr>
              <a:t>1. </a:t>
            </a:r>
            <a:r>
              <a:rPr lang="en-US" sz="1800" dirty="0" err="1">
                <a:latin typeface="Cambria Math" panose="02040503050406030204" pitchFamily="18" charset="0"/>
              </a:rPr>
              <a:t>能量矩陣與位置矩陣及動量矩陣保持古典物理中的代數關係</a:t>
            </a:r>
            <a:r>
              <a:rPr lang="en-US" sz="1800" dirty="0">
                <a:latin typeface="Cambria Math" panose="02040503050406030204" pitchFamily="18" charset="0"/>
              </a:rPr>
              <a:t>！</a:t>
            </a:r>
          </a:p>
        </p:txBody>
      </p:sp>
      <p:sp>
        <p:nvSpPr>
          <p:cNvPr id="17" name="TextBox 16">
            <a:extLst>
              <a:ext uri="{FF2B5EF4-FFF2-40B4-BE49-F238E27FC236}">
                <a16:creationId xmlns:a16="http://schemas.microsoft.com/office/drawing/2014/main" id="{1BCC50D9-30AF-644A-ED6B-77058DCF7913}"/>
              </a:ext>
            </a:extLst>
          </p:cNvPr>
          <p:cNvSpPr txBox="1"/>
          <p:nvPr/>
        </p:nvSpPr>
        <p:spPr>
          <a:xfrm>
            <a:off x="1036486" y="921897"/>
            <a:ext cx="4176464" cy="369332"/>
          </a:xfrm>
          <a:prstGeom prst="rect">
            <a:avLst/>
          </a:prstGeom>
          <a:noFill/>
        </p:spPr>
        <p:txBody>
          <a:bodyPr wrap="square" rtlCol="0">
            <a:spAutoFit/>
          </a:bodyPr>
          <a:lstStyle/>
          <a:p>
            <a:pPr algn="l"/>
            <a:r>
              <a:rPr lang="en-US" sz="1800" dirty="0" err="1">
                <a:latin typeface="Cambria Math" panose="02040503050406030204" pitchFamily="18" charset="0"/>
              </a:rPr>
              <a:t>在何種意義上，這些物理量是矩陣呢</a:t>
            </a:r>
            <a:r>
              <a:rPr lang="en-US" sz="1800" dirty="0">
                <a:latin typeface="Cambria Math" panose="02040503050406030204" pitchFamily="18" charset="0"/>
              </a:rPr>
              <a:t>？</a:t>
            </a:r>
          </a:p>
        </p:txBody>
      </p:sp>
    </p:spTree>
    <p:extLst>
      <p:ext uri="{BB962C8B-B14F-4D97-AF65-F5344CB8AC3E}">
        <p14:creationId xmlns:p14="http://schemas.microsoft.com/office/powerpoint/2010/main" val="118744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4" grpId="0"/>
    </p:bld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6E1E19-1C2A-345B-B4E5-CEF84CB4C0C8}"/>
              </a:ext>
            </a:extLst>
          </p:cNvPr>
          <p:cNvSpPr txBox="1"/>
          <p:nvPr/>
        </p:nvSpPr>
        <p:spPr>
          <a:xfrm>
            <a:off x="1475656" y="1487490"/>
            <a:ext cx="5349890" cy="369332"/>
          </a:xfrm>
          <a:prstGeom prst="rect">
            <a:avLst/>
          </a:prstGeom>
          <a:noFill/>
        </p:spPr>
        <p:txBody>
          <a:bodyPr wrap="square" rtlCol="0">
            <a:spAutoFit/>
          </a:bodyPr>
          <a:lstStyle/>
          <a:p>
            <a:pPr algn="l"/>
            <a:r>
              <a:rPr lang="en-US" sz="1800" dirty="0" err="1">
                <a:latin typeface="Cambria Math" panose="02040503050406030204" pitchFamily="18" charset="0"/>
              </a:rPr>
              <a:t>海：一個電子的點狀的位置沒有意義</a:t>
            </a:r>
            <a:r>
              <a:rPr lang="en-US" sz="1800" dirty="0">
                <a:latin typeface="Cambria Math" panose="02040503050406030204" pitchFamily="18" charset="0"/>
              </a:rPr>
              <a:t>，</a:t>
            </a:r>
          </a:p>
        </p:txBody>
      </p:sp>
      <p:sp>
        <p:nvSpPr>
          <p:cNvPr id="3" name="TextBox 2">
            <a:extLst>
              <a:ext uri="{FF2B5EF4-FFF2-40B4-BE49-F238E27FC236}">
                <a16:creationId xmlns:a16="http://schemas.microsoft.com/office/drawing/2014/main" id="{680EAD81-89E3-4ECB-4AAE-30F8567B7181}"/>
              </a:ext>
            </a:extLst>
          </p:cNvPr>
          <p:cNvSpPr txBox="1"/>
          <p:nvPr/>
        </p:nvSpPr>
        <p:spPr>
          <a:xfrm>
            <a:off x="1475656" y="2188860"/>
            <a:ext cx="4320480" cy="369332"/>
          </a:xfrm>
          <a:prstGeom prst="rect">
            <a:avLst/>
          </a:prstGeom>
          <a:noFill/>
        </p:spPr>
        <p:txBody>
          <a:bodyPr wrap="square" rtlCol="0">
            <a:spAutoFit/>
          </a:bodyPr>
          <a:lstStyle/>
          <a:p>
            <a:r>
              <a:rPr lang="en-US" sz="1800" dirty="0" err="1">
                <a:latin typeface="Cambria Math" panose="02040503050406030204" pitchFamily="18" charset="0"/>
              </a:rPr>
              <a:t>但我們還是可以測量它的點狀的位置</a:t>
            </a:r>
            <a:r>
              <a:rPr lang="en-US" sz="1800" dirty="0">
                <a:latin typeface="Cambria Math" panose="02040503050406030204" pitchFamily="18" charset="0"/>
              </a:rPr>
              <a:t>，</a:t>
            </a:r>
          </a:p>
        </p:txBody>
      </p:sp>
      <p:sp>
        <p:nvSpPr>
          <p:cNvPr id="4" name="TextBox 3">
            <a:extLst>
              <a:ext uri="{FF2B5EF4-FFF2-40B4-BE49-F238E27FC236}">
                <a16:creationId xmlns:a16="http://schemas.microsoft.com/office/drawing/2014/main" id="{668D5519-D8F3-ABE7-7760-1227C2263D97}"/>
              </a:ext>
            </a:extLst>
          </p:cNvPr>
          <p:cNvSpPr txBox="1"/>
          <p:nvPr/>
        </p:nvSpPr>
        <p:spPr>
          <a:xfrm>
            <a:off x="1475656" y="2852936"/>
            <a:ext cx="4032448" cy="369332"/>
          </a:xfrm>
          <a:prstGeom prst="rect">
            <a:avLst/>
          </a:prstGeom>
          <a:noFill/>
        </p:spPr>
        <p:txBody>
          <a:bodyPr wrap="square" rtlCol="0">
            <a:spAutoFit/>
          </a:bodyPr>
          <a:lstStyle/>
          <a:p>
            <a:pPr algn="l"/>
            <a:r>
              <a:rPr lang="en-US" sz="1800" dirty="0" err="1">
                <a:latin typeface="Cambria Math" panose="02040503050406030204" pitchFamily="18" charset="0"/>
              </a:rPr>
              <a:t>海：或許測量結果沒有確定值</a:t>
            </a:r>
            <a:r>
              <a:rPr lang="en-US" sz="1800" dirty="0">
                <a:latin typeface="Cambria Math" panose="02040503050406030204" pitchFamily="18" charset="0"/>
              </a:rPr>
              <a:t>！</a:t>
            </a:r>
          </a:p>
        </p:txBody>
      </p:sp>
      <p:sp>
        <p:nvSpPr>
          <p:cNvPr id="5" name="TextBox 4">
            <a:extLst>
              <a:ext uri="{FF2B5EF4-FFF2-40B4-BE49-F238E27FC236}">
                <a16:creationId xmlns:a16="http://schemas.microsoft.com/office/drawing/2014/main" id="{619535BD-5AC7-2335-E9FD-B422F3A087D9}"/>
              </a:ext>
            </a:extLst>
          </p:cNvPr>
          <p:cNvSpPr txBox="1"/>
          <p:nvPr/>
        </p:nvSpPr>
        <p:spPr>
          <a:xfrm>
            <a:off x="1475656" y="3635530"/>
            <a:ext cx="7488832" cy="369332"/>
          </a:xfrm>
          <a:prstGeom prst="rect">
            <a:avLst/>
          </a:prstGeom>
          <a:noFill/>
        </p:spPr>
        <p:txBody>
          <a:bodyPr wrap="square" rtlCol="0">
            <a:spAutoFit/>
          </a:bodyPr>
          <a:lstStyle/>
          <a:p>
            <a:r>
              <a:rPr lang="en-US" sz="1800" dirty="0" err="1">
                <a:latin typeface="Cambria Math" panose="02040503050406030204" pitchFamily="18" charset="0"/>
              </a:rPr>
              <a:t>我們只能就特定狀態下，電子點狀的位置作測量，將結果取平均值</a:t>
            </a:r>
            <a:r>
              <a:rPr lang="en-US" sz="1800" dirty="0">
                <a:latin typeface="Cambria Math" panose="02040503050406030204" pitchFamily="18" charset="0"/>
              </a:rPr>
              <a:t>！</a:t>
            </a:r>
          </a:p>
        </p:txBody>
      </p:sp>
      <p:pic>
        <p:nvPicPr>
          <p:cNvPr id="6" name="Picture 2" descr="F15_05">
            <a:extLst>
              <a:ext uri="{FF2B5EF4-FFF2-40B4-BE49-F238E27FC236}">
                <a16:creationId xmlns:a16="http://schemas.microsoft.com/office/drawing/2014/main" id="{7007B485-60AC-A882-BFA3-2B49E1776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46078"/>
          <a:stretch>
            <a:fillRect/>
          </a:stretch>
        </p:blipFill>
        <p:spPr bwMode="auto">
          <a:xfrm>
            <a:off x="5500857" y="2368094"/>
            <a:ext cx="2931168" cy="92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A341FD0A-2E14-04D5-76EC-6766B6B92497}"/>
              </a:ext>
            </a:extLst>
          </p:cNvPr>
          <p:cNvSpPr txBox="1"/>
          <p:nvPr/>
        </p:nvSpPr>
        <p:spPr>
          <a:xfrm>
            <a:off x="1495356" y="4158740"/>
            <a:ext cx="7488832" cy="369332"/>
          </a:xfrm>
          <a:prstGeom prst="rect">
            <a:avLst/>
          </a:prstGeom>
          <a:noFill/>
        </p:spPr>
        <p:txBody>
          <a:bodyPr wrap="square" rtlCol="0">
            <a:spAutoFit/>
          </a:bodyPr>
          <a:lstStyle/>
          <a:p>
            <a:r>
              <a:rPr lang="en-US" sz="1800" dirty="0" err="1">
                <a:latin typeface="Cambria Math" panose="02040503050406030204" pitchFamily="18" charset="0"/>
              </a:rPr>
              <a:t>只有平均值有意義</a:t>
            </a:r>
            <a:r>
              <a:rPr lang="en-US" sz="1800" dirty="0">
                <a:latin typeface="Cambria Math" panose="02040503050406030204" pitchFamily="18" charset="0"/>
              </a:rPr>
              <a:t>！</a:t>
            </a:r>
          </a:p>
        </p:txBody>
      </p:sp>
    </p:spTree>
    <p:extLst>
      <p:ext uri="{BB962C8B-B14F-4D97-AF65-F5344CB8AC3E}">
        <p14:creationId xmlns:p14="http://schemas.microsoft.com/office/powerpoint/2010/main" val="22905878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602455-4FB8-33CC-2B40-5BE3025ACF17}"/>
              </a:ext>
            </a:extLst>
          </p:cNvPr>
          <p:cNvSpPr txBox="1"/>
          <p:nvPr/>
        </p:nvSpPr>
        <p:spPr>
          <a:xfrm>
            <a:off x="1000404" y="476856"/>
            <a:ext cx="7704855" cy="369332"/>
          </a:xfrm>
          <a:prstGeom prst="rect">
            <a:avLst/>
          </a:prstGeom>
          <a:noFill/>
        </p:spPr>
        <p:txBody>
          <a:bodyPr wrap="square" rtlCol="0">
            <a:spAutoFit/>
          </a:bodyPr>
          <a:lstStyle/>
          <a:p>
            <a:pPr algn="l"/>
            <a:r>
              <a:rPr lang="en-US" sz="1800" dirty="0">
                <a:latin typeface="Cambria Math" panose="02040503050406030204" pitchFamily="18" charset="0"/>
              </a:rPr>
              <a:t>2. </a:t>
            </a:r>
            <a:r>
              <a:rPr lang="en-US" sz="1800" dirty="0" err="1">
                <a:latin typeface="Cambria Math" panose="02040503050406030204" pitchFamily="18" charset="0"/>
              </a:rPr>
              <a:t>測量物理量的平均值等於將物理量矩陣夾在兩個代表狀態的向量間</a:t>
            </a:r>
            <a:r>
              <a:rPr lang="en-US" sz="1800" dirty="0">
                <a:latin typeface="Cambria Math" panose="02040503050406030204" pitchFamily="18" charset="0"/>
              </a:rPr>
              <a: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0DEB1E9-F705-48F1-7329-5B035FD606E2}"/>
                  </a:ext>
                </a:extLst>
              </p:cNvPr>
              <p:cNvSpPr txBox="1"/>
              <p:nvPr/>
            </p:nvSpPr>
            <p:spPr bwMode="auto">
              <a:xfrm>
                <a:off x="1011966" y="1480323"/>
                <a:ext cx="6768752" cy="1654107"/>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d>
                        <m:dPr>
                          <m:begChr m:val="⟨"/>
                          <m:endChr m:val="⟩"/>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𝑥</m:t>
                          </m:r>
                        </m:e>
                      </m:d>
                      <m:r>
                        <a:rPr lang="en-US" altLang="zh-TW" sz="1800" b="0" i="1" smtClean="0">
                          <a:latin typeface="Cambria Math" panose="02040503050406030204" pitchFamily="18" charset="0"/>
                        </a:rPr>
                        <m:t>=</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1,0,0,0,0</m:t>
                          </m:r>
                          <m:r>
                            <a:rPr lang="en-US" altLang="zh-TW" sz="1800" b="0" i="1" smtClean="0">
                              <a:latin typeface="Cambria Math" panose="02040503050406030204" pitchFamily="18" charset="0"/>
                              <a:ea typeface="Cambria Math" panose="02040503050406030204" pitchFamily="18" charset="0"/>
                            </a:rPr>
                            <m:t>⋯</m:t>
                          </m:r>
                        </m:e>
                      </m:d>
                      <m:rad>
                        <m:radPr>
                          <m:degHide m:val="on"/>
                          <m:ctrlPr>
                            <a:rPr lang="en-US" altLang="zh-TW" sz="1800" i="1">
                              <a:latin typeface="Cambria Math" panose="02040503050406030204" pitchFamily="18" charset="0"/>
                            </a:rPr>
                          </m:ctrlPr>
                        </m:radPr>
                        <m:deg/>
                        <m:e>
                          <m:f>
                            <m:fPr>
                              <m:ctrlPr>
                                <a:rPr lang="en-US" altLang="zh-TW" sz="1800" i="1">
                                  <a:latin typeface="Cambria Math" panose="02040503050406030204" pitchFamily="18" charset="0"/>
                                  <a:ea typeface="Cambria Math" panose="02040503050406030204" pitchFamily="18" charset="0"/>
                                </a:rPr>
                              </m:ctrlPr>
                            </m:fPr>
                            <m:num>
                              <m:r>
                                <m:rPr>
                                  <m:sty m:val="p"/>
                                </m:rPr>
                                <a:rPr lang="en-US" altLang="zh-TW" sz="1800" i="1">
                                  <a:latin typeface="Cambria Math" panose="02040503050406030204" pitchFamily="18" charset="0"/>
                                  <a:ea typeface="Cambria Math" panose="02040503050406030204" pitchFamily="18" charset="0"/>
                                </a:rPr>
                                <m:t>ℏ</m:t>
                              </m:r>
                            </m:num>
                            <m:den>
                              <m:r>
                                <a:rPr lang="en-US" altLang="zh-TW" sz="1800" i="1">
                                  <a:latin typeface="Cambria Math" panose="02040503050406030204" pitchFamily="18" charset="0"/>
                                </a:rPr>
                                <m:t>2</m:t>
                              </m:r>
                              <m:r>
                                <a:rPr lang="en-TW" sz="1800" i="1">
                                  <a:latin typeface="Cambria Math" panose="02040503050406030204" pitchFamily="18" charset="0"/>
                                </a:rPr>
                                <m:t>𝑚</m:t>
                              </m:r>
                              <m:r>
                                <a:rPr lang="en-TW" sz="1800" i="1">
                                  <a:latin typeface="Cambria Math" panose="02040503050406030204" pitchFamily="18" charset="0"/>
                                </a:rPr>
                                <m:t>𝜔</m:t>
                              </m:r>
                            </m:den>
                          </m:f>
                        </m:e>
                      </m:rad>
                      <m:d>
                        <m:dPr>
                          <m:ctrlPr>
                            <a:rPr lang="en-US" altLang="zh-TW" sz="1800" b="0" i="1" smtClean="0">
                              <a:latin typeface="Cambria Math" panose="02040503050406030204" pitchFamily="18" charset="0"/>
                            </a:rPr>
                          </m:ctrlPr>
                        </m:dPr>
                        <m:e>
                          <m:m>
                            <m:mPr>
                              <m:mcs>
                                <m:mc>
                                  <m:mcPr>
                                    <m:count m:val="2"/>
                                    <m:mcJc m:val="center"/>
                                  </m:mcPr>
                                </m:mc>
                              </m:mcs>
                              <m:ctrlPr>
                                <a:rPr lang="en-US" altLang="zh-TW" sz="1800" b="0" i="1" smtClean="0">
                                  <a:latin typeface="Cambria Math" panose="02040503050406030204" pitchFamily="18" charset="0"/>
                                </a:rPr>
                              </m:ctrlPr>
                            </m:mP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1</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1</m:t>
                                      </m:r>
                                    </m:e>
                                    <m:e>
                                      <m:r>
                                        <a:rPr lang="en-US" altLang="zh-TW" sz="1800" b="0" i="1" smtClean="0">
                                          <a:latin typeface="Cambria Math" panose="02040503050406030204" pitchFamily="18" charset="0"/>
                                        </a:rPr>
                                        <m:t>0</m:t>
                                      </m:r>
                                    </m:e>
                                    <m:e>
                                      <m:rad>
                                        <m:radPr>
                                          <m:degHide m:val="on"/>
                                          <m:ctrlPr>
                                            <a:rPr lang="en-US" altLang="zh-TW" sz="1800" b="0" i="1" smtClean="0">
                                              <a:latin typeface="Cambria Math" panose="02040503050406030204" pitchFamily="18" charset="0"/>
                                            </a:rPr>
                                          </m:ctrlPr>
                                        </m:radPr>
                                        <m:deg/>
                                        <m:e>
                                          <m:r>
                                            <a:rPr lang="en-US" altLang="zh-TW" sz="1800" b="0" i="1" smtClean="0">
                                              <a:latin typeface="Cambria Math" panose="02040503050406030204" pitchFamily="18" charset="0"/>
                                            </a:rPr>
                                            <m:t>2</m:t>
                                          </m:r>
                                        </m:e>
                                      </m:rad>
                                    </m:e>
                                  </m:mr>
                                  <m:mr>
                                    <m:e>
                                      <m:r>
                                        <a:rPr lang="en-US" altLang="zh-TW" sz="1800" b="0" i="1" smtClean="0">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b="0" i="1" smtClean="0">
                                          <a:latin typeface="Cambria Math" panose="02040503050406030204" pitchFamily="18" charset="0"/>
                                        </a:rPr>
                                        <m:t>0</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
                              </m:e>
                            </m:m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mr>
                          </m:m>
                        </m:e>
                      </m:d>
                      <m:d>
                        <m:dPr>
                          <m:ctrlPr>
                            <a:rPr lang="en-US" altLang="zh-TW" sz="1800" b="0" i="1" smtClean="0">
                              <a:latin typeface="Cambria Math" panose="02040503050406030204" pitchFamily="18" charset="0"/>
                            </a:rPr>
                          </m:ctrlPr>
                        </m:dPr>
                        <m:e>
                          <m:m>
                            <m:mPr>
                              <m:mcs>
                                <m:mc>
                                  <m:mcPr>
                                    <m:count m:val="1"/>
                                    <m:mcJc m:val="center"/>
                                  </m:mcPr>
                                </m:mc>
                              </m:mcs>
                              <m:ctrlPr>
                                <a:rPr lang="en-US" altLang="zh-TW" sz="1800" b="0" i="1" smtClean="0">
                                  <a:latin typeface="Cambria Math" panose="02040503050406030204" pitchFamily="18" charset="0"/>
                                </a:rPr>
                              </m:ctrlPr>
                            </m:mP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1</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ea typeface="Cambria Math" panose="02040503050406030204" pitchFamily="18" charset="0"/>
                                        </a:rPr>
                                        <m:t>⋮</m:t>
                                      </m:r>
                                    </m:e>
                                  </m:mr>
                                </m:m>
                              </m:e>
                            </m:mr>
                          </m:m>
                        </m:e>
                      </m:d>
                      <m:r>
                        <a:rPr lang="en-US" altLang="zh-TW" sz="1800" b="0" i="1" smtClean="0">
                          <a:latin typeface="Cambria Math" panose="02040503050406030204" pitchFamily="18" charset="0"/>
                        </a:rPr>
                        <m:t>=0</m:t>
                      </m:r>
                    </m:oMath>
                  </m:oMathPara>
                </a14:m>
                <a:endParaRPr lang="en-TW" sz="1800" dirty="0">
                  <a:cs typeface="Times New Roman" pitchFamily="18" charset="0"/>
                </a:endParaRPr>
              </a:p>
            </p:txBody>
          </p:sp>
        </mc:Choice>
        <mc:Fallback xmlns="">
          <p:sp>
            <p:nvSpPr>
              <p:cNvPr id="3" name="TextBox 2">
                <a:extLst>
                  <a:ext uri="{FF2B5EF4-FFF2-40B4-BE49-F238E27FC236}">
                    <a16:creationId xmlns:a16="http://schemas.microsoft.com/office/drawing/2014/main" id="{E0DEB1E9-F705-48F1-7329-5B035FD606E2}"/>
                  </a:ext>
                </a:extLst>
              </p:cNvPr>
              <p:cNvSpPr txBox="1">
                <a:spLocks noRot="1" noChangeAspect="1" noMove="1" noResize="1" noEditPoints="1" noAdjustHandles="1" noChangeArrowheads="1" noChangeShapeType="1" noTextEdit="1"/>
              </p:cNvSpPr>
              <p:nvPr/>
            </p:nvSpPr>
            <p:spPr bwMode="auto">
              <a:xfrm>
                <a:off x="1011966" y="1480323"/>
                <a:ext cx="6768752" cy="1654107"/>
              </a:xfrm>
              <a:prstGeom prst="rect">
                <a:avLst/>
              </a:prstGeom>
              <a:blipFill>
                <a:blip r:embed="rId2"/>
                <a:stretch>
                  <a:fillRect b="-381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E09469F-E13F-12FE-1458-6A94489A9446}"/>
                  </a:ext>
                </a:extLst>
              </p:cNvPr>
              <p:cNvSpPr txBox="1"/>
              <p:nvPr/>
            </p:nvSpPr>
            <p:spPr>
              <a:xfrm>
                <a:off x="1022919" y="1042111"/>
                <a:ext cx="4572000" cy="369332"/>
              </a:xfrm>
              <a:prstGeom prst="rect">
                <a:avLst/>
              </a:prstGeom>
              <a:noFill/>
            </p:spPr>
            <p:txBody>
              <a:bodyPr wrap="square">
                <a:spAutoFit/>
              </a:bodyPr>
              <a:lstStyle/>
              <a:p>
                <a:r>
                  <a:rPr lang="zh-TW" altLang="en-US" sz="1800" b="0" dirty="0"/>
                  <a:t>以基態</a:t>
                </a:r>
                <a14:m>
                  <m:oMath xmlns:m="http://schemas.openxmlformats.org/officeDocument/2006/math">
                    <m:r>
                      <a:rPr lang="en-US" altLang="zh-TW" sz="1800" b="0" i="1" smtClean="0">
                        <a:latin typeface="Cambria Math" panose="02040503050406030204" pitchFamily="18" charset="0"/>
                      </a:rPr>
                      <m:t>𝑛</m:t>
                    </m:r>
                    <m:r>
                      <a:rPr lang="en-US" altLang="zh-TW" sz="1800" b="0" i="1" smtClean="0">
                        <a:latin typeface="Cambria Math" panose="02040503050406030204" pitchFamily="18" charset="0"/>
                      </a:rPr>
                      <m:t>=1</m:t>
                    </m:r>
                  </m:oMath>
                </a14:m>
                <a:r>
                  <a:rPr lang="en-US" sz="1800" dirty="0"/>
                  <a:t>為例：</a:t>
                </a:r>
              </a:p>
            </p:txBody>
          </p:sp>
        </mc:Choice>
        <mc:Fallback xmlns="">
          <p:sp>
            <p:nvSpPr>
              <p:cNvPr id="5" name="TextBox 4">
                <a:extLst>
                  <a:ext uri="{FF2B5EF4-FFF2-40B4-BE49-F238E27FC236}">
                    <a16:creationId xmlns:a16="http://schemas.microsoft.com/office/drawing/2014/main" id="{3E09469F-E13F-12FE-1458-6A94489A9446}"/>
                  </a:ext>
                </a:extLst>
              </p:cNvPr>
              <p:cNvSpPr txBox="1">
                <a:spLocks noRot="1" noChangeAspect="1" noMove="1" noResize="1" noEditPoints="1" noAdjustHandles="1" noChangeArrowheads="1" noChangeShapeType="1" noTextEdit="1"/>
              </p:cNvSpPr>
              <p:nvPr/>
            </p:nvSpPr>
            <p:spPr>
              <a:xfrm>
                <a:off x="1022919" y="1042111"/>
                <a:ext cx="4572000" cy="369332"/>
              </a:xfrm>
              <a:prstGeom prst="rect">
                <a:avLst/>
              </a:prstGeom>
              <a:blipFill>
                <a:blip r:embed="rId3"/>
                <a:stretch>
                  <a:fillRect l="-1108" t="-10000"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638786C-F4D7-C124-E69A-3D5D411D5656}"/>
                  </a:ext>
                </a:extLst>
              </p:cNvPr>
              <p:cNvSpPr txBox="1"/>
              <p:nvPr/>
            </p:nvSpPr>
            <p:spPr>
              <a:xfrm>
                <a:off x="1011966" y="3310363"/>
                <a:ext cx="7704856" cy="369332"/>
              </a:xfrm>
              <a:prstGeom prst="rect">
                <a:avLst/>
              </a:prstGeom>
              <a:noFill/>
            </p:spPr>
            <p:txBody>
              <a:bodyPr wrap="square">
                <a:spAutoFit/>
              </a:bodyPr>
              <a:lstStyle/>
              <a:p>
                <a:r>
                  <a:rPr lang="zh-TW" altLang="en-US" sz="1800" b="0" dirty="0"/>
                  <a:t>在基態</a:t>
                </a:r>
                <a14:m>
                  <m:oMath xmlns:m="http://schemas.openxmlformats.org/officeDocument/2006/math">
                    <m:r>
                      <a:rPr lang="en-US" altLang="zh-TW" sz="1800" b="0" i="1" smtClean="0">
                        <a:latin typeface="Cambria Math" panose="02040503050406030204" pitchFamily="18" charset="0"/>
                      </a:rPr>
                      <m:t>𝑛</m:t>
                    </m:r>
                    <m:r>
                      <a:rPr lang="en-US" altLang="zh-TW" sz="1800" b="0" i="1" smtClean="0">
                        <a:latin typeface="Cambria Math" panose="02040503050406030204" pitchFamily="18" charset="0"/>
                      </a:rPr>
                      <m:t>=1</m:t>
                    </m:r>
                  </m:oMath>
                </a14:m>
                <a:r>
                  <a:rPr lang="en-US" sz="1800" dirty="0"/>
                  <a:t>測量位置的平均值，就是位置矩陣的11矩陣元：</a:t>
                </a:r>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11</m:t>
                        </m:r>
                      </m:sub>
                    </m:sSub>
                  </m:oMath>
                </a14:m>
                <a:r>
                  <a:rPr lang="en-US" sz="1800" dirty="0"/>
                  <a:t>!</a:t>
                </a:r>
              </a:p>
            </p:txBody>
          </p:sp>
        </mc:Choice>
        <mc:Fallback xmlns="">
          <p:sp>
            <p:nvSpPr>
              <p:cNvPr id="7" name="TextBox 6">
                <a:extLst>
                  <a:ext uri="{FF2B5EF4-FFF2-40B4-BE49-F238E27FC236}">
                    <a16:creationId xmlns:a16="http://schemas.microsoft.com/office/drawing/2014/main" id="{F638786C-F4D7-C124-E69A-3D5D411D5656}"/>
                  </a:ext>
                </a:extLst>
              </p:cNvPr>
              <p:cNvSpPr txBox="1">
                <a:spLocks noRot="1" noChangeAspect="1" noMove="1" noResize="1" noEditPoints="1" noAdjustHandles="1" noChangeArrowheads="1" noChangeShapeType="1" noTextEdit="1"/>
              </p:cNvSpPr>
              <p:nvPr/>
            </p:nvSpPr>
            <p:spPr>
              <a:xfrm>
                <a:off x="1011966" y="3310363"/>
                <a:ext cx="7704856" cy="369332"/>
              </a:xfrm>
              <a:prstGeom prst="rect">
                <a:avLst/>
              </a:prstGeom>
              <a:blipFill>
                <a:blip r:embed="rId4"/>
                <a:stretch>
                  <a:fillRect l="-658" t="-6667" b="-23333"/>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C0F09EA1-EC34-A61A-81D6-507315FEC6D4}"/>
              </a:ext>
            </a:extLst>
          </p:cNvPr>
          <p:cNvSpPr txBox="1"/>
          <p:nvPr/>
        </p:nvSpPr>
        <p:spPr>
          <a:xfrm>
            <a:off x="1022919" y="3768565"/>
            <a:ext cx="4572000" cy="369332"/>
          </a:xfrm>
          <a:prstGeom prst="rect">
            <a:avLst/>
          </a:prstGeom>
          <a:noFill/>
        </p:spPr>
        <p:txBody>
          <a:bodyPr wrap="square">
            <a:spAutoFit/>
          </a:bodyPr>
          <a:lstStyle/>
          <a:p>
            <a:r>
              <a:rPr lang="en-US" sz="1800" dirty="0" err="1"/>
              <a:t>這適用於任何物理量</a:t>
            </a:r>
            <a:r>
              <a:rPr lang="en-US" sz="1800" dirty="0"/>
              <a: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2AF3C66-AC8F-D85F-3826-8548A1778C9F}"/>
                  </a:ext>
                </a:extLst>
              </p:cNvPr>
              <p:cNvSpPr txBox="1"/>
              <p:nvPr/>
            </p:nvSpPr>
            <p:spPr bwMode="auto">
              <a:xfrm>
                <a:off x="1043608" y="4221088"/>
                <a:ext cx="7469968" cy="1693220"/>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d>
                        <m:dPr>
                          <m:begChr m:val="⟨"/>
                          <m:endChr m:val="⟩"/>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𝑝</m:t>
                          </m:r>
                        </m:e>
                      </m:d>
                      <m:r>
                        <a:rPr lang="en-US" altLang="zh-TW" sz="1800" b="0" i="1" smtClean="0">
                          <a:latin typeface="Cambria Math" panose="02040503050406030204" pitchFamily="18" charset="0"/>
                        </a:rPr>
                        <m:t>=</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1,0,0,0,0</m:t>
                          </m:r>
                          <m:r>
                            <a:rPr lang="en-US" altLang="zh-TW" sz="1800" b="0" i="1" smtClean="0">
                              <a:latin typeface="Cambria Math" panose="02040503050406030204" pitchFamily="18" charset="0"/>
                              <a:ea typeface="Cambria Math" panose="02040503050406030204" pitchFamily="18" charset="0"/>
                            </a:rPr>
                            <m:t>⋯</m:t>
                          </m:r>
                        </m:e>
                      </m:d>
                      <m:rad>
                        <m:radPr>
                          <m:degHide m:val="on"/>
                          <m:ctrlPr>
                            <a:rPr lang="en-TW" sz="1800" i="1">
                              <a:solidFill>
                                <a:srgbClr val="836967"/>
                              </a:solidFill>
                              <a:latin typeface="Cambria Math" panose="02040503050406030204" pitchFamily="18" charset="0"/>
                            </a:rPr>
                          </m:ctrlPr>
                        </m:radPr>
                        <m:deg/>
                        <m:e>
                          <m:f>
                            <m:fPr>
                              <m:ctrlPr>
                                <a:rPr lang="en-TW" sz="1800" i="1">
                                  <a:latin typeface="Cambria Math" panose="02040503050406030204" pitchFamily="18" charset="0"/>
                                </a:rPr>
                              </m:ctrlPr>
                            </m:fPr>
                            <m:num>
                              <m:r>
                                <a:rPr lang="en-TW" sz="1800" i="1">
                                  <a:latin typeface="Cambria Math" panose="02040503050406030204" pitchFamily="18" charset="0"/>
                                </a:rPr>
                                <m:t>𝑚</m:t>
                              </m:r>
                              <m:r>
                                <a:rPr lang="en-TW" sz="1800" i="1">
                                  <a:latin typeface="Cambria Math" panose="02040503050406030204" pitchFamily="18" charset="0"/>
                                </a:rPr>
                                <m:t>𝜔</m:t>
                              </m:r>
                              <m:r>
                                <m:rPr>
                                  <m:sty m:val="p"/>
                                </m:rPr>
                                <a:rPr lang="en-TW" sz="1800">
                                  <a:latin typeface="Cambria Math" panose="02040503050406030204" pitchFamily="18" charset="0"/>
                                </a:rPr>
                                <m:t>ℏ</m:t>
                              </m:r>
                            </m:num>
                            <m:den>
                              <m:r>
                                <a:rPr lang="en-TW" sz="1800">
                                  <a:latin typeface="Cambria Math" panose="02040503050406030204" pitchFamily="18" charset="0"/>
                                </a:rPr>
                                <m:t>2</m:t>
                              </m:r>
                            </m:den>
                          </m:f>
                        </m:e>
                      </m:rad>
                      <m:d>
                        <m:dPr>
                          <m:ctrlPr>
                            <a:rPr lang="en-US" altLang="zh-TW" sz="1800" i="1">
                              <a:latin typeface="Cambria Math" panose="02040503050406030204" pitchFamily="18" charset="0"/>
                            </a:rPr>
                          </m:ctrlPr>
                        </m:dPr>
                        <m:e>
                          <m:m>
                            <m:mPr>
                              <m:mcs>
                                <m:mc>
                                  <m:mcPr>
                                    <m:count m:val="2"/>
                                    <m:mcJc m:val="center"/>
                                  </m:mcPr>
                                </m:mc>
                              </m:mcs>
                              <m:ctrlPr>
                                <a:rPr lang="en-US" altLang="zh-TW" sz="1800" i="1">
                                  <a:latin typeface="Cambria Math" panose="02040503050406030204" pitchFamily="18" charset="0"/>
                                </a:rPr>
                              </m:ctrlPr>
                            </m:mP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𝑖</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r>
                                        <a:rPr lang="en-US" altLang="zh-TW" sz="1800" i="1">
                                          <a:latin typeface="Cambria Math" panose="02040503050406030204" pitchFamily="18" charset="0"/>
                                        </a:rPr>
                                        <m:t>𝑖</m:t>
                                      </m:r>
                                    </m:e>
                                    <m:e>
                                      <m:r>
                                        <a:rPr lang="en-US" altLang="zh-TW" sz="1800" i="1">
                                          <a:latin typeface="Cambria Math" panose="02040503050406030204" pitchFamily="18" charset="0"/>
                                        </a:rPr>
                                        <m:t>0</m:t>
                                      </m:r>
                                    </m:e>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i="1">
                                          <a:latin typeface="Cambria Math" panose="02040503050406030204" pitchFamily="18" charset="0"/>
                                        </a:rPr>
                                        <m:t>0</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
                              </m:e>
                            </m:m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4</m:t>
                                          </m:r>
                                        </m:e>
                                      </m:rad>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4</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mr>
                          </m:m>
                        </m:e>
                      </m:d>
                      <m:d>
                        <m:dPr>
                          <m:ctrlPr>
                            <a:rPr lang="en-US" altLang="zh-TW" sz="1800" b="0" i="1" smtClean="0">
                              <a:latin typeface="Cambria Math" panose="02040503050406030204" pitchFamily="18" charset="0"/>
                            </a:rPr>
                          </m:ctrlPr>
                        </m:dPr>
                        <m:e>
                          <m:m>
                            <m:mPr>
                              <m:mcs>
                                <m:mc>
                                  <m:mcPr>
                                    <m:count m:val="1"/>
                                    <m:mcJc m:val="center"/>
                                  </m:mcPr>
                                </m:mc>
                              </m:mcs>
                              <m:ctrlPr>
                                <a:rPr lang="en-US" altLang="zh-TW" sz="1800" b="0" i="1" smtClean="0">
                                  <a:latin typeface="Cambria Math" panose="02040503050406030204" pitchFamily="18" charset="0"/>
                                </a:rPr>
                              </m:ctrlPr>
                            </m:mP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1</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ea typeface="Cambria Math" panose="02040503050406030204" pitchFamily="18" charset="0"/>
                                        </a:rPr>
                                        <m:t>⋮</m:t>
                                      </m:r>
                                    </m:e>
                                  </m:mr>
                                </m:m>
                              </m:e>
                            </m:mr>
                          </m:m>
                        </m:e>
                      </m:d>
                      <m:r>
                        <a:rPr lang="en-US" altLang="zh-TW" sz="1800" b="0" i="1" smtClean="0">
                          <a:latin typeface="Cambria Math" panose="02040503050406030204" pitchFamily="18" charset="0"/>
                        </a:rPr>
                        <m:t>=0</m:t>
                      </m:r>
                    </m:oMath>
                  </m:oMathPara>
                </a14:m>
                <a:endParaRPr lang="en-TW" sz="1800" dirty="0">
                  <a:cs typeface="Times New Roman" pitchFamily="18" charset="0"/>
                </a:endParaRPr>
              </a:p>
            </p:txBody>
          </p:sp>
        </mc:Choice>
        <mc:Fallback xmlns="">
          <p:sp>
            <p:nvSpPr>
              <p:cNvPr id="10" name="TextBox 9">
                <a:extLst>
                  <a:ext uri="{FF2B5EF4-FFF2-40B4-BE49-F238E27FC236}">
                    <a16:creationId xmlns:a16="http://schemas.microsoft.com/office/drawing/2014/main" id="{62AF3C66-AC8F-D85F-3826-8548A1778C9F}"/>
                  </a:ext>
                </a:extLst>
              </p:cNvPr>
              <p:cNvSpPr txBox="1">
                <a:spLocks noRot="1" noChangeAspect="1" noMove="1" noResize="1" noEditPoints="1" noAdjustHandles="1" noChangeArrowheads="1" noChangeShapeType="1" noTextEdit="1"/>
              </p:cNvSpPr>
              <p:nvPr/>
            </p:nvSpPr>
            <p:spPr bwMode="auto">
              <a:xfrm>
                <a:off x="1043608" y="4221088"/>
                <a:ext cx="7469968" cy="1693220"/>
              </a:xfrm>
              <a:prstGeom prst="rect">
                <a:avLst/>
              </a:prstGeom>
              <a:blipFill>
                <a:blip r:embed="rId5"/>
                <a:stretch>
                  <a:fillRect t="-746" b="-2985"/>
                </a:stretch>
              </a:blipFill>
              <a:ln w="9525">
                <a:noFill/>
                <a:miter lim="800000"/>
                <a:headEnd/>
                <a:tailEnd/>
              </a:ln>
            </p:spPr>
            <p:txBody>
              <a:bodyPr/>
              <a:lstStyle/>
              <a:p>
                <a:r>
                  <a:rPr lang="en-US">
                    <a:noFill/>
                  </a:rPr>
                  <a:t> </a:t>
                </a:r>
              </a:p>
            </p:txBody>
          </p:sp>
        </mc:Fallback>
      </mc:AlternateContent>
      <p:sp>
        <p:nvSpPr>
          <p:cNvPr id="11" name="TextBox 10">
            <a:extLst>
              <a:ext uri="{FF2B5EF4-FFF2-40B4-BE49-F238E27FC236}">
                <a16:creationId xmlns:a16="http://schemas.microsoft.com/office/drawing/2014/main" id="{338665B4-F034-FF95-1F7F-3D7F621D7F79}"/>
              </a:ext>
            </a:extLst>
          </p:cNvPr>
          <p:cNvSpPr txBox="1"/>
          <p:nvPr/>
        </p:nvSpPr>
        <p:spPr>
          <a:xfrm>
            <a:off x="1187624" y="6021288"/>
            <a:ext cx="3744416" cy="369332"/>
          </a:xfrm>
          <a:prstGeom prst="rect">
            <a:avLst/>
          </a:prstGeom>
          <a:noFill/>
        </p:spPr>
        <p:txBody>
          <a:bodyPr wrap="square" rtlCol="0">
            <a:spAutoFit/>
          </a:bodyPr>
          <a:lstStyle/>
          <a:p>
            <a:pPr algn="l"/>
            <a:r>
              <a:rPr lang="en-US" sz="1800" dirty="0" err="1">
                <a:latin typeface="Cambria Math" panose="02040503050406030204" pitchFamily="18" charset="0"/>
              </a:rPr>
              <a:t>位置與動量的平均值為零不奇怪</a:t>
            </a:r>
            <a:r>
              <a:rPr lang="en-US" sz="1800" dirty="0">
                <a:latin typeface="Cambria Math" panose="02040503050406030204" pitchFamily="18" charset="0"/>
              </a:rPr>
              <a:t>。</a:t>
            </a:r>
          </a:p>
        </p:txBody>
      </p:sp>
    </p:spTree>
    <p:extLst>
      <p:ext uri="{BB962C8B-B14F-4D97-AF65-F5344CB8AC3E}">
        <p14:creationId xmlns:p14="http://schemas.microsoft.com/office/powerpoint/2010/main" val="419489865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47B889F-0B69-7DB3-B40F-B33118DAF2D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6D01EFE-C1A5-012B-7732-BE42F4C0DE08}"/>
                  </a:ext>
                </a:extLst>
              </p:cNvPr>
              <p:cNvSpPr txBox="1"/>
              <p:nvPr/>
            </p:nvSpPr>
            <p:spPr bwMode="auto">
              <a:xfrm>
                <a:off x="125760" y="1772816"/>
                <a:ext cx="8892480" cy="2180020"/>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d>
                        <m:dPr>
                          <m:begChr m:val="⟨"/>
                          <m:endChr m:val="⟩"/>
                          <m:ctrlPr>
                            <a:rPr lang="en-US" altLang="zh-TW" sz="1800" b="0" i="1" smtClean="0">
                              <a:latin typeface="Cambria Math" panose="02040503050406030204" pitchFamily="18" charset="0"/>
                            </a:rPr>
                          </m:ctrlPr>
                        </m:dPr>
                        <m:e>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𝑥</m:t>
                              </m:r>
                            </m:e>
                            <m:sup>
                              <m:r>
                                <a:rPr lang="en-US" altLang="zh-TW" sz="1800" b="0" i="1" smtClean="0">
                                  <a:latin typeface="Cambria Math" panose="02040503050406030204" pitchFamily="18" charset="0"/>
                                </a:rPr>
                                <m:t>2</m:t>
                              </m:r>
                            </m:sup>
                          </m:sSup>
                        </m:e>
                      </m:d>
                      <m:r>
                        <a:rPr lang="en-US" altLang="zh-TW" sz="1800" b="0" i="1" smtClean="0">
                          <a:latin typeface="Cambria Math" panose="02040503050406030204" pitchFamily="18" charset="0"/>
                        </a:rPr>
                        <m:t>=</m:t>
                      </m:r>
                      <m:d>
                        <m:dPr>
                          <m:ctrlPr>
                            <a:rPr lang="en-US" altLang="zh-TW" sz="1800" i="1">
                              <a:latin typeface="Cambria Math" panose="02040503050406030204" pitchFamily="18" charset="0"/>
                              <a:ea typeface="Cambria Math" panose="02040503050406030204" pitchFamily="18" charset="0"/>
                            </a:rPr>
                          </m:ctrlPr>
                        </m:dPr>
                        <m:e>
                          <m:f>
                            <m:fPr>
                              <m:ctrlPr>
                                <a:rPr lang="en-US" altLang="zh-TW" sz="1800" i="1">
                                  <a:latin typeface="Cambria Math" panose="02040503050406030204" pitchFamily="18" charset="0"/>
                                  <a:ea typeface="Cambria Math" panose="02040503050406030204" pitchFamily="18" charset="0"/>
                                </a:rPr>
                              </m:ctrlPr>
                            </m:fPr>
                            <m:num>
                              <m:r>
                                <m:rPr>
                                  <m:sty m:val="p"/>
                                </m:rPr>
                                <a:rPr lang="en-US" altLang="zh-TW" sz="1800" i="1">
                                  <a:latin typeface="Cambria Math" panose="02040503050406030204" pitchFamily="18" charset="0"/>
                                  <a:ea typeface="Cambria Math" panose="02040503050406030204" pitchFamily="18" charset="0"/>
                                </a:rPr>
                                <m:t>ℏ</m:t>
                              </m:r>
                            </m:num>
                            <m:den>
                              <m:r>
                                <a:rPr lang="en-US" altLang="zh-TW" sz="1800" i="1">
                                  <a:latin typeface="Cambria Math" panose="02040503050406030204" pitchFamily="18" charset="0"/>
                                </a:rPr>
                                <m:t>2</m:t>
                              </m:r>
                              <m:r>
                                <a:rPr lang="en-TW" sz="1800" i="1">
                                  <a:latin typeface="Cambria Math" panose="02040503050406030204" pitchFamily="18" charset="0"/>
                                </a:rPr>
                                <m:t>𝑚</m:t>
                              </m:r>
                              <m:r>
                                <a:rPr lang="en-TW" sz="1800" i="1">
                                  <a:latin typeface="Cambria Math" panose="02040503050406030204" pitchFamily="18" charset="0"/>
                                </a:rPr>
                                <m:t>𝜔</m:t>
                              </m:r>
                            </m:den>
                          </m:f>
                        </m:e>
                      </m:d>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1,0,0,0,0</m:t>
                          </m:r>
                          <m:r>
                            <a:rPr lang="en-US" altLang="zh-TW" sz="1800" b="0" i="1" smtClean="0">
                              <a:latin typeface="Cambria Math" panose="02040503050406030204" pitchFamily="18" charset="0"/>
                              <a:ea typeface="Cambria Math" panose="02040503050406030204" pitchFamily="18" charset="0"/>
                            </a:rPr>
                            <m:t>⋯</m:t>
                          </m:r>
                        </m:e>
                      </m:d>
                      <m:d>
                        <m:dPr>
                          <m:ctrlPr>
                            <a:rPr lang="en-US" altLang="zh-TW" sz="1800" i="1">
                              <a:latin typeface="Cambria Math" panose="02040503050406030204" pitchFamily="18" charset="0"/>
                            </a:rPr>
                          </m:ctrlPr>
                        </m:dPr>
                        <m:e>
                          <m:m>
                            <m:mPr>
                              <m:mcs>
                                <m:mc>
                                  <m:mcPr>
                                    <m:count m:val="2"/>
                                    <m:mcJc m:val="center"/>
                                  </m:mcPr>
                                </m:mc>
                              </m:mcs>
                              <m:ctrlPr>
                                <a:rPr lang="en-US" altLang="zh-TW" sz="1800" i="1">
                                  <a:latin typeface="Cambria Math" panose="02040503050406030204" pitchFamily="18" charset="0"/>
                                </a:rPr>
                              </m:ctrlPr>
                            </m:mP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1</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1</m:t>
                                      </m:r>
                                    </m:e>
                                    <m:e>
                                      <m:r>
                                        <a:rPr lang="en-US" altLang="zh-TW" sz="1800" i="1">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mr>
                                  <m:mr>
                                    <m:e>
                                      <m:r>
                                        <a:rPr lang="en-US" altLang="zh-TW" sz="1800" i="1">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i="1">
                                          <a:latin typeface="Cambria Math" panose="02040503050406030204" pitchFamily="18" charset="0"/>
                                        </a:rPr>
                                        <m:t>0</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
                              </m:e>
                            </m:m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mr>
                          </m:m>
                        </m:e>
                      </m:d>
                      <m:d>
                        <m:dPr>
                          <m:ctrlPr>
                            <a:rPr lang="en-US" altLang="zh-TW" sz="1800" b="0" i="1" smtClean="0">
                              <a:latin typeface="Cambria Math" panose="02040503050406030204" pitchFamily="18" charset="0"/>
                            </a:rPr>
                          </m:ctrlPr>
                        </m:dPr>
                        <m:e>
                          <m:m>
                            <m:mPr>
                              <m:mcs>
                                <m:mc>
                                  <m:mcPr>
                                    <m:count m:val="2"/>
                                    <m:mcJc m:val="center"/>
                                  </m:mcPr>
                                </m:mc>
                              </m:mcs>
                              <m:ctrlPr>
                                <a:rPr lang="en-US" altLang="zh-TW" sz="1800" b="0" i="1" smtClean="0">
                                  <a:latin typeface="Cambria Math" panose="02040503050406030204" pitchFamily="18" charset="0"/>
                                </a:rPr>
                              </m:ctrlPr>
                            </m:mP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1</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1</m:t>
                                      </m:r>
                                    </m:e>
                                    <m:e>
                                      <m:r>
                                        <a:rPr lang="en-US" altLang="zh-TW" sz="1800" b="0" i="1" smtClean="0">
                                          <a:latin typeface="Cambria Math" panose="02040503050406030204" pitchFamily="18" charset="0"/>
                                        </a:rPr>
                                        <m:t>0</m:t>
                                      </m:r>
                                    </m:e>
                                    <m:e>
                                      <m:rad>
                                        <m:radPr>
                                          <m:degHide m:val="on"/>
                                          <m:ctrlPr>
                                            <a:rPr lang="en-US" altLang="zh-TW" sz="1800" b="0" i="1" smtClean="0">
                                              <a:latin typeface="Cambria Math" panose="02040503050406030204" pitchFamily="18" charset="0"/>
                                            </a:rPr>
                                          </m:ctrlPr>
                                        </m:radPr>
                                        <m:deg/>
                                        <m:e>
                                          <m:r>
                                            <a:rPr lang="en-US" altLang="zh-TW" sz="1800" b="0" i="1" smtClean="0">
                                              <a:latin typeface="Cambria Math" panose="02040503050406030204" pitchFamily="18" charset="0"/>
                                            </a:rPr>
                                            <m:t>2</m:t>
                                          </m:r>
                                        </m:e>
                                      </m:rad>
                                    </m:e>
                                  </m:mr>
                                  <m:mr>
                                    <m:e>
                                      <m:r>
                                        <a:rPr lang="en-US" altLang="zh-TW" sz="1800" b="0" i="1" smtClean="0">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b="0" i="1" smtClean="0">
                                          <a:latin typeface="Cambria Math" panose="02040503050406030204" pitchFamily="18" charset="0"/>
                                        </a:rPr>
                                        <m:t>0</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
                              </m:e>
                            </m:mr>
                            <m:mr>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e>
                                <m:m>
                                  <m:mPr>
                                    <m:mcs>
                                      <m:mc>
                                        <m:mcPr>
                                          <m:count m:val="3"/>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0</m:t>
                                      </m:r>
                                    </m:e>
                                    <m:e>
                                      <m:r>
                                        <a:rPr lang="en-US" altLang="zh-TW" sz="1800" b="0" i="1" smtClean="0">
                                          <a:latin typeface="Cambria Math" panose="02040503050406030204" pitchFamily="18" charset="0"/>
                                        </a:rPr>
                                        <m:t>⋯</m:t>
                                      </m:r>
                                    </m:e>
                                  </m:mr>
                                  <m:mr>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e>
                                      <m:r>
                                        <a:rPr lang="en-US" altLang="zh-TW" sz="1800" b="0" i="1" smtClean="0">
                                          <a:latin typeface="Cambria Math" panose="02040503050406030204" pitchFamily="18" charset="0"/>
                                        </a:rPr>
                                        <m:t>⋱</m:t>
                                      </m:r>
                                    </m:e>
                                  </m:mr>
                                </m:m>
                              </m:e>
                            </m:mr>
                          </m:m>
                        </m:e>
                      </m:d>
                      <m:d>
                        <m:dPr>
                          <m:ctrlPr>
                            <a:rPr lang="en-US" altLang="zh-TW" sz="1800" b="0" i="1" smtClean="0">
                              <a:latin typeface="Cambria Math" panose="02040503050406030204" pitchFamily="18" charset="0"/>
                            </a:rPr>
                          </m:ctrlPr>
                        </m:dPr>
                        <m:e>
                          <m:m>
                            <m:mPr>
                              <m:mcs>
                                <m:mc>
                                  <m:mcPr>
                                    <m:count m:val="1"/>
                                    <m:mcJc m:val="center"/>
                                  </m:mcPr>
                                </m:mc>
                              </m:mcs>
                              <m:ctrlPr>
                                <a:rPr lang="en-US" altLang="zh-TW" sz="1800" b="0" i="1" smtClean="0">
                                  <a:latin typeface="Cambria Math" panose="02040503050406030204" pitchFamily="18" charset="0"/>
                                </a:rPr>
                              </m:ctrlPr>
                            </m:mP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1</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ea typeface="Cambria Math" panose="02040503050406030204" pitchFamily="18" charset="0"/>
                                        </a:rPr>
                                        <m:t>⋮</m:t>
                                      </m:r>
                                    </m:e>
                                  </m:mr>
                                </m:m>
                              </m:e>
                            </m:mr>
                          </m:m>
                        </m:e>
                      </m:d>
                      <m:r>
                        <a:rPr lang="en-US" altLang="zh-TW" sz="1800" b="0" i="1" smtClean="0">
                          <a:latin typeface="Cambria Math" panose="02040503050406030204" pitchFamily="18" charset="0"/>
                        </a:rPr>
                        <m:t>=</m:t>
                      </m:r>
                      <m:f>
                        <m:fPr>
                          <m:ctrlPr>
                            <a:rPr lang="en-US" altLang="zh-TW" sz="1800" i="1">
                              <a:latin typeface="Cambria Math" panose="02040503050406030204" pitchFamily="18" charset="0"/>
                              <a:ea typeface="Cambria Math" panose="02040503050406030204" pitchFamily="18" charset="0"/>
                            </a:rPr>
                          </m:ctrlPr>
                        </m:fPr>
                        <m:num>
                          <m:r>
                            <m:rPr>
                              <m:sty m:val="p"/>
                            </m:rPr>
                            <a:rPr lang="en-US" altLang="zh-TW" sz="1800" i="1">
                              <a:latin typeface="Cambria Math" panose="02040503050406030204" pitchFamily="18" charset="0"/>
                              <a:ea typeface="Cambria Math" panose="02040503050406030204" pitchFamily="18" charset="0"/>
                            </a:rPr>
                            <m:t>ℏ</m:t>
                          </m:r>
                        </m:num>
                        <m:den>
                          <m:r>
                            <a:rPr lang="en-US" altLang="zh-TW" sz="1800" i="1">
                              <a:latin typeface="Cambria Math" panose="02040503050406030204" pitchFamily="18" charset="0"/>
                            </a:rPr>
                            <m:t>2</m:t>
                          </m:r>
                          <m:r>
                            <a:rPr lang="en-TW" sz="1800" i="1">
                              <a:latin typeface="Cambria Math" panose="02040503050406030204" pitchFamily="18" charset="0"/>
                            </a:rPr>
                            <m:t>𝑚</m:t>
                          </m:r>
                          <m:r>
                            <a:rPr lang="en-TW" sz="1800" i="1">
                              <a:latin typeface="Cambria Math" panose="02040503050406030204" pitchFamily="18" charset="0"/>
                            </a:rPr>
                            <m:t>𝜔</m:t>
                          </m:r>
                        </m:den>
                      </m:f>
                    </m:oMath>
                  </m:oMathPara>
                </a14:m>
                <a:endParaRPr lang="en-TW" sz="1800" dirty="0">
                  <a:cs typeface="Times New Roman" pitchFamily="18" charset="0"/>
                </a:endParaRPr>
              </a:p>
            </p:txBody>
          </p:sp>
        </mc:Choice>
        <mc:Fallback xmlns="">
          <p:sp>
            <p:nvSpPr>
              <p:cNvPr id="3" name="TextBox 2">
                <a:extLst>
                  <a:ext uri="{FF2B5EF4-FFF2-40B4-BE49-F238E27FC236}">
                    <a16:creationId xmlns:a16="http://schemas.microsoft.com/office/drawing/2014/main" id="{D6D01EFE-C1A5-012B-7732-BE42F4C0DE08}"/>
                  </a:ext>
                </a:extLst>
              </p:cNvPr>
              <p:cNvSpPr txBox="1">
                <a:spLocks noRot="1" noChangeAspect="1" noMove="1" noResize="1" noEditPoints="1" noAdjustHandles="1" noChangeArrowheads="1" noChangeShapeType="1" noTextEdit="1"/>
              </p:cNvSpPr>
              <p:nvPr/>
            </p:nvSpPr>
            <p:spPr bwMode="auto">
              <a:xfrm>
                <a:off x="125760" y="1772816"/>
                <a:ext cx="8892480" cy="2180020"/>
              </a:xfrm>
              <a:prstGeom prst="rect">
                <a:avLst/>
              </a:prstGeom>
              <a:blipFill>
                <a:blip r:embed="rId2"/>
                <a:stretch>
                  <a:fillRect l="-571" b="-231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494958E-A2E3-78DC-232F-88190AAFDFF9}"/>
                  </a:ext>
                </a:extLst>
              </p:cNvPr>
              <p:cNvSpPr txBox="1"/>
              <p:nvPr/>
            </p:nvSpPr>
            <p:spPr>
              <a:xfrm>
                <a:off x="1043608" y="1206348"/>
                <a:ext cx="7704856" cy="372538"/>
              </a:xfrm>
              <a:prstGeom prst="rect">
                <a:avLst/>
              </a:prstGeom>
              <a:noFill/>
            </p:spPr>
            <p:txBody>
              <a:bodyPr wrap="square">
                <a:spAutoFit/>
              </a:bodyPr>
              <a:lstStyle/>
              <a:p>
                <a:r>
                  <a:rPr lang="zh-TW" altLang="en-US" sz="1800" b="0" dirty="0"/>
                  <a:t>在基態</a:t>
                </a:r>
                <a14:m>
                  <m:oMath xmlns:m="http://schemas.openxmlformats.org/officeDocument/2006/math">
                    <m:r>
                      <a:rPr lang="en-US" altLang="zh-TW" sz="1800" b="0" i="1" smtClean="0">
                        <a:latin typeface="Cambria Math" panose="02040503050406030204" pitchFamily="18" charset="0"/>
                      </a:rPr>
                      <m:t>𝑛</m:t>
                    </m:r>
                    <m:r>
                      <a:rPr lang="en-US" altLang="zh-TW" sz="1800" b="0" i="1" smtClean="0">
                        <a:latin typeface="Cambria Math" panose="02040503050406030204" pitchFamily="18" charset="0"/>
                      </a:rPr>
                      <m:t>=1</m:t>
                    </m:r>
                  </m:oMath>
                </a14:m>
                <a:r>
                  <a:rPr lang="en-US" sz="1800" dirty="0"/>
                  <a:t>測量物理量的平均值，就是該物理量矩陣的11矩陣元：</a:t>
                </a:r>
                <a14:m>
                  <m:oMath xmlns:m="http://schemas.openxmlformats.org/officeDocument/2006/math">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𝑥</m:t>
                        </m:r>
                      </m:e>
                      <m:sub>
                        <m:r>
                          <a:rPr lang="en-US" sz="1800" b="0" i="1" smtClean="0">
                            <a:latin typeface="Cambria Math" panose="02040503050406030204" pitchFamily="18" charset="0"/>
                          </a:rPr>
                          <m:t>11</m:t>
                        </m:r>
                      </m:sub>
                      <m:sup>
                        <m:r>
                          <a:rPr lang="en-US" sz="1800" b="0" i="1" smtClean="0">
                            <a:latin typeface="Cambria Math" panose="02040503050406030204" pitchFamily="18" charset="0"/>
                          </a:rPr>
                          <m:t>2</m:t>
                        </m:r>
                      </m:sup>
                    </m:sSubSup>
                  </m:oMath>
                </a14:m>
                <a:r>
                  <a:rPr lang="en-US" sz="1800" dirty="0"/>
                  <a:t>!</a:t>
                </a:r>
              </a:p>
            </p:txBody>
          </p:sp>
        </mc:Choice>
        <mc:Fallback xmlns="">
          <p:sp>
            <p:nvSpPr>
              <p:cNvPr id="7" name="TextBox 6">
                <a:extLst>
                  <a:ext uri="{FF2B5EF4-FFF2-40B4-BE49-F238E27FC236}">
                    <a16:creationId xmlns:a16="http://schemas.microsoft.com/office/drawing/2014/main" id="{C494958E-A2E3-78DC-232F-88190AAFDFF9}"/>
                  </a:ext>
                </a:extLst>
              </p:cNvPr>
              <p:cNvSpPr txBox="1">
                <a:spLocks noRot="1" noChangeAspect="1" noMove="1" noResize="1" noEditPoints="1" noAdjustHandles="1" noChangeArrowheads="1" noChangeShapeType="1" noTextEdit="1"/>
              </p:cNvSpPr>
              <p:nvPr/>
            </p:nvSpPr>
            <p:spPr>
              <a:xfrm>
                <a:off x="1043608" y="1206348"/>
                <a:ext cx="7704856" cy="372538"/>
              </a:xfrm>
              <a:prstGeom prst="rect">
                <a:avLst/>
              </a:prstGeom>
              <a:blipFill>
                <a:blip r:embed="rId3"/>
                <a:stretch>
                  <a:fillRect l="-659" t="-3333" b="-23333"/>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7F212DC2-7AAF-2A7B-440A-344938503546}"/>
              </a:ext>
            </a:extLst>
          </p:cNvPr>
          <p:cNvCxnSpPr/>
          <p:nvPr/>
        </p:nvCxnSpPr>
        <p:spPr>
          <a:xfrm>
            <a:off x="3059832" y="1979163"/>
            <a:ext cx="720080" cy="0"/>
          </a:xfrm>
          <a:prstGeom prst="line">
            <a:avLst/>
          </a:prstGeom>
          <a:ln>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244B611-2C01-A80C-19B7-14D28F154FC4}"/>
              </a:ext>
            </a:extLst>
          </p:cNvPr>
          <p:cNvCxnSpPr>
            <a:cxnSpLocks/>
          </p:cNvCxnSpPr>
          <p:nvPr/>
        </p:nvCxnSpPr>
        <p:spPr>
          <a:xfrm>
            <a:off x="5940152" y="1856279"/>
            <a:ext cx="0" cy="532840"/>
          </a:xfrm>
          <a:prstGeom prst="line">
            <a:avLst/>
          </a:prstGeom>
          <a:ln>
            <a:solidFill>
              <a:srgbClr val="FF0000"/>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3BD253B-EAF3-7930-D7BD-9EE4F3D8E2FB}"/>
                  </a:ext>
                </a:extLst>
              </p:cNvPr>
              <p:cNvSpPr txBox="1"/>
              <p:nvPr/>
            </p:nvSpPr>
            <p:spPr bwMode="auto">
              <a:xfrm>
                <a:off x="1187934" y="4538442"/>
                <a:ext cx="2808310" cy="525913"/>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r>
                        <a:rPr lang="en-US" altLang="zh-TW" sz="1800" b="0" i="1" smtClean="0">
                          <a:latin typeface="Cambria Math" panose="02040503050406030204" pitchFamily="18" charset="0"/>
                          <a:ea typeface="Cambria Math" panose="02040503050406030204" pitchFamily="18" charset="0"/>
                        </a:rPr>
                        <m:t>=</m:t>
                      </m:r>
                      <m:rad>
                        <m:radPr>
                          <m:degHide m:val="on"/>
                          <m:ctrlPr>
                            <a:rPr lang="en-US" altLang="zh-TW" sz="1800" b="0" i="1" smtClean="0">
                              <a:latin typeface="Cambria Math" panose="02040503050406030204" pitchFamily="18" charset="0"/>
                              <a:ea typeface="Cambria Math" panose="02040503050406030204" pitchFamily="18" charset="0"/>
                            </a:rPr>
                          </m:ctrlPr>
                        </m:radPr>
                        <m:deg/>
                        <m:e>
                          <m:d>
                            <m:dPr>
                              <m:begChr m:val="⟨"/>
                              <m:endChr m:val="⟩"/>
                              <m:ctrlPr>
                                <a:rPr lang="en-US" altLang="zh-TW" sz="1800" i="1">
                                  <a:latin typeface="Cambria Math" panose="02040503050406030204" pitchFamily="18" charset="0"/>
                                </a:rPr>
                              </m:ctrlPr>
                            </m:dPr>
                            <m:e>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𝑥</m:t>
                                  </m:r>
                                </m:e>
                                <m:sup>
                                  <m:r>
                                    <a:rPr lang="en-US" altLang="zh-TW" sz="1800" i="1">
                                      <a:latin typeface="Cambria Math" panose="02040503050406030204" pitchFamily="18" charset="0"/>
                                    </a:rPr>
                                    <m:t>2</m:t>
                                  </m:r>
                                </m:sup>
                              </m:sSup>
                            </m:e>
                          </m:d>
                          <m:r>
                            <a:rPr lang="en-US" altLang="zh-TW" sz="1800" b="0" i="1" smtClean="0">
                              <a:latin typeface="Cambria Math" panose="02040503050406030204" pitchFamily="18" charset="0"/>
                            </a:rPr>
                            <m:t>−</m:t>
                          </m:r>
                          <m:sSup>
                            <m:sSupPr>
                              <m:ctrlPr>
                                <a:rPr lang="en-US" altLang="zh-TW" sz="1800" i="1">
                                  <a:latin typeface="Cambria Math" panose="02040503050406030204" pitchFamily="18" charset="0"/>
                                </a:rPr>
                              </m:ctrlPr>
                            </m:sSupPr>
                            <m:e>
                              <m:d>
                                <m:dPr>
                                  <m:begChr m:val="⟨"/>
                                  <m:endChr m:val="⟩"/>
                                  <m:ctrlPr>
                                    <a:rPr lang="en-US" altLang="zh-TW" sz="1800" i="1">
                                      <a:latin typeface="Cambria Math" panose="02040503050406030204" pitchFamily="18" charset="0"/>
                                    </a:rPr>
                                  </m:ctrlPr>
                                </m:dPr>
                                <m:e>
                                  <m:r>
                                    <a:rPr lang="en-US" altLang="zh-TW" sz="1800" i="1">
                                      <a:latin typeface="Cambria Math" panose="02040503050406030204" pitchFamily="18" charset="0"/>
                                    </a:rPr>
                                    <m:t>𝑥</m:t>
                                  </m:r>
                                </m:e>
                              </m:d>
                            </m:e>
                            <m:sup>
                              <m:r>
                                <a:rPr lang="en-US" altLang="zh-TW" sz="1800" b="0" i="1" smtClean="0">
                                  <a:latin typeface="Cambria Math" panose="02040503050406030204" pitchFamily="18" charset="0"/>
                                </a:rPr>
                                <m:t>2</m:t>
                              </m:r>
                            </m:sup>
                          </m:sSup>
                        </m:e>
                      </m:rad>
                      <m:r>
                        <a:rPr lang="en-US" altLang="zh-TW" sz="1800" b="0" i="1" smtClean="0">
                          <a:latin typeface="Cambria Math" panose="02040503050406030204" pitchFamily="18" charset="0"/>
                        </a:rPr>
                        <m:t>=</m:t>
                      </m:r>
                      <m:f>
                        <m:fPr>
                          <m:ctrlPr>
                            <a:rPr lang="en-US" altLang="zh-TW" sz="1800" i="1">
                              <a:latin typeface="Cambria Math" panose="02040503050406030204" pitchFamily="18" charset="0"/>
                              <a:ea typeface="Cambria Math" panose="02040503050406030204" pitchFamily="18" charset="0"/>
                            </a:rPr>
                          </m:ctrlPr>
                        </m:fPr>
                        <m:num>
                          <m:r>
                            <m:rPr>
                              <m:sty m:val="p"/>
                            </m:rPr>
                            <a:rPr lang="en-US" altLang="zh-TW" sz="1800" i="1">
                              <a:latin typeface="Cambria Math" panose="02040503050406030204" pitchFamily="18" charset="0"/>
                              <a:ea typeface="Cambria Math" panose="02040503050406030204" pitchFamily="18" charset="0"/>
                            </a:rPr>
                            <m:t>ℏ</m:t>
                          </m:r>
                        </m:num>
                        <m:den>
                          <m:r>
                            <a:rPr lang="en-US" altLang="zh-TW" sz="1800" i="1">
                              <a:latin typeface="Cambria Math" panose="02040503050406030204" pitchFamily="18" charset="0"/>
                            </a:rPr>
                            <m:t>2</m:t>
                          </m:r>
                          <m:r>
                            <a:rPr lang="en-TW" sz="1800" i="1">
                              <a:latin typeface="Cambria Math" panose="02040503050406030204" pitchFamily="18" charset="0"/>
                            </a:rPr>
                            <m:t>𝑚</m:t>
                          </m:r>
                          <m:r>
                            <a:rPr lang="en-TW" sz="1800" i="1">
                              <a:latin typeface="Cambria Math" panose="02040503050406030204" pitchFamily="18" charset="0"/>
                            </a:rPr>
                            <m:t>𝜔</m:t>
                          </m:r>
                        </m:den>
                      </m:f>
                    </m:oMath>
                  </m:oMathPara>
                </a14:m>
                <a:endParaRPr lang="en-TW" sz="1800" dirty="0">
                  <a:cs typeface="Times New Roman" pitchFamily="18" charset="0"/>
                </a:endParaRPr>
              </a:p>
            </p:txBody>
          </p:sp>
        </mc:Choice>
        <mc:Fallback xmlns="">
          <p:sp>
            <p:nvSpPr>
              <p:cNvPr id="16" name="TextBox 15">
                <a:extLst>
                  <a:ext uri="{FF2B5EF4-FFF2-40B4-BE49-F238E27FC236}">
                    <a16:creationId xmlns:a16="http://schemas.microsoft.com/office/drawing/2014/main" id="{33BD253B-EAF3-7930-D7BD-9EE4F3D8E2FB}"/>
                  </a:ext>
                </a:extLst>
              </p:cNvPr>
              <p:cNvSpPr txBox="1">
                <a:spLocks noRot="1" noChangeAspect="1" noMove="1" noResize="1" noEditPoints="1" noAdjustHandles="1" noChangeArrowheads="1" noChangeShapeType="1" noTextEdit="1"/>
              </p:cNvSpPr>
              <p:nvPr/>
            </p:nvSpPr>
            <p:spPr bwMode="auto">
              <a:xfrm>
                <a:off x="1187934" y="4538442"/>
                <a:ext cx="2808310" cy="525913"/>
              </a:xfrm>
              <a:prstGeom prst="rect">
                <a:avLst/>
              </a:prstGeom>
              <a:blipFill>
                <a:blip r:embed="rId4"/>
                <a:stretch>
                  <a:fillRect t="-2381" b="-14286"/>
                </a:stretch>
              </a:blipFill>
              <a:ln w="9525">
                <a:noFill/>
                <a:miter lim="800000"/>
                <a:headEnd/>
                <a:tailEnd/>
              </a:ln>
            </p:spPr>
            <p:txBody>
              <a:bodyPr/>
              <a:lstStyle/>
              <a:p>
                <a:r>
                  <a:rPr lang="en-US">
                    <a:noFill/>
                  </a:rPr>
                  <a:t> </a:t>
                </a:r>
              </a:p>
            </p:txBody>
          </p:sp>
        </mc:Fallback>
      </mc:AlternateContent>
      <p:sp>
        <p:nvSpPr>
          <p:cNvPr id="18" name="TextBox 17">
            <a:extLst>
              <a:ext uri="{FF2B5EF4-FFF2-40B4-BE49-F238E27FC236}">
                <a16:creationId xmlns:a16="http://schemas.microsoft.com/office/drawing/2014/main" id="{19ABD36F-63C5-71EE-9A0F-2217DBB6097B}"/>
              </a:ext>
            </a:extLst>
          </p:cNvPr>
          <p:cNvSpPr txBox="1"/>
          <p:nvPr/>
        </p:nvSpPr>
        <p:spPr>
          <a:xfrm>
            <a:off x="1152126" y="4169110"/>
            <a:ext cx="4572000" cy="369332"/>
          </a:xfrm>
          <a:prstGeom prst="rect">
            <a:avLst/>
          </a:prstGeom>
          <a:noFill/>
        </p:spPr>
        <p:txBody>
          <a:bodyPr wrap="square">
            <a:spAutoFit/>
          </a:bodyPr>
          <a:lstStyle/>
          <a:p>
            <a:r>
              <a:rPr lang="en-US" sz="1800" dirty="0" err="1">
                <a:latin typeface="Cambria Math" panose="02040503050406030204" pitchFamily="18" charset="0"/>
              </a:rPr>
              <a:t>可以計算位置測量的不準度</a:t>
            </a:r>
            <a:r>
              <a:rPr lang="en-US" sz="1800" dirty="0">
                <a:latin typeface="Cambria Math" panose="02040503050406030204" pitchFamily="18" charset="0"/>
              </a:rPr>
              <a:t>。</a:t>
            </a:r>
          </a:p>
        </p:txBody>
      </p:sp>
    </p:spTree>
    <p:extLst>
      <p:ext uri="{BB962C8B-B14F-4D97-AF65-F5344CB8AC3E}">
        <p14:creationId xmlns:p14="http://schemas.microsoft.com/office/powerpoint/2010/main" val="301333298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5782B66-4FEE-57BF-0FC3-CF994CDEF44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010C7C-F07D-2E09-ABCC-11989B772400}"/>
                  </a:ext>
                </a:extLst>
              </p:cNvPr>
              <p:cNvSpPr txBox="1"/>
              <p:nvPr/>
            </p:nvSpPr>
            <p:spPr bwMode="auto">
              <a:xfrm>
                <a:off x="125760" y="1361491"/>
                <a:ext cx="8892480" cy="2750946"/>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ParaPr>
                      <m:jc m:val="left"/>
                    </m:oMathParaPr>
                    <m:oMath>
                      <m:d>
                        <m:dPr>
                          <m:begChr m:val="⟨"/>
                          <m:endChr m:val="⟩"/>
                          <m:ctrlPr>
                            <a:rPr lang="en-US" altLang="zh-TW" sz="1800" b="0" i="1" smtClean="0">
                              <a:latin typeface="Cambria Math" panose="02040503050406030204" pitchFamily="18" charset="0"/>
                            </a:rPr>
                          </m:ctrlPr>
                        </m:dPr>
                        <m:e>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𝑝</m:t>
                              </m:r>
                            </m:e>
                            <m:sup>
                              <m:r>
                                <a:rPr lang="en-US" altLang="zh-TW" sz="1800" b="0" i="1" smtClean="0">
                                  <a:latin typeface="Cambria Math" panose="02040503050406030204" pitchFamily="18" charset="0"/>
                                </a:rPr>
                                <m:t>2</m:t>
                              </m:r>
                            </m:sup>
                          </m:sSup>
                        </m:e>
                      </m:d>
                      <m:r>
                        <a:rPr lang="en-US" altLang="zh-TW" sz="1800" b="0" i="1" smtClean="0">
                          <a:latin typeface="Cambria Math" panose="02040503050406030204" pitchFamily="18" charset="0"/>
                        </a:rPr>
                        <m:t>=</m:t>
                      </m:r>
                      <m:d>
                        <m:dPr>
                          <m:ctrlPr>
                            <a:rPr lang="en-TW" sz="1800" i="1">
                              <a:latin typeface="Cambria Math" panose="02040503050406030204" pitchFamily="18" charset="0"/>
                            </a:rPr>
                          </m:ctrlPr>
                        </m:dPr>
                        <m:e>
                          <m:f>
                            <m:fPr>
                              <m:ctrlPr>
                                <a:rPr lang="en-TW" sz="1800" i="1">
                                  <a:latin typeface="Cambria Math" panose="02040503050406030204" pitchFamily="18" charset="0"/>
                                </a:rPr>
                              </m:ctrlPr>
                            </m:fPr>
                            <m:num>
                              <m:r>
                                <a:rPr lang="en-TW" sz="1800" i="1">
                                  <a:latin typeface="Cambria Math" panose="02040503050406030204" pitchFamily="18" charset="0"/>
                                </a:rPr>
                                <m:t>𝑚</m:t>
                              </m:r>
                              <m:r>
                                <a:rPr lang="en-TW" sz="1800" i="1">
                                  <a:latin typeface="Cambria Math" panose="02040503050406030204" pitchFamily="18" charset="0"/>
                                </a:rPr>
                                <m:t>𝜔</m:t>
                              </m:r>
                              <m:r>
                                <m:rPr>
                                  <m:sty m:val="p"/>
                                </m:rPr>
                                <a:rPr lang="en-TW" sz="1800">
                                  <a:latin typeface="Cambria Math" panose="02040503050406030204" pitchFamily="18" charset="0"/>
                                </a:rPr>
                                <m:t>ℏ</m:t>
                              </m:r>
                            </m:num>
                            <m:den>
                              <m:r>
                                <a:rPr lang="en-TW" sz="1800">
                                  <a:latin typeface="Cambria Math" panose="02040503050406030204" pitchFamily="18" charset="0"/>
                                </a:rPr>
                                <m:t>2</m:t>
                              </m:r>
                            </m:den>
                          </m:f>
                        </m:e>
                      </m:d>
                    </m:oMath>
                  </m:oMathPara>
                </a14:m>
                <a:endParaRPr lang="en-US" sz="1800" i="1" dirty="0">
                  <a:latin typeface="Cambria Math" panose="02040503050406030204" pitchFamily="18" charset="0"/>
                </a:endParaRPr>
              </a:p>
              <a:p>
                <a:pPr/>
                <a14:m>
                  <m:oMathPara xmlns:m="http://schemas.openxmlformats.org/officeDocument/2006/math">
                    <m:oMath>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1,0,</m:t>
                          </m:r>
                          <m:r>
                            <a:rPr lang="en-US" altLang="zh-TW" sz="1800" b="0" i="1" smtClean="0">
                              <a:latin typeface="Cambria Math" panose="02040503050406030204" pitchFamily="18" charset="0"/>
                              <a:ea typeface="Cambria Math" panose="02040503050406030204" pitchFamily="18" charset="0"/>
                            </a:rPr>
                            <m:t>⋯</m:t>
                          </m:r>
                        </m:e>
                      </m:d>
                      <m:d>
                        <m:dPr>
                          <m:ctrlPr>
                            <a:rPr lang="en-US" altLang="zh-TW" sz="1800" i="1">
                              <a:latin typeface="Cambria Math" panose="02040503050406030204" pitchFamily="18" charset="0"/>
                            </a:rPr>
                          </m:ctrlPr>
                        </m:dPr>
                        <m:e>
                          <m:m>
                            <m:mPr>
                              <m:mcs>
                                <m:mc>
                                  <m:mcPr>
                                    <m:count m:val="2"/>
                                    <m:mcJc m:val="center"/>
                                  </m:mcPr>
                                </m:mc>
                              </m:mcs>
                              <m:ctrlPr>
                                <a:rPr lang="en-US" altLang="zh-TW" sz="1800" i="1">
                                  <a:latin typeface="Cambria Math" panose="02040503050406030204" pitchFamily="18" charset="0"/>
                                </a:rPr>
                              </m:ctrlPr>
                            </m:mP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𝑖</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r>
                                        <a:rPr lang="en-US" altLang="zh-TW" sz="1800" i="1">
                                          <a:latin typeface="Cambria Math" panose="02040503050406030204" pitchFamily="18" charset="0"/>
                                        </a:rPr>
                                        <m:t>𝑖</m:t>
                                      </m:r>
                                    </m:e>
                                    <m:e>
                                      <m:r>
                                        <a:rPr lang="en-US" altLang="zh-TW" sz="1800" i="1">
                                          <a:latin typeface="Cambria Math" panose="02040503050406030204" pitchFamily="18" charset="0"/>
                                        </a:rPr>
                                        <m:t>0</m:t>
                                      </m:r>
                                    </m:e>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i="1">
                                          <a:latin typeface="Cambria Math" panose="02040503050406030204" pitchFamily="18" charset="0"/>
                                        </a:rPr>
                                        <m:t>0</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
                              </m:e>
                            </m:m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4</m:t>
                                          </m:r>
                                        </m:e>
                                      </m:rad>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4</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mr>
                          </m:m>
                        </m:e>
                      </m:d>
                      <m:d>
                        <m:dPr>
                          <m:ctrlPr>
                            <a:rPr lang="en-US" altLang="zh-TW" sz="1800" i="1">
                              <a:latin typeface="Cambria Math" panose="02040503050406030204" pitchFamily="18" charset="0"/>
                            </a:rPr>
                          </m:ctrlPr>
                        </m:dPr>
                        <m:e>
                          <m:m>
                            <m:mPr>
                              <m:mcs>
                                <m:mc>
                                  <m:mcPr>
                                    <m:count m:val="2"/>
                                    <m:mcJc m:val="center"/>
                                  </m:mcPr>
                                </m:mc>
                              </m:mcs>
                              <m:ctrlPr>
                                <a:rPr lang="en-US" altLang="zh-TW" sz="1800" i="1">
                                  <a:latin typeface="Cambria Math" panose="02040503050406030204" pitchFamily="18" charset="0"/>
                                </a:rPr>
                              </m:ctrlPr>
                            </m:mP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𝑖</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r>
                                        <a:rPr lang="en-US" altLang="zh-TW" sz="1800" i="1">
                                          <a:latin typeface="Cambria Math" panose="02040503050406030204" pitchFamily="18" charset="0"/>
                                        </a:rPr>
                                        <m:t>𝑖</m:t>
                                      </m:r>
                                    </m:e>
                                    <m:e>
                                      <m:r>
                                        <a:rPr lang="en-US" altLang="zh-TW" sz="1800" i="1">
                                          <a:latin typeface="Cambria Math" panose="02040503050406030204" pitchFamily="18" charset="0"/>
                                        </a:rPr>
                                        <m:t>0</m:t>
                                      </m:r>
                                    </m:e>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2</m:t>
                                          </m:r>
                                        </m:e>
                                      </m:rad>
                                    </m:e>
                                    <m:e>
                                      <m:r>
                                        <a:rPr lang="en-US" altLang="zh-TW" sz="1800" i="1">
                                          <a:latin typeface="Cambria Math" panose="02040503050406030204" pitchFamily="18" charset="0"/>
                                        </a:rPr>
                                        <m:t>0</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
                              </m:e>
                            </m:mr>
                            <m:mr>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3</m:t>
                                          </m:r>
                                        </m:e>
                                      </m:rad>
                                    </m:e>
                                  </m:mr>
                                  <m:mr>
                                    <m:e>
                                      <m:r>
                                        <a:rPr lang="en-US" altLang="zh-TW" sz="1800" i="1">
                                          <a:latin typeface="Cambria Math" panose="02040503050406030204" pitchFamily="18" charset="0"/>
                                        </a:rPr>
                                        <m:t>0</m:t>
                                      </m:r>
                                    </m:e>
                                    <m:e>
                                      <m:r>
                                        <a:rPr lang="en-US" altLang="zh-TW" sz="1800" i="1">
                                          <a:latin typeface="Cambria Math" panose="02040503050406030204" pitchFamily="18" charset="0"/>
                                        </a:rPr>
                                        <m:t>0</m:t>
                                      </m:r>
                                    </m:e>
                                    <m:e>
                                      <m:r>
                                        <a:rPr lang="en-US" altLang="zh-TW" sz="1800" i="1">
                                          <a:latin typeface="Cambria Math" panose="02040503050406030204" pitchFamily="18" charset="0"/>
                                        </a:rPr>
                                        <m:t>0</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e>
                                <m:m>
                                  <m:mPr>
                                    <m:mcs>
                                      <m:mc>
                                        <m:mcPr>
                                          <m:count m:val="3"/>
                                          <m:mcJc m:val="center"/>
                                        </m:mcPr>
                                      </m:mc>
                                    </m:mcs>
                                    <m:ctrlPr>
                                      <a:rPr lang="en-US" altLang="zh-TW" sz="1800" i="1">
                                        <a:latin typeface="Cambria Math" panose="02040503050406030204" pitchFamily="18" charset="0"/>
                                      </a:rPr>
                                    </m:ctrlPr>
                                  </m:mPr>
                                  <m:mr>
                                    <m:e>
                                      <m:r>
                                        <m:rPr>
                                          <m:brk m:alnAt="7"/>
                                        </m:rPr>
                                        <a:rPr lang="en-US" altLang="zh-TW" sz="1800" i="1">
                                          <a:latin typeface="Cambria Math" panose="02040503050406030204" pitchFamily="18" charset="0"/>
                                        </a:rPr>
                                        <m:t>0</m:t>
                                      </m:r>
                                    </m:e>
                                    <m:e>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4</m:t>
                                          </m:r>
                                        </m:e>
                                      </m:rad>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r>
                                        <a:rPr lang="en-US" altLang="zh-TW" sz="1800" i="1">
                                          <a:latin typeface="Cambria Math" panose="02040503050406030204" pitchFamily="18" charset="0"/>
                                        </a:rPr>
                                        <m:t>𝑖</m:t>
                                      </m:r>
                                      <m:rad>
                                        <m:radPr>
                                          <m:degHide m:val="on"/>
                                          <m:ctrlPr>
                                            <a:rPr lang="en-US" altLang="zh-TW" sz="1800" i="1">
                                              <a:latin typeface="Cambria Math" panose="02040503050406030204" pitchFamily="18" charset="0"/>
                                            </a:rPr>
                                          </m:ctrlPr>
                                        </m:radPr>
                                        <m:deg/>
                                        <m:e>
                                          <m:r>
                                            <a:rPr lang="en-US" altLang="zh-TW" sz="1800" i="1">
                                              <a:latin typeface="Cambria Math" panose="02040503050406030204" pitchFamily="18" charset="0"/>
                                            </a:rPr>
                                            <m:t>4</m:t>
                                          </m:r>
                                        </m:e>
                                      </m:rad>
                                    </m:e>
                                    <m:e>
                                      <m:r>
                                        <a:rPr lang="en-US" altLang="zh-TW" sz="1800" i="1">
                                          <a:latin typeface="Cambria Math" panose="02040503050406030204" pitchFamily="18" charset="0"/>
                                        </a:rPr>
                                        <m:t>0</m:t>
                                      </m:r>
                                    </m:e>
                                    <m:e>
                                      <m:r>
                                        <a:rPr lang="en-US" altLang="zh-TW" sz="1800" i="1">
                                          <a:latin typeface="Cambria Math" panose="02040503050406030204" pitchFamily="18" charset="0"/>
                                        </a:rPr>
                                        <m:t>⋯</m:t>
                                      </m:r>
                                    </m:e>
                                  </m:mr>
                                  <m:mr>
                                    <m:e>
                                      <m:r>
                                        <a:rPr lang="en-US" altLang="zh-TW" sz="1800" i="1">
                                          <a:latin typeface="Cambria Math" panose="02040503050406030204" pitchFamily="18" charset="0"/>
                                        </a:rPr>
                                        <m:t>⋮</m:t>
                                      </m:r>
                                    </m:e>
                                    <m:e>
                                      <m:r>
                                        <a:rPr lang="en-US" altLang="zh-TW" sz="1800" i="1">
                                          <a:latin typeface="Cambria Math" panose="02040503050406030204" pitchFamily="18" charset="0"/>
                                        </a:rPr>
                                        <m:t>⋮</m:t>
                                      </m:r>
                                    </m:e>
                                    <m:e>
                                      <m:r>
                                        <a:rPr lang="en-US" altLang="zh-TW" sz="1800" i="1">
                                          <a:latin typeface="Cambria Math" panose="02040503050406030204" pitchFamily="18" charset="0"/>
                                        </a:rPr>
                                        <m:t>⋱</m:t>
                                      </m:r>
                                    </m:e>
                                  </m:mr>
                                </m:m>
                              </m:e>
                            </m:mr>
                          </m:m>
                        </m:e>
                      </m:d>
                      <m:d>
                        <m:dPr>
                          <m:ctrlPr>
                            <a:rPr lang="en-US" altLang="zh-TW" sz="1800" b="0" i="1" smtClean="0">
                              <a:latin typeface="Cambria Math" panose="02040503050406030204" pitchFamily="18" charset="0"/>
                            </a:rPr>
                          </m:ctrlPr>
                        </m:dPr>
                        <m:e>
                          <m:m>
                            <m:mPr>
                              <m:mcs>
                                <m:mc>
                                  <m:mcPr>
                                    <m:count m:val="1"/>
                                    <m:mcJc m:val="center"/>
                                  </m:mcPr>
                                </m:mc>
                              </m:mcs>
                              <m:ctrlPr>
                                <a:rPr lang="en-US" altLang="zh-TW" sz="1800" b="0" i="1" smtClean="0">
                                  <a:latin typeface="Cambria Math" panose="02040503050406030204" pitchFamily="18" charset="0"/>
                                </a:rPr>
                              </m:ctrlPr>
                            </m:mP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1</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rPr>
                                        <m:t>0</m:t>
                                      </m:r>
                                    </m:e>
                                  </m:mr>
                                </m:m>
                              </m:e>
                            </m:mr>
                            <m:mr>
                              <m:e>
                                <m:m>
                                  <m:mPr>
                                    <m:mcs>
                                      <m:mc>
                                        <m:mcPr>
                                          <m:count m:val="1"/>
                                          <m:mcJc m:val="center"/>
                                        </m:mcPr>
                                      </m:mc>
                                    </m:mcs>
                                    <m:ctrlPr>
                                      <a:rPr lang="en-US" altLang="zh-TW" sz="1800" b="0" i="1" smtClean="0">
                                        <a:latin typeface="Cambria Math" panose="02040503050406030204" pitchFamily="18" charset="0"/>
                                      </a:rPr>
                                    </m:ctrlPr>
                                  </m:mPr>
                                  <m:mr>
                                    <m:e>
                                      <m:r>
                                        <m:rPr>
                                          <m:brk m:alnAt="7"/>
                                        </m:rPr>
                                        <a:rPr lang="en-US" altLang="zh-TW" sz="1800" b="0" i="1" smtClean="0">
                                          <a:latin typeface="Cambria Math" panose="02040503050406030204" pitchFamily="18" charset="0"/>
                                        </a:rPr>
                                        <m:t>0</m:t>
                                      </m:r>
                                    </m:e>
                                  </m:mr>
                                  <m:mr>
                                    <m:e>
                                      <m:r>
                                        <a:rPr lang="en-US" altLang="zh-TW" sz="1800" b="0" i="1" smtClean="0">
                                          <a:latin typeface="Cambria Math" panose="02040503050406030204" pitchFamily="18" charset="0"/>
                                          <a:ea typeface="Cambria Math" panose="02040503050406030204" pitchFamily="18" charset="0"/>
                                        </a:rPr>
                                        <m:t>⋮</m:t>
                                      </m:r>
                                    </m:e>
                                  </m:mr>
                                </m:m>
                              </m:e>
                            </m:mr>
                          </m:m>
                        </m:e>
                      </m:d>
                      <m:r>
                        <a:rPr lang="en-US" altLang="zh-TW" sz="1800" b="0" i="1" smtClean="0">
                          <a:latin typeface="Cambria Math" panose="02040503050406030204" pitchFamily="18" charset="0"/>
                        </a:rPr>
                        <m:t>=</m:t>
                      </m:r>
                      <m:f>
                        <m:fPr>
                          <m:ctrlPr>
                            <a:rPr lang="en-TW" sz="1800" i="1">
                              <a:latin typeface="Cambria Math" panose="02040503050406030204" pitchFamily="18" charset="0"/>
                            </a:rPr>
                          </m:ctrlPr>
                        </m:fPr>
                        <m:num>
                          <m:r>
                            <a:rPr lang="en-TW" sz="1800" i="1">
                              <a:latin typeface="Cambria Math" panose="02040503050406030204" pitchFamily="18" charset="0"/>
                            </a:rPr>
                            <m:t>𝑚</m:t>
                          </m:r>
                          <m:r>
                            <a:rPr lang="en-TW" sz="1800" i="1">
                              <a:latin typeface="Cambria Math" panose="02040503050406030204" pitchFamily="18" charset="0"/>
                            </a:rPr>
                            <m:t>𝜔</m:t>
                          </m:r>
                          <m:r>
                            <m:rPr>
                              <m:sty m:val="p"/>
                            </m:rPr>
                            <a:rPr lang="en-TW" sz="1800">
                              <a:latin typeface="Cambria Math" panose="02040503050406030204" pitchFamily="18" charset="0"/>
                            </a:rPr>
                            <m:t>ℏ</m:t>
                          </m:r>
                        </m:num>
                        <m:den>
                          <m:r>
                            <a:rPr lang="en-TW" sz="1800">
                              <a:latin typeface="Cambria Math" panose="02040503050406030204" pitchFamily="18" charset="0"/>
                            </a:rPr>
                            <m:t>2</m:t>
                          </m:r>
                        </m:den>
                      </m:f>
                    </m:oMath>
                  </m:oMathPara>
                </a14:m>
                <a:endParaRPr lang="en-TW" sz="1800" dirty="0">
                  <a:cs typeface="Times New Roman" pitchFamily="18" charset="0"/>
                </a:endParaRPr>
              </a:p>
            </p:txBody>
          </p:sp>
        </mc:Choice>
        <mc:Fallback xmlns="">
          <p:sp>
            <p:nvSpPr>
              <p:cNvPr id="3" name="TextBox 2">
                <a:extLst>
                  <a:ext uri="{FF2B5EF4-FFF2-40B4-BE49-F238E27FC236}">
                    <a16:creationId xmlns:a16="http://schemas.microsoft.com/office/drawing/2014/main" id="{BC010C7C-F07D-2E09-ABCC-11989B772400}"/>
                  </a:ext>
                </a:extLst>
              </p:cNvPr>
              <p:cNvSpPr txBox="1">
                <a:spLocks noRot="1" noChangeAspect="1" noMove="1" noResize="1" noEditPoints="1" noAdjustHandles="1" noChangeArrowheads="1" noChangeShapeType="1" noTextEdit="1"/>
              </p:cNvSpPr>
              <p:nvPr/>
            </p:nvSpPr>
            <p:spPr bwMode="auto">
              <a:xfrm>
                <a:off x="125760" y="1361491"/>
                <a:ext cx="8892480" cy="2750946"/>
              </a:xfrm>
              <a:prstGeom prst="rect">
                <a:avLst/>
              </a:prstGeom>
              <a:blipFill>
                <a:blip r:embed="rId2"/>
                <a:stretch>
                  <a:fillRect l="-286" t="-461" b="-1843"/>
                </a:stretch>
              </a:blipFill>
              <a:ln w="9525">
                <a:noFill/>
                <a:miter lim="800000"/>
                <a:headEnd/>
                <a:tailEnd/>
              </a:ln>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B6740C17-6A85-E15C-D5B6-388AC7779952}"/>
              </a:ext>
            </a:extLst>
          </p:cNvPr>
          <p:cNvCxnSpPr/>
          <p:nvPr/>
        </p:nvCxnSpPr>
        <p:spPr>
          <a:xfrm>
            <a:off x="1331640" y="1977794"/>
            <a:ext cx="720080" cy="0"/>
          </a:xfrm>
          <a:prstGeom prst="line">
            <a:avLst/>
          </a:prstGeom>
          <a:ln>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E800CA9-0C83-50EC-7B33-D7D2DCFA0870}"/>
              </a:ext>
            </a:extLst>
          </p:cNvPr>
          <p:cNvCxnSpPr>
            <a:cxnSpLocks/>
          </p:cNvCxnSpPr>
          <p:nvPr/>
        </p:nvCxnSpPr>
        <p:spPr>
          <a:xfrm>
            <a:off x="5076056" y="1977794"/>
            <a:ext cx="0" cy="532840"/>
          </a:xfrm>
          <a:prstGeom prst="line">
            <a:avLst/>
          </a:prstGeom>
          <a:ln>
            <a:solidFill>
              <a:srgbClr val="FF0000"/>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772DE17-3F9D-53F5-A41C-F3AE42E12E12}"/>
                  </a:ext>
                </a:extLst>
              </p:cNvPr>
              <p:cNvSpPr txBox="1"/>
              <p:nvPr/>
            </p:nvSpPr>
            <p:spPr bwMode="auto">
              <a:xfrm>
                <a:off x="1547664" y="4465783"/>
                <a:ext cx="2808310" cy="525913"/>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𝑝</m:t>
                      </m:r>
                      <m:r>
                        <a:rPr lang="en-US" altLang="zh-TW" sz="1800" b="0" i="1" smtClean="0">
                          <a:latin typeface="Cambria Math" panose="02040503050406030204" pitchFamily="18" charset="0"/>
                          <a:ea typeface="Cambria Math" panose="02040503050406030204" pitchFamily="18" charset="0"/>
                        </a:rPr>
                        <m:t>=</m:t>
                      </m:r>
                      <m:rad>
                        <m:radPr>
                          <m:degHide m:val="on"/>
                          <m:ctrlPr>
                            <a:rPr lang="en-US" altLang="zh-TW" sz="1800" b="0" i="1" smtClean="0">
                              <a:latin typeface="Cambria Math" panose="02040503050406030204" pitchFamily="18" charset="0"/>
                              <a:ea typeface="Cambria Math" panose="02040503050406030204" pitchFamily="18" charset="0"/>
                            </a:rPr>
                          </m:ctrlPr>
                        </m:radPr>
                        <m:deg/>
                        <m:e>
                          <m:d>
                            <m:dPr>
                              <m:begChr m:val="⟨"/>
                              <m:endChr m:val="⟩"/>
                              <m:ctrlPr>
                                <a:rPr lang="en-US" altLang="zh-TW" sz="1800" b="0" i="1" smtClean="0">
                                  <a:latin typeface="Cambria Math" panose="02040503050406030204" pitchFamily="18" charset="0"/>
                                </a:rPr>
                              </m:ctrlPr>
                            </m:dPr>
                            <m:e>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𝑝</m:t>
                                  </m:r>
                                </m:e>
                                <m:sup>
                                  <m:r>
                                    <a:rPr lang="en-US" altLang="zh-TW" sz="1800" i="1">
                                      <a:latin typeface="Cambria Math" panose="02040503050406030204" pitchFamily="18" charset="0"/>
                                    </a:rPr>
                                    <m:t>2</m:t>
                                  </m:r>
                                </m:sup>
                              </m:sSup>
                            </m:e>
                          </m:d>
                          <m:r>
                            <a:rPr lang="en-US" altLang="zh-TW" sz="1800" b="0" i="1" smtClean="0">
                              <a:latin typeface="Cambria Math" panose="02040503050406030204" pitchFamily="18" charset="0"/>
                            </a:rPr>
                            <m:t>−</m:t>
                          </m:r>
                          <m:sSup>
                            <m:sSupPr>
                              <m:ctrlPr>
                                <a:rPr lang="en-US" altLang="zh-TW" sz="1800" i="1">
                                  <a:latin typeface="Cambria Math" panose="02040503050406030204" pitchFamily="18" charset="0"/>
                                </a:rPr>
                              </m:ctrlPr>
                            </m:sSupPr>
                            <m:e>
                              <m:d>
                                <m:dPr>
                                  <m:begChr m:val="⟨"/>
                                  <m:endChr m:val="⟩"/>
                                  <m:ctrlPr>
                                    <a:rPr lang="en-US" altLang="zh-TW" sz="1800" i="1">
                                      <a:latin typeface="Cambria Math" panose="02040503050406030204" pitchFamily="18" charset="0"/>
                                    </a:rPr>
                                  </m:ctrlPr>
                                </m:dPr>
                                <m:e>
                                  <m:r>
                                    <a:rPr lang="en-US" altLang="zh-TW" sz="1800" i="1">
                                      <a:latin typeface="Cambria Math" panose="02040503050406030204" pitchFamily="18" charset="0"/>
                                    </a:rPr>
                                    <m:t>𝑝</m:t>
                                  </m:r>
                                </m:e>
                              </m:d>
                            </m:e>
                            <m:sup>
                              <m:r>
                                <a:rPr lang="en-US" altLang="zh-TW" sz="1800" b="0" i="1" smtClean="0">
                                  <a:latin typeface="Cambria Math" panose="02040503050406030204" pitchFamily="18" charset="0"/>
                                </a:rPr>
                                <m:t>2</m:t>
                              </m:r>
                            </m:sup>
                          </m:sSup>
                        </m:e>
                      </m:rad>
                      <m:r>
                        <a:rPr lang="en-US" altLang="zh-TW" sz="1800" b="0" i="1" smtClean="0">
                          <a:latin typeface="Cambria Math" panose="02040503050406030204" pitchFamily="18" charset="0"/>
                        </a:rPr>
                        <m:t>=</m:t>
                      </m:r>
                      <m:f>
                        <m:fPr>
                          <m:ctrlPr>
                            <a:rPr lang="en-TW" sz="1800" i="1">
                              <a:latin typeface="Cambria Math" panose="02040503050406030204" pitchFamily="18" charset="0"/>
                            </a:rPr>
                          </m:ctrlPr>
                        </m:fPr>
                        <m:num>
                          <m:r>
                            <a:rPr lang="en-TW" sz="1800" i="1">
                              <a:latin typeface="Cambria Math" panose="02040503050406030204" pitchFamily="18" charset="0"/>
                            </a:rPr>
                            <m:t>𝑚</m:t>
                          </m:r>
                          <m:r>
                            <a:rPr lang="en-TW" sz="1800" i="1">
                              <a:latin typeface="Cambria Math" panose="02040503050406030204" pitchFamily="18" charset="0"/>
                            </a:rPr>
                            <m:t>𝜔</m:t>
                          </m:r>
                          <m:r>
                            <m:rPr>
                              <m:sty m:val="p"/>
                            </m:rPr>
                            <a:rPr lang="en-TW" sz="1800">
                              <a:latin typeface="Cambria Math" panose="02040503050406030204" pitchFamily="18" charset="0"/>
                            </a:rPr>
                            <m:t>ℏ</m:t>
                          </m:r>
                        </m:num>
                        <m:den>
                          <m:r>
                            <a:rPr lang="en-TW" sz="1800">
                              <a:latin typeface="Cambria Math" panose="02040503050406030204" pitchFamily="18" charset="0"/>
                            </a:rPr>
                            <m:t>2</m:t>
                          </m:r>
                        </m:den>
                      </m:f>
                    </m:oMath>
                  </m:oMathPara>
                </a14:m>
                <a:endParaRPr lang="en-TW" sz="1800" dirty="0">
                  <a:cs typeface="Times New Roman" pitchFamily="18" charset="0"/>
                </a:endParaRPr>
              </a:p>
            </p:txBody>
          </p:sp>
        </mc:Choice>
        <mc:Fallback xmlns="">
          <p:sp>
            <p:nvSpPr>
              <p:cNvPr id="4" name="TextBox 3">
                <a:extLst>
                  <a:ext uri="{FF2B5EF4-FFF2-40B4-BE49-F238E27FC236}">
                    <a16:creationId xmlns:a16="http://schemas.microsoft.com/office/drawing/2014/main" id="{B772DE17-3F9D-53F5-A41C-F3AE42E12E12}"/>
                  </a:ext>
                </a:extLst>
              </p:cNvPr>
              <p:cNvSpPr txBox="1">
                <a:spLocks noRot="1" noChangeAspect="1" noMove="1" noResize="1" noEditPoints="1" noAdjustHandles="1" noChangeArrowheads="1" noChangeShapeType="1" noTextEdit="1"/>
              </p:cNvSpPr>
              <p:nvPr/>
            </p:nvSpPr>
            <p:spPr bwMode="auto">
              <a:xfrm>
                <a:off x="1547664" y="4465783"/>
                <a:ext cx="2808310" cy="525913"/>
              </a:xfrm>
              <a:prstGeom prst="rect">
                <a:avLst/>
              </a:prstGeom>
              <a:blipFill>
                <a:blip r:embed="rId3"/>
                <a:stretch>
                  <a:fillRect t="-2326" b="-1162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FCFDB84-6B12-3D4C-B3CA-5A77BA39C9FE}"/>
                  </a:ext>
                </a:extLst>
              </p:cNvPr>
              <p:cNvSpPr txBox="1"/>
              <p:nvPr/>
            </p:nvSpPr>
            <p:spPr bwMode="auto">
              <a:xfrm>
                <a:off x="4852831" y="4465144"/>
                <a:ext cx="2808310" cy="525913"/>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r>
                        <a:rPr lang="en-US" altLang="zh-TW" sz="1800" b="0" i="1" smtClean="0">
                          <a:latin typeface="Cambria Math" panose="02040503050406030204" pitchFamily="18" charset="0"/>
                          <a:ea typeface="Cambria Math" panose="02040503050406030204" pitchFamily="18" charset="0"/>
                        </a:rPr>
                        <m:t>=</m:t>
                      </m:r>
                      <m:rad>
                        <m:radPr>
                          <m:degHide m:val="on"/>
                          <m:ctrlPr>
                            <a:rPr lang="en-US" altLang="zh-TW" sz="1800" b="0" i="1" smtClean="0">
                              <a:latin typeface="Cambria Math" panose="02040503050406030204" pitchFamily="18" charset="0"/>
                              <a:ea typeface="Cambria Math" panose="02040503050406030204" pitchFamily="18" charset="0"/>
                            </a:rPr>
                          </m:ctrlPr>
                        </m:radPr>
                        <m:deg/>
                        <m:e>
                          <m:d>
                            <m:dPr>
                              <m:begChr m:val="⟨"/>
                              <m:endChr m:val="⟩"/>
                              <m:ctrlPr>
                                <a:rPr lang="en-US" altLang="zh-TW" sz="1800" i="1">
                                  <a:latin typeface="Cambria Math" panose="02040503050406030204" pitchFamily="18" charset="0"/>
                                </a:rPr>
                              </m:ctrlPr>
                            </m:dPr>
                            <m:e>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𝑥</m:t>
                                  </m:r>
                                </m:e>
                                <m:sup>
                                  <m:r>
                                    <a:rPr lang="en-US" altLang="zh-TW" sz="1800" i="1">
                                      <a:latin typeface="Cambria Math" panose="02040503050406030204" pitchFamily="18" charset="0"/>
                                    </a:rPr>
                                    <m:t>2</m:t>
                                  </m:r>
                                </m:sup>
                              </m:sSup>
                            </m:e>
                          </m:d>
                          <m:r>
                            <a:rPr lang="en-US" altLang="zh-TW" sz="1800" b="0" i="1" smtClean="0">
                              <a:latin typeface="Cambria Math" panose="02040503050406030204" pitchFamily="18" charset="0"/>
                            </a:rPr>
                            <m:t>−</m:t>
                          </m:r>
                          <m:sSup>
                            <m:sSupPr>
                              <m:ctrlPr>
                                <a:rPr lang="en-US" altLang="zh-TW" sz="1800" i="1">
                                  <a:latin typeface="Cambria Math" panose="02040503050406030204" pitchFamily="18" charset="0"/>
                                </a:rPr>
                              </m:ctrlPr>
                            </m:sSupPr>
                            <m:e>
                              <m:d>
                                <m:dPr>
                                  <m:begChr m:val="⟨"/>
                                  <m:endChr m:val="⟩"/>
                                  <m:ctrlPr>
                                    <a:rPr lang="en-US" altLang="zh-TW" sz="1800" i="1">
                                      <a:latin typeface="Cambria Math" panose="02040503050406030204" pitchFamily="18" charset="0"/>
                                    </a:rPr>
                                  </m:ctrlPr>
                                </m:dPr>
                                <m:e>
                                  <m:r>
                                    <a:rPr lang="en-US" altLang="zh-TW" sz="1800" i="1">
                                      <a:latin typeface="Cambria Math" panose="02040503050406030204" pitchFamily="18" charset="0"/>
                                    </a:rPr>
                                    <m:t>𝑥</m:t>
                                  </m:r>
                                </m:e>
                              </m:d>
                            </m:e>
                            <m:sup>
                              <m:r>
                                <a:rPr lang="en-US" altLang="zh-TW" sz="1800" b="0" i="1" smtClean="0">
                                  <a:latin typeface="Cambria Math" panose="02040503050406030204" pitchFamily="18" charset="0"/>
                                </a:rPr>
                                <m:t>2</m:t>
                              </m:r>
                            </m:sup>
                          </m:sSup>
                        </m:e>
                      </m:rad>
                      <m:r>
                        <a:rPr lang="en-US" altLang="zh-TW" sz="1800" b="0" i="1" smtClean="0">
                          <a:latin typeface="Cambria Math" panose="02040503050406030204" pitchFamily="18" charset="0"/>
                        </a:rPr>
                        <m:t>=</m:t>
                      </m:r>
                      <m:f>
                        <m:fPr>
                          <m:ctrlPr>
                            <a:rPr lang="en-US" altLang="zh-TW" sz="1800" i="1">
                              <a:latin typeface="Cambria Math" panose="02040503050406030204" pitchFamily="18" charset="0"/>
                              <a:ea typeface="Cambria Math" panose="02040503050406030204" pitchFamily="18" charset="0"/>
                            </a:rPr>
                          </m:ctrlPr>
                        </m:fPr>
                        <m:num>
                          <m:r>
                            <m:rPr>
                              <m:sty m:val="p"/>
                            </m:rPr>
                            <a:rPr lang="en-US" altLang="zh-TW" sz="1800" i="1">
                              <a:latin typeface="Cambria Math" panose="02040503050406030204" pitchFamily="18" charset="0"/>
                              <a:ea typeface="Cambria Math" panose="02040503050406030204" pitchFamily="18" charset="0"/>
                            </a:rPr>
                            <m:t>ℏ</m:t>
                          </m:r>
                        </m:num>
                        <m:den>
                          <m:r>
                            <a:rPr lang="en-US" altLang="zh-TW" sz="1800" i="1">
                              <a:latin typeface="Cambria Math" panose="02040503050406030204" pitchFamily="18" charset="0"/>
                            </a:rPr>
                            <m:t>2</m:t>
                          </m:r>
                          <m:r>
                            <a:rPr lang="en-TW" sz="1800" i="1">
                              <a:latin typeface="Cambria Math" panose="02040503050406030204" pitchFamily="18" charset="0"/>
                            </a:rPr>
                            <m:t>𝑚</m:t>
                          </m:r>
                          <m:r>
                            <a:rPr lang="en-TW" sz="1800" i="1">
                              <a:latin typeface="Cambria Math" panose="02040503050406030204" pitchFamily="18" charset="0"/>
                            </a:rPr>
                            <m:t>𝜔</m:t>
                          </m:r>
                        </m:den>
                      </m:f>
                    </m:oMath>
                  </m:oMathPara>
                </a14:m>
                <a:endParaRPr lang="en-TW" sz="1800" dirty="0">
                  <a:cs typeface="Times New Roman" pitchFamily="18" charset="0"/>
                </a:endParaRPr>
              </a:p>
            </p:txBody>
          </p:sp>
        </mc:Choice>
        <mc:Fallback xmlns="">
          <p:sp>
            <p:nvSpPr>
              <p:cNvPr id="5" name="TextBox 4">
                <a:extLst>
                  <a:ext uri="{FF2B5EF4-FFF2-40B4-BE49-F238E27FC236}">
                    <a16:creationId xmlns:a16="http://schemas.microsoft.com/office/drawing/2014/main" id="{4FCFDB84-6B12-3D4C-B3CA-5A77BA39C9FE}"/>
                  </a:ext>
                </a:extLst>
              </p:cNvPr>
              <p:cNvSpPr txBox="1">
                <a:spLocks noRot="1" noChangeAspect="1" noMove="1" noResize="1" noEditPoints="1" noAdjustHandles="1" noChangeArrowheads="1" noChangeShapeType="1" noTextEdit="1"/>
              </p:cNvSpPr>
              <p:nvPr/>
            </p:nvSpPr>
            <p:spPr bwMode="auto">
              <a:xfrm>
                <a:off x="4852831" y="4465144"/>
                <a:ext cx="2808310" cy="525913"/>
              </a:xfrm>
              <a:prstGeom prst="rect">
                <a:avLst/>
              </a:prstGeom>
              <a:blipFill>
                <a:blip r:embed="rId4"/>
                <a:stretch>
                  <a:fillRect t="-2326" b="-11628"/>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68587768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6674" name="Picture 2" descr="\\psf\Home\Downloads\Dirac_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2812" y="1340768"/>
            <a:ext cx="2750617" cy="4059912"/>
          </a:xfrm>
          <a:prstGeom prst="rect">
            <a:avLst/>
          </a:prstGeom>
          <a:noFill/>
          <a:extLst>
            <a:ext uri="{909E8E84-426E-40DD-AFC4-6F175D3DCCD1}">
              <a14:hiddenFill xmlns:a14="http://schemas.microsoft.com/office/drawing/2010/main">
                <a:solidFill>
                  <a:srgbClr val="FFFFFF"/>
                </a:solidFill>
              </a14:hiddenFill>
            </a:ext>
          </a:extLst>
        </p:spPr>
      </p:pic>
      <p:pic>
        <p:nvPicPr>
          <p:cNvPr id="156675" name="Picture 3" descr="\\psf\Home\Downloads\cn6051_dira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068960"/>
            <a:ext cx="1517904" cy="2331720"/>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bwMode="auto">
          <a:xfrm>
            <a:off x="1475656" y="5589240"/>
            <a:ext cx="67687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此時，英國的</a:t>
            </a:r>
            <a:r>
              <a:rPr lang="en-US" altLang="zh-TW" sz="1800" dirty="0"/>
              <a:t>Dirac</a:t>
            </a:r>
            <a:r>
              <a:rPr lang="zh-TW" altLang="en-US" sz="1800" dirty="0"/>
              <a:t>也將海森堡的想法推廣為一套新的力學。</a:t>
            </a:r>
            <a:endParaRPr lang="en-US" altLang="zh-TW" sz="1800" dirty="0"/>
          </a:p>
        </p:txBody>
      </p:sp>
    </p:spTree>
    <p:extLst>
      <p:ext uri="{BB962C8B-B14F-4D97-AF65-F5344CB8AC3E}">
        <p14:creationId xmlns:p14="http://schemas.microsoft.com/office/powerpoint/2010/main" val="232428982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40290" name="Picture 5" descr="1900a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2786063"/>
            <a:ext cx="18288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圓形箭號 2"/>
          <p:cNvSpPr/>
          <p:nvPr/>
        </p:nvSpPr>
        <p:spPr>
          <a:xfrm>
            <a:off x="1428750" y="2428875"/>
            <a:ext cx="2571750" cy="1214438"/>
          </a:xfrm>
          <a:prstGeom prst="circularArrow">
            <a:avLst>
              <a:gd name="adj1" fmla="val 12500"/>
              <a:gd name="adj2" fmla="val 1142319"/>
              <a:gd name="adj3" fmla="val 20457681"/>
              <a:gd name="adj4" fmla="val 10800000"/>
              <a:gd name="adj5" fmla="val 1566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tx1"/>
              </a:solidFill>
            </a:endParaRPr>
          </a:p>
        </p:txBody>
      </p:sp>
      <p:sp>
        <p:nvSpPr>
          <p:cNvPr id="4" name="橢圓 3"/>
          <p:cNvSpPr/>
          <p:nvPr/>
        </p:nvSpPr>
        <p:spPr>
          <a:xfrm>
            <a:off x="3786188" y="3071813"/>
            <a:ext cx="357187" cy="357187"/>
          </a:xfrm>
          <a:prstGeom prst="ellipse">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800" dirty="0">
                <a:solidFill>
                  <a:schemeClr val="tx1"/>
                </a:solidFill>
              </a:rPr>
              <a:t>-</a:t>
            </a:r>
            <a:endParaRPr lang="zh-TW" altLang="en-US" sz="2800" dirty="0">
              <a:solidFill>
                <a:schemeClr val="tx1"/>
              </a:solidFill>
            </a:endParaRPr>
          </a:p>
        </p:txBody>
      </p:sp>
      <p:sp>
        <p:nvSpPr>
          <p:cNvPr id="5" name="乘號 4"/>
          <p:cNvSpPr/>
          <p:nvPr/>
        </p:nvSpPr>
        <p:spPr>
          <a:xfrm>
            <a:off x="3500438" y="2214563"/>
            <a:ext cx="928687" cy="2143125"/>
          </a:xfrm>
          <a:prstGeom prst="mathMultipl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向右箭號 5"/>
          <p:cNvSpPr/>
          <p:nvPr/>
        </p:nvSpPr>
        <p:spPr>
          <a:xfrm>
            <a:off x="4929188" y="3071813"/>
            <a:ext cx="1071562" cy="357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0295" name="文字方塊 6"/>
          <p:cNvSpPr txBox="1">
            <a:spLocks noChangeArrowheads="1"/>
          </p:cNvSpPr>
          <p:nvPr/>
        </p:nvSpPr>
        <p:spPr bwMode="auto">
          <a:xfrm>
            <a:off x="6572250" y="2643188"/>
            <a:ext cx="15001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8000"/>
              <a:t>?</a:t>
            </a:r>
            <a:endParaRPr lang="zh-TW" altLang="en-US" sz="8000"/>
          </a:p>
        </p:txBody>
      </p:sp>
      <p:sp>
        <p:nvSpPr>
          <p:cNvPr id="140296" name="文字方塊 7"/>
          <p:cNvSpPr txBox="1">
            <a:spLocks noChangeArrowheads="1"/>
          </p:cNvSpPr>
          <p:nvPr/>
        </p:nvSpPr>
        <p:spPr bwMode="auto">
          <a:xfrm>
            <a:off x="2051050" y="4581525"/>
            <a:ext cx="5473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把原子內的電子看成一個牛頓粒子顯然是不對的！</a:t>
            </a:r>
          </a:p>
        </p:txBody>
      </p:sp>
      <p:sp>
        <p:nvSpPr>
          <p:cNvPr id="140297" name="文字方塊 8"/>
          <p:cNvSpPr txBox="1">
            <a:spLocks noChangeArrowheads="1"/>
          </p:cNvSpPr>
          <p:nvPr/>
        </p:nvSpPr>
        <p:spPr bwMode="auto">
          <a:xfrm>
            <a:off x="2051050" y="1700808"/>
            <a:ext cx="3960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好不容易發現的基本粒子</a:t>
            </a:r>
          </a:p>
        </p:txBody>
      </p:sp>
      <p:sp>
        <p:nvSpPr>
          <p:cNvPr id="140298" name="文字方塊 9"/>
          <p:cNvSpPr txBox="1">
            <a:spLocks noChangeArrowheads="1"/>
          </p:cNvSpPr>
          <p:nvPr/>
        </p:nvSpPr>
        <p:spPr bwMode="auto">
          <a:xfrm>
            <a:off x="2051050" y="5084763"/>
            <a:ext cx="4752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如何對待它呢？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0295"/>
                                        </p:tgtEl>
                                        <p:attrNameLst>
                                          <p:attrName>style.visibility</p:attrName>
                                        </p:attrNameLst>
                                      </p:cBhvr>
                                      <p:to>
                                        <p:strVal val="visible"/>
                                      </p:to>
                                    </p:set>
                                    <p:anim calcmode="lin" valueType="num">
                                      <p:cBhvr additive="base">
                                        <p:cTn id="17" dur="500" fill="hold"/>
                                        <p:tgtEl>
                                          <p:spTgt spid="140295"/>
                                        </p:tgtEl>
                                        <p:attrNameLst>
                                          <p:attrName>ppt_x</p:attrName>
                                        </p:attrNameLst>
                                      </p:cBhvr>
                                      <p:tavLst>
                                        <p:tav tm="0">
                                          <p:val>
                                            <p:strVal val="#ppt_x"/>
                                          </p:val>
                                        </p:tav>
                                        <p:tav tm="100000">
                                          <p:val>
                                            <p:strVal val="#ppt_x"/>
                                          </p:val>
                                        </p:tav>
                                      </p:tavLst>
                                    </p:anim>
                                    <p:anim calcmode="lin" valueType="num">
                                      <p:cBhvr additive="base">
                                        <p:cTn id="18" dur="500" fill="hold"/>
                                        <p:tgtEl>
                                          <p:spTgt spid="1402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40295" grpId="0"/>
    </p:bld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橢圓 11"/>
          <p:cNvSpPr/>
          <p:nvPr/>
        </p:nvSpPr>
        <p:spPr>
          <a:xfrm>
            <a:off x="1692275" y="4292600"/>
            <a:ext cx="357188" cy="357188"/>
          </a:xfrm>
          <a:prstGeom prst="ellipse">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800" dirty="0">
                <a:solidFill>
                  <a:schemeClr val="tx1"/>
                </a:solidFill>
              </a:rPr>
              <a:t>-</a:t>
            </a:r>
            <a:endParaRPr lang="zh-TW" altLang="en-US" sz="2800" dirty="0">
              <a:solidFill>
                <a:schemeClr val="tx1"/>
              </a:solidFill>
            </a:endParaRPr>
          </a:p>
        </p:txBody>
      </p:sp>
      <p:sp>
        <p:nvSpPr>
          <p:cNvPr id="13" name="向右箭號 12"/>
          <p:cNvSpPr/>
          <p:nvPr/>
        </p:nvSpPr>
        <p:spPr>
          <a:xfrm>
            <a:off x="3000375" y="2566988"/>
            <a:ext cx="1071563" cy="35718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1317" name="文字方塊 14"/>
          <p:cNvSpPr txBox="1">
            <a:spLocks noChangeArrowheads="1"/>
          </p:cNvSpPr>
          <p:nvPr/>
        </p:nvSpPr>
        <p:spPr bwMode="auto">
          <a:xfrm>
            <a:off x="1658119" y="1381125"/>
            <a:ext cx="5545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電子是一個</a:t>
            </a:r>
            <a:r>
              <a:rPr lang="zh-TW" altLang="en-US" sz="1800" dirty="0">
                <a:solidFill>
                  <a:srgbClr val="FF0000"/>
                </a:solidFill>
              </a:rPr>
              <a:t>無法分割</a:t>
            </a:r>
            <a:r>
              <a:rPr lang="zh-TW" altLang="en-US" sz="1800" dirty="0"/>
              <a:t>的粒子，它的位置是矩陣！</a:t>
            </a:r>
          </a:p>
        </p:txBody>
      </p:sp>
      <p:sp>
        <p:nvSpPr>
          <p:cNvPr id="15" name="向右箭號 14"/>
          <p:cNvSpPr/>
          <p:nvPr/>
        </p:nvSpPr>
        <p:spPr>
          <a:xfrm>
            <a:off x="3060700" y="4292600"/>
            <a:ext cx="1071563" cy="35718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1320" name="文字方塊 15"/>
          <p:cNvSpPr txBox="1">
            <a:spLocks noChangeArrowheads="1"/>
          </p:cNvSpPr>
          <p:nvPr/>
        </p:nvSpPr>
        <p:spPr bwMode="auto">
          <a:xfrm>
            <a:off x="5437188" y="3932238"/>
            <a:ext cx="5762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6000"/>
              <a:t>?</a:t>
            </a:r>
            <a:endParaRPr lang="zh-TW" altLang="en-US" sz="6000"/>
          </a:p>
        </p:txBody>
      </p:sp>
      <p:sp>
        <p:nvSpPr>
          <p:cNvPr id="141321" name="文字方塊 16"/>
          <p:cNvSpPr txBox="1">
            <a:spLocks noChangeArrowheads="1"/>
          </p:cNvSpPr>
          <p:nvPr/>
        </p:nvSpPr>
        <p:spPr bwMode="auto">
          <a:xfrm>
            <a:off x="1763713" y="5011738"/>
            <a:ext cx="5545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如果電子的位置連一個數都不是，它還算一個粒子嗎？</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749E855-3C80-12CE-585D-2992183D3C07}"/>
                  </a:ext>
                </a:extLst>
              </p:cNvPr>
              <p:cNvSpPr txBox="1"/>
              <p:nvPr/>
            </p:nvSpPr>
            <p:spPr>
              <a:xfrm>
                <a:off x="4496576" y="2349633"/>
                <a:ext cx="2666371" cy="918328"/>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m>
                            <m:mPr>
                              <m:mcs>
                                <m:mc>
                                  <m:mcPr>
                                    <m:count m:val="2"/>
                                    <m:mcJc m:val="center"/>
                                  </m:mcPr>
                                </m:mc>
                              </m:mcs>
                              <m:ctrlPr>
                                <a:rPr lang="en-US" sz="1800" b="0" i="1" smtClean="0">
                                  <a:latin typeface="Cambria Math" panose="02040503050406030204" pitchFamily="18" charset="0"/>
                                </a:rPr>
                              </m:ctrlPr>
                            </m:mP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11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2</m:t>
                                          </m:r>
                                        </m:sub>
                                      </m:sSub>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22</m:t>
                                          </m:r>
                                        </m:sub>
                                      </m:sSub>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i="1">
                                              <a:latin typeface="Cambria Math" panose="02040503050406030204" pitchFamily="18" charset="0"/>
                                            </a:rPr>
                                            <m:t>1</m:t>
                                          </m:r>
                                          <m:r>
                                            <a:rPr lang="en-US" sz="1800" b="0" i="1" smtClean="0">
                                              <a:latin typeface="Cambria Math" panose="02040503050406030204" pitchFamily="18" charset="0"/>
                                            </a:rPr>
                                            <m:t>3</m:t>
                                          </m:r>
                                        </m:sub>
                                      </m:sSub>
                                    </m:e>
                                    <m:e>
                                      <m:r>
                                        <a:rPr lang="en-US" sz="1800" b="0" i="1" smtClean="0">
                                          <a:latin typeface="Cambria Math" panose="02040503050406030204" pitchFamily="18" charset="0"/>
                                        </a:rPr>
                                        <m:t>⋯</m:t>
                                      </m:r>
                                    </m:e>
                                  </m:m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23</m:t>
                                          </m:r>
                                        </m:sub>
                                      </m:sSub>
                                    </m:e>
                                    <m:e>
                                      <m:r>
                                        <a:rPr lang="en-US" sz="1800" b="0" i="1" smtClean="0">
                                          <a:latin typeface="Cambria Math" panose="02040503050406030204" pitchFamily="18" charset="0"/>
                                        </a:rPr>
                                        <m:t>⋯</m:t>
                                      </m:r>
                                    </m:e>
                                  </m:mr>
                                </m:m>
                              </m:e>
                            </m:mr>
                            <m:mr>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m:t>
                                          </m:r>
                                          <m:r>
                                            <a:rPr lang="en-US" sz="1800" i="1">
                                              <a:latin typeface="Cambria Math" panose="02040503050406030204" pitchFamily="18" charset="0"/>
                                            </a:rPr>
                                            <m:t>1</m:t>
                                          </m:r>
                                        </m:sub>
                                      </m:sSub>
                                    </m:e>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32</m:t>
                                          </m:r>
                                        </m:sub>
                                      </m:sSub>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e>
                                <m:m>
                                  <m:mPr>
                                    <m:mcs>
                                      <m:mc>
                                        <m:mcPr>
                                          <m:count m:val="2"/>
                                          <m:mcJc m:val="center"/>
                                        </m:mcPr>
                                      </m:mc>
                                    </m:mcs>
                                    <m:ctrlPr>
                                      <a:rPr lang="en-US" sz="1800" b="0" i="1" smtClean="0">
                                        <a:latin typeface="Cambria Math" panose="02040503050406030204" pitchFamily="18" charset="0"/>
                                      </a:rPr>
                                    </m:ctrlPr>
                                  </m:mPr>
                                  <m:m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33</m:t>
                                          </m:r>
                                        </m:sub>
                                      </m:sSub>
                                    </m:e>
                                    <m:e>
                                      <m:r>
                                        <a:rPr lang="en-US" sz="1800" b="0" i="1" smtClean="0">
                                          <a:latin typeface="Cambria Math" panose="02040503050406030204" pitchFamily="18" charset="0"/>
                                        </a:rPr>
                                        <m:t>…</m:t>
                                      </m:r>
                                    </m:e>
                                  </m:mr>
                                  <m:mr>
                                    <m:e>
                                      <m:r>
                                        <a:rPr lang="en-US" sz="1800" b="0" i="1" smtClean="0">
                                          <a:latin typeface="Cambria Math" panose="02040503050406030204" pitchFamily="18" charset="0"/>
                                        </a:rPr>
                                        <m:t>⋮</m:t>
                                      </m:r>
                                    </m:e>
                                    <m:e>
                                      <m:r>
                                        <a:rPr lang="en-US" sz="1800" b="0" i="1" smtClean="0">
                                          <a:latin typeface="Cambria Math" panose="02040503050406030204" pitchFamily="18" charset="0"/>
                                        </a:rPr>
                                        <m:t>⋱</m:t>
                                      </m:r>
                                    </m:e>
                                  </m:mr>
                                </m:m>
                              </m:e>
                            </m:mr>
                          </m:m>
                        </m:e>
                      </m:d>
                    </m:oMath>
                  </m:oMathPara>
                </a14:m>
                <a:endParaRPr lang="en-US" sz="1800" dirty="0">
                  <a:latin typeface="Cambria Math" panose="02040503050406030204" pitchFamily="18" charset="0"/>
                </a:endParaRPr>
              </a:p>
            </p:txBody>
          </p:sp>
        </mc:Choice>
        <mc:Fallback xmlns="">
          <p:sp>
            <p:nvSpPr>
              <p:cNvPr id="2" name="TextBox 1">
                <a:extLst>
                  <a:ext uri="{FF2B5EF4-FFF2-40B4-BE49-F238E27FC236}">
                    <a16:creationId xmlns:a16="http://schemas.microsoft.com/office/drawing/2014/main" id="{B749E855-3C80-12CE-585D-2992183D3C07}"/>
                  </a:ext>
                </a:extLst>
              </p:cNvPr>
              <p:cNvSpPr txBox="1">
                <a:spLocks noRot="1" noChangeAspect="1" noMove="1" noResize="1" noEditPoints="1" noAdjustHandles="1" noChangeArrowheads="1" noChangeShapeType="1" noTextEdit="1"/>
              </p:cNvSpPr>
              <p:nvPr/>
            </p:nvSpPr>
            <p:spPr>
              <a:xfrm>
                <a:off x="4496576" y="2349633"/>
                <a:ext cx="2666371" cy="918328"/>
              </a:xfrm>
              <a:prstGeom prst="rect">
                <a:avLst/>
              </a:prstGeom>
              <a:blipFill>
                <a:blip r:embed="rId2"/>
                <a:stretch>
                  <a:fillRect l="-952"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47CD983-D801-D65F-984E-C773F390BA57}"/>
                  </a:ext>
                </a:extLst>
              </p:cNvPr>
              <p:cNvSpPr txBox="1"/>
              <p:nvPr/>
            </p:nvSpPr>
            <p:spPr>
              <a:xfrm>
                <a:off x="1635708" y="2670297"/>
                <a:ext cx="470321" cy="276999"/>
              </a:xfrm>
              <a:prstGeom prst="rect">
                <a:avLst/>
              </a:prstGeom>
              <a:solidFill>
                <a:srgbClr val="FFFF99"/>
              </a:solidFill>
            </p:spPr>
            <p:txBody>
              <a:bodyPr wrap="none" lIns="0" tIns="0" rIns="0" bIns="0" rtlCol="0">
                <a:spAutoFit/>
              </a:bodyPr>
              <a:lstStyle/>
              <a:p>
                <a:pPr/>
                <a14:m>
                  <m:oMathPara xmlns:m="http://schemas.openxmlformats.org/officeDocument/2006/math">
                    <m:oMath>
                      <m:r>
                        <a:rPr lang="en-US" sz="1800" b="0" i="1" smtClean="0">
                          <a:latin typeface="Cambria Math" panose="02040503050406030204" pitchFamily="18" charset="0"/>
                        </a:rPr>
                        <m:t>𝑥</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𝑡</m:t>
                          </m:r>
                        </m:e>
                      </m:d>
                    </m:oMath>
                  </m:oMathPara>
                </a14:m>
                <a:endParaRPr lang="en-US" sz="1800" dirty="0">
                  <a:latin typeface="Cambria Math" panose="02040503050406030204" pitchFamily="18" charset="0"/>
                </a:endParaRPr>
              </a:p>
            </p:txBody>
          </p:sp>
        </mc:Choice>
        <mc:Fallback xmlns="">
          <p:sp>
            <p:nvSpPr>
              <p:cNvPr id="3" name="TextBox 2">
                <a:extLst>
                  <a:ext uri="{FF2B5EF4-FFF2-40B4-BE49-F238E27FC236}">
                    <a16:creationId xmlns:a16="http://schemas.microsoft.com/office/drawing/2014/main" id="{047CD983-D801-D65F-984E-C773F390BA57}"/>
                  </a:ext>
                </a:extLst>
              </p:cNvPr>
              <p:cNvSpPr txBox="1">
                <a:spLocks noRot="1" noChangeAspect="1" noMove="1" noResize="1" noEditPoints="1" noAdjustHandles="1" noChangeArrowheads="1" noChangeShapeType="1" noTextEdit="1"/>
              </p:cNvSpPr>
              <p:nvPr/>
            </p:nvSpPr>
            <p:spPr>
              <a:xfrm>
                <a:off x="1635708" y="2670297"/>
                <a:ext cx="470321" cy="276999"/>
              </a:xfrm>
              <a:prstGeom prst="rect">
                <a:avLst/>
              </a:prstGeom>
              <a:blipFill>
                <a:blip r:embed="rId3"/>
                <a:stretch>
                  <a:fillRect l="-5263" b="-4545"/>
                </a:stretch>
              </a:blipFill>
            </p:spPr>
            <p:txBody>
              <a:bodyPr/>
              <a:lstStyle/>
              <a:p>
                <a:r>
                  <a:rPr lang="en-US">
                    <a:noFill/>
                  </a:rPr>
                  <a:t> </a:t>
                </a:r>
              </a:p>
            </p:txBody>
          </p:sp>
        </mc:Fallback>
      </mc:AlternateContent>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42338" name="文字方塊 1"/>
          <p:cNvSpPr txBox="1">
            <a:spLocks noChangeArrowheads="1"/>
          </p:cNvSpPr>
          <p:nvPr/>
        </p:nvSpPr>
        <p:spPr bwMode="auto">
          <a:xfrm>
            <a:off x="757827" y="2840538"/>
            <a:ext cx="18007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400" dirty="0"/>
              <a:t>But...Oops!</a:t>
            </a:r>
            <a:endParaRPr lang="zh-TW" altLang="en-US" sz="2400" dirty="0"/>
          </a:p>
        </p:txBody>
      </p:sp>
      <p:pic>
        <p:nvPicPr>
          <p:cNvPr id="142340" name="Picture 2" descr="thinker_si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276" y="3861340"/>
            <a:ext cx="37147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4841776" y="3932777"/>
            <a:ext cx="1857375" cy="830263"/>
          </a:xfrm>
          <a:prstGeom prst="rect">
            <a:avLst/>
          </a:prstGeom>
          <a:solidFill>
            <a:schemeClr val="accent5">
              <a:lumMod val="60000"/>
              <a:lumOff val="40000"/>
            </a:schemeClr>
          </a:solidFill>
          <a:ln>
            <a:solidFill>
              <a:srgbClr val="CCECFF"/>
            </a:solidFill>
          </a:ln>
        </p:spPr>
        <p:txBody>
          <a:bodyPr>
            <a:spAutoFit/>
          </a:bodyPr>
          <a:lstStyle/>
          <a:p>
            <a:pPr>
              <a:defRPr/>
            </a:pPr>
            <a:r>
              <a:rPr lang="en-US" altLang="zh-TW" sz="4800" i="1" dirty="0"/>
              <a:t>What</a:t>
            </a:r>
            <a:r>
              <a:rPr lang="en-US" altLang="zh-TW" sz="4800" dirty="0"/>
              <a:t>?</a:t>
            </a:r>
            <a:endParaRPr lang="zh-TW" altLang="en-US" sz="4800" dirty="0"/>
          </a:p>
        </p:txBody>
      </p:sp>
      <p:pic>
        <p:nvPicPr>
          <p:cNvPr id="1423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723311"/>
            <a:ext cx="5357813"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1763688" y="260648"/>
            <a:ext cx="59046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更糟的是：波恩注意到，矩陣一般是不對易的。</a:t>
            </a:r>
          </a:p>
        </p:txBody>
      </p:sp>
      <p:sp>
        <p:nvSpPr>
          <p:cNvPr id="3" name="文字方塊 2"/>
          <p:cNvSpPr txBox="1"/>
          <p:nvPr/>
        </p:nvSpPr>
        <p:spPr bwMode="auto">
          <a:xfrm>
            <a:off x="4584105" y="2888554"/>
            <a:ext cx="22579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這是怎麼一回事？</a:t>
            </a:r>
          </a:p>
        </p:txBody>
      </p:sp>
      <mc:AlternateContent xmlns:mc="http://schemas.openxmlformats.org/markup-compatibility/2006" xmlns:a14="http://schemas.microsoft.com/office/drawing/2010/main">
        <mc:Choice Requires="a14">
          <p:sp>
            <p:nvSpPr>
              <p:cNvPr id="10" name="文字方塊 9"/>
              <p:cNvSpPr txBox="1"/>
              <p:nvPr/>
            </p:nvSpPr>
            <p:spPr>
              <a:xfrm>
                <a:off x="3059832" y="2932871"/>
                <a:ext cx="1053686"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𝑝𝑞</m:t>
                      </m:r>
                      <m:r>
                        <a:rPr lang="en-US" altLang="zh-TW" sz="1800" b="0" i="1" smtClean="0">
                          <a:latin typeface="Cambria Math"/>
                          <a:ea typeface="Cambria Math"/>
                        </a:rPr>
                        <m:t>≠</m:t>
                      </m:r>
                      <m:r>
                        <a:rPr lang="en-US" altLang="zh-TW" sz="1800" b="0" i="1" smtClean="0">
                          <a:latin typeface="Cambria Math"/>
                        </a:rPr>
                        <m:t>𝑞𝑝</m:t>
                      </m:r>
                    </m:oMath>
                  </m:oMathPara>
                </a14:m>
                <a:endParaRPr lang="zh-TW" altLang="en-US" sz="1800" b="0" dirty="0">
                  <a:latin typeface="Cambria Math"/>
                </a:endParaRPr>
              </a:p>
            </p:txBody>
          </p:sp>
        </mc:Choice>
        <mc:Fallback xmlns="">
          <p:sp>
            <p:nvSpPr>
              <p:cNvPr id="10" name="文字方塊 9"/>
              <p:cNvSpPr txBox="1">
                <a:spLocks noRot="1" noChangeAspect="1" noMove="1" noResize="1" noEditPoints="1" noAdjustHandles="1" noChangeArrowheads="1" noChangeShapeType="1" noTextEdit="1"/>
              </p:cNvSpPr>
              <p:nvPr/>
            </p:nvSpPr>
            <p:spPr>
              <a:xfrm>
                <a:off x="3059832" y="2932871"/>
                <a:ext cx="1053686" cy="369332"/>
              </a:xfrm>
              <a:prstGeom prst="rect">
                <a:avLst/>
              </a:prstGeom>
              <a:blipFill rotWithShape="1">
                <a:blip r:embed="rId4"/>
                <a:stretch>
                  <a:fillRect b="-6557"/>
                </a:stretch>
              </a:blipFill>
            </p:spPr>
            <p:txBody>
              <a:bodyPr/>
              <a:lstStyle/>
              <a:p>
                <a:r>
                  <a:rPr lang="zh-TW" altLang="en-US">
                    <a:noFill/>
                  </a:rPr>
                  <a:t> </a:t>
                </a:r>
              </a:p>
            </p:txBody>
          </p:sp>
        </mc:Fallback>
      </mc:AlternateContent>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字方塊 1"/>
          <p:cNvSpPr txBox="1"/>
          <p:nvPr/>
        </p:nvSpPr>
        <p:spPr>
          <a:xfrm>
            <a:off x="594383" y="2297216"/>
            <a:ext cx="2520280" cy="369332"/>
          </a:xfrm>
          <a:prstGeom prst="rect">
            <a:avLst/>
          </a:prstGeom>
          <a:noFill/>
        </p:spPr>
        <p:txBody>
          <a:bodyPr wrap="square" rtlCol="0">
            <a:spAutoFit/>
          </a:bodyPr>
          <a:lstStyle/>
          <a:p>
            <a:r>
              <a:rPr lang="en-US" altLang="zh-TW" sz="1800" dirty="0" err="1">
                <a:latin typeface="Cambria Math"/>
              </a:rPr>
              <a:t>Sommerfeld</a:t>
            </a:r>
            <a:r>
              <a:rPr lang="zh-TW" altLang="en-US" sz="1800" b="0" dirty="0">
                <a:latin typeface="Cambria Math"/>
              </a:rPr>
              <a:t>量子化條件</a:t>
            </a:r>
          </a:p>
        </p:txBody>
      </p:sp>
      <mc:AlternateContent xmlns:mc="http://schemas.openxmlformats.org/markup-compatibility/2006" xmlns:a14="http://schemas.microsoft.com/office/drawing/2010/main">
        <mc:Choice Requires="a14">
          <p:sp>
            <p:nvSpPr>
              <p:cNvPr id="4" name="文字方塊 3"/>
              <p:cNvSpPr txBox="1"/>
              <p:nvPr/>
            </p:nvSpPr>
            <p:spPr>
              <a:xfrm>
                <a:off x="3203847" y="2051247"/>
                <a:ext cx="1687450" cy="818879"/>
              </a:xfrm>
              <a:prstGeom prst="rect">
                <a:avLst/>
              </a:prstGeom>
              <a:solidFill>
                <a:srgbClr val="FFFF99"/>
              </a:solidFill>
            </p:spPr>
            <p:txBody>
              <a:bodyPr wrap="none" rtlCol="0">
                <a:spAutoFit/>
              </a:bodyPr>
              <a:lstStyle/>
              <a:p>
                <a:pPr/>
                <a14:m>
                  <m:oMathPara xmlns:m="http://schemas.openxmlformats.org/officeDocument/2006/math">
                    <m:oMath>
                      <m:nary>
                        <m:naryPr>
                          <m:chr m:val="∮"/>
                          <m:limLoc m:val="undOvr"/>
                          <m:subHide m:val="on"/>
                          <m:supHide m:val="on"/>
                          <m:ctrlPr>
                            <a:rPr lang="en-US" altLang="zh-TW" sz="1800" b="0" i="1" smtClean="0">
                              <a:latin typeface="Cambria Math" panose="02040503050406030204" pitchFamily="18" charset="0"/>
                            </a:rPr>
                          </m:ctrlPr>
                        </m:naryPr>
                        <m:sub/>
                        <m:sup/>
                        <m:e>
                          <m:r>
                            <a:rPr lang="en-US" altLang="zh-TW" sz="1800" b="0" i="1" smtClean="0">
                              <a:latin typeface="Cambria Math"/>
                            </a:rPr>
                            <m:t>𝑑𝑞</m:t>
                          </m:r>
                          <m:r>
                            <a:rPr lang="zh-TW" altLang="en-US" sz="1800" b="0" i="1" smtClean="0">
                              <a:latin typeface="Cambria Math"/>
                            </a:rPr>
                            <m:t>∙</m:t>
                          </m:r>
                          <m:sSub>
                            <m:sSubPr>
                              <m:ctrlPr>
                                <a:rPr lang="en-US" altLang="zh-TW" sz="1800" b="0" i="1" smtClean="0">
                                  <a:latin typeface="Cambria Math"/>
                                </a:rPr>
                              </m:ctrlPr>
                            </m:sSubPr>
                            <m:e>
                              <m:r>
                                <a:rPr lang="en-US" altLang="zh-TW" sz="1800" b="0" i="1" smtClean="0">
                                  <a:latin typeface="Cambria Math"/>
                                </a:rPr>
                                <m:t>𝑝</m:t>
                              </m:r>
                            </m:e>
                            <m:sub>
                              <m:r>
                                <a:rPr lang="en-US" altLang="zh-TW" sz="1800" b="0" i="1" smtClean="0">
                                  <a:latin typeface="Cambria Math"/>
                                </a:rPr>
                                <m:t>𝑞</m:t>
                              </m:r>
                            </m:sub>
                          </m:sSub>
                        </m:e>
                      </m:nary>
                      <m:r>
                        <a:rPr lang="en-US" altLang="zh-TW" sz="1800" b="0" i="1" smtClean="0">
                          <a:latin typeface="Cambria Math"/>
                        </a:rPr>
                        <m:t>=</m:t>
                      </m:r>
                      <m:r>
                        <a:rPr lang="en-US" altLang="zh-TW" sz="1800" b="0" i="1" smtClean="0">
                          <a:latin typeface="Cambria Math"/>
                        </a:rPr>
                        <m:t>𝑛ℎ</m:t>
                      </m:r>
                    </m:oMath>
                  </m:oMathPara>
                </a14:m>
                <a:endParaRPr lang="zh-TW" altLang="en-US" sz="1800" b="0" i="1" dirty="0">
                  <a:latin typeface="Cambria Math"/>
                </a:endParaRPr>
              </a:p>
            </p:txBody>
          </p:sp>
        </mc:Choice>
        <mc:Fallback xmlns="">
          <p:sp>
            <p:nvSpPr>
              <p:cNvPr id="4" name="文字方塊 3"/>
              <p:cNvSpPr txBox="1">
                <a:spLocks noRot="1" noChangeAspect="1" noMove="1" noResize="1" noEditPoints="1" noAdjustHandles="1" noChangeArrowheads="1" noChangeShapeType="1" noTextEdit="1"/>
              </p:cNvSpPr>
              <p:nvPr/>
            </p:nvSpPr>
            <p:spPr>
              <a:xfrm>
                <a:off x="3203847" y="2051247"/>
                <a:ext cx="1687450" cy="818879"/>
              </a:xfrm>
              <a:prstGeom prst="rect">
                <a:avLst/>
              </a:prstGeom>
              <a:blipFill rotWithShape="1">
                <a:blip r:embed="rId2"/>
                <a:stretch>
                  <a:fillRect/>
                </a:stretch>
              </a:blipFill>
            </p:spPr>
            <p:txBody>
              <a:bodyPr/>
              <a:lstStyle/>
              <a:p>
                <a:r>
                  <a:rPr lang="zh-TW" altLang="en-US">
                    <a:noFill/>
                  </a:rPr>
                  <a:t> </a:t>
                </a:r>
              </a:p>
            </p:txBody>
          </p:sp>
        </mc:Fallback>
      </mc:AlternateContent>
      <p:pic>
        <p:nvPicPr>
          <p:cNvPr id="5" name="Picture 7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6291" y="2924944"/>
            <a:ext cx="2350799" cy="3135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向右箭號 6"/>
          <p:cNvSpPr/>
          <p:nvPr/>
        </p:nvSpPr>
        <p:spPr>
          <a:xfrm>
            <a:off x="5292079" y="2297216"/>
            <a:ext cx="576064" cy="3693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t="15469" b="33554"/>
          <a:stretch/>
        </p:blipFill>
        <p:spPr bwMode="auto">
          <a:xfrm>
            <a:off x="1043608" y="476672"/>
            <a:ext cx="6483067" cy="1244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9" name="矩形 8"/>
              <p:cNvSpPr/>
              <p:nvPr/>
            </p:nvSpPr>
            <p:spPr>
              <a:xfrm>
                <a:off x="4950880" y="1776882"/>
                <a:ext cx="2842638" cy="369332"/>
              </a:xfrm>
              <a:prstGeom prst="rect">
                <a:avLst/>
              </a:prstGeom>
            </p:spPr>
            <p:txBody>
              <a:bodyPr wrap="none">
                <a:spAutoFit/>
              </a:bodyPr>
              <a:lstStyle/>
              <a:p>
                <a:r>
                  <a:rPr lang="zh-TW" altLang="en-US" sz="1800" dirty="0"/>
                  <a:t>若動量及座標</a:t>
                </a:r>
                <a14:m>
                  <m:oMath xmlns:m="http://schemas.openxmlformats.org/officeDocument/2006/math">
                    <m:r>
                      <a:rPr lang="en-US" altLang="zh-TW" sz="1800" i="1">
                        <a:latin typeface="Cambria Math"/>
                      </a:rPr>
                      <m:t>𝑝</m:t>
                    </m:r>
                    <m:r>
                      <a:rPr lang="en-US" altLang="zh-TW" sz="1800" b="0" i="1" smtClean="0">
                        <a:latin typeface="Cambria Math"/>
                      </a:rPr>
                      <m:t>,</m:t>
                    </m:r>
                    <m:r>
                      <a:rPr lang="en-US" altLang="zh-TW" sz="1800" i="1">
                        <a:latin typeface="Cambria Math"/>
                      </a:rPr>
                      <m:t>𝑞</m:t>
                    </m:r>
                  </m:oMath>
                </a14:m>
                <a:r>
                  <a:rPr lang="zh-TW" altLang="en-US" sz="1800" dirty="0"/>
                  <a:t>都是矩陣</a:t>
                </a:r>
              </a:p>
            </p:txBody>
          </p:sp>
        </mc:Choice>
        <mc:Fallback xmlns="">
          <p:sp>
            <p:nvSpPr>
              <p:cNvPr id="9" name="矩形 8"/>
              <p:cNvSpPr>
                <a:spLocks noRot="1" noChangeAspect="1" noMove="1" noResize="1" noEditPoints="1" noAdjustHandles="1" noChangeArrowheads="1" noChangeShapeType="1" noTextEdit="1"/>
              </p:cNvSpPr>
              <p:nvPr/>
            </p:nvSpPr>
            <p:spPr>
              <a:xfrm>
                <a:off x="4950880" y="1776882"/>
                <a:ext cx="2842638" cy="369332"/>
              </a:xfrm>
              <a:prstGeom prst="rect">
                <a:avLst/>
              </a:prstGeom>
              <a:blipFill rotWithShape="1">
                <a:blip r:embed="rId6"/>
                <a:stretch>
                  <a:fillRect l="-1717" t="-6557" r="-1717" b="-26230"/>
                </a:stretch>
              </a:blipFill>
            </p:spPr>
            <p:txBody>
              <a:bodyPr/>
              <a:lstStyle/>
              <a:p>
                <a:r>
                  <a:rPr lang="zh-TW" altLang="en-US">
                    <a:noFill/>
                  </a:rPr>
                  <a:t> </a:t>
                </a:r>
              </a:p>
            </p:txBody>
          </p:sp>
        </mc:Fallback>
      </mc:AlternateContent>
      <p:sp>
        <p:nvSpPr>
          <p:cNvPr id="10" name="文字方塊 9"/>
          <p:cNvSpPr txBox="1"/>
          <p:nvPr/>
        </p:nvSpPr>
        <p:spPr>
          <a:xfrm>
            <a:off x="6084168" y="3068960"/>
            <a:ext cx="2520280" cy="369332"/>
          </a:xfrm>
          <a:prstGeom prst="rect">
            <a:avLst/>
          </a:prstGeom>
          <a:noFill/>
        </p:spPr>
        <p:txBody>
          <a:bodyPr wrap="square" rtlCol="0">
            <a:spAutoFit/>
          </a:bodyPr>
          <a:lstStyle/>
          <a:p>
            <a:r>
              <a:rPr lang="zh-TW" altLang="en-US" sz="1800" b="0" dirty="0">
                <a:latin typeface="Cambria Math"/>
              </a:rPr>
              <a:t>最後的量子化條件。</a:t>
            </a:r>
          </a:p>
        </p:txBody>
      </p:sp>
      <p:sp>
        <p:nvSpPr>
          <p:cNvPr id="11" name="文字方塊 10"/>
          <p:cNvSpPr txBox="1"/>
          <p:nvPr/>
        </p:nvSpPr>
        <p:spPr>
          <a:xfrm>
            <a:off x="755576" y="6237312"/>
            <a:ext cx="8208912" cy="369332"/>
          </a:xfrm>
          <a:prstGeom prst="rect">
            <a:avLst/>
          </a:prstGeom>
          <a:noFill/>
        </p:spPr>
        <p:txBody>
          <a:bodyPr wrap="square" rtlCol="0">
            <a:spAutoFit/>
          </a:bodyPr>
          <a:lstStyle/>
          <a:p>
            <a:r>
              <a:rPr lang="zh-TW" altLang="en-US" sz="1800" b="0" dirty="0">
                <a:latin typeface="Cambria Math"/>
              </a:rPr>
              <a:t>對當時的物理學家，甚至波恩本人，並不知道這個結果的重要性，只覺得疑惑。</a:t>
            </a:r>
          </a:p>
        </p:txBody>
      </p:sp>
      <mc:AlternateContent xmlns:mc="http://schemas.openxmlformats.org/markup-compatibility/2006" xmlns:a14="http://schemas.microsoft.com/office/drawing/2010/main">
        <mc:Choice Requires="a14">
          <p:sp>
            <p:nvSpPr>
              <p:cNvPr id="12" name="文字方塊 11"/>
              <p:cNvSpPr txBox="1"/>
              <p:nvPr/>
            </p:nvSpPr>
            <p:spPr>
              <a:xfrm>
                <a:off x="6115871" y="2306364"/>
                <a:ext cx="1539396"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𝑞𝑝</m:t>
                      </m:r>
                      <m:r>
                        <a:rPr lang="en-US" altLang="zh-TW" sz="1800" b="0" i="1" smtClean="0">
                          <a:latin typeface="Cambria Math"/>
                        </a:rPr>
                        <m:t>−</m:t>
                      </m:r>
                      <m:r>
                        <a:rPr lang="en-US" altLang="zh-TW" sz="1800" b="0" i="1" smtClean="0">
                          <a:latin typeface="Cambria Math"/>
                        </a:rPr>
                        <m:t>𝑝𝑞</m:t>
                      </m:r>
                      <m:r>
                        <a:rPr lang="en-US" altLang="zh-TW" sz="1800" b="0" i="1" smtClean="0">
                          <a:latin typeface="Cambria Math"/>
                        </a:rPr>
                        <m:t>=</m:t>
                      </m:r>
                      <m:r>
                        <a:rPr lang="en-US" altLang="zh-TW" sz="1800" b="0" i="1" smtClean="0">
                          <a:latin typeface="Cambria Math"/>
                        </a:rPr>
                        <m:t>𝑖</m:t>
                      </m:r>
                      <m:r>
                        <m:rPr>
                          <m:sty m:val="p"/>
                        </m:rPr>
                        <a:rPr lang="en-US" altLang="zh-TW" sz="1800" b="0" i="1" smtClean="0">
                          <a:latin typeface="Cambria Math"/>
                          <a:ea typeface="Cambria Math"/>
                        </a:rPr>
                        <m:t>ℏ</m:t>
                      </m:r>
                    </m:oMath>
                  </m:oMathPara>
                </a14:m>
                <a:endParaRPr lang="zh-TW" altLang="en-US" sz="1800" b="0" dirty="0">
                  <a:latin typeface="Cambria Math"/>
                </a:endParaRPr>
              </a:p>
            </p:txBody>
          </p:sp>
        </mc:Choice>
        <mc:Fallback xmlns="">
          <p:sp>
            <p:nvSpPr>
              <p:cNvPr id="12" name="文字方塊 11"/>
              <p:cNvSpPr txBox="1">
                <a:spLocks noRot="1" noChangeAspect="1" noMove="1" noResize="1" noEditPoints="1" noAdjustHandles="1" noChangeArrowheads="1" noChangeShapeType="1" noTextEdit="1"/>
              </p:cNvSpPr>
              <p:nvPr/>
            </p:nvSpPr>
            <p:spPr>
              <a:xfrm>
                <a:off x="6115871" y="2306364"/>
                <a:ext cx="1539396" cy="369332"/>
              </a:xfrm>
              <a:prstGeom prst="rect">
                <a:avLst/>
              </a:prstGeom>
              <a:blipFill rotWithShape="1">
                <a:blip r:embed="rId7"/>
                <a:stretch>
                  <a:fillRect b="-65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675328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7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2420888"/>
            <a:ext cx="2350799" cy="3135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9" name="矩形 8"/>
              <p:cNvSpPr/>
              <p:nvPr/>
            </p:nvSpPr>
            <p:spPr>
              <a:xfrm>
                <a:off x="827584" y="836712"/>
                <a:ext cx="8151783" cy="369332"/>
              </a:xfrm>
              <a:prstGeom prst="rect">
                <a:avLst/>
              </a:prstGeom>
            </p:spPr>
            <p:txBody>
              <a:bodyPr wrap="none">
                <a:spAutoFit/>
              </a:bodyPr>
              <a:lstStyle/>
              <a:p>
                <a:r>
                  <a:rPr lang="zh-TW" altLang="en-US" sz="1800" dirty="0"/>
                  <a:t>現在我們已知道，假設動量及座標</a:t>
                </a:r>
                <a14:m>
                  <m:oMath xmlns:m="http://schemas.openxmlformats.org/officeDocument/2006/math">
                    <m:r>
                      <a:rPr lang="en-US" altLang="zh-TW" sz="1800" i="1">
                        <a:latin typeface="Cambria Math"/>
                      </a:rPr>
                      <m:t>𝑝</m:t>
                    </m:r>
                    <m:r>
                      <a:rPr lang="en-US" altLang="zh-TW" sz="1800" b="0" i="1" smtClean="0">
                        <a:latin typeface="Cambria Math"/>
                      </a:rPr>
                      <m:t>,</m:t>
                    </m:r>
                    <m:r>
                      <a:rPr lang="en-US" altLang="zh-TW" sz="1800" i="1">
                        <a:latin typeface="Cambria Math"/>
                      </a:rPr>
                      <m:t>𝑞</m:t>
                    </m:r>
                  </m:oMath>
                </a14:m>
                <a:r>
                  <a:rPr lang="zh-TW" altLang="en-US" sz="1800" dirty="0"/>
                  <a:t>都是矩陣，並規定它們滿足量子化條件：</a:t>
                </a:r>
              </a:p>
            </p:txBody>
          </p:sp>
        </mc:Choice>
        <mc:Fallback xmlns="">
          <p:sp>
            <p:nvSpPr>
              <p:cNvPr id="9" name="矩形 8"/>
              <p:cNvSpPr>
                <a:spLocks noRot="1" noChangeAspect="1" noMove="1" noResize="1" noEditPoints="1" noAdjustHandles="1" noChangeArrowheads="1" noChangeShapeType="1" noTextEdit="1"/>
              </p:cNvSpPr>
              <p:nvPr/>
            </p:nvSpPr>
            <p:spPr>
              <a:xfrm>
                <a:off x="827584" y="836712"/>
                <a:ext cx="8151783" cy="369332"/>
              </a:xfrm>
              <a:prstGeom prst="rect">
                <a:avLst/>
              </a:prstGeom>
              <a:blipFill rotWithShape="1">
                <a:blip r:embed="rId4"/>
                <a:stretch>
                  <a:fillRect l="-673" t="-6557" b="-26230"/>
                </a:stretch>
              </a:blipFill>
            </p:spPr>
            <p:txBody>
              <a:bodyPr/>
              <a:lstStyle/>
              <a:p>
                <a:r>
                  <a:rPr lang="zh-TW" altLang="en-US">
                    <a:noFill/>
                  </a:rPr>
                  <a:t> </a:t>
                </a:r>
              </a:p>
            </p:txBody>
          </p:sp>
        </mc:Fallback>
      </mc:AlternateContent>
      <p:sp>
        <p:nvSpPr>
          <p:cNvPr id="10" name="文字方塊 9"/>
          <p:cNvSpPr txBox="1"/>
          <p:nvPr/>
        </p:nvSpPr>
        <p:spPr>
          <a:xfrm>
            <a:off x="827584" y="1844824"/>
            <a:ext cx="7848872" cy="369332"/>
          </a:xfrm>
          <a:prstGeom prst="rect">
            <a:avLst/>
          </a:prstGeom>
          <a:noFill/>
        </p:spPr>
        <p:txBody>
          <a:bodyPr wrap="square" rtlCol="0">
            <a:spAutoFit/>
          </a:bodyPr>
          <a:lstStyle/>
          <a:p>
            <a:r>
              <a:rPr lang="zh-TW" altLang="en-US" sz="1800" b="0" dirty="0">
                <a:latin typeface="Cambria Math"/>
              </a:rPr>
              <a:t>整個電子的量子力學就可以從這兩個假設中推導出來！</a:t>
            </a:r>
          </a:p>
        </p:txBody>
      </p:sp>
      <mc:AlternateContent xmlns:mc="http://schemas.openxmlformats.org/markup-compatibility/2006" xmlns:a14="http://schemas.microsoft.com/office/drawing/2010/main">
        <mc:Choice Requires="a14">
          <p:sp>
            <p:nvSpPr>
              <p:cNvPr id="7" name="文字方塊 6"/>
              <p:cNvSpPr txBox="1"/>
              <p:nvPr/>
            </p:nvSpPr>
            <p:spPr>
              <a:xfrm>
                <a:off x="6300192" y="1340768"/>
                <a:ext cx="1539396" cy="369332"/>
              </a:xfrm>
              <a:prstGeom prst="rect">
                <a:avLst/>
              </a:prstGeom>
              <a:solidFill>
                <a:srgbClr val="FFFF00"/>
              </a:solidFill>
            </p:spPr>
            <p:txBody>
              <a:bodyPr wrap="none" rtlCol="0">
                <a:spAutoFit/>
              </a:bodyPr>
              <a:lstStyle/>
              <a:p>
                <a:pPr/>
                <a14:m>
                  <m:oMathPara xmlns:m="http://schemas.openxmlformats.org/officeDocument/2006/math">
                    <m:oMath>
                      <m:r>
                        <a:rPr lang="en-US" altLang="zh-TW" sz="1800" b="0" i="1" smtClean="0">
                          <a:latin typeface="Cambria Math"/>
                        </a:rPr>
                        <m:t>𝑞𝑝</m:t>
                      </m:r>
                      <m:r>
                        <a:rPr lang="en-US" altLang="zh-TW" sz="1800" b="0" i="1" smtClean="0">
                          <a:latin typeface="Cambria Math"/>
                        </a:rPr>
                        <m:t>−</m:t>
                      </m:r>
                      <m:r>
                        <a:rPr lang="en-US" altLang="zh-TW" sz="1800" b="0" i="1" smtClean="0">
                          <a:latin typeface="Cambria Math"/>
                        </a:rPr>
                        <m:t>𝑝𝑞</m:t>
                      </m:r>
                      <m:r>
                        <a:rPr lang="en-US" altLang="zh-TW" sz="1800" b="0" i="1" smtClean="0">
                          <a:latin typeface="Cambria Math"/>
                        </a:rPr>
                        <m:t>=</m:t>
                      </m:r>
                      <m:r>
                        <a:rPr lang="en-US" altLang="zh-TW" sz="1800" b="0" i="1" smtClean="0">
                          <a:latin typeface="Cambria Math"/>
                        </a:rPr>
                        <m:t>𝑖</m:t>
                      </m:r>
                      <m:r>
                        <m:rPr>
                          <m:sty m:val="p"/>
                        </m:rPr>
                        <a:rPr lang="en-US" altLang="zh-TW" sz="1800" b="0" i="1" smtClean="0">
                          <a:latin typeface="Cambria Math"/>
                          <a:ea typeface="Cambria Math"/>
                        </a:rPr>
                        <m:t>ℏ</m:t>
                      </m:r>
                    </m:oMath>
                  </m:oMathPara>
                </a14:m>
                <a:endParaRPr lang="zh-TW" altLang="en-US" sz="1800" b="0" dirty="0">
                  <a:latin typeface="Cambria Math"/>
                </a:endParaRPr>
              </a:p>
            </p:txBody>
          </p:sp>
        </mc:Choice>
        <mc:Fallback xmlns="">
          <p:sp>
            <p:nvSpPr>
              <p:cNvPr id="7" name="文字方塊 6"/>
              <p:cNvSpPr txBox="1">
                <a:spLocks noRot="1" noChangeAspect="1" noMove="1" noResize="1" noEditPoints="1" noAdjustHandles="1" noChangeArrowheads="1" noChangeShapeType="1" noTextEdit="1"/>
              </p:cNvSpPr>
              <p:nvPr/>
            </p:nvSpPr>
            <p:spPr>
              <a:xfrm>
                <a:off x="6300192" y="1340768"/>
                <a:ext cx="1539396" cy="369332"/>
              </a:xfrm>
              <a:prstGeom prst="rect">
                <a:avLst/>
              </a:prstGeom>
              <a:blipFill rotWithShape="1">
                <a:blip r:embed="rId5"/>
                <a:stretch>
                  <a:fillRect b="-65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1072613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4" descr="http://photos.aip.org/history/Thumbnails/bohr_niels_a32.jpg"/>
          <p:cNvPicPr>
            <a:picLocks noChangeAspect="1" noChangeArrowheads="1"/>
          </p:cNvPicPr>
          <p:nvPr/>
        </p:nvPicPr>
        <p:blipFill>
          <a:blip r:embed="rId2">
            <a:extLst>
              <a:ext uri="{28A0092B-C50C-407E-A947-70E740481C1C}">
                <a14:useLocalDpi xmlns:a14="http://schemas.microsoft.com/office/drawing/2010/main" val="0"/>
              </a:ext>
            </a:extLst>
          </a:blip>
          <a:srcRect b="20216"/>
          <a:stretch>
            <a:fillRect/>
          </a:stretch>
        </p:blipFill>
        <p:spPr bwMode="auto">
          <a:xfrm>
            <a:off x="1314648" y="1290294"/>
            <a:ext cx="2851224" cy="386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3"/>
          <p:cNvSpPr txBox="1"/>
          <p:nvPr/>
        </p:nvSpPr>
        <p:spPr>
          <a:xfrm>
            <a:off x="3598992" y="342583"/>
            <a:ext cx="1322166" cy="830262"/>
          </a:xfrm>
          <a:prstGeom prst="rect">
            <a:avLst/>
          </a:prstGeom>
          <a:solidFill>
            <a:schemeClr val="accent5">
              <a:lumMod val="60000"/>
              <a:lumOff val="40000"/>
            </a:schemeClr>
          </a:solidFill>
          <a:ln>
            <a:solidFill>
              <a:srgbClr val="CCECFF"/>
            </a:solidFill>
          </a:ln>
        </p:spPr>
        <p:txBody>
          <a:bodyPr wrap="square">
            <a:spAutoFit/>
          </a:bodyPr>
          <a:lstStyle/>
          <a:p>
            <a:pPr>
              <a:defRPr/>
            </a:pPr>
            <a:r>
              <a:rPr lang="en-US" altLang="zh-TW" sz="4800" dirty="0"/>
              <a:t>????</a:t>
            </a:r>
            <a:endParaRPr lang="zh-TW" altLang="en-US" sz="4800" dirty="0"/>
          </a:p>
        </p:txBody>
      </p:sp>
      <p:pic>
        <p:nvPicPr>
          <p:cNvPr id="143364" name="Picture 6" descr="http://photos.aip.org/history/Thumbnails/einstein_albert_c5.jpg"/>
          <p:cNvPicPr>
            <a:picLocks noChangeAspect="1" noChangeArrowheads="1"/>
          </p:cNvPicPr>
          <p:nvPr/>
        </p:nvPicPr>
        <p:blipFill>
          <a:blip r:embed="rId3">
            <a:extLst>
              <a:ext uri="{28A0092B-C50C-407E-A947-70E740481C1C}">
                <a14:useLocalDpi xmlns:a14="http://schemas.microsoft.com/office/drawing/2010/main" val="0"/>
              </a:ext>
            </a:extLst>
          </a:blip>
          <a:srcRect b="9258"/>
          <a:stretch>
            <a:fillRect/>
          </a:stretch>
        </p:blipFill>
        <p:spPr bwMode="auto">
          <a:xfrm>
            <a:off x="4413845" y="1321942"/>
            <a:ext cx="28575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a:xfrm>
            <a:off x="1458664" y="5265837"/>
            <a:ext cx="6357937" cy="707886"/>
          </a:xfrm>
          <a:prstGeom prst="rect">
            <a:avLst/>
          </a:prstGeom>
          <a:noFill/>
        </p:spPr>
        <p:txBody>
          <a:bodyPr>
            <a:spAutoFit/>
          </a:bodyPr>
          <a:lstStyle/>
          <a:p>
            <a:pPr>
              <a:defRPr/>
            </a:pPr>
            <a:r>
              <a:rPr lang="en-US" altLang="zh-TW" sz="2000" dirty="0">
                <a:latin typeface="+mj-lt"/>
              </a:rPr>
              <a:t>I felt discouraged, not to say repelled, by the Heisenberg methods of </a:t>
            </a:r>
            <a:r>
              <a:rPr lang="en-US" altLang="zh-TW" sz="2000" dirty="0">
                <a:solidFill>
                  <a:srgbClr val="FF0000"/>
                </a:solidFill>
                <a:latin typeface="+mj-lt"/>
              </a:rPr>
              <a:t>transcendental algebra</a:t>
            </a:r>
            <a:r>
              <a:rPr lang="en-US" altLang="zh-TW" sz="2000" dirty="0">
                <a:latin typeface="+mj-lt"/>
              </a:rPr>
              <a:t>.</a:t>
            </a:r>
            <a:endParaRPr lang="zh-TW" altLang="en-US" sz="2000" dirty="0">
              <a:latin typeface="+mj-lt"/>
            </a:endParaRPr>
          </a:p>
        </p:txBody>
      </p:sp>
      <p:sp>
        <p:nvSpPr>
          <p:cNvPr id="6" name="文字方塊 5"/>
          <p:cNvSpPr txBox="1"/>
          <p:nvPr/>
        </p:nvSpPr>
        <p:spPr>
          <a:xfrm>
            <a:off x="5364658" y="5674940"/>
            <a:ext cx="2000250" cy="400050"/>
          </a:xfrm>
          <a:prstGeom prst="rect">
            <a:avLst/>
          </a:prstGeom>
          <a:noFill/>
        </p:spPr>
        <p:txBody>
          <a:bodyPr>
            <a:spAutoFit/>
          </a:bodyPr>
          <a:lstStyle/>
          <a:p>
            <a:pPr>
              <a:defRPr/>
            </a:pPr>
            <a:r>
              <a:rPr lang="en-US" altLang="zh-TW" sz="2000" dirty="0">
                <a:latin typeface="+mj-lt"/>
              </a:rPr>
              <a:t>Schrodinger 1926</a:t>
            </a:r>
            <a:endParaRPr lang="zh-TW" altLang="en-US" sz="2000" dirty="0">
              <a:latin typeface="+mj-lt"/>
            </a:endParaRPr>
          </a:p>
        </p:txBody>
      </p:sp>
      <p:sp>
        <p:nvSpPr>
          <p:cNvPr id="2" name="文字方塊 1"/>
          <p:cNvSpPr txBox="1"/>
          <p:nvPr/>
        </p:nvSpPr>
        <p:spPr bwMode="auto">
          <a:xfrm>
            <a:off x="1390861" y="6106988"/>
            <a:ext cx="7070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我對海森堡的這些超越經驗超越感覺的代數實在覺得十分沮喪！</a:t>
            </a:r>
          </a:p>
        </p:txBody>
      </p:sp>
    </p:spTree>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自訂">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a:spAutoFit/>
      </a:bodyPr>
      <a:lstStyle>
        <a:defPPr algn="l" eaLnBrk="1" hangingPunct="1">
          <a:spcBef>
            <a:spcPct val="0"/>
          </a:spcBef>
          <a:buFontTx/>
          <a:buNone/>
          <a:defRPr sz="2000" dirty="0" smtClean="0"/>
        </a:defPPr>
      </a:lstStyle>
    </a:txDef>
  </a:objectDefaults>
  <a:extraClrSchemeLst>
    <a:extraClrScheme>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19925</TotalTime>
  <Words>7570</Words>
  <Application>Microsoft Macintosh PowerPoint</Application>
  <PresentationFormat>On-screen Show (4:3)</PresentationFormat>
  <Paragraphs>837</Paragraphs>
  <Slides>203</Slides>
  <Notes>0</Notes>
  <HiddenSlides>19</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203</vt:i4>
      </vt:variant>
    </vt:vector>
  </HeadingPairs>
  <TitlesOfParts>
    <vt:vector size="212" baseType="lpstr">
      <vt:lpstr>微軟正黑體</vt:lpstr>
      <vt:lpstr>新細明體</vt:lpstr>
      <vt:lpstr>Calibri</vt:lpstr>
      <vt:lpstr>Cambria Math</vt:lpstr>
      <vt:lpstr>PT Serif</vt:lpstr>
      <vt:lpstr>Tahoma</vt:lpstr>
      <vt:lpstr>Times New Roman</vt:lpstr>
      <vt:lpstr>預設簡報設計</vt:lpstr>
      <vt:lpstr>方程式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Chia-Hung Chang</dc:creator>
  <cp:lastModifiedBy>Chia-Hung Vincent Chang</cp:lastModifiedBy>
  <cp:revision>1171</cp:revision>
  <cp:lastPrinted>2026-03-10T04:43:02Z</cp:lastPrinted>
  <dcterms:created xsi:type="dcterms:W3CDTF">1601-01-01T00:00:00Z</dcterms:created>
  <dcterms:modified xsi:type="dcterms:W3CDTF">2026-10-15T04:19:20Z</dcterms:modified>
</cp:coreProperties>
</file>