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200" r:id="rId2"/>
    <p:sldId id="2189" r:id="rId3"/>
    <p:sldId id="530" r:id="rId4"/>
    <p:sldId id="2214" r:id="rId5"/>
    <p:sldId id="2204" r:id="rId6"/>
    <p:sldId id="2172" r:id="rId7"/>
    <p:sldId id="2206" r:id="rId8"/>
    <p:sldId id="2205" r:id="rId9"/>
    <p:sldId id="2201" r:id="rId10"/>
    <p:sldId id="2155" r:id="rId11"/>
    <p:sldId id="2054" r:id="rId12"/>
    <p:sldId id="2156" r:id="rId13"/>
    <p:sldId id="2105" r:id="rId14"/>
    <p:sldId id="2107" r:id="rId15"/>
    <p:sldId id="2208" r:id="rId16"/>
    <p:sldId id="459" r:id="rId17"/>
    <p:sldId id="2104" r:id="rId18"/>
    <p:sldId id="2192" r:id="rId19"/>
    <p:sldId id="2215" r:id="rId20"/>
    <p:sldId id="2142" r:id="rId21"/>
    <p:sldId id="2198" r:id="rId22"/>
    <p:sldId id="2193" r:id="rId23"/>
    <p:sldId id="2195" r:id="rId24"/>
    <p:sldId id="2203" r:id="rId25"/>
    <p:sldId id="2202" r:id="rId26"/>
    <p:sldId id="2207" r:id="rId27"/>
    <p:sldId id="2209" r:id="rId28"/>
    <p:sldId id="2210" r:id="rId29"/>
    <p:sldId id="2211" r:id="rId30"/>
    <p:sldId id="2212" r:id="rId31"/>
    <p:sldId id="2197" r:id="rId32"/>
    <p:sldId id="2145" r:id="rId33"/>
    <p:sldId id="2157" r:id="rId34"/>
    <p:sldId id="2216" r:id="rId35"/>
    <p:sldId id="2112" r:id="rId36"/>
    <p:sldId id="2091" r:id="rId37"/>
    <p:sldId id="2143" r:id="rId38"/>
    <p:sldId id="449" r:id="rId39"/>
    <p:sldId id="2114" r:id="rId40"/>
    <p:sldId id="2115" r:id="rId41"/>
    <p:sldId id="2213" r:id="rId42"/>
    <p:sldId id="2217" r:id="rId43"/>
    <p:sldId id="2218" r:id="rId44"/>
    <p:sldId id="2219" r:id="rId45"/>
    <p:sldId id="2220" r:id="rId46"/>
    <p:sldId id="2137" r:id="rId47"/>
    <p:sldId id="2138" r:id="rId48"/>
    <p:sldId id="2139" r:id="rId49"/>
    <p:sldId id="2118" r:id="rId50"/>
    <p:sldId id="545" r:id="rId51"/>
    <p:sldId id="367" r:id="rId52"/>
    <p:sldId id="369" r:id="rId53"/>
    <p:sldId id="2199" r:id="rId54"/>
    <p:sldId id="2120" r:id="rId55"/>
    <p:sldId id="2121" r:id="rId56"/>
    <p:sldId id="2122" r:id="rId57"/>
    <p:sldId id="2148" r:id="rId58"/>
    <p:sldId id="2136" r:id="rId59"/>
    <p:sldId id="2125" r:id="rId60"/>
    <p:sldId id="2135" r:id="rId61"/>
    <p:sldId id="2128" r:id="rId62"/>
    <p:sldId id="2127" r:id="rId63"/>
    <p:sldId id="2124" r:id="rId64"/>
    <p:sldId id="2132" r:id="rId65"/>
    <p:sldId id="2133" r:id="rId66"/>
    <p:sldId id="2130" r:id="rId67"/>
    <p:sldId id="2062" r:id="rId68"/>
    <p:sldId id="429" r:id="rId69"/>
    <p:sldId id="2063" r:id="rId70"/>
    <p:sldId id="559" r:id="rId71"/>
    <p:sldId id="2232" r:id="rId72"/>
    <p:sldId id="2087" r:id="rId73"/>
    <p:sldId id="2086" r:id="rId74"/>
    <p:sldId id="535" r:id="rId75"/>
    <p:sldId id="2233" r:id="rId76"/>
    <p:sldId id="2223" r:id="rId77"/>
    <p:sldId id="2065" r:id="rId78"/>
    <p:sldId id="2190" r:id="rId79"/>
    <p:sldId id="2224" r:id="rId80"/>
    <p:sldId id="2191" r:id="rId81"/>
    <p:sldId id="2235" r:id="rId82"/>
    <p:sldId id="2236" r:id="rId83"/>
    <p:sldId id="2229" r:id="rId84"/>
    <p:sldId id="2228" r:id="rId85"/>
    <p:sldId id="2234" r:id="rId86"/>
    <p:sldId id="2225" r:id="rId87"/>
    <p:sldId id="2227" r:id="rId88"/>
    <p:sldId id="2230" r:id="rId89"/>
    <p:sldId id="2231" r:id="rId90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A844FA"/>
    <a:srgbClr val="8137BA"/>
    <a:srgbClr val="9A40E3"/>
    <a:srgbClr val="FFFFCC"/>
    <a:srgbClr val="CCFF99"/>
    <a:srgbClr val="E8E98C"/>
    <a:srgbClr val="FF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74"/>
    <p:restoredTop sz="94660"/>
  </p:normalViewPr>
  <p:slideViewPr>
    <p:cSldViewPr>
      <p:cViewPr varScale="1">
        <p:scale>
          <a:sx n="120" d="100"/>
          <a:sy n="120" d="100"/>
        </p:scale>
        <p:origin x="116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D22C1-858C-40F2-9CEF-97638D9759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717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18178-E5C6-425F-ABE2-C03B06F777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691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2B7B6-4B28-416C-B531-3F14524982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821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55B47-38D7-443B-8E22-B68E29E645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615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2DD4B-E796-4828-9B50-0763B70BA9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901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9B896-6B21-468E-BFFE-6871CB0895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859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9F449-D3DB-4E48-96FC-673C1D46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49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0728C-9714-4779-9A36-D8229DC316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463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F065F-69DE-4F9F-99E9-87C2C28613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729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9333F-DC5F-49A8-A27D-39D427AE7F3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627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6BD74-4370-4350-BF05-C16C365BF4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355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b="0" i="0">
                <a:latin typeface="Times New Roman" panose="02020603050405020304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b="0" i="0">
                <a:latin typeface="Times New Roman" panose="02020603050405020304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b="0" i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57863CF-9144-4DAD-A8A4-D2DFDFE307F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0" i="0">
          <a:solidFill>
            <a:schemeClr val="tx2"/>
          </a:solidFill>
          <a:latin typeface="Times New Roman" panose="02020603050405020304" pitchFamily="18" charset="0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0" i="0">
          <a:solidFill>
            <a:schemeClr val="tx1"/>
          </a:solidFill>
          <a:latin typeface="Times New Roman" panose="02020603050405020304" pitchFamily="18" charset="0"/>
          <a:ea typeface="+mn-ea"/>
          <a:cs typeface="新細明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0" i="0">
          <a:solidFill>
            <a:schemeClr val="tx1"/>
          </a:solidFill>
          <a:latin typeface="Times New Roman" panose="02020603050405020304" pitchFamily="18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0" i="0">
          <a:solidFill>
            <a:schemeClr val="tx1"/>
          </a:solidFill>
          <a:latin typeface="Times New Roman" panose="02020603050405020304" pitchFamily="18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0" i="0">
          <a:solidFill>
            <a:schemeClr val="tx1"/>
          </a:solidFill>
          <a:latin typeface="Times New Roman" panose="02020603050405020304" pitchFamily="18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0" i="0">
          <a:solidFill>
            <a:schemeClr val="tx1"/>
          </a:solidFill>
          <a:latin typeface="Times New Roman" panose="02020603050405020304" pitchFamily="18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10.png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org&amp;utm_campaign=parser&amp;utm_content=thumbnai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23.png"/><Relationship Id="rId3" Type="http://schemas.openxmlformats.org/officeDocument/2006/relationships/image" Target="../media/image356.png"/><Relationship Id="rId7" Type="http://schemas.openxmlformats.org/officeDocument/2006/relationships/image" Target="../media/image359.png"/><Relationship Id="rId12" Type="http://schemas.openxmlformats.org/officeDocument/2006/relationships/image" Target="../media/image22.png"/><Relationship Id="rId2" Type="http://schemas.openxmlformats.org/officeDocument/2006/relationships/image" Target="../media/image34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136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342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191.png"/><Relationship Id="rId7" Type="http://schemas.openxmlformats.org/officeDocument/2006/relationships/image" Target="../media/image22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10.png"/><Relationship Id="rId4" Type="http://schemas.openxmlformats.org/officeDocument/2006/relationships/image" Target="../media/image200.png"/><Relationship Id="rId9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0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1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2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10.jpg"/><Relationship Id="rId3" Type="http://schemas.openxmlformats.org/officeDocument/2006/relationships/image" Target="../media/image232.png"/><Relationship Id="rId7" Type="http://schemas.openxmlformats.org/officeDocument/2006/relationships/image" Target="../media/image270.png"/><Relationship Id="rId12" Type="http://schemas.openxmlformats.org/officeDocument/2006/relationships/image" Target="../media/image810.png"/><Relationship Id="rId17" Type="http://schemas.openxmlformats.org/officeDocument/2006/relationships/image" Target="../media/image9.png"/><Relationship Id="rId2" Type="http://schemas.openxmlformats.org/officeDocument/2006/relationships/image" Target="../media/image76.png"/><Relationship Id="rId16" Type="http://schemas.openxmlformats.org/officeDocument/2006/relationships/image" Target="../media/image3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png"/><Relationship Id="rId11" Type="http://schemas.openxmlformats.org/officeDocument/2006/relationships/image" Target="../media/image310.png"/><Relationship Id="rId5" Type="http://schemas.openxmlformats.org/officeDocument/2006/relationships/image" Target="../media/image250.png"/><Relationship Id="rId15" Type="http://schemas.openxmlformats.org/officeDocument/2006/relationships/image" Target="../media/image340.png"/><Relationship Id="rId10" Type="http://schemas.openxmlformats.org/officeDocument/2006/relationships/image" Target="../media/image300.png"/><Relationship Id="rId4" Type="http://schemas.openxmlformats.org/officeDocument/2006/relationships/image" Target="../media/image240.png"/><Relationship Id="rId9" Type="http://schemas.openxmlformats.org/officeDocument/2006/relationships/image" Target="../media/image2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20.png"/><Relationship Id="rId7" Type="http://schemas.openxmlformats.org/officeDocument/2006/relationships/image" Target="../media/image45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0.png"/><Relationship Id="rId11" Type="http://schemas.openxmlformats.org/officeDocument/2006/relationships/image" Target="../media/image470.png"/><Relationship Id="rId5" Type="http://schemas.openxmlformats.org/officeDocument/2006/relationships/image" Target="../media/image410.png"/><Relationship Id="rId10" Type="http://schemas.openxmlformats.org/officeDocument/2006/relationships/image" Target="../media/image430.png"/><Relationship Id="rId4" Type="http://schemas.openxmlformats.org/officeDocument/2006/relationships/image" Target="../media/image330.png"/><Relationship Id="rId9" Type="http://schemas.openxmlformats.org/officeDocument/2006/relationships/image" Target="../media/image4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9.png"/><Relationship Id="rId3" Type="http://schemas.openxmlformats.org/officeDocument/2006/relationships/image" Target="../media/image381.png"/><Relationship Id="rId7" Type="http://schemas.openxmlformats.org/officeDocument/2006/relationships/image" Target="../media/image42.png"/><Relationship Id="rId12" Type="http://schemas.openxmlformats.org/officeDocument/2006/relationships/image" Target="../media/image48.png"/><Relationship Id="rId2" Type="http://schemas.openxmlformats.org/officeDocument/2006/relationships/image" Target="../media/image37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7.png"/><Relationship Id="rId5" Type="http://schemas.openxmlformats.org/officeDocument/2006/relationships/image" Target="../media/image40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391.png"/><Relationship Id="rId9" Type="http://schemas.openxmlformats.org/officeDocument/2006/relationships/image" Target="../media/image11.jpeg"/><Relationship Id="rId1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00.png"/><Relationship Id="rId7" Type="http://schemas.openxmlformats.org/officeDocument/2006/relationships/image" Target="../media/image55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0.png"/><Relationship Id="rId11" Type="http://schemas.openxmlformats.org/officeDocument/2006/relationships/image" Target="../media/image6.tiff"/><Relationship Id="rId5" Type="http://schemas.openxmlformats.org/officeDocument/2006/relationships/image" Target="../media/image54.png"/><Relationship Id="rId10" Type="http://schemas.openxmlformats.org/officeDocument/2006/relationships/image" Target="../media/image550.png"/><Relationship Id="rId4" Type="http://schemas.openxmlformats.org/officeDocument/2006/relationships/image" Target="../media/image56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73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1.png"/><Relationship Id="rId5" Type="http://schemas.openxmlformats.org/officeDocument/2006/relationships/image" Target="../media/image67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10.jpg"/><Relationship Id="rId1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600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lpsa.swarthmore.edu/Fourier/Series/ExFS.html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86.png"/><Relationship Id="rId7" Type="http://schemas.openxmlformats.org/officeDocument/2006/relationships/image" Target="../media/image6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https://www.acs.psu.edu/drussell/demos.html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3" Type="http://schemas.openxmlformats.org/officeDocument/2006/relationships/image" Target="../media/image84.jpg"/><Relationship Id="rId7" Type="http://schemas.openxmlformats.org/officeDocument/2006/relationships/image" Target="../media/image850.png"/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0.png"/><Relationship Id="rId5" Type="http://schemas.openxmlformats.org/officeDocument/2006/relationships/image" Target="../media/image700.png"/><Relationship Id="rId4" Type="http://schemas.openxmlformats.org/officeDocument/2006/relationships/image" Target="../media/image85.gif"/><Relationship Id="rId9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s://www.youtube.com/watch?v=2QR-jA_rh-I&amp;t=19s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hyperlink" Target="https://www.youtube.com/watch?v=oGo8z-V8hA4&amp;t=81s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JeyiM0YNo4" TargetMode="External"/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000.png"/><Relationship Id="rId7" Type="http://schemas.openxmlformats.org/officeDocument/2006/relationships/image" Target="../media/image97.png"/><Relationship Id="rId12" Type="http://schemas.openxmlformats.org/officeDocument/2006/relationships/image" Target="../media/image10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4.png"/><Relationship Id="rId5" Type="http://schemas.openxmlformats.org/officeDocument/2006/relationships/image" Target="../media/image95.png"/><Relationship Id="rId10" Type="http://schemas.openxmlformats.org/officeDocument/2006/relationships/image" Target="../media/image103.png"/><Relationship Id="rId4" Type="http://schemas.openxmlformats.org/officeDocument/2006/relationships/image" Target="../media/image1011.png"/><Relationship Id="rId9" Type="http://schemas.openxmlformats.org/officeDocument/2006/relationships/image" Target="../media/image10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g"/><Relationship Id="rId3" Type="http://schemas.openxmlformats.org/officeDocument/2006/relationships/image" Target="../media/image3230.png"/><Relationship Id="rId7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60.png"/><Relationship Id="rId11" Type="http://schemas.openxmlformats.org/officeDocument/2006/relationships/image" Target="../media/image1050.png"/><Relationship Id="rId5" Type="http://schemas.openxmlformats.org/officeDocument/2006/relationships/image" Target="../media/image3250.png"/><Relationship Id="rId10" Type="http://schemas.openxmlformats.org/officeDocument/2006/relationships/image" Target="../media/image1020.png"/><Relationship Id="rId4" Type="http://schemas.openxmlformats.org/officeDocument/2006/relationships/image" Target="../media/image3240.png"/><Relationship Id="rId9" Type="http://schemas.openxmlformats.org/officeDocument/2006/relationships/image" Target="../media/image100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970.png"/><Relationship Id="rId2" Type="http://schemas.openxmlformats.org/officeDocument/2006/relationships/image" Target="../media/image20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png"/><Relationship Id="rId5" Type="http://schemas.openxmlformats.org/officeDocument/2006/relationships/image" Target="../media/image20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g"/><Relationship Id="rId13" Type="http://schemas.openxmlformats.org/officeDocument/2006/relationships/image" Target="../media/image120.png"/><Relationship Id="rId7" Type="http://schemas.openxmlformats.org/officeDocument/2006/relationships/image" Target="../media/image6.tiff"/><Relationship Id="rId12" Type="http://schemas.openxmlformats.org/officeDocument/2006/relationships/image" Target="../media/image11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18.png"/><Relationship Id="rId10" Type="http://schemas.openxmlformats.org/officeDocument/2006/relationships/image" Target="../media/image1150.png"/><Relationship Id="rId9" Type="http://schemas.openxmlformats.org/officeDocument/2006/relationships/image" Target="../media/image1120.png"/><Relationship Id="rId14" Type="http://schemas.openxmlformats.org/officeDocument/2006/relationships/image" Target="../media/image1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0.png"/><Relationship Id="rId3" Type="http://schemas.openxmlformats.org/officeDocument/2006/relationships/image" Target="../media/image2200.png"/><Relationship Id="rId7" Type="http://schemas.openxmlformats.org/officeDocument/2006/relationships/image" Target="../media/image224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0.png"/><Relationship Id="rId11" Type="http://schemas.openxmlformats.org/officeDocument/2006/relationships/image" Target="../media/image2280.png"/><Relationship Id="rId5" Type="http://schemas.openxmlformats.org/officeDocument/2006/relationships/image" Target="../media/image2220.png"/><Relationship Id="rId10" Type="http://schemas.openxmlformats.org/officeDocument/2006/relationships/image" Target="../media/image2270.png"/><Relationship Id="rId4" Type="http://schemas.openxmlformats.org/officeDocument/2006/relationships/image" Target="../media/image2211.png"/><Relationship Id="rId9" Type="http://schemas.openxmlformats.org/officeDocument/2006/relationships/image" Target="../media/image22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0.png"/><Relationship Id="rId3" Type="http://schemas.openxmlformats.org/officeDocument/2006/relationships/image" Target="../media/image1291.png"/><Relationship Id="rId7" Type="http://schemas.openxmlformats.org/officeDocument/2006/relationships/image" Target="../media/image114.jpg"/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0.png"/><Relationship Id="rId5" Type="http://schemas.openxmlformats.org/officeDocument/2006/relationships/image" Target="../media/image1311.png"/><Relationship Id="rId4" Type="http://schemas.openxmlformats.org/officeDocument/2006/relationships/image" Target="../media/image130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gif"/><Relationship Id="rId2" Type="http://schemas.openxmlformats.org/officeDocument/2006/relationships/hyperlink" Target="http://upload.wikimedia.org/wikipedia/en/5/50/Square_wave_frequency_spectrum_animation.gi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0.png"/><Relationship Id="rId2" Type="http://schemas.openxmlformats.org/officeDocument/2006/relationships/image" Target="../media/image12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png"/><Relationship Id="rId4" Type="http://schemas.openxmlformats.org/officeDocument/2006/relationships/image" Target="../media/image131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7" Type="http://schemas.openxmlformats.org/officeDocument/2006/relationships/image" Target="../media/image162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77.pn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12" Type="http://schemas.openxmlformats.org/officeDocument/2006/relationships/image" Target="../media/image176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png"/><Relationship Id="rId11" Type="http://schemas.openxmlformats.org/officeDocument/2006/relationships/image" Target="../media/image175.png"/><Relationship Id="rId5" Type="http://schemas.openxmlformats.org/officeDocument/2006/relationships/image" Target="../media/image170.png"/><Relationship Id="rId10" Type="http://schemas.openxmlformats.org/officeDocument/2006/relationships/image" Target="../media/image174.png"/><Relationship Id="rId4" Type="http://schemas.openxmlformats.org/officeDocument/2006/relationships/image" Target="../media/image169.png"/><Relationship Id="rId9" Type="http://schemas.openxmlformats.org/officeDocument/2006/relationships/image" Target="../media/image1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0.png"/><Relationship Id="rId7" Type="http://schemas.openxmlformats.org/officeDocument/2006/relationships/image" Target="../media/image161.png"/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0.png"/><Relationship Id="rId5" Type="http://schemas.openxmlformats.org/officeDocument/2006/relationships/image" Target="../media/image1350.png"/><Relationship Id="rId4" Type="http://schemas.openxmlformats.org/officeDocument/2006/relationships/image" Target="../media/image170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50.png"/><Relationship Id="rId7" Type="http://schemas.openxmlformats.org/officeDocument/2006/relationships/image" Target="../media/image178.png"/><Relationship Id="rId2" Type="http://schemas.openxmlformats.org/officeDocument/2006/relationships/image" Target="../media/image17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0.png"/><Relationship Id="rId5" Type="http://schemas.openxmlformats.org/officeDocument/2006/relationships/image" Target="../media/image1760.png"/><Relationship Id="rId4" Type="http://schemas.openxmlformats.org/officeDocument/2006/relationships/image" Target="../media/image1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lpsa.swarthmore.edu/Fourier/Series/ExFS.html" TargetMode="Externa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162.gi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0.png"/><Relationship Id="rId3" Type="http://schemas.openxmlformats.org/officeDocument/2006/relationships/image" Target="../media/image14.png"/><Relationship Id="rId7" Type="http://schemas.openxmlformats.org/officeDocument/2006/relationships/image" Target="../media/image2370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0.png"/><Relationship Id="rId5" Type="http://schemas.openxmlformats.org/officeDocument/2006/relationships/image" Target="../media/image2350.png"/><Relationship Id="rId4" Type="http://schemas.openxmlformats.org/officeDocument/2006/relationships/image" Target="../media/image23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3" Type="http://schemas.openxmlformats.org/officeDocument/2006/relationships/image" Target="../media/image2430.png"/><Relationship Id="rId7" Type="http://schemas.openxmlformats.org/officeDocument/2006/relationships/image" Target="../media/image247.png"/><Relationship Id="rId2" Type="http://schemas.openxmlformats.org/officeDocument/2006/relationships/image" Target="../media/image24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60.png"/><Relationship Id="rId5" Type="http://schemas.openxmlformats.org/officeDocument/2006/relationships/image" Target="../media/image2450.png"/><Relationship Id="rId4" Type="http://schemas.openxmlformats.org/officeDocument/2006/relationships/image" Target="../media/image244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hyperlink" Target="https://lpsa.swarthmore.edu/Fourier/Series/ExFS.html" TargetMode="Externa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jpeg"/><Relationship Id="rId5" Type="http://schemas.openxmlformats.org/officeDocument/2006/relationships/image" Target="../media/image175.svg"/><Relationship Id="rId4" Type="http://schemas.openxmlformats.org/officeDocument/2006/relationships/image" Target="../media/image174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8" Type="http://schemas.openxmlformats.org/officeDocument/2006/relationships/image" Target="../media/image198.png"/><Relationship Id="rId3" Type="http://schemas.openxmlformats.org/officeDocument/2006/relationships/image" Target="../media/image4300.png"/><Relationship Id="rId7" Type="http://schemas.openxmlformats.org/officeDocument/2006/relationships/image" Target="../media/image192.png"/><Relationship Id="rId12" Type="http://schemas.openxmlformats.org/officeDocument/2006/relationships/image" Target="../media/image480.png"/><Relationship Id="rId17" Type="http://schemas.openxmlformats.org/officeDocument/2006/relationships/image" Target="../media/image5000.png"/><Relationship Id="rId2" Type="http://schemas.openxmlformats.org/officeDocument/2006/relationships/image" Target="../media/image4200.png"/><Relationship Id="rId16" Type="http://schemas.openxmlformats.org/officeDocument/2006/relationships/image" Target="../media/image197.png"/><Relationship Id="rId20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png"/><Relationship Id="rId11" Type="http://schemas.openxmlformats.org/officeDocument/2006/relationships/image" Target="../media/image345.png"/><Relationship Id="rId5" Type="http://schemas.openxmlformats.org/officeDocument/2006/relationships/image" Target="../media/image184.png"/><Relationship Id="rId15" Type="http://schemas.openxmlformats.org/officeDocument/2006/relationships/image" Target="../media/image175.svg"/><Relationship Id="rId10" Type="http://schemas.openxmlformats.org/officeDocument/2006/relationships/image" Target="../media/image344.png"/><Relationship Id="rId19" Type="http://schemas.openxmlformats.org/officeDocument/2006/relationships/image" Target="../media/image520.png"/><Relationship Id="rId4" Type="http://schemas.openxmlformats.org/officeDocument/2006/relationships/image" Target="../media/image183.png"/><Relationship Id="rId9" Type="http://schemas.openxmlformats.org/officeDocument/2006/relationships/image" Target="../media/image343.png"/><Relationship Id="rId14" Type="http://schemas.openxmlformats.org/officeDocument/2006/relationships/image" Target="../media/image34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3" Type="http://schemas.openxmlformats.org/officeDocument/2006/relationships/image" Target="../media/image203.png"/><Relationship Id="rId7" Type="http://schemas.openxmlformats.org/officeDocument/2006/relationships/image" Target="../media/image1930.pn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0.png"/><Relationship Id="rId5" Type="http://schemas.openxmlformats.org/officeDocument/2006/relationships/image" Target="../media/image1850.png"/><Relationship Id="rId10" Type="http://schemas.openxmlformats.org/officeDocument/2006/relationships/image" Target="../media/image175.svg"/><Relationship Id="rId4" Type="http://schemas.openxmlformats.org/officeDocument/2006/relationships/image" Target="../media/image1840.png"/><Relationship Id="rId9" Type="http://schemas.openxmlformats.org/officeDocument/2006/relationships/image" Target="../media/image20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71.png"/><Relationship Id="rId4" Type="http://schemas.openxmlformats.org/officeDocument/2006/relationships/image" Target="../media/image17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gif"/><Relationship Id="rId2" Type="http://schemas.openxmlformats.org/officeDocument/2006/relationships/image" Target="../media/image17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1.gif"/><Relationship Id="rId4" Type="http://schemas.openxmlformats.org/officeDocument/2006/relationships/image" Target="../media/image180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0.jpg"/><Relationship Id="rId4" Type="http://schemas.openxmlformats.org/officeDocument/2006/relationships/image" Target="../media/image19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201.png"/><Relationship Id="rId5" Type="http://schemas.openxmlformats.org/officeDocument/2006/relationships/image" Target="../media/image195.png"/><Relationship Id="rId4" Type="http://schemas.openxmlformats.org/officeDocument/2006/relationships/hyperlink" Target="https://www.facebook.com/watch/?v=492234720628603" TargetMode="External"/></Relationships>
</file>

<file path=ppt/slides/_rels/slide7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0.png"/><Relationship Id="rId18" Type="http://schemas.openxmlformats.org/officeDocument/2006/relationships/image" Target="../media/image224.png"/><Relationship Id="rId3" Type="http://schemas.openxmlformats.org/officeDocument/2006/relationships/image" Target="../media/image214.png"/><Relationship Id="rId7" Type="http://schemas.openxmlformats.org/officeDocument/2006/relationships/image" Target="../media/image218.png"/><Relationship Id="rId12" Type="http://schemas.openxmlformats.org/officeDocument/2006/relationships/image" Target="../media/image203.jpeg"/><Relationship Id="rId17" Type="http://schemas.openxmlformats.org/officeDocument/2006/relationships/image" Target="../media/image204.jpg"/><Relationship Id="rId2" Type="http://schemas.openxmlformats.org/officeDocument/2006/relationships/image" Target="../media/image2060.png"/><Relationship Id="rId16" Type="http://schemas.openxmlformats.org/officeDocument/2006/relationships/image" Target="../media/image2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.png"/><Relationship Id="rId11" Type="http://schemas.openxmlformats.org/officeDocument/2006/relationships/image" Target="../media/image216.png"/><Relationship Id="rId5" Type="http://schemas.openxmlformats.org/officeDocument/2006/relationships/image" Target="../media/image202.jpg"/><Relationship Id="rId15" Type="http://schemas.openxmlformats.org/officeDocument/2006/relationships/image" Target="../media/image222.png"/><Relationship Id="rId4" Type="http://schemas.openxmlformats.org/officeDocument/2006/relationships/image" Target="../media/image215.png"/><Relationship Id="rId14" Type="http://schemas.openxmlformats.org/officeDocument/2006/relationships/image" Target="../media/image21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05.gi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png"/><Relationship Id="rId5" Type="http://schemas.openxmlformats.org/officeDocument/2006/relationships/image" Target="../media/image175.svg"/><Relationship Id="rId4" Type="http://schemas.openxmlformats.org/officeDocument/2006/relationships/image" Target="../media/image36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0.pn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gif"/><Relationship Id="rId5" Type="http://schemas.openxmlformats.org/officeDocument/2006/relationships/image" Target="../media/image3670.png"/><Relationship Id="rId4" Type="http://schemas.openxmlformats.org/officeDocument/2006/relationships/image" Target="../media/image366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1.png"/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svg"/><Relationship Id="rId5" Type="http://schemas.openxmlformats.org/officeDocument/2006/relationships/image" Target="../media/image176.jpeg"/><Relationship Id="rId4" Type="http://schemas.openxmlformats.org/officeDocument/2006/relationships/image" Target="../media/image23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svg"/><Relationship Id="rId5" Type="http://schemas.openxmlformats.org/officeDocument/2006/relationships/image" Target="../media/image177.jpeg"/><Relationship Id="rId4" Type="http://schemas.openxmlformats.org/officeDocument/2006/relationships/image" Target="../media/image211.jp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3" Type="http://schemas.openxmlformats.org/officeDocument/2006/relationships/image" Target="../media/image238.png"/><Relationship Id="rId7" Type="http://schemas.openxmlformats.org/officeDocument/2006/relationships/image" Target="../media/image207.jpe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4" Type="http://schemas.openxmlformats.org/officeDocument/2006/relationships/image" Target="../media/image239.png"/><Relationship Id="rId9" Type="http://schemas.openxmlformats.org/officeDocument/2006/relationships/image" Target="../media/image23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1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4" Type="http://schemas.openxmlformats.org/officeDocument/2006/relationships/image" Target="../media/image2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13.gi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1.png"/><Relationship Id="rId7" Type="http://schemas.openxmlformats.org/officeDocument/2006/relationships/image" Target="../media/image3.gif"/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80.png"/><Relationship Id="rId5" Type="http://schemas.openxmlformats.org/officeDocument/2006/relationships/image" Target="../media/image4.org&amp;utm_campaign=parser&amp;utm_content=thumbnail"/><Relationship Id="rId4" Type="http://schemas.openxmlformats.org/officeDocument/2006/relationships/image" Target="../media/image176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10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1.jpg"/><Relationship Id="rId5" Type="http://schemas.openxmlformats.org/officeDocument/2006/relationships/image" Target="../media/image206.jpg"/><Relationship Id="rId4" Type="http://schemas.openxmlformats.org/officeDocument/2006/relationships/image" Target="../media/image227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gi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165404D5-5660-8D6D-282A-25C67F39C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667000"/>
            <a:ext cx="33114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1800" dirty="0">
                <a:solidFill>
                  <a:srgbClr val="FF0000"/>
                </a:solidFill>
                <a:latin typeface="+mn-lt"/>
                <a:ea typeface="新細明體" pitchFamily="18" charset="-120"/>
              </a:rPr>
              <a:t>傅立葉</a:t>
            </a:r>
            <a:r>
              <a:rPr lang="zh-TW" altLang="en-US" dirty="0">
                <a:solidFill>
                  <a:srgbClr val="FF0000"/>
                </a:solidFill>
                <a:latin typeface="+mn-lt"/>
              </a:rPr>
              <a:t>級數</a:t>
            </a:r>
            <a:r>
              <a:rPr lang="en-US" altLang="zh-TW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Fourier Series</a:t>
            </a:r>
          </a:p>
        </p:txBody>
      </p:sp>
    </p:spTree>
    <p:extLst>
      <p:ext uri="{BB962C8B-B14F-4D97-AF65-F5344CB8AC3E}">
        <p14:creationId xmlns:p14="http://schemas.microsoft.com/office/powerpoint/2010/main" val="242136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0C004-AD01-770D-88A9-4244E301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502B3D-5349-AA67-EFD8-EEF174547CBC}"/>
              </a:ext>
            </a:extLst>
          </p:cNvPr>
          <p:cNvSpPr txBox="1"/>
          <p:nvPr/>
        </p:nvSpPr>
        <p:spPr bwMode="auto">
          <a:xfrm>
            <a:off x="230000" y="154421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Wave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FEF97D9F-1910-78E9-F8C2-C4549921331E}"/>
                  </a:ext>
                </a:extLst>
              </p:cNvPr>
              <p:cNvSpPr txBox="1"/>
              <p:nvPr/>
            </p:nvSpPr>
            <p:spPr bwMode="auto">
              <a:xfrm>
                <a:off x="3034507" y="228600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FEF97D9F-1910-78E9-F8C2-C45499213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34507" y="228600"/>
                <a:ext cx="1815112" cy="709938"/>
              </a:xfrm>
              <a:prstGeom prst="rect">
                <a:avLst/>
              </a:prstGeom>
              <a:blipFill>
                <a:blip r:embed="rId2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821CB3D-E115-2076-AAB6-75AD735F03F9}"/>
              </a:ext>
            </a:extLst>
          </p:cNvPr>
          <p:cNvSpPr txBox="1"/>
          <p:nvPr/>
        </p:nvSpPr>
        <p:spPr>
          <a:xfrm>
            <a:off x="230000" y="537496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1FD3FDDD-9F7A-DF53-62BA-5BF13BE8F827}"/>
                  </a:ext>
                </a:extLst>
              </p:cNvPr>
              <p:cNvSpPr txBox="1"/>
              <p:nvPr/>
            </p:nvSpPr>
            <p:spPr bwMode="auto">
              <a:xfrm>
                <a:off x="275919" y="1663809"/>
                <a:ext cx="2522614" cy="4001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1FD3FDDD-9F7A-DF53-62BA-5BF13BE8F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919" y="1663809"/>
                <a:ext cx="2522614" cy="400110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24">
                <a:extLst>
                  <a:ext uri="{FF2B5EF4-FFF2-40B4-BE49-F238E27FC236}">
                    <a16:creationId xmlns:a16="http://schemas.microsoft.com/office/drawing/2014/main" id="{EED0B529-B3C2-76F5-F395-01606137D3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000" y="938538"/>
                <a:ext cx="876202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Search for separable solutions, products of a function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a function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文字方塊 24">
                <a:extLst>
                  <a:ext uri="{FF2B5EF4-FFF2-40B4-BE49-F238E27FC236}">
                    <a16:creationId xmlns:a16="http://schemas.microsoft.com/office/drawing/2014/main" id="{EED0B529-B3C2-76F5-F395-01606137D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000" y="938538"/>
                <a:ext cx="8762021" cy="400110"/>
              </a:xfrm>
              <a:prstGeom prst="rect">
                <a:avLst/>
              </a:prstGeom>
              <a:blipFill>
                <a:blip r:embed="rId4"/>
                <a:stretch>
                  <a:fillRect l="-870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4D6F0B-386A-D159-7C90-4C98AFFC53D0}"/>
                  </a:ext>
                </a:extLst>
              </p:cNvPr>
              <p:cNvSpPr txBox="1"/>
              <p:nvPr/>
            </p:nvSpPr>
            <p:spPr>
              <a:xfrm>
                <a:off x="207569" y="2577967"/>
                <a:ext cx="84593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boundary condition, allowed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=1,⋯∞</m:t>
                    </m:r>
                  </m:oMath>
                </a14:m>
                <a:r>
                  <a:rPr lang="en-GB" sz="2000" dirty="0">
                    <a:effectLst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would be countable.。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4D6F0B-386A-D159-7C90-4C98AFFC5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69" y="2577967"/>
                <a:ext cx="8459314" cy="400110"/>
              </a:xfrm>
              <a:prstGeom prst="rect">
                <a:avLst/>
              </a:prstGeom>
              <a:blipFill>
                <a:blip r:embed="rId5"/>
                <a:stretch>
                  <a:fillRect l="-750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B075E0-EC4A-DD40-0BF3-A7CA7289880A}"/>
                  </a:ext>
                </a:extLst>
              </p:cNvPr>
              <p:cNvSpPr txBox="1"/>
              <p:nvPr/>
            </p:nvSpPr>
            <p:spPr>
              <a:xfrm>
                <a:off x="230000" y="3494416"/>
                <a:ext cx="7326596" cy="6174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B075E0-EC4A-DD40-0BF3-A7CA72898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000" y="3494416"/>
                <a:ext cx="7326596" cy="617413"/>
              </a:xfrm>
              <a:prstGeom prst="rect">
                <a:avLst/>
              </a:prstGeom>
              <a:blipFill>
                <a:blip r:embed="rId6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CF7D0FD-1C8B-CFC9-254B-16994190B0ED}"/>
              </a:ext>
            </a:extLst>
          </p:cNvPr>
          <p:cNvSpPr txBox="1"/>
          <p:nvPr/>
        </p:nvSpPr>
        <p:spPr>
          <a:xfrm>
            <a:off x="251332" y="3022171"/>
            <a:ext cx="8446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found a series of separable solutions: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2E31B0-8145-2A22-F2B3-68E37C1E4CA2}"/>
              </a:ext>
            </a:extLst>
          </p:cNvPr>
          <p:cNvSpPr txBox="1"/>
          <p:nvPr/>
        </p:nvSpPr>
        <p:spPr>
          <a:xfrm>
            <a:off x="230000" y="1282787"/>
            <a:ext cx="6981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correspond to oscillation modes in coupled spring system.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8E1A4B-86A2-EC5F-7180-00BCBE8C8E7B}"/>
                  </a:ext>
                </a:extLst>
              </p:cNvPr>
              <p:cNvSpPr txBox="1"/>
              <p:nvPr/>
            </p:nvSpPr>
            <p:spPr>
              <a:xfrm>
                <a:off x="217555" y="2153677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solved right away as SHM.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8E1A4B-86A2-EC5F-7180-00BCBE8C8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55" y="2153677"/>
                <a:ext cx="4572000" cy="400110"/>
              </a:xfrm>
              <a:prstGeom prst="rect">
                <a:avLst/>
              </a:prstGeom>
              <a:blipFill>
                <a:blip r:embed="rId7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61FD409-2018-A091-E1F5-A5409684FFB6}"/>
                  </a:ext>
                </a:extLst>
              </p:cNvPr>
              <p:cNvSpPr txBox="1"/>
              <p:nvPr/>
            </p:nvSpPr>
            <p:spPr bwMode="auto">
              <a:xfrm>
                <a:off x="4768290" y="1718343"/>
                <a:ext cx="1342162" cy="61760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61FD409-2018-A091-E1F5-A5409684F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8290" y="1718343"/>
                <a:ext cx="1342162" cy="617605"/>
              </a:xfrm>
              <a:prstGeom prst="rect">
                <a:avLst/>
              </a:prstGeom>
              <a:blipFill>
                <a:blip r:embed="rId8"/>
                <a:stretch>
                  <a:fillRect l="-3774" r="-3774" b="-163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8777023B-3F02-4847-45B3-B7666751CFE0}"/>
                  </a:ext>
                </a:extLst>
              </p:cNvPr>
              <p:cNvSpPr txBox="1"/>
              <p:nvPr/>
            </p:nvSpPr>
            <p:spPr bwMode="auto">
              <a:xfrm>
                <a:off x="6459329" y="1672209"/>
                <a:ext cx="1934734" cy="70987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8777023B-3F02-4847-45B3-B7666751C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59329" y="1672209"/>
                <a:ext cx="1934734" cy="709874"/>
              </a:xfrm>
              <a:prstGeom prst="rect">
                <a:avLst/>
              </a:prstGeom>
              <a:blipFill>
                <a:blip r:embed="rId9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27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1791B343-3FAC-2E4E-555D-C2249C2A6100}"/>
                  </a:ext>
                </a:extLst>
              </p:cNvPr>
              <p:cNvSpPr txBox="1"/>
              <p:nvPr/>
            </p:nvSpPr>
            <p:spPr bwMode="auto">
              <a:xfrm>
                <a:off x="1199831" y="1260131"/>
                <a:ext cx="5537926" cy="6174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1791B343-3FAC-2E4E-555D-C2249C2A6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9831" y="1260131"/>
                <a:ext cx="5537926" cy="617413"/>
              </a:xfrm>
              <a:prstGeom prst="rect">
                <a:avLst/>
              </a:prstGeom>
              <a:blipFill>
                <a:blip r:embed="rId2"/>
                <a:stretch>
                  <a:fillRect b="-81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13B75C-9DE7-F07E-A8DD-4615B272B9D7}"/>
                  </a:ext>
                </a:extLst>
              </p:cNvPr>
              <p:cNvSpPr txBox="1"/>
              <p:nvPr/>
            </p:nvSpPr>
            <p:spPr>
              <a:xfrm>
                <a:off x="251460" y="1910011"/>
                <a:ext cx="8641080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All particles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oscillate as SHM by identical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and phase, amplitudes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m:rPr>
                        <m:sty m:val="p"/>
                      </m:rPr>
                      <a:rPr lang="en-US" sz="2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altLang="zh-TW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13B75C-9DE7-F07E-A8DD-4615B272B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" y="1910011"/>
                <a:ext cx="8641080" cy="552972"/>
              </a:xfrm>
              <a:prstGeom prst="rect">
                <a:avLst/>
              </a:prstGeom>
              <a:blipFill>
                <a:blip r:embed="rId3"/>
                <a:stretch>
                  <a:fillRect l="-733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0FF40A5-5595-58C0-1F58-B3E65669B322}"/>
              </a:ext>
            </a:extLst>
          </p:cNvPr>
          <p:cNvSpPr txBox="1"/>
          <p:nvPr/>
        </p:nvSpPr>
        <p:spPr>
          <a:xfrm>
            <a:off x="251460" y="750669"/>
            <a:ext cx="8496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Separable solutions are really special!</a:t>
            </a:r>
          </a:p>
        </p:txBody>
      </p:sp>
      <p:pic>
        <p:nvPicPr>
          <p:cNvPr id="4" name="Picture 3" descr="animation showing standing wave resulting from two oppositely directed waves with inverted phase">
            <a:extLst>
              <a:ext uri="{FF2B5EF4-FFF2-40B4-BE49-F238E27FC236}">
                <a16:creationId xmlns:a16="http://schemas.microsoft.com/office/drawing/2014/main" id="{136DD6CB-473F-CA4B-8DD4-6B594C16CE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99" t="54841" r="4500" b="3764"/>
          <a:stretch>
            <a:fillRect/>
          </a:stretch>
        </p:blipFill>
        <p:spPr>
          <a:xfrm>
            <a:off x="243840" y="3463290"/>
            <a:ext cx="3673233" cy="11087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6BDE043-7EF8-AEBF-B929-EE518F2E62C5}"/>
              </a:ext>
            </a:extLst>
          </p:cNvPr>
          <p:cNvSpPr txBox="1"/>
          <p:nvPr/>
        </p:nvSpPr>
        <p:spPr>
          <a:xfrm>
            <a:off x="251460" y="304413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all solution acts like that.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4DC67EF-06C6-FFFF-7E43-F8C087F0C4A8}"/>
                  </a:ext>
                </a:extLst>
              </p:cNvPr>
              <p:cNvSpPr txBox="1"/>
              <p:nvPr/>
            </p:nvSpPr>
            <p:spPr>
              <a:xfrm>
                <a:off x="251460" y="2421596"/>
                <a:ext cx="78295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could also be seen as a Sine function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time varying amplitude.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4DC67EF-06C6-FFFF-7E43-F8C087F0C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" y="2421596"/>
                <a:ext cx="7829550" cy="400110"/>
              </a:xfrm>
              <a:prstGeom prst="rect">
                <a:avLst/>
              </a:prstGeom>
              <a:blipFill>
                <a:blip r:embed="rId5"/>
                <a:stretch>
                  <a:fillRect l="-809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nimation showing the first four mode shapes for a fixed-fixed string.">
            <a:extLst>
              <a:ext uri="{FF2B5EF4-FFF2-40B4-BE49-F238E27FC236}">
                <a16:creationId xmlns:a16="http://schemas.microsoft.com/office/drawing/2014/main" id="{F310F5D8-1ED2-4B4B-DB29-DAE753D3B6E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6018"/>
          <a:stretch>
            <a:fillRect/>
          </a:stretch>
        </p:blipFill>
        <p:spPr>
          <a:xfrm>
            <a:off x="3968794" y="3568248"/>
            <a:ext cx="4964075" cy="80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9DDE2-56A4-B535-88C8-FF71926E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the motion of the individual sine components and the overall summation of the Fourier Series for the plucked string.">
            <a:extLst>
              <a:ext uri="{FF2B5EF4-FFF2-40B4-BE49-F238E27FC236}">
                <a16:creationId xmlns:a16="http://schemas.microsoft.com/office/drawing/2014/main" id="{88822B32-00B4-3278-AD41-61025E44A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62200"/>
            <a:ext cx="6986953" cy="3027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B721F7-2AE7-4A69-6251-DAB2760EC077}"/>
              </a:ext>
            </a:extLst>
          </p:cNvPr>
          <p:cNvSpPr txBox="1"/>
          <p:nvPr/>
        </p:nvSpPr>
        <p:spPr>
          <a:xfrm>
            <a:off x="32656" y="1600200"/>
            <a:ext cx="9035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Blackline is a solution when we pull string, with fixed ends, at one point and release.</a:t>
            </a:r>
          </a:p>
        </p:txBody>
      </p:sp>
    </p:spTree>
    <p:extLst>
      <p:ext uri="{BB962C8B-B14F-4D97-AF65-F5344CB8AC3E}">
        <p14:creationId xmlns:p14="http://schemas.microsoft.com/office/powerpoint/2010/main" val="287397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8ADDC-1F07-BD8F-1B60-27D0F8D9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E964A5-1B06-77DC-14C3-C6FA641BD33A}"/>
              </a:ext>
            </a:extLst>
          </p:cNvPr>
          <p:cNvSpPr txBox="1"/>
          <p:nvPr/>
        </p:nvSpPr>
        <p:spPr>
          <a:xfrm>
            <a:off x="94877" y="3002707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求解策略II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541FDAF-60BE-30F4-0599-2046E061BEAA}"/>
                  </a:ext>
                </a:extLst>
              </p:cNvPr>
              <p:cNvSpPr txBox="1"/>
              <p:nvPr/>
            </p:nvSpPr>
            <p:spPr>
              <a:xfrm>
                <a:off x="100969" y="3402817"/>
                <a:ext cx="8762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wave equation is linear, linear combinations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solutions, too.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541FDAF-60BE-30F4-0599-2046E061B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69" y="3402817"/>
                <a:ext cx="8762021" cy="400110"/>
              </a:xfrm>
              <a:prstGeom prst="rect">
                <a:avLst/>
              </a:prstGeom>
              <a:blipFill>
                <a:blip r:embed="rId2"/>
                <a:stretch>
                  <a:fillRect l="-87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1FDF99BB-0160-C3B0-3027-DE7D2DCD002E}"/>
                  </a:ext>
                </a:extLst>
              </p:cNvPr>
              <p:cNvSpPr txBox="1"/>
              <p:nvPr/>
            </p:nvSpPr>
            <p:spPr bwMode="auto">
              <a:xfrm>
                <a:off x="94877" y="3802927"/>
                <a:ext cx="8118692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1FDF99BB-0160-C3B0-3027-DE7D2DCD0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877" y="3802927"/>
                <a:ext cx="8118692" cy="931537"/>
              </a:xfrm>
              <a:prstGeom prst="rect">
                <a:avLst/>
              </a:prstGeom>
              <a:blipFill>
                <a:blip r:embed="rId3"/>
                <a:stretch>
                  <a:fillRect t="-104054" b="-158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ADB7CC0-1A04-6DEC-5162-244A02660C27}"/>
              </a:ext>
            </a:extLst>
          </p:cNvPr>
          <p:cNvSpPr txBox="1"/>
          <p:nvPr/>
        </p:nvSpPr>
        <p:spPr>
          <a:xfrm>
            <a:off x="80649" y="4808839"/>
            <a:ext cx="9063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an infinite series of functions, summing up lots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separables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coefficients!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A30024-AA06-E5E2-B9EF-4AFB6B676480}"/>
              </a:ext>
            </a:extLst>
          </p:cNvPr>
          <p:cNvSpPr txBox="1"/>
          <p:nvPr/>
        </p:nvSpPr>
        <p:spPr>
          <a:xfrm>
            <a:off x="94877" y="5208949"/>
            <a:ext cx="6047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all solutions of wave equation.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9E47F-E905-C3E9-ACA5-2ADDB388BD2E}"/>
              </a:ext>
            </a:extLst>
          </p:cNvPr>
          <p:cNvSpPr txBox="1"/>
          <p:nvPr/>
        </p:nvSpPr>
        <p:spPr>
          <a:xfrm>
            <a:off x="94877" y="5640635"/>
            <a:ext cx="9049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solutions of Wave E. can be written in this form was proposed by Bernoulli.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A0D48F-601B-BF69-5CD1-E9FB7DD89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924" y="1052549"/>
            <a:ext cx="1847695" cy="2350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F52FC8-6972-DAEF-E701-C73CFDF1FDB9}"/>
              </a:ext>
            </a:extLst>
          </p:cNvPr>
          <p:cNvSpPr txBox="1"/>
          <p:nvPr/>
        </p:nvSpPr>
        <p:spPr>
          <a:xfrm>
            <a:off x="6071046" y="638672"/>
            <a:ext cx="2585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Bernoulli, 1700-1782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1FC0E2-6598-E59C-83C3-A50B304EC0B8}"/>
                  </a:ext>
                </a:extLst>
              </p:cNvPr>
              <p:cNvSpPr txBox="1"/>
              <p:nvPr/>
            </p:nvSpPr>
            <p:spPr>
              <a:xfrm>
                <a:off x="106667" y="6040745"/>
                <a:ext cx="934213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They are called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Bernoulli Solutions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form lots of Bernoulli Solutions. 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1FC0E2-6598-E59C-83C3-A50B304EC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67" y="6040745"/>
                <a:ext cx="9342133" cy="400110"/>
              </a:xfrm>
              <a:prstGeom prst="rect">
                <a:avLst/>
              </a:prstGeom>
              <a:blipFill>
                <a:blip r:embed="rId5"/>
                <a:stretch>
                  <a:fillRect l="-679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60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5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7B29D5-4591-39C7-8231-06D90C57C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1520396"/>
            <a:ext cx="8890001" cy="302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6BD0F3-121F-1866-1715-1D648129A2B3}"/>
              </a:ext>
            </a:extLst>
          </p:cNvPr>
          <p:cNvSpPr txBox="1"/>
          <p:nvPr/>
        </p:nvSpPr>
        <p:spPr>
          <a:xfrm>
            <a:off x="206465" y="5143161"/>
            <a:ext cx="7480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Combinations of mode solutions are solutions, too.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D746C7-C3C1-39F1-B9A2-3DCCF7796927}"/>
              </a:ext>
            </a:extLst>
          </p:cNvPr>
          <p:cNvSpPr txBox="1"/>
          <p:nvPr/>
        </p:nvSpPr>
        <p:spPr>
          <a:xfrm>
            <a:off x="190778" y="4743051"/>
            <a:ext cx="5780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equation of motions are linear ODE.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9F972-CF8D-55E6-540D-2CD0FBF45986}"/>
              </a:ext>
            </a:extLst>
          </p:cNvPr>
          <p:cNvSpPr txBox="1"/>
          <p:nvPr/>
        </p:nvSpPr>
        <p:spPr>
          <a:xfrm>
            <a:off x="206465" y="920231"/>
            <a:ext cx="6422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also happens in coupled spring system.</a:t>
            </a:r>
          </a:p>
        </p:txBody>
      </p:sp>
    </p:spTree>
    <p:extLst>
      <p:ext uri="{BB962C8B-B14F-4D97-AF65-F5344CB8AC3E}">
        <p14:creationId xmlns:p14="http://schemas.microsoft.com/office/powerpoint/2010/main" val="138023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31E3A-2583-C51B-B72C-30C6F70B1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the motion of the individual sine components and the overall summation of the Fourier Series for the plucked string.">
            <a:extLst>
              <a:ext uri="{FF2B5EF4-FFF2-40B4-BE49-F238E27FC236}">
                <a16:creationId xmlns:a16="http://schemas.microsoft.com/office/drawing/2014/main" id="{0A68752F-180E-F3CB-1339-5DB9CB12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62200"/>
            <a:ext cx="6986953" cy="30276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153FDA-49F5-233C-11D5-F359D6C63705}"/>
              </a:ext>
            </a:extLst>
          </p:cNvPr>
          <p:cNvSpPr txBox="1"/>
          <p:nvPr/>
        </p:nvSpPr>
        <p:spPr>
          <a:xfrm>
            <a:off x="381000" y="166624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blackline solution is the sum of colored lines of separable oscillating solutions.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36E59-3EE5-C21E-D9D2-10E7B289173E}"/>
              </a:ext>
            </a:extLst>
          </p:cNvPr>
          <p:cNvSpPr txBox="1"/>
          <p:nvPr/>
        </p:nvSpPr>
        <p:spPr>
          <a:xfrm>
            <a:off x="380999" y="1209040"/>
            <a:ext cx="7848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fixed end string: The following is one example of Bernoulli Solution. </a:t>
            </a:r>
          </a:p>
        </p:txBody>
      </p:sp>
    </p:spTree>
    <p:extLst>
      <p:ext uri="{BB962C8B-B14F-4D97-AF65-F5344CB8AC3E}">
        <p14:creationId xmlns:p14="http://schemas.microsoft.com/office/powerpoint/2010/main" val="1866339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E55B-9C59-B7EC-F745-0EFF2B8C0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F8F0C7-7E79-6988-4132-E66DBD2DC4F6}"/>
              </a:ext>
            </a:extLst>
          </p:cNvPr>
          <p:cNvSpPr txBox="1"/>
          <p:nvPr/>
        </p:nvSpPr>
        <p:spPr>
          <a:xfrm>
            <a:off x="270926" y="3181290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求解策略II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16FCDE-42AD-1ED9-C470-50E1189ED6F8}"/>
                  </a:ext>
                </a:extLst>
              </p:cNvPr>
              <p:cNvSpPr txBox="1"/>
              <p:nvPr/>
            </p:nvSpPr>
            <p:spPr>
              <a:xfrm>
                <a:off x="277018" y="3581400"/>
                <a:ext cx="8762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wave equation is linear, linear combinations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solutions, too.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16FCDE-42AD-1ED9-C470-50E1189ED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18" y="3581400"/>
                <a:ext cx="8762021" cy="400110"/>
              </a:xfrm>
              <a:prstGeom prst="rect">
                <a:avLst/>
              </a:prstGeom>
              <a:blipFill>
                <a:blip r:embed="rId2"/>
                <a:stretch>
                  <a:fillRect l="-724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DDD03B8-D7EC-D743-EAD9-A136288E0476}"/>
              </a:ext>
            </a:extLst>
          </p:cNvPr>
          <p:cNvSpPr txBox="1"/>
          <p:nvPr/>
        </p:nvSpPr>
        <p:spPr>
          <a:xfrm>
            <a:off x="277018" y="5787642"/>
            <a:ext cx="8943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all solutions of the form of Bernoulli Solutions?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86B00BBF-B5A1-4255-031F-6AEE0A3084E0}"/>
                  </a:ext>
                </a:extLst>
              </p:cNvPr>
              <p:cNvSpPr txBox="1"/>
              <p:nvPr/>
            </p:nvSpPr>
            <p:spPr bwMode="auto">
              <a:xfrm>
                <a:off x="270926" y="3981510"/>
                <a:ext cx="8034874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86B00BBF-B5A1-4255-031F-6AEE0A308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926" y="3981510"/>
                <a:ext cx="8034874" cy="931537"/>
              </a:xfrm>
              <a:prstGeom prst="rect">
                <a:avLst/>
              </a:prstGeom>
              <a:blipFill>
                <a:blip r:embed="rId3"/>
                <a:stretch>
                  <a:fillRect t="-104054" b="-158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9562283-5F05-500B-F3E9-A44344FC2598}"/>
              </a:ext>
            </a:extLst>
          </p:cNvPr>
          <p:cNvSpPr txBox="1"/>
          <p:nvPr/>
        </p:nvSpPr>
        <p:spPr>
          <a:xfrm>
            <a:off x="277018" y="6230426"/>
            <a:ext cx="9063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Bernoulli Solutions exhaust all possible solutions of wave equation?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C78E54-30C8-E339-BCF8-2191CE4C5A6F}"/>
                  </a:ext>
                </a:extLst>
              </p:cNvPr>
              <p:cNvSpPr txBox="1"/>
              <p:nvPr/>
            </p:nvSpPr>
            <p:spPr>
              <a:xfrm>
                <a:off x="270926" y="5326273"/>
                <a:ext cx="78824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to compute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 specific problem.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C78E54-30C8-E339-BCF8-2191CE4C5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26" y="5326273"/>
                <a:ext cx="7882474" cy="400110"/>
              </a:xfrm>
              <a:prstGeom prst="rect">
                <a:avLst/>
              </a:prstGeom>
              <a:blipFill>
                <a:blip r:embed="rId4"/>
                <a:stretch>
                  <a:fillRect l="-804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08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3FCB4-92EF-9269-ADB2-4F1724F0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1F232D-E475-2F55-58A8-CF477C8757D3}"/>
              </a:ext>
            </a:extLst>
          </p:cNvPr>
          <p:cNvSpPr txBox="1"/>
          <p:nvPr/>
        </p:nvSpPr>
        <p:spPr bwMode="auto">
          <a:xfrm>
            <a:off x="5069840" y="180270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Wave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2D2FAB73-F799-8BDC-183D-A36A423C5788}"/>
                  </a:ext>
                </a:extLst>
              </p:cNvPr>
              <p:cNvSpPr txBox="1"/>
              <p:nvPr/>
            </p:nvSpPr>
            <p:spPr bwMode="auto">
              <a:xfrm>
                <a:off x="5222240" y="722075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2D2FAB73-F799-8BDC-183D-A36A423C5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2240" y="722075"/>
                <a:ext cx="1815112" cy="709938"/>
              </a:xfrm>
              <a:prstGeom prst="rect">
                <a:avLst/>
              </a:prstGeom>
              <a:blipFill>
                <a:blip r:embed="rId2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1">
                <a:extLst>
                  <a:ext uri="{FF2B5EF4-FFF2-40B4-BE49-F238E27FC236}">
                    <a16:creationId xmlns:a16="http://schemas.microsoft.com/office/drawing/2014/main" id="{139DBB38-ECE1-A2D7-3C6A-88F4B49210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4907" y="2742597"/>
                <a:ext cx="1186533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,0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11">
                <a:extLst>
                  <a:ext uri="{FF2B5EF4-FFF2-40B4-BE49-F238E27FC236}">
                    <a16:creationId xmlns:a16="http://schemas.microsoft.com/office/drawing/2014/main" id="{139DBB38-ECE1-A2D7-3C6A-88F4B4921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4907" y="2742597"/>
                <a:ext cx="1186533" cy="400110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3">
                <a:extLst>
                  <a:ext uri="{FF2B5EF4-FFF2-40B4-BE49-F238E27FC236}">
                    <a16:creationId xmlns:a16="http://schemas.microsoft.com/office/drawing/2014/main" id="{9B2714FA-E4B1-9B40-63F7-8DB773B7EBD0}"/>
                  </a:ext>
                </a:extLst>
              </p:cNvPr>
              <p:cNvSpPr txBox="1"/>
              <p:nvPr/>
            </p:nvSpPr>
            <p:spPr bwMode="auto">
              <a:xfrm>
                <a:off x="1640840" y="752981"/>
                <a:ext cx="176477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字方塊 3">
                <a:extLst>
                  <a:ext uri="{FF2B5EF4-FFF2-40B4-BE49-F238E27FC236}">
                    <a16:creationId xmlns:a16="http://schemas.microsoft.com/office/drawing/2014/main" id="{9B2714FA-E4B1-9B40-63F7-8DB773B7E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0840" y="752981"/>
                <a:ext cx="1764778" cy="709874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0A8A9FE-5909-572C-3B47-5F33D7485149}"/>
              </a:ext>
            </a:extLst>
          </p:cNvPr>
          <p:cNvSpPr txBox="1"/>
          <p:nvPr/>
        </p:nvSpPr>
        <p:spPr bwMode="auto">
          <a:xfrm>
            <a:off x="3928042" y="244802"/>
            <a:ext cx="11225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itchFamily="18" charset="0"/>
              </a:rPr>
              <a:t>對照表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2F9E6B-696A-CA97-C00C-5931E9604EEC}"/>
              </a:ext>
            </a:extLst>
          </p:cNvPr>
          <p:cNvSpPr txBox="1"/>
          <p:nvPr/>
        </p:nvSpPr>
        <p:spPr>
          <a:xfrm>
            <a:off x="1535548" y="244802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of motion: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56FCEB-0891-80A9-05DB-92579EE51607}"/>
                  </a:ext>
                </a:extLst>
              </p:cNvPr>
              <p:cNvSpPr txBox="1"/>
              <p:nvPr/>
            </p:nvSpPr>
            <p:spPr bwMode="auto">
              <a:xfrm>
                <a:off x="599667" y="2622431"/>
                <a:ext cx="1295400" cy="1476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(0)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56FCEB-0891-80A9-05DB-92579EE51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9667" y="2622431"/>
                <a:ext cx="1295400" cy="1476558"/>
              </a:xfrm>
              <a:prstGeom prst="rect">
                <a:avLst/>
              </a:prstGeom>
              <a:blipFill>
                <a:blip r:embed="rId5"/>
                <a:stretch>
                  <a:fillRect t="-1709" b="-68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85B321B-7E57-52EE-902F-85773B19C78C}"/>
                  </a:ext>
                </a:extLst>
              </p:cNvPr>
              <p:cNvSpPr txBox="1"/>
              <p:nvPr/>
            </p:nvSpPr>
            <p:spPr bwMode="auto">
              <a:xfrm>
                <a:off x="597650" y="4115455"/>
                <a:ext cx="1369925" cy="150111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85B321B-7E57-52EE-902F-85773B19C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650" y="4115455"/>
                <a:ext cx="1369925" cy="1501117"/>
              </a:xfrm>
              <a:prstGeom prst="rect">
                <a:avLst/>
              </a:prstGeom>
              <a:blipFill>
                <a:blip r:embed="rId6"/>
                <a:stretch>
                  <a:fillRect b="-33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4D416D-E900-5A67-FF44-FA5C34D0BA46}"/>
                  </a:ext>
                </a:extLst>
              </p:cNvPr>
              <p:cNvSpPr txBox="1"/>
              <p:nvPr/>
            </p:nvSpPr>
            <p:spPr bwMode="auto">
              <a:xfrm>
                <a:off x="1662994" y="1505492"/>
                <a:ext cx="44365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4D416D-E900-5A67-FF44-FA5C34D0B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2994" y="1505492"/>
                <a:ext cx="443653" cy="424796"/>
              </a:xfrm>
              <a:prstGeom prst="rect">
                <a:avLst/>
              </a:prstGeom>
              <a:blipFill>
                <a:blip r:embed="rId7"/>
                <a:stretch>
                  <a:fillRect b="-857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D448D6-66CD-2548-2C33-45139FE5A19B}"/>
                  </a:ext>
                </a:extLst>
              </p:cNvPr>
              <p:cNvSpPr txBox="1"/>
              <p:nvPr/>
            </p:nvSpPr>
            <p:spPr bwMode="auto">
              <a:xfrm>
                <a:off x="5226099" y="1485127"/>
                <a:ext cx="181511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𝑗𝑑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D448D6-66CD-2548-2C33-45139FE5A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6099" y="1485127"/>
                <a:ext cx="1815112" cy="400110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A2A037C-F016-C085-254C-A02C395D0418}"/>
              </a:ext>
            </a:extLst>
          </p:cNvPr>
          <p:cNvSpPr txBox="1"/>
          <p:nvPr/>
        </p:nvSpPr>
        <p:spPr>
          <a:xfrm>
            <a:off x="5222240" y="2291716"/>
            <a:ext cx="202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Initial Condition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B33BF9-4106-E71A-DE67-001E014BAF0D}"/>
              </a:ext>
            </a:extLst>
          </p:cNvPr>
          <p:cNvSpPr txBox="1"/>
          <p:nvPr/>
        </p:nvSpPr>
        <p:spPr>
          <a:xfrm>
            <a:off x="558800" y="2262178"/>
            <a:ext cx="2067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Initial Condition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1">
                <a:extLst>
                  <a:ext uri="{FF2B5EF4-FFF2-40B4-BE49-F238E27FC236}">
                    <a16:creationId xmlns:a16="http://schemas.microsoft.com/office/drawing/2014/main" id="{CDA9ECE9-64A3-751F-0809-4D5672308C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23338" y="3946768"/>
                <a:ext cx="1259840" cy="677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,0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字方塊 11">
                <a:extLst>
                  <a:ext uri="{FF2B5EF4-FFF2-40B4-BE49-F238E27FC236}">
                    <a16:creationId xmlns:a16="http://schemas.microsoft.com/office/drawing/2014/main" id="{CDA9ECE9-64A3-751F-0809-4D5672308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3338" y="3946768"/>
                <a:ext cx="1259840" cy="677558"/>
              </a:xfrm>
              <a:prstGeom prst="rect">
                <a:avLst/>
              </a:prstGeom>
              <a:blipFill>
                <a:blip r:embed="rId9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C9ACE4-FD01-B7D0-27FC-BE3C6EE63538}"/>
                  </a:ext>
                </a:extLst>
              </p:cNvPr>
              <p:cNvSpPr txBox="1"/>
              <p:nvPr/>
            </p:nvSpPr>
            <p:spPr>
              <a:xfrm>
                <a:off x="543560" y="5597074"/>
                <a:ext cx="8381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Could we always find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satisfy specific initial condition?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C9ACE4-FD01-B7D0-27FC-BE3C6EE63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60" y="5597074"/>
                <a:ext cx="8381021" cy="400110"/>
              </a:xfrm>
              <a:prstGeom prst="rect">
                <a:avLst/>
              </a:prstGeom>
              <a:blipFill>
                <a:blip r:embed="rId10"/>
                <a:stretch>
                  <a:fillRect l="-75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9FFC6B0-8408-A501-BF19-FE6524188DA4}"/>
              </a:ext>
            </a:extLst>
          </p:cNvPr>
          <p:cNvSpPr txBox="1"/>
          <p:nvPr/>
        </p:nvSpPr>
        <p:spPr>
          <a:xfrm>
            <a:off x="558800" y="1921967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usually choose linear combination coefficients to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 initial condition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A9839-1281-D433-B270-EE739512FD4B}"/>
              </a:ext>
            </a:extLst>
          </p:cNvPr>
          <p:cNvSpPr txBox="1"/>
          <p:nvPr/>
        </p:nvSpPr>
        <p:spPr>
          <a:xfrm>
            <a:off x="543559" y="5976983"/>
            <a:ext cx="8600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yes, we are done, because we have found Bernoulli Solutions to all problems.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17E98A-5BAA-C828-4BBB-C225C273B0F9}"/>
              </a:ext>
            </a:extLst>
          </p:cNvPr>
          <p:cNvSpPr txBox="1"/>
          <p:nvPr/>
        </p:nvSpPr>
        <p:spPr>
          <a:xfrm>
            <a:off x="543557" y="6363546"/>
            <a:ext cx="8752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problem can have only one solution! So yes, all solutions are like Bernoulli’s.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49E43A-C114-1BB8-B1CC-14C7A9B8BD81}"/>
                  </a:ext>
                </a:extLst>
              </p:cNvPr>
              <p:cNvSpPr txBox="1"/>
              <p:nvPr/>
            </p:nvSpPr>
            <p:spPr>
              <a:xfrm>
                <a:off x="4556760" y="3226824"/>
                <a:ext cx="2971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Wavefunction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49E43A-C114-1BB8-B1CC-14C7A9B8B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760" y="3226824"/>
                <a:ext cx="2971800" cy="400110"/>
              </a:xfrm>
              <a:prstGeom prst="rect">
                <a:avLst/>
              </a:prstGeom>
              <a:blipFill>
                <a:blip r:embed="rId11"/>
                <a:stretch>
                  <a:fillRect l="-2564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FCFC50-D8D0-DF0B-7254-729A04F55EE0}"/>
                  </a:ext>
                </a:extLst>
              </p:cNvPr>
              <p:cNvSpPr txBox="1"/>
              <p:nvPr/>
            </p:nvSpPr>
            <p:spPr>
              <a:xfrm>
                <a:off x="4661528" y="4676662"/>
                <a:ext cx="42001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partial of wavefunction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FCFC50-D8D0-DF0B-7254-729A04F55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528" y="4676662"/>
                <a:ext cx="4200181" cy="400110"/>
              </a:xfrm>
              <a:prstGeom prst="rect">
                <a:avLst/>
              </a:prstGeom>
              <a:blipFill>
                <a:blip r:embed="rId12"/>
                <a:stretch>
                  <a:fillRect l="-1813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ACC9267-975F-82BA-89DD-0E03DCA176E4}"/>
                  </a:ext>
                </a:extLst>
              </p:cNvPr>
              <p:cNvSpPr txBox="1"/>
              <p:nvPr/>
            </p:nvSpPr>
            <p:spPr>
              <a:xfrm>
                <a:off x="1967575" y="4596353"/>
                <a:ext cx="269395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derivatives with fixed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ACC9267-975F-82BA-89DD-0E03DCA17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575" y="4596353"/>
                <a:ext cx="2693953" cy="707886"/>
              </a:xfrm>
              <a:prstGeom prst="rect">
                <a:avLst/>
              </a:prstGeom>
              <a:blipFill>
                <a:blip r:embed="rId13"/>
                <a:stretch>
                  <a:fillRect l="-2817" t="-3509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680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93311E0E-8FDE-9805-A6D0-971A30B0FED2}"/>
                  </a:ext>
                </a:extLst>
              </p:cNvPr>
              <p:cNvSpPr txBox="1"/>
              <p:nvPr/>
            </p:nvSpPr>
            <p:spPr bwMode="auto">
              <a:xfrm>
                <a:off x="400966" y="2078446"/>
                <a:ext cx="4331250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93311E0E-8FDE-9805-A6D0-971A30B0F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966" y="2078446"/>
                <a:ext cx="4331250" cy="931537"/>
              </a:xfrm>
              <a:prstGeom prst="rect">
                <a:avLst/>
              </a:prstGeom>
              <a:blipFill>
                <a:blip r:embed="rId2"/>
                <a:stretch>
                  <a:fillRect t="-102667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65193064-4BC6-FFA7-CF62-43EFA55A5D3D}"/>
                  </a:ext>
                </a:extLst>
              </p:cNvPr>
              <p:cNvSpPr txBox="1"/>
              <p:nvPr/>
            </p:nvSpPr>
            <p:spPr bwMode="auto">
              <a:xfrm>
                <a:off x="373699" y="3568141"/>
                <a:ext cx="5149696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65193064-4BC6-FFA7-CF62-43EFA55A5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699" y="3568141"/>
                <a:ext cx="5149696" cy="931537"/>
              </a:xfrm>
              <a:prstGeom prst="rect">
                <a:avLst/>
              </a:prstGeom>
              <a:blipFill>
                <a:blip r:embed="rId3"/>
                <a:stretch>
                  <a:fillRect t="-101333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ECDDE432-9A24-F6E9-1862-A845989B8735}"/>
                  </a:ext>
                </a:extLst>
              </p:cNvPr>
              <p:cNvSpPr txBox="1"/>
              <p:nvPr/>
            </p:nvSpPr>
            <p:spPr bwMode="auto">
              <a:xfrm>
                <a:off x="364471" y="365970"/>
                <a:ext cx="5606897" cy="93153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ECDDE432-9A24-F6E9-1862-A845989B8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471" y="365970"/>
                <a:ext cx="5606897" cy="931537"/>
              </a:xfrm>
              <a:prstGeom prst="rect">
                <a:avLst/>
              </a:prstGeom>
              <a:blipFill>
                <a:blip r:embed="rId4"/>
                <a:stretch>
                  <a:fillRect t="-101333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46B90E-3FE7-74C0-DFAF-D9DEC636575F}"/>
                  </a:ext>
                </a:extLst>
              </p:cNvPr>
              <p:cNvSpPr txBox="1"/>
              <p:nvPr/>
            </p:nvSpPr>
            <p:spPr>
              <a:xfrm>
                <a:off x="353380" y="1640925"/>
                <a:ext cx="78000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Plug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the expression above, we find the key equation: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46B90E-3FE7-74C0-DFAF-D9DEC6365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80" y="1640925"/>
                <a:ext cx="7800020" cy="400110"/>
              </a:xfrm>
              <a:prstGeom prst="rect">
                <a:avLst/>
              </a:prstGeom>
              <a:blipFill>
                <a:blip r:embed="rId5"/>
                <a:stretch>
                  <a:fillRect l="-812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20B851-4411-E2EB-E47D-A264AD9D760A}"/>
                  </a:ext>
                </a:extLst>
              </p:cNvPr>
              <p:cNvSpPr txBox="1"/>
              <p:nvPr/>
            </p:nvSpPr>
            <p:spPr>
              <a:xfrm>
                <a:off x="400966" y="4586380"/>
                <a:ext cx="51700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20B851-4411-E2EB-E47D-A264AD9D7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66" y="4586380"/>
                <a:ext cx="5170015" cy="400110"/>
              </a:xfrm>
              <a:prstGeom prst="rect">
                <a:avLst/>
              </a:prstGeom>
              <a:blipFill>
                <a:blip r:embed="rId6"/>
                <a:stretch>
                  <a:fillRect l="-122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F47C5A-7FA4-0837-DEC7-2AABAC1654E1}"/>
                  </a:ext>
                </a:extLst>
              </p:cNvPr>
              <p:cNvSpPr txBox="1"/>
              <p:nvPr/>
            </p:nvSpPr>
            <p:spPr>
              <a:xfrm>
                <a:off x="344153" y="3036920"/>
                <a:ext cx="87236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Technically we’d say: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expanded as a series of Sine functions.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F47C5A-7FA4-0837-DEC7-2AABAC165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53" y="3036920"/>
                <a:ext cx="8723647" cy="400110"/>
              </a:xfrm>
              <a:prstGeom prst="rect">
                <a:avLst/>
              </a:prstGeom>
              <a:blipFill>
                <a:blip r:embed="rId7"/>
                <a:stretch>
                  <a:fillRect l="-58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8B341EB-D135-EA63-DDA5-B4F1D45260A5}"/>
                  </a:ext>
                </a:extLst>
              </p:cNvPr>
              <p:cNvSpPr txBox="1"/>
              <p:nvPr/>
            </p:nvSpPr>
            <p:spPr>
              <a:xfrm>
                <a:off x="344153" y="1287405"/>
                <a:ext cx="79335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found, (or fixed) to satisfy initial conditions.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8B341EB-D135-EA63-DDA5-B4F1D4526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53" y="1287405"/>
                <a:ext cx="7933534" cy="400110"/>
              </a:xfrm>
              <a:prstGeom prst="rect">
                <a:avLst/>
              </a:prstGeom>
              <a:blipFill>
                <a:blip r:embed="rId8"/>
                <a:stretch>
                  <a:fillRect l="-639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BE14A7D-CAAD-B025-A384-682097E49E4B}"/>
              </a:ext>
            </a:extLst>
          </p:cNvPr>
          <p:cNvSpPr txBox="1"/>
          <p:nvPr/>
        </p:nvSpPr>
        <p:spPr>
          <a:xfrm>
            <a:off x="5991687" y="631683"/>
            <a:ext cx="228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Bernoulli’s solution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7D89A-CA22-BD6B-43BF-599F974D3D7F}"/>
              </a:ext>
            </a:extLst>
          </p:cNvPr>
          <p:cNvSpPr txBox="1"/>
          <p:nvPr/>
        </p:nvSpPr>
        <p:spPr>
          <a:xfrm>
            <a:off x="353380" y="5645852"/>
            <a:ext cx="7516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method is proposed by </a:t>
            </a:r>
            <a:r>
              <a:rPr lang="en-US" altLang="zh-TW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Fourier 50 years after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Bernoulli.</a:t>
            </a:r>
            <a:r>
              <a:rPr lang="en-US" altLang="zh-TW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圖片 1">
            <a:extLst>
              <a:ext uri="{FF2B5EF4-FFF2-40B4-BE49-F238E27FC236}">
                <a16:creationId xmlns:a16="http://schemas.microsoft.com/office/drawing/2014/main" id="{5A7CD0D5-4A36-DBDC-77F3-491B69C494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680" y="3437030"/>
            <a:ext cx="1561440" cy="1973660"/>
          </a:xfrm>
          <a:prstGeom prst="rect">
            <a:avLst/>
          </a:prstGeom>
        </p:spPr>
      </p:pic>
      <p:sp>
        <p:nvSpPr>
          <p:cNvPr id="9" name="矩形 4">
            <a:extLst>
              <a:ext uri="{FF2B5EF4-FFF2-40B4-BE49-F238E27FC236}">
                <a16:creationId xmlns:a16="http://schemas.microsoft.com/office/drawing/2014/main" id="{417437F1-873F-07F2-2F54-B0011098E9BA}"/>
              </a:ext>
            </a:extLst>
          </p:cNvPr>
          <p:cNvSpPr/>
          <p:nvPr/>
        </p:nvSpPr>
        <p:spPr>
          <a:xfrm>
            <a:off x="6570453" y="5401318"/>
            <a:ext cx="2561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Jean-Baptiste Joseph Fourier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5">
            <a:extLst>
              <a:ext uri="{FF2B5EF4-FFF2-40B4-BE49-F238E27FC236}">
                <a16:creationId xmlns:a16="http://schemas.microsoft.com/office/drawing/2014/main" id="{2A4171B9-8FC1-1641-1548-E687EAD9BF0D}"/>
              </a:ext>
            </a:extLst>
          </p:cNvPr>
          <p:cNvSpPr txBox="1"/>
          <p:nvPr/>
        </p:nvSpPr>
        <p:spPr bwMode="auto">
          <a:xfrm>
            <a:off x="5555577" y="5373342"/>
            <a:ext cx="1512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1768-1830</a:t>
            </a:r>
            <a:endParaRPr kumimoji="1"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FE7BEF2-0881-8CB5-A5E8-34C7C1192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53" y="6066789"/>
            <a:ext cx="81346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2000" dirty="0"/>
              <a:t>Expansion of a function as </a:t>
            </a:r>
            <a:r>
              <a:rPr lang="en-US" sz="2000" dirty="0">
                <a:cs typeface="Times New Roman" panose="02020603050405020304" pitchFamily="18" charset="0"/>
              </a:rPr>
              <a:t>a series of Sine functions is called </a:t>
            </a:r>
            <a:r>
              <a:rPr lang="en-US" altLang="zh-TW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Fourier Series.</a:t>
            </a:r>
            <a:r>
              <a:rPr lang="en-US" altLang="zh-TW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zh-TW" altLang="en-US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4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9" grpId="0"/>
      <p:bldP spid="23" grpId="0"/>
      <p:bldP spid="3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422ED-0171-716D-E8C2-37885FAC1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3ACD9D-6451-C5D2-73D2-B7E6B6869471}"/>
                  </a:ext>
                </a:extLst>
              </p:cNvPr>
              <p:cNvSpPr txBox="1"/>
              <p:nvPr/>
            </p:nvSpPr>
            <p:spPr bwMode="auto">
              <a:xfrm>
                <a:off x="386636" y="924386"/>
                <a:ext cx="2514600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3ACD9D-6451-C5D2-73D2-B7E6B6869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636" y="924386"/>
                <a:ext cx="2514600" cy="990849"/>
              </a:xfrm>
              <a:prstGeom prst="rect">
                <a:avLst/>
              </a:prstGeom>
              <a:blipFill>
                <a:blip r:embed="rId2"/>
                <a:stretch>
                  <a:fillRect t="-93671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96FE51-DC87-3D30-3162-539405865C79}"/>
                  </a:ext>
                </a:extLst>
              </p:cNvPr>
              <p:cNvSpPr txBox="1"/>
              <p:nvPr/>
            </p:nvSpPr>
            <p:spPr bwMode="auto">
              <a:xfrm>
                <a:off x="4240194" y="1921193"/>
                <a:ext cx="1913281" cy="32868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96FE51-DC87-3D30-3162-539405865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194" y="1921193"/>
                <a:ext cx="1913281" cy="328680"/>
              </a:xfrm>
              <a:prstGeom prst="rect">
                <a:avLst/>
              </a:prstGeom>
              <a:blipFill>
                <a:blip r:embed="rId3"/>
                <a:stretch>
                  <a:fillRect l="-1987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0E2565-021D-5C0B-8862-CF4E37798E9A}"/>
                  </a:ext>
                </a:extLst>
              </p:cNvPr>
              <p:cNvSpPr txBox="1"/>
              <p:nvPr/>
            </p:nvSpPr>
            <p:spPr>
              <a:xfrm>
                <a:off x="345119" y="1879903"/>
                <a:ext cx="6219422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choose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be orthonormal.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0E2565-021D-5C0B-8862-CF4E37798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119" y="1879903"/>
                <a:ext cx="6219422" cy="421013"/>
              </a:xfrm>
              <a:prstGeom prst="rect">
                <a:avLst/>
              </a:prstGeom>
              <a:blipFill>
                <a:blip r:embed="rId4"/>
                <a:stretch>
                  <a:fillRect l="-1020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443BC6D-2A1A-1FF2-5231-9B93828C18E1}"/>
              </a:ext>
            </a:extLst>
          </p:cNvPr>
          <p:cNvSpPr txBox="1"/>
          <p:nvPr/>
        </p:nvSpPr>
        <p:spPr>
          <a:xfrm>
            <a:off x="360359" y="111931"/>
            <a:ext cx="6829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take a hint from the case of 3 body coupled springs: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9725BD-278D-C01C-9E4A-25EE15C8AC17}"/>
                  </a:ext>
                </a:extLst>
              </p:cNvPr>
              <p:cNvSpPr txBox="1"/>
              <p:nvPr/>
            </p:nvSpPr>
            <p:spPr>
              <a:xfrm>
                <a:off x="2933134" y="1196842"/>
                <a:ext cx="53304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Initial conditions determine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9725BD-278D-C01C-9E4A-25EE15C8A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134" y="1196842"/>
                <a:ext cx="5330470" cy="400110"/>
              </a:xfrm>
              <a:prstGeom prst="rect">
                <a:avLst/>
              </a:prstGeom>
              <a:blipFill>
                <a:blip r:embed="rId5"/>
                <a:stretch>
                  <a:fillRect l="-950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FD038409-09A7-181D-D6EE-1503C08CA81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262"/>
          <a:stretch>
            <a:fillRect/>
          </a:stretch>
        </p:blipFill>
        <p:spPr>
          <a:xfrm>
            <a:off x="5767287" y="465909"/>
            <a:ext cx="2824234" cy="602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6F90A55-114B-1570-BC77-A811189FCEF8}"/>
                  </a:ext>
                </a:extLst>
              </p:cNvPr>
              <p:cNvSpPr txBox="1"/>
              <p:nvPr/>
            </p:nvSpPr>
            <p:spPr>
              <a:xfrm>
                <a:off x="361068" y="457200"/>
                <a:ext cx="49636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Plug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sums of mode solutions.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6F90A55-114B-1570-BC77-A811189FC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68" y="457200"/>
                <a:ext cx="4963647" cy="400110"/>
              </a:xfrm>
              <a:prstGeom prst="rect">
                <a:avLst/>
              </a:prstGeom>
              <a:blipFill>
                <a:blip r:embed="rId7"/>
                <a:stretch>
                  <a:fillRect l="-1276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0439859-F3F2-ED1E-A8D8-398A56AFA1BF}"/>
                  </a:ext>
                </a:extLst>
              </p:cNvPr>
              <p:cNvSpPr txBox="1"/>
              <p:nvPr/>
            </p:nvSpPr>
            <p:spPr bwMode="auto">
              <a:xfrm>
                <a:off x="4396271" y="2712507"/>
                <a:ext cx="1951064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0439859-F3F2-ED1E-A8D8-398A56AFA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6271" y="2712507"/>
                <a:ext cx="1951064" cy="842410"/>
              </a:xfrm>
              <a:prstGeom prst="rect">
                <a:avLst/>
              </a:prstGeom>
              <a:blipFill>
                <a:blip r:embed="rId8"/>
                <a:stretch>
                  <a:fillRect t="-1493" b="-104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49A8321-5F32-4E43-CC06-95869D48F0C3}"/>
                  </a:ext>
                </a:extLst>
              </p:cNvPr>
              <p:cNvSpPr txBox="1"/>
              <p:nvPr/>
            </p:nvSpPr>
            <p:spPr bwMode="auto">
              <a:xfrm>
                <a:off x="2342965" y="2743092"/>
                <a:ext cx="1834284" cy="8118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49A8321-5F32-4E43-CC06-95869D48F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2965" y="2743092"/>
                <a:ext cx="1834284" cy="811825"/>
              </a:xfrm>
              <a:prstGeom prst="rect">
                <a:avLst/>
              </a:prstGeom>
              <a:blipFill>
                <a:blip r:embed="rId9"/>
                <a:stretch>
                  <a:fillRect l="-1379" b="-109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82D255-2B45-15B3-B4A3-6CEDC7966695}"/>
                  </a:ext>
                </a:extLst>
              </p:cNvPr>
              <p:cNvSpPr txBox="1"/>
              <p:nvPr/>
            </p:nvSpPr>
            <p:spPr bwMode="auto">
              <a:xfrm>
                <a:off x="482020" y="2742226"/>
                <a:ext cx="1641923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82D255-2B45-15B3-B4A3-6CEDC7966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020" y="2742226"/>
                <a:ext cx="1641923" cy="842410"/>
              </a:xfrm>
              <a:prstGeom prst="rect">
                <a:avLst/>
              </a:prstGeom>
              <a:blipFill>
                <a:blip r:embed="rId10"/>
                <a:stretch>
                  <a:fillRect l="-763" t="-2985" b="-89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2E32758-27F1-A2C4-9765-2E9F8DA7A18B}"/>
              </a:ext>
            </a:extLst>
          </p:cNvPr>
          <p:cNvSpPr txBox="1"/>
          <p:nvPr/>
        </p:nvSpPr>
        <p:spPr>
          <a:xfrm>
            <a:off x="361068" y="2310661"/>
            <a:ext cx="867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analogy, orthonormal eigenvectors look exactly like orthogonal coordinate axes!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EE8F35-7BDF-0512-226E-EB49B6D1D9EC}"/>
              </a:ext>
            </a:extLst>
          </p:cNvPr>
          <p:cNvSpPr txBox="1"/>
          <p:nvPr/>
        </p:nvSpPr>
        <p:spPr>
          <a:xfrm>
            <a:off x="361068" y="5245627"/>
            <a:ext cx="8343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not 3D space, but its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 computational rules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identical to 3D.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22AB41-8993-439E-61B9-AB8B1B8BCF0E}"/>
              </a:ext>
            </a:extLst>
          </p:cNvPr>
          <p:cNvSpPr txBox="1"/>
          <p:nvPr/>
        </p:nvSpPr>
        <p:spPr>
          <a:xfrm>
            <a:off x="386636" y="5641557"/>
            <a:ext cx="800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call this kind of look-alike 3D space a (generalized)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Vector Space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3E207D4-C996-F739-F60F-B4D22E8C10F0}"/>
              </a:ext>
            </a:extLst>
          </p:cNvPr>
          <p:cNvSpPr/>
          <p:nvPr/>
        </p:nvSpPr>
        <p:spPr>
          <a:xfrm>
            <a:off x="2038165" y="3584636"/>
            <a:ext cx="3729122" cy="163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3F2AD4-5B5A-8E24-175A-7909A83E571F}"/>
              </a:ext>
            </a:extLst>
          </p:cNvPr>
          <p:cNvCxnSpPr/>
          <p:nvPr/>
        </p:nvCxnSpPr>
        <p:spPr>
          <a:xfrm flipV="1">
            <a:off x="3562165" y="3682260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946D7DA-1C84-6E6D-DA52-C946F52E78EA}"/>
              </a:ext>
            </a:extLst>
          </p:cNvPr>
          <p:cNvCxnSpPr>
            <a:cxnSpLocks/>
          </p:cNvCxnSpPr>
          <p:nvPr/>
        </p:nvCxnSpPr>
        <p:spPr>
          <a:xfrm flipH="1">
            <a:off x="2780734" y="4593950"/>
            <a:ext cx="781431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51951CE-83E8-38AE-C8DF-C5E360D48318}"/>
              </a:ext>
            </a:extLst>
          </p:cNvPr>
          <p:cNvCxnSpPr>
            <a:cxnSpLocks/>
          </p:cNvCxnSpPr>
          <p:nvPr/>
        </p:nvCxnSpPr>
        <p:spPr>
          <a:xfrm>
            <a:off x="3556160" y="4593950"/>
            <a:ext cx="1143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E5D2C92-7230-94CA-745D-4BD8ED5F2940}"/>
              </a:ext>
            </a:extLst>
          </p:cNvPr>
          <p:cNvCxnSpPr>
            <a:cxnSpLocks/>
          </p:cNvCxnSpPr>
          <p:nvPr/>
        </p:nvCxnSpPr>
        <p:spPr>
          <a:xfrm flipV="1">
            <a:off x="3556160" y="3847188"/>
            <a:ext cx="346566" cy="74676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313B51F-EFFF-317A-CD36-A98B454870BC}"/>
              </a:ext>
            </a:extLst>
          </p:cNvPr>
          <p:cNvCxnSpPr>
            <a:cxnSpLocks/>
          </p:cNvCxnSpPr>
          <p:nvPr/>
        </p:nvCxnSpPr>
        <p:spPr>
          <a:xfrm flipV="1">
            <a:off x="3562165" y="4220569"/>
            <a:ext cx="781432" cy="35852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82307B0-6002-B4C6-AFD8-9FA8D0DE3261}"/>
              </a:ext>
            </a:extLst>
          </p:cNvPr>
          <p:cNvCxnSpPr>
            <a:cxnSpLocks/>
          </p:cNvCxnSpPr>
          <p:nvPr/>
        </p:nvCxnSpPr>
        <p:spPr>
          <a:xfrm flipH="1" flipV="1">
            <a:off x="2901236" y="4193840"/>
            <a:ext cx="654923" cy="40010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0FDDF45-94EB-2423-E6AE-BC53DF983062}"/>
                  </a:ext>
                </a:extLst>
              </p:cNvPr>
              <p:cNvSpPr txBox="1"/>
              <p:nvPr/>
            </p:nvSpPr>
            <p:spPr>
              <a:xfrm>
                <a:off x="3881807" y="3719844"/>
                <a:ext cx="497712" cy="35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0FDDF45-94EB-2423-E6AE-BC53DF983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807" y="3719844"/>
                <a:ext cx="497712" cy="3596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E92012E-4914-7108-6230-B8EE04A57B66}"/>
                  </a:ext>
                </a:extLst>
              </p:cNvPr>
              <p:cNvSpPr txBox="1"/>
              <p:nvPr/>
            </p:nvSpPr>
            <p:spPr>
              <a:xfrm>
                <a:off x="4300688" y="4004270"/>
                <a:ext cx="497712" cy="35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E92012E-4914-7108-6230-B8EE04A57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688" y="4004270"/>
                <a:ext cx="497712" cy="3596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2067114-8DE3-06D6-D773-D57C92A1CC62}"/>
                  </a:ext>
                </a:extLst>
              </p:cNvPr>
              <p:cNvSpPr txBox="1"/>
              <p:nvPr/>
            </p:nvSpPr>
            <p:spPr>
              <a:xfrm>
                <a:off x="2453399" y="4004270"/>
                <a:ext cx="497712" cy="35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2067114-8DE3-06D6-D773-D57C92A1C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399" y="4004270"/>
                <a:ext cx="497712" cy="3596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C6BCF9E-8147-2532-028D-57C77A164B03}"/>
              </a:ext>
            </a:extLst>
          </p:cNvPr>
          <p:cNvCxnSpPr>
            <a:cxnSpLocks/>
          </p:cNvCxnSpPr>
          <p:nvPr/>
        </p:nvCxnSpPr>
        <p:spPr>
          <a:xfrm>
            <a:off x="3602976" y="4588666"/>
            <a:ext cx="776543" cy="442413"/>
          </a:xfrm>
          <a:prstGeom prst="straightConnector1">
            <a:avLst/>
          </a:prstGeom>
          <a:ln w="3175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B07C916-08E5-6CAD-9F3D-13A1FF548649}"/>
                  </a:ext>
                </a:extLst>
              </p:cNvPr>
              <p:cNvSpPr txBox="1"/>
              <p:nvPr/>
            </p:nvSpPr>
            <p:spPr>
              <a:xfrm>
                <a:off x="2270627" y="4588666"/>
                <a:ext cx="620544" cy="682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B07C916-08E5-6CAD-9F3D-13A1FF548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627" y="4588666"/>
                <a:ext cx="620544" cy="682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4E4A8B4-38D5-405F-CA2E-74A58057DF09}"/>
                  </a:ext>
                </a:extLst>
              </p:cNvPr>
              <p:cNvSpPr txBox="1"/>
              <p:nvPr/>
            </p:nvSpPr>
            <p:spPr>
              <a:xfrm>
                <a:off x="4639522" y="4312786"/>
                <a:ext cx="620544" cy="682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4E4A8B4-38D5-405F-CA2E-74A58057D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9522" y="4312786"/>
                <a:ext cx="620544" cy="682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CB8F01-8D35-3D8E-F15E-06045FCBA52D}"/>
                  </a:ext>
                </a:extLst>
              </p:cNvPr>
              <p:cNvSpPr txBox="1"/>
              <p:nvPr/>
            </p:nvSpPr>
            <p:spPr>
              <a:xfrm>
                <a:off x="3038801" y="3504301"/>
                <a:ext cx="620544" cy="682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3CB8F01-8D35-3D8E-F15E-06045FCBA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801" y="3504301"/>
                <a:ext cx="620544" cy="682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E01E170-B8B8-348C-E0DD-BA0FCF0F0410}"/>
                  </a:ext>
                </a:extLst>
              </p:cNvPr>
              <p:cNvSpPr txBox="1"/>
              <p:nvPr/>
            </p:nvSpPr>
            <p:spPr bwMode="auto">
              <a:xfrm>
                <a:off x="6537960" y="2854532"/>
                <a:ext cx="2052741" cy="33413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E01E170-B8B8-348C-E0DD-BA0FCF0F0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37960" y="2854532"/>
                <a:ext cx="2052741" cy="334130"/>
              </a:xfrm>
              <a:prstGeom prst="rect">
                <a:avLst/>
              </a:prstGeom>
              <a:blipFill>
                <a:blip r:embed="rId17"/>
                <a:stretch>
                  <a:fillRect b="-357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1FFF40-BD49-E45D-E17A-5BB6F5D4B3A3}"/>
                  </a:ext>
                </a:extLst>
              </p:cNvPr>
              <p:cNvSpPr txBox="1"/>
              <p:nvPr/>
            </p:nvSpPr>
            <p:spPr>
              <a:xfrm>
                <a:off x="375599" y="6041667"/>
                <a:ext cx="86761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linear combinations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orthonormal axes form a vector space of dimension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1FFF40-BD49-E45D-E17A-5BB6F5D4B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99" y="6041667"/>
                <a:ext cx="8676184" cy="400110"/>
              </a:xfrm>
              <a:prstGeom prst="rect">
                <a:avLst/>
              </a:prstGeom>
              <a:blipFill>
                <a:blip r:embed="rId18"/>
                <a:stretch>
                  <a:fillRect l="-731" t="-6061" r="-877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E22218-237E-8D40-5CED-DB02C030B71E}"/>
                  </a:ext>
                </a:extLst>
              </p:cNvPr>
              <p:cNvSpPr txBox="1"/>
              <p:nvPr/>
            </p:nvSpPr>
            <p:spPr>
              <a:xfrm>
                <a:off x="386636" y="6441777"/>
                <a:ext cx="68034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Computation rules of this vector space are identical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space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E22218-237E-8D40-5CED-DB02C030B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636" y="6441777"/>
                <a:ext cx="6803477" cy="400110"/>
              </a:xfrm>
              <a:prstGeom prst="rect">
                <a:avLst/>
              </a:prstGeom>
              <a:blipFill>
                <a:blip r:embed="rId19"/>
                <a:stretch>
                  <a:fillRect l="-933" t="-9375" r="-187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612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  <p:bldP spid="16" grpId="1" animBg="1"/>
      <p:bldP spid="17" grpId="1" animBg="1"/>
      <p:bldP spid="19" grpId="0"/>
      <p:bldP spid="20" grpId="0"/>
      <p:bldP spid="21" grpId="0"/>
      <p:bldP spid="24" grpId="0" animBg="1"/>
      <p:bldP spid="49" grpId="0"/>
      <p:bldP spid="50" grpId="0"/>
      <p:bldP spid="51" grpId="0"/>
      <p:bldP spid="56" grpId="0"/>
      <p:bldP spid="57" grpId="0"/>
      <p:bldP spid="58" grpId="0"/>
      <p:bldP spid="3" grpId="0" animBg="1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2BEEC-F391-6ADC-133D-6E673ECC5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CFE4856-05C9-BA93-F696-49E165EF9A98}"/>
                  </a:ext>
                </a:extLst>
              </p:cNvPr>
              <p:cNvSpPr txBox="1"/>
              <p:nvPr/>
            </p:nvSpPr>
            <p:spPr>
              <a:xfrm>
                <a:off x="497167" y="595729"/>
                <a:ext cx="2525996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orthonormal.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CFE4856-05C9-BA93-F696-49E165EF9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67" y="595729"/>
                <a:ext cx="2525996" cy="421013"/>
              </a:xfrm>
              <a:prstGeom prst="rect">
                <a:avLst/>
              </a:prstGeom>
              <a:blipFill>
                <a:blip r:embed="rId2"/>
                <a:stretch>
                  <a:fillRect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7">
                <a:extLst>
                  <a:ext uri="{FF2B5EF4-FFF2-40B4-BE49-F238E27FC236}">
                    <a16:creationId xmlns:a16="http://schemas.microsoft.com/office/drawing/2014/main" id="{77C5ED97-CA29-8F22-64FD-FEF552CA82EE}"/>
                  </a:ext>
                </a:extLst>
              </p:cNvPr>
              <p:cNvSpPr txBox="1"/>
              <p:nvPr/>
            </p:nvSpPr>
            <p:spPr bwMode="auto">
              <a:xfrm>
                <a:off x="3671142" y="5216039"/>
                <a:ext cx="4419600" cy="102008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=?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0" name="文字方塊 17">
                <a:extLst>
                  <a:ext uri="{FF2B5EF4-FFF2-40B4-BE49-F238E27FC236}">
                    <a16:creationId xmlns:a16="http://schemas.microsoft.com/office/drawing/2014/main" id="{77C5ED97-CA29-8F22-64FD-FEF552CA8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1142" y="5216039"/>
                <a:ext cx="4419600" cy="1020087"/>
              </a:xfrm>
              <a:prstGeom prst="rect">
                <a:avLst/>
              </a:prstGeom>
              <a:blipFill>
                <a:blip r:embed="rId3"/>
                <a:stretch>
                  <a:fillRect l="-16905" t="-104878" b="-1634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A7455A1-A217-B7BA-15DA-CD9249A0EC8A}"/>
                  </a:ext>
                </a:extLst>
              </p:cNvPr>
              <p:cNvSpPr txBox="1"/>
              <p:nvPr/>
            </p:nvSpPr>
            <p:spPr bwMode="auto">
              <a:xfrm>
                <a:off x="497167" y="1129815"/>
                <a:ext cx="6564489" cy="12436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)</m:t>
                              </m:r>
                            </m:sup>
                          </m:sSubSup>
                        </m:e>
                      </m:d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(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𝑚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(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𝑚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(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𝑚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)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)</m:t>
                              </m:r>
                            </m:sup>
                          </m:sSubSup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A7455A1-A217-B7BA-15DA-CD9249A0E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167" y="1129815"/>
                <a:ext cx="6564489" cy="1243610"/>
              </a:xfrm>
              <a:prstGeom prst="rect">
                <a:avLst/>
              </a:prstGeom>
              <a:blipFill>
                <a:blip r:embed="rId4"/>
                <a:stretch>
                  <a:fillRect l="-193" t="-64646" b="-1060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AF0E61-D4FE-C086-44C2-229CED1C3079}"/>
                  </a:ext>
                </a:extLst>
              </p:cNvPr>
              <p:cNvSpPr txBox="1"/>
              <p:nvPr/>
            </p:nvSpPr>
            <p:spPr>
              <a:xfrm>
                <a:off x="497167" y="5439278"/>
                <a:ext cx="3517151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TW" altLang="en-US" sz="2000" i="1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orthonormal?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AF0E61-D4FE-C086-44C2-229CED1C3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67" y="5439278"/>
                <a:ext cx="3517151" cy="552972"/>
              </a:xfrm>
              <a:prstGeom prst="rect">
                <a:avLst/>
              </a:prstGeom>
              <a:blipFill>
                <a:blip r:embed="rId5"/>
                <a:stretch>
                  <a:fillRect l="-1799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Up-down Arrow 9">
            <a:extLst>
              <a:ext uri="{FF2B5EF4-FFF2-40B4-BE49-F238E27FC236}">
                <a16:creationId xmlns:a16="http://schemas.microsoft.com/office/drawing/2014/main" id="{BD46F7E9-B7C6-7551-EF20-5F4B7E72B465}"/>
              </a:ext>
            </a:extLst>
          </p:cNvPr>
          <p:cNvSpPr/>
          <p:nvPr/>
        </p:nvSpPr>
        <p:spPr>
          <a:xfrm>
            <a:off x="2023895" y="2961698"/>
            <a:ext cx="379543" cy="671811"/>
          </a:xfrm>
          <a:prstGeom prst="up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E8BBB05-824B-01D8-5955-79E725D8A0AA}"/>
                  </a:ext>
                </a:extLst>
              </p:cNvPr>
              <p:cNvSpPr txBox="1"/>
              <p:nvPr/>
            </p:nvSpPr>
            <p:spPr bwMode="auto">
              <a:xfrm>
                <a:off x="966671" y="2470246"/>
                <a:ext cx="1734907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𝑑𝑗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=1,2,3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E8BBB05-824B-01D8-5955-79E725D8A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6671" y="2470246"/>
                <a:ext cx="1734907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5324DA-1491-0526-5AD9-3EC561EDB133}"/>
                  </a:ext>
                </a:extLst>
              </p:cNvPr>
              <p:cNvSpPr txBox="1"/>
              <p:nvPr/>
            </p:nvSpPr>
            <p:spPr bwMode="auto">
              <a:xfrm>
                <a:off x="1130152" y="3915157"/>
                <a:ext cx="1571426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5324DA-1491-0526-5AD9-3EC561EDB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0152" y="3915157"/>
                <a:ext cx="1571426" cy="400110"/>
              </a:xfrm>
              <a:prstGeom prst="rect">
                <a:avLst/>
              </a:prstGeom>
              <a:blipFill>
                <a:blip r:embed="rId7"/>
                <a:stretch>
                  <a:fillRect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4B19BB-EE27-F0BE-4EB2-65F917885FC9}"/>
                  </a:ext>
                </a:extLst>
              </p:cNvPr>
              <p:cNvSpPr txBox="1"/>
              <p:nvPr/>
            </p:nvSpPr>
            <p:spPr bwMode="auto">
              <a:xfrm>
                <a:off x="4627207" y="3939070"/>
                <a:ext cx="117934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4B19BB-EE27-F0BE-4EB2-65F917885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7207" y="3939070"/>
                <a:ext cx="1179342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276878-818F-10BC-7C5F-98768D7303CE}"/>
                  </a:ext>
                </a:extLst>
              </p:cNvPr>
              <p:cNvSpPr txBox="1"/>
              <p:nvPr/>
            </p:nvSpPr>
            <p:spPr bwMode="auto">
              <a:xfrm>
                <a:off x="4720749" y="2457903"/>
                <a:ext cx="82338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276878-818F-10BC-7C5F-98768D730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0749" y="2457903"/>
                <a:ext cx="823383" cy="424796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A939512-D1A4-728A-BF19-738543B667B1}"/>
              </a:ext>
            </a:extLst>
          </p:cNvPr>
          <p:cNvSpPr txBox="1"/>
          <p:nvPr/>
        </p:nvSpPr>
        <p:spPr>
          <a:xfrm>
            <a:off x="2540489" y="3075089"/>
            <a:ext cx="233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43A848-FAA0-17F0-B6C1-BCBA6857CF1B}"/>
                  </a:ext>
                </a:extLst>
              </p:cNvPr>
              <p:cNvSpPr txBox="1"/>
              <p:nvPr/>
            </p:nvSpPr>
            <p:spPr bwMode="auto">
              <a:xfrm>
                <a:off x="2980465" y="3886457"/>
                <a:ext cx="117934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43A848-FAA0-17F0-B6C1-BCBA6857C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0465" y="3886457"/>
                <a:ext cx="1179342" cy="400110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363B99-BF65-933F-EC33-09A5F13BC097}"/>
                  </a:ext>
                </a:extLst>
              </p:cNvPr>
              <p:cNvSpPr txBox="1"/>
              <p:nvPr/>
            </p:nvSpPr>
            <p:spPr bwMode="auto">
              <a:xfrm>
                <a:off x="2985581" y="2444037"/>
                <a:ext cx="82338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363B99-BF65-933F-EC33-09A5F13BC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5581" y="2444037"/>
                <a:ext cx="823383" cy="424796"/>
              </a:xfrm>
              <a:prstGeom prst="rect">
                <a:avLst/>
              </a:prstGeom>
              <a:blipFill>
                <a:blip r:embed="rId11"/>
                <a:stretch>
                  <a:fillRect b="-571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EA5F8E-EB6C-206B-82C6-5882AB2DC553}"/>
                  </a:ext>
                </a:extLst>
              </p:cNvPr>
              <p:cNvSpPr txBox="1"/>
              <p:nvPr/>
            </p:nvSpPr>
            <p:spPr>
              <a:xfrm>
                <a:off x="411657" y="249153"/>
                <a:ext cx="3768474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case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coupled springs: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EA5F8E-EB6C-206B-82C6-5882AB2DC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57" y="249153"/>
                <a:ext cx="3768474" cy="392993"/>
              </a:xfrm>
              <a:prstGeom prst="rect">
                <a:avLst/>
              </a:prstGeom>
              <a:blipFill>
                <a:blip r:embed="rId12"/>
                <a:stretch>
                  <a:fillRect l="-1342" b="-2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 descr="Longitudinal Wave: Definition, Characteristics, and Examples">
            <a:extLst>
              <a:ext uri="{FF2B5EF4-FFF2-40B4-BE49-F238E27FC236}">
                <a16:creationId xmlns:a16="http://schemas.microsoft.com/office/drawing/2014/main" id="{D8194BEE-82A4-815B-7F3A-21A2F7C1056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17961" b="17961"/>
          <a:stretch>
            <a:fillRect/>
          </a:stretch>
        </p:blipFill>
        <p:spPr>
          <a:xfrm>
            <a:off x="5943600" y="3474937"/>
            <a:ext cx="3001498" cy="880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19C43E5-5CED-4773-F0F4-195847757C89}"/>
                  </a:ext>
                </a:extLst>
              </p:cNvPr>
              <p:cNvSpPr txBox="1"/>
              <p:nvPr/>
            </p:nvSpPr>
            <p:spPr>
              <a:xfrm>
                <a:off x="497167" y="4456025"/>
                <a:ext cx="807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subscript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corresponds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Inner product in continuous limit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19C43E5-5CED-4773-F0F4-195847757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67" y="4456025"/>
                <a:ext cx="8077200" cy="400110"/>
              </a:xfrm>
              <a:prstGeom prst="rect">
                <a:avLst/>
              </a:prstGeom>
              <a:blipFill>
                <a:blip r:embed="rId15"/>
                <a:stretch>
                  <a:fillRect l="-78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63A225-C743-A579-60A7-86917BDB124D}"/>
                  </a:ext>
                </a:extLst>
              </p:cNvPr>
              <p:cNvSpPr txBox="1"/>
              <p:nvPr/>
            </p:nvSpPr>
            <p:spPr>
              <a:xfrm>
                <a:off x="497167" y="4813220"/>
                <a:ext cx="8839200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will be multiplying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same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then sum up over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integraion.</a:t>
                </a:r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63A225-C743-A579-60A7-86917BDB1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67" y="4813220"/>
                <a:ext cx="8839200" cy="413511"/>
              </a:xfrm>
              <a:prstGeom prst="rect">
                <a:avLst/>
              </a:prstGeom>
              <a:blipFill>
                <a:blip r:embed="rId16"/>
                <a:stretch>
                  <a:fillRect l="-717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D29A458D-477B-2487-7A42-1EAA63E350A5}"/>
              </a:ext>
            </a:extLst>
          </p:cNvPr>
          <p:cNvSpPr/>
          <p:nvPr/>
        </p:nvSpPr>
        <p:spPr>
          <a:xfrm>
            <a:off x="4720749" y="960357"/>
            <a:ext cx="1643818" cy="1696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C80D970-66AF-B543-8085-5A0858484FC7}"/>
              </a:ext>
            </a:extLst>
          </p:cNvPr>
          <p:cNvSpPr/>
          <p:nvPr/>
        </p:nvSpPr>
        <p:spPr>
          <a:xfrm>
            <a:off x="3512100" y="4972980"/>
            <a:ext cx="3549556" cy="1696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FEA0EF-FFC8-8891-F20A-2DBBD411AB3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b="14262"/>
          <a:stretch>
            <a:fillRect/>
          </a:stretch>
        </p:blipFill>
        <p:spPr>
          <a:xfrm>
            <a:off x="6120839" y="370603"/>
            <a:ext cx="2824234" cy="6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7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30" grpId="0" animBg="1"/>
      <p:bldP spid="13" grpId="0"/>
      <p:bldP spid="24" grpId="0"/>
      <p:bldP spid="26" grpId="0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B977C93B-625B-9733-1F03-F9E14A9A2792}"/>
                  </a:ext>
                </a:extLst>
              </p:cNvPr>
              <p:cNvSpPr/>
              <p:nvPr/>
            </p:nvSpPr>
            <p:spPr>
              <a:xfrm>
                <a:off x="995120" y="2326398"/>
                <a:ext cx="8072680" cy="102008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zh-TW" altLang="en-US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  <m:f>
                                    <m:fPr>
                                      <m:ctrlPr>
                                        <a:rPr lang="zh-TW" altLang="en-US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B977C93B-625B-9733-1F03-F9E14A9A27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20" y="2326398"/>
                <a:ext cx="8072680" cy="1020087"/>
              </a:xfrm>
              <a:prstGeom prst="rect">
                <a:avLst/>
              </a:prstGeom>
              <a:blipFill>
                <a:blip r:embed="rId2"/>
                <a:stretch>
                  <a:fillRect l="-11146" t="-107407" b="-165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6924C8F0-2BBD-6B97-AEA7-F00D30A87CC3}"/>
                  </a:ext>
                </a:extLst>
              </p:cNvPr>
              <p:cNvSpPr/>
              <p:nvPr/>
            </p:nvSpPr>
            <p:spPr>
              <a:xfrm>
                <a:off x="995120" y="3465443"/>
                <a:ext cx="6687408" cy="88011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den>
                      </m:f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>
                                        <m:fPr>
                                          <m:ctrlP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zh-TW" altLang="en-US" sz="2000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zh-TW" altLang="en-US" sz="2000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6924C8F0-2BBD-6B97-AEA7-F00D30A87C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20" y="3465443"/>
                <a:ext cx="6687408" cy="880113"/>
              </a:xfrm>
              <a:prstGeom prst="rect">
                <a:avLst/>
              </a:prstGeom>
              <a:blipFill>
                <a:blip r:embed="rId3"/>
                <a:stretch>
                  <a:fillRect t="-159155" r="-6641" b="-235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B68226A-6B64-52A3-111E-27FF219A1FAB}"/>
              </a:ext>
            </a:extLst>
          </p:cNvPr>
          <p:cNvSpPr txBox="1"/>
          <p:nvPr/>
        </p:nvSpPr>
        <p:spPr>
          <a:xfrm>
            <a:off x="994455" y="4495745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Sine functions are periodic.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F388E6A-E8BF-AD5B-3CF1-51832A1B9E47}"/>
                  </a:ext>
                </a:extLst>
              </p:cNvPr>
              <p:cNvSpPr txBox="1"/>
              <p:nvPr/>
            </p:nvSpPr>
            <p:spPr>
              <a:xfrm>
                <a:off x="963975" y="1849188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F388E6A-E8BF-AD5B-3CF1-51832A1B9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75" y="1849188"/>
                <a:ext cx="4572000" cy="400110"/>
              </a:xfrm>
              <a:prstGeom prst="rect">
                <a:avLst/>
              </a:prstGeom>
              <a:blipFill>
                <a:blip r:embed="rId4"/>
                <a:stretch>
                  <a:fillRect l="-110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DA4F2470-BFA2-87AA-BE60-0AF67D05FA02}"/>
              </a:ext>
            </a:extLst>
          </p:cNvPr>
          <p:cNvSpPr txBox="1"/>
          <p:nvPr/>
        </p:nvSpPr>
        <p:spPr>
          <a:xfrm>
            <a:off x="6636833" y="304800"/>
            <a:ext cx="1440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82C7C9-8792-229A-D4FA-4300DB84345B}"/>
                  </a:ext>
                </a:extLst>
              </p:cNvPr>
              <p:cNvSpPr txBox="1"/>
              <p:nvPr/>
            </p:nvSpPr>
            <p:spPr>
              <a:xfrm>
                <a:off x="994455" y="1198796"/>
                <a:ext cx="3517151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TW" altLang="en-US" sz="2000" i="1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orthonormal?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82C7C9-8792-229A-D4FA-4300DB843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55" y="1198796"/>
                <a:ext cx="3517151" cy="552972"/>
              </a:xfrm>
              <a:prstGeom prst="rect">
                <a:avLst/>
              </a:prstGeom>
              <a:blipFill>
                <a:blip r:embed="rId5"/>
                <a:stretch>
                  <a:fillRect l="-1799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6722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90180-A3A0-E203-3FAD-BB2A341D1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F41DA1-9E8E-3EC5-6928-0B2FC38004C0}"/>
                  </a:ext>
                </a:extLst>
              </p:cNvPr>
              <p:cNvSpPr txBox="1"/>
              <p:nvPr/>
            </p:nvSpPr>
            <p:spPr>
              <a:xfrm>
                <a:off x="609600" y="304800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，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F41DA1-9E8E-3EC5-6928-0B2FC3800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04800"/>
                <a:ext cx="4572000" cy="400110"/>
              </a:xfrm>
              <a:prstGeom prst="rect">
                <a:avLst/>
              </a:prstGeom>
              <a:blipFill>
                <a:blip r:embed="rId2"/>
                <a:stretch>
                  <a:fillRect l="-1385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1">
                <a:extLst>
                  <a:ext uri="{FF2B5EF4-FFF2-40B4-BE49-F238E27FC236}">
                    <a16:creationId xmlns:a16="http://schemas.microsoft.com/office/drawing/2014/main" id="{5A1E4CE9-11F2-268E-297C-4069C6ABD503}"/>
                  </a:ext>
                </a:extLst>
              </p:cNvPr>
              <p:cNvSpPr/>
              <p:nvPr/>
            </p:nvSpPr>
            <p:spPr>
              <a:xfrm>
                <a:off x="3124200" y="5872351"/>
                <a:ext cx="2297617" cy="77886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altLang="zh-TW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altLang="zh-TW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0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1" name="矩形 11">
                <a:extLst>
                  <a:ext uri="{FF2B5EF4-FFF2-40B4-BE49-F238E27FC236}">
                    <a16:creationId xmlns:a16="http://schemas.microsoft.com/office/drawing/2014/main" id="{5A1E4CE9-11F2-268E-297C-4069C6ABD5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5872351"/>
                <a:ext cx="2297617" cy="778868"/>
              </a:xfrm>
              <a:prstGeom prst="rect">
                <a:avLst/>
              </a:prstGeom>
              <a:blipFill>
                <a:blip r:embed="rId3"/>
                <a:stretch>
                  <a:fillRect l="-17127" t="-195161" b="-283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DC7E97-6669-F59B-7DC0-88C234625470}"/>
                  </a:ext>
                </a:extLst>
              </p:cNvPr>
              <p:cNvSpPr txBox="1"/>
              <p:nvPr/>
            </p:nvSpPr>
            <p:spPr>
              <a:xfrm>
                <a:off x="651401" y="5999554"/>
                <a:ext cx="29138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Kronecker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Function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2DC7E97-6669-F59B-7DC0-88C234625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1" y="5999554"/>
                <a:ext cx="2913822" cy="400110"/>
              </a:xfrm>
              <a:prstGeom prst="rect">
                <a:avLst/>
              </a:prstGeom>
              <a:blipFill>
                <a:blip r:embed="rId4"/>
                <a:stretch>
                  <a:fillRect l="-2174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7">
                <a:extLst>
                  <a:ext uri="{FF2B5EF4-FFF2-40B4-BE49-F238E27FC236}">
                    <a16:creationId xmlns:a16="http://schemas.microsoft.com/office/drawing/2014/main" id="{CF5CED34-895F-84C2-17AC-ABCD5C25F7B3}"/>
                  </a:ext>
                </a:extLst>
              </p:cNvPr>
              <p:cNvSpPr txBox="1"/>
              <p:nvPr/>
            </p:nvSpPr>
            <p:spPr bwMode="auto">
              <a:xfrm>
                <a:off x="3987186" y="3165044"/>
                <a:ext cx="2123500" cy="102008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3" name="文字方塊 17">
                <a:extLst>
                  <a:ext uri="{FF2B5EF4-FFF2-40B4-BE49-F238E27FC236}">
                    <a16:creationId xmlns:a16="http://schemas.microsoft.com/office/drawing/2014/main" id="{CF5CED34-895F-84C2-17AC-ABCD5C25F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7186" y="3165044"/>
                <a:ext cx="2123500" cy="1020087"/>
              </a:xfrm>
              <a:prstGeom prst="rect">
                <a:avLst/>
              </a:prstGeom>
              <a:blipFill>
                <a:blip r:embed="rId5"/>
                <a:stretch>
                  <a:fillRect l="-34524" t="-107407" b="-16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1">
                <a:extLst>
                  <a:ext uri="{FF2B5EF4-FFF2-40B4-BE49-F238E27FC236}">
                    <a16:creationId xmlns:a16="http://schemas.microsoft.com/office/drawing/2014/main" id="{904A39FE-BC81-ECA7-721C-C6E04110CF29}"/>
                  </a:ext>
                </a:extLst>
              </p:cNvPr>
              <p:cNvSpPr/>
              <p:nvPr/>
            </p:nvSpPr>
            <p:spPr>
              <a:xfrm>
                <a:off x="651401" y="725523"/>
                <a:ext cx="6317217" cy="102008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  <m:f>
                                    <m:f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</m:fName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5" name="矩形 11">
                <a:extLst>
                  <a:ext uri="{FF2B5EF4-FFF2-40B4-BE49-F238E27FC236}">
                    <a16:creationId xmlns:a16="http://schemas.microsoft.com/office/drawing/2014/main" id="{904A39FE-BC81-ECA7-721C-C6E04110CF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1" y="725523"/>
                <a:ext cx="6317217" cy="1020087"/>
              </a:xfrm>
              <a:prstGeom prst="rect">
                <a:avLst/>
              </a:prstGeom>
              <a:blipFill>
                <a:blip r:embed="rId6"/>
                <a:stretch>
                  <a:fillRect l="-11647" t="-107407" b="-165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1">
                <a:extLst>
                  <a:ext uri="{FF2B5EF4-FFF2-40B4-BE49-F238E27FC236}">
                    <a16:creationId xmlns:a16="http://schemas.microsoft.com/office/drawing/2014/main" id="{54F5DB7D-6B39-119D-3314-EB90FAFD1C71}"/>
                  </a:ext>
                </a:extLst>
              </p:cNvPr>
              <p:cNvSpPr/>
              <p:nvPr/>
            </p:nvSpPr>
            <p:spPr>
              <a:xfrm>
                <a:off x="651401" y="1806087"/>
                <a:ext cx="3335785" cy="88011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sSubSup>
                        <m:sSub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矩形 11">
                <a:extLst>
                  <a:ext uri="{FF2B5EF4-FFF2-40B4-BE49-F238E27FC236}">
                    <a16:creationId xmlns:a16="http://schemas.microsoft.com/office/drawing/2014/main" id="{54F5DB7D-6B39-119D-3314-EB90FAFD1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1" y="1806087"/>
                <a:ext cx="3335785" cy="880113"/>
              </a:xfrm>
              <a:prstGeom prst="rect">
                <a:avLst/>
              </a:prstGeom>
              <a:blipFill>
                <a:blip r:embed="rId7"/>
                <a:stretch>
                  <a:fillRect t="-162857" r="-13688" b="-2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8171CB-2315-9535-DF36-A928954E7336}"/>
                  </a:ext>
                </a:extLst>
              </p:cNvPr>
              <p:cNvSpPr txBox="1"/>
              <p:nvPr/>
            </p:nvSpPr>
            <p:spPr>
              <a:xfrm>
                <a:off x="651401" y="2782923"/>
                <a:ext cx="78259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could redefine</a:t>
                </a:r>
                <a:r>
                  <a:rPr lang="en-US" altLang="zh-TW" sz="2000" dirty="0"/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eigenfunctions</a:t>
                </a:r>
                <a:r>
                  <a:rPr lang="en-US" altLang="zh-TW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such that vector length equal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8171CB-2315-9535-DF36-A928954E7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1" y="2782923"/>
                <a:ext cx="7825958" cy="400110"/>
              </a:xfrm>
              <a:prstGeom prst="rect">
                <a:avLst/>
              </a:prstGeom>
              <a:blipFill>
                <a:blip r:embed="rId8"/>
                <a:stretch>
                  <a:fillRect l="-810" t="-9375" r="-648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7783D8-D946-58C7-DFBC-C2BC7D79E448}"/>
                  </a:ext>
                </a:extLst>
              </p:cNvPr>
              <p:cNvSpPr txBox="1"/>
              <p:nvPr/>
            </p:nvSpPr>
            <p:spPr>
              <a:xfrm>
                <a:off x="666641" y="3156808"/>
                <a:ext cx="3054323" cy="100168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7783D8-D946-58C7-DFBC-C2BC7D79E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641" y="3156808"/>
                <a:ext cx="3054323" cy="10016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7">
                <a:extLst>
                  <a:ext uri="{FF2B5EF4-FFF2-40B4-BE49-F238E27FC236}">
                    <a16:creationId xmlns:a16="http://schemas.microsoft.com/office/drawing/2014/main" id="{32FF4FB3-8C5C-55C3-AFA0-D14DE9ADC30A}"/>
                  </a:ext>
                </a:extLst>
              </p:cNvPr>
              <p:cNvSpPr txBox="1"/>
              <p:nvPr/>
            </p:nvSpPr>
            <p:spPr bwMode="auto">
              <a:xfrm>
                <a:off x="666641" y="4821514"/>
                <a:ext cx="6886444" cy="102008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9" name="文字方塊 17">
                <a:extLst>
                  <a:ext uri="{FF2B5EF4-FFF2-40B4-BE49-F238E27FC236}">
                    <a16:creationId xmlns:a16="http://schemas.microsoft.com/office/drawing/2014/main" id="{32FF4FB3-8C5C-55C3-AFA0-D14DE9ADC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641" y="4821514"/>
                <a:ext cx="6886444" cy="1020087"/>
              </a:xfrm>
              <a:prstGeom prst="rect">
                <a:avLst/>
              </a:prstGeom>
              <a:blipFill>
                <a:blip r:embed="rId10"/>
                <a:stretch>
                  <a:fillRect l="-10497" t="-107407" b="-16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899B19C-CBC8-F702-2D24-4813EFE9DCBD}"/>
                  </a:ext>
                </a:extLst>
              </p:cNvPr>
              <p:cNvSpPr txBox="1"/>
              <p:nvPr/>
            </p:nvSpPr>
            <p:spPr>
              <a:xfrm>
                <a:off x="609600" y="4251206"/>
                <a:ext cx="8676835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Yes,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zh-TW" altLang="en-US" sz="2000" i="1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orthonormal if inner product is understood as integration over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899B19C-CBC8-F702-2D24-4813EFE9D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251206"/>
                <a:ext cx="8676835" cy="552972"/>
              </a:xfrm>
              <a:prstGeom prst="rect">
                <a:avLst/>
              </a:prstGeom>
              <a:blipFill>
                <a:blip r:embed="rId11"/>
                <a:stretch>
                  <a:fillRect l="-731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975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7" grpId="0"/>
      <p:bldP spid="18" grpId="0" animBg="1"/>
      <p:bldP spid="19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A41B6-D17F-2BE3-6764-5EA2DF81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0BCB891-0F57-92E1-8062-8C6B715EBD94}"/>
              </a:ext>
            </a:extLst>
          </p:cNvPr>
          <p:cNvSpPr/>
          <p:nvPr/>
        </p:nvSpPr>
        <p:spPr>
          <a:xfrm>
            <a:off x="5486400" y="262043"/>
            <a:ext cx="2549977" cy="2201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BBF14C-BDB2-CE61-75AE-0DD44A368107}"/>
                  </a:ext>
                </a:extLst>
              </p:cNvPr>
              <p:cNvSpPr txBox="1"/>
              <p:nvPr/>
            </p:nvSpPr>
            <p:spPr bwMode="auto">
              <a:xfrm>
                <a:off x="688085" y="3639285"/>
                <a:ext cx="2102114" cy="99084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BBF14C-BDB2-CE61-75AE-0DD44A368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085" y="3639285"/>
                <a:ext cx="2102114" cy="990849"/>
              </a:xfrm>
              <a:prstGeom prst="rect">
                <a:avLst/>
              </a:prstGeom>
              <a:blipFill>
                <a:blip r:embed="rId2"/>
                <a:stretch>
                  <a:fillRect l="-1205" r="-1807" b="-25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9223247-1D9E-B28B-260E-E34B1D3B66D3}"/>
                  </a:ext>
                </a:extLst>
              </p:cNvPr>
              <p:cNvSpPr txBox="1"/>
              <p:nvPr/>
            </p:nvSpPr>
            <p:spPr>
              <a:xfrm>
                <a:off x="662243" y="3204793"/>
                <a:ext cx="8515800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Components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equals the inner product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initial condition vector.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9223247-1D9E-B28B-260E-E34B1D3B6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43" y="3204793"/>
                <a:ext cx="8515800" cy="421013"/>
              </a:xfrm>
              <a:prstGeom prst="rect">
                <a:avLst/>
              </a:prstGeom>
              <a:blipFill>
                <a:blip r:embed="rId3"/>
                <a:stretch>
                  <a:fillRect l="-745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31A0E0-B6BD-7BAC-90E8-C34D87E8A020}"/>
                  </a:ext>
                </a:extLst>
              </p:cNvPr>
              <p:cNvSpPr txBox="1"/>
              <p:nvPr/>
            </p:nvSpPr>
            <p:spPr bwMode="auto">
              <a:xfrm>
                <a:off x="662243" y="4924844"/>
                <a:ext cx="7819513" cy="187647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31A0E0-B6BD-7BAC-90E8-C34D87E8A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243" y="4924844"/>
                <a:ext cx="7819513" cy="1876476"/>
              </a:xfrm>
              <a:prstGeom prst="rect">
                <a:avLst/>
              </a:prstGeom>
              <a:blipFill>
                <a:blip r:embed="rId4"/>
                <a:stretch>
                  <a:fillRect l="-649" t="-1342" b="-33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DBF5CED-3A41-F835-EE2E-CDB6F0871465}"/>
              </a:ext>
            </a:extLst>
          </p:cNvPr>
          <p:cNvSpPr txBox="1"/>
          <p:nvPr/>
        </p:nvSpPr>
        <p:spPr>
          <a:xfrm>
            <a:off x="651126" y="4566966"/>
            <a:ext cx="1634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77E8BF-DAC8-37C7-955A-D453F4C7F021}"/>
              </a:ext>
            </a:extLst>
          </p:cNvPr>
          <p:cNvSpPr txBox="1"/>
          <p:nvPr/>
        </p:nvSpPr>
        <p:spPr>
          <a:xfrm>
            <a:off x="668635" y="2477316"/>
            <a:ext cx="4360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conditions looks like a vector, 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ACAB10-6208-6CC8-7509-A964B34CA476}"/>
              </a:ext>
            </a:extLst>
          </p:cNvPr>
          <p:cNvSpPr/>
          <p:nvPr/>
        </p:nvSpPr>
        <p:spPr>
          <a:xfrm>
            <a:off x="1502969" y="242887"/>
            <a:ext cx="3663789" cy="2180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AAC8728-CEA6-CD20-40F9-681573EE7E6F}"/>
              </a:ext>
            </a:extLst>
          </p:cNvPr>
          <p:cNvCxnSpPr/>
          <p:nvPr/>
        </p:nvCxnSpPr>
        <p:spPr>
          <a:xfrm flipV="1">
            <a:off x="2961637" y="340512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72B4134-2B4E-3057-6DFA-E37395B47CC5}"/>
              </a:ext>
            </a:extLst>
          </p:cNvPr>
          <p:cNvCxnSpPr>
            <a:cxnSpLocks/>
          </p:cNvCxnSpPr>
          <p:nvPr/>
        </p:nvCxnSpPr>
        <p:spPr>
          <a:xfrm flipH="1">
            <a:off x="2180206" y="1252202"/>
            <a:ext cx="781431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587839D-D99C-26C2-1C9E-54CFC8F08C0B}"/>
              </a:ext>
            </a:extLst>
          </p:cNvPr>
          <p:cNvCxnSpPr>
            <a:cxnSpLocks/>
          </p:cNvCxnSpPr>
          <p:nvPr/>
        </p:nvCxnSpPr>
        <p:spPr>
          <a:xfrm>
            <a:off x="2955632" y="1252202"/>
            <a:ext cx="1143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ED608B-540F-6FC6-9709-8FA6C37FAB4E}"/>
              </a:ext>
            </a:extLst>
          </p:cNvPr>
          <p:cNvCxnSpPr>
            <a:cxnSpLocks/>
          </p:cNvCxnSpPr>
          <p:nvPr/>
        </p:nvCxnSpPr>
        <p:spPr>
          <a:xfrm flipV="1">
            <a:off x="2955632" y="505440"/>
            <a:ext cx="346566" cy="74676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BDF1B50-F01C-A229-F87A-1E494F15AE1C}"/>
              </a:ext>
            </a:extLst>
          </p:cNvPr>
          <p:cNvCxnSpPr>
            <a:cxnSpLocks/>
          </p:cNvCxnSpPr>
          <p:nvPr/>
        </p:nvCxnSpPr>
        <p:spPr>
          <a:xfrm flipV="1">
            <a:off x="2961637" y="878821"/>
            <a:ext cx="781432" cy="35852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60E1512-BDCB-A164-1DAD-D83DEBD4CDD1}"/>
              </a:ext>
            </a:extLst>
          </p:cNvPr>
          <p:cNvCxnSpPr>
            <a:cxnSpLocks/>
          </p:cNvCxnSpPr>
          <p:nvPr/>
        </p:nvCxnSpPr>
        <p:spPr>
          <a:xfrm flipH="1" flipV="1">
            <a:off x="2300708" y="852092"/>
            <a:ext cx="654923" cy="40010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9069F8-DEE2-FA03-46B8-44C48E0B6E5C}"/>
                  </a:ext>
                </a:extLst>
              </p:cNvPr>
              <p:cNvSpPr txBox="1"/>
              <p:nvPr/>
            </p:nvSpPr>
            <p:spPr>
              <a:xfrm>
                <a:off x="3281279" y="378096"/>
                <a:ext cx="497712" cy="35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9069F8-DEE2-FA03-46B8-44C48E0B6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279" y="378096"/>
                <a:ext cx="497712" cy="359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E1B7EB-40DA-09BF-CBC5-18582180DDD9}"/>
                  </a:ext>
                </a:extLst>
              </p:cNvPr>
              <p:cNvSpPr txBox="1"/>
              <p:nvPr/>
            </p:nvSpPr>
            <p:spPr>
              <a:xfrm>
                <a:off x="3700160" y="662522"/>
                <a:ext cx="497712" cy="35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E1B7EB-40DA-09BF-CBC5-18582180D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0160" y="662522"/>
                <a:ext cx="497712" cy="3596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11FEEB1-439B-2623-A6F4-0725207F1766}"/>
                  </a:ext>
                </a:extLst>
              </p:cNvPr>
              <p:cNvSpPr txBox="1"/>
              <p:nvPr/>
            </p:nvSpPr>
            <p:spPr>
              <a:xfrm>
                <a:off x="1852871" y="662522"/>
                <a:ext cx="497712" cy="359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11FEEB1-439B-2623-A6F4-0725207F1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871" y="662522"/>
                <a:ext cx="497712" cy="3596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3AEFBE-1C4E-0D10-2F99-32463FDE23D0}"/>
              </a:ext>
            </a:extLst>
          </p:cNvPr>
          <p:cNvCxnSpPr>
            <a:cxnSpLocks/>
          </p:cNvCxnSpPr>
          <p:nvPr/>
        </p:nvCxnSpPr>
        <p:spPr>
          <a:xfrm>
            <a:off x="3002448" y="1246918"/>
            <a:ext cx="416389" cy="351984"/>
          </a:xfrm>
          <a:prstGeom prst="straightConnector1">
            <a:avLst/>
          </a:prstGeom>
          <a:ln w="3175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252CC3-1945-688E-F15C-43B0278BC4B6}"/>
                  </a:ext>
                </a:extLst>
              </p:cNvPr>
              <p:cNvSpPr txBox="1"/>
              <p:nvPr/>
            </p:nvSpPr>
            <p:spPr bwMode="auto">
              <a:xfrm>
                <a:off x="3424021" y="1302642"/>
                <a:ext cx="590282" cy="6935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252CC3-1945-688E-F15C-43B0278BC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4021" y="1302642"/>
                <a:ext cx="590282" cy="693588"/>
              </a:xfrm>
              <a:prstGeom prst="rect">
                <a:avLst/>
              </a:prstGeom>
              <a:blipFill>
                <a:blip r:embed="rId8"/>
                <a:stretch>
                  <a:fillRect r="-10417" b="-36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圖片 1" descr="afg015.jpg">
            <a:extLst>
              <a:ext uri="{FF2B5EF4-FFF2-40B4-BE49-F238E27FC236}">
                <a16:creationId xmlns:a16="http://schemas.microsoft.com/office/drawing/2014/main" id="{348BC42B-B483-4573-B33A-0BF2B399B9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26"/>
          <a:stretch>
            <a:fillRect/>
          </a:stretch>
        </p:blipFill>
        <p:spPr bwMode="auto">
          <a:xfrm>
            <a:off x="5486400" y="265771"/>
            <a:ext cx="2152883" cy="2198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AE15115-BD75-CA62-CEF1-94E0F2CFFC4B}"/>
                  </a:ext>
                </a:extLst>
              </p:cNvPr>
              <p:cNvSpPr txBox="1"/>
              <p:nvPr/>
            </p:nvSpPr>
            <p:spPr bwMode="auto">
              <a:xfrm>
                <a:off x="7209485" y="262043"/>
                <a:ext cx="826892" cy="697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AE15115-BD75-CA62-CEF1-94E0F2CFF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09485" y="262043"/>
                <a:ext cx="826892" cy="697317"/>
              </a:xfrm>
              <a:prstGeom prst="rect">
                <a:avLst/>
              </a:prstGeom>
              <a:blipFill>
                <a:blip r:embed="rId10"/>
                <a:stretch>
                  <a:fillRect b="-17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AC3A3EB-A171-F314-A6F7-70A2F7AA5448}"/>
                  </a:ext>
                </a:extLst>
              </p:cNvPr>
              <p:cNvSpPr txBox="1"/>
              <p:nvPr/>
            </p:nvSpPr>
            <p:spPr>
              <a:xfrm>
                <a:off x="5579296" y="1022172"/>
                <a:ext cx="598616" cy="3552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6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sSub>
                        <m:sSubPr>
                          <m:ctrlPr>
                            <a:rPr lang="en-US" altLang="zh-TW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AC3A3EB-A171-F314-A6F7-70A2F7AA5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296" y="1022172"/>
                <a:ext cx="598616" cy="355225"/>
              </a:xfrm>
              <a:prstGeom prst="rect">
                <a:avLst/>
              </a:prstGeom>
              <a:blipFill>
                <a:blip r:embed="rId11"/>
                <a:stretch>
                  <a:fillRect r="-10417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121DC7D-4B5E-B0F4-203B-DACA5AE977FA}"/>
                  </a:ext>
                </a:extLst>
              </p:cNvPr>
              <p:cNvSpPr txBox="1"/>
              <p:nvPr/>
            </p:nvSpPr>
            <p:spPr>
              <a:xfrm>
                <a:off x="6436178" y="2007536"/>
                <a:ext cx="598616" cy="3596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6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sSub>
                        <m:sSubPr>
                          <m:ctrlPr>
                            <a:rPr lang="en-US" altLang="zh-TW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121DC7D-4B5E-B0F4-203B-DACA5AE97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178" y="2007536"/>
                <a:ext cx="598616" cy="359650"/>
              </a:xfrm>
              <a:prstGeom prst="rect">
                <a:avLst/>
              </a:prstGeom>
              <a:blipFill>
                <a:blip r:embed="rId12"/>
                <a:stretch>
                  <a:fillRect r="-833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EF71628-4CC8-DA5D-32C5-B2F5891C0483}"/>
                  </a:ext>
                </a:extLst>
              </p:cNvPr>
              <p:cNvSpPr txBox="1"/>
              <p:nvPr/>
            </p:nvSpPr>
            <p:spPr>
              <a:xfrm>
                <a:off x="662243" y="2850596"/>
                <a:ext cx="8376218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is expanded in terms of axes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components. </a:t>
                </a:r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EF71628-4CC8-DA5D-32C5-B2F5891C0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43" y="2850596"/>
                <a:ext cx="8376218" cy="421013"/>
              </a:xfrm>
              <a:prstGeom prst="rect">
                <a:avLst/>
              </a:prstGeom>
              <a:blipFill>
                <a:blip r:embed="rId13"/>
                <a:stretch>
                  <a:fillRect l="-758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3818EC3-FE06-3B06-7AAF-2B4C32D05833}"/>
                  </a:ext>
                </a:extLst>
              </p:cNvPr>
              <p:cNvSpPr txBox="1"/>
              <p:nvPr/>
            </p:nvSpPr>
            <p:spPr>
              <a:xfrm>
                <a:off x="7209485" y="1774502"/>
                <a:ext cx="497712" cy="3596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3818EC3-FE06-3B06-7AAF-2B4C32D05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485" y="1774502"/>
                <a:ext cx="497712" cy="35965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208759-FD3D-3664-D8B2-D98CC19315C6}"/>
                  </a:ext>
                </a:extLst>
              </p:cNvPr>
              <p:cNvSpPr txBox="1"/>
              <p:nvPr/>
            </p:nvSpPr>
            <p:spPr>
              <a:xfrm>
                <a:off x="5878604" y="277899"/>
                <a:ext cx="497712" cy="3596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16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208759-FD3D-3664-D8B2-D98CC1931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604" y="277899"/>
                <a:ext cx="497712" cy="35965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26E5A4B-BCF0-270C-224D-449659530EF3}"/>
              </a:ext>
            </a:extLst>
          </p:cNvPr>
          <p:cNvSpPr txBox="1"/>
          <p:nvPr/>
        </p:nvSpPr>
        <p:spPr>
          <a:xfrm>
            <a:off x="668635" y="-41415"/>
            <a:ext cx="6829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 to the case of 3 body coupled springs: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F72055-E632-BB3C-9D2D-8F4267B5A7E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b="14262"/>
          <a:stretch>
            <a:fillRect/>
          </a:stretch>
        </p:blipFill>
        <p:spPr>
          <a:xfrm>
            <a:off x="5467348" y="3793090"/>
            <a:ext cx="2824234" cy="6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7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圖片 1" descr="afg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26"/>
          <a:stretch>
            <a:fillRect/>
          </a:stretch>
        </p:blipFill>
        <p:spPr bwMode="auto">
          <a:xfrm>
            <a:off x="1763689" y="701522"/>
            <a:ext cx="2798762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A45122-6E83-E640-A21E-F3CCE0F40C9F}"/>
                  </a:ext>
                </a:extLst>
              </p:cNvPr>
              <p:cNvSpPr txBox="1"/>
              <p:nvPr/>
            </p:nvSpPr>
            <p:spPr bwMode="auto">
              <a:xfrm>
                <a:off x="1763689" y="4036477"/>
                <a:ext cx="2790957" cy="35407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TW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2A45122-6E83-E640-A21E-F3CCE0F40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3689" y="4036477"/>
                <a:ext cx="2790957" cy="354071"/>
              </a:xfrm>
              <a:prstGeom prst="rect">
                <a:avLst/>
              </a:prstGeom>
              <a:blipFill>
                <a:blip r:embed="rId3"/>
                <a:stretch>
                  <a:fillRect l="-1357" t="-24138" b="-206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5EC5E5-2AB5-F959-B75C-23E77C668E7C}"/>
                  </a:ext>
                </a:extLst>
              </p:cNvPr>
              <p:cNvSpPr txBox="1"/>
              <p:nvPr/>
            </p:nvSpPr>
            <p:spPr bwMode="auto">
              <a:xfrm>
                <a:off x="1763689" y="4540533"/>
                <a:ext cx="2700163" cy="33195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TW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5EC5E5-2AB5-F959-B75C-23E77C668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3689" y="4540533"/>
                <a:ext cx="2700163" cy="331950"/>
              </a:xfrm>
              <a:prstGeom prst="rect">
                <a:avLst/>
              </a:prstGeom>
              <a:blipFill>
                <a:blip r:embed="rId4"/>
                <a:stretch>
                  <a:fillRect l="-467" t="-33333" r="-467" b="-185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0B55BA-7837-9899-48A3-3DEAE8A242E8}"/>
                  </a:ext>
                </a:extLst>
              </p:cNvPr>
              <p:cNvSpPr txBox="1"/>
              <p:nvPr/>
            </p:nvSpPr>
            <p:spPr bwMode="auto">
              <a:xfrm>
                <a:off x="50369" y="5022468"/>
                <a:ext cx="909363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orthonormal axes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components of a vector can be computed by inner products!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0B55BA-7837-9899-48A3-3DEAE8A24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69" y="5022468"/>
                <a:ext cx="9093631" cy="400110"/>
              </a:xfrm>
              <a:prstGeom prst="rect">
                <a:avLst/>
              </a:prstGeom>
              <a:blipFill>
                <a:blip r:embed="rId5"/>
                <a:stretch>
                  <a:fillRect l="-558" t="-909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B45B6-651E-B41D-36F0-18F523A98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0F90BD-719C-FDD8-656E-E2B89A6488A3}"/>
                  </a:ext>
                </a:extLst>
              </p:cNvPr>
              <p:cNvSpPr txBox="1"/>
              <p:nvPr/>
            </p:nvSpPr>
            <p:spPr>
              <a:xfrm>
                <a:off x="597022" y="274485"/>
                <a:ext cx="83661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Decomposing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into linear 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could proceed similarly.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0F90BD-719C-FDD8-656E-E2B89A648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22" y="274485"/>
                <a:ext cx="8366161" cy="400110"/>
              </a:xfrm>
              <a:prstGeom prst="rect">
                <a:avLst/>
              </a:prstGeom>
              <a:blipFill>
                <a:blip r:embed="rId2"/>
                <a:stretch>
                  <a:fillRect l="-91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C1282457-26B7-EB32-1997-F521472E84D8}"/>
                  </a:ext>
                </a:extLst>
              </p:cNvPr>
              <p:cNvSpPr/>
              <p:nvPr/>
            </p:nvSpPr>
            <p:spPr>
              <a:xfrm>
                <a:off x="597022" y="4985839"/>
                <a:ext cx="3658309" cy="10483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C1282457-26B7-EB32-1997-F521472E84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22" y="4985839"/>
                <a:ext cx="3658309" cy="1048300"/>
              </a:xfrm>
              <a:prstGeom prst="rect">
                <a:avLst/>
              </a:prstGeom>
              <a:blipFill>
                <a:blip r:embed="rId3"/>
                <a:stretch>
                  <a:fillRect t="-101190" b="-15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046CEB0C-1598-50DD-6F4C-3219E7D74257}"/>
                  </a:ext>
                </a:extLst>
              </p:cNvPr>
              <p:cNvSpPr/>
              <p:nvPr/>
            </p:nvSpPr>
            <p:spPr>
              <a:xfrm>
                <a:off x="646763" y="2274868"/>
                <a:ext cx="7712048" cy="10483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ad>
                        <m:radPr>
                          <m:deg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d>
                                    <m:d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046CEB0C-1598-50DD-6F4C-3219E7D742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63" y="2274868"/>
                <a:ext cx="7712048" cy="1048300"/>
              </a:xfrm>
              <a:prstGeom prst="rect">
                <a:avLst/>
              </a:prstGeom>
              <a:blipFill>
                <a:blip r:embed="rId4"/>
                <a:stretch>
                  <a:fillRect l="-7061" t="-102410" b="-16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14567941-9FCD-70F9-277E-9ED57A6BD0BC}"/>
                  </a:ext>
                </a:extLst>
              </p:cNvPr>
              <p:cNvSpPr/>
              <p:nvPr/>
            </p:nvSpPr>
            <p:spPr>
              <a:xfrm>
                <a:off x="620743" y="3423763"/>
                <a:ext cx="7627537" cy="107054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nary>
                                <m:naryPr>
                                  <m:limLoc m:val="undOvr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sup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altLang="zh-TW" sz="2000" b="0" i="0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14567941-9FCD-70F9-277E-9ED57A6BD0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43" y="3423763"/>
                <a:ext cx="7627537" cy="1070549"/>
              </a:xfrm>
              <a:prstGeom prst="rect">
                <a:avLst/>
              </a:prstGeom>
              <a:blipFill>
                <a:blip r:embed="rId5"/>
                <a:stretch>
                  <a:fillRect l="-3488" t="-101176" b="-15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6758B804-D4D6-502E-A7E2-93F4F4D5254F}"/>
              </a:ext>
            </a:extLst>
          </p:cNvPr>
          <p:cNvSpPr/>
          <p:nvPr/>
        </p:nvSpPr>
        <p:spPr>
          <a:xfrm>
            <a:off x="4299004" y="5458935"/>
            <a:ext cx="381000" cy="155092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82ECA5-B388-E04A-D208-60F984FB9515}"/>
                  </a:ext>
                </a:extLst>
              </p:cNvPr>
              <p:cNvSpPr txBox="1"/>
              <p:nvPr/>
            </p:nvSpPr>
            <p:spPr>
              <a:xfrm>
                <a:off x="593266" y="1821129"/>
                <a:ext cx="73701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Take inner product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sense of an integration: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82ECA5-B388-E04A-D208-60F984FB9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66" y="1821129"/>
                <a:ext cx="7370198" cy="400110"/>
              </a:xfrm>
              <a:prstGeom prst="rect">
                <a:avLst/>
              </a:prstGeom>
              <a:blipFill>
                <a:blip r:embed="rId6"/>
                <a:stretch>
                  <a:fillRect l="-861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C3A9DD9D-8E0F-66B0-BBBE-5FD80B06D555}"/>
                  </a:ext>
                </a:extLst>
              </p:cNvPr>
              <p:cNvSpPr txBox="1"/>
              <p:nvPr/>
            </p:nvSpPr>
            <p:spPr bwMode="auto">
              <a:xfrm>
                <a:off x="617515" y="750783"/>
                <a:ext cx="3602525" cy="10170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ad>
                            <m:radPr>
                              <m:degHide m:val="on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ra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C3A9DD9D-8E0F-66B0-BBBE-5FD80B06D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7515" y="750783"/>
                <a:ext cx="3602525" cy="1017010"/>
              </a:xfrm>
              <a:prstGeom prst="rect">
                <a:avLst/>
              </a:prstGeom>
              <a:blipFill>
                <a:blip r:embed="rId7"/>
                <a:stretch>
                  <a:fillRect t="-87654" b="-1419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418298-EBBE-483F-FBA9-67094EEF970D}"/>
                  </a:ext>
                </a:extLst>
              </p:cNvPr>
              <p:cNvSpPr txBox="1"/>
              <p:nvPr/>
            </p:nvSpPr>
            <p:spPr bwMode="auto">
              <a:xfrm>
                <a:off x="5913287" y="1141090"/>
                <a:ext cx="1584601" cy="33195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TW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418298-EBBE-483F-FBA9-67094EEF9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3287" y="1141090"/>
                <a:ext cx="1584601" cy="331950"/>
              </a:xfrm>
              <a:prstGeom prst="rect">
                <a:avLst/>
              </a:prstGeom>
              <a:blipFill>
                <a:blip r:embed="rId8"/>
                <a:stretch>
                  <a:fillRect l="-3175" t="-32143" r="-3968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DA2AE4B-5E7D-CF1D-DCEE-FC39C413D02E}"/>
                  </a:ext>
                </a:extLst>
              </p:cNvPr>
              <p:cNvSpPr txBox="1"/>
              <p:nvPr/>
            </p:nvSpPr>
            <p:spPr bwMode="auto">
              <a:xfrm>
                <a:off x="7224727" y="1857007"/>
                <a:ext cx="1092414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TW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DA2AE4B-5E7D-CF1D-DCEE-FC39C413D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24727" y="1857007"/>
                <a:ext cx="1092414" cy="307777"/>
              </a:xfrm>
              <a:prstGeom prst="rect">
                <a:avLst/>
              </a:prstGeom>
              <a:blipFill>
                <a:blip r:embed="rId9"/>
                <a:stretch>
                  <a:fillRect l="-2299" t="-40000" r="-2299" b="-1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3A5D5B-3F76-466C-3186-1EEC80DFD0A1}"/>
                  </a:ext>
                </a:extLst>
              </p:cNvPr>
              <p:cNvSpPr txBox="1"/>
              <p:nvPr/>
            </p:nvSpPr>
            <p:spPr bwMode="auto">
              <a:xfrm>
                <a:off x="4862105" y="5376772"/>
                <a:ext cx="1092414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TW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3A5D5B-3F76-466C-3186-1EEC80DF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2105" y="5376772"/>
                <a:ext cx="1092414" cy="307777"/>
              </a:xfrm>
              <a:prstGeom prst="rect">
                <a:avLst/>
              </a:prstGeom>
              <a:blipFill>
                <a:blip r:embed="rId10"/>
                <a:stretch>
                  <a:fillRect l="-3488" t="-36000" r="-2326" b="-1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圖片 1">
            <a:extLst>
              <a:ext uri="{FF2B5EF4-FFF2-40B4-BE49-F238E27FC236}">
                <a16:creationId xmlns:a16="http://schemas.microsoft.com/office/drawing/2014/main" id="{D42B4BB5-F053-A514-5A3C-1B3B7E088D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8605" y="4510660"/>
            <a:ext cx="1298373" cy="1641143"/>
          </a:xfrm>
          <a:prstGeom prst="rect">
            <a:avLst/>
          </a:prstGeom>
        </p:spPr>
      </p:pic>
      <p:sp>
        <p:nvSpPr>
          <p:cNvPr id="19" name="矩形 4">
            <a:extLst>
              <a:ext uri="{FF2B5EF4-FFF2-40B4-BE49-F238E27FC236}">
                <a16:creationId xmlns:a16="http://schemas.microsoft.com/office/drawing/2014/main" id="{2F4E1A2F-C63F-3D98-9E34-F5309B16D6B0}"/>
              </a:ext>
            </a:extLst>
          </p:cNvPr>
          <p:cNvSpPr/>
          <p:nvPr/>
        </p:nvSpPr>
        <p:spPr>
          <a:xfrm>
            <a:off x="4582886" y="4521737"/>
            <a:ext cx="2561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Jean-Baptiste Joseph Fourier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6B53D-5678-7642-2A02-EF68C4A26508}"/>
              </a:ext>
            </a:extLst>
          </p:cNvPr>
          <p:cNvSpPr txBox="1"/>
          <p:nvPr/>
        </p:nvSpPr>
        <p:spPr>
          <a:xfrm>
            <a:off x="593265" y="6172200"/>
            <a:ext cx="8550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Plug in these coefficients to Bernoulli’s solution and we solve the problem. </a:t>
            </a:r>
          </a:p>
        </p:txBody>
      </p:sp>
    </p:spTree>
    <p:extLst>
      <p:ext uri="{BB962C8B-B14F-4D97-AF65-F5344CB8AC3E}">
        <p14:creationId xmlns:p14="http://schemas.microsoft.com/office/powerpoint/2010/main" val="47281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9" grpId="0" animBg="1"/>
      <p:bldP spid="11" grpId="0"/>
      <p:bldP spid="16" grpId="0" animBg="1"/>
      <p:bldP spid="17" grpId="0" animBg="1"/>
      <p:bldP spid="19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57EFE-6F4C-1A7B-807B-DB81F58FE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28B0F752-F9A8-E782-04B6-5F21E9DDE34A}"/>
                  </a:ext>
                </a:extLst>
              </p:cNvPr>
              <p:cNvSpPr/>
              <p:nvPr/>
            </p:nvSpPr>
            <p:spPr>
              <a:xfrm>
                <a:off x="522514" y="3809553"/>
                <a:ext cx="3701077" cy="10483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28B0F752-F9A8-E782-04B6-5F21E9DDE3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4" y="3809553"/>
                <a:ext cx="3701077" cy="1048300"/>
              </a:xfrm>
              <a:prstGeom prst="rect">
                <a:avLst/>
              </a:prstGeom>
              <a:blipFill>
                <a:blip r:embed="rId2"/>
                <a:stretch>
                  <a:fillRect t="-102410" b="-16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4D75C0-6064-FB65-652F-0A8F4F56A3C8}"/>
                  </a:ext>
                </a:extLst>
              </p:cNvPr>
              <p:cNvSpPr txBox="1"/>
              <p:nvPr/>
            </p:nvSpPr>
            <p:spPr>
              <a:xfrm>
                <a:off x="609600" y="762000"/>
                <a:ext cx="5765155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4D75C0-6064-FB65-652F-0A8F4F56A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62000"/>
                <a:ext cx="5765155" cy="931537"/>
              </a:xfrm>
              <a:prstGeom prst="rect">
                <a:avLst/>
              </a:prstGeom>
              <a:blipFill>
                <a:blip r:embed="rId3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86287173-8FE3-5799-C9E5-5AE042C2B8C5}"/>
                  </a:ext>
                </a:extLst>
              </p:cNvPr>
              <p:cNvSpPr txBox="1"/>
              <p:nvPr/>
            </p:nvSpPr>
            <p:spPr bwMode="auto">
              <a:xfrm>
                <a:off x="50250" y="2269465"/>
                <a:ext cx="4331250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86287173-8FE3-5799-C9E5-5AE042C2B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50" y="2269465"/>
                <a:ext cx="4331250" cy="931537"/>
              </a:xfrm>
              <a:prstGeom prst="rect">
                <a:avLst/>
              </a:prstGeom>
              <a:blipFill>
                <a:blip r:embed="rId4"/>
                <a:stretch>
                  <a:fillRect t="-101333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0F79956-FA2D-666F-F6C3-6B3C8472BA93}"/>
              </a:ext>
            </a:extLst>
          </p:cNvPr>
          <p:cNvSpPr txBox="1"/>
          <p:nvPr/>
        </p:nvSpPr>
        <p:spPr>
          <a:xfrm>
            <a:off x="576943" y="262427"/>
            <a:ext cx="228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Bernoulli’s solution</a:t>
            </a:r>
            <a:endParaRPr lang="en-US" dirty="0"/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88F6BC15-5AB6-B0F7-8628-9834FC45C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714" y="1794205"/>
            <a:ext cx="62542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2000" dirty="0">
                <a:cs typeface="Times New Roman" panose="02020603050405020304" pitchFamily="18" charset="0"/>
              </a:rPr>
              <a:t>Fourier Series of initial condition. </a:t>
            </a:r>
            <a:endParaRPr lang="zh-TW" altLang="en-US" sz="2000" dirty="0">
              <a:cs typeface="Times New Roman" panose="02020603050405020304" pitchFamily="18" charset="0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A65556AE-0B00-5137-757D-A826581C4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14" y="3276153"/>
            <a:ext cx="62542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2000" dirty="0">
                <a:cs typeface="Times New Roman" panose="02020603050405020304" pitchFamily="18" charset="0"/>
              </a:rPr>
              <a:t>Fourier Series coefficient formula. </a:t>
            </a:r>
            <a:endParaRPr lang="zh-TW" altLang="en-US" sz="2000" dirty="0"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317BEC-00B1-0B3C-CCA2-C0488EDE023E}"/>
              </a:ext>
            </a:extLst>
          </p:cNvPr>
          <p:cNvSpPr txBox="1"/>
          <p:nvPr/>
        </p:nvSpPr>
        <p:spPr>
          <a:xfrm>
            <a:off x="457200" y="4864498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satisfies both the system of equations of motion and initial conditions.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72BD73-C0CB-1B22-C0F5-614733681BEC}"/>
              </a:ext>
            </a:extLst>
          </p:cNvPr>
          <p:cNvSpPr txBox="1"/>
          <p:nvPr/>
        </p:nvSpPr>
        <p:spPr>
          <a:xfrm>
            <a:off x="455147" y="5264608"/>
            <a:ext cx="8502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and only one function that satisfies both EOM and initial conditions.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50CF3E-F1D3-AC19-5239-90196CE4C7BA}"/>
              </a:ext>
            </a:extLst>
          </p:cNvPr>
          <p:cNvSpPr txBox="1"/>
          <p:nvPr/>
        </p:nvSpPr>
        <p:spPr>
          <a:xfrm>
            <a:off x="455147" y="6049588"/>
            <a:ext cx="8502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prove: any solution of Wave E. is a linear combination of separable solutions.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9B604F-1229-6470-078E-F1D8B3F45440}"/>
              </a:ext>
            </a:extLst>
          </p:cNvPr>
          <p:cNvSpPr txBox="1"/>
          <p:nvPr/>
        </p:nvSpPr>
        <p:spPr>
          <a:xfrm>
            <a:off x="463628" y="5649478"/>
            <a:ext cx="3778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only one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11">
                <a:extLst>
                  <a:ext uri="{FF2B5EF4-FFF2-40B4-BE49-F238E27FC236}">
                    <a16:creationId xmlns:a16="http://schemas.microsoft.com/office/drawing/2014/main" id="{15AF29B4-D21D-FB6C-68A0-FDAACDEE789E}"/>
                  </a:ext>
                </a:extLst>
              </p:cNvPr>
              <p:cNvSpPr/>
              <p:nvPr/>
            </p:nvSpPr>
            <p:spPr>
              <a:xfrm>
                <a:off x="4669052" y="3783003"/>
                <a:ext cx="4084708" cy="10483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6" name="矩形 11">
                <a:extLst>
                  <a:ext uri="{FF2B5EF4-FFF2-40B4-BE49-F238E27FC236}">
                    <a16:creationId xmlns:a16="http://schemas.microsoft.com/office/drawing/2014/main" id="{15AF29B4-D21D-FB6C-68A0-FDAACDEE78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052" y="3783003"/>
                <a:ext cx="4084708" cy="1048300"/>
              </a:xfrm>
              <a:prstGeom prst="rect">
                <a:avLst/>
              </a:prstGeom>
              <a:blipFill>
                <a:blip r:embed="rId5"/>
                <a:stretch>
                  <a:fillRect t="-102410" b="-16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15">
                <a:extLst>
                  <a:ext uri="{FF2B5EF4-FFF2-40B4-BE49-F238E27FC236}">
                    <a16:creationId xmlns:a16="http://schemas.microsoft.com/office/drawing/2014/main" id="{36B64DC4-A13C-E453-1F0C-A38E71173EED}"/>
                  </a:ext>
                </a:extLst>
              </p:cNvPr>
              <p:cNvSpPr txBox="1"/>
              <p:nvPr/>
            </p:nvSpPr>
            <p:spPr bwMode="auto">
              <a:xfrm>
                <a:off x="4313109" y="2271059"/>
                <a:ext cx="4870160" cy="93153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7" name="文字方塊 15">
                <a:extLst>
                  <a:ext uri="{FF2B5EF4-FFF2-40B4-BE49-F238E27FC236}">
                    <a16:creationId xmlns:a16="http://schemas.microsoft.com/office/drawing/2014/main" id="{36B64DC4-A13C-E453-1F0C-A38E71173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3109" y="2271059"/>
                <a:ext cx="4870160" cy="931537"/>
              </a:xfrm>
              <a:prstGeom prst="rect">
                <a:avLst/>
              </a:prstGeom>
              <a:blipFill>
                <a:blip r:embed="rId6"/>
                <a:stretch>
                  <a:fillRect t="-104054" b="-1567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820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5" grpId="0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2DB5E-2CC8-2AEB-E472-E433DDE88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p-down Arrow 9">
            <a:extLst>
              <a:ext uri="{FF2B5EF4-FFF2-40B4-BE49-F238E27FC236}">
                <a16:creationId xmlns:a16="http://schemas.microsoft.com/office/drawing/2014/main" id="{6E94CB38-35A4-1664-8A39-E97637C6B355}"/>
              </a:ext>
            </a:extLst>
          </p:cNvPr>
          <p:cNvSpPr/>
          <p:nvPr/>
        </p:nvSpPr>
        <p:spPr>
          <a:xfrm>
            <a:off x="3925239" y="2931161"/>
            <a:ext cx="379543" cy="671811"/>
          </a:xfrm>
          <a:prstGeom prst="up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789C65-1F50-0E66-5584-D464217F27C5}"/>
                  </a:ext>
                </a:extLst>
              </p:cNvPr>
              <p:cNvSpPr txBox="1"/>
              <p:nvPr/>
            </p:nvSpPr>
            <p:spPr bwMode="auto">
              <a:xfrm>
                <a:off x="914163" y="2348109"/>
                <a:ext cx="1734907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𝑑𝑗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=1,2,3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789C65-1F50-0E66-5584-D464217F2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163" y="2348109"/>
                <a:ext cx="1734907" cy="400110"/>
              </a:xfrm>
              <a:prstGeom prst="rect">
                <a:avLst/>
              </a:prstGeom>
              <a:blipFill>
                <a:blip r:embed="rId2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BA337C-FE76-792D-CEB7-BCAF18AABEF1}"/>
                  </a:ext>
                </a:extLst>
              </p:cNvPr>
              <p:cNvSpPr txBox="1"/>
              <p:nvPr/>
            </p:nvSpPr>
            <p:spPr bwMode="auto">
              <a:xfrm>
                <a:off x="2061872" y="3510604"/>
                <a:ext cx="389525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BA337C-FE76-792D-CEB7-BCAF18AAB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1872" y="3510604"/>
                <a:ext cx="38952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2629F9-3C53-C163-8AA6-855FE5808ACB}"/>
                  </a:ext>
                </a:extLst>
              </p:cNvPr>
              <p:cNvSpPr txBox="1"/>
              <p:nvPr/>
            </p:nvSpPr>
            <p:spPr bwMode="auto">
              <a:xfrm>
                <a:off x="4490148" y="3563217"/>
                <a:ext cx="117934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2629F9-3C53-C163-8AA6-855FE5808A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0148" y="3563217"/>
                <a:ext cx="1179342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1BBB0C-FABA-FC9C-3068-ACDB98F32944}"/>
                  </a:ext>
                </a:extLst>
              </p:cNvPr>
              <p:cNvSpPr txBox="1"/>
              <p:nvPr/>
            </p:nvSpPr>
            <p:spPr bwMode="auto">
              <a:xfrm>
                <a:off x="4668241" y="2335766"/>
                <a:ext cx="82338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1BBB0C-FABA-FC9C-3068-ACDB98F32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8241" y="2335766"/>
                <a:ext cx="823383" cy="424796"/>
              </a:xfrm>
              <a:prstGeom prst="rect">
                <a:avLst/>
              </a:prstGeom>
              <a:blipFill>
                <a:blip r:embed="rId5"/>
                <a:stretch>
                  <a:fillRect b="-857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611D91E-17DB-72CC-4DF4-2E018BB96034}"/>
              </a:ext>
            </a:extLst>
          </p:cNvPr>
          <p:cNvSpPr txBox="1"/>
          <p:nvPr/>
        </p:nvSpPr>
        <p:spPr>
          <a:xfrm>
            <a:off x="1781617" y="2999465"/>
            <a:ext cx="233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28C0FA-4704-79B7-748E-FFA99382DCE7}"/>
                  </a:ext>
                </a:extLst>
              </p:cNvPr>
              <p:cNvSpPr txBox="1"/>
              <p:nvPr/>
            </p:nvSpPr>
            <p:spPr bwMode="auto">
              <a:xfrm>
                <a:off x="2843406" y="3510604"/>
                <a:ext cx="117934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28C0FA-4704-79B7-748E-FFA99382D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3406" y="3510604"/>
                <a:ext cx="1179342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8F7B15-4429-6329-6737-1E1E4DE76A7D}"/>
                  </a:ext>
                </a:extLst>
              </p:cNvPr>
              <p:cNvSpPr txBox="1"/>
              <p:nvPr/>
            </p:nvSpPr>
            <p:spPr bwMode="auto">
              <a:xfrm>
                <a:off x="2933073" y="2321900"/>
                <a:ext cx="82338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8F7B15-4429-6329-6737-1E1E4DE76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3073" y="2321900"/>
                <a:ext cx="823383" cy="424796"/>
              </a:xfrm>
              <a:prstGeom prst="rect">
                <a:avLst/>
              </a:prstGeom>
              <a:blipFill>
                <a:blip r:embed="rId7"/>
                <a:stretch>
                  <a:fillRect b="-857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480DC056-2D6D-F451-2678-B41B528E3FD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4262"/>
          <a:stretch>
            <a:fillRect/>
          </a:stretch>
        </p:blipFill>
        <p:spPr>
          <a:xfrm>
            <a:off x="5754041" y="434207"/>
            <a:ext cx="3042045" cy="649222"/>
          </a:xfrm>
          <a:prstGeom prst="rect">
            <a:avLst/>
          </a:prstGeom>
        </p:spPr>
      </p:pic>
      <p:pic>
        <p:nvPicPr>
          <p:cNvPr id="23" name="Picture 22" descr="Longitudinal Wave: Definition, Characteristics, and Examples">
            <a:extLst>
              <a:ext uri="{FF2B5EF4-FFF2-40B4-BE49-F238E27FC236}">
                <a16:creationId xmlns:a16="http://schemas.microsoft.com/office/drawing/2014/main" id="{90248E67-0993-94F1-9635-D83BDC3757A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7961" b="17961"/>
          <a:stretch>
            <a:fillRect/>
          </a:stretch>
        </p:blipFill>
        <p:spPr>
          <a:xfrm>
            <a:off x="5891092" y="3352800"/>
            <a:ext cx="3001498" cy="880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EFF1BF-695B-5BB0-70E5-1EAAAD1E3552}"/>
                  </a:ext>
                </a:extLst>
              </p:cNvPr>
              <p:cNvSpPr txBox="1"/>
              <p:nvPr/>
            </p:nvSpPr>
            <p:spPr bwMode="auto">
              <a:xfrm>
                <a:off x="472904" y="1251945"/>
                <a:ext cx="3882858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)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EFF1BF-695B-5BB0-70E5-1EAAAD1E3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904" y="1251945"/>
                <a:ext cx="3882858" cy="990849"/>
              </a:xfrm>
              <a:prstGeom prst="rect">
                <a:avLst/>
              </a:prstGeom>
              <a:blipFill>
                <a:blip r:embed="rId10"/>
                <a:stretch>
                  <a:fillRect l="-1954" t="-93671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3ADEF8-1DB1-8EE6-9B95-D571767A9086}"/>
                  </a:ext>
                </a:extLst>
              </p:cNvPr>
              <p:cNvSpPr txBox="1"/>
              <p:nvPr/>
            </p:nvSpPr>
            <p:spPr bwMode="auto">
              <a:xfrm>
                <a:off x="477984" y="301539"/>
                <a:ext cx="4461414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3ADEF8-1DB1-8EE6-9B95-D571767A9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984" y="301539"/>
                <a:ext cx="4461414" cy="865301"/>
              </a:xfrm>
              <a:prstGeom prst="rect">
                <a:avLst/>
              </a:prstGeom>
              <a:blipFill>
                <a:blip r:embed="rId11"/>
                <a:stretch>
                  <a:fillRect l="-9659" t="-113043" b="-1753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69338A95-B875-6C2C-B67C-211A9FA13F38}"/>
                  </a:ext>
                </a:extLst>
              </p:cNvPr>
              <p:cNvSpPr/>
              <p:nvPr/>
            </p:nvSpPr>
            <p:spPr>
              <a:xfrm>
                <a:off x="288109" y="4995119"/>
                <a:ext cx="3852530" cy="10483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69338A95-B875-6C2C-B67C-211A9FA13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109" y="4995119"/>
                <a:ext cx="3852530" cy="1048300"/>
              </a:xfrm>
              <a:prstGeom prst="rect">
                <a:avLst/>
              </a:prstGeom>
              <a:blipFill>
                <a:blip r:embed="rId12"/>
                <a:stretch>
                  <a:fillRect t="-102410" b="-162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505749-8A0D-C8B9-CB3D-B1F0B503F261}"/>
                  </a:ext>
                </a:extLst>
              </p:cNvPr>
              <p:cNvSpPr txBox="1"/>
              <p:nvPr/>
            </p:nvSpPr>
            <p:spPr>
              <a:xfrm>
                <a:off x="288109" y="4029173"/>
                <a:ext cx="5765155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505749-8A0D-C8B9-CB3D-B1F0B503F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109" y="4029173"/>
                <a:ext cx="5765155" cy="931537"/>
              </a:xfrm>
              <a:prstGeom prst="rect">
                <a:avLst/>
              </a:prstGeom>
              <a:blipFill>
                <a:blip r:embed="rId13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8892E70-9AE6-BF34-D53A-C24CB44E417F}"/>
              </a:ext>
            </a:extLst>
          </p:cNvPr>
          <p:cNvSpPr txBox="1"/>
          <p:nvPr/>
        </p:nvSpPr>
        <p:spPr>
          <a:xfrm>
            <a:off x="309879" y="6022824"/>
            <a:ext cx="7462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 product of coupled spring system in continuous limit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48463F-FF79-4FCB-ED9C-E19ABCEC90A9}"/>
                  </a:ext>
                </a:extLst>
              </p:cNvPr>
              <p:cNvSpPr txBox="1"/>
              <p:nvPr/>
            </p:nvSpPr>
            <p:spPr>
              <a:xfrm>
                <a:off x="309880" y="6378518"/>
                <a:ext cx="891032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will be multiplying two functions at the same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then sum up over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integraion.</a:t>
                </a:r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48463F-FF79-4FCB-ED9C-E19ABCEC9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80" y="6378518"/>
                <a:ext cx="8910320" cy="400110"/>
              </a:xfrm>
              <a:prstGeom prst="rect">
                <a:avLst/>
              </a:prstGeom>
              <a:blipFill>
                <a:blip r:embed="rId14"/>
                <a:stretch>
                  <a:fillRect l="-71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210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BCCC9-FE9C-2C45-6765-F52B7DB83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218A80-95FA-3759-BDF1-6E91F859583D}"/>
              </a:ext>
            </a:extLst>
          </p:cNvPr>
          <p:cNvSpPr txBox="1"/>
          <p:nvPr/>
        </p:nvSpPr>
        <p:spPr>
          <a:xfrm>
            <a:off x="-326571" y="-124097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EF6883-4985-A35C-8487-42666C8F30F2}"/>
              </a:ext>
            </a:extLst>
          </p:cNvPr>
          <p:cNvSpPr/>
          <p:nvPr/>
        </p:nvSpPr>
        <p:spPr>
          <a:xfrm>
            <a:off x="982247" y="534737"/>
            <a:ext cx="3579060" cy="1994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9CC9A-5C32-4F9A-967C-8B6DD36E1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47" y="898493"/>
            <a:ext cx="3579060" cy="1333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9904B42A-3EAF-C1E9-6A75-7E943E49E155}"/>
                  </a:ext>
                </a:extLst>
              </p:cNvPr>
              <p:cNvSpPr txBox="1"/>
              <p:nvPr/>
            </p:nvSpPr>
            <p:spPr bwMode="auto">
              <a:xfrm>
                <a:off x="982247" y="605634"/>
                <a:ext cx="740011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9904B42A-3EAF-C1E9-6A75-7E943E49E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2247" y="605634"/>
                <a:ext cx="74001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658EBDE2-80C5-9282-EC92-34700B1E97C4}"/>
                  </a:ext>
                </a:extLst>
              </p:cNvPr>
              <p:cNvSpPr txBox="1"/>
              <p:nvPr/>
            </p:nvSpPr>
            <p:spPr bwMode="auto">
              <a:xfrm>
                <a:off x="3970899" y="2175022"/>
                <a:ext cx="571823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658EBDE2-80C5-9282-EC92-34700B1E9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0899" y="2175022"/>
                <a:ext cx="571823" cy="338554"/>
              </a:xfrm>
              <a:prstGeom prst="rect">
                <a:avLst/>
              </a:prstGeom>
              <a:blipFill>
                <a:blip r:embed="rId4"/>
                <a:stretch>
                  <a:fillRect b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42336F3-AD8C-B2AD-A529-0A68D8E0DE6B}"/>
              </a:ext>
            </a:extLst>
          </p:cNvPr>
          <p:cNvSpPr txBox="1"/>
          <p:nvPr/>
        </p:nvSpPr>
        <p:spPr>
          <a:xfrm>
            <a:off x="878500" y="123266"/>
            <a:ext cx="5598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例如：考慮起始條件為一個Sawtooth鋸齒波形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6A0D9A-A8E4-8F09-E90E-04478822446D}"/>
                  </a:ext>
                </a:extLst>
              </p:cNvPr>
              <p:cNvSpPr txBox="1"/>
              <p:nvPr/>
            </p:nvSpPr>
            <p:spPr>
              <a:xfrm>
                <a:off x="4732389" y="1649973"/>
                <a:ext cx="1371600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6A0D9A-A8E4-8F09-E90E-044788224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389" y="1649973"/>
                <a:ext cx="137160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85556D1E-B2D8-8452-50CB-3BCC3BC7C0C0}"/>
                  </a:ext>
                </a:extLst>
              </p:cNvPr>
              <p:cNvSpPr/>
              <p:nvPr/>
            </p:nvSpPr>
            <p:spPr>
              <a:xfrm>
                <a:off x="1044341" y="2562421"/>
                <a:ext cx="6571543" cy="10483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85556D1E-B2D8-8452-50CB-3BCC3BC7C0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341" y="2562421"/>
                <a:ext cx="6571543" cy="1048300"/>
              </a:xfrm>
              <a:prstGeom prst="rect">
                <a:avLst/>
              </a:prstGeom>
              <a:blipFill>
                <a:blip r:embed="rId6"/>
                <a:stretch>
                  <a:fillRect t="-100000" b="-15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D9FAEE9D-1215-F20B-FE7F-9CED8DBDFA31}"/>
                  </a:ext>
                </a:extLst>
              </p:cNvPr>
              <p:cNvSpPr/>
              <p:nvPr/>
            </p:nvSpPr>
            <p:spPr>
              <a:xfrm>
                <a:off x="1058779" y="3638169"/>
                <a:ext cx="5725670" cy="108773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altLang="zh-TW" sz="2000" i="1"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altLang="zh-TW" sz="2000" i="1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zh-TW" altLang="en-US" sz="2000" i="1">
                                                  <a:latin typeface="Cambria Math"/>
                                                </a:rPr>
                                                <m:t>𝜋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altLang="zh-TW" sz="2000" i="1">
                                                  <a:latin typeface="Cambria Math"/>
                                                </a:rPr>
                                                <m:t>𝐿</m:t>
                                              </m:r>
                                            </m:den>
                                          </m:f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limLoc m:val="undOvr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TW" sz="2000" b="0" dirty="0"/>
              </a:p>
            </p:txBody>
          </p:sp>
        </mc:Choice>
        <mc:Fallback xmlns="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D9FAEE9D-1215-F20B-FE7F-9CED8DBDFA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779" y="3638169"/>
                <a:ext cx="5725670" cy="1087734"/>
              </a:xfrm>
              <a:prstGeom prst="rect">
                <a:avLst/>
              </a:prstGeom>
              <a:blipFill>
                <a:blip r:embed="rId7"/>
                <a:stretch>
                  <a:fillRect t="-98837" b="-15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1">
                <a:extLst>
                  <a:ext uri="{FF2B5EF4-FFF2-40B4-BE49-F238E27FC236}">
                    <a16:creationId xmlns:a16="http://schemas.microsoft.com/office/drawing/2014/main" id="{C161ED2B-F50A-3DC7-844A-7A7CE6639D82}"/>
                  </a:ext>
                </a:extLst>
              </p:cNvPr>
              <p:cNvSpPr/>
              <p:nvPr/>
            </p:nvSpPr>
            <p:spPr>
              <a:xfrm>
                <a:off x="1058779" y="4786758"/>
                <a:ext cx="6914009" cy="84253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altLang="zh-TW" sz="2000" dirty="0"/>
              </a:p>
            </p:txBody>
          </p:sp>
        </mc:Choice>
        <mc:Fallback xmlns="">
          <p:sp>
            <p:nvSpPr>
              <p:cNvPr id="14" name="矩形 11">
                <a:extLst>
                  <a:ext uri="{FF2B5EF4-FFF2-40B4-BE49-F238E27FC236}">
                    <a16:creationId xmlns:a16="http://schemas.microsoft.com/office/drawing/2014/main" id="{C161ED2B-F50A-3DC7-844A-7A7CE6639D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779" y="4786758"/>
                <a:ext cx="6914009" cy="842538"/>
              </a:xfrm>
              <a:prstGeom prst="rect">
                <a:avLst/>
              </a:prstGeom>
              <a:blipFill>
                <a:blip r:embed="rId8"/>
                <a:stretch>
                  <a:fillRect t="-119118" b="-19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5">
                <a:extLst>
                  <a:ext uri="{FF2B5EF4-FFF2-40B4-BE49-F238E27FC236}">
                    <a16:creationId xmlns:a16="http://schemas.microsoft.com/office/drawing/2014/main" id="{C5E41A5B-7895-D9A8-2083-398189082EF4}"/>
                  </a:ext>
                </a:extLst>
              </p:cNvPr>
              <p:cNvSpPr txBox="1"/>
              <p:nvPr/>
            </p:nvSpPr>
            <p:spPr bwMode="auto">
              <a:xfrm>
                <a:off x="1044341" y="5651909"/>
                <a:ext cx="3649012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7" name="文字方塊 15">
                <a:extLst>
                  <a:ext uri="{FF2B5EF4-FFF2-40B4-BE49-F238E27FC236}">
                    <a16:creationId xmlns:a16="http://schemas.microsoft.com/office/drawing/2014/main" id="{C5E41A5B-7895-D9A8-2083-398189082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4341" y="5651909"/>
                <a:ext cx="3649012" cy="931537"/>
              </a:xfrm>
              <a:prstGeom prst="rect">
                <a:avLst/>
              </a:prstGeom>
              <a:blipFill>
                <a:blip r:embed="rId9"/>
                <a:stretch>
                  <a:fillRect t="-101333" b="-15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AC7943-27F4-26DA-0F30-025407498C8E}"/>
                  </a:ext>
                </a:extLst>
              </p:cNvPr>
              <p:cNvSpPr txBox="1"/>
              <p:nvPr/>
            </p:nvSpPr>
            <p:spPr>
              <a:xfrm>
                <a:off x="4732389" y="797065"/>
                <a:ext cx="1516011" cy="668516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AC7943-27F4-26DA-0F30-025407498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389" y="797065"/>
                <a:ext cx="1516011" cy="668516"/>
              </a:xfrm>
              <a:prstGeom prst="rect">
                <a:avLst/>
              </a:prstGeom>
              <a:blipFill>
                <a:blip r:embed="rId10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2C5A47A-F416-A563-B996-36C3206C6F8D}"/>
              </a:ext>
            </a:extLst>
          </p:cNvPr>
          <p:cNvSpPr txBox="1"/>
          <p:nvPr/>
        </p:nvSpPr>
        <p:spPr>
          <a:xfrm>
            <a:off x="6784449" y="3962400"/>
            <a:ext cx="2359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 by part</a:t>
            </a:r>
          </a:p>
        </p:txBody>
      </p:sp>
    </p:spTree>
    <p:extLst>
      <p:ext uri="{BB962C8B-B14F-4D97-AF65-F5344CB8AC3E}">
        <p14:creationId xmlns:p14="http://schemas.microsoft.com/office/powerpoint/2010/main" val="109326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7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/>
            <a:extLst>
              <a:ext uri="{FF2B5EF4-FFF2-40B4-BE49-F238E27FC236}">
                <a16:creationId xmlns:a16="http://schemas.microsoft.com/office/drawing/2014/main" id="{740AF21F-43AD-71CC-9581-7E0CE9056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" t="6723" r="4412"/>
          <a:stretch>
            <a:fillRect/>
          </a:stretch>
        </p:blipFill>
        <p:spPr bwMode="auto">
          <a:xfrm>
            <a:off x="1000211" y="1219200"/>
            <a:ext cx="7143578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843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2BB20-19AD-0E54-42A5-BDBFBD909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A609B3-FA52-5CCA-D5B2-87D264DB1D4E}"/>
              </a:ext>
            </a:extLst>
          </p:cNvPr>
          <p:cNvSpPr txBox="1"/>
          <p:nvPr/>
        </p:nvSpPr>
        <p:spPr>
          <a:xfrm>
            <a:off x="-326571" y="-124097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20AF51-001F-75C0-4660-D21A268D3728}"/>
              </a:ext>
            </a:extLst>
          </p:cNvPr>
          <p:cNvSpPr/>
          <p:nvPr/>
        </p:nvSpPr>
        <p:spPr>
          <a:xfrm>
            <a:off x="412054" y="1124619"/>
            <a:ext cx="3579060" cy="1994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FE7F0-1864-5681-54AC-10101B153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54" y="1488375"/>
            <a:ext cx="3579060" cy="1333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68E42858-D0BF-D476-F49D-0A17D36189B4}"/>
                  </a:ext>
                </a:extLst>
              </p:cNvPr>
              <p:cNvSpPr txBox="1"/>
              <p:nvPr/>
            </p:nvSpPr>
            <p:spPr bwMode="auto">
              <a:xfrm>
                <a:off x="412054" y="1195516"/>
                <a:ext cx="740010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68E42858-D0BF-D476-F49D-0A17D3618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054" y="1195516"/>
                <a:ext cx="740010" cy="338554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B0EEC680-1132-CDEA-BC2F-C55494C9F77C}"/>
                  </a:ext>
                </a:extLst>
              </p:cNvPr>
              <p:cNvSpPr txBox="1"/>
              <p:nvPr/>
            </p:nvSpPr>
            <p:spPr bwMode="auto">
              <a:xfrm>
                <a:off x="3400706" y="2764904"/>
                <a:ext cx="571823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B0EEC680-1132-CDEA-BC2F-C55494C9F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0706" y="2764904"/>
                <a:ext cx="571823" cy="338554"/>
              </a:xfrm>
              <a:prstGeom prst="rect">
                <a:avLst/>
              </a:prstGeom>
              <a:blipFill>
                <a:blip r:embed="rId4"/>
                <a:stretch>
                  <a:fillRect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7277BC-0DC4-65D5-007E-9878C11327CF}"/>
                  </a:ext>
                </a:extLst>
              </p:cNvPr>
              <p:cNvSpPr txBox="1"/>
              <p:nvPr/>
            </p:nvSpPr>
            <p:spPr>
              <a:xfrm>
                <a:off x="386080" y="3217182"/>
                <a:ext cx="66973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we can write down the solution: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7277BC-0DC4-65D5-007E-9878C1132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80" y="3217182"/>
                <a:ext cx="6697375" cy="400110"/>
              </a:xfrm>
              <a:prstGeom prst="rect">
                <a:avLst/>
              </a:prstGeom>
              <a:blipFill>
                <a:blip r:embed="rId5"/>
                <a:stretch>
                  <a:fillRect l="-947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5">
                <a:extLst>
                  <a:ext uri="{FF2B5EF4-FFF2-40B4-BE49-F238E27FC236}">
                    <a16:creationId xmlns:a16="http://schemas.microsoft.com/office/drawing/2014/main" id="{E0C027AA-5A63-EC4E-B591-3F1C91ED35A4}"/>
                  </a:ext>
                </a:extLst>
              </p:cNvPr>
              <p:cNvSpPr txBox="1"/>
              <p:nvPr/>
            </p:nvSpPr>
            <p:spPr bwMode="auto">
              <a:xfrm>
                <a:off x="412054" y="3684329"/>
                <a:ext cx="8381426" cy="93160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7" name="文字方塊 15">
                <a:extLst>
                  <a:ext uri="{FF2B5EF4-FFF2-40B4-BE49-F238E27FC236}">
                    <a16:creationId xmlns:a16="http://schemas.microsoft.com/office/drawing/2014/main" id="{E0C027AA-5A63-EC4E-B591-3F1C91ED3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054" y="3684329"/>
                <a:ext cx="8381426" cy="931602"/>
              </a:xfrm>
              <a:prstGeom prst="rect">
                <a:avLst/>
              </a:prstGeom>
              <a:blipFill>
                <a:blip r:embed="rId6"/>
                <a:stretch>
                  <a:fillRect t="-101333" b="-15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6E064A4-7546-A90A-3211-66D5CD1A4860}"/>
                  </a:ext>
                </a:extLst>
              </p:cNvPr>
              <p:cNvSpPr txBox="1"/>
              <p:nvPr/>
            </p:nvSpPr>
            <p:spPr>
              <a:xfrm>
                <a:off x="412054" y="636329"/>
                <a:ext cx="52917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we start with string at rest: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=0,</m:t>
                    </m:r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6E064A4-7546-A90A-3211-66D5CD1A4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54" y="636329"/>
                <a:ext cx="5291788" cy="400110"/>
              </a:xfrm>
              <a:prstGeom prst="rect">
                <a:avLst/>
              </a:prstGeom>
              <a:blipFill>
                <a:blip r:embed="rId7"/>
                <a:stretch>
                  <a:fillRect l="-119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012C78B-1D1B-1BB1-4800-496A70C2AD4B}"/>
              </a:ext>
            </a:extLst>
          </p:cNvPr>
          <p:cNvSpPr txBox="1"/>
          <p:nvPr/>
        </p:nvSpPr>
        <p:spPr>
          <a:xfrm>
            <a:off x="383053" y="47814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satisfies both the system of equations of motion and initial conditions.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E4A802-6353-CA53-5BFE-C7B48F0F035D}"/>
              </a:ext>
            </a:extLst>
          </p:cNvPr>
          <p:cNvSpPr txBox="1"/>
          <p:nvPr/>
        </p:nvSpPr>
        <p:spPr>
          <a:xfrm>
            <a:off x="361282" y="5180928"/>
            <a:ext cx="8502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only one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41978CE-D8C4-71AC-A245-F96C99639E9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016" r="24979" b="12343"/>
          <a:stretch>
            <a:fillRect/>
          </a:stretch>
        </p:blipFill>
        <p:spPr>
          <a:xfrm>
            <a:off x="5233005" y="614793"/>
            <a:ext cx="3560475" cy="26606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11">
                <a:extLst>
                  <a:ext uri="{FF2B5EF4-FFF2-40B4-BE49-F238E27FC236}">
                    <a16:creationId xmlns:a16="http://schemas.microsoft.com/office/drawing/2014/main" id="{4AC4A0B0-6D73-B7E8-E008-492D3B5F95A9}"/>
                  </a:ext>
                </a:extLst>
              </p:cNvPr>
              <p:cNvSpPr/>
              <p:nvPr/>
            </p:nvSpPr>
            <p:spPr>
              <a:xfrm>
                <a:off x="5286671" y="837043"/>
                <a:ext cx="55643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TW" sz="1400" dirty="0"/>
              </a:p>
            </p:txBody>
          </p:sp>
        </mc:Choice>
        <mc:Fallback xmlns="">
          <p:sp>
            <p:nvSpPr>
              <p:cNvPr id="23" name="矩形 11">
                <a:extLst>
                  <a:ext uri="{FF2B5EF4-FFF2-40B4-BE49-F238E27FC236}">
                    <a16:creationId xmlns:a16="http://schemas.microsoft.com/office/drawing/2014/main" id="{4AC4A0B0-6D73-B7E8-E008-492D3B5F95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671" y="837043"/>
                <a:ext cx="55643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11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3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F56406-0EA0-45BF-E020-61D837204FD6}"/>
              </a:ext>
            </a:extLst>
          </p:cNvPr>
          <p:cNvSpPr txBox="1"/>
          <p:nvPr/>
        </p:nvSpPr>
        <p:spPr>
          <a:xfrm>
            <a:off x="1295400" y="2286000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 of solving wave equation with boundary conditions.</a:t>
            </a:r>
          </a:p>
        </p:txBody>
      </p:sp>
      <p:pic>
        <p:nvPicPr>
          <p:cNvPr id="3" name="Picture 2" descr="Vibrant tropical fish in a beautifully arranged aquarium 60260265 Stock  Photo at Vecteezy">
            <a:extLst>
              <a:ext uri="{FF2B5EF4-FFF2-40B4-BE49-F238E27FC236}">
                <a16:creationId xmlns:a16="http://schemas.microsoft.com/office/drawing/2014/main" id="{91B52114-AB55-A3DF-9313-83C41F9B1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0"/>
            <a:ext cx="4054980" cy="202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533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843FF415-FB01-F687-F745-001738D0E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7772400" cy="42281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9DDD41-523F-2A8A-919B-08D140C88F17}"/>
              </a:ext>
            </a:extLst>
          </p:cNvPr>
          <p:cNvSpPr txBox="1"/>
          <p:nvPr/>
        </p:nvSpPr>
        <p:spPr>
          <a:xfrm>
            <a:off x="2438400" y="858105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is an example with animation!</a:t>
            </a:r>
          </a:p>
        </p:txBody>
      </p:sp>
    </p:spTree>
    <p:extLst>
      <p:ext uri="{BB962C8B-B14F-4D97-AF65-F5344CB8AC3E}">
        <p14:creationId xmlns:p14="http://schemas.microsoft.com/office/powerpoint/2010/main" val="3035257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920B49-2486-7FC8-F019-103B96379BFE}"/>
              </a:ext>
            </a:extLst>
          </p:cNvPr>
          <p:cNvSpPr/>
          <p:nvPr/>
        </p:nvSpPr>
        <p:spPr>
          <a:xfrm>
            <a:off x="5577840" y="4004250"/>
            <a:ext cx="2743200" cy="165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nimation showing the building up of the triangular shape representing the initial condition of the plucked string by adding sine functions with appropriate amplitudes and frequencies">
            <a:extLst>
              <a:ext uri="{FF2B5EF4-FFF2-40B4-BE49-F238E27FC236}">
                <a16:creationId xmlns:a16="http://schemas.microsoft.com/office/drawing/2014/main" id="{74D61700-936A-D6DD-DD2D-83AC86B89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004250"/>
            <a:ext cx="4953000" cy="1651000"/>
          </a:xfrm>
          <a:prstGeom prst="rect">
            <a:avLst/>
          </a:prstGeom>
        </p:spPr>
      </p:pic>
      <p:pic>
        <p:nvPicPr>
          <p:cNvPr id="4" name="Picture 3" descr="schematic of the initial positon of the string ">
            <a:extLst>
              <a:ext uri="{FF2B5EF4-FFF2-40B4-BE49-F238E27FC236}">
                <a16:creationId xmlns:a16="http://schemas.microsoft.com/office/drawing/2014/main" id="{9B36C4CF-DFE0-4DF8-5431-8F11A03BF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" y="666690"/>
            <a:ext cx="4953000" cy="16248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802207-F730-3AFB-5E38-E4C03B89C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4019490"/>
            <a:ext cx="2673048" cy="165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3278F3B8-049F-7CB3-387C-64634055EB21}"/>
                  </a:ext>
                </a:extLst>
              </p:cNvPr>
              <p:cNvSpPr txBox="1"/>
              <p:nvPr/>
            </p:nvSpPr>
            <p:spPr bwMode="auto">
              <a:xfrm>
                <a:off x="370840" y="2931343"/>
                <a:ext cx="3220946" cy="93153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3278F3B8-049F-7CB3-387C-64634055E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" y="2931343"/>
                <a:ext cx="3220946" cy="931537"/>
              </a:xfrm>
              <a:prstGeom prst="rect">
                <a:avLst/>
              </a:prstGeom>
              <a:blipFill>
                <a:blip r:embed="rId5"/>
                <a:stretch>
                  <a:fillRect t="-101333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35800425-403D-F8C0-28CA-CA91F52E59EC}"/>
                  </a:ext>
                </a:extLst>
              </p:cNvPr>
              <p:cNvSpPr txBox="1"/>
              <p:nvPr/>
            </p:nvSpPr>
            <p:spPr bwMode="auto">
              <a:xfrm>
                <a:off x="3972560" y="770980"/>
                <a:ext cx="879215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35800425-403D-F8C0-28CA-CA91F52E5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2560" y="770980"/>
                <a:ext cx="87921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B4A7CF4-5FE3-B799-D914-270D2829E68B}"/>
              </a:ext>
            </a:extLst>
          </p:cNvPr>
          <p:cNvSpPr txBox="1"/>
          <p:nvPr/>
        </p:nvSpPr>
        <p:spPr>
          <a:xfrm>
            <a:off x="287207" y="211544"/>
            <a:ext cx="4099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condition of the string: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719E55-784B-BE9E-4069-14CEE8179D6B}"/>
              </a:ext>
            </a:extLst>
          </p:cNvPr>
          <p:cNvSpPr txBox="1"/>
          <p:nvPr/>
        </p:nvSpPr>
        <p:spPr>
          <a:xfrm>
            <a:off x="287207" y="2471687"/>
            <a:ext cx="7101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condition can be decomposed into an infinite Fourier Series: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BF5DE2-6BA7-CD1A-5A25-C93FDF93B692}"/>
                  </a:ext>
                </a:extLst>
              </p:cNvPr>
              <p:cNvSpPr txBox="1"/>
              <p:nvPr/>
            </p:nvSpPr>
            <p:spPr>
              <a:xfrm>
                <a:off x="381000" y="5772090"/>
                <a:ext cx="6690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decrease rapidly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BF5DE2-6BA7-CD1A-5A25-C93FDF93B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772090"/>
                <a:ext cx="6690360" cy="400110"/>
              </a:xfrm>
              <a:prstGeom prst="rect">
                <a:avLst/>
              </a:prstGeom>
              <a:blipFill>
                <a:blip r:embed="rId7"/>
                <a:stretch>
                  <a:fillRect l="-1139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B29AB8-90C2-A9B8-6DE5-CECBDB5386DF}"/>
                  </a:ext>
                </a:extLst>
              </p:cNvPr>
              <p:cNvSpPr txBox="1"/>
              <p:nvPr/>
            </p:nvSpPr>
            <p:spPr>
              <a:xfrm>
                <a:off x="6156960" y="401949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B29AB8-90C2-A9B8-6DE5-CECBDB538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960" y="4019490"/>
                <a:ext cx="38100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59250F3-3B3D-A172-3999-797A6C1A41DC}"/>
                  </a:ext>
                </a:extLst>
              </p:cNvPr>
              <p:cNvSpPr txBox="1"/>
              <p:nvPr/>
            </p:nvSpPr>
            <p:spPr>
              <a:xfrm>
                <a:off x="8039584" y="5334694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59250F3-3B3D-A172-3999-797A6C1A4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584" y="5334694"/>
                <a:ext cx="381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BF0F037-8FD9-A52F-D237-A95BC3384663}"/>
              </a:ext>
            </a:extLst>
          </p:cNvPr>
          <p:cNvSpPr txBox="1"/>
          <p:nvPr/>
        </p:nvSpPr>
        <p:spPr>
          <a:xfrm>
            <a:off x="381000" y="6172200"/>
            <a:ext cx="8595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around 10 leading terms are enough to build a satisfactory approximation. </a:t>
            </a:r>
          </a:p>
        </p:txBody>
      </p:sp>
    </p:spTree>
    <p:extLst>
      <p:ext uri="{BB962C8B-B14F-4D97-AF65-F5344CB8AC3E}">
        <p14:creationId xmlns:p14="http://schemas.microsoft.com/office/powerpoint/2010/main" val="2243461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1A6FA-08C1-DD81-35E7-A2CB98240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imation showing the building up of the triangular shape representing the initial condition of the plucked string by adding sine functions with appropriate amplitudes and frequencies">
            <a:extLst>
              <a:ext uri="{FF2B5EF4-FFF2-40B4-BE49-F238E27FC236}">
                <a16:creationId xmlns:a16="http://schemas.microsoft.com/office/drawing/2014/main" id="{A1875799-EAC5-17B9-643C-D5ED18C83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5415"/>
            <a:ext cx="3810000" cy="1270000"/>
          </a:xfrm>
          <a:prstGeom prst="rect">
            <a:avLst/>
          </a:prstGeom>
        </p:spPr>
      </p:pic>
      <p:pic>
        <p:nvPicPr>
          <p:cNvPr id="7" name="Picture 6" descr="Animation the motion of the individual sine components and the overall summation of the Fourier Series for the plucked string.">
            <a:extLst>
              <a:ext uri="{FF2B5EF4-FFF2-40B4-BE49-F238E27FC236}">
                <a16:creationId xmlns:a16="http://schemas.microsoft.com/office/drawing/2014/main" id="{8F506398-CA42-1B77-230A-1F6039096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57" y="1694721"/>
            <a:ext cx="6096000" cy="2641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F2BBAE-F376-C32C-905E-53E734D5FE83}"/>
                  </a:ext>
                </a:extLst>
              </p:cNvPr>
              <p:cNvSpPr txBox="1"/>
              <p:nvPr/>
            </p:nvSpPr>
            <p:spPr>
              <a:xfrm>
                <a:off x="76200" y="5303520"/>
                <a:ext cx="9220200" cy="46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Terms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1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sz="1600" i="1"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sz="1600" i="1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1600" i="1"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Fourier series evolve with time separately like separable solutions.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F2BBAE-F376-C32C-905E-53E734D5F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5303520"/>
                <a:ext cx="9220200" cy="460832"/>
              </a:xfrm>
              <a:prstGeom prst="rect">
                <a:avLst/>
              </a:prstGeom>
              <a:blipFill>
                <a:blip r:embed="rId4"/>
                <a:stretch>
                  <a:fillRect l="-826" t="-2632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6599D1B5-1D93-F9F4-E4E5-A97011214EDF}"/>
              </a:ext>
            </a:extLst>
          </p:cNvPr>
          <p:cNvSpPr txBox="1"/>
          <p:nvPr/>
        </p:nvSpPr>
        <p:spPr>
          <a:xfrm>
            <a:off x="76200" y="5764352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 them up and we get the final solution.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62A08B-A6E6-4ED5-5739-4E66F03C452D}"/>
                  </a:ext>
                </a:extLst>
              </p:cNvPr>
              <p:cNvSpPr txBox="1"/>
              <p:nvPr/>
            </p:nvSpPr>
            <p:spPr>
              <a:xfrm>
                <a:off x="1689422" y="4385356"/>
                <a:ext cx="5765155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62A08B-A6E6-4ED5-5739-4E66F03C4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22" y="4385356"/>
                <a:ext cx="5765155" cy="931537"/>
              </a:xfrm>
              <a:prstGeom prst="rect">
                <a:avLst/>
              </a:prstGeom>
              <a:blipFill>
                <a:blip r:embed="rId5"/>
                <a:stretch>
                  <a:fillRect t="-104054" b="-15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517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44A874BE-E948-56FA-DB0D-DBD604795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7772400" cy="551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2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showing two triangular waves moving in opposite directions that combine through superpostion to create the same plucked-string motion.">
            <a:extLst>
              <a:ext uri="{FF2B5EF4-FFF2-40B4-BE49-F238E27FC236}">
                <a16:creationId xmlns:a16="http://schemas.microsoft.com/office/drawing/2014/main" id="{F65724F1-715E-980A-9B7B-D9E15893D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2881312"/>
            <a:ext cx="876300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83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61D833F0-DCE0-9A06-3389-2F91FE29C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72509"/>
            <a:ext cx="7772400" cy="551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05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40B9A0-1B0F-D863-47C2-A42FF1D07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81000"/>
            <a:ext cx="3200400" cy="1962912"/>
          </a:xfrm>
          <a:prstGeom prst="rect">
            <a:avLst/>
          </a:prstGeom>
        </p:spPr>
      </p:pic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F04A22CD-83CD-DB7E-CF55-AABC45403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38400"/>
            <a:ext cx="5752702" cy="429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72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73654-441A-A63E-B445-845A34D50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B55921-4BDE-6425-CA79-CCFF2D21987F}"/>
              </a:ext>
            </a:extLst>
          </p:cNvPr>
          <p:cNvSpPr txBox="1"/>
          <p:nvPr/>
        </p:nvSpPr>
        <p:spPr bwMode="auto">
          <a:xfrm>
            <a:off x="314333" y="147387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Wave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9D4EE2A3-04CA-CFB1-8B7E-7BCECAD631A8}"/>
                  </a:ext>
                </a:extLst>
              </p:cNvPr>
              <p:cNvSpPr txBox="1"/>
              <p:nvPr/>
            </p:nvSpPr>
            <p:spPr bwMode="auto">
              <a:xfrm>
                <a:off x="2800042" y="17983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9D4EE2A3-04CA-CFB1-8B7E-7BCECAD63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0042" y="17983"/>
                <a:ext cx="1815112" cy="709938"/>
              </a:xfrm>
              <a:prstGeom prst="rect">
                <a:avLst/>
              </a:prstGeom>
              <a:blipFill>
                <a:blip r:embed="rId2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82A9EF6-723B-D117-C12F-5DEF832298EF}"/>
              </a:ext>
            </a:extLst>
          </p:cNvPr>
          <p:cNvSpPr txBox="1"/>
          <p:nvPr/>
        </p:nvSpPr>
        <p:spPr>
          <a:xfrm>
            <a:off x="4615154" y="4947"/>
            <a:ext cx="3919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Bernoulli Solutions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5C59309E-124E-F441-4CD1-8CB45A9F4C2D}"/>
                  </a:ext>
                </a:extLst>
              </p:cNvPr>
              <p:cNvSpPr txBox="1"/>
              <p:nvPr/>
            </p:nvSpPr>
            <p:spPr bwMode="auto">
              <a:xfrm>
                <a:off x="416726" y="1079188"/>
                <a:ext cx="2522614" cy="4001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5C59309E-124E-F441-4CD1-8CB45A9F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726" y="1079188"/>
                <a:ext cx="2522614" cy="400110"/>
              </a:xfrm>
              <a:prstGeom prst="rect">
                <a:avLst/>
              </a:prstGeom>
              <a:blipFill>
                <a:blip r:embed="rId3"/>
                <a:stretch>
                  <a:fillRect b="-12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24">
                <a:extLst>
                  <a:ext uri="{FF2B5EF4-FFF2-40B4-BE49-F238E27FC236}">
                    <a16:creationId xmlns:a16="http://schemas.microsoft.com/office/drawing/2014/main" id="{AD2B3AF0-75FB-8C79-0BEC-B05F247DE3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3565" y="671117"/>
                <a:ext cx="876202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Search for separable solutions, products of a function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a function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文字方塊 24">
                <a:extLst>
                  <a:ext uri="{FF2B5EF4-FFF2-40B4-BE49-F238E27FC236}">
                    <a16:creationId xmlns:a16="http://schemas.microsoft.com/office/drawing/2014/main" id="{AD2B3AF0-75FB-8C79-0BEC-B05F247DE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3565" y="671117"/>
                <a:ext cx="8762021" cy="400110"/>
              </a:xfrm>
              <a:prstGeom prst="rect">
                <a:avLst/>
              </a:prstGeom>
              <a:blipFill>
                <a:blip r:embed="rId4"/>
                <a:stretch>
                  <a:fillRect l="-578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44BFED7-2F86-DB67-0E06-9C3886F99A3F}"/>
                  </a:ext>
                </a:extLst>
              </p:cNvPr>
              <p:cNvSpPr txBox="1"/>
              <p:nvPr/>
            </p:nvSpPr>
            <p:spPr>
              <a:xfrm>
                <a:off x="407379" y="3629649"/>
                <a:ext cx="8762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wave equation is linear, linear combinations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solutions, too.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44BFED7-2F86-DB67-0E06-9C3886F99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79" y="3629649"/>
                <a:ext cx="8762021" cy="400110"/>
              </a:xfrm>
              <a:prstGeom prst="rect">
                <a:avLst/>
              </a:prstGeom>
              <a:blipFill>
                <a:blip r:embed="rId5"/>
                <a:stretch>
                  <a:fillRect l="-87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BC0594-D081-916C-2838-2613379008E8}"/>
                  </a:ext>
                </a:extLst>
              </p:cNvPr>
              <p:cNvSpPr txBox="1"/>
              <p:nvPr/>
            </p:nvSpPr>
            <p:spPr>
              <a:xfrm>
                <a:off x="334898" y="1853763"/>
                <a:ext cx="834434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boundary condition,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satisfies an ODE, called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eigenvalue equation.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BC0594-D081-916C-2838-261337900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98" y="1853763"/>
                <a:ext cx="8344346" cy="400110"/>
              </a:xfrm>
              <a:prstGeom prst="rect">
                <a:avLst/>
              </a:prstGeom>
              <a:blipFill>
                <a:blip r:embed="rId6"/>
                <a:stretch>
                  <a:fillRect l="-76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04EBF5-4410-A816-5803-22770151168E}"/>
                  </a:ext>
                </a:extLst>
              </p:cNvPr>
              <p:cNvSpPr txBox="1"/>
              <p:nvPr/>
            </p:nvSpPr>
            <p:spPr>
              <a:xfrm>
                <a:off x="370807" y="3033318"/>
                <a:ext cx="7041711" cy="6174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04EBF5-4410-A816-5803-227701511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07" y="3033318"/>
                <a:ext cx="7041711" cy="617413"/>
              </a:xfrm>
              <a:prstGeom prst="rect">
                <a:avLst/>
              </a:prstGeom>
              <a:blipFill>
                <a:blip r:embed="rId7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2EB343DA-3818-A516-AE46-73BD8B1DC95A}"/>
                  </a:ext>
                </a:extLst>
              </p:cNvPr>
              <p:cNvSpPr txBox="1"/>
              <p:nvPr/>
            </p:nvSpPr>
            <p:spPr bwMode="auto">
              <a:xfrm>
                <a:off x="380779" y="4020341"/>
                <a:ext cx="8145619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2EB343DA-3818-A516-AE46-73BD8B1DC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779" y="4020341"/>
                <a:ext cx="8145619" cy="931537"/>
              </a:xfrm>
              <a:prstGeom prst="rect">
                <a:avLst/>
              </a:prstGeom>
              <a:blipFill>
                <a:blip r:embed="rId8"/>
                <a:stretch>
                  <a:fillRect t="-102703" b="-158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E365ED3-2DFC-461F-C607-D13508AE7F72}"/>
              </a:ext>
            </a:extLst>
          </p:cNvPr>
          <p:cNvSpPr txBox="1"/>
          <p:nvPr/>
        </p:nvSpPr>
        <p:spPr>
          <a:xfrm>
            <a:off x="358402" y="2661071"/>
            <a:ext cx="8446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found a series of separable solutions: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8E0910-E160-23F0-F984-3867CAF0A855}"/>
                  </a:ext>
                </a:extLst>
              </p:cNvPr>
              <p:cNvSpPr txBox="1"/>
              <p:nvPr/>
            </p:nvSpPr>
            <p:spPr>
              <a:xfrm>
                <a:off x="329388" y="1453595"/>
                <a:ext cx="816803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b="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Satisfying an ODE,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solved right away as oscillating SHM.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8E0910-E160-23F0-F984-3867CAF0A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88" y="1453595"/>
                <a:ext cx="8168036" cy="400110"/>
              </a:xfrm>
              <a:prstGeom prst="rect">
                <a:avLst/>
              </a:prstGeom>
              <a:blipFill>
                <a:blip r:embed="rId9"/>
                <a:stretch>
                  <a:fillRect l="-620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9BC9C7-597C-F9B7-1BBD-1ADB55B8325F}"/>
                  </a:ext>
                </a:extLst>
              </p:cNvPr>
              <p:cNvSpPr txBox="1"/>
              <p:nvPr/>
            </p:nvSpPr>
            <p:spPr>
              <a:xfrm>
                <a:off x="387886" y="4951878"/>
                <a:ext cx="8762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Any initial condition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expanded as a linear 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altLang="zh-TW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9BC9C7-597C-F9B7-1BBD-1ADB55B83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86" y="4951878"/>
                <a:ext cx="8762021" cy="400110"/>
              </a:xfrm>
              <a:prstGeom prst="rect">
                <a:avLst/>
              </a:prstGeom>
              <a:blipFill>
                <a:blip r:embed="rId10"/>
                <a:stretch>
                  <a:fillRect l="-724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FE870823-643F-1CDC-BAEB-4F522FB5682F}"/>
                  </a:ext>
                </a:extLst>
              </p:cNvPr>
              <p:cNvSpPr txBox="1"/>
              <p:nvPr/>
            </p:nvSpPr>
            <p:spPr bwMode="auto">
              <a:xfrm>
                <a:off x="433306" y="5377172"/>
                <a:ext cx="4712829" cy="10170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ad>
                            <m:radPr>
                              <m:degHide m:val="on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ra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FE870823-643F-1CDC-BAEB-4F522FB56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06" y="5377172"/>
                <a:ext cx="4712829" cy="1017010"/>
              </a:xfrm>
              <a:prstGeom prst="rect">
                <a:avLst/>
              </a:prstGeom>
              <a:blipFill>
                <a:blip r:embed="rId11"/>
                <a:stretch>
                  <a:fillRect t="-87654" b="-1432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0E07732-D209-BADC-A7FE-0C8A188CE5B2}"/>
              </a:ext>
            </a:extLst>
          </p:cNvPr>
          <p:cNvSpPr txBox="1"/>
          <p:nvPr/>
        </p:nvSpPr>
        <p:spPr>
          <a:xfrm>
            <a:off x="380779" y="6353862"/>
            <a:ext cx="89441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property of Fourier </a:t>
            </a:r>
            <a:r>
              <a:rPr lang="en-US" altLang="zh-TW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Seris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crucial. We say, it is complete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具有完備性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61929A-9401-6EC1-48E8-2CCA8AD3995E}"/>
              </a:ext>
            </a:extLst>
          </p:cNvPr>
          <p:cNvSpPr txBox="1"/>
          <p:nvPr/>
        </p:nvSpPr>
        <p:spPr>
          <a:xfrm>
            <a:off x="4588673" y="319303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Separation of variables plus Fourier Series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576115-0DCE-3F11-1A0D-81327CE422C2}"/>
              </a:ext>
            </a:extLst>
          </p:cNvPr>
          <p:cNvSpPr txBox="1"/>
          <p:nvPr/>
        </p:nvSpPr>
        <p:spPr>
          <a:xfrm>
            <a:off x="5715000" y="5324125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it a mixture if you want.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28797F-22B4-FCD0-B064-11374D0640EF}"/>
                  </a:ext>
                </a:extLst>
              </p:cNvPr>
              <p:cNvSpPr txBox="1"/>
              <p:nvPr/>
            </p:nvSpPr>
            <p:spPr>
              <a:xfrm>
                <a:off x="345337" y="2236631"/>
                <a:ext cx="830602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Allowed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=1,⋯∞</m:t>
                    </m:r>
                  </m:oMath>
                </a14:m>
                <a:r>
                  <a:rPr lang="en-GB" sz="2000" dirty="0">
                    <a:effectLst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would be countable, called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eigenfunctions</a:t>
                </a:r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28797F-22B4-FCD0-B064-11374D064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37" y="2236631"/>
                <a:ext cx="8306021" cy="400110"/>
              </a:xfrm>
              <a:prstGeom prst="rect">
                <a:avLst/>
              </a:prstGeom>
              <a:blipFill>
                <a:blip r:embed="rId12"/>
                <a:stretch>
                  <a:fillRect l="-763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93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  <p:bldP spid="2" grpId="0" animBg="1"/>
      <p:bldP spid="7" grpId="0"/>
      <p:bldP spid="17" grpId="0"/>
      <p:bldP spid="4" grpId="0" animBg="1"/>
      <p:bldP spid="12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AD523-2AF6-A5C6-0E4B-76522EB6B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5B292B11-AB22-C737-9A29-EFCFA69BA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2"/>
          <a:stretch/>
        </p:blipFill>
        <p:spPr>
          <a:xfrm>
            <a:off x="649296" y="1674805"/>
            <a:ext cx="2410925" cy="2262002"/>
          </a:xfrm>
          <a:prstGeom prst="rect">
            <a:avLst/>
          </a:prstGeom>
        </p:spPr>
      </p:pic>
      <p:pic>
        <p:nvPicPr>
          <p:cNvPr id="4" name="Picture 3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A8AD5994-9EB7-7099-CDEA-2FBD0CDAB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1" t="28886" r="31305" b="42229"/>
          <a:stretch/>
        </p:blipFill>
        <p:spPr>
          <a:xfrm>
            <a:off x="3830890" y="2833025"/>
            <a:ext cx="655508" cy="819385"/>
          </a:xfrm>
          <a:prstGeom prst="rect">
            <a:avLst/>
          </a:prstGeom>
        </p:spPr>
      </p:pic>
      <p:pic>
        <p:nvPicPr>
          <p:cNvPr id="5" name="Picture 4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47472765-4E48-F8F7-8D85-4B387615B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t="28885" r="7411" b="54679"/>
          <a:stretch/>
        </p:blipFill>
        <p:spPr>
          <a:xfrm>
            <a:off x="3654168" y="1756306"/>
            <a:ext cx="1138937" cy="720080"/>
          </a:xfrm>
          <a:prstGeom prst="rect">
            <a:avLst/>
          </a:prstGeom>
        </p:spPr>
      </p:pic>
      <p:pic>
        <p:nvPicPr>
          <p:cNvPr id="6" name="Picture 5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0EE67788-C598-D3FF-FF6F-03E2863F3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7" t="7519" r="13130" b="66184"/>
          <a:stretch/>
        </p:blipFill>
        <p:spPr>
          <a:xfrm>
            <a:off x="3654168" y="218127"/>
            <a:ext cx="1008112" cy="1152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ACBB3F-DA05-FDA6-E294-AE8B4A925E6F}"/>
                  </a:ext>
                </a:extLst>
              </p:cNvPr>
              <p:cNvSpPr txBox="1"/>
              <p:nvPr/>
            </p:nvSpPr>
            <p:spPr bwMode="auto">
              <a:xfrm>
                <a:off x="3016278" y="2574731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ACBB3F-DA05-FDA6-E294-AE8B4A925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6278" y="2574731"/>
                <a:ext cx="61341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7130057-50D3-5A6A-BCFC-6755E961E87E}"/>
                  </a:ext>
                </a:extLst>
              </p:cNvPr>
              <p:cNvSpPr txBox="1"/>
              <p:nvPr/>
            </p:nvSpPr>
            <p:spPr bwMode="auto">
              <a:xfrm>
                <a:off x="3897079" y="1421028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7130057-50D3-5A6A-BCFC-6755E961E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97079" y="1421028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748A5F-4F91-AA7B-8398-D42B70F64640}"/>
                  </a:ext>
                </a:extLst>
              </p:cNvPr>
              <p:cNvSpPr txBox="1"/>
              <p:nvPr/>
            </p:nvSpPr>
            <p:spPr bwMode="auto">
              <a:xfrm>
                <a:off x="3916930" y="2468950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748A5F-4F91-AA7B-8398-D42B70F64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6930" y="2468950"/>
                <a:ext cx="613410" cy="307777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125FAC-A5CF-ECA0-C616-DF87EECC794C}"/>
                  </a:ext>
                </a:extLst>
              </p:cNvPr>
              <p:cNvSpPr txBox="1"/>
              <p:nvPr/>
            </p:nvSpPr>
            <p:spPr bwMode="auto">
              <a:xfrm>
                <a:off x="3942189" y="4566252"/>
                <a:ext cx="61341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⋮</m:t>
                      </m:r>
                    </m:oMath>
                  </m:oMathPara>
                </a14:m>
                <a:endParaRPr lang="en-US" sz="2000" b="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125FAC-A5CF-ECA0-C616-DF87EECC7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2189" y="4566252"/>
                <a:ext cx="613410" cy="615553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1D8924FF-2FCC-2C22-4ED9-F9C689E48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31001" r="54425" b="54556"/>
          <a:stretch/>
        </p:blipFill>
        <p:spPr>
          <a:xfrm>
            <a:off x="3897079" y="3972710"/>
            <a:ext cx="592617" cy="592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6A7C13-8799-375D-60E7-51D9F6A55651}"/>
                  </a:ext>
                </a:extLst>
              </p:cNvPr>
              <p:cNvSpPr txBox="1"/>
              <p:nvPr/>
            </p:nvSpPr>
            <p:spPr bwMode="auto">
              <a:xfrm>
                <a:off x="3907475" y="3617313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6A7C13-8799-375D-60E7-51D9F6A55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7475" y="3617313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pot over a campfire&#10;&#10;Description automatically generated">
            <a:extLst>
              <a:ext uri="{FF2B5EF4-FFF2-40B4-BE49-F238E27FC236}">
                <a16:creationId xmlns:a16="http://schemas.microsoft.com/office/drawing/2014/main" id="{0E5B75A6-6B9B-D7C3-4CAB-611862E63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9"/>
          <a:stretch/>
        </p:blipFill>
        <p:spPr>
          <a:xfrm>
            <a:off x="5155228" y="2860463"/>
            <a:ext cx="1275657" cy="133066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5CA7D771-8A24-3E24-DC6E-D48564AE6639}"/>
              </a:ext>
            </a:extLst>
          </p:cNvPr>
          <p:cNvSpPr/>
          <p:nvPr/>
        </p:nvSpPr>
        <p:spPr>
          <a:xfrm>
            <a:off x="5223590" y="2378107"/>
            <a:ext cx="1224136" cy="3932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17" name="Picture 16" descr="A logo of a pot with a spoon and a ladle&#10;&#10;Description automatically generated">
            <a:extLst>
              <a:ext uri="{FF2B5EF4-FFF2-40B4-BE49-F238E27FC236}">
                <a16:creationId xmlns:a16="http://schemas.microsoft.com/office/drawing/2014/main" id="{7A9867A6-0334-A1D5-4BC0-186F88CDB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6781800" y="1676400"/>
            <a:ext cx="2230161" cy="253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F0E054-F9B5-7B38-1253-1C1E992A3084}"/>
                  </a:ext>
                </a:extLst>
              </p:cNvPr>
              <p:cNvSpPr txBox="1"/>
              <p:nvPr/>
            </p:nvSpPr>
            <p:spPr bwMode="auto">
              <a:xfrm>
                <a:off x="4811857" y="460177"/>
                <a:ext cx="418620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chemeClr val="tx1"/>
                    </a:solidFill>
                  </a:rPr>
                  <a:t>各個配料分離烹煮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TW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sty m:val="p"/>
                      </m:rPr>
                      <a:rPr lang="en-US" sz="2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F0E054-F9B5-7B38-1253-1C1E992A3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1857" y="460177"/>
                <a:ext cx="4186201" cy="400110"/>
              </a:xfrm>
              <a:prstGeom prst="rect">
                <a:avLst/>
              </a:prstGeom>
              <a:blipFill>
                <a:blip r:embed="rId9"/>
                <a:stretch>
                  <a:fillRect l="-1511"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6CDE635-B60F-8C7C-2785-03AE025FB762}"/>
              </a:ext>
            </a:extLst>
          </p:cNvPr>
          <p:cNvSpPr txBox="1"/>
          <p:nvPr/>
        </p:nvSpPr>
        <p:spPr bwMode="auto">
          <a:xfrm>
            <a:off x="4839568" y="868233"/>
            <a:ext cx="3624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/>
              <a:t>最後合體！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283583-254B-B72B-9AA8-A72160EB0CB4}"/>
                  </a:ext>
                </a:extLst>
              </p:cNvPr>
              <p:cNvSpPr txBox="1"/>
              <p:nvPr/>
            </p:nvSpPr>
            <p:spPr bwMode="auto">
              <a:xfrm>
                <a:off x="-10010" y="684656"/>
                <a:ext cx="335280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chemeClr val="tx1"/>
                    </a:solidFill>
                  </a:rPr>
                  <a:t>各個配料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sz="2000" dirty="0">
                    <a:solidFill>
                      <a:schemeClr val="tx1"/>
                    </a:solidFill>
                  </a:rPr>
                  <a:t>依配方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sz="2000" dirty="0">
                    <a:solidFill>
                      <a:schemeClr val="tx1"/>
                    </a:solidFill>
                  </a:rPr>
                  <a:t>收集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283583-254B-B72B-9AA8-A72160EB0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0010" y="684656"/>
                <a:ext cx="3352800" cy="400110"/>
              </a:xfrm>
              <a:prstGeom prst="rect">
                <a:avLst/>
              </a:prstGeom>
              <a:blipFill>
                <a:blip r:embed="rId10"/>
                <a:stretch>
                  <a:fillRect l="-1887" t="-6061" b="-242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01362F1-C2AF-1788-E11B-4D320983FDA1}"/>
              </a:ext>
            </a:extLst>
          </p:cNvPr>
          <p:cNvSpPr txBox="1"/>
          <p:nvPr/>
        </p:nvSpPr>
        <p:spPr>
          <a:xfrm>
            <a:off x="574344" y="6153875"/>
            <a:ext cx="7920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這樣的波函數顯然滿足波方程式，又滿足起始條件，就是唯一解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CF8979-E399-B6A6-4A38-7AA746BAB015}"/>
              </a:ext>
            </a:extLst>
          </p:cNvPr>
          <p:cNvSpPr txBox="1"/>
          <p:nvPr/>
        </p:nvSpPr>
        <p:spPr>
          <a:xfrm>
            <a:off x="-10010" y="1288684"/>
            <a:ext cx="3907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recipe 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of ingredients.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931592-D8D8-D99D-5D3D-3E894555010B}"/>
              </a:ext>
            </a:extLst>
          </p:cNvPr>
          <p:cNvSpPr txBox="1"/>
          <p:nvPr/>
        </p:nvSpPr>
        <p:spPr>
          <a:xfrm>
            <a:off x="4870209" y="1288684"/>
            <a:ext cx="4502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Cook and then mix cooked ingredients.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15">
                <a:extLst>
                  <a:ext uri="{FF2B5EF4-FFF2-40B4-BE49-F238E27FC236}">
                    <a16:creationId xmlns:a16="http://schemas.microsoft.com/office/drawing/2014/main" id="{00A4A3AC-30E2-DCA9-574E-E715DFA584F2}"/>
                  </a:ext>
                </a:extLst>
              </p:cNvPr>
              <p:cNvSpPr txBox="1"/>
              <p:nvPr/>
            </p:nvSpPr>
            <p:spPr bwMode="auto">
              <a:xfrm>
                <a:off x="413588" y="5162298"/>
                <a:ext cx="8145619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2" name="文字方塊 15">
                <a:extLst>
                  <a:ext uri="{FF2B5EF4-FFF2-40B4-BE49-F238E27FC236}">
                    <a16:creationId xmlns:a16="http://schemas.microsoft.com/office/drawing/2014/main" id="{00A4A3AC-30E2-DCA9-574E-E715DFA58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588" y="5162298"/>
                <a:ext cx="8145619" cy="931537"/>
              </a:xfrm>
              <a:prstGeom prst="rect">
                <a:avLst/>
              </a:prstGeom>
              <a:blipFill>
                <a:blip r:embed="rId11"/>
                <a:stretch>
                  <a:fillRect t="-102667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554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Chia-Hung Chang\Downloads\Data\Knight\Media\Chapter21\Images\21_11Figure-F.jpg">
            <a:extLst>
              <a:ext uri="{FF2B5EF4-FFF2-40B4-BE49-F238E27FC236}">
                <a16:creationId xmlns:a16="http://schemas.microsoft.com/office/drawing/2014/main" id="{798D1EC8-4CC1-9A74-E30A-A577F3F1C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76"/>
          <a:stretch/>
        </p:blipFill>
        <p:spPr bwMode="auto">
          <a:xfrm>
            <a:off x="1863295" y="990600"/>
            <a:ext cx="2064609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6E115D-5345-890C-6EA6-ECD998671E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262"/>
          <a:stretch>
            <a:fillRect/>
          </a:stretch>
        </p:blipFill>
        <p:spPr>
          <a:xfrm>
            <a:off x="914400" y="136656"/>
            <a:ext cx="3733800" cy="796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B1F8D0-311F-5AFB-2CD8-7B64C579BAEA}"/>
              </a:ext>
            </a:extLst>
          </p:cNvPr>
          <p:cNvSpPr txBox="1"/>
          <p:nvPr/>
        </p:nvSpPr>
        <p:spPr>
          <a:xfrm>
            <a:off x="4938765" y="390435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Coupled springs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1D88FC-7F9A-6399-E3BB-0E4B668541A1}"/>
              </a:ext>
            </a:extLst>
          </p:cNvPr>
          <p:cNvSpPr txBox="1"/>
          <p:nvPr/>
        </p:nvSpPr>
        <p:spPr>
          <a:xfrm>
            <a:off x="4953000" y="2491833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Wave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238E0-B61E-1479-662B-AE398D8C20C1}"/>
              </a:ext>
            </a:extLst>
          </p:cNvPr>
          <p:cNvSpPr txBox="1"/>
          <p:nvPr/>
        </p:nvSpPr>
        <p:spPr>
          <a:xfrm>
            <a:off x="4953000" y="50292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Particle</a:t>
            </a:r>
          </a:p>
        </p:txBody>
      </p:sp>
      <p:pic>
        <p:nvPicPr>
          <p:cNvPr id="7" name="Picture 3" descr="C:\Users\Chia-Hung Chang\Downloads\Data\Knight\Media\Chapter41\Images\41_21Figure-F.jpg">
            <a:extLst>
              <a:ext uri="{FF2B5EF4-FFF2-40B4-BE49-F238E27FC236}">
                <a16:creationId xmlns:a16="http://schemas.microsoft.com/office/drawing/2014/main" id="{8C64E846-A98A-24EB-5DAA-7CC0DBDCF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46" y="4095690"/>
            <a:ext cx="2743201" cy="198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F661DE-81BA-42B3-A8F6-EF3743ED9AD5}"/>
              </a:ext>
            </a:extLst>
          </p:cNvPr>
          <p:cNvSpPr txBox="1"/>
          <p:nvPr/>
        </p:nvSpPr>
        <p:spPr>
          <a:xfrm>
            <a:off x="762000" y="6081432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striking all the 3 systems share the same mathematical technique.</a:t>
            </a:r>
          </a:p>
        </p:txBody>
      </p:sp>
    </p:spTree>
    <p:extLst>
      <p:ext uri="{BB962C8B-B14F-4D97-AF65-F5344CB8AC3E}">
        <p14:creationId xmlns:p14="http://schemas.microsoft.com/office/powerpoint/2010/main" val="3831113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F730BB5B-584F-8D86-96FD-67E989425D60}"/>
                  </a:ext>
                </a:extLst>
              </p:cNvPr>
              <p:cNvSpPr txBox="1"/>
              <p:nvPr/>
            </p:nvSpPr>
            <p:spPr bwMode="auto">
              <a:xfrm>
                <a:off x="1434553" y="580140"/>
                <a:ext cx="4712829" cy="10170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ad>
                            <m:radPr>
                              <m:degHide m:val="on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ra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F730BB5B-584F-8D86-96FD-67E989425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4553" y="580140"/>
                <a:ext cx="4712829" cy="1017010"/>
              </a:xfrm>
              <a:prstGeom prst="rect">
                <a:avLst/>
              </a:prstGeom>
              <a:blipFill>
                <a:blip r:embed="rId2"/>
                <a:stretch>
                  <a:fillRect t="-86420" b="-1432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225523F-70D2-4C9C-9553-8297FFCB6074}"/>
              </a:ext>
            </a:extLst>
          </p:cNvPr>
          <p:cNvSpPr txBox="1"/>
          <p:nvPr/>
        </p:nvSpPr>
        <p:spPr>
          <a:xfrm>
            <a:off x="714193" y="2124304"/>
            <a:ext cx="89441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property of Fourier Series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crucial. We say, it is complete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具有完備性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DA4A9-EBD7-D406-3D8D-E7099188FF2F}"/>
              </a:ext>
            </a:extLst>
          </p:cNvPr>
          <p:cNvSpPr txBox="1"/>
          <p:nvPr/>
        </p:nvSpPr>
        <p:spPr>
          <a:xfrm>
            <a:off x="738096" y="2564908"/>
            <a:ext cx="766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this infinite Fourier Series convergent? The answer is yes.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9DFA7E-25F8-AF49-E9CF-8FC0B0E1A0BE}"/>
                  </a:ext>
                </a:extLst>
              </p:cNvPr>
              <p:cNvSpPr txBox="1"/>
              <p:nvPr/>
            </p:nvSpPr>
            <p:spPr>
              <a:xfrm>
                <a:off x="738096" y="3016398"/>
                <a:ext cx="779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is this infinite Fourier series approaching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The answer is: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9DFA7E-25F8-AF49-E9CF-8FC0B0E1A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96" y="3016398"/>
                <a:ext cx="7796304" cy="400110"/>
              </a:xfrm>
              <a:prstGeom prst="rect">
                <a:avLst/>
              </a:prstGeom>
              <a:blipFill>
                <a:blip r:embed="rId3"/>
                <a:stretch>
                  <a:fillRect l="-814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EEFDF7-4213-AF50-97A4-7CA3EF7C6F7B}"/>
                  </a:ext>
                </a:extLst>
              </p:cNvPr>
              <p:cNvSpPr txBox="1"/>
              <p:nvPr/>
            </p:nvSpPr>
            <p:spPr>
              <a:xfrm>
                <a:off x="692422" y="1657151"/>
                <a:ext cx="8762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Any initial condition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expanded as a </a:t>
                </a:r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Fourier Series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EEFDF7-4213-AF50-97A4-7CA3EF7C6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22" y="1657151"/>
                <a:ext cx="8762021" cy="400110"/>
              </a:xfrm>
              <a:prstGeom prst="rect">
                <a:avLst/>
              </a:prstGeom>
              <a:blipFill>
                <a:blip r:embed="rId4"/>
                <a:stretch>
                  <a:fillRect l="-724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BC258CE1-A4A9-B2FF-07AA-974FDBB3C535}"/>
                  </a:ext>
                </a:extLst>
              </p:cNvPr>
              <p:cNvSpPr txBox="1"/>
              <p:nvPr/>
            </p:nvSpPr>
            <p:spPr bwMode="auto">
              <a:xfrm>
                <a:off x="1143000" y="3581400"/>
                <a:ext cx="5540684" cy="114633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p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TW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TW" sz="20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sz="20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∙</m:t>
                                          </m:r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US" altLang="zh-TW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altLang="zh-TW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altLang="zh-TW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altLang="zh-TW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𝐿</m:t>
                                                  </m:r>
                                                </m:den>
                                              </m:f>
                                            </m:e>
                                          </m:rad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altLang="zh-TW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altLang="zh-TW" sz="2000" i="1">
                                                      <a:latin typeface="Cambria Math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altLang="zh-TW" sz="2000" i="1">
                                                      <a:latin typeface="Cambria Math"/>
                                                    </a:rPr>
                                                    <m:t>𝑛</m:t>
                                                  </m:r>
                                                  <m:r>
                                                    <a:rPr lang="zh-TW" altLang="en-US" sz="2000" i="1">
                                                      <a:latin typeface="Cambria Math"/>
                                                    </a:rPr>
                                                    <m:t>𝜋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altLang="zh-TW" sz="2000" i="1">
                                                      <a:latin typeface="Cambria Math"/>
                                                    </a:rPr>
                                                    <m:t>𝐿</m:t>
                                                  </m:r>
                                                </m:den>
                                              </m:f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d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BC258CE1-A4A9-B2FF-07AA-974FDBB3C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3581400"/>
                <a:ext cx="5540684" cy="1146339"/>
              </a:xfrm>
              <a:prstGeom prst="rect">
                <a:avLst/>
              </a:prstGeom>
              <a:blipFill>
                <a:blip r:embed="rId5"/>
                <a:stretch>
                  <a:fillRect l="-7780" t="-87912" b="-1450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9219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2FFCD7-E11D-2ECD-170E-B8985083B260}"/>
              </a:ext>
            </a:extLst>
          </p:cNvPr>
          <p:cNvSpPr txBox="1"/>
          <p:nvPr/>
        </p:nvSpPr>
        <p:spPr>
          <a:xfrm>
            <a:off x="508239" y="450763"/>
            <a:ext cx="8659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若確認</a:t>
            </a:r>
            <a:r>
              <a:rPr lang="zh-TW" altLang="en-US" dirty="0"/>
              <a:t>任一合邊界條件的函數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可以本徵函數分解</a:t>
            </a:r>
            <a:r>
              <a:rPr lang="en-US" dirty="0" err="1"/>
              <a:t>，我們</a:t>
            </a:r>
            <a:r>
              <a:rPr lang="zh-TW" altLang="en-US" dirty="0"/>
              <a:t>能</a:t>
            </a:r>
            <a:r>
              <a:rPr lang="zh-TW" altLang="en-US" dirty="0">
                <a:solidFill>
                  <a:schemeClr val="tx1"/>
                </a:solidFill>
              </a:rPr>
              <a:t>計算其分解係數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9C0E6-AF01-F12D-445B-E177039103CD}"/>
              </a:ext>
            </a:extLst>
          </p:cNvPr>
          <p:cNvSpPr txBox="1"/>
          <p:nvPr/>
        </p:nvSpPr>
        <p:spPr>
          <a:xfrm>
            <a:off x="484177" y="1042748"/>
            <a:ext cx="85405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但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這樣的分解真的是正確的嗎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r>
              <a:rPr lang="zh-TW" altLang="en-US" dirty="0">
                <a:solidFill>
                  <a:schemeClr val="tx1"/>
                </a:solidFill>
              </a:rPr>
              <a:t>分解所得的無限級數</a:t>
            </a:r>
            <a:r>
              <a:rPr lang="en-US" dirty="0" err="1">
                <a:solidFill>
                  <a:schemeClr val="tx1"/>
                </a:solidFill>
              </a:rPr>
              <a:t>真的與被分解的函數相等嗎</a:t>
            </a:r>
            <a:r>
              <a:rPr lang="en-US" dirty="0">
                <a:solidFill>
                  <a:schemeClr val="tx1"/>
                </a:solidFill>
              </a:rPr>
              <a:t>？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F8BE6B-73EE-3B7E-39D4-12095EFD38CD}"/>
              </a:ext>
            </a:extLst>
          </p:cNvPr>
          <p:cNvSpPr txBox="1"/>
          <p:nvPr/>
        </p:nvSpPr>
        <p:spPr>
          <a:xfrm>
            <a:off x="3200399" y="3802041"/>
            <a:ext cx="259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365C65-9B74-21E5-3732-BCA7B61DE690}"/>
                  </a:ext>
                </a:extLst>
              </p:cNvPr>
              <p:cNvSpPr txBox="1"/>
              <p:nvPr/>
            </p:nvSpPr>
            <p:spPr>
              <a:xfrm>
                <a:off x="484177" y="1815052"/>
                <a:ext cx="85405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dirty="0">
                    <a:solidFill>
                      <a:schemeClr val="tx1"/>
                    </a:solidFill>
                  </a:rPr>
                  <a:t>數學上相等與否的判準：這些係數組成的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solidFill>
                      <a:schemeClr val="tx1"/>
                    </a:solidFill>
                  </a:rPr>
                  <a:t>的線性組合，會趨近被分解的函數</a:t>
                </a:r>
                <a:r>
                  <a:rPr lang="en-US" dirty="0">
                    <a:solidFill>
                      <a:schemeClr val="tx1"/>
                    </a:solidFill>
                  </a:rPr>
                  <a:t>。</a:t>
                </a:r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365C65-9B74-21E5-3732-BCA7B61DE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77" y="1815052"/>
                <a:ext cx="8540553" cy="369332"/>
              </a:xfrm>
              <a:prstGeom prst="rect">
                <a:avLst/>
              </a:prstGeom>
              <a:blipFill>
                <a:blip r:embed="rId2"/>
                <a:stretch>
                  <a:fillRect l="-445" t="-10345" r="-445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DC77383C-1F59-0105-63DC-A3FA2E1D3110}"/>
                  </a:ext>
                </a:extLst>
              </p:cNvPr>
              <p:cNvSpPr txBox="1"/>
              <p:nvPr/>
            </p:nvSpPr>
            <p:spPr bwMode="auto">
              <a:xfrm>
                <a:off x="2403030" y="2260359"/>
                <a:ext cx="4239494" cy="95404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sup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∙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d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DC77383C-1F59-0105-63DC-A3FA2E1D3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3030" y="2260359"/>
                <a:ext cx="4239494" cy="954044"/>
              </a:xfrm>
              <a:prstGeom prst="rect">
                <a:avLst/>
              </a:prstGeom>
              <a:blipFill>
                <a:blip r:embed="rId5"/>
                <a:stretch>
                  <a:fillRect l="-9254" t="-101333" b="-16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47ECD77-DFAD-C8B3-ADDB-D61ED85AB61A}"/>
              </a:ext>
            </a:extLst>
          </p:cNvPr>
          <p:cNvSpPr txBox="1"/>
          <p:nvPr/>
        </p:nvSpPr>
        <p:spPr>
          <a:xfrm>
            <a:off x="511154" y="4700959"/>
            <a:ext cx="8861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猜測</a:t>
            </a:r>
            <a:r>
              <a:rPr lang="zh-TW" altLang="en-US" dirty="0">
                <a:solidFill>
                  <a:srgbClr val="FF0000"/>
                </a:solidFill>
              </a:rPr>
              <a:t>且相信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三角函數是Complete完備的。傅立葉無限級數可以趨近任一週期函數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0B36F9-A44D-DBD7-7109-489DF48A7522}"/>
              </a:ext>
            </a:extLst>
          </p:cNvPr>
          <p:cNvSpPr txBox="1"/>
          <p:nvPr/>
        </p:nvSpPr>
        <p:spPr>
          <a:xfrm>
            <a:off x="511154" y="4251500"/>
            <a:ext cx="756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但在波方程式的例子中，起始條件的展開其實就是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傅立葉級數的一部分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252EC31-C843-60D3-8056-458898427678}"/>
                  </a:ext>
                </a:extLst>
              </p:cNvPr>
              <p:cNvSpPr txBox="1"/>
              <p:nvPr/>
            </p:nvSpPr>
            <p:spPr>
              <a:xfrm>
                <a:off x="511154" y="5146266"/>
                <a:ext cx="84312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我們可以先說明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err="1"/>
                  <a:t>的展開等價於傅立葉級數展開，因此一系列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也是完備的。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252EC31-C843-60D3-8056-458898427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54" y="5146266"/>
                <a:ext cx="8431224" cy="369332"/>
              </a:xfrm>
              <a:prstGeom prst="rect">
                <a:avLst/>
              </a:prstGeom>
              <a:blipFill>
                <a:blip r:embed="rId6"/>
                <a:stretch>
                  <a:fillRect l="-602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036B4E9-9522-535A-7C2D-52F4784BBCD5}"/>
              </a:ext>
            </a:extLst>
          </p:cNvPr>
          <p:cNvSpPr txBox="1"/>
          <p:nvPr/>
        </p:nvSpPr>
        <p:spPr>
          <a:xfrm>
            <a:off x="511154" y="5869355"/>
            <a:ext cx="8050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下學期再說明滿足某些條件的算子的本徵函數</a:t>
            </a:r>
            <a:r>
              <a:rPr lang="en-US" dirty="0" err="1"/>
              <a:t>也都是完備的</a:t>
            </a:r>
            <a:r>
              <a:rPr lang="en-US" dirty="0"/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E67490-B601-85CC-85E3-96B63669E3C4}"/>
                  </a:ext>
                </a:extLst>
              </p:cNvPr>
              <p:cNvSpPr txBox="1"/>
              <p:nvPr/>
            </p:nvSpPr>
            <p:spPr>
              <a:xfrm>
                <a:off x="511154" y="3432313"/>
                <a:ext cx="71850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兩者差距的平方和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積分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時，趨近於零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E67490-B601-85CC-85E3-96B63669E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54" y="3432313"/>
                <a:ext cx="7185046" cy="369332"/>
              </a:xfrm>
              <a:prstGeom prst="rect">
                <a:avLst/>
              </a:prstGeom>
              <a:blipFill>
                <a:blip r:embed="rId7"/>
                <a:stretch>
                  <a:fillRect l="-705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865CB7D-26D2-599B-4DE4-C9A38E7C3EB7}"/>
              </a:ext>
            </a:extLst>
          </p:cNvPr>
          <p:cNvSpPr txBox="1"/>
          <p:nvPr/>
        </p:nvSpPr>
        <p:spPr>
          <a:xfrm>
            <a:off x="484176" y="1434867"/>
            <a:ext cx="8659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物理直覺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TW" altLang="en-US" dirty="0"/>
              <a:t>合理的起始條件下，波方程式應該都有解，因此這樣的分解一定可行</a:t>
            </a:r>
            <a:r>
              <a:rPr lang="en-GB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6AEDF6-A71D-75A8-1DC2-B98582006E11}"/>
              </a:ext>
            </a:extLst>
          </p:cNvPr>
          <p:cNvSpPr txBox="1"/>
          <p:nvPr/>
        </p:nvSpPr>
        <p:spPr>
          <a:xfrm>
            <a:off x="533760" y="3818083"/>
            <a:ext cx="7314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這稱為Completeness.完備性，必須嚴格證明的。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下學期將說明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4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8EAACB-9EC3-F4EA-C63B-A9A8DC0C5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554" y="0"/>
            <a:ext cx="538089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43B090-E172-F946-9591-5A4A75CED11C}"/>
              </a:ext>
            </a:extLst>
          </p:cNvPr>
          <p:cNvSpPr/>
          <p:nvPr/>
        </p:nvSpPr>
        <p:spPr>
          <a:xfrm>
            <a:off x="1881554" y="1828800"/>
            <a:ext cx="5380892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711295-5A49-F4F7-DFEE-28FD86010BAA}"/>
              </a:ext>
            </a:extLst>
          </p:cNvPr>
          <p:cNvSpPr txBox="1"/>
          <p:nvPr/>
        </p:nvSpPr>
        <p:spPr>
          <a:xfrm>
            <a:off x="1881554" y="762000"/>
            <a:ext cx="276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傅立葉</a:t>
            </a:r>
            <a:r>
              <a:rPr lang="zh-TW" altLang="en-US" dirty="0"/>
              <a:t>級數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442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A0980-2D99-76D7-1D77-39A15ECA0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2D2E70CB-71DB-1DE1-F44E-83492EFC790C}"/>
                  </a:ext>
                </a:extLst>
              </p:cNvPr>
              <p:cNvSpPr txBox="1"/>
              <p:nvPr/>
            </p:nvSpPr>
            <p:spPr bwMode="auto">
              <a:xfrm>
                <a:off x="597767" y="942122"/>
                <a:ext cx="3102388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2D2E70CB-71DB-1DE1-F44E-83492EFC79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767" y="942122"/>
                <a:ext cx="3102388" cy="931537"/>
              </a:xfrm>
              <a:prstGeom prst="rect">
                <a:avLst/>
              </a:prstGeom>
              <a:blipFill>
                <a:blip r:embed="rId2"/>
                <a:stretch>
                  <a:fillRect t="-104054" b="-1567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0C939FF-862E-D9C0-1FDF-1371938B8271}"/>
                  </a:ext>
                </a:extLst>
              </p:cNvPr>
              <p:cNvSpPr txBox="1"/>
              <p:nvPr/>
            </p:nvSpPr>
            <p:spPr>
              <a:xfrm>
                <a:off x="566869" y="480775"/>
                <a:ext cx="86533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任一滿足邊界條件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的函數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都可分解為一正弦函數級數：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0C939FF-862E-D9C0-1FDF-1371938B8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69" y="480775"/>
                <a:ext cx="8653331" cy="400110"/>
              </a:xfrm>
              <a:prstGeom prst="rect">
                <a:avLst/>
              </a:prstGeom>
              <a:blipFill>
                <a:blip r:embed="rId6"/>
                <a:stretch>
                  <a:fillRect l="-732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圖片 1">
            <a:extLst>
              <a:ext uri="{FF2B5EF4-FFF2-40B4-BE49-F238E27FC236}">
                <a16:creationId xmlns:a16="http://schemas.microsoft.com/office/drawing/2014/main" id="{3AE88E1D-4C4C-99D1-1FDB-FE3720BDD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0339" y="2707000"/>
            <a:ext cx="1963544" cy="2481919"/>
          </a:xfrm>
          <a:prstGeom prst="rect">
            <a:avLst/>
          </a:prstGeom>
        </p:spPr>
      </p:pic>
      <p:sp>
        <p:nvSpPr>
          <p:cNvPr id="23" name="矩形 4">
            <a:extLst>
              <a:ext uri="{FF2B5EF4-FFF2-40B4-BE49-F238E27FC236}">
                <a16:creationId xmlns:a16="http://schemas.microsoft.com/office/drawing/2014/main" id="{43D5AF47-2D91-4CA8-F4D8-B59176AEB2DD}"/>
              </a:ext>
            </a:extLst>
          </p:cNvPr>
          <p:cNvSpPr/>
          <p:nvPr/>
        </p:nvSpPr>
        <p:spPr>
          <a:xfrm>
            <a:off x="1219200" y="5238875"/>
            <a:ext cx="2561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Jean-Baptiste Joseph Fourier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字方塊 5">
            <a:extLst>
              <a:ext uri="{FF2B5EF4-FFF2-40B4-BE49-F238E27FC236}">
                <a16:creationId xmlns:a16="http://schemas.microsoft.com/office/drawing/2014/main" id="{47486B2D-2A14-7945-D491-A987737F2D46}"/>
              </a:ext>
            </a:extLst>
          </p:cNvPr>
          <p:cNvSpPr txBox="1"/>
          <p:nvPr/>
        </p:nvSpPr>
        <p:spPr bwMode="auto">
          <a:xfrm>
            <a:off x="1208314" y="5597644"/>
            <a:ext cx="1512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1768-1830</a:t>
            </a:r>
            <a:endParaRPr kumimoji="1"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60C83223-3895-11F3-B60D-1820A87D1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240" y="2040312"/>
            <a:ext cx="4252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special case of Fourier Series.</a:t>
            </a:r>
          </a:p>
        </p:txBody>
      </p:sp>
      <p:pic>
        <p:nvPicPr>
          <p:cNvPr id="4" name="Picture 2" descr="15_08_Figure.jpg">
            <a:extLst>
              <a:ext uri="{FF2B5EF4-FFF2-40B4-BE49-F238E27FC236}">
                <a16:creationId xmlns:a16="http://schemas.microsoft.com/office/drawing/2014/main" id="{18FBE6D6-5F66-70B0-F0DF-27303CCFD77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06" r="66968" b="2804"/>
          <a:stretch>
            <a:fillRect/>
          </a:stretch>
        </p:blipFill>
        <p:spPr>
          <a:xfrm>
            <a:off x="4833256" y="1431662"/>
            <a:ext cx="3276600" cy="45438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5E0535B0-02F9-51E7-F659-875A0EE51670}"/>
                  </a:ext>
                </a:extLst>
              </p:cNvPr>
              <p:cNvSpPr txBox="1"/>
              <p:nvPr/>
            </p:nvSpPr>
            <p:spPr bwMode="auto">
              <a:xfrm>
                <a:off x="4893534" y="1440547"/>
                <a:ext cx="646138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5E0535B0-02F9-51E7-F659-875A0EE51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3534" y="1440547"/>
                <a:ext cx="646138" cy="338554"/>
              </a:xfrm>
              <a:prstGeom prst="rect">
                <a:avLst/>
              </a:prstGeom>
              <a:blipFill>
                <a:blip r:embed="rId9"/>
                <a:stretch>
                  <a:fillRect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BA3486C2-A09A-B927-C607-450D70843353}"/>
                  </a:ext>
                </a:extLst>
              </p:cNvPr>
              <p:cNvSpPr txBox="1"/>
              <p:nvPr/>
            </p:nvSpPr>
            <p:spPr bwMode="auto">
              <a:xfrm>
                <a:off x="7806687" y="2148050"/>
                <a:ext cx="303169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BA3486C2-A09A-B927-C607-450D70843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6687" y="2148050"/>
                <a:ext cx="30316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C27336E7-327E-81A3-B1E5-2D4919139D39}"/>
                  </a:ext>
                </a:extLst>
              </p:cNvPr>
              <p:cNvSpPr txBox="1"/>
              <p:nvPr/>
            </p:nvSpPr>
            <p:spPr bwMode="auto">
              <a:xfrm>
                <a:off x="6055892" y="1474752"/>
                <a:ext cx="831328" cy="5124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16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1600" i="1">
                              <a:latin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C27336E7-327E-81A3-B1E5-2D4919139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5892" y="1474752"/>
                <a:ext cx="831328" cy="512448"/>
              </a:xfrm>
              <a:prstGeom prst="rect">
                <a:avLst/>
              </a:prstGeom>
              <a:blipFill>
                <a:blip r:embed="rId11"/>
                <a:stretch>
                  <a:fillRect b="-24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15">
                <a:extLst>
                  <a:ext uri="{FF2B5EF4-FFF2-40B4-BE49-F238E27FC236}">
                    <a16:creationId xmlns:a16="http://schemas.microsoft.com/office/drawing/2014/main" id="{D4DD7EFB-48A2-1FE7-CC4C-9DE70427C0B7}"/>
                  </a:ext>
                </a:extLst>
              </p:cNvPr>
              <p:cNvSpPr txBox="1"/>
              <p:nvPr/>
            </p:nvSpPr>
            <p:spPr bwMode="auto">
              <a:xfrm>
                <a:off x="6055892" y="2683967"/>
                <a:ext cx="831328" cy="553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zh-TW" altLang="en-US" sz="16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1600" i="1">
                              <a:latin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10" name="文字方塊 15">
                <a:extLst>
                  <a:ext uri="{FF2B5EF4-FFF2-40B4-BE49-F238E27FC236}">
                    <a16:creationId xmlns:a16="http://schemas.microsoft.com/office/drawing/2014/main" id="{D4DD7EFB-48A2-1FE7-CC4C-9DE70427C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5892" y="2683967"/>
                <a:ext cx="831328" cy="553357"/>
              </a:xfrm>
              <a:prstGeom prst="rect">
                <a:avLst/>
              </a:prstGeom>
              <a:blipFill>
                <a:blip r:embed="rId12"/>
                <a:stretch>
                  <a:fillRect b="-2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FC0D7BA7-6E75-D32F-A658-206734B18637}"/>
                  </a:ext>
                </a:extLst>
              </p:cNvPr>
              <p:cNvSpPr txBox="1"/>
              <p:nvPr/>
            </p:nvSpPr>
            <p:spPr bwMode="auto">
              <a:xfrm>
                <a:off x="6055892" y="3575872"/>
                <a:ext cx="831328" cy="553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zh-TW" altLang="en-US" sz="16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1600" i="1">
                              <a:latin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FC0D7BA7-6E75-D32F-A658-206734B18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5892" y="3575872"/>
                <a:ext cx="831328" cy="553357"/>
              </a:xfrm>
              <a:prstGeom prst="rect">
                <a:avLst/>
              </a:prstGeom>
              <a:blipFill>
                <a:blip r:embed="rId13"/>
                <a:stretch>
                  <a:fillRect b="-2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5">
                <a:extLst>
                  <a:ext uri="{FF2B5EF4-FFF2-40B4-BE49-F238E27FC236}">
                    <a16:creationId xmlns:a16="http://schemas.microsoft.com/office/drawing/2014/main" id="{7FEEB430-8009-141C-A2DC-769965073A0D}"/>
                  </a:ext>
                </a:extLst>
              </p:cNvPr>
              <p:cNvSpPr txBox="1"/>
              <p:nvPr/>
            </p:nvSpPr>
            <p:spPr bwMode="auto">
              <a:xfrm>
                <a:off x="6055892" y="4653438"/>
                <a:ext cx="831328" cy="5524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zh-TW" altLang="en-US" sz="16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1600" i="1">
                              <a:latin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17" name="文字方塊 15">
                <a:extLst>
                  <a:ext uri="{FF2B5EF4-FFF2-40B4-BE49-F238E27FC236}">
                    <a16:creationId xmlns:a16="http://schemas.microsoft.com/office/drawing/2014/main" id="{7FEEB430-8009-141C-A2DC-769965073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5892" y="4653438"/>
                <a:ext cx="831328" cy="552459"/>
              </a:xfrm>
              <a:prstGeom prst="rect">
                <a:avLst/>
              </a:prstGeom>
              <a:blipFill>
                <a:blip r:embed="rId14"/>
                <a:stretch>
                  <a:fillRect b="-2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655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1260599" y="1213340"/>
            <a:ext cx="55974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000" dirty="0">
                <a:solidFill>
                  <a:srgbClr val="FF0000"/>
                </a:solidFill>
                <a:latin typeface="+mn-lt"/>
              </a:rPr>
              <a:t>傅立葉級數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Fourier Series for periodic function 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CB9B76A2-911E-01AC-64FD-2DD88975D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80" y="4095018"/>
            <a:ext cx="84086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2000" dirty="0"/>
              <a:t>It is proved </a:t>
            </a:r>
            <a:r>
              <a:rPr lang="en-US" altLang="zh-TW" sz="2000" dirty="0">
                <a:solidFill>
                  <a:srgbClr val="FF0000"/>
                </a:solidFill>
              </a:rPr>
              <a:t>a</a:t>
            </a:r>
            <a:r>
              <a:rPr lang="en-US" altLang="zh-TW" sz="2000" b="0" dirty="0">
                <a:solidFill>
                  <a:srgbClr val="FF0000"/>
                </a:solidFill>
              </a:rPr>
              <a:t>ny</a:t>
            </a:r>
            <a:r>
              <a:rPr lang="en-US" altLang="zh-TW" sz="2000" b="0" dirty="0">
                <a:solidFill>
                  <a:schemeClr val="tx1"/>
                </a:solidFill>
              </a:rPr>
              <a:t> such periodic function </a:t>
            </a:r>
            <a:r>
              <a:rPr lang="en-US" altLang="zh-TW" sz="2000" dirty="0">
                <a:solidFill>
                  <a:schemeClr val="tx1"/>
                </a:solidFill>
                <a:cs typeface="Times New Roman" panose="02020603050405020304" pitchFamily="18" charset="0"/>
              </a:rPr>
              <a:t>can be written as such a </a:t>
            </a:r>
            <a:r>
              <a:rPr lang="en-US" altLang="zh-TW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Fourier Series.</a:t>
            </a:r>
            <a:r>
              <a:rPr lang="en-US" altLang="zh-TW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zh-TW" altLang="en-US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1">
                <a:extLst>
                  <a:ext uri="{FF2B5EF4-FFF2-40B4-BE49-F238E27FC236}">
                    <a16:creationId xmlns:a16="http://schemas.microsoft.com/office/drawing/2014/main" id="{5424C92B-D5A9-0991-5A15-42992EEC2AD6}"/>
                  </a:ext>
                </a:extLst>
              </p:cNvPr>
              <p:cNvSpPr/>
              <p:nvPr/>
            </p:nvSpPr>
            <p:spPr>
              <a:xfrm>
                <a:off x="506749" y="2408721"/>
                <a:ext cx="5241115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n-US" altLang="zh-TW" sz="20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矩形 11">
                <a:extLst>
                  <a:ext uri="{FF2B5EF4-FFF2-40B4-BE49-F238E27FC236}">
                    <a16:creationId xmlns:a16="http://schemas.microsoft.com/office/drawing/2014/main" id="{5424C92B-D5A9-0991-5A15-42992EEC2A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49" y="2408721"/>
                <a:ext cx="5241115" cy="931537"/>
              </a:xfrm>
              <a:prstGeom prst="rect">
                <a:avLst/>
              </a:prstGeom>
              <a:blipFill>
                <a:blip r:embed="rId3"/>
                <a:stretch>
                  <a:fillRect t="-102667" b="-15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3BCBC13-1A8C-DE7F-624E-6B74ED284C98}"/>
              </a:ext>
            </a:extLst>
          </p:cNvPr>
          <p:cNvSpPr txBox="1"/>
          <p:nvPr/>
        </p:nvSpPr>
        <p:spPr>
          <a:xfrm>
            <a:off x="464012" y="1981058"/>
            <a:ext cx="852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series is usually extended to include similar Cosine functions and a constant: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7275B6-B2A9-F6F6-77CC-9519E101042B}"/>
              </a:ext>
            </a:extLst>
          </p:cNvPr>
          <p:cNvSpPr txBox="1"/>
          <p:nvPr/>
        </p:nvSpPr>
        <p:spPr>
          <a:xfrm>
            <a:off x="523480" y="5519218"/>
            <a:ext cx="8712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Fourier Series for periodic function and for function with fixed ends are equivalent.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733674-2727-3793-B3DF-981E08770B2B}"/>
                  </a:ext>
                </a:extLst>
              </p:cNvPr>
              <p:cNvSpPr txBox="1"/>
              <p:nvPr/>
            </p:nvSpPr>
            <p:spPr>
              <a:xfrm>
                <a:off x="552468" y="4564403"/>
                <a:ext cx="61988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Usually, the range is defined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733674-2727-3793-B3DF-981E08770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68" y="4564403"/>
                <a:ext cx="6198851" cy="400110"/>
              </a:xfrm>
              <a:prstGeom prst="rect">
                <a:avLst/>
              </a:prstGeom>
              <a:blipFill>
                <a:blip r:embed="rId4"/>
                <a:stretch>
                  <a:fillRect l="-1022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510EB3-6DB4-A51E-5302-6E46F720A95D}"/>
                  </a:ext>
                </a:extLst>
              </p:cNvPr>
              <p:cNvSpPr txBox="1"/>
              <p:nvPr/>
            </p:nvSpPr>
            <p:spPr>
              <a:xfrm>
                <a:off x="506749" y="3605313"/>
                <a:ext cx="84086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is no doubt this expression is a periodic function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period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510EB3-6DB4-A51E-5302-6E46F720A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49" y="3605313"/>
                <a:ext cx="8408651" cy="400110"/>
              </a:xfrm>
              <a:prstGeom prst="rect">
                <a:avLst/>
              </a:prstGeom>
              <a:blipFill>
                <a:blip r:embed="rId5"/>
                <a:stretch>
                  <a:fillRect l="-602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9A7610-2538-43CB-5F60-B6764F806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010880"/>
            <a:ext cx="4876800" cy="1690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F83BF23F-D071-FB42-D636-181824DDE0ED}"/>
                  </a:ext>
                </a:extLst>
              </p:cNvPr>
              <p:cNvSpPr txBox="1"/>
              <p:nvPr/>
            </p:nvSpPr>
            <p:spPr bwMode="auto">
              <a:xfrm>
                <a:off x="2133600" y="1504705"/>
                <a:ext cx="3413307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,0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 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F83BF23F-D071-FB42-D636-181824DDE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504705"/>
                <a:ext cx="3413307" cy="369332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3">
            <a:extLst>
              <a:ext uri="{FF2B5EF4-FFF2-40B4-BE49-F238E27FC236}">
                <a16:creationId xmlns:a16="http://schemas.microsoft.com/office/drawing/2014/main" id="{F18181CD-7E20-4B02-68F1-EF5763C74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609600"/>
            <a:ext cx="6953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ea typeface="新細明體" pitchFamily="18" charset="-120"/>
              </a:rPr>
              <a:t>傅立葉分析是分解</a:t>
            </a:r>
            <a:r>
              <a:rPr lang="zh-TW" altLang="en-US" sz="1800" dirty="0">
                <a:solidFill>
                  <a:srgbClr val="FF0000"/>
                </a:solidFill>
                <a:latin typeface="Arial" charset="0"/>
              </a:rPr>
              <a:t>週期函數</a:t>
            </a:r>
            <a:r>
              <a:rPr lang="zh-TW" altLang="en-US" sz="1800" dirty="0">
                <a:latin typeface="Arial" charset="0"/>
              </a:rPr>
              <a:t>為一系列正弦函數與餘弦函數的級數和。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65B193-42F3-36E3-4724-6CCC01352E87}"/>
              </a:ext>
            </a:extLst>
          </p:cNvPr>
          <p:cNvSpPr txBox="1"/>
          <p:nvPr/>
        </p:nvSpPr>
        <p:spPr>
          <a:xfrm>
            <a:off x="1084489" y="1031079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波方程式的起始條件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則是定義在一個線段中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67594-5387-11D7-F815-B06C2C620D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75" t="5772" r="48438"/>
          <a:stretch>
            <a:fillRect/>
          </a:stretch>
        </p:blipFill>
        <p:spPr>
          <a:xfrm>
            <a:off x="3200400" y="1978331"/>
            <a:ext cx="1447800" cy="1593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3EBF55-57CB-5C5A-0DCD-DA8596B384B5}"/>
                  </a:ext>
                </a:extLst>
              </p:cNvPr>
              <p:cNvSpPr txBox="1"/>
              <p:nvPr/>
            </p:nvSpPr>
            <p:spPr>
              <a:xfrm>
                <a:off x="1219200" y="3625334"/>
                <a:ext cx="7467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我們若將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延展到整個空間，成為一週期函數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zh-TW" altLang="en-US" dirty="0"/>
                  <a:t>傅立葉分析就能用！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3EBF55-57CB-5C5A-0DCD-DA8596B38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625334"/>
                <a:ext cx="7467600" cy="369332"/>
              </a:xfrm>
              <a:prstGeom prst="rect">
                <a:avLst/>
              </a:prstGeom>
              <a:blipFill>
                <a:blip r:embed="rId4"/>
                <a:stretch>
                  <a:fillRect l="-680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9769774-4645-A3B9-9A31-01EA0686981E}"/>
              </a:ext>
            </a:extLst>
          </p:cNvPr>
          <p:cNvSpPr txBox="1"/>
          <p:nvPr/>
        </p:nvSpPr>
        <p:spPr>
          <a:xfrm>
            <a:off x="1219200" y="4046813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定義延展後的函數為一奇函數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2AF1D34B-D3BD-BF06-82BB-E5D8A4C9A6BA}"/>
                  </a:ext>
                </a:extLst>
              </p:cNvPr>
              <p:cNvSpPr txBox="1"/>
              <p:nvPr/>
            </p:nvSpPr>
            <p:spPr bwMode="auto">
              <a:xfrm>
                <a:off x="4578078" y="4046813"/>
                <a:ext cx="4136132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    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2AF1D34B-D3BD-BF06-82BB-E5D8A4C9A6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8078" y="4046813"/>
                <a:ext cx="4136132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B99D40B-7436-81E4-8BD5-EA677E01DCE8}"/>
                  </a:ext>
                </a:extLst>
              </p:cNvPr>
              <p:cNvSpPr txBox="1"/>
              <p:nvPr/>
            </p:nvSpPr>
            <p:spPr>
              <a:xfrm>
                <a:off x="1219200" y="4468292"/>
                <a:ext cx="37578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同時是一週期為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的週期函數：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B99D40B-7436-81E4-8BD5-EA677E01D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468292"/>
                <a:ext cx="3757824" cy="369332"/>
              </a:xfrm>
              <a:prstGeom prst="rect">
                <a:avLst/>
              </a:prstGeom>
              <a:blipFill>
                <a:blip r:embed="rId6"/>
                <a:stretch>
                  <a:fillRect l="-1351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80A4CB47-E882-2AEF-A76E-DBBC1EAFE315}"/>
                  </a:ext>
                </a:extLst>
              </p:cNvPr>
              <p:cNvSpPr txBox="1"/>
              <p:nvPr/>
            </p:nvSpPr>
            <p:spPr bwMode="auto">
              <a:xfrm>
                <a:off x="4572000" y="4468292"/>
                <a:ext cx="4014240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80A4CB47-E882-2AEF-A76E-DBBC1EAFE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4468292"/>
                <a:ext cx="401424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229736C-79A1-D903-FDDD-8E9F1B464DD6}"/>
              </a:ext>
            </a:extLst>
          </p:cNvPr>
          <p:cNvSpPr txBox="1"/>
          <p:nvPr/>
        </p:nvSpPr>
        <p:spPr>
          <a:xfrm>
            <a:off x="1106261" y="182567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Fourier Series for periodic function and for function with fixed ends:</a:t>
            </a:r>
          </a:p>
        </p:txBody>
      </p:sp>
    </p:spTree>
    <p:extLst>
      <p:ext uri="{BB962C8B-B14F-4D97-AF65-F5344CB8AC3E}">
        <p14:creationId xmlns:p14="http://schemas.microsoft.com/office/powerpoint/2010/main" val="361399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BE79B-D507-439B-9B33-FEF3982F1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103A67-9639-7F68-F191-771377D95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57" y="637310"/>
            <a:ext cx="4711700" cy="1633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222AB480-2760-A558-DB50-BB45B74E4211}"/>
                  </a:ext>
                </a:extLst>
              </p:cNvPr>
              <p:cNvSpPr txBox="1"/>
              <p:nvPr/>
            </p:nvSpPr>
            <p:spPr bwMode="auto">
              <a:xfrm>
                <a:off x="4348930" y="2483905"/>
                <a:ext cx="2356671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222AB480-2760-A558-DB50-BB45B74E4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8930" y="2483905"/>
                <a:ext cx="2356671" cy="369332"/>
              </a:xfrm>
              <a:prstGeom prst="rect">
                <a:avLst/>
              </a:prstGeom>
              <a:blipFill>
                <a:blip r:embed="rId3"/>
                <a:stretch>
                  <a:fillRect b="-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39DD9A93-CD57-8A39-23BB-0FD0E2B6A1CE}"/>
                  </a:ext>
                </a:extLst>
              </p:cNvPr>
              <p:cNvSpPr txBox="1"/>
              <p:nvPr/>
            </p:nvSpPr>
            <p:spPr bwMode="auto">
              <a:xfrm>
                <a:off x="1056849" y="2459070"/>
                <a:ext cx="2377061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     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39DD9A93-CD57-8A39-23BB-0FD0E2B6A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6849" y="2459070"/>
                <a:ext cx="2377061" cy="369332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D96D138C-C63D-6E9E-1B95-496222DB3996}"/>
                  </a:ext>
                </a:extLst>
              </p:cNvPr>
              <p:cNvSpPr txBox="1"/>
              <p:nvPr/>
            </p:nvSpPr>
            <p:spPr bwMode="auto">
              <a:xfrm>
                <a:off x="1059747" y="3151910"/>
                <a:ext cx="2357760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D96D138C-C63D-6E9E-1B95-496222DB3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9747" y="3151910"/>
                <a:ext cx="2357760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>
            <a:extLst>
              <a:ext uri="{FF2B5EF4-FFF2-40B4-BE49-F238E27FC236}">
                <a16:creationId xmlns:a16="http://schemas.microsoft.com/office/drawing/2014/main" id="{0EDA6BE0-A60C-F05E-6DA1-23C1ABD6DC51}"/>
              </a:ext>
            </a:extLst>
          </p:cNvPr>
          <p:cNvSpPr/>
          <p:nvPr/>
        </p:nvSpPr>
        <p:spPr>
          <a:xfrm>
            <a:off x="3652457" y="2459070"/>
            <a:ext cx="381000" cy="3693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8BA38830-BBD3-490F-55C8-C0DF9E297B70}"/>
                  </a:ext>
                </a:extLst>
              </p:cNvPr>
              <p:cNvSpPr txBox="1"/>
              <p:nvPr/>
            </p:nvSpPr>
            <p:spPr bwMode="auto">
              <a:xfrm>
                <a:off x="4348930" y="3151910"/>
                <a:ext cx="3307829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8BA38830-BBD3-490F-55C8-C0DF9E297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8930" y="3151910"/>
                <a:ext cx="330782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>
            <a:extLst>
              <a:ext uri="{FF2B5EF4-FFF2-40B4-BE49-F238E27FC236}">
                <a16:creationId xmlns:a16="http://schemas.microsoft.com/office/drawing/2014/main" id="{77170EF2-CF7A-AE6A-3F25-0409491CBF88}"/>
              </a:ext>
            </a:extLst>
          </p:cNvPr>
          <p:cNvSpPr/>
          <p:nvPr/>
        </p:nvSpPr>
        <p:spPr>
          <a:xfrm>
            <a:off x="3652457" y="3154973"/>
            <a:ext cx="381000" cy="3693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CAD343-B69D-BC71-DC75-C88590509F58}"/>
                  </a:ext>
                </a:extLst>
              </p:cNvPr>
              <p:cNvSpPr txBox="1"/>
              <p:nvPr/>
            </p:nvSpPr>
            <p:spPr>
              <a:xfrm>
                <a:off x="941914" y="3660084"/>
                <a:ext cx="800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這個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的延展，滿足邊界條件，同時在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等同於原來的起始條件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CAD343-B69D-BC71-DC75-C88590509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914" y="3660084"/>
                <a:ext cx="8001000" cy="369332"/>
              </a:xfrm>
              <a:prstGeom prst="rect">
                <a:avLst/>
              </a:prstGeom>
              <a:blipFill>
                <a:blip r:embed="rId7"/>
                <a:stretch>
                  <a:fillRect l="-634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D9787B9-2E39-603E-BC0E-036481AC547E}"/>
              </a:ext>
            </a:extLst>
          </p:cNvPr>
          <p:cNvSpPr txBox="1"/>
          <p:nvPr/>
        </p:nvSpPr>
        <p:spPr>
          <a:xfrm>
            <a:off x="941914" y="4057846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此延展為一週期函數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dirty="0"/>
              <a:t>傅立葉分析就能用！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1">
                <a:extLst>
                  <a:ext uri="{FF2B5EF4-FFF2-40B4-BE49-F238E27FC236}">
                    <a16:creationId xmlns:a16="http://schemas.microsoft.com/office/drawing/2014/main" id="{49A61FFA-7AED-0612-52D7-02CAAE2CA8C8}"/>
                  </a:ext>
                </a:extLst>
              </p:cNvPr>
              <p:cNvSpPr/>
              <p:nvPr/>
            </p:nvSpPr>
            <p:spPr>
              <a:xfrm>
                <a:off x="1056849" y="4571087"/>
                <a:ext cx="4423390" cy="84760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矩形 11">
                <a:extLst>
                  <a:ext uri="{FF2B5EF4-FFF2-40B4-BE49-F238E27FC236}">
                    <a16:creationId xmlns:a16="http://schemas.microsoft.com/office/drawing/2014/main" id="{49A61FFA-7AED-0612-52D7-02CAAE2CA8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849" y="4571087"/>
                <a:ext cx="4423390" cy="847604"/>
              </a:xfrm>
              <a:prstGeom prst="rect">
                <a:avLst/>
              </a:prstGeom>
              <a:blipFill>
                <a:blip r:embed="rId8"/>
                <a:stretch>
                  <a:fillRect t="-101493" b="-15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9C6845-454C-7AE9-76DC-2E26C47C3C5C}"/>
                  </a:ext>
                </a:extLst>
              </p:cNvPr>
              <p:cNvSpPr txBox="1"/>
              <p:nvPr/>
            </p:nvSpPr>
            <p:spPr>
              <a:xfrm>
                <a:off x="990600" y="5562600"/>
                <a:ext cx="7799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是奇函數，只有正弦函數留下。這個傅立葉數列是完備的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！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9C6845-454C-7AE9-76DC-2E26C47C3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562600"/>
                <a:ext cx="7799913" cy="369332"/>
              </a:xfrm>
              <a:prstGeom prst="rect">
                <a:avLst/>
              </a:prstGeom>
              <a:blipFill>
                <a:blip r:embed="rId9"/>
                <a:stretch>
                  <a:fillRect t="-10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1">
                <a:extLst>
                  <a:ext uri="{FF2B5EF4-FFF2-40B4-BE49-F238E27FC236}">
                    <a16:creationId xmlns:a16="http://schemas.microsoft.com/office/drawing/2014/main" id="{B1403F0C-8988-FD96-DBA3-AF405E10A709}"/>
                  </a:ext>
                </a:extLst>
              </p:cNvPr>
              <p:cNvSpPr/>
              <p:nvPr/>
            </p:nvSpPr>
            <p:spPr>
              <a:xfrm>
                <a:off x="6022162" y="4571087"/>
                <a:ext cx="2064989" cy="84760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func>
                            <m:funcPr>
                              <m:ctrl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矩形 11">
                <a:extLst>
                  <a:ext uri="{FF2B5EF4-FFF2-40B4-BE49-F238E27FC236}">
                    <a16:creationId xmlns:a16="http://schemas.microsoft.com/office/drawing/2014/main" id="{B1403F0C-8988-FD96-DBA3-AF405E10A7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162" y="4571087"/>
                <a:ext cx="2064989" cy="847604"/>
              </a:xfrm>
              <a:prstGeom prst="rect">
                <a:avLst/>
              </a:prstGeom>
              <a:blipFill>
                <a:blip r:embed="rId10"/>
                <a:stretch>
                  <a:fillRect l="-23926" t="-101493" b="-15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9AE6E0A8-8022-B42C-7950-FEBBF020DD4F}"/>
              </a:ext>
            </a:extLst>
          </p:cNvPr>
          <p:cNvSpPr/>
          <p:nvPr/>
        </p:nvSpPr>
        <p:spPr>
          <a:xfrm>
            <a:off x="5638800" y="4876800"/>
            <a:ext cx="217714" cy="185057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1EDB3D6-6B22-85CB-4136-6A733A3B601D}"/>
                  </a:ext>
                </a:extLst>
              </p:cNvPr>
              <p:cNvSpPr txBox="1"/>
              <p:nvPr/>
            </p:nvSpPr>
            <p:spPr>
              <a:xfrm>
                <a:off x="980214" y="5949213"/>
                <a:ext cx="6106386" cy="656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這一系列算子的本徵函數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是完備的！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1EDB3D6-6B22-85CB-4136-6A733A3B6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214" y="5949213"/>
                <a:ext cx="6106386" cy="656013"/>
              </a:xfrm>
              <a:prstGeom prst="rect">
                <a:avLst/>
              </a:prstGeom>
              <a:blipFill>
                <a:blip r:embed="rId11"/>
                <a:stretch>
                  <a:fillRect l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13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 animBg="1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2A0A8-E665-A3C9-7858-98F76B00B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2FD17B9E-16CB-7BBC-D68E-C331F2A744FB}"/>
                  </a:ext>
                </a:extLst>
              </p:cNvPr>
              <p:cNvSpPr/>
              <p:nvPr/>
            </p:nvSpPr>
            <p:spPr>
              <a:xfrm>
                <a:off x="1371600" y="1600200"/>
                <a:ext cx="5214440" cy="93153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 i="0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 i="0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2FD17B9E-16CB-7BBC-D68E-C331F2A74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600200"/>
                <a:ext cx="5214440" cy="931537"/>
              </a:xfrm>
              <a:prstGeom prst="rect">
                <a:avLst/>
              </a:prstGeom>
              <a:blipFill>
                <a:blip r:embed="rId2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E29025A9-FFF7-10E1-12AD-40926230300B}"/>
                  </a:ext>
                </a:extLst>
              </p:cNvPr>
              <p:cNvSpPr/>
              <p:nvPr/>
            </p:nvSpPr>
            <p:spPr>
              <a:xfrm>
                <a:off x="1383141" y="2661769"/>
                <a:ext cx="2349361" cy="10181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E29025A9-FFF7-10E1-12AD-4092623030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141" y="2661769"/>
                <a:ext cx="2349361" cy="1018164"/>
              </a:xfrm>
              <a:prstGeom prst="rect">
                <a:avLst/>
              </a:prstGeom>
              <a:blipFill>
                <a:blip r:embed="rId3"/>
                <a:stretch>
                  <a:fillRect t="-107407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A389311B-CF16-5EDC-5156-E270766097B2}"/>
                  </a:ext>
                </a:extLst>
              </p:cNvPr>
              <p:cNvSpPr/>
              <p:nvPr/>
            </p:nvSpPr>
            <p:spPr>
              <a:xfrm>
                <a:off x="1383141" y="3802146"/>
                <a:ext cx="3162148" cy="10181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A389311B-CF16-5EDC-5156-E270766097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141" y="3802146"/>
                <a:ext cx="3162148" cy="1018164"/>
              </a:xfrm>
              <a:prstGeom prst="rect">
                <a:avLst/>
              </a:prstGeom>
              <a:blipFill>
                <a:blip r:embed="rId4"/>
                <a:stretch>
                  <a:fillRect l="-2789" t="-107407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25F9F398-BC89-B24A-6500-FE31A8383151}"/>
                  </a:ext>
                </a:extLst>
              </p:cNvPr>
              <p:cNvSpPr/>
              <p:nvPr/>
            </p:nvSpPr>
            <p:spPr>
              <a:xfrm>
                <a:off x="1371600" y="4876800"/>
                <a:ext cx="3112326" cy="10181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  <a:ea typeface="Cambria Math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25F9F398-BC89-B24A-6500-FE31A83831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876800"/>
                <a:ext cx="3112326" cy="1018164"/>
              </a:xfrm>
              <a:prstGeom prst="rect">
                <a:avLst/>
              </a:prstGeom>
              <a:blipFill>
                <a:blip r:embed="rId5"/>
                <a:stretch>
                  <a:fillRect l="-3659" t="-107407" b="-165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FC8A56C-38A9-42D7-4639-2A254DCD7BAA}"/>
              </a:ext>
            </a:extLst>
          </p:cNvPr>
          <p:cNvSpPr txBox="1"/>
          <p:nvPr/>
        </p:nvSpPr>
        <p:spPr>
          <a:xfrm>
            <a:off x="1336040" y="1106913"/>
            <a:ext cx="30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完整的傅立葉級數公式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E74739-2C82-349D-4262-FAFCE80AE0C1}"/>
                  </a:ext>
                </a:extLst>
              </p:cNvPr>
              <p:cNvSpPr txBox="1"/>
              <p:nvPr/>
            </p:nvSpPr>
            <p:spPr>
              <a:xfrm>
                <a:off x="4724400" y="4114800"/>
                <a:ext cx="4191000" cy="502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Inner product of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200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altLang="zh-TW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sz="2000" i="1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E74739-2C82-349D-4262-FAFCE80AE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114800"/>
                <a:ext cx="4191000" cy="502573"/>
              </a:xfrm>
              <a:prstGeom prst="rect">
                <a:avLst/>
              </a:prstGeom>
              <a:blipFill>
                <a:blip r:embed="rId6"/>
                <a:stretch>
                  <a:fillRect l="-151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30173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FFF2B7-90B7-70DF-1FCF-EE4DD24F3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392" y="0"/>
            <a:ext cx="379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2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702F76-1C76-705B-9F5D-67DE1ECA5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746" y="0"/>
            <a:ext cx="3748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05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9F8B4E-C289-F8D2-A3A1-DF1D9A390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425" y="0"/>
            <a:ext cx="4063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74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E9209D-9E4F-5CB3-9B45-B8AC47710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17135"/>
            <a:ext cx="7772400" cy="54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55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26FD85-A35E-0E97-22F2-339240830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99" y="190024"/>
            <a:ext cx="7010400" cy="3949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8AB44D-4BEC-12E1-A8CD-C10EBFD1A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1" y="4139724"/>
            <a:ext cx="7010400" cy="24896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59E6C9-E2B4-ABFA-F6EB-875EBBC92D33}"/>
                  </a:ext>
                </a:extLst>
              </p:cNvPr>
              <p:cNvSpPr txBox="1"/>
              <p:nvPr/>
            </p:nvSpPr>
            <p:spPr>
              <a:xfrm>
                <a:off x="6476071" y="533400"/>
                <a:ext cx="1066800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59E6C9-E2B4-ABFA-F6EB-875EBBC92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071" y="533400"/>
                <a:ext cx="106680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0784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FCAB0-96CE-CC4D-5D06-32CE8E77B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1492250"/>
            <a:ext cx="60706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6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7B5F0E-DBD4-2142-5D83-D2E38DF741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1111"/>
          <a:stretch>
            <a:fillRect/>
          </a:stretch>
        </p:blipFill>
        <p:spPr>
          <a:xfrm>
            <a:off x="381000" y="2438400"/>
            <a:ext cx="4429739" cy="266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D66F60-442D-0E1F-B718-A7B4EEBECB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333"/>
          <a:stretch>
            <a:fillRect/>
          </a:stretch>
        </p:blipFill>
        <p:spPr>
          <a:xfrm>
            <a:off x="4953000" y="1828800"/>
            <a:ext cx="387136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74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0B406-E002-1D3F-4A7B-8DC91F274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1320" name="文字方塊 8">
                <a:extLst>
                  <a:ext uri="{FF2B5EF4-FFF2-40B4-BE49-F238E27FC236}">
                    <a16:creationId xmlns:a16="http://schemas.microsoft.com/office/drawing/2014/main" id="{381B00C1-06D0-8BBA-5AA5-0F182055D2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777" y="4359292"/>
                <a:ext cx="519893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TW" altLang="en-US" sz="2000" dirty="0">
                    <a:latin typeface="Arial" charset="0"/>
                  </a:rPr>
                  <a:t>各成分的頻率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TW" altLang="en-US" sz="2000" dirty="0">
                    <a:latin typeface="Arial" charset="0"/>
                  </a:rPr>
                  <a:t>是</a:t>
                </a:r>
                <a:r>
                  <a:rPr lang="zh-TW" altLang="en-US" sz="2000" dirty="0"/>
                  <a:t>訊號</a:t>
                </a:r>
                <a:r>
                  <a:rPr lang="zh-TW" altLang="en-US" sz="2000" dirty="0">
                    <a:latin typeface="Arial" charset="0"/>
                  </a:rPr>
                  <a:t>函數頻率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zh-TW" altLang="en-US" sz="2000" dirty="0">
                    <a:latin typeface="Arial" charset="0"/>
                  </a:rPr>
                  <a:t>的整數倍！</a:t>
                </a:r>
              </a:p>
            </p:txBody>
          </p:sp>
        </mc:Choice>
        <mc:Fallback xmlns="">
          <p:sp>
            <p:nvSpPr>
              <p:cNvPr id="141320" name="文字方塊 8">
                <a:extLst>
                  <a:ext uri="{FF2B5EF4-FFF2-40B4-BE49-F238E27FC236}">
                    <a16:creationId xmlns:a16="http://schemas.microsoft.com/office/drawing/2014/main" id="{381B00C1-06D0-8BBA-5AA5-0F182055D2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777" y="4359292"/>
                <a:ext cx="5198935" cy="400110"/>
              </a:xfrm>
              <a:prstGeom prst="rect">
                <a:avLst/>
              </a:prstGeom>
              <a:blipFill>
                <a:blip r:embed="rId2"/>
                <a:stretch>
                  <a:fillRect l="-1463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8">
                <a:extLst>
                  <a:ext uri="{FF2B5EF4-FFF2-40B4-BE49-F238E27FC236}">
                    <a16:creationId xmlns:a16="http://schemas.microsoft.com/office/drawing/2014/main" id="{ABD23D6B-F467-4256-BC72-E1BEBB392D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777" y="2983225"/>
                <a:ext cx="5210824" cy="529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TW" altLang="en-US" sz="2000" dirty="0">
                    <a:latin typeface="Arial" charset="0"/>
                  </a:rPr>
                  <a:t>各成分的週期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altLang="zh-TW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2000" b="0" i="1" smtClean="0">
                            <a:latin typeface="Cambria Math"/>
                          </a:rPr>
                          <m:t>𝑇</m:t>
                        </m:r>
                      </m:num>
                      <m:den>
                        <m:r>
                          <a:rPr lang="en-US" altLang="zh-TW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zh-TW" altLang="en-US" sz="2000" dirty="0">
                    <a:latin typeface="Arial" charset="0"/>
                  </a:rPr>
                  <a:t>是函數週期的整數分之一！</a:t>
                </a:r>
              </a:p>
            </p:txBody>
          </p:sp>
        </mc:Choice>
        <mc:Fallback xmlns="">
          <p:sp>
            <p:nvSpPr>
              <p:cNvPr id="11" name="文字方塊 8">
                <a:extLst>
                  <a:ext uri="{FF2B5EF4-FFF2-40B4-BE49-F238E27FC236}">
                    <a16:creationId xmlns:a16="http://schemas.microsoft.com/office/drawing/2014/main" id="{ABD23D6B-F467-4256-BC72-E1BEBB392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777" y="2983225"/>
                <a:ext cx="5210824" cy="529376"/>
              </a:xfrm>
              <a:prstGeom prst="rect">
                <a:avLst/>
              </a:prstGeom>
              <a:blipFill>
                <a:blip r:embed="rId3"/>
                <a:stretch>
                  <a:fillRect l="-1460" r="-6083" b="-69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>
            <a:extLst>
              <a:ext uri="{FF2B5EF4-FFF2-40B4-BE49-F238E27FC236}">
                <a16:creationId xmlns:a16="http://schemas.microsoft.com/office/drawing/2014/main" id="{3B562B16-A973-BB07-38C4-BF91D7A9C82C}"/>
              </a:ext>
            </a:extLst>
          </p:cNvPr>
          <p:cNvSpPr txBox="1"/>
          <p:nvPr/>
        </p:nvSpPr>
        <p:spPr bwMode="auto">
          <a:xfrm>
            <a:off x="418777" y="5330284"/>
            <a:ext cx="4608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研究三角函數就等於研究所有週期函數。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3">
                <a:extLst>
                  <a:ext uri="{FF2B5EF4-FFF2-40B4-BE49-F238E27FC236}">
                    <a16:creationId xmlns:a16="http://schemas.microsoft.com/office/drawing/2014/main" id="{21903F96-E3D4-D3E0-67E8-7DFA9A0ED16E}"/>
                  </a:ext>
                </a:extLst>
              </p:cNvPr>
              <p:cNvSpPr txBox="1"/>
              <p:nvPr/>
            </p:nvSpPr>
            <p:spPr bwMode="auto">
              <a:xfrm>
                <a:off x="2510133" y="3536987"/>
                <a:ext cx="967218" cy="66858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5" name="文字方塊 13">
                <a:extLst>
                  <a:ext uri="{FF2B5EF4-FFF2-40B4-BE49-F238E27FC236}">
                    <a16:creationId xmlns:a16="http://schemas.microsoft.com/office/drawing/2014/main" id="{21903F96-E3D4-D3E0-67E8-7DFA9A0ED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0133" y="3536987"/>
                <a:ext cx="967218" cy="6685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67C8CD50-3881-6407-E96D-954E9AECF43D}"/>
                  </a:ext>
                </a:extLst>
              </p:cNvPr>
              <p:cNvSpPr/>
              <p:nvPr/>
            </p:nvSpPr>
            <p:spPr>
              <a:xfrm>
                <a:off x="418777" y="1879372"/>
                <a:ext cx="8736109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den>
                                      </m:f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den>
                                      </m:f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nary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zh-TW" alt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zh-TW" alt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67C8CD50-3881-6407-E96D-954E9AECF4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77" y="1879372"/>
                <a:ext cx="8736109" cy="931537"/>
              </a:xfrm>
              <a:prstGeom prst="rect">
                <a:avLst/>
              </a:prstGeom>
              <a:blipFill>
                <a:blip r:embed="rId5"/>
                <a:stretch>
                  <a:fillRect t="-101333" b="-15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CC895C7-14F2-083B-F99B-073888EA89A3}"/>
                  </a:ext>
                </a:extLst>
              </p:cNvPr>
              <p:cNvSpPr txBox="1"/>
              <p:nvPr/>
            </p:nvSpPr>
            <p:spPr>
              <a:xfrm>
                <a:off x="388832" y="928512"/>
                <a:ext cx="52098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variable can be chosen to be time: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CC895C7-14F2-083B-F99B-073888EA8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32" y="928512"/>
                <a:ext cx="5209821" cy="400110"/>
              </a:xfrm>
              <a:prstGeom prst="rect">
                <a:avLst/>
              </a:prstGeom>
              <a:blipFill>
                <a:blip r:embed="rId6"/>
                <a:stretch>
                  <a:fillRect l="-1217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15_08_Figure.jpg">
            <a:extLst>
              <a:ext uri="{FF2B5EF4-FFF2-40B4-BE49-F238E27FC236}">
                <a16:creationId xmlns:a16="http://schemas.microsoft.com/office/drawing/2014/main" id="{2DC26166-3028-7962-C44D-E6BFC5EF41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06" r="67773" b="2804"/>
          <a:stretch>
            <a:fillRect/>
          </a:stretch>
        </p:blipFill>
        <p:spPr>
          <a:xfrm>
            <a:off x="6375725" y="3048000"/>
            <a:ext cx="2539675" cy="3609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3">
                <a:extLst>
                  <a:ext uri="{FF2B5EF4-FFF2-40B4-BE49-F238E27FC236}">
                    <a16:creationId xmlns:a16="http://schemas.microsoft.com/office/drawing/2014/main" id="{FECE8C10-2C14-6546-81BC-82E0F0D94C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832" y="1403942"/>
                <a:ext cx="834853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TW" sz="2000" dirty="0"/>
                  <a:t>A</a:t>
                </a:r>
                <a:r>
                  <a:rPr lang="en-US" altLang="zh-TW" sz="2000" b="0" dirty="0">
                    <a:solidFill>
                      <a:schemeClr val="tx1"/>
                    </a:solidFill>
                  </a:rPr>
                  <a:t>ny periodic signal of period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  <a:latin typeface="Arial" charset="0"/>
                  </a:rPr>
                  <a:t> </a:t>
                </a:r>
                <a:r>
                  <a:rPr lang="en-US" altLang="zh-TW" sz="20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can be written as a </a:t>
                </a:r>
                <a:r>
                  <a:rPr lang="en-US" altLang="zh-TW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Fourier Series of Harmonics.</a:t>
                </a:r>
                <a:r>
                  <a:rPr lang="en-US" altLang="zh-TW" sz="20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</a:t>
                </a:r>
                <a:endParaRPr lang="zh-TW" altLang="en-US" sz="2000" dirty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 Box 3">
                <a:extLst>
                  <a:ext uri="{FF2B5EF4-FFF2-40B4-BE49-F238E27FC236}">
                    <a16:creationId xmlns:a16="http://schemas.microsoft.com/office/drawing/2014/main" id="{FECE8C10-2C14-6546-81BC-82E0F0D94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832" y="1403942"/>
                <a:ext cx="8348537" cy="400110"/>
              </a:xfrm>
              <a:prstGeom prst="rect">
                <a:avLst/>
              </a:prstGeom>
              <a:blipFill>
                <a:blip r:embed="rId8"/>
                <a:stretch>
                  <a:fillRect l="-760" t="-6061" r="-1520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130AA0-13D3-461B-F80E-747896DA9FCD}"/>
              </a:ext>
            </a:extLst>
          </p:cNvPr>
          <p:cNvCxnSpPr>
            <a:cxnSpLocks/>
          </p:cNvCxnSpPr>
          <p:nvPr/>
        </p:nvCxnSpPr>
        <p:spPr>
          <a:xfrm flipV="1">
            <a:off x="3505200" y="3280266"/>
            <a:ext cx="3505200" cy="377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E29183C-308B-A5CD-CB3B-16F966722645}"/>
              </a:ext>
            </a:extLst>
          </p:cNvPr>
          <p:cNvCxnSpPr>
            <a:cxnSpLocks/>
          </p:cNvCxnSpPr>
          <p:nvPr/>
        </p:nvCxnSpPr>
        <p:spPr>
          <a:xfrm>
            <a:off x="3505200" y="3981958"/>
            <a:ext cx="3352800" cy="377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27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0" grpId="0"/>
      <p:bldP spid="11" grpId="0"/>
      <p:bldP spid="3" grpId="0"/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5_08_Fig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4"/>
          <a:stretch/>
        </p:blipFill>
        <p:spPr>
          <a:xfrm>
            <a:off x="422910" y="183825"/>
            <a:ext cx="8298180" cy="638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78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ile:Square wave frequency spectrum animation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00" y="1134419"/>
            <a:ext cx="4714800" cy="47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1825">
            <a:extLst>
              <a:ext uri="{FF2B5EF4-FFF2-40B4-BE49-F238E27FC236}">
                <a16:creationId xmlns:a16="http://schemas.microsoft.com/office/drawing/2014/main" id="{E98A8B19-6E6C-C34D-9704-8399043594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8"/>
          <a:stretch/>
        </p:blipFill>
        <p:spPr bwMode="auto">
          <a:xfrm>
            <a:off x="5867400" y="3200400"/>
            <a:ext cx="2563315" cy="26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7198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18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88913"/>
            <a:ext cx="2786063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18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96"/>
          <a:stretch>
            <a:fillRect/>
          </a:stretch>
        </p:blipFill>
        <p:spPr bwMode="auto">
          <a:xfrm>
            <a:off x="411127" y="3713398"/>
            <a:ext cx="7920037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文字方塊 3"/>
          <p:cNvSpPr txBox="1">
            <a:spLocks noChangeArrowheads="1"/>
          </p:cNvSpPr>
          <p:nvPr/>
        </p:nvSpPr>
        <p:spPr bwMode="auto">
          <a:xfrm>
            <a:off x="395920" y="6093296"/>
            <a:ext cx="83521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>
                <a:latin typeface="Arial" charset="0"/>
              </a:rPr>
              <a:t>一般來說，</a:t>
            </a:r>
            <a:r>
              <a:rPr lang="en-US" altLang="zh-TW" sz="1800" i="1"/>
              <a:t>n</a:t>
            </a:r>
            <a:r>
              <a:rPr lang="zh-TW" altLang="en-US" sz="1800" i="1"/>
              <a:t> </a:t>
            </a:r>
            <a:r>
              <a:rPr lang="zh-TW" altLang="en-US" sz="1800">
                <a:latin typeface="Arial" charset="0"/>
              </a:rPr>
              <a:t>越大，強度越小，所以通常只要有限個成分就能近似一個周期運動！</a:t>
            </a:r>
          </a:p>
        </p:txBody>
      </p:sp>
    </p:spTree>
    <p:extLst>
      <p:ext uri="{BB962C8B-B14F-4D97-AF65-F5344CB8AC3E}">
        <p14:creationId xmlns:p14="http://schemas.microsoft.com/office/powerpoint/2010/main" val="17697692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AF217BC1-C8F7-D35C-30EB-2FDB57665AB4}"/>
                  </a:ext>
                </a:extLst>
              </p:cNvPr>
              <p:cNvSpPr/>
              <p:nvPr/>
            </p:nvSpPr>
            <p:spPr>
              <a:xfrm>
                <a:off x="1371600" y="3657600"/>
                <a:ext cx="4789388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𝑛𝑥</m:t>
                                      </m:r>
                                    </m:e>
                                  </m:func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𝑛𝑥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AF217BC1-C8F7-D35C-30EB-2FDB57665A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657600"/>
                <a:ext cx="4789388" cy="931537"/>
              </a:xfrm>
              <a:prstGeom prst="rect">
                <a:avLst/>
              </a:prstGeom>
              <a:blipFill>
                <a:blip r:embed="rId2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A7DEF9-F7F8-9AA7-1E44-3F3376CDDA51}"/>
                  </a:ext>
                </a:extLst>
              </p:cNvPr>
              <p:cNvSpPr txBox="1"/>
              <p:nvPr/>
            </p:nvSpPr>
            <p:spPr>
              <a:xfrm>
                <a:off x="1371600" y="4724400"/>
                <a:ext cx="708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period of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now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defined in the region: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A7DEF9-F7F8-9AA7-1E44-3F3376CDD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724400"/>
                <a:ext cx="7086600" cy="400110"/>
              </a:xfrm>
              <a:prstGeom prst="rect">
                <a:avLst/>
              </a:prstGeom>
              <a:blipFill>
                <a:blip r:embed="rId3"/>
                <a:stretch>
                  <a:fillRect l="-894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721CA774-6F81-5ED4-2A10-08EB3A9453E8}"/>
                  </a:ext>
                </a:extLst>
              </p:cNvPr>
              <p:cNvSpPr/>
              <p:nvPr/>
            </p:nvSpPr>
            <p:spPr>
              <a:xfrm>
                <a:off x="1376680" y="1524000"/>
                <a:ext cx="5241115" cy="93153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n-US" altLang="zh-TW" sz="20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721CA774-6F81-5ED4-2A10-08EB3A9453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680" y="1524000"/>
                <a:ext cx="5241115" cy="931537"/>
              </a:xfrm>
              <a:prstGeom prst="rect">
                <a:avLst/>
              </a:prstGeom>
              <a:blipFill>
                <a:blip r:embed="rId4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D0E763-8B2F-E048-D8DA-585D7C8E680C}"/>
                  </a:ext>
                </a:extLst>
              </p:cNvPr>
              <p:cNvSpPr txBox="1"/>
              <p:nvPr/>
            </p:nvSpPr>
            <p:spPr>
              <a:xfrm>
                <a:off x="1371600" y="3026767"/>
                <a:ext cx="6553200" cy="500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It is sometimes useful to redefine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𝐿</m:t>
                        </m:r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new variable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D0E763-8B2F-E048-D8DA-585D7C8E6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026767"/>
                <a:ext cx="6553200" cy="500650"/>
              </a:xfrm>
              <a:prstGeom prst="rect">
                <a:avLst/>
              </a:prstGeom>
              <a:blipFill>
                <a:blip r:embed="rId5"/>
                <a:stretch>
                  <a:fillRect l="-96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2">
            <a:extLst>
              <a:ext uri="{FF2B5EF4-FFF2-40B4-BE49-F238E27FC236}">
                <a16:creationId xmlns:a16="http://schemas.microsoft.com/office/drawing/2014/main" id="{E017880C-C2BD-8D8B-63D5-A3BB6044D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043" y="5238002"/>
            <a:ext cx="63899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officially how Fourier Series is defined.</a:t>
            </a:r>
          </a:p>
        </p:txBody>
      </p:sp>
    </p:spTree>
    <p:extLst>
      <p:ext uri="{BB962C8B-B14F-4D97-AF65-F5344CB8AC3E}">
        <p14:creationId xmlns:p14="http://schemas.microsoft.com/office/powerpoint/2010/main" val="4099481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98025FD0-E8C9-6DF6-2D0B-DC0380870CBE}"/>
                  </a:ext>
                </a:extLst>
              </p:cNvPr>
              <p:cNvSpPr/>
              <p:nvPr/>
            </p:nvSpPr>
            <p:spPr>
              <a:xfrm>
                <a:off x="1215887" y="590542"/>
                <a:ext cx="6845977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98025FD0-E8C9-6DF6-2D0B-DC0380870C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887" y="590542"/>
                <a:ext cx="6845977" cy="992644"/>
              </a:xfrm>
              <a:prstGeom prst="rect">
                <a:avLst/>
              </a:prstGeom>
              <a:blipFill>
                <a:blip r:embed="rId2"/>
                <a:stretch>
                  <a:fillRect l="-12593"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CF3FDF9D-DEA9-E799-0D36-D8E572A35D90}"/>
                  </a:ext>
                </a:extLst>
              </p:cNvPr>
              <p:cNvSpPr/>
              <p:nvPr/>
            </p:nvSpPr>
            <p:spPr>
              <a:xfrm>
                <a:off x="1258956" y="1839152"/>
                <a:ext cx="5720156" cy="8526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>
                                        <m:fPr>
                                          <m:ctrlP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CF3FDF9D-DEA9-E799-0D36-D8E572A35D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956" y="1839152"/>
                <a:ext cx="5720156" cy="852669"/>
              </a:xfrm>
              <a:prstGeom prst="rect">
                <a:avLst/>
              </a:prstGeom>
              <a:blipFill>
                <a:blip r:embed="rId3"/>
                <a:stretch>
                  <a:fillRect t="-166667" r="-13304" b="-242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B5B5D56-683C-DD22-D103-83E8958D8B8B}"/>
              </a:ext>
            </a:extLst>
          </p:cNvPr>
          <p:cNvSpPr txBox="1"/>
          <p:nvPr/>
        </p:nvSpPr>
        <p:spPr>
          <a:xfrm>
            <a:off x="1262269" y="2605685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正弦函數是週期函數，上式為零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569071-FC08-4215-65E2-376F009CAE71}"/>
                  </a:ext>
                </a:extLst>
              </p:cNvPr>
              <p:cNvSpPr txBox="1"/>
              <p:nvPr/>
            </p:nvSpPr>
            <p:spPr>
              <a:xfrm>
                <a:off x="1262269" y="2975017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，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569071-FC08-4215-65E2-376F009CA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269" y="2975017"/>
                <a:ext cx="4572000" cy="400110"/>
              </a:xfrm>
              <a:prstGeom prst="rect">
                <a:avLst/>
              </a:prstGeom>
              <a:blipFill>
                <a:blip r:embed="rId4"/>
                <a:stretch>
                  <a:fillRect l="-138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DBA57F-230E-0212-7923-22CE9BFE6E70}"/>
                  </a:ext>
                </a:extLst>
              </p:cNvPr>
              <p:cNvSpPr txBox="1"/>
              <p:nvPr/>
            </p:nvSpPr>
            <p:spPr>
              <a:xfrm>
                <a:off x="1258956" y="1479845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DBA57F-230E-0212-7923-22CE9BFE6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956" y="1479845"/>
                <a:ext cx="4572000" cy="400110"/>
              </a:xfrm>
              <a:prstGeom prst="rect">
                <a:avLst/>
              </a:prstGeom>
              <a:blipFill>
                <a:blip r:embed="rId5"/>
                <a:stretch>
                  <a:fillRect l="-138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70E8D325-D483-3F9F-08C8-D686FCE50B2B}"/>
                  </a:ext>
                </a:extLst>
              </p:cNvPr>
              <p:cNvSpPr/>
              <p:nvPr/>
            </p:nvSpPr>
            <p:spPr>
              <a:xfrm>
                <a:off x="1252330" y="3367501"/>
                <a:ext cx="5593711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矩形 11">
                <a:extLst>
                  <a:ext uri="{FF2B5EF4-FFF2-40B4-BE49-F238E27FC236}">
                    <a16:creationId xmlns:a16="http://schemas.microsoft.com/office/drawing/2014/main" id="{70E8D325-D483-3F9F-08C8-D686FCE50B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330" y="3367501"/>
                <a:ext cx="5593711" cy="992644"/>
              </a:xfrm>
              <a:prstGeom prst="rect">
                <a:avLst/>
              </a:prstGeom>
              <a:blipFill>
                <a:blip r:embed="rId6"/>
                <a:stretch>
                  <a:fillRect l="-15385" t="-110000" b="-16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F064849F-7EF8-F078-38F7-58DCF65DE553}"/>
                  </a:ext>
                </a:extLst>
              </p:cNvPr>
              <p:cNvSpPr/>
              <p:nvPr/>
            </p:nvSpPr>
            <p:spPr>
              <a:xfrm>
                <a:off x="1239078" y="4355245"/>
                <a:ext cx="1822871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F064849F-7EF8-F078-38F7-58DCF65DE5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078" y="4355245"/>
                <a:ext cx="1822871" cy="992644"/>
              </a:xfrm>
              <a:prstGeom prst="rect">
                <a:avLst/>
              </a:prstGeom>
              <a:blipFill>
                <a:blip r:embed="rId7"/>
                <a:stretch>
                  <a:fillRect l="-24306" t="-111392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1">
                <a:extLst>
                  <a:ext uri="{FF2B5EF4-FFF2-40B4-BE49-F238E27FC236}">
                    <a16:creationId xmlns:a16="http://schemas.microsoft.com/office/drawing/2014/main" id="{47BBAEA3-2C26-A5A8-2E26-4719AD7F75AE}"/>
                  </a:ext>
                </a:extLst>
              </p:cNvPr>
              <p:cNvSpPr/>
              <p:nvPr/>
            </p:nvSpPr>
            <p:spPr>
              <a:xfrm>
                <a:off x="1205948" y="5669230"/>
                <a:ext cx="3357329" cy="99264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1" name="矩形 11">
                <a:extLst>
                  <a:ext uri="{FF2B5EF4-FFF2-40B4-BE49-F238E27FC236}">
                    <a16:creationId xmlns:a16="http://schemas.microsoft.com/office/drawing/2014/main" id="{47BBAEA3-2C26-A5A8-2E26-4719AD7F75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948" y="5669230"/>
                <a:ext cx="3357329" cy="992644"/>
              </a:xfrm>
              <a:prstGeom prst="rect">
                <a:avLst/>
              </a:prstGeom>
              <a:blipFill>
                <a:blip r:embed="rId8"/>
                <a:stretch>
                  <a:fillRect l="-26415"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91F2F2C-C264-AAD4-8B70-CF0BAA362677}"/>
              </a:ext>
            </a:extLst>
          </p:cNvPr>
          <p:cNvSpPr txBox="1"/>
          <p:nvPr/>
        </p:nvSpPr>
        <p:spPr>
          <a:xfrm>
            <a:off x="1229139" y="5257800"/>
            <a:ext cx="3435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綜合兩式可以表示為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4C7C80-E140-CEE9-8884-B79914BF19D5}"/>
              </a:ext>
            </a:extLst>
          </p:cNvPr>
          <p:cNvSpPr txBox="1"/>
          <p:nvPr/>
        </p:nvSpPr>
        <p:spPr>
          <a:xfrm>
            <a:off x="1182756" y="169339"/>
            <a:ext cx="7046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首先三角函數形成正交歸一的一系列函數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1">
                <a:extLst>
                  <a:ext uri="{FF2B5EF4-FFF2-40B4-BE49-F238E27FC236}">
                    <a16:creationId xmlns:a16="http://schemas.microsoft.com/office/drawing/2014/main" id="{931736EA-A8DA-13B3-D78A-00C3E466628D}"/>
                  </a:ext>
                </a:extLst>
              </p:cNvPr>
              <p:cNvSpPr/>
              <p:nvPr/>
            </p:nvSpPr>
            <p:spPr>
              <a:xfrm>
                <a:off x="4673048" y="5693182"/>
                <a:ext cx="2297617" cy="77886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TW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altLang="zh-TW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altLang="zh-TW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altLang="zh-TW" sz="20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0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矩形 11">
                <a:extLst>
                  <a:ext uri="{FF2B5EF4-FFF2-40B4-BE49-F238E27FC236}">
                    <a16:creationId xmlns:a16="http://schemas.microsoft.com/office/drawing/2014/main" id="{931736EA-A8DA-13B3-D78A-00C3E46662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048" y="5693182"/>
                <a:ext cx="2297617" cy="778868"/>
              </a:xfrm>
              <a:prstGeom prst="rect">
                <a:avLst/>
              </a:prstGeom>
              <a:blipFill>
                <a:blip r:embed="rId9"/>
                <a:stretch>
                  <a:fillRect l="-17680" t="-195161" b="-28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D29119-3147-299F-81FE-03C09771BF51}"/>
                  </a:ext>
                </a:extLst>
              </p:cNvPr>
              <p:cNvSpPr txBox="1"/>
              <p:nvPr/>
            </p:nvSpPr>
            <p:spPr>
              <a:xfrm>
                <a:off x="4572000" y="5299898"/>
                <a:ext cx="29138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Kronecker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Function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D29119-3147-299F-81FE-03C09771B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299898"/>
                <a:ext cx="2913822" cy="400110"/>
              </a:xfrm>
              <a:prstGeom prst="rect">
                <a:avLst/>
              </a:prstGeom>
              <a:blipFill>
                <a:blip r:embed="rId10"/>
                <a:stretch>
                  <a:fillRect l="-2174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07169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149DBB94-3CCE-9851-94A6-CAC970BBBC45}"/>
                  </a:ext>
                </a:extLst>
              </p:cNvPr>
              <p:cNvSpPr/>
              <p:nvPr/>
            </p:nvSpPr>
            <p:spPr>
              <a:xfrm>
                <a:off x="1295400" y="685800"/>
                <a:ext cx="3283591" cy="99264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 i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149DBB94-3CCE-9851-94A6-CAC970BBBC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685800"/>
                <a:ext cx="3283591" cy="992644"/>
              </a:xfrm>
              <a:prstGeom prst="rect">
                <a:avLst/>
              </a:prstGeom>
              <a:blipFill>
                <a:blip r:embed="rId2"/>
                <a:stretch>
                  <a:fillRect l="-27027" t="-114103" b="-17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B3B2B3B-6B9C-A9F0-3E7C-382A28FDE88E}"/>
              </a:ext>
            </a:extLst>
          </p:cNvPr>
          <p:cNvSpPr txBox="1"/>
          <p:nvPr/>
        </p:nvSpPr>
        <p:spPr>
          <a:xfrm>
            <a:off x="1371600" y="2286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同理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4C1C5BBB-654E-4E18-9BB6-E45504CCD635}"/>
                  </a:ext>
                </a:extLst>
              </p:cNvPr>
              <p:cNvSpPr/>
              <p:nvPr/>
            </p:nvSpPr>
            <p:spPr>
              <a:xfrm>
                <a:off x="1295400" y="2057400"/>
                <a:ext cx="6735370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 sz="20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altLang="zh-TW" sz="20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4C1C5BBB-654E-4E18-9BB6-E45504CCD6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057400"/>
                <a:ext cx="6735370" cy="992644"/>
              </a:xfrm>
              <a:prstGeom prst="rect">
                <a:avLst/>
              </a:prstGeom>
              <a:blipFill>
                <a:blip r:embed="rId3"/>
                <a:stretch>
                  <a:fillRect l="-12806"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B3B40943-F7E7-FC74-D4EC-4D911881E3F3}"/>
                  </a:ext>
                </a:extLst>
              </p:cNvPr>
              <p:cNvSpPr/>
              <p:nvPr/>
            </p:nvSpPr>
            <p:spPr>
              <a:xfrm>
                <a:off x="1295400" y="3338241"/>
                <a:ext cx="6271397" cy="8526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>
                                        <m:fPr>
                                          <m:ctrlP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co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co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B3B40943-F7E7-FC74-D4EC-4D911881E3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338241"/>
                <a:ext cx="6271397" cy="852669"/>
              </a:xfrm>
              <a:prstGeom prst="rect">
                <a:avLst/>
              </a:prstGeom>
              <a:blipFill>
                <a:blip r:embed="rId4"/>
                <a:stretch>
                  <a:fillRect t="-173134" r="-4656" b="-250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1">
                <a:extLst>
                  <a:ext uri="{FF2B5EF4-FFF2-40B4-BE49-F238E27FC236}">
                    <a16:creationId xmlns:a16="http://schemas.microsoft.com/office/drawing/2014/main" id="{05606784-434A-2DDE-C2DE-AD8A454A10D1}"/>
                  </a:ext>
                </a:extLst>
              </p:cNvPr>
              <p:cNvSpPr/>
              <p:nvPr/>
            </p:nvSpPr>
            <p:spPr>
              <a:xfrm>
                <a:off x="1295400" y="4566957"/>
                <a:ext cx="3534429" cy="8526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>
                                        <m:fPr>
                                          <m:ctrlP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 b="0" i="0" smtClean="0">
                                          <a:latin typeface="Cambria Math" panose="02040503050406030204" pitchFamily="18" charset="0"/>
                                        </a:rPr>
                                        <m:t>co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</m:d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矩形 11">
                <a:extLst>
                  <a:ext uri="{FF2B5EF4-FFF2-40B4-BE49-F238E27FC236}">
                    <a16:creationId xmlns:a16="http://schemas.microsoft.com/office/drawing/2014/main" id="{05606784-434A-2DDE-C2DE-AD8A454A10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566957"/>
                <a:ext cx="3534429" cy="852669"/>
              </a:xfrm>
              <a:prstGeom prst="rect">
                <a:avLst/>
              </a:prstGeom>
              <a:blipFill>
                <a:blip r:embed="rId5"/>
                <a:stretch>
                  <a:fillRect t="-170588" r="-8602" b="-24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55C093-6B0B-4FB7-F387-EB3256062E11}"/>
                  </a:ext>
                </a:extLst>
              </p:cNvPr>
              <p:cNvSpPr txBox="1"/>
              <p:nvPr/>
            </p:nvSpPr>
            <p:spPr>
              <a:xfrm>
                <a:off x="1295400" y="4147930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，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55C093-6B0B-4FB7-F387-EB3256062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147930"/>
                <a:ext cx="4572000" cy="400110"/>
              </a:xfrm>
              <a:prstGeom prst="rect">
                <a:avLst/>
              </a:prstGeom>
              <a:blipFill>
                <a:blip r:embed="rId6"/>
                <a:stretch>
                  <a:fillRect l="-1662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3B76BD-DEC6-FD7C-0D61-80EC92340C77}"/>
                  </a:ext>
                </a:extLst>
              </p:cNvPr>
              <p:cNvSpPr txBox="1"/>
              <p:nvPr/>
            </p:nvSpPr>
            <p:spPr>
              <a:xfrm>
                <a:off x="1321904" y="2959955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3B76BD-DEC6-FD7C-0D61-80EC92340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904" y="2959955"/>
                <a:ext cx="4572000" cy="400110"/>
              </a:xfrm>
              <a:prstGeom prst="rect">
                <a:avLst/>
              </a:prstGeom>
              <a:blipFill>
                <a:blip r:embed="rId7"/>
                <a:stretch>
                  <a:fillRect l="-1662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900CDB67-D8A2-2B38-15F2-09B9FB2CA4FF}"/>
                  </a:ext>
                </a:extLst>
              </p:cNvPr>
              <p:cNvSpPr/>
              <p:nvPr/>
            </p:nvSpPr>
            <p:spPr>
              <a:xfrm>
                <a:off x="1305339" y="5486400"/>
                <a:ext cx="2864567" cy="99264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900CDB67-D8A2-2B38-15F2-09B9FB2CA4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339" y="5486400"/>
                <a:ext cx="2864567" cy="992644"/>
              </a:xfrm>
              <a:prstGeom prst="rect">
                <a:avLst/>
              </a:prstGeom>
              <a:blipFill>
                <a:blip r:embed="rId8"/>
                <a:stretch>
                  <a:fillRect l="-30396"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9421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67926CB6-2566-DBA4-7719-C7F26AC6F0C0}"/>
                  </a:ext>
                </a:extLst>
              </p:cNvPr>
              <p:cNvSpPr/>
              <p:nvPr/>
            </p:nvSpPr>
            <p:spPr>
              <a:xfrm>
                <a:off x="2909150" y="1675323"/>
                <a:ext cx="3283591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 i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67926CB6-2566-DBA4-7719-C7F26AC6F0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150" y="1675323"/>
                <a:ext cx="3283591" cy="992644"/>
              </a:xfrm>
              <a:prstGeom prst="rect">
                <a:avLst/>
              </a:prstGeom>
              <a:blipFill>
                <a:blip r:embed="rId2"/>
                <a:stretch>
                  <a:fillRect l="-26538"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963BF07B-42A3-F0B8-239B-862EB118B6FF}"/>
                  </a:ext>
                </a:extLst>
              </p:cNvPr>
              <p:cNvSpPr/>
              <p:nvPr/>
            </p:nvSpPr>
            <p:spPr>
              <a:xfrm>
                <a:off x="2909150" y="2717773"/>
                <a:ext cx="2864567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963BF07B-42A3-F0B8-239B-862EB118B6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150" y="2717773"/>
                <a:ext cx="2864567" cy="992644"/>
              </a:xfrm>
              <a:prstGeom prst="rect">
                <a:avLst/>
              </a:prstGeom>
              <a:blipFill>
                <a:blip r:embed="rId3"/>
                <a:stretch>
                  <a:fillRect l="-30396"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2DBAD39C-540E-BF62-1DF6-84F6FDE16422}"/>
                  </a:ext>
                </a:extLst>
              </p:cNvPr>
              <p:cNvSpPr/>
              <p:nvPr/>
            </p:nvSpPr>
            <p:spPr>
              <a:xfrm>
                <a:off x="2909150" y="591643"/>
                <a:ext cx="3357329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2DBAD39C-540E-BF62-1DF6-84F6FDE164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150" y="591643"/>
                <a:ext cx="3357329" cy="992644"/>
              </a:xfrm>
              <a:prstGeom prst="rect">
                <a:avLst/>
              </a:prstGeom>
              <a:blipFill>
                <a:blip r:embed="rId4"/>
                <a:stretch>
                  <a:fillRect l="-25940"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6FE65870-7EF1-0BC5-AE8F-6D2F075827A0}"/>
                  </a:ext>
                </a:extLst>
              </p:cNvPr>
              <p:cNvSpPr/>
              <p:nvPr/>
            </p:nvSpPr>
            <p:spPr>
              <a:xfrm>
                <a:off x="165652" y="4547080"/>
                <a:ext cx="8570936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𝑛𝑥</m:t>
                          </m:r>
                        </m:e>
                      </m:fun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∙</m:t>
                                      </m:r>
                                      <m:func>
                                        <m:funcPr>
                                          <m:ctrlPr>
                                            <a:rPr lang="en-US" altLang="zh-TW" sz="200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TW" sz="2000">
                                              <a:latin typeface="Cambria Math"/>
                                              <a:ea typeface="Cambria Math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</m:func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∙</m:t>
                                      </m:r>
                                      <m:func>
                                        <m:funcPr>
                                          <m:ctrlPr>
                                            <a:rPr lang="en-US" altLang="zh-TW" sz="200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TW" sz="200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6FE65870-7EF1-0BC5-AE8F-6D2F075827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652" y="4547080"/>
                <a:ext cx="8570936" cy="992644"/>
              </a:xfrm>
              <a:prstGeom prst="rect">
                <a:avLst/>
              </a:prstGeom>
              <a:blipFill>
                <a:blip r:embed="rId5"/>
                <a:stretch>
                  <a:fillRect l="-7544"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11">
                <a:extLst>
                  <a:ext uri="{FF2B5EF4-FFF2-40B4-BE49-F238E27FC236}">
                    <a16:creationId xmlns:a16="http://schemas.microsoft.com/office/drawing/2014/main" id="{577E353B-4B75-D533-5D43-A8F4F12336FE}"/>
                  </a:ext>
                </a:extLst>
              </p:cNvPr>
              <p:cNvSpPr/>
              <p:nvPr/>
            </p:nvSpPr>
            <p:spPr>
              <a:xfrm>
                <a:off x="194719" y="5619802"/>
                <a:ext cx="8643713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∙</m:t>
                                      </m:r>
                                      <m:func>
                                        <m:funcPr>
                                          <m:ctrlPr>
                                            <a:rPr lang="en-US" altLang="zh-TW" sz="200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TW" sz="2000">
                                              <a:latin typeface="Cambria Math"/>
                                              <a:ea typeface="Cambria Math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</m:func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∙</m:t>
                                      </m:r>
                                      <m:func>
                                        <m:funcPr>
                                          <m:ctrlPr>
                                            <a:rPr lang="en-US" altLang="zh-TW" sz="200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TW" sz="200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altLang="zh-TW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𝑚</m:t>
                                          </m:r>
                                          <m:r>
                                            <a:rPr lang="en-US" altLang="zh-TW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en-US" altLang="zh-TW" sz="2000" b="0" i="0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矩形 11">
                <a:extLst>
                  <a:ext uri="{FF2B5EF4-FFF2-40B4-BE49-F238E27FC236}">
                    <a16:creationId xmlns:a16="http://schemas.microsoft.com/office/drawing/2014/main" id="{577E353B-4B75-D533-5D43-A8F4F12336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19" y="5619802"/>
                <a:ext cx="8643713" cy="992644"/>
              </a:xfrm>
              <a:prstGeom prst="rect">
                <a:avLst/>
              </a:prstGeom>
              <a:blipFill>
                <a:blip r:embed="rId6"/>
                <a:stretch>
                  <a:fillRect l="-4552"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00DC0C3-C4ED-3818-EF0E-2F9D199B3102}"/>
              </a:ext>
            </a:extLst>
          </p:cNvPr>
          <p:cNvSpPr txBox="1"/>
          <p:nvPr/>
        </p:nvSpPr>
        <p:spPr>
          <a:xfrm>
            <a:off x="152400" y="228600"/>
            <a:ext cx="7046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三角函數形成正交歸一的一系列函數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9AA1A4-3709-1716-B9A9-B49772801B06}"/>
              </a:ext>
            </a:extLst>
          </p:cNvPr>
          <p:cNvSpPr txBox="1"/>
          <p:nvPr/>
        </p:nvSpPr>
        <p:spPr>
          <a:xfrm>
            <a:off x="128337" y="3717841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coefficients can be easily computed: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4CE43C-641D-0D60-5845-5D351F85748E}"/>
                  </a:ext>
                </a:extLst>
              </p:cNvPr>
              <p:cNvSpPr txBox="1"/>
              <p:nvPr/>
            </p:nvSpPr>
            <p:spPr>
              <a:xfrm>
                <a:off x="128337" y="4097164"/>
                <a:ext cx="4876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我們只要對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成三角函數後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積分即可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4CE43C-641D-0D60-5845-5D351F857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37" y="4097164"/>
                <a:ext cx="4876800" cy="400110"/>
              </a:xfrm>
              <a:prstGeom prst="rect">
                <a:avLst/>
              </a:prstGeom>
              <a:blipFill>
                <a:blip r:embed="rId7"/>
                <a:stretch>
                  <a:fillRect l="-1299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5570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F46DA249-A341-8AC8-F850-3A413B36782D}"/>
                  </a:ext>
                </a:extLst>
              </p:cNvPr>
              <p:cNvSpPr/>
              <p:nvPr/>
            </p:nvSpPr>
            <p:spPr>
              <a:xfrm>
                <a:off x="1219200" y="1295400"/>
                <a:ext cx="6249468" cy="93153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𝑛𝑥</m:t>
                                  </m:r>
                                </m:e>
                              </m:func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 i="0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 i="0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𝑛𝑥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, 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&lt;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F46DA249-A341-8AC8-F850-3A413B3678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295400"/>
                <a:ext cx="6249468" cy="931537"/>
              </a:xfrm>
              <a:prstGeom prst="rect">
                <a:avLst/>
              </a:prstGeom>
              <a:blipFill>
                <a:blip r:embed="rId2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9ED45BC6-130E-0842-8427-62C0716FC26B}"/>
                  </a:ext>
                </a:extLst>
              </p:cNvPr>
              <p:cNvSpPr/>
              <p:nvPr/>
            </p:nvSpPr>
            <p:spPr>
              <a:xfrm>
                <a:off x="1225132" y="2364789"/>
                <a:ext cx="2383153" cy="99264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9ED45BC6-130E-0842-8427-62C0716FC2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132" y="2364789"/>
                <a:ext cx="2383153" cy="992644"/>
              </a:xfrm>
              <a:prstGeom prst="rect">
                <a:avLst/>
              </a:prstGeom>
              <a:blipFill>
                <a:blip r:embed="rId3"/>
                <a:stretch>
                  <a:fillRect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1AA5184D-CB65-895D-1928-2A60C004EEEB}"/>
                  </a:ext>
                </a:extLst>
              </p:cNvPr>
              <p:cNvSpPr/>
              <p:nvPr/>
            </p:nvSpPr>
            <p:spPr>
              <a:xfrm>
                <a:off x="1219200" y="3429479"/>
                <a:ext cx="2994218" cy="99264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𝑛𝑥</m:t>
                          </m:r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1AA5184D-CB65-895D-1928-2A60C004EE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429479"/>
                <a:ext cx="2994218" cy="992644"/>
              </a:xfrm>
              <a:prstGeom prst="rect">
                <a:avLst/>
              </a:prstGeom>
              <a:blipFill>
                <a:blip r:embed="rId4"/>
                <a:stretch>
                  <a:fillRect l="-2542" t="-114103" b="-17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CF788044-1F48-58B6-FB99-897CBE01C654}"/>
                  </a:ext>
                </a:extLst>
              </p:cNvPr>
              <p:cNvSpPr/>
              <p:nvPr/>
            </p:nvSpPr>
            <p:spPr>
              <a:xfrm>
                <a:off x="1235333" y="4543759"/>
                <a:ext cx="2944396" cy="99264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𝑛𝑥</m:t>
                          </m:r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CF788044-1F48-58B6-FB99-897CBE01C6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333" y="4543759"/>
                <a:ext cx="2944396" cy="992644"/>
              </a:xfrm>
              <a:prstGeom prst="rect">
                <a:avLst/>
              </a:prstGeom>
              <a:blipFill>
                <a:blip r:embed="rId5"/>
                <a:stretch>
                  <a:fillRect l="-3004" t="-111392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7628C16-0B7C-EE58-E7A3-78DF75E3B3CE}"/>
              </a:ext>
            </a:extLst>
          </p:cNvPr>
          <p:cNvSpPr txBox="1"/>
          <p:nvPr/>
        </p:nvSpPr>
        <p:spPr>
          <a:xfrm>
            <a:off x="1204812" y="829301"/>
            <a:ext cx="302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完整的傅立葉級數公式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25966637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710320-BFE2-CD1E-F323-03224A79C817}"/>
                  </a:ext>
                </a:extLst>
              </p:cNvPr>
              <p:cNvSpPr txBox="1"/>
              <p:nvPr/>
            </p:nvSpPr>
            <p:spPr>
              <a:xfrm>
                <a:off x="299357" y="1105743"/>
                <a:ext cx="8229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an Odd function, only Sine series contribute！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710320-BFE2-CD1E-F323-03224A79C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7" y="1105743"/>
                <a:ext cx="8229600" cy="400110"/>
              </a:xfrm>
              <a:prstGeom prst="rect">
                <a:avLst/>
              </a:prstGeom>
              <a:blipFill>
                <a:blip r:embed="rId2"/>
                <a:stretch>
                  <a:fillRect l="-77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13592139-FE7B-2C6A-BCAA-312BAA8F1785}"/>
                  </a:ext>
                </a:extLst>
              </p:cNvPr>
              <p:cNvSpPr/>
              <p:nvPr/>
            </p:nvSpPr>
            <p:spPr>
              <a:xfrm>
                <a:off x="2146896" y="2059649"/>
                <a:ext cx="2631105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13592139-FE7B-2C6A-BCAA-312BAA8F17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896" y="2059649"/>
                <a:ext cx="2631105" cy="931537"/>
              </a:xfrm>
              <a:prstGeom prst="rect">
                <a:avLst/>
              </a:prstGeom>
              <a:blipFill>
                <a:blip r:embed="rId3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2AD1088D-3949-301B-792E-184993E560CB}"/>
                  </a:ext>
                </a:extLst>
              </p:cNvPr>
              <p:cNvSpPr/>
              <p:nvPr/>
            </p:nvSpPr>
            <p:spPr>
              <a:xfrm>
                <a:off x="2153025" y="4227892"/>
                <a:ext cx="3223703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func>
                            <m:funcPr>
                              <m:ctrl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矩形 11">
                <a:extLst>
                  <a:ext uri="{FF2B5EF4-FFF2-40B4-BE49-F238E27FC236}">
                    <a16:creationId xmlns:a16="http://schemas.microsoft.com/office/drawing/2014/main" id="{2AD1088D-3949-301B-792E-184993E56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025" y="4227892"/>
                <a:ext cx="3223703" cy="931537"/>
              </a:xfrm>
              <a:prstGeom prst="rect">
                <a:avLst/>
              </a:prstGeom>
              <a:blipFill>
                <a:blip r:embed="rId4"/>
                <a:stretch>
                  <a:fillRect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18AD82EE-E3B9-F5D3-B359-A60D7C750368}"/>
                  </a:ext>
                </a:extLst>
              </p:cNvPr>
              <p:cNvSpPr txBox="1"/>
              <p:nvPr/>
            </p:nvSpPr>
            <p:spPr bwMode="auto">
              <a:xfrm>
                <a:off x="2122449" y="1565336"/>
                <a:ext cx="2449551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18AD82EE-E3B9-F5D3-B359-A60D7C750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2449" y="1565336"/>
                <a:ext cx="2449551" cy="400110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5C11DED9-64C1-8F34-7D91-A4F224539992}"/>
                  </a:ext>
                </a:extLst>
              </p:cNvPr>
              <p:cNvSpPr txBox="1"/>
              <p:nvPr/>
            </p:nvSpPr>
            <p:spPr bwMode="auto">
              <a:xfrm>
                <a:off x="2153025" y="3701409"/>
                <a:ext cx="2373351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5C11DED9-64C1-8F34-7D91-A4F224539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3025" y="3701409"/>
                <a:ext cx="2373351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8C8E801-E414-562B-D796-EA9F764D895A}"/>
              </a:ext>
            </a:extLst>
          </p:cNvPr>
          <p:cNvSpPr txBox="1"/>
          <p:nvPr/>
        </p:nvSpPr>
        <p:spPr>
          <a:xfrm>
            <a:off x="261257" y="61143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observed Fourier series sometimes comes with only Sine series or Cosine series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6B9C72-5E98-DA07-EAD5-B67DDD539A9D}"/>
                  </a:ext>
                </a:extLst>
              </p:cNvPr>
              <p:cNvSpPr txBox="1"/>
              <p:nvPr/>
            </p:nvSpPr>
            <p:spPr>
              <a:xfrm>
                <a:off x="261257" y="3168897"/>
                <a:ext cx="8229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an even function, only Cosine series contribute！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6B9C72-5E98-DA07-EAD5-B67DDD539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57" y="3168897"/>
                <a:ext cx="8229600" cy="400110"/>
              </a:xfrm>
              <a:prstGeom prst="rect">
                <a:avLst/>
              </a:prstGeom>
              <a:blipFill>
                <a:blip r:embed="rId7"/>
                <a:stretch>
                  <a:fillRect l="-770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8A7F703-197E-91BD-AAA5-110AEB8915E9}"/>
              </a:ext>
            </a:extLst>
          </p:cNvPr>
          <p:cNvSpPr/>
          <p:nvPr/>
        </p:nvSpPr>
        <p:spPr>
          <a:xfrm>
            <a:off x="5387614" y="1505854"/>
            <a:ext cx="2004479" cy="1700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11" name="Picture 2" descr="undefined">
            <a:extLst>
              <a:ext uri="{FF2B5EF4-FFF2-40B4-BE49-F238E27FC236}">
                <a16:creationId xmlns:a16="http://schemas.microsoft.com/office/drawing/2014/main" id="{8E067672-73FE-5F21-260B-ACB864EB4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5" r="32550"/>
          <a:stretch>
            <a:fillRect/>
          </a:stretch>
        </p:blipFill>
        <p:spPr bwMode="auto">
          <a:xfrm>
            <a:off x="5715000" y="1576202"/>
            <a:ext cx="1282104" cy="152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A3C9D4-E814-A0EB-C268-EEF7ECE088B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905" t="50982" r="29271" b="9017"/>
          <a:stretch>
            <a:fillRect/>
          </a:stretch>
        </p:blipFill>
        <p:spPr>
          <a:xfrm>
            <a:off x="5474125" y="3983772"/>
            <a:ext cx="1950625" cy="15799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4C2AB428-DC6E-695A-BEA9-5B7693F3C106}"/>
                  </a:ext>
                </a:extLst>
              </p:cNvPr>
              <p:cNvSpPr txBox="1"/>
              <p:nvPr/>
            </p:nvSpPr>
            <p:spPr bwMode="auto">
              <a:xfrm>
                <a:off x="6449437" y="1505852"/>
                <a:ext cx="544551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4C2AB428-DC6E-695A-BEA9-5B7693F3C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9437" y="1505852"/>
                <a:ext cx="544551" cy="307777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5">
                <a:extLst>
                  <a:ext uri="{FF2B5EF4-FFF2-40B4-BE49-F238E27FC236}">
                    <a16:creationId xmlns:a16="http://schemas.microsoft.com/office/drawing/2014/main" id="{13D4BBAE-46D8-8B5A-4EC2-762B22F789AD}"/>
                  </a:ext>
                </a:extLst>
              </p:cNvPr>
              <p:cNvSpPr txBox="1"/>
              <p:nvPr/>
            </p:nvSpPr>
            <p:spPr bwMode="auto">
              <a:xfrm>
                <a:off x="5811501" y="3983771"/>
                <a:ext cx="544551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4" name="文字方塊 15">
                <a:extLst>
                  <a:ext uri="{FF2B5EF4-FFF2-40B4-BE49-F238E27FC236}">
                    <a16:creationId xmlns:a16="http://schemas.microsoft.com/office/drawing/2014/main" id="{13D4BBAE-46D8-8B5A-4EC2-762B22F78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1501" y="3983771"/>
                <a:ext cx="544551" cy="307777"/>
              </a:xfrm>
              <a:prstGeom prst="rect">
                <a:avLst/>
              </a:prstGeom>
              <a:blipFill>
                <a:blip r:embed="rId11"/>
                <a:stretch>
                  <a:fillRect b="-1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5">
                <a:extLst>
                  <a:ext uri="{FF2B5EF4-FFF2-40B4-BE49-F238E27FC236}">
                    <a16:creationId xmlns:a16="http://schemas.microsoft.com/office/drawing/2014/main" id="{38693D88-63D8-0B66-EAB2-0E1350968A2E}"/>
                  </a:ext>
                </a:extLst>
              </p:cNvPr>
              <p:cNvSpPr txBox="1"/>
              <p:nvPr/>
            </p:nvSpPr>
            <p:spPr bwMode="auto">
              <a:xfrm>
                <a:off x="6847542" y="5255904"/>
                <a:ext cx="544551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5" name="文字方塊 15">
                <a:extLst>
                  <a:ext uri="{FF2B5EF4-FFF2-40B4-BE49-F238E27FC236}">
                    <a16:creationId xmlns:a16="http://schemas.microsoft.com/office/drawing/2014/main" id="{38693D88-63D8-0B66-EAB2-0E1350968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7542" y="5255904"/>
                <a:ext cx="544551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80A77ED9-4C08-1A19-ABA8-D88653FA1395}"/>
                  </a:ext>
                </a:extLst>
              </p:cNvPr>
              <p:cNvSpPr txBox="1"/>
              <p:nvPr/>
            </p:nvSpPr>
            <p:spPr bwMode="auto">
              <a:xfrm>
                <a:off x="5474125" y="5244017"/>
                <a:ext cx="544551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80A77ED9-4C08-1A19-ABA8-D88653FA1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4125" y="5244017"/>
                <a:ext cx="544551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82514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1F4A971B-1A4E-205C-8F38-112739E33C17}"/>
                  </a:ext>
                </a:extLst>
              </p:cNvPr>
              <p:cNvSpPr/>
              <p:nvPr/>
            </p:nvSpPr>
            <p:spPr>
              <a:xfrm>
                <a:off x="969001" y="2410684"/>
                <a:ext cx="3258521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1F4A971B-1A4E-205C-8F38-112739E33C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01" y="2410684"/>
                <a:ext cx="3258521" cy="992644"/>
              </a:xfrm>
              <a:prstGeom prst="rect">
                <a:avLst/>
              </a:prstGeom>
              <a:blipFill>
                <a:blip r:embed="rId2"/>
                <a:stretch>
                  <a:fillRect l="-2335" t="-111392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A8B8ACB8-594F-629A-3504-1CF2F9F00B4F}"/>
                  </a:ext>
                </a:extLst>
              </p:cNvPr>
              <p:cNvSpPr txBox="1"/>
              <p:nvPr/>
            </p:nvSpPr>
            <p:spPr bwMode="auto">
              <a:xfrm>
                <a:off x="969001" y="1688420"/>
                <a:ext cx="3502241" cy="670505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 −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A8B8ACB8-594F-629A-3504-1CF2F9F00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01" y="1688420"/>
                <a:ext cx="3502241" cy="670505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11">
                <a:extLst>
                  <a:ext uri="{FF2B5EF4-FFF2-40B4-BE49-F238E27FC236}">
                    <a16:creationId xmlns:a16="http://schemas.microsoft.com/office/drawing/2014/main" id="{79BE6C4F-0DC7-6464-1127-DB3E45E0F3FE}"/>
                  </a:ext>
                </a:extLst>
              </p:cNvPr>
              <p:cNvSpPr/>
              <p:nvPr/>
            </p:nvSpPr>
            <p:spPr>
              <a:xfrm>
                <a:off x="969001" y="3499716"/>
                <a:ext cx="4998676" cy="99264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  <m:d>
                                    <m:dPr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altLang="zh-TW" sz="2000" b="0" dirty="0"/>
              </a:p>
            </p:txBody>
          </p:sp>
        </mc:Choice>
        <mc:Fallback xmlns="">
          <p:sp>
            <p:nvSpPr>
              <p:cNvPr id="6" name="矩形 11">
                <a:extLst>
                  <a:ext uri="{FF2B5EF4-FFF2-40B4-BE49-F238E27FC236}">
                    <a16:creationId xmlns:a16="http://schemas.microsoft.com/office/drawing/2014/main" id="{79BE6C4F-0DC7-6464-1127-DB3E45E0F3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01" y="3499716"/>
                <a:ext cx="4998676" cy="992644"/>
              </a:xfrm>
              <a:prstGeom prst="rect">
                <a:avLst/>
              </a:prstGeom>
              <a:blipFill>
                <a:blip r:embed="rId4"/>
                <a:stretch>
                  <a:fillRect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1">
                <a:extLst>
                  <a:ext uri="{FF2B5EF4-FFF2-40B4-BE49-F238E27FC236}">
                    <a16:creationId xmlns:a16="http://schemas.microsoft.com/office/drawing/2014/main" id="{4BEA60CB-71C8-10FF-FF55-10C0131E3D34}"/>
                  </a:ext>
                </a:extLst>
              </p:cNvPr>
              <p:cNvSpPr/>
              <p:nvPr/>
            </p:nvSpPr>
            <p:spPr>
              <a:xfrm>
                <a:off x="969001" y="4596749"/>
                <a:ext cx="4735142" cy="81509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TW" sz="2000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zh-TW" altLang="en-US" sz="2000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sz="2000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矩形 11">
                <a:extLst>
                  <a:ext uri="{FF2B5EF4-FFF2-40B4-BE49-F238E27FC236}">
                    <a16:creationId xmlns:a16="http://schemas.microsoft.com/office/drawing/2014/main" id="{4BEA60CB-71C8-10FF-FF55-10C0131E3D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01" y="4596749"/>
                <a:ext cx="4735142" cy="815095"/>
              </a:xfrm>
              <a:prstGeom prst="rect">
                <a:avLst/>
              </a:prstGeom>
              <a:blipFill>
                <a:blip r:embed="rId5"/>
                <a:stretch>
                  <a:fillRect t="-125758" r="-10963" b="-2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1">
                <a:extLst>
                  <a:ext uri="{FF2B5EF4-FFF2-40B4-BE49-F238E27FC236}">
                    <a16:creationId xmlns:a16="http://schemas.microsoft.com/office/drawing/2014/main" id="{400B22CE-4A5E-28C0-3E0D-44095E4BB3EA}"/>
                  </a:ext>
                </a:extLst>
              </p:cNvPr>
              <p:cNvSpPr/>
              <p:nvPr/>
            </p:nvSpPr>
            <p:spPr>
              <a:xfrm>
                <a:off x="969001" y="5489151"/>
                <a:ext cx="1387816" cy="689676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altLang="zh-TW" sz="2000" dirty="0"/>
              </a:p>
            </p:txBody>
          </p:sp>
        </mc:Choice>
        <mc:Fallback xmlns="">
          <p:sp>
            <p:nvSpPr>
              <p:cNvPr id="8" name="矩形 11">
                <a:extLst>
                  <a:ext uri="{FF2B5EF4-FFF2-40B4-BE49-F238E27FC236}">
                    <a16:creationId xmlns:a16="http://schemas.microsoft.com/office/drawing/2014/main" id="{400B22CE-4A5E-28C0-3E0D-44095E4BB3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01" y="5489151"/>
                <a:ext cx="1387816" cy="689676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56D2AE1D-70CA-CB5E-AD4B-901E172140C7}"/>
              </a:ext>
            </a:extLst>
          </p:cNvPr>
          <p:cNvSpPr/>
          <p:nvPr/>
        </p:nvSpPr>
        <p:spPr>
          <a:xfrm>
            <a:off x="5029200" y="1219200"/>
            <a:ext cx="3657600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10" name="Picture 2" descr="undefined">
            <a:extLst>
              <a:ext uri="{FF2B5EF4-FFF2-40B4-BE49-F238E27FC236}">
                <a16:creationId xmlns:a16="http://schemas.microsoft.com/office/drawing/2014/main" id="{FB0EDA5E-7B75-73D0-E998-AB9776FD1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50"/>
          <a:stretch>
            <a:fillRect/>
          </a:stretch>
        </p:blipFill>
        <p:spPr bwMode="auto">
          <a:xfrm>
            <a:off x="5410200" y="1397341"/>
            <a:ext cx="2973664" cy="189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36FABA-AFFE-E32D-701C-51BFD91E6A05}"/>
              </a:ext>
            </a:extLst>
          </p:cNvPr>
          <p:cNvSpPr txBox="1"/>
          <p:nvPr/>
        </p:nvSpPr>
        <p:spPr>
          <a:xfrm>
            <a:off x="929150" y="547629"/>
            <a:ext cx="4938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例如：Sawtooth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鋸齒函數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967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0D61F-C741-EA75-F6FF-DBBD53595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E97CBF0B-EA5C-66B5-CB19-96B1C938B6A0}"/>
                  </a:ext>
                </a:extLst>
              </p:cNvPr>
              <p:cNvSpPr txBox="1"/>
              <p:nvPr/>
            </p:nvSpPr>
            <p:spPr bwMode="auto">
              <a:xfrm>
                <a:off x="609601" y="996861"/>
                <a:ext cx="3502241" cy="670505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 −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E97CBF0B-EA5C-66B5-CB19-96B1C938B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1" y="996861"/>
                <a:ext cx="3502241" cy="670505"/>
              </a:xfrm>
              <a:prstGeom prst="rect">
                <a:avLst/>
              </a:prstGeom>
              <a:blipFill>
                <a:blip r:embed="rId2"/>
                <a:stretch>
                  <a:fillRect b="-18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11">
                <a:extLst>
                  <a:ext uri="{FF2B5EF4-FFF2-40B4-BE49-F238E27FC236}">
                    <a16:creationId xmlns:a16="http://schemas.microsoft.com/office/drawing/2014/main" id="{780F614B-79E0-B013-3AA5-AFA9BC44A7C9}"/>
                  </a:ext>
                </a:extLst>
              </p:cNvPr>
              <p:cNvSpPr/>
              <p:nvPr/>
            </p:nvSpPr>
            <p:spPr>
              <a:xfrm>
                <a:off x="609600" y="3048000"/>
                <a:ext cx="6665195" cy="99296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en-US" altLang="zh-TW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altLang="zh-TW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altLang="zh-TW" sz="2000" b="0" dirty="0"/>
              </a:p>
            </p:txBody>
          </p:sp>
        </mc:Choice>
        <mc:Fallback xmlns="">
          <p:sp>
            <p:nvSpPr>
              <p:cNvPr id="6" name="矩形 11">
                <a:extLst>
                  <a:ext uri="{FF2B5EF4-FFF2-40B4-BE49-F238E27FC236}">
                    <a16:creationId xmlns:a16="http://schemas.microsoft.com/office/drawing/2014/main" id="{780F614B-79E0-B013-3AA5-AFA9BC44A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048000"/>
                <a:ext cx="6665195" cy="992964"/>
              </a:xfrm>
              <a:prstGeom prst="rect">
                <a:avLst/>
              </a:prstGeom>
              <a:blipFill>
                <a:blip r:embed="rId3"/>
                <a:stretch>
                  <a:fillRect l="-3048" t="-112658" b="-169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6FC18C8B-E2A3-3257-0FF7-A603C6F64603}"/>
              </a:ext>
            </a:extLst>
          </p:cNvPr>
          <p:cNvSpPr/>
          <p:nvPr/>
        </p:nvSpPr>
        <p:spPr>
          <a:xfrm>
            <a:off x="4876800" y="188459"/>
            <a:ext cx="3172342" cy="1699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undefined">
            <a:extLst>
              <a:ext uri="{FF2B5EF4-FFF2-40B4-BE49-F238E27FC236}">
                <a16:creationId xmlns:a16="http://schemas.microsoft.com/office/drawing/2014/main" id="{FF608BFA-C584-6187-71F5-6A0728E8E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50" b="7478"/>
          <a:stretch>
            <a:fillRect/>
          </a:stretch>
        </p:blipFill>
        <p:spPr bwMode="auto">
          <a:xfrm>
            <a:off x="5257800" y="340858"/>
            <a:ext cx="2583718" cy="151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668138AC-7A02-D902-0EBE-A60BEA87DD72}"/>
                  </a:ext>
                </a:extLst>
              </p:cNvPr>
              <p:cNvSpPr/>
              <p:nvPr/>
            </p:nvSpPr>
            <p:spPr>
              <a:xfrm>
                <a:off x="4494340" y="4092102"/>
                <a:ext cx="2852154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altLang="zh-TW" sz="2000" b="0" dirty="0"/>
              </a:p>
            </p:txBody>
          </p:sp>
        </mc:Choice>
        <mc:Fallback xmlns="">
          <p:sp>
            <p:nvSpPr>
              <p:cNvPr id="4" name="矩形 11">
                <a:extLst>
                  <a:ext uri="{FF2B5EF4-FFF2-40B4-BE49-F238E27FC236}">
                    <a16:creationId xmlns:a16="http://schemas.microsoft.com/office/drawing/2014/main" id="{668138AC-7A02-D902-0EBE-A60BEA87DD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340" y="4092102"/>
                <a:ext cx="285215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3D9596E-1A6C-0C92-2D13-9606364A4A57}"/>
              </a:ext>
            </a:extLst>
          </p:cNvPr>
          <p:cNvSpPr txBox="1"/>
          <p:nvPr/>
        </p:nvSpPr>
        <p:spPr>
          <a:xfrm>
            <a:off x="640607" y="4104216"/>
            <a:ext cx="4045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餘弦函數是偶函數Even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5">
                <a:extLst>
                  <a:ext uri="{FF2B5EF4-FFF2-40B4-BE49-F238E27FC236}">
                    <a16:creationId xmlns:a16="http://schemas.microsoft.com/office/drawing/2014/main" id="{064094F5-53D4-4404-F0B6-E155FD9797DD}"/>
                  </a:ext>
                </a:extLst>
              </p:cNvPr>
              <p:cNvSpPr txBox="1"/>
              <p:nvPr/>
            </p:nvSpPr>
            <p:spPr bwMode="auto">
              <a:xfrm>
                <a:off x="4505225" y="4524987"/>
                <a:ext cx="2852154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2" name="文字方塊 15">
                <a:extLst>
                  <a:ext uri="{FF2B5EF4-FFF2-40B4-BE49-F238E27FC236}">
                    <a16:creationId xmlns:a16="http://schemas.microsoft.com/office/drawing/2014/main" id="{064094F5-53D4-4404-F0B6-E155FD979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5225" y="4524987"/>
                <a:ext cx="285215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8DDEBB98-61B8-1646-EAD1-2616DBC8EEA3}"/>
              </a:ext>
            </a:extLst>
          </p:cNvPr>
          <p:cNvSpPr txBox="1"/>
          <p:nvPr/>
        </p:nvSpPr>
        <p:spPr>
          <a:xfrm>
            <a:off x="631371" y="4504326"/>
            <a:ext cx="4045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起始條件是奇函數Odd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40D79C-99FD-3005-021F-953495A4B4AE}"/>
              </a:ext>
            </a:extLst>
          </p:cNvPr>
          <p:cNvSpPr txBox="1"/>
          <p:nvPr/>
        </p:nvSpPr>
        <p:spPr>
          <a:xfrm>
            <a:off x="609600" y="4916550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相乘後為奇函數，在原點兩邊積分將互相抵消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2DA4494E-1034-0A9D-08E1-346945EA798C}"/>
                  </a:ext>
                </a:extLst>
              </p:cNvPr>
              <p:cNvSpPr/>
              <p:nvPr/>
            </p:nvSpPr>
            <p:spPr>
              <a:xfrm>
                <a:off x="4505225" y="5526903"/>
                <a:ext cx="3355214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𝑛𝑥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2DA4494E-1034-0A9D-08E1-346945EA79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225" y="5526903"/>
                <a:ext cx="3355214" cy="931537"/>
              </a:xfrm>
              <a:prstGeom prst="rect">
                <a:avLst/>
              </a:prstGeom>
              <a:blipFill>
                <a:blip r:embed="rId7"/>
                <a:stretch>
                  <a:fillRect l="-4151" t="-104054" b="-15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C962EEA-1314-CACC-F7AD-13D3EC0FEDDB}"/>
              </a:ext>
            </a:extLst>
          </p:cNvPr>
          <p:cNvSpPr txBox="1"/>
          <p:nvPr/>
        </p:nvSpPr>
        <p:spPr>
          <a:xfrm>
            <a:off x="607950" y="5718411"/>
            <a:ext cx="4730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鋸齒函數的傅立葉級數展開如下：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FE476F34-6980-1641-6C3B-74A518E75274}"/>
                  </a:ext>
                </a:extLst>
              </p:cNvPr>
              <p:cNvSpPr/>
              <p:nvPr/>
            </p:nvSpPr>
            <p:spPr>
              <a:xfrm>
                <a:off x="609601" y="1951088"/>
                <a:ext cx="8039264" cy="101989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altLang="zh-TW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altLang="zh-TW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FE476F34-6980-1641-6C3B-74A518E752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1" y="1951088"/>
                <a:ext cx="8039264" cy="1019895"/>
              </a:xfrm>
              <a:prstGeom prst="rect">
                <a:avLst/>
              </a:prstGeom>
              <a:blipFill>
                <a:blip r:embed="rId8"/>
                <a:stretch>
                  <a:fillRect l="-315" t="-107407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831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1" grpId="0"/>
      <p:bldP spid="12" grpId="0" animBg="1"/>
      <p:bldP spid="13" grpId="0"/>
      <p:bldP spid="14" grpId="0"/>
      <p:bldP spid="2" grpId="0" animBg="1"/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82C105-5E1D-D5F6-0164-55DFF2AC41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21"/>
          <a:stretch>
            <a:fillRect/>
          </a:stretch>
        </p:blipFill>
        <p:spPr>
          <a:xfrm>
            <a:off x="1600200" y="1911350"/>
            <a:ext cx="6883400" cy="33464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8E861028-5992-8053-1E74-3129D32D5098}"/>
                  </a:ext>
                </a:extLst>
              </p:cNvPr>
              <p:cNvSpPr/>
              <p:nvPr/>
            </p:nvSpPr>
            <p:spPr>
              <a:xfrm>
                <a:off x="3124200" y="2133600"/>
                <a:ext cx="55643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TW" sz="1400" dirty="0"/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8E861028-5992-8053-1E74-3129D32D50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133600"/>
                <a:ext cx="556434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92283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hlinkClick r:id="rId2"/>
            <a:extLst>
              <a:ext uri="{FF2B5EF4-FFF2-40B4-BE49-F238E27FC236}">
                <a16:creationId xmlns:a16="http://schemas.microsoft.com/office/drawing/2014/main" id="{E1E1C464-1048-1E90-B617-A36624F8D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25424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6607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A456D3CF-5A00-57C3-BB7C-B97529093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14" y="875448"/>
            <a:ext cx="62484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22E800E0-876E-B183-02D8-66BA42DFF381}"/>
                  </a:ext>
                </a:extLst>
              </p:cNvPr>
              <p:cNvSpPr txBox="1"/>
              <p:nvPr/>
            </p:nvSpPr>
            <p:spPr bwMode="auto">
              <a:xfrm>
                <a:off x="1514014" y="4572000"/>
                <a:ext cx="6215484" cy="95404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altLang="zh-TW" i="1">
                                              <a:latin typeface="Cambria Math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altLang="zh-TW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n-US" altLang="zh-TW" i="1">
                                              <a:latin typeface="Cambria Math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altLang="zh-TW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𝑁</m:t>
                                          </m:r>
                                        </m:sup>
                                        <m:e>
                                          <m:d>
                                            <m:dPr>
                                              <m:begChr m:val="["/>
                                              <m:endChr m:val="]"/>
                                              <m:ctrlP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altLang="zh-TW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zh-TW" i="1">
                                                      <a:latin typeface="Cambria Math" panose="02040503050406030204" pitchFamily="18" charset="0"/>
                                                    </a:rPr>
                                                    <m:t>𝑎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zh-TW" i="1">
                                                      <a:latin typeface="Cambria Math"/>
                                                    </a:rPr>
                                                    <m:t>𝑛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altLang="zh-TW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∙</m:t>
                                              </m:r>
                                              <m:func>
                                                <m:funcPr>
                                                  <m:ctrlPr>
                                                    <a:rPr lang="en-US" altLang="zh-TW">
                                                      <a:latin typeface="Cambria Math"/>
                                                      <a:ea typeface="Cambria Math"/>
                                                    </a:rPr>
                                                  </m:ctrlPr>
                                                </m:funcPr>
                                                <m:fNam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altLang="zh-TW">
                                                      <a:latin typeface="Cambria Math"/>
                                                      <a:ea typeface="Cambria Math"/>
                                                    </a:rPr>
                                                    <m:t>cos</m:t>
                                                  </m:r>
                                                </m:fName>
                                                <m:e>
                                                  <m:r>
                                                    <a:rPr lang="en-US" altLang="zh-TW" i="1">
                                                      <a:latin typeface="Cambria Math" panose="02040503050406030204" pitchFamily="18" charset="0"/>
                                                      <a:ea typeface="Cambria Math"/>
                                                    </a:rPr>
                                                    <m:t>𝑛𝑥</m:t>
                                                  </m:r>
                                                </m:e>
                                              </m:func>
                                              <m:r>
                                                <a:rPr lang="en-US" altLang="zh-TW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</a:rPr>
                                                <m:t>+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altLang="zh-TW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zh-TW" i="1">
                                                      <a:latin typeface="Cambria Math" panose="02040503050406030204" pitchFamily="18" charset="0"/>
                                                    </a:rPr>
                                                    <m:t>𝑏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zh-TW" i="1">
                                                      <a:latin typeface="Cambria Math"/>
                                                    </a:rPr>
                                                    <m:t>𝑛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altLang="zh-TW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∙</m:t>
                                              </m:r>
                                              <m:func>
                                                <m:funcPr>
                                                  <m:ctrlPr>
                                                    <a:rPr lang="en-US" altLang="zh-TW">
                                                      <a:latin typeface="Cambria Math" panose="02040503050406030204" pitchFamily="18" charset="0"/>
                                                      <a:ea typeface="Cambria Math"/>
                                                    </a:rPr>
                                                  </m:ctrlPr>
                                                </m:funcPr>
                                                <m:fNam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altLang="zh-TW">
                                                      <a:latin typeface="Cambria Math" panose="02040503050406030204" pitchFamily="18" charset="0"/>
                                                      <a:ea typeface="Cambria Math"/>
                                                    </a:rPr>
                                                    <m:t>sin</m:t>
                                                  </m:r>
                                                </m:fName>
                                                <m:e>
                                                  <m:r>
                                                    <a:rPr lang="en-US" altLang="zh-TW" i="1">
                                                      <a:latin typeface="Cambria Math" panose="02040503050406030204" pitchFamily="18" charset="0"/>
                                                      <a:ea typeface="Cambria Math"/>
                                                    </a:rPr>
                                                    <m:t>𝑛𝑥</m:t>
                                                  </m:r>
                                                </m:e>
                                              </m:func>
                                            </m:e>
                                          </m:d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22E800E0-876E-B183-02D8-66BA42DFF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14014" y="4572000"/>
                <a:ext cx="6215484" cy="954044"/>
              </a:xfrm>
              <a:prstGeom prst="rect">
                <a:avLst/>
              </a:prstGeom>
              <a:blipFill>
                <a:blip r:embed="rId3"/>
                <a:stretch>
                  <a:fillRect l="-4490" t="-100000" b="-1605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490F15-1A2B-0632-F3EC-D5C603ADB2CA}"/>
              </a:ext>
            </a:extLst>
          </p:cNvPr>
          <p:cNvSpPr txBox="1"/>
          <p:nvPr/>
        </p:nvSpPr>
        <p:spPr>
          <a:xfrm>
            <a:off x="1500670" y="41358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數學家早已證明三角函數是完備的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787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A1AF368-F55D-DFBB-2037-8462C16D3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2802D2-2923-BFAF-DCFA-D4089E39B995}"/>
              </a:ext>
            </a:extLst>
          </p:cNvPr>
          <p:cNvSpPr/>
          <p:nvPr/>
        </p:nvSpPr>
        <p:spPr>
          <a:xfrm>
            <a:off x="1295400" y="3962400"/>
            <a:ext cx="4953000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D54BC03-ADE4-5469-0EFA-82D0CBF5A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14800"/>
            <a:ext cx="4408714" cy="189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ABB970-723E-4D99-BFF3-C89430A3D815}"/>
              </a:ext>
            </a:extLst>
          </p:cNvPr>
          <p:cNvSpPr txBox="1"/>
          <p:nvPr/>
        </p:nvSpPr>
        <p:spPr>
          <a:xfrm>
            <a:off x="-326571" y="-1240971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B47577-DA1E-D829-590A-1B237FE46FF7}"/>
              </a:ext>
            </a:extLst>
          </p:cNvPr>
          <p:cNvSpPr/>
          <p:nvPr/>
        </p:nvSpPr>
        <p:spPr>
          <a:xfrm>
            <a:off x="1396002" y="1147593"/>
            <a:ext cx="3579060" cy="1994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42E65-4125-D2C3-4E65-43ADBE231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002" y="1511349"/>
            <a:ext cx="3579060" cy="1333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A2BC3C90-5AE5-190B-9A4C-48C37B6E416C}"/>
                  </a:ext>
                </a:extLst>
              </p:cNvPr>
              <p:cNvSpPr txBox="1"/>
              <p:nvPr/>
            </p:nvSpPr>
            <p:spPr bwMode="auto">
              <a:xfrm>
                <a:off x="1396002" y="1218490"/>
                <a:ext cx="740010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A2BC3C90-5AE5-190B-9A4C-48C37B6E4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6002" y="1218490"/>
                <a:ext cx="740010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C6EB54C8-BCAD-8F09-A6B8-65AA2B96D5B2}"/>
                  </a:ext>
                </a:extLst>
              </p:cNvPr>
              <p:cNvSpPr txBox="1"/>
              <p:nvPr/>
            </p:nvSpPr>
            <p:spPr bwMode="auto">
              <a:xfrm>
                <a:off x="4384654" y="2787878"/>
                <a:ext cx="571823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7" name="文字方塊 15">
                <a:extLst>
                  <a:ext uri="{FF2B5EF4-FFF2-40B4-BE49-F238E27FC236}">
                    <a16:creationId xmlns:a16="http://schemas.microsoft.com/office/drawing/2014/main" id="{C6EB54C8-BCAD-8F09-A6B8-65AA2B96D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4654" y="2787878"/>
                <a:ext cx="571823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6E3E29E-AA1A-4768-DE56-571CCC29273B}"/>
              </a:ext>
            </a:extLst>
          </p:cNvPr>
          <p:cNvSpPr txBox="1"/>
          <p:nvPr/>
        </p:nvSpPr>
        <p:spPr>
          <a:xfrm>
            <a:off x="1295400" y="685800"/>
            <a:ext cx="4561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考慮起始條件為一個Sawtooth鋸齒波形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7AB593-0EBD-CA36-6530-7AE2E4D54D78}"/>
                  </a:ext>
                </a:extLst>
              </p:cNvPr>
              <p:cNvSpPr txBox="1"/>
              <p:nvPr/>
            </p:nvSpPr>
            <p:spPr>
              <a:xfrm>
                <a:off x="6397656" y="2171961"/>
                <a:ext cx="1371600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7AB593-0EBD-CA36-6530-7AE2E4D54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656" y="2171961"/>
                <a:ext cx="13716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5">
                <a:extLst>
                  <a:ext uri="{FF2B5EF4-FFF2-40B4-BE49-F238E27FC236}">
                    <a16:creationId xmlns:a16="http://schemas.microsoft.com/office/drawing/2014/main" id="{A29ACA40-E999-7EF3-C9B0-A9DF1AF112C8}"/>
                  </a:ext>
                </a:extLst>
              </p:cNvPr>
              <p:cNvSpPr txBox="1"/>
              <p:nvPr/>
            </p:nvSpPr>
            <p:spPr bwMode="auto">
              <a:xfrm>
                <a:off x="6553200" y="4667454"/>
                <a:ext cx="1303690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′&lt;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2" name="文字方塊 15">
                <a:extLst>
                  <a:ext uri="{FF2B5EF4-FFF2-40B4-BE49-F238E27FC236}">
                    <a16:creationId xmlns:a16="http://schemas.microsoft.com/office/drawing/2014/main" id="{A29ACA40-E999-7EF3-C9B0-A9DF1AF11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667454"/>
                <a:ext cx="13036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CD4A82-2A69-8863-214D-0E76F95E663A}"/>
                  </a:ext>
                </a:extLst>
              </p:cNvPr>
              <p:cNvSpPr txBox="1"/>
              <p:nvPr/>
            </p:nvSpPr>
            <p:spPr>
              <a:xfrm>
                <a:off x="1330712" y="3448490"/>
                <a:ext cx="6781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延展，滿足邊界條件，同時在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等同於原來的起始條件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CD4A82-2A69-8863-214D-0E76F95E6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712" y="3448490"/>
                <a:ext cx="6781800" cy="369332"/>
              </a:xfrm>
              <a:prstGeom prst="rect">
                <a:avLst/>
              </a:prstGeom>
              <a:blipFill>
                <a:blip r:embed="rId8"/>
                <a:stretch>
                  <a:fillRect l="-748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29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3443E1-19FF-A9B0-C00F-76DAF7F06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2C30F3DC-49DA-84E4-64C1-C3379D348563}"/>
                  </a:ext>
                </a:extLst>
              </p:cNvPr>
              <p:cNvSpPr/>
              <p:nvPr/>
            </p:nvSpPr>
            <p:spPr>
              <a:xfrm>
                <a:off x="1060080" y="3574415"/>
                <a:ext cx="2830327" cy="92724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矩形 11">
                <a:extLst>
                  <a:ext uri="{FF2B5EF4-FFF2-40B4-BE49-F238E27FC236}">
                    <a16:creationId xmlns:a16="http://schemas.microsoft.com/office/drawing/2014/main" id="{2C30F3DC-49DA-84E4-64C1-C3379D3485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080" y="3574415"/>
                <a:ext cx="2830327" cy="927242"/>
              </a:xfrm>
              <a:prstGeom prst="rect">
                <a:avLst/>
              </a:prstGeom>
              <a:blipFill>
                <a:blip r:embed="rId2"/>
                <a:stretch>
                  <a:fillRect l="-9375" t="-104054" b="-16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1">
                <a:extLst>
                  <a:ext uri="{FF2B5EF4-FFF2-40B4-BE49-F238E27FC236}">
                    <a16:creationId xmlns:a16="http://schemas.microsoft.com/office/drawing/2014/main" id="{76CF71B8-5E07-1AAD-E0C8-BB71139D8DB9}"/>
                  </a:ext>
                </a:extLst>
              </p:cNvPr>
              <p:cNvSpPr/>
              <p:nvPr/>
            </p:nvSpPr>
            <p:spPr>
              <a:xfrm>
                <a:off x="1066800" y="4628285"/>
                <a:ext cx="6239465" cy="76758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i="1">
                              <a:latin typeface="Cambria Math"/>
                            </a:rPr>
                            <m:t>𝜋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i="1">
                              <a:latin typeface="Cambria Math"/>
                            </a:rPr>
                            <m:t>𝜋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zh-TW" altLang="en-US" i="1">
                                          <a:latin typeface="Cambria Math"/>
                                        </a:rPr>
                                        <m:t>𝜋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TW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TW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zh-TW" altLang="en-US" i="1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altLang="zh-TW" i="1">
                                              <a:latin typeface="Cambria Math"/>
                                            </a:rPr>
                                            <m:t>𝐿</m:t>
                                          </m:r>
                                        </m:den>
                                      </m:f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i="1">
                              <a:latin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7" name="矩形 11">
                <a:extLst>
                  <a:ext uri="{FF2B5EF4-FFF2-40B4-BE49-F238E27FC236}">
                    <a16:creationId xmlns:a16="http://schemas.microsoft.com/office/drawing/2014/main" id="{76CF71B8-5E07-1AAD-E0C8-BB71139D8D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628285"/>
                <a:ext cx="6239465" cy="767582"/>
              </a:xfrm>
              <a:prstGeom prst="rect">
                <a:avLst/>
              </a:prstGeom>
              <a:blipFill>
                <a:blip r:embed="rId3"/>
                <a:stretch>
                  <a:fillRect t="-119672" b="-196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CEB4E7BD-C5AE-3913-1E95-AB07E7F892F6}"/>
                  </a:ext>
                </a:extLst>
              </p:cNvPr>
              <p:cNvSpPr/>
              <p:nvPr/>
            </p:nvSpPr>
            <p:spPr>
              <a:xfrm>
                <a:off x="1060080" y="1123596"/>
                <a:ext cx="2877967" cy="84760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func>
                            <m:funcPr>
                              <m:ctrl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𝑛𝑥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′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矩形 11">
                <a:extLst>
                  <a:ext uri="{FF2B5EF4-FFF2-40B4-BE49-F238E27FC236}">
                    <a16:creationId xmlns:a16="http://schemas.microsoft.com/office/drawing/2014/main" id="{CEB4E7BD-C5AE-3913-1E95-AB07E7F89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080" y="1123596"/>
                <a:ext cx="2877967" cy="847604"/>
              </a:xfrm>
              <a:prstGeom prst="rect">
                <a:avLst/>
              </a:prstGeom>
              <a:blipFill>
                <a:blip r:embed="rId4"/>
                <a:stretch>
                  <a:fillRect l="-2193" t="-100000" b="-1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1A0ED4-9281-F41F-50F2-3B03E00AD061}"/>
                  </a:ext>
                </a:extLst>
              </p:cNvPr>
              <p:cNvSpPr txBox="1"/>
              <p:nvPr/>
            </p:nvSpPr>
            <p:spPr>
              <a:xfrm>
                <a:off x="4498942" y="1306911"/>
                <a:ext cx="1056937" cy="56297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1A0ED4-9281-F41F-50F2-3B03E00AD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942" y="1306911"/>
                <a:ext cx="1056937" cy="562975"/>
              </a:xfrm>
              <a:prstGeom prst="rect">
                <a:avLst/>
              </a:prstGeom>
              <a:blipFill>
                <a:blip r:embed="rId5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15B62C2-9289-0914-8E2B-D6E87C86F1A7}"/>
                  </a:ext>
                </a:extLst>
              </p:cNvPr>
              <p:cNvSpPr/>
              <p:nvPr/>
            </p:nvSpPr>
            <p:spPr>
              <a:xfrm>
                <a:off x="1060080" y="2072158"/>
                <a:ext cx="5293116" cy="84760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i="1">
                              <a:latin typeface="Cambria Math"/>
                            </a:rPr>
                            <m:t>𝑛</m:t>
                          </m:r>
                          <m:r>
                            <a:rPr lang="en-US" altLang="zh-TW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𝐿</m:t>
                              </m:r>
                            </m:e>
                          </m:rad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15B62C2-9289-0914-8E2B-D6E87C86F1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080" y="2072158"/>
                <a:ext cx="5293116" cy="847604"/>
              </a:xfrm>
              <a:prstGeom prst="rect">
                <a:avLst/>
              </a:prstGeom>
              <a:blipFill>
                <a:blip r:embed="rId6"/>
                <a:stretch>
                  <a:fillRect l="-2153" t="-101493" b="-15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C26375F-07B9-6133-A913-09F2C68D71A0}"/>
              </a:ext>
            </a:extLst>
          </p:cNvPr>
          <p:cNvSpPr txBox="1"/>
          <p:nvPr/>
        </p:nvSpPr>
        <p:spPr>
          <a:xfrm>
            <a:off x="1087957" y="721241"/>
            <a:ext cx="741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傅立葉數列的結果，只要換一下變數即可直接用於固定端點的弦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1">
                <a:extLst>
                  <a:ext uri="{FF2B5EF4-FFF2-40B4-BE49-F238E27FC236}">
                    <a16:creationId xmlns:a16="http://schemas.microsoft.com/office/drawing/2014/main" id="{85EC0B75-1E48-F989-65F6-DF05C1818D4A}"/>
                  </a:ext>
                </a:extLst>
              </p:cNvPr>
              <p:cNvSpPr/>
              <p:nvPr/>
            </p:nvSpPr>
            <p:spPr>
              <a:xfrm>
                <a:off x="6622680" y="2181002"/>
                <a:ext cx="1878335" cy="629916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𝐿</m:t>
                          </m:r>
                        </m:e>
                      </m:ra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i="1">
                              <a:latin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矩形 11">
                <a:extLst>
                  <a:ext uri="{FF2B5EF4-FFF2-40B4-BE49-F238E27FC236}">
                    <a16:creationId xmlns:a16="http://schemas.microsoft.com/office/drawing/2014/main" id="{85EC0B75-1E48-F989-65F6-DF05C1818D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680" y="2181002"/>
                <a:ext cx="1878335" cy="629916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649BC74-A58F-D9DD-E7B3-7E01FC32D7A0}"/>
              </a:ext>
            </a:extLst>
          </p:cNvPr>
          <p:cNvSpPr txBox="1"/>
          <p:nvPr/>
        </p:nvSpPr>
        <p:spPr>
          <a:xfrm>
            <a:off x="1060080" y="3125446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所得到的係數與直接用本徵函數的正交歸一定理所得結果相同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F5C44E-5963-EEBD-3698-0FBC6A31FFED}"/>
                  </a:ext>
                </a:extLst>
              </p:cNvPr>
              <p:cNvSpPr txBox="1"/>
              <p:nvPr/>
            </p:nvSpPr>
            <p:spPr>
              <a:xfrm>
                <a:off x="1066800" y="5486400"/>
                <a:ext cx="6106386" cy="656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這一系列算子的本徵函數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是完備的！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F5C44E-5963-EEBD-3698-0FBC6A31F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486400"/>
                <a:ext cx="6106386" cy="656013"/>
              </a:xfrm>
              <a:prstGeom prst="rect">
                <a:avLst/>
              </a:prstGeom>
              <a:blipFill>
                <a:blip r:embed="rId8"/>
                <a:stretch>
                  <a:fillRect l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0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hlinkClick r:id="rId2"/>
            <a:extLst>
              <a:ext uri="{FF2B5EF4-FFF2-40B4-BE49-F238E27FC236}">
                <a16:creationId xmlns:a16="http://schemas.microsoft.com/office/drawing/2014/main" id="{13EF3448-C0DE-C8B8-4099-1B0F9EB40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391400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1696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517239" y="2883349"/>
            <a:ext cx="55693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2000" dirty="0">
                <a:latin typeface="Times New Roman" panose="02020603050405020304" pitchFamily="18" charset="0"/>
              </a:rPr>
              <a:t>Prove wave equation has the following solution: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2846842" y="1660463"/>
                <a:ext cx="1745478" cy="71000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842" y="1660463"/>
                <a:ext cx="1745478" cy="710003"/>
              </a:xfrm>
              <a:prstGeom prst="rect">
                <a:avLst/>
              </a:prstGeom>
              <a:blipFill>
                <a:blip r:embed="rId2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2667193" y="3481073"/>
                <a:ext cx="1307346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193" y="3481073"/>
                <a:ext cx="1307346" cy="400110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16_31_FigureB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24729" b="39464"/>
          <a:stretch/>
        </p:blipFill>
        <p:spPr>
          <a:xfrm>
            <a:off x="1579679" y="4236993"/>
            <a:ext cx="4714438" cy="15841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7589F3-F673-718A-C014-013CDC895E51}"/>
              </a:ext>
            </a:extLst>
          </p:cNvPr>
          <p:cNvSpPr txBox="1"/>
          <p:nvPr/>
        </p:nvSpPr>
        <p:spPr>
          <a:xfrm>
            <a:off x="1419770" y="1148839"/>
            <a:ext cx="6304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another easier way to solve wave equation:</a:t>
            </a:r>
          </a:p>
        </p:txBody>
      </p:sp>
      <p:pic>
        <p:nvPicPr>
          <p:cNvPr id="6" name="Graphic 5" descr="Cat with solid fill">
            <a:extLst>
              <a:ext uri="{FF2B5EF4-FFF2-40B4-BE49-F238E27FC236}">
                <a16:creationId xmlns:a16="http://schemas.microsoft.com/office/drawing/2014/main" id="{5E14EF58-F7F8-241D-4953-2E44048E23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9600" y="322940"/>
            <a:ext cx="668520" cy="6685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583D63-5020-549F-307E-9BF3772B0297}"/>
              </a:ext>
            </a:extLst>
          </p:cNvPr>
          <p:cNvSpPr txBox="1"/>
          <p:nvPr/>
        </p:nvSpPr>
        <p:spPr>
          <a:xfrm>
            <a:off x="1517239" y="250396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This is called d'Alembert solution.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3941E4-058A-BB45-7B64-62CFEB603F56}"/>
              </a:ext>
            </a:extLst>
          </p:cNvPr>
          <p:cNvSpPr txBox="1"/>
          <p:nvPr/>
        </p:nvSpPr>
        <p:spPr bwMode="auto">
          <a:xfrm>
            <a:off x="6308602" y="5667281"/>
            <a:ext cx="27947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Jean le Rond d'Alembert 1717-83</a:t>
            </a:r>
            <a:endParaRPr 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628FD334-170B-8617-F440-EB3EBBA3E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69" y="3774786"/>
            <a:ext cx="1474724" cy="182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19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401654" y="1133228"/>
            <a:ext cx="49244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zh-TW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53253" name="Rectangle 10"/>
          <p:cNvSpPr>
            <a:spLocks noChangeArrowheads="1"/>
          </p:cNvSpPr>
          <p:nvPr/>
        </p:nvSpPr>
        <p:spPr bwMode="auto">
          <a:xfrm>
            <a:off x="0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53255" name="Rectangle 12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53257" name="Rectangle 14"/>
          <p:cNvSpPr>
            <a:spLocks noChangeArrowheads="1"/>
          </p:cNvSpPr>
          <p:nvPr/>
        </p:nvSpPr>
        <p:spPr bwMode="auto">
          <a:xfrm>
            <a:off x="0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53259" name="Rectangle 16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53264" name="Rectangle 21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268" name="文字方塊 20"/>
              <p:cNvSpPr txBox="1">
                <a:spLocks noChangeArrowheads="1"/>
              </p:cNvSpPr>
              <p:nvPr/>
            </p:nvSpPr>
            <p:spPr bwMode="auto">
              <a:xfrm>
                <a:off x="3049487" y="2001473"/>
                <a:ext cx="275136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</a:rPr>
                  <a:t>fix</a:t>
                </a:r>
                <a:r>
                  <a:rPr lang="zh-TW" altLang="en-US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US" altLang="zh-TW" sz="20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and use chain rule.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3268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9487" y="2001473"/>
                <a:ext cx="2751368" cy="400110"/>
              </a:xfrm>
              <a:prstGeom prst="rect">
                <a:avLst/>
              </a:prstGeom>
              <a:blipFill>
                <a:blip r:embed="rId2"/>
                <a:stretch>
                  <a:fillRect l="-2304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269" name="文字方塊 21"/>
              <p:cNvSpPr txBox="1">
                <a:spLocks noChangeArrowheads="1"/>
              </p:cNvSpPr>
              <p:nvPr/>
            </p:nvSpPr>
            <p:spPr bwMode="auto">
              <a:xfrm>
                <a:off x="3896089" y="3846019"/>
                <a:ext cx="353927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</a:rPr>
                  <a:t>fix</a:t>
                </a:r>
                <a:r>
                  <a:rPr lang="zh-TW" altLang="en-US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altLang="zh-TW" sz="20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and use chain rule.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3269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96089" y="3846019"/>
                <a:ext cx="3539270" cy="400110"/>
              </a:xfrm>
              <a:prstGeom prst="rect">
                <a:avLst/>
              </a:prstGeom>
              <a:blipFill>
                <a:blip r:embed="rId3"/>
                <a:stretch>
                  <a:fillRect l="-1786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618025" y="1865207"/>
                <a:ext cx="2431462" cy="6884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25" y="1865207"/>
                <a:ext cx="2431462" cy="688458"/>
              </a:xfrm>
              <a:prstGeom prst="rect">
                <a:avLst/>
              </a:prstGeom>
              <a:blipFill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609599" y="2638216"/>
                <a:ext cx="4495801" cy="71635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2638216"/>
                <a:ext cx="4495801" cy="716350"/>
              </a:xfrm>
              <a:prstGeom prst="rect">
                <a:avLst/>
              </a:prstGeom>
              <a:blipFill>
                <a:blip r:embed="rId5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609601" y="3709428"/>
                <a:ext cx="2819400" cy="6884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𝑣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1" y="3709428"/>
                <a:ext cx="2819400" cy="688458"/>
              </a:xfrm>
              <a:prstGeom prst="rect">
                <a:avLst/>
              </a:prstGeom>
              <a:blipFill>
                <a:blip r:embed="rId6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>
              <a:xfrm>
                <a:off x="609599" y="4484154"/>
                <a:ext cx="5638801" cy="70993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𝑣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𝑣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′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4484154"/>
                <a:ext cx="5638801" cy="709938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>
          <a:xfrm>
            <a:off x="2407545" y="362872"/>
            <a:ext cx="1511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Times New Roman" panose="02020603050405020304" pitchFamily="18" charset="0"/>
              </a:rPr>
              <a:t>波方程式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567512" y="927496"/>
                <a:ext cx="75096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</a:rPr>
                  <a:t>Plug in the expression. Note that it is a function of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TW" sz="2000" i="1">
                        <a:latin typeface="Cambria Math"/>
                        <a:ea typeface="Cambria Math" panose="02040503050406030204" pitchFamily="18" charset="0"/>
                        <a:cs typeface="Times New Roman" pitchFamily="18" charset="0"/>
                      </a:rPr>
                      <m:t>≡</m:t>
                    </m:r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𝑣𝑡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.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12" y="927496"/>
                <a:ext cx="7509687" cy="400110"/>
              </a:xfrm>
              <a:prstGeom prst="rect">
                <a:avLst/>
              </a:prstGeom>
              <a:blipFill>
                <a:blip r:embed="rId8"/>
                <a:stretch>
                  <a:fillRect l="-84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字方塊 27"/>
          <p:cNvSpPr txBox="1"/>
          <p:nvPr/>
        </p:nvSpPr>
        <p:spPr>
          <a:xfrm>
            <a:off x="532658" y="5952714"/>
            <a:ext cx="6630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Indeed, what we guessed is a solution of wave equation</a:t>
            </a:r>
            <a:r>
              <a:rPr lang="zh-TW" altLang="en-US" sz="2000" dirty="0">
                <a:latin typeface="Times New Roman" panose="02020603050405020304" pitchFamily="18" charset="0"/>
              </a:rPr>
              <a:t>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651907" y="201133"/>
                <a:ext cx="1745478" cy="71000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07" y="201133"/>
                <a:ext cx="1745478" cy="710003"/>
              </a:xfrm>
              <a:prstGeom prst="rect">
                <a:avLst/>
              </a:prstGeom>
              <a:blipFill>
                <a:blip r:embed="rId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618025" y="1344643"/>
                <a:ext cx="3278064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25" y="1344643"/>
                <a:ext cx="3278064" cy="400110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4148871" y="1340953"/>
                <a:ext cx="1440159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TW" sz="2000" i="1">
                          <a:latin typeface="Cambria Math"/>
                          <a:ea typeface="Cambria Math" panose="02040503050406030204" pitchFamily="18" charset="0"/>
                          <a:cs typeface="Times New Roman" pitchFamily="18" charset="0"/>
                        </a:rPr>
                        <m:t>≡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𝑣𝑡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871" y="1340953"/>
                <a:ext cx="1440159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615980" y="5280360"/>
                <a:ext cx="1745478" cy="71000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0" y="5280360"/>
                <a:ext cx="1745478" cy="710003"/>
              </a:xfrm>
              <a:prstGeom prst="rect">
                <a:avLst/>
              </a:prstGeom>
              <a:blipFill>
                <a:blip r:embed="rId12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C521D5-B3C7-BDCB-B960-E850EE8F3849}"/>
                  </a:ext>
                </a:extLst>
              </p:cNvPr>
              <p:cNvSpPr txBox="1"/>
              <p:nvPr/>
            </p:nvSpPr>
            <p:spPr>
              <a:xfrm>
                <a:off x="554929" y="6351792"/>
                <a:ext cx="79261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</a:rPr>
                  <a:t>將時間與空間連鎖在一起，於是時間微分與空間微分也是連鎖的</a:t>
                </a:r>
                <a:r>
                  <a:rPr lang="en-US" sz="2000" dirty="0">
                    <a:latin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C521D5-B3C7-BDCB-B960-E850EE8F3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29" y="6351792"/>
                <a:ext cx="7926124" cy="400110"/>
              </a:xfrm>
              <a:prstGeom prst="rect">
                <a:avLst/>
              </a:prstGeom>
              <a:blipFill>
                <a:blip r:embed="rId14"/>
                <a:stretch>
                  <a:fillRect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87AB65E5-0D41-8497-4A46-09ACE3AE14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987890" y="459031"/>
            <a:ext cx="668520" cy="668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">
                <a:extLst>
                  <a:ext uri="{FF2B5EF4-FFF2-40B4-BE49-F238E27FC236}">
                    <a16:creationId xmlns:a16="http://schemas.microsoft.com/office/drawing/2014/main" id="{C6E9AE12-ED35-BB3C-E2D4-EA021393C1A3}"/>
                  </a:ext>
                </a:extLst>
              </p:cNvPr>
              <p:cNvSpPr txBox="1"/>
              <p:nvPr/>
            </p:nvSpPr>
            <p:spPr>
              <a:xfrm>
                <a:off x="5742642" y="1884932"/>
                <a:ext cx="1215731" cy="6884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字方塊 1">
                <a:extLst>
                  <a:ext uri="{FF2B5EF4-FFF2-40B4-BE49-F238E27FC236}">
                    <a16:creationId xmlns:a16="http://schemas.microsoft.com/office/drawing/2014/main" id="{C6E9AE12-ED35-BB3C-E2D4-EA021393C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642" y="1884932"/>
                <a:ext cx="1215731" cy="688458"/>
              </a:xfrm>
              <a:prstGeom prst="rect">
                <a:avLst/>
              </a:prstGeom>
              <a:blipFill>
                <a:blip r:embed="rId1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20">
                <a:extLst>
                  <a:ext uri="{FF2B5EF4-FFF2-40B4-BE49-F238E27FC236}">
                    <a16:creationId xmlns:a16="http://schemas.microsoft.com/office/drawing/2014/main" id="{DC5CDE2F-BE5F-CFBE-4977-02902C4FBA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13991" y="2041289"/>
                <a:ext cx="195444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US" altLang="zh-TW" sz="20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fixed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文字方塊 20">
                <a:extLst>
                  <a:ext uri="{FF2B5EF4-FFF2-40B4-BE49-F238E27FC236}">
                    <a16:creationId xmlns:a16="http://schemas.microsoft.com/office/drawing/2014/main" id="{DC5CDE2F-BE5F-CFBE-4977-02902C4FB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991" y="2041289"/>
                <a:ext cx="1954443" cy="400110"/>
              </a:xfrm>
              <a:prstGeom prst="rect">
                <a:avLst/>
              </a:prstGeom>
              <a:blipFill>
                <a:blip r:embed="rId17"/>
                <a:stretch>
                  <a:fillRect l="-3226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">
                <a:extLst>
                  <a:ext uri="{FF2B5EF4-FFF2-40B4-BE49-F238E27FC236}">
                    <a16:creationId xmlns:a16="http://schemas.microsoft.com/office/drawing/2014/main" id="{31A4767F-9714-16BD-A7DD-8124B978AE33}"/>
                  </a:ext>
                </a:extLst>
              </p:cNvPr>
              <p:cNvSpPr txBox="1"/>
              <p:nvPr/>
            </p:nvSpPr>
            <p:spPr>
              <a:xfrm>
                <a:off x="6515967" y="3668612"/>
                <a:ext cx="1293666" cy="68839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1">
                <a:extLst>
                  <a:ext uri="{FF2B5EF4-FFF2-40B4-BE49-F238E27FC236}">
                    <a16:creationId xmlns:a16="http://schemas.microsoft.com/office/drawing/2014/main" id="{31A4767F-9714-16BD-A7DD-8124B978A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967" y="3668612"/>
                <a:ext cx="1293666" cy="688394"/>
              </a:xfrm>
              <a:prstGeom prst="rect">
                <a:avLst/>
              </a:prstGeom>
              <a:blipFill>
                <a:blip r:embed="rId1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20">
                <a:extLst>
                  <a:ext uri="{FF2B5EF4-FFF2-40B4-BE49-F238E27FC236}">
                    <a16:creationId xmlns:a16="http://schemas.microsoft.com/office/drawing/2014/main" id="{896FB2E9-6C87-C636-893C-52E741A5E0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33360" y="3812754"/>
                <a:ext cx="195444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altLang="zh-TW" sz="20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fixed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文字方塊 20">
                <a:extLst>
                  <a:ext uri="{FF2B5EF4-FFF2-40B4-BE49-F238E27FC236}">
                    <a16:creationId xmlns:a16="http://schemas.microsoft.com/office/drawing/2014/main" id="{896FB2E9-6C87-C636-893C-52E741A5E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3360" y="3812754"/>
                <a:ext cx="1954443" cy="400110"/>
              </a:xfrm>
              <a:prstGeom prst="rect">
                <a:avLst/>
              </a:prstGeom>
              <a:blipFill>
                <a:blip r:embed="rId19"/>
                <a:stretch>
                  <a:fillRect l="-2581" t="-9375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E13C35A7-01B9-2793-BCE4-121E7CDCA6EE}"/>
              </a:ext>
            </a:extLst>
          </p:cNvPr>
          <p:cNvSpPr/>
          <p:nvPr/>
        </p:nvSpPr>
        <p:spPr>
          <a:xfrm>
            <a:off x="4165535" y="2492058"/>
            <a:ext cx="1077299" cy="9515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796F8F1-1777-42CF-F643-3680C2D267C0}"/>
              </a:ext>
            </a:extLst>
          </p:cNvPr>
          <p:cNvSpPr/>
          <p:nvPr/>
        </p:nvSpPr>
        <p:spPr>
          <a:xfrm>
            <a:off x="4889270" y="4396369"/>
            <a:ext cx="1699285" cy="9515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FDD1B2-1AD8-F905-3652-DBE2FB56E95F}"/>
                  </a:ext>
                </a:extLst>
              </p:cNvPr>
              <p:cNvSpPr txBox="1"/>
              <p:nvPr/>
            </p:nvSpPr>
            <p:spPr>
              <a:xfrm>
                <a:off x="4476846" y="3286706"/>
                <a:ext cx="43763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Second partial is second derivative of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FDD1B2-1AD8-F905-3652-DBE2FB56E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846" y="3286706"/>
                <a:ext cx="4376340" cy="400110"/>
              </a:xfrm>
              <a:prstGeom prst="rect">
                <a:avLst/>
              </a:prstGeom>
              <a:blipFill>
                <a:blip r:embed="rId20"/>
                <a:stretch>
                  <a:fillRect l="-1449" t="-6061" r="-580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79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8" grpId="0"/>
      <p:bldP spid="53269" grpId="0"/>
      <p:bldP spid="2" grpId="0" animBg="1"/>
      <p:bldP spid="23" grpId="0" animBg="1"/>
      <p:bldP spid="24" grpId="0" animBg="1"/>
      <p:bldP spid="25" grpId="0" animBg="1"/>
      <p:bldP spid="28" grpId="0"/>
      <p:bldP spid="30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 animBg="1"/>
      <p:bldP spid="1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04001-35FC-75EF-BA5B-FCA9CA683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Chia-Hung Chang\Downloads\Data\Knight\Media\Chapter20\Images\20_04Figure-F.jpg">
            <a:extLst>
              <a:ext uri="{FF2B5EF4-FFF2-40B4-BE49-F238E27FC236}">
                <a16:creationId xmlns:a16="http://schemas.microsoft.com/office/drawing/2014/main" id="{7E47BDBE-58D6-3EF0-BC72-E682AF045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49"/>
          <a:stretch/>
        </p:blipFill>
        <p:spPr bwMode="auto">
          <a:xfrm>
            <a:off x="2550999" y="1791454"/>
            <a:ext cx="3144838" cy="279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899" name="文字方塊 11">
                <a:extLst>
                  <a:ext uri="{FF2B5EF4-FFF2-40B4-BE49-F238E27FC236}">
                    <a16:creationId xmlns:a16="http://schemas.microsoft.com/office/drawing/2014/main" id="{3D06A720-73C2-E3DA-5584-0480CA109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23837" y="5175955"/>
                <a:ext cx="7620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</a:rPr>
                  <a:t>At later time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, wave at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𝑦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,</m:t>
                        </m:r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equals wave at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at location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𝑣𝑡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. 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899" name="文字方塊 11">
                <a:extLst>
                  <a:ext uri="{FF2B5EF4-FFF2-40B4-BE49-F238E27FC236}">
                    <a16:creationId xmlns:a16="http://schemas.microsoft.com/office/drawing/2014/main" id="{3D06A720-73C2-E3DA-5584-0480CA109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3837" y="5175955"/>
                <a:ext cx="7620000" cy="400110"/>
              </a:xfrm>
              <a:prstGeom prst="rect">
                <a:avLst/>
              </a:prstGeom>
              <a:blipFill>
                <a:blip r:embed="rId3"/>
                <a:stretch>
                  <a:fillRect l="-832" t="-6061" r="-2496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CA606C5A-A620-0535-0819-34521735344A}"/>
                  </a:ext>
                </a:extLst>
              </p:cNvPr>
              <p:cNvSpPr txBox="1"/>
              <p:nvPr/>
            </p:nvSpPr>
            <p:spPr>
              <a:xfrm>
                <a:off x="1169336" y="4674651"/>
                <a:ext cx="4034202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𝑣𝑡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CA606C5A-A620-0535-0819-345217353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336" y="4674651"/>
                <a:ext cx="4034202" cy="400110"/>
              </a:xfrm>
              <a:prstGeom prst="rect">
                <a:avLst/>
              </a:prstGeom>
              <a:blipFill>
                <a:blip r:embed="rId4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C84983-F37B-C052-35F0-7791FF576B91}"/>
                  </a:ext>
                </a:extLst>
              </p:cNvPr>
              <p:cNvSpPr txBox="1"/>
              <p:nvPr/>
            </p:nvSpPr>
            <p:spPr>
              <a:xfrm>
                <a:off x="2550999" y="2586635"/>
                <a:ext cx="573644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𝑡</m:t>
                      </m:r>
                      <m:r>
                        <a:rPr lang="en-US" altLang="zh-TW" sz="16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altLang="zh-TW" sz="16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C84983-F37B-C052-35F0-7791FF576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999" y="2586635"/>
                <a:ext cx="573644" cy="246221"/>
              </a:xfrm>
              <a:prstGeom prst="rect">
                <a:avLst/>
              </a:prstGeom>
              <a:blipFill>
                <a:blip r:embed="rId5"/>
                <a:stretch>
                  <a:fillRect r="-2128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4">
                <a:extLst>
                  <a:ext uri="{FF2B5EF4-FFF2-40B4-BE49-F238E27FC236}">
                    <a16:creationId xmlns:a16="http://schemas.microsoft.com/office/drawing/2014/main" id="{7F4F2943-069D-A41B-6086-649C4D00A3EE}"/>
                  </a:ext>
                </a:extLst>
              </p:cNvPr>
              <p:cNvSpPr/>
              <p:nvPr/>
            </p:nvSpPr>
            <p:spPr>
              <a:xfrm>
                <a:off x="1162499" y="1263278"/>
                <a:ext cx="3897477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=0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</m:t>
                          </m:r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14">
                <a:extLst>
                  <a:ext uri="{FF2B5EF4-FFF2-40B4-BE49-F238E27FC236}">
                    <a16:creationId xmlns:a16="http://schemas.microsoft.com/office/drawing/2014/main" id="{7F4F2943-069D-A41B-6086-649C4D00A3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499" y="1263278"/>
                <a:ext cx="3897477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F96C0F-8D94-C22C-0FC2-ED90AA0D5B74}"/>
                  </a:ext>
                </a:extLst>
              </p:cNvPr>
              <p:cNvSpPr txBox="1"/>
              <p:nvPr/>
            </p:nvSpPr>
            <p:spPr>
              <a:xfrm>
                <a:off x="4367177" y="3100692"/>
                <a:ext cx="83636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zh-TW" altLang="en-US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altLang="zh-TW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𝑣𝑡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F96C0F-8D94-C22C-0FC2-ED90AA0D5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177" y="3100692"/>
                <a:ext cx="836361" cy="276999"/>
              </a:xfrm>
              <a:prstGeom prst="rect">
                <a:avLst/>
              </a:prstGeom>
              <a:blipFill>
                <a:blip r:embed="rId7"/>
                <a:stretch>
                  <a:fillRect l="-13433" t="-9091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1DF1E-3049-A213-DC7F-EF98559E3C5B}"/>
                  </a:ext>
                </a:extLst>
              </p:cNvPr>
              <p:cNvSpPr txBox="1"/>
              <p:nvPr/>
            </p:nvSpPr>
            <p:spPr>
              <a:xfrm>
                <a:off x="2567089" y="3881295"/>
                <a:ext cx="557554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𝑡</m:t>
                      </m:r>
                    </m:oMath>
                  </m:oMathPara>
                </a14:m>
                <a:endParaRPr lang="en-US" altLang="zh-TW" sz="16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1DF1E-3049-A213-DC7F-EF98559E3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089" y="3881295"/>
                <a:ext cx="557554" cy="246221"/>
              </a:xfrm>
              <a:prstGeom prst="rect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8406E600-1CC3-33B2-6F2D-148A0321BA64}"/>
              </a:ext>
            </a:extLst>
          </p:cNvPr>
          <p:cNvSpPr/>
          <p:nvPr/>
        </p:nvSpPr>
        <p:spPr>
          <a:xfrm>
            <a:off x="4105880" y="4373738"/>
            <a:ext cx="1097658" cy="21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C78653-D170-7438-0DF1-381422EDB948}"/>
                  </a:ext>
                </a:extLst>
              </p:cNvPr>
              <p:cNvSpPr txBox="1"/>
              <p:nvPr/>
            </p:nvSpPr>
            <p:spPr>
              <a:xfrm>
                <a:off x="1123837" y="832529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itchFamily="18" charset="0"/>
                  </a:rPr>
                  <a:t>Function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is wave form at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</a:rPr>
                  <a:t>。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C78653-D170-7438-0DF1-381422EDB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837" y="832529"/>
                <a:ext cx="4572000" cy="400110"/>
              </a:xfrm>
              <a:prstGeom prst="rect">
                <a:avLst/>
              </a:prstGeom>
              <a:blipFill>
                <a:blip r:embed="rId9"/>
                <a:stretch>
                  <a:fillRect l="-138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4DDD3CCE-EDB5-D987-BD5B-B677B44A80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93466" y="1221530"/>
            <a:ext cx="76200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726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452A6-3177-2BEC-1949-B222EAD9D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Chia-Hung Chang\Downloads\Data\Knight\Media\Chapter20\Images\20_04Figure-F.jpg">
            <a:extLst>
              <a:ext uri="{FF2B5EF4-FFF2-40B4-BE49-F238E27FC236}">
                <a16:creationId xmlns:a16="http://schemas.microsoft.com/office/drawing/2014/main" id="{66BCA5BE-A33D-C1BC-85E1-C62B28CE3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1"/>
            <a:ext cx="2707844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00A71B-FEB7-E853-A285-451DBE6B9EB4}"/>
                  </a:ext>
                </a:extLst>
              </p:cNvPr>
              <p:cNvSpPr txBox="1"/>
              <p:nvPr/>
            </p:nvSpPr>
            <p:spPr>
              <a:xfrm>
                <a:off x="685800" y="5195208"/>
                <a:ext cx="83481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𝑣𝑡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means that a wave form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is moving at speed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𝑣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, as we expected.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00A71B-FEB7-E853-A285-451DBE6B9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195208"/>
                <a:ext cx="8348138" cy="400110"/>
              </a:xfrm>
              <a:prstGeom prst="rect">
                <a:avLst/>
              </a:prstGeom>
              <a:blipFill>
                <a:blip r:embed="rId3"/>
                <a:stretch>
                  <a:fillRect l="-45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16_31_FigureB.jpg">
            <a:extLst>
              <a:ext uri="{FF2B5EF4-FFF2-40B4-BE49-F238E27FC236}">
                <a16:creationId xmlns:a16="http://schemas.microsoft.com/office/drawing/2014/main" id="{668FA907-27B1-38BC-9D1A-8F3013EE9D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t="24729" b="39464"/>
          <a:stretch/>
        </p:blipFill>
        <p:spPr>
          <a:xfrm>
            <a:off x="2590800" y="5625798"/>
            <a:ext cx="3150921" cy="10587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A7CBFD-D755-E70F-0182-80EAF9746183}"/>
                  </a:ext>
                </a:extLst>
              </p:cNvPr>
              <p:cNvSpPr txBox="1"/>
              <p:nvPr/>
            </p:nvSpPr>
            <p:spPr>
              <a:xfrm>
                <a:off x="4724845" y="5640225"/>
                <a:ext cx="34834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  <a:cs typeface="Times New Roman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A7CBFD-D755-E70F-0182-80EAF9746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845" y="5640225"/>
                <a:ext cx="34834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2B77529-8206-3880-6E24-FE265370AA05}"/>
              </a:ext>
            </a:extLst>
          </p:cNvPr>
          <p:cNvSpPr/>
          <p:nvPr/>
        </p:nvSpPr>
        <p:spPr>
          <a:xfrm>
            <a:off x="3289993" y="5640224"/>
            <a:ext cx="475849" cy="631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739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of people doing the stadium wave">
            <a:extLst>
              <a:ext uri="{FF2B5EF4-FFF2-40B4-BE49-F238E27FC236}">
                <a16:creationId xmlns:a16="http://schemas.microsoft.com/office/drawing/2014/main" id="{3A8A2658-94A9-0EE0-8EE5-FA0E3D0A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48734"/>
            <a:ext cx="4000500" cy="889000"/>
          </a:xfrm>
          <a:prstGeom prst="rect">
            <a:avLst/>
          </a:prstGeom>
        </p:spPr>
      </p:pic>
      <p:pic>
        <p:nvPicPr>
          <p:cNvPr id="3" name="Picture 2" descr="animation of a transverse wave pulse on a string">
            <a:extLst>
              <a:ext uri="{FF2B5EF4-FFF2-40B4-BE49-F238E27FC236}">
                <a16:creationId xmlns:a16="http://schemas.microsoft.com/office/drawing/2014/main" id="{87B57FA6-5171-BFCA-0DA6-F5BD6ED58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443" y="1744134"/>
            <a:ext cx="4021015" cy="1066800"/>
          </a:xfrm>
          <a:prstGeom prst="rect">
            <a:avLst/>
          </a:prstGeom>
        </p:spPr>
      </p:pic>
      <p:pic>
        <p:nvPicPr>
          <p:cNvPr id="4" name="Picture 3" descr="animation of a longitudinal displacement wave pulse traveling through a tube filled with molecules">
            <a:extLst>
              <a:ext uri="{FF2B5EF4-FFF2-40B4-BE49-F238E27FC236}">
                <a16:creationId xmlns:a16="http://schemas.microsoft.com/office/drawing/2014/main" id="{0440C667-76B2-F514-9DDC-277896472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124200"/>
            <a:ext cx="4237566" cy="1210733"/>
          </a:xfrm>
          <a:prstGeom prst="rect">
            <a:avLst/>
          </a:prstGeom>
        </p:spPr>
      </p:pic>
      <p:pic>
        <p:nvPicPr>
          <p:cNvPr id="5" name="Picture 4" descr="animation showing particle motion for a longitudinal pressure wave highlighting the difference between particle motion and wave propagation.">
            <a:extLst>
              <a:ext uri="{FF2B5EF4-FFF2-40B4-BE49-F238E27FC236}">
                <a16:creationId xmlns:a16="http://schemas.microsoft.com/office/drawing/2014/main" id="{98A3F714-64EE-E8CF-944A-7173A2CE0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578" y="4625621"/>
            <a:ext cx="4237566" cy="14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7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reen Recording 2026-05-21 at 4.04.29 pm">
            <a:hlinkClick r:id="" action="ppaction://media"/>
            <a:extLst>
              <a:ext uri="{FF2B5EF4-FFF2-40B4-BE49-F238E27FC236}">
                <a16:creationId xmlns:a16="http://schemas.microsoft.com/office/drawing/2014/main" id="{3044AFAE-9EEE-BB11-E3DE-C8F99156BB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2362200"/>
            <a:ext cx="6405563" cy="35675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21AEA7-E5F6-C8AD-DA06-67FAB85D50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196" b="18158"/>
          <a:stretch>
            <a:fillRect/>
          </a:stretch>
        </p:blipFill>
        <p:spPr>
          <a:xfrm>
            <a:off x="2340064" y="685800"/>
            <a:ext cx="4163833" cy="127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EFBAD464-336C-C522-8346-DD1968AF3B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5708702" cy="2819400"/>
          </a:xfrm>
          <a:prstGeom prst="rect">
            <a:avLst/>
          </a:prstGeom>
        </p:spPr>
      </p:pic>
      <p:pic>
        <p:nvPicPr>
          <p:cNvPr id="2" name="Screen Recording 2026-09-23 at 8.44.59 pm">
            <a:hlinkClick r:id="" action="ppaction://media"/>
            <a:extLst>
              <a:ext uri="{FF2B5EF4-FFF2-40B4-BE49-F238E27FC236}">
                <a16:creationId xmlns:a16="http://schemas.microsoft.com/office/drawing/2014/main" id="{F60500CA-D85C-1016-8D3B-9CECE19205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" y="2743200"/>
            <a:ext cx="7246938" cy="362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8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71E70-40FA-F1C8-F09E-8D8838DEE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868" name="Text Box 7">
                <a:extLst>
                  <a:ext uri="{FF2B5EF4-FFF2-40B4-BE49-F238E27FC236}">
                    <a16:creationId xmlns:a16="http://schemas.microsoft.com/office/drawing/2014/main" id="{42274F99-A646-71BE-602F-D4944C56E9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643" y="1263636"/>
                <a:ext cx="798624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None/>
                </a:pP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Wave form is a periodic Sine function of period </a:t>
                </a:r>
                <a14:m>
                  <m:oMath xmlns:m="http://schemas.openxmlformats.org/officeDocument/2006/math">
                    <m:r>
                      <a:rPr lang="zh-TW" altLang="en-US" sz="2000" i="1">
                        <a:latin typeface="Cambria Math"/>
                      </a:rPr>
                      <m:t>𝜆</m:t>
                    </m:r>
                  </m:oMath>
                </a14:m>
                <a:r>
                  <a:rPr lang="en-US" altLang="zh-TW" sz="2000" dirty="0"/>
                  <a:t>.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36868" name="Text Box 7">
                <a:extLst>
                  <a:ext uri="{FF2B5EF4-FFF2-40B4-BE49-F238E27FC236}">
                    <a16:creationId xmlns:a16="http://schemas.microsoft.com/office/drawing/2014/main" id="{42274F99-A646-71BE-602F-D4944C56E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9643" y="1263636"/>
                <a:ext cx="7986244" cy="400110"/>
              </a:xfrm>
              <a:prstGeom prst="rect">
                <a:avLst/>
              </a:prstGeom>
              <a:blipFill>
                <a:blip r:embed="rId2"/>
                <a:stretch>
                  <a:fillRect l="-954" t="-909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2577C030-68E2-858C-46D1-75C980F022E0}"/>
                  </a:ext>
                </a:extLst>
              </p:cNvPr>
              <p:cNvSpPr txBox="1"/>
              <p:nvPr/>
            </p:nvSpPr>
            <p:spPr>
              <a:xfrm>
                <a:off x="2335262" y="2249871"/>
                <a:ext cx="1039067" cy="6705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latin typeface="Cambria Math"/>
                        </a:rPr>
                        <m:t>𝑘</m:t>
                      </m:r>
                      <m:r>
                        <a:rPr lang="en-US" altLang="zh-TW" sz="2000" i="1" dirty="0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US" altLang="zh-TW" sz="2000" b="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zh-TW" altLang="en-US" sz="2000" b="0" i="1" dirty="0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zh-TW" altLang="en-US" sz="2000" i="1" dirty="0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2577C030-68E2-858C-46D1-75C980F02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262" y="2249871"/>
                <a:ext cx="1039067" cy="670505"/>
              </a:xfrm>
              <a:prstGeom prst="rect">
                <a:avLst/>
              </a:prstGeom>
              <a:blipFill>
                <a:blip r:embed="rId3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DB9ACD3E-7826-FA83-425B-993341834F4F}"/>
                  </a:ext>
                </a:extLst>
              </p:cNvPr>
              <p:cNvSpPr txBox="1"/>
              <p:nvPr/>
            </p:nvSpPr>
            <p:spPr>
              <a:xfrm>
                <a:off x="549483" y="1687102"/>
                <a:ext cx="3791615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2000" b="0" i="0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DB9ACD3E-7826-FA83-425B-993341834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83" y="1687102"/>
                <a:ext cx="3791615" cy="400110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graph of a function&#10;&#10;Description automatically generated">
            <a:extLst>
              <a:ext uri="{FF2B5EF4-FFF2-40B4-BE49-F238E27FC236}">
                <a16:creationId xmlns:a16="http://schemas.microsoft.com/office/drawing/2014/main" id="{DF749F96-53A3-9E10-100C-41BE36AD7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t="27260" r="19413"/>
          <a:stretch>
            <a:fillRect/>
          </a:stretch>
        </p:blipFill>
        <p:spPr>
          <a:xfrm>
            <a:off x="6729458" y="583637"/>
            <a:ext cx="1664429" cy="1368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62AF0E-12C7-0FED-51C0-0BF748A0C942}"/>
              </a:ext>
            </a:extLst>
          </p:cNvPr>
          <p:cNvSpPr txBox="1"/>
          <p:nvPr/>
        </p:nvSpPr>
        <p:spPr>
          <a:xfrm>
            <a:off x="570120" y="417628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Sinusoidal wave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5">
                <a:extLst>
                  <a:ext uri="{FF2B5EF4-FFF2-40B4-BE49-F238E27FC236}">
                    <a16:creationId xmlns:a16="http://schemas.microsoft.com/office/drawing/2014/main" id="{258B74EE-CEC0-0C74-A396-737344BA9A22}"/>
                  </a:ext>
                </a:extLst>
              </p:cNvPr>
              <p:cNvSpPr txBox="1"/>
              <p:nvPr/>
            </p:nvSpPr>
            <p:spPr>
              <a:xfrm>
                <a:off x="562072" y="855672"/>
                <a:ext cx="2812257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𝑘𝑥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zh-TW" alt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25">
                <a:extLst>
                  <a:ext uri="{FF2B5EF4-FFF2-40B4-BE49-F238E27FC236}">
                    <a16:creationId xmlns:a16="http://schemas.microsoft.com/office/drawing/2014/main" id="{258B74EE-CEC0-0C74-A396-737344BA9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72" y="855672"/>
                <a:ext cx="2812257" cy="400110"/>
              </a:xfrm>
              <a:prstGeom prst="rect">
                <a:avLst/>
              </a:prstGeom>
              <a:blipFill>
                <a:blip r:embed="rId6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5">
                <a:extLst>
                  <a:ext uri="{FF2B5EF4-FFF2-40B4-BE49-F238E27FC236}">
                    <a16:creationId xmlns:a16="http://schemas.microsoft.com/office/drawing/2014/main" id="{F9949354-2BB8-FF59-B62B-A95DB0410C38}"/>
                  </a:ext>
                </a:extLst>
              </p:cNvPr>
              <p:cNvSpPr txBox="1"/>
              <p:nvPr/>
            </p:nvSpPr>
            <p:spPr>
              <a:xfrm>
                <a:off x="559417" y="3453765"/>
                <a:ext cx="4999176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𝑘𝑥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𝑘𝑣𝑡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zh-TW" alt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25">
                <a:extLst>
                  <a:ext uri="{FF2B5EF4-FFF2-40B4-BE49-F238E27FC236}">
                    <a16:creationId xmlns:a16="http://schemas.microsoft.com/office/drawing/2014/main" id="{F9949354-2BB8-FF59-B62B-A95DB0410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17" y="3453765"/>
                <a:ext cx="4999176" cy="400110"/>
              </a:xfrm>
              <a:prstGeom prst="rect">
                <a:avLst/>
              </a:prstGeom>
              <a:blipFill>
                <a:blip r:embed="rId7"/>
                <a:stretch>
                  <a:fillRect r="-761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26">
                <a:extLst>
                  <a:ext uri="{FF2B5EF4-FFF2-40B4-BE49-F238E27FC236}">
                    <a16:creationId xmlns:a16="http://schemas.microsoft.com/office/drawing/2014/main" id="{1CD3E1A1-24A6-1D35-EF42-A9FAE5BC39B5}"/>
                  </a:ext>
                </a:extLst>
              </p:cNvPr>
              <p:cNvSpPr txBox="1"/>
              <p:nvPr/>
            </p:nvSpPr>
            <p:spPr>
              <a:xfrm>
                <a:off x="549483" y="3971242"/>
                <a:ext cx="3615605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𝑘𝑥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zh-TW" altLang="en-US" sz="2000" i="1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26">
                <a:extLst>
                  <a:ext uri="{FF2B5EF4-FFF2-40B4-BE49-F238E27FC236}">
                    <a16:creationId xmlns:a16="http://schemas.microsoft.com/office/drawing/2014/main" id="{1CD3E1A1-24A6-1D35-EF42-A9FAE5BC3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83" y="3971242"/>
                <a:ext cx="3615605" cy="400110"/>
              </a:xfrm>
              <a:prstGeom prst="rect">
                <a:avLst/>
              </a:prstGeom>
              <a:blipFill>
                <a:blip r:embed="rId11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7">
            <a:extLst>
              <a:ext uri="{FF2B5EF4-FFF2-40B4-BE49-F238E27FC236}">
                <a16:creationId xmlns:a16="http://schemas.microsoft.com/office/drawing/2014/main" id="{0892B549-ED3A-E643-FE90-E89E26067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609" y="5996680"/>
            <a:ext cx="295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zh-TW" altLang="en-US" sz="1800"/>
          </a:p>
        </p:txBody>
      </p:sp>
      <p:pic>
        <p:nvPicPr>
          <p:cNvPr id="10" name="Picture 7" descr="D:\Downloads\Data\Halliday8E-Figure-solution\Figure\CH16\afg008.jpg">
            <a:extLst>
              <a:ext uri="{FF2B5EF4-FFF2-40B4-BE49-F238E27FC236}">
                <a16:creationId xmlns:a16="http://schemas.microsoft.com/office/drawing/2014/main" id="{5E5D70E9-5424-B815-94AB-51416C5A2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/>
          <a:stretch>
            <a:fillRect/>
          </a:stretch>
        </p:blipFill>
        <p:spPr bwMode="auto">
          <a:xfrm>
            <a:off x="549483" y="4468752"/>
            <a:ext cx="3759864" cy="208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643DC6-63A1-BADE-9A39-F9C17AAE9293}"/>
                  </a:ext>
                </a:extLst>
              </p:cNvPr>
              <p:cNvSpPr txBox="1"/>
              <p:nvPr/>
            </p:nvSpPr>
            <p:spPr>
              <a:xfrm>
                <a:off x="1046712" y="4464944"/>
                <a:ext cx="42357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𝑣</m:t>
                      </m:r>
                      <m:r>
                        <a:rPr lang="en-US" altLang="zh-TW" sz="1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∆</m:t>
                      </m:r>
                      <m:r>
                        <a:rPr lang="en-US" altLang="zh-TW" sz="16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643DC6-63A1-BADE-9A39-F9C17AAE9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712" y="4464944"/>
                <a:ext cx="423572" cy="338554"/>
              </a:xfrm>
              <a:prstGeom prst="rect">
                <a:avLst/>
              </a:prstGeom>
              <a:blipFill>
                <a:blip r:embed="rId13"/>
                <a:stretch>
                  <a:fillRect r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86A0CC0-D889-1CDD-ECEC-93ABB0AE76C5}"/>
                  </a:ext>
                </a:extLst>
              </p:cNvPr>
              <p:cNvSpPr txBox="1"/>
              <p:nvPr/>
            </p:nvSpPr>
            <p:spPr>
              <a:xfrm>
                <a:off x="1904055" y="4678718"/>
                <a:ext cx="25642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86A0CC0-D889-1CDD-ECEC-93ABB0AE7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055" y="4678718"/>
                <a:ext cx="256425" cy="369332"/>
              </a:xfrm>
              <a:prstGeom prst="rect">
                <a:avLst/>
              </a:prstGeom>
              <a:blipFill>
                <a:blip r:embed="rId14"/>
                <a:stretch>
                  <a:fillRect r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FBC2201-0312-D514-0DD7-4C6834E56BA4}"/>
              </a:ext>
            </a:extLst>
          </p:cNvPr>
          <p:cNvSpPr txBox="1"/>
          <p:nvPr/>
        </p:nvSpPr>
        <p:spPr>
          <a:xfrm>
            <a:off x="549483" y="5048050"/>
            <a:ext cx="297948" cy="3038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26">
                <a:extLst>
                  <a:ext uri="{FF2B5EF4-FFF2-40B4-BE49-F238E27FC236}">
                    <a16:creationId xmlns:a16="http://schemas.microsoft.com/office/drawing/2014/main" id="{2F69CCFB-694B-E281-7392-27BBF4B0F4EF}"/>
                  </a:ext>
                </a:extLst>
              </p:cNvPr>
              <p:cNvSpPr txBox="1"/>
              <p:nvPr/>
            </p:nvSpPr>
            <p:spPr>
              <a:xfrm>
                <a:off x="5576583" y="3918072"/>
                <a:ext cx="1860446" cy="66851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dirty="0" smtClean="0">
                          <a:latin typeface="Cambria Math"/>
                        </a:rPr>
                        <m:t>𝜔</m:t>
                      </m:r>
                      <m:r>
                        <a:rPr lang="en-US" altLang="zh-TW" sz="2000" b="0" i="1" dirty="0" smtClean="0">
                          <a:latin typeface="Cambria Math"/>
                        </a:rPr>
                        <m:t>=</m:t>
                      </m:r>
                      <m:r>
                        <a:rPr lang="en-US" altLang="zh-TW" sz="2000" i="1" dirty="0" smtClean="0">
                          <a:latin typeface="Cambria Math"/>
                        </a:rPr>
                        <m:t>2</m:t>
                      </m:r>
                      <m:r>
                        <a:rPr lang="zh-TW" altLang="en-US" sz="2000" i="1" dirty="0" smtClean="0">
                          <a:latin typeface="Cambria Math"/>
                        </a:rPr>
                        <m:t>𝜋</m:t>
                      </m:r>
                      <m:r>
                        <a:rPr lang="en-US" altLang="zh-TW" sz="2000" b="0" i="1" dirty="0" smtClean="0">
                          <a:latin typeface="Cambria Math"/>
                        </a:rPr>
                        <m:t>𝑓</m:t>
                      </m:r>
                      <m:r>
                        <a:rPr lang="en-US" altLang="zh-TW" sz="2000" b="0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 dirty="0">
                              <a:latin typeface="Cambria Math"/>
                            </a:rPr>
                            <m:t>2</m:t>
                          </m:r>
                          <m:r>
                            <a:rPr lang="zh-TW" altLang="en-US" sz="2000" i="1" dirty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2000" b="0" i="1" dirty="0" smtClean="0"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文字方塊 26">
                <a:extLst>
                  <a:ext uri="{FF2B5EF4-FFF2-40B4-BE49-F238E27FC236}">
                    <a16:creationId xmlns:a16="http://schemas.microsoft.com/office/drawing/2014/main" id="{2F69CCFB-694B-E281-7392-27BBF4B0F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583" y="3918072"/>
                <a:ext cx="1860446" cy="668516"/>
              </a:xfrm>
              <a:prstGeom prst="rect">
                <a:avLst/>
              </a:prstGeom>
              <a:blipFill>
                <a:blip r:embed="rId15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26">
                <a:extLst>
                  <a:ext uri="{FF2B5EF4-FFF2-40B4-BE49-F238E27FC236}">
                    <a16:creationId xmlns:a16="http://schemas.microsoft.com/office/drawing/2014/main" id="{F869C738-8175-3A71-3525-CA8B68BD9EF2}"/>
                  </a:ext>
                </a:extLst>
              </p:cNvPr>
              <p:cNvSpPr txBox="1"/>
              <p:nvPr/>
            </p:nvSpPr>
            <p:spPr>
              <a:xfrm>
                <a:off x="7561673" y="3926086"/>
                <a:ext cx="896527" cy="66851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dirty="0" smtClean="0">
                          <a:latin typeface="Cambria Math"/>
                        </a:rPr>
                        <m:t>𝑓</m:t>
                      </m:r>
                      <m:r>
                        <a:rPr lang="en-US" altLang="zh-TW" sz="2000" b="0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dirty="0" smtClean="0"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7" name="文字方塊 26">
                <a:extLst>
                  <a:ext uri="{FF2B5EF4-FFF2-40B4-BE49-F238E27FC236}">
                    <a16:creationId xmlns:a16="http://schemas.microsoft.com/office/drawing/2014/main" id="{F869C738-8175-3A71-3525-CA8B68BD9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673" y="3926086"/>
                <a:ext cx="896527" cy="668516"/>
              </a:xfrm>
              <a:prstGeom prst="rect">
                <a:avLst/>
              </a:prstGeom>
              <a:blipFill>
                <a:blip r:embed="rId16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 descr="A graph of a function&#10;&#10;Description automatically generated">
            <a:extLst>
              <a:ext uri="{FF2B5EF4-FFF2-40B4-BE49-F238E27FC236}">
                <a16:creationId xmlns:a16="http://schemas.microsoft.com/office/drawing/2014/main" id="{F9EFBEE9-7408-8A7A-AA7D-3A0DF8FF6F9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" t="33201"/>
          <a:stretch>
            <a:fillRect/>
          </a:stretch>
        </p:blipFill>
        <p:spPr>
          <a:xfrm>
            <a:off x="6172200" y="4800600"/>
            <a:ext cx="2286000" cy="14794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5">
                <a:extLst>
                  <a:ext uri="{FF2B5EF4-FFF2-40B4-BE49-F238E27FC236}">
                    <a16:creationId xmlns:a16="http://schemas.microsoft.com/office/drawing/2014/main" id="{1900B9D1-B828-FE84-35AC-8C546C571C82}"/>
                  </a:ext>
                </a:extLst>
              </p:cNvPr>
              <p:cNvSpPr txBox="1"/>
              <p:nvPr/>
            </p:nvSpPr>
            <p:spPr>
              <a:xfrm>
                <a:off x="559417" y="2342538"/>
                <a:ext cx="1168974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latin typeface="Cambria Math"/>
                        </a:rPr>
                        <m:t>𝑘</m:t>
                      </m:r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dirty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zh-TW" altLang="en-US" sz="2000" i="1" dirty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3" name="文字方塊 5">
                <a:extLst>
                  <a:ext uri="{FF2B5EF4-FFF2-40B4-BE49-F238E27FC236}">
                    <a16:creationId xmlns:a16="http://schemas.microsoft.com/office/drawing/2014/main" id="{1900B9D1-B828-FE84-35AC-8C546C571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17" y="2342538"/>
                <a:ext cx="1168974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2463EF0-56A6-0CFC-913F-DEB79DC53B3B}"/>
              </a:ext>
            </a:extLst>
          </p:cNvPr>
          <p:cNvSpPr txBox="1"/>
          <p:nvPr/>
        </p:nvSpPr>
        <p:spPr>
          <a:xfrm>
            <a:off x="549483" y="2985838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Sinusoidal wave function: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 animBg="1"/>
      <p:bldP spid="14" grpId="0" animBg="1"/>
      <p:bldP spid="15" grpId="0" animBg="1"/>
      <p:bldP spid="16" grpId="0" animBg="1"/>
      <p:bldP spid="17" grpId="0" animBg="1"/>
      <p:bldP spid="2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showing wave train traveling to the right">
            <a:extLst>
              <a:ext uri="{FF2B5EF4-FFF2-40B4-BE49-F238E27FC236}">
                <a16:creationId xmlns:a16="http://schemas.microsoft.com/office/drawing/2014/main" id="{9E3DE798-BDE9-7C70-B9D6-89FABA8F6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47900"/>
            <a:ext cx="6807200" cy="2552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9FABBC-99BA-141B-BC19-6DBC736DA56F}"/>
              </a:ext>
            </a:extLst>
          </p:cNvPr>
          <p:cNvSpPr txBox="1"/>
          <p:nvPr/>
        </p:nvSpPr>
        <p:spPr>
          <a:xfrm>
            <a:off x="304800" y="160020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periodic wave with specified wavelength and frequency in uniform medium!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26">
                <a:extLst>
                  <a:ext uri="{FF2B5EF4-FFF2-40B4-BE49-F238E27FC236}">
                    <a16:creationId xmlns:a16="http://schemas.microsoft.com/office/drawing/2014/main" id="{21C42FD1-A919-97FF-963F-EE304D4162F7}"/>
                  </a:ext>
                </a:extLst>
              </p:cNvPr>
              <p:cNvSpPr txBox="1"/>
              <p:nvPr/>
            </p:nvSpPr>
            <p:spPr>
              <a:xfrm>
                <a:off x="2764197" y="5221077"/>
                <a:ext cx="3615605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𝑘𝑥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zh-TW" altLang="en-US" sz="2000" i="1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26">
                <a:extLst>
                  <a:ext uri="{FF2B5EF4-FFF2-40B4-BE49-F238E27FC236}">
                    <a16:creationId xmlns:a16="http://schemas.microsoft.com/office/drawing/2014/main" id="{21C42FD1-A919-97FF-963F-EE304D416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197" y="5221077"/>
                <a:ext cx="3615605" cy="400110"/>
              </a:xfrm>
              <a:prstGeom prst="rect">
                <a:avLst/>
              </a:prstGeom>
              <a:blipFill>
                <a:blip r:embed="rId3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6123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851" name="Text Box 14"/>
              <p:cNvSpPr txBox="1">
                <a:spLocks noChangeArrowheads="1"/>
              </p:cNvSpPr>
              <p:nvPr/>
            </p:nvSpPr>
            <p:spPr bwMode="auto">
              <a:xfrm>
                <a:off x="362556" y="911017"/>
                <a:ext cx="845791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Replacing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𝑣</m:t>
                    </m:r>
                    <m:r>
                      <a:rPr lang="zh-TW" altLang="en-US" sz="2000" i="1" dirty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0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with</m:t>
                    </m:r>
                    <m:r>
                      <a:rPr lang="zh-TW" altLang="en-US" sz="2000" i="1" dirty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 –</m:t>
                    </m:r>
                    <m:r>
                      <a:rPr lang="en-US" altLang="zh-TW" sz="2000" i="1" dirty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𝑣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, we find a wave function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𝑣𝑡</m:t>
                        </m:r>
                      </m:e>
                    </m:d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moving to the left.</a:t>
                </a:r>
                <a:endParaRPr lang="zh-TW" alt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5851" name="Text 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2556" y="911017"/>
                <a:ext cx="8457916" cy="400110"/>
              </a:xfrm>
              <a:prstGeom prst="rect">
                <a:avLst/>
              </a:prstGeom>
              <a:blipFill>
                <a:blip r:embed="rId2"/>
                <a:stretch>
                  <a:fillRect l="-750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" descr="Figure_P_16_1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394"/>
          <a:stretch/>
        </p:blipFill>
        <p:spPr>
          <a:xfrm>
            <a:off x="323528" y="1556792"/>
            <a:ext cx="8601456" cy="3154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203848" y="5157192"/>
                <a:ext cx="2363532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5157192"/>
                <a:ext cx="2363532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Graphic 1" descr="Cat with solid fill">
            <a:extLst>
              <a:ext uri="{FF2B5EF4-FFF2-40B4-BE49-F238E27FC236}">
                <a16:creationId xmlns:a16="http://schemas.microsoft.com/office/drawing/2014/main" id="{16CC35BF-5CA6-7AF6-F4B1-BD7C4959B9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1000" y="467380"/>
            <a:ext cx="668520" cy="668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79D2AB-0E7E-1B2D-FB47-54BD012C8C29}"/>
                  </a:ext>
                </a:extLst>
              </p:cNvPr>
              <p:cNvSpPr txBox="1"/>
              <p:nvPr/>
            </p:nvSpPr>
            <p:spPr>
              <a:xfrm>
                <a:off x="378163" y="422282"/>
                <a:ext cx="83481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𝑣𝑡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means that a wave form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is moving at speed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𝑣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to the right.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79D2AB-0E7E-1B2D-FB47-54BD012C8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63" y="422282"/>
                <a:ext cx="8348138" cy="400110"/>
              </a:xfrm>
              <a:prstGeom prst="rect">
                <a:avLst/>
              </a:prstGeom>
              <a:blipFill>
                <a:blip r:embed="rId6"/>
                <a:stretch>
                  <a:fillRect l="-304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3522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5"/>
          <p:cNvSpPr txBox="1">
            <a:spLocks noChangeArrowheads="1"/>
          </p:cNvSpPr>
          <p:nvPr/>
        </p:nvSpPr>
        <p:spPr bwMode="auto">
          <a:xfrm>
            <a:off x="2429683" y="469795"/>
            <a:ext cx="3815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疊加定理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 Superposition Principle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51" name="文字方塊 8"/>
          <p:cNvSpPr txBox="1">
            <a:spLocks noChangeArrowheads="1"/>
          </p:cNvSpPr>
          <p:nvPr/>
        </p:nvSpPr>
        <p:spPr bwMode="auto">
          <a:xfrm>
            <a:off x="478251" y="908050"/>
            <a:ext cx="84149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latin typeface="Times New Roman" panose="02020603050405020304" pitchFamily="18" charset="0"/>
              </a:rPr>
              <a:t>Since wave Equation is linear, linear combinations of solutions are also solutions.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57352" name="圖片 9" descr="afg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40" y="2285807"/>
            <a:ext cx="2643187" cy="42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4">
                <a:extLst>
                  <a:ext uri="{FF2B5EF4-FFF2-40B4-BE49-F238E27FC236}">
                    <a16:creationId xmlns:a16="http://schemas.microsoft.com/office/drawing/2014/main" id="{2DCA2BC6-F723-3A35-B101-9309EDFA2050}"/>
                  </a:ext>
                </a:extLst>
              </p:cNvPr>
              <p:cNvSpPr/>
              <p:nvPr/>
            </p:nvSpPr>
            <p:spPr>
              <a:xfrm>
                <a:off x="478251" y="1443393"/>
                <a:ext cx="1948610" cy="71000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4">
                <a:extLst>
                  <a:ext uri="{FF2B5EF4-FFF2-40B4-BE49-F238E27FC236}">
                    <a16:creationId xmlns:a16="http://schemas.microsoft.com/office/drawing/2014/main" id="{2DCA2BC6-F723-3A35-B101-9309EDFA20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51" y="1443393"/>
                <a:ext cx="1948610" cy="710003"/>
              </a:xfrm>
              <a:prstGeom prst="rect">
                <a:avLst/>
              </a:prstGeom>
              <a:blipFill>
                <a:blip r:embed="rId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4">
                <a:extLst>
                  <a:ext uri="{FF2B5EF4-FFF2-40B4-BE49-F238E27FC236}">
                    <a16:creationId xmlns:a16="http://schemas.microsoft.com/office/drawing/2014/main" id="{D5B32555-118F-A92E-EF3D-199CB90EC42D}"/>
                  </a:ext>
                </a:extLst>
              </p:cNvPr>
              <p:cNvSpPr/>
              <p:nvPr/>
            </p:nvSpPr>
            <p:spPr>
              <a:xfrm>
                <a:off x="2600148" y="1455184"/>
                <a:ext cx="1960537" cy="71000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矩形 14">
                <a:extLst>
                  <a:ext uri="{FF2B5EF4-FFF2-40B4-BE49-F238E27FC236}">
                    <a16:creationId xmlns:a16="http://schemas.microsoft.com/office/drawing/2014/main" id="{D5B32555-118F-A92E-EF3D-199CB90EC4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148" y="1455184"/>
                <a:ext cx="1960537" cy="710003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4">
                <a:extLst>
                  <a:ext uri="{FF2B5EF4-FFF2-40B4-BE49-F238E27FC236}">
                    <a16:creationId xmlns:a16="http://schemas.microsoft.com/office/drawing/2014/main" id="{DA3801A3-DB27-D22A-B35F-AE2FA1BC9FD1}"/>
                  </a:ext>
                </a:extLst>
              </p:cNvPr>
              <p:cNvSpPr/>
              <p:nvPr/>
            </p:nvSpPr>
            <p:spPr>
              <a:xfrm>
                <a:off x="5491407" y="1443393"/>
                <a:ext cx="3499420" cy="71000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14">
                <a:extLst>
                  <a:ext uri="{FF2B5EF4-FFF2-40B4-BE49-F238E27FC236}">
                    <a16:creationId xmlns:a16="http://schemas.microsoft.com/office/drawing/2014/main" id="{DA3801A3-DB27-D22A-B35F-AE2FA1BC9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407" y="1443393"/>
                <a:ext cx="3499420" cy="710003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ADDA50CD-5D68-FDBD-BC6D-E87108177960}"/>
              </a:ext>
            </a:extLst>
          </p:cNvPr>
          <p:cNvSpPr/>
          <p:nvPr/>
        </p:nvSpPr>
        <p:spPr>
          <a:xfrm>
            <a:off x="4876800" y="1676400"/>
            <a:ext cx="381000" cy="2286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wo wave pulses traveling in opposite directions combine through simple addition as they pass through each other">
            <a:extLst>
              <a:ext uri="{FF2B5EF4-FFF2-40B4-BE49-F238E27FC236}">
                <a16:creationId xmlns:a16="http://schemas.microsoft.com/office/drawing/2014/main" id="{CEC181B0-8838-E866-8F7E-A910CEA53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81940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842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7"/>
          <p:cNvSpPr txBox="1">
            <a:spLocks noChangeArrowheads="1"/>
          </p:cNvSpPr>
          <p:nvPr/>
        </p:nvSpPr>
        <p:spPr bwMode="auto">
          <a:xfrm>
            <a:off x="522102" y="700210"/>
            <a:ext cx="51125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A general solution: 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d'Alembert solution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12" name="Picture 1" descr="Figure_P_16_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394"/>
          <a:stretch/>
        </p:blipFill>
        <p:spPr>
          <a:xfrm>
            <a:off x="522102" y="1304008"/>
            <a:ext cx="7737360" cy="2837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3"/>
              <p:cNvSpPr txBox="1">
                <a:spLocks noChangeArrowheads="1"/>
              </p:cNvSpPr>
              <p:nvPr/>
            </p:nvSpPr>
            <p:spPr bwMode="auto">
              <a:xfrm>
                <a:off x="494408" y="4240817"/>
                <a:ext cx="788759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2000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altLang="zh-TW" sz="2000" i="1" dirty="0" smtClean="0">
                        <a:latin typeface="Cambria Math"/>
                        <a:cs typeface="Times New Roman" pitchFamily="18" charset="0"/>
                      </a:rPr>
                      <m:t>𝑔</m:t>
                    </m:r>
                    <m:d>
                      <m:dPr>
                        <m:ctrlPr>
                          <a:rPr lang="en-US" altLang="zh-TW" sz="20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itchFamily="18" charset="0"/>
                  </a:rPr>
                  <a:t> are waveforms propagating to the right and the left respectively.</a:t>
                </a:r>
                <a:endParaRPr lang="zh-TW" altLang="en-US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408" y="4240817"/>
                <a:ext cx="7887592" cy="400110"/>
              </a:xfrm>
              <a:prstGeom prst="rect">
                <a:avLst/>
              </a:prstGeom>
              <a:blipFill>
                <a:blip r:embed="rId3"/>
                <a:stretch>
                  <a:fillRect l="-322" t="-9375" r="-322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線單箭頭接點 2"/>
          <p:cNvCxnSpPr>
            <a:cxnSpLocks/>
          </p:cNvCxnSpPr>
          <p:nvPr/>
        </p:nvCxnSpPr>
        <p:spPr>
          <a:xfrm flipV="1">
            <a:off x="884538" y="3237025"/>
            <a:ext cx="2006333" cy="10648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>
            <a:cxnSpLocks/>
          </p:cNvCxnSpPr>
          <p:nvPr/>
        </p:nvCxnSpPr>
        <p:spPr>
          <a:xfrm flipV="1">
            <a:off x="1752600" y="3237025"/>
            <a:ext cx="4018591" cy="10968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4796761" y="708166"/>
                <a:ext cx="3728457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761" y="708166"/>
                <a:ext cx="3728457" cy="400110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92CA0A6-CB5E-6C3B-47CE-EF1B74FE4B41}"/>
              </a:ext>
            </a:extLst>
          </p:cNvPr>
          <p:cNvSpPr txBox="1"/>
          <p:nvPr/>
        </p:nvSpPr>
        <p:spPr bwMode="auto">
          <a:xfrm>
            <a:off x="4438204" y="6246874"/>
            <a:ext cx="27947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Jean le Rond d'Alembert 1717-83</a:t>
            </a:r>
            <a:endParaRPr 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D6A221-882E-60FF-419B-8D33DA9DA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093" y="4676467"/>
            <a:ext cx="1474724" cy="182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 descr="Cat with solid fill">
            <a:extLst>
              <a:ext uri="{FF2B5EF4-FFF2-40B4-BE49-F238E27FC236}">
                <a16:creationId xmlns:a16="http://schemas.microsoft.com/office/drawing/2014/main" id="{CA1D69AE-2BF8-032F-C828-D89385FC86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1913" y="18351"/>
            <a:ext cx="668520" cy="668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59ABAC-7802-8190-7B96-DD2C134964E1}"/>
              </a:ext>
            </a:extLst>
          </p:cNvPr>
          <p:cNvSpPr txBox="1"/>
          <p:nvPr/>
        </p:nvSpPr>
        <p:spPr>
          <a:xfrm>
            <a:off x="506842" y="4793657"/>
            <a:ext cx="5589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wave forms propagates at constant wave speed.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92C0D2-DCBE-3412-267D-29D166876AC2}"/>
              </a:ext>
            </a:extLst>
          </p:cNvPr>
          <p:cNvSpPr txBox="1"/>
          <p:nvPr/>
        </p:nvSpPr>
        <p:spPr>
          <a:xfrm>
            <a:off x="494408" y="5289329"/>
            <a:ext cx="8027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wave forms do not change during propagation.</a:t>
            </a:r>
          </a:p>
        </p:txBody>
      </p:sp>
    </p:spTree>
    <p:extLst>
      <p:ext uri="{BB962C8B-B14F-4D97-AF65-F5344CB8AC3E}">
        <p14:creationId xmlns:p14="http://schemas.microsoft.com/office/powerpoint/2010/main" val="39446324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Mac\Dropbox\Documents\課程\Young\Chapter16\A_Images\A_Figures_and_Photos\16_00_Figure.jpg">
            <a:extLst>
              <a:ext uri="{FF2B5EF4-FFF2-40B4-BE49-F238E27FC236}">
                <a16:creationId xmlns:a16="http://schemas.microsoft.com/office/drawing/2014/main" id="{10F08334-DCF0-E24C-5AA7-F34768F79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0679"/>
            <a:ext cx="4412352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g17">
            <a:extLst>
              <a:ext uri="{FF2B5EF4-FFF2-40B4-BE49-F238E27FC236}">
                <a16:creationId xmlns:a16="http://schemas.microsoft.com/office/drawing/2014/main" id="{8EAD4864-FE6C-CADA-EEA9-3F9BD204C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81" b="25899"/>
          <a:stretch/>
        </p:blipFill>
        <p:spPr bwMode="auto">
          <a:xfrm>
            <a:off x="1676400" y="4038598"/>
            <a:ext cx="2463751" cy="222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C3BC43-9456-FCAC-072F-4294543FF7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569" b="10627"/>
          <a:stretch>
            <a:fillRect/>
          </a:stretch>
        </p:blipFill>
        <p:spPr>
          <a:xfrm>
            <a:off x="5334000" y="1370679"/>
            <a:ext cx="3320086" cy="2514600"/>
          </a:xfrm>
          <a:prstGeom prst="rect">
            <a:avLst/>
          </a:prstGeom>
        </p:spPr>
      </p:pic>
      <p:pic>
        <p:nvPicPr>
          <p:cNvPr id="5" name="Picture 2" descr="C:\Users\Chia-Hung Chang\Downloads\Data\Knight\Media\Chapter20\Images\20_04Figure-F.jpg">
            <a:extLst>
              <a:ext uri="{FF2B5EF4-FFF2-40B4-BE49-F238E27FC236}">
                <a16:creationId xmlns:a16="http://schemas.microsoft.com/office/drawing/2014/main" id="{751FE4AA-C8C8-735C-A35D-5280E5329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49"/>
          <a:stretch/>
        </p:blipFill>
        <p:spPr bwMode="auto">
          <a:xfrm>
            <a:off x="5842051" y="4038599"/>
            <a:ext cx="2504224" cy="2226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EABDE9-5393-D313-A177-BF9B80B31AE0}"/>
              </a:ext>
            </a:extLst>
          </p:cNvPr>
          <p:cNvSpPr/>
          <p:nvPr/>
        </p:nvSpPr>
        <p:spPr>
          <a:xfrm>
            <a:off x="6477000" y="4038599"/>
            <a:ext cx="1752600" cy="45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at with solid fill">
            <a:extLst>
              <a:ext uri="{FF2B5EF4-FFF2-40B4-BE49-F238E27FC236}">
                <a16:creationId xmlns:a16="http://schemas.microsoft.com/office/drawing/2014/main" id="{63905AA8-4EF3-AA33-CB09-65FF93BF0C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8069" y="543584"/>
            <a:ext cx="668520" cy="668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BED93F-5430-5F31-9C1A-BB5AAD6D72BB}"/>
              </a:ext>
            </a:extLst>
          </p:cNvPr>
          <p:cNvSpPr txBox="1"/>
          <p:nvPr/>
        </p:nvSpPr>
        <p:spPr>
          <a:xfrm>
            <a:off x="1295400" y="811994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properties we expect from a Propagating Wave</a:t>
            </a:r>
          </a:p>
        </p:txBody>
      </p:sp>
    </p:spTree>
    <p:extLst>
      <p:ext uri="{BB962C8B-B14F-4D97-AF65-F5344CB8AC3E}">
        <p14:creationId xmlns:p14="http://schemas.microsoft.com/office/powerpoint/2010/main" val="18567843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533400" y="3048000"/>
                <a:ext cx="8458200" cy="544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</a:rPr>
                  <a:t>Functions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𝑔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can be solved from initial conditions: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  <m:r>
                          <a:rPr lang="en-US" altLang="zh-TW" sz="2000" i="1">
                            <a:latin typeface="Cambria Math"/>
                          </a:rPr>
                          <m:t>,0</m:t>
                        </m:r>
                      </m:e>
                    </m:d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zh-TW" alt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zh-TW" altLang="en-US" sz="2000" i="1">
                            <a:latin typeface="Cambria Math"/>
                          </a:rPr>
                          <m:t>𝜕</m:t>
                        </m:r>
                        <m:r>
                          <a:rPr lang="en-US" altLang="zh-TW" sz="2000" i="1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zh-TW" altLang="en-US" sz="2000" i="1">
                            <a:latin typeface="Cambria Math"/>
                          </a:rPr>
                          <m:t>𝜕</m:t>
                        </m:r>
                        <m:r>
                          <a:rPr lang="en-US" altLang="zh-TW" sz="2000" i="1">
                            <a:latin typeface="Cambria Math"/>
                          </a:rPr>
                          <m:t>𝑡</m:t>
                        </m:r>
                      </m:den>
                    </m:f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  <m:r>
                          <a:rPr lang="en-US" altLang="zh-TW" sz="2000" i="1">
                            <a:latin typeface="Cambria Math"/>
                          </a:rPr>
                          <m:t>,0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.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048000"/>
                <a:ext cx="8458200" cy="544893"/>
              </a:xfrm>
              <a:prstGeom prst="rect">
                <a:avLst/>
              </a:prstGeom>
              <a:blipFill>
                <a:blip r:embed="rId2"/>
                <a:stretch>
                  <a:fillRect l="-901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635339" y="5672447"/>
                <a:ext cx="6764043" cy="101591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𝑣𝑡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𝑣𝑡</m:t>
                              </m:r>
                            </m:e>
                          </m:d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𝑣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𝑣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𝑣𝑡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′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9" y="5672447"/>
                <a:ext cx="6764043" cy="1015919"/>
              </a:xfrm>
              <a:prstGeom prst="rect">
                <a:avLst/>
              </a:prstGeom>
              <a:blipFill>
                <a:blip r:embed="rId3"/>
                <a:stretch>
                  <a:fillRect t="-106173" b="-1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635339" y="4369304"/>
                <a:ext cx="3616503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,0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9" y="4369304"/>
                <a:ext cx="3616503" cy="400110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635339" y="4868267"/>
                <a:ext cx="4364080" cy="6775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,0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𝑔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9" y="4868267"/>
                <a:ext cx="4364080" cy="677558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5">
                <a:extLst>
                  <a:ext uri="{FF2B5EF4-FFF2-40B4-BE49-F238E27FC236}">
                    <a16:creationId xmlns:a16="http://schemas.microsoft.com/office/drawing/2014/main" id="{F701DE40-282B-5229-83FE-E2C8AFBB81F5}"/>
                  </a:ext>
                </a:extLst>
              </p:cNvPr>
              <p:cNvSpPr/>
              <p:nvPr/>
            </p:nvSpPr>
            <p:spPr>
              <a:xfrm>
                <a:off x="635339" y="3592893"/>
                <a:ext cx="3515193" cy="6775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,0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,0</m:t>
                          </m:r>
                        </m:e>
                      </m:d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,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5">
                <a:extLst>
                  <a:ext uri="{FF2B5EF4-FFF2-40B4-BE49-F238E27FC236}">
                    <a16:creationId xmlns:a16="http://schemas.microsoft.com/office/drawing/2014/main" id="{F701DE40-282B-5229-83FE-E2C8AFBB81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9" y="3592893"/>
                <a:ext cx="3515193" cy="677558"/>
              </a:xfrm>
              <a:prstGeom prst="rect">
                <a:avLst/>
              </a:prstGeom>
              <a:blipFill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圖片 9" descr="afg014.jpg">
            <a:extLst>
              <a:ext uri="{FF2B5EF4-FFF2-40B4-BE49-F238E27FC236}">
                <a16:creationId xmlns:a16="http://schemas.microsoft.com/office/drawing/2014/main" id="{02D40E2C-213C-9CDC-D959-640D1DFBC3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4"/>
          <a:stretch>
            <a:fillRect/>
          </a:stretch>
        </p:blipFill>
        <p:spPr bwMode="auto">
          <a:xfrm>
            <a:off x="5638800" y="327825"/>
            <a:ext cx="2643187" cy="262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C89FB83-2926-AA2C-0C11-E0ABD93BDC7B}"/>
                  </a:ext>
                </a:extLst>
              </p:cNvPr>
              <p:cNvSpPr txBox="1"/>
              <p:nvPr/>
            </p:nvSpPr>
            <p:spPr>
              <a:xfrm>
                <a:off x="7557372" y="454914"/>
                <a:ext cx="6488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C89FB83-2926-AA2C-0C11-E0ABD93BD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372" y="454914"/>
                <a:ext cx="648896" cy="307777"/>
              </a:xfrm>
              <a:prstGeom prst="rect">
                <a:avLst/>
              </a:prstGeom>
              <a:blipFill>
                <a:blip r:embed="rId8"/>
                <a:stretch>
                  <a:fillRect l="-7692" r="-576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9">
                <a:extLst>
                  <a:ext uri="{FF2B5EF4-FFF2-40B4-BE49-F238E27FC236}">
                    <a16:creationId xmlns:a16="http://schemas.microsoft.com/office/drawing/2014/main" id="{64107A18-6FFB-774D-7A80-98D865070ABF}"/>
                  </a:ext>
                </a:extLst>
              </p:cNvPr>
              <p:cNvSpPr/>
              <p:nvPr/>
            </p:nvSpPr>
            <p:spPr>
              <a:xfrm>
                <a:off x="635339" y="2667170"/>
                <a:ext cx="3728457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9">
                <a:extLst>
                  <a:ext uri="{FF2B5EF4-FFF2-40B4-BE49-F238E27FC236}">
                    <a16:creationId xmlns:a16="http://schemas.microsoft.com/office/drawing/2014/main" id="{64107A18-6FFB-774D-7A80-98D865070A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9" y="2667170"/>
                <a:ext cx="3728457" cy="400110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49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  <p:bldP spid="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4A794E-E925-B644-FA99-3AA9C8343181}"/>
              </a:ext>
            </a:extLst>
          </p:cNvPr>
          <p:cNvSpPr/>
          <p:nvPr/>
        </p:nvSpPr>
        <p:spPr>
          <a:xfrm>
            <a:off x="2171700" y="3160594"/>
            <a:ext cx="46482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4">
                <a:extLst>
                  <a:ext uri="{FF2B5EF4-FFF2-40B4-BE49-F238E27FC236}">
                    <a16:creationId xmlns:a16="http://schemas.microsoft.com/office/drawing/2014/main" id="{4478F697-E3A3-FFFF-40A6-BCCD5860CF16}"/>
                  </a:ext>
                </a:extLst>
              </p:cNvPr>
              <p:cNvSpPr/>
              <p:nvPr/>
            </p:nvSpPr>
            <p:spPr>
              <a:xfrm>
                <a:off x="2057400" y="1380242"/>
                <a:ext cx="4448822" cy="66851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𝑣𝑡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/>
                                  <a:cs typeface="Times New Roman" pitchFamily="18" charset="0"/>
                                </a:rPr>
                                <m:t>𝑣𝑡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4">
                <a:extLst>
                  <a:ext uri="{FF2B5EF4-FFF2-40B4-BE49-F238E27FC236}">
                    <a16:creationId xmlns:a16="http://schemas.microsoft.com/office/drawing/2014/main" id="{4478F697-E3A3-FFFF-40A6-BCCD5860CF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1380242"/>
                <a:ext cx="4448822" cy="668516"/>
              </a:xfrm>
              <a:prstGeom prst="rect">
                <a:avLst/>
              </a:prstGeom>
              <a:blipFill>
                <a:blip r:embed="rId2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6D98CA-7986-3B39-E836-D836EC6EFFD9}"/>
                  </a:ext>
                </a:extLst>
              </p:cNvPr>
              <p:cNvSpPr txBox="1"/>
              <p:nvPr/>
            </p:nvSpPr>
            <p:spPr>
              <a:xfrm>
                <a:off x="1184898" y="865132"/>
                <a:ext cx="7501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Take the case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examples.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initial wave form.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6D98CA-7986-3B39-E836-D836EC6EF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898" y="865132"/>
                <a:ext cx="7501902" cy="400110"/>
              </a:xfrm>
              <a:prstGeom prst="rect">
                <a:avLst/>
              </a:prstGeom>
              <a:blipFill>
                <a:blip r:embed="rId3"/>
                <a:stretch>
                  <a:fillRect l="-846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305E344-D2C4-EAFA-DF2D-C8B951DB053D}"/>
              </a:ext>
            </a:extLst>
          </p:cNvPr>
          <p:cNvSpPr txBox="1"/>
          <p:nvPr/>
        </p:nvSpPr>
        <p:spPr>
          <a:xfrm>
            <a:off x="609600" y="25908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wave form will slip into two, one propagating to the right, one to the left.</a:t>
            </a:r>
          </a:p>
        </p:txBody>
      </p:sp>
      <p:pic>
        <p:nvPicPr>
          <p:cNvPr id="7" name="Picture 6" descr="Two triangular wave pulses are travelling toward each other on a stretched  string as shown in Fig . 7.25. Both pulses are identical to each other and  travels at `2.00 cm//s`. The">
            <a:extLst>
              <a:ext uri="{FF2B5EF4-FFF2-40B4-BE49-F238E27FC236}">
                <a16:creationId xmlns:a16="http://schemas.microsoft.com/office/drawing/2014/main" id="{8DB59E66-69CA-0A73-1ED5-66A9C43D91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395"/>
          <a:stretch>
            <a:fillRect/>
          </a:stretch>
        </p:blipFill>
        <p:spPr>
          <a:xfrm>
            <a:off x="2171700" y="3160594"/>
            <a:ext cx="4800599" cy="20559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10D393-C316-B930-63A5-3B7F6B1BADC6}"/>
              </a:ext>
            </a:extLst>
          </p:cNvPr>
          <p:cNvSpPr txBox="1"/>
          <p:nvPr/>
        </p:nvSpPr>
        <p:spPr>
          <a:xfrm>
            <a:off x="609600" y="2133600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moving wave form and left are exactly one half the initial wave form at rest.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B7BBC7-D3D1-1910-BB2B-08A08D583BBE}"/>
                  </a:ext>
                </a:extLst>
              </p:cNvPr>
              <p:cNvSpPr txBox="1"/>
              <p:nvPr/>
            </p:nvSpPr>
            <p:spPr>
              <a:xfrm>
                <a:off x="4171352" y="4034658"/>
                <a:ext cx="64889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B7BBC7-D3D1-1910-BB2B-08A08D583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2" y="4034658"/>
                <a:ext cx="648896" cy="307777"/>
              </a:xfrm>
              <a:prstGeom prst="rect">
                <a:avLst/>
              </a:prstGeom>
              <a:blipFill>
                <a:blip r:embed="rId5"/>
                <a:stretch>
                  <a:fillRect l="-7692" r="-7692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AA2F2B-D80A-5573-7659-A841B0606C54}"/>
                  </a:ext>
                </a:extLst>
              </p:cNvPr>
              <p:cNvSpPr txBox="1"/>
              <p:nvPr/>
            </p:nvSpPr>
            <p:spPr>
              <a:xfrm>
                <a:off x="5410200" y="4872000"/>
                <a:ext cx="82888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s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AA2F2B-D80A-5573-7659-A841B0606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4872000"/>
                <a:ext cx="828881" cy="307777"/>
              </a:xfrm>
              <a:prstGeom prst="rect">
                <a:avLst/>
              </a:prstGeom>
              <a:blipFill>
                <a:blip r:embed="rId6"/>
                <a:stretch>
                  <a:fillRect l="-6061" t="-7692" r="-1515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8405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1A3ACD-8A57-41A5-8FDF-F4316132EDEB}"/>
              </a:ext>
            </a:extLst>
          </p:cNvPr>
          <p:cNvSpPr/>
          <p:nvPr/>
        </p:nvSpPr>
        <p:spPr>
          <a:xfrm>
            <a:off x="1042035" y="4267200"/>
            <a:ext cx="70866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61FC2A-7FA4-98FA-523F-21583EB3B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35" y="4267200"/>
            <a:ext cx="7059930" cy="1384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CC2391-19A6-9E1E-5DBD-A905B4739DDE}"/>
              </a:ext>
            </a:extLst>
          </p:cNvPr>
          <p:cNvSpPr/>
          <p:nvPr/>
        </p:nvSpPr>
        <p:spPr>
          <a:xfrm>
            <a:off x="3200400" y="1362934"/>
            <a:ext cx="2743200" cy="2055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4-3-3-superposition-of-pulses_sl-physics-rn">
            <a:extLst>
              <a:ext uri="{FF2B5EF4-FFF2-40B4-BE49-F238E27FC236}">
                <a16:creationId xmlns:a16="http://schemas.microsoft.com/office/drawing/2014/main" id="{C706769F-C2DD-B79A-0A5B-C6175C2316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04" t="41391" r="18170"/>
          <a:stretch>
            <a:fillRect/>
          </a:stretch>
        </p:blipFill>
        <p:spPr>
          <a:xfrm>
            <a:off x="3200400" y="1430456"/>
            <a:ext cx="2743200" cy="199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181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id="{9221B39F-6A16-60F4-6438-9FC08FB6E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817" y="690695"/>
            <a:ext cx="2590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d'Alembert solution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3" name="Picture 1" descr="Figure_P_16_13.jpg">
            <a:extLst>
              <a:ext uri="{FF2B5EF4-FFF2-40B4-BE49-F238E27FC236}">
                <a16:creationId xmlns:a16="http://schemas.microsoft.com/office/drawing/2014/main" id="{88A452C1-E630-A837-C053-5C48AD7A4F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394"/>
          <a:stretch/>
        </p:blipFill>
        <p:spPr>
          <a:xfrm>
            <a:off x="5168269" y="2096467"/>
            <a:ext cx="3633245" cy="1332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9">
                <a:extLst>
                  <a:ext uri="{FF2B5EF4-FFF2-40B4-BE49-F238E27FC236}">
                    <a16:creationId xmlns:a16="http://schemas.microsoft.com/office/drawing/2014/main" id="{FF3AB845-7A78-A7C4-F376-49AC782B9C41}"/>
                  </a:ext>
                </a:extLst>
              </p:cNvPr>
              <p:cNvSpPr/>
              <p:nvPr/>
            </p:nvSpPr>
            <p:spPr>
              <a:xfrm>
                <a:off x="5329817" y="1489102"/>
                <a:ext cx="2685159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9">
                <a:extLst>
                  <a:ext uri="{FF2B5EF4-FFF2-40B4-BE49-F238E27FC236}">
                    <a16:creationId xmlns:a16="http://schemas.microsoft.com/office/drawing/2014/main" id="{FF3AB845-7A78-A7C4-F376-49AC782B9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817" y="1489102"/>
                <a:ext cx="2685159" cy="400110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61C72AEE-C92B-60B5-8FA9-FE4FA74A8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19521"/>
            <a:ext cx="1676400" cy="20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013057-6C3E-3CBB-7AEB-AF67D1073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00" y="3739842"/>
            <a:ext cx="1516427" cy="19288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B93F829E-BE72-9419-C694-9D455D21592F}"/>
                  </a:ext>
                </a:extLst>
              </p:cNvPr>
              <p:cNvSpPr txBox="1"/>
              <p:nvPr/>
            </p:nvSpPr>
            <p:spPr bwMode="auto">
              <a:xfrm>
                <a:off x="189787" y="1090805"/>
                <a:ext cx="4668520" cy="93153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B93F829E-BE72-9419-C694-9D455D215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787" y="1090805"/>
                <a:ext cx="4668520" cy="931537"/>
              </a:xfrm>
              <a:prstGeom prst="rect">
                <a:avLst/>
              </a:prstGeom>
              <a:blipFill>
                <a:blip r:embed="rId6"/>
                <a:stretch>
                  <a:fillRect l="-16531" t="-101333" b="-15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6F3436C-FEBD-DC55-4798-2E0DE5FB552B}"/>
              </a:ext>
            </a:extLst>
          </p:cNvPr>
          <p:cNvSpPr txBox="1"/>
          <p:nvPr/>
        </p:nvSpPr>
        <p:spPr>
          <a:xfrm>
            <a:off x="1381047" y="673972"/>
            <a:ext cx="228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Bernoulli’s solution</a:t>
            </a:r>
            <a:endParaRPr lang="en-US" dirty="0"/>
          </a:p>
        </p:txBody>
      </p:sp>
      <p:pic>
        <p:nvPicPr>
          <p:cNvPr id="10" name="Picture 9" descr="Animation the motion of the individual sine components and the overall summation of the Fourier Series for the plucked string.">
            <a:extLst>
              <a:ext uri="{FF2B5EF4-FFF2-40B4-BE49-F238E27FC236}">
                <a16:creationId xmlns:a16="http://schemas.microsoft.com/office/drawing/2014/main" id="{63748670-5A73-9629-FF0C-AC8BFE9EE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253" y="2082005"/>
            <a:ext cx="3305480" cy="14323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0EFC21-A080-4C16-C44E-0C452B8BFDF9}"/>
              </a:ext>
            </a:extLst>
          </p:cNvPr>
          <p:cNvSpPr txBox="1"/>
          <p:nvPr/>
        </p:nvSpPr>
        <p:spPr>
          <a:xfrm>
            <a:off x="1752600" y="5867400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types of solutions are equivalent.</a:t>
            </a:r>
          </a:p>
        </p:txBody>
      </p:sp>
    </p:spTree>
    <p:extLst>
      <p:ext uri="{BB962C8B-B14F-4D97-AF65-F5344CB8AC3E}">
        <p14:creationId xmlns:p14="http://schemas.microsoft.com/office/powerpoint/2010/main" val="23243534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showing standing wave resulting from two oppositely directed waves with inverted phase">
            <a:extLst>
              <a:ext uri="{FF2B5EF4-FFF2-40B4-BE49-F238E27FC236}">
                <a16:creationId xmlns:a16="http://schemas.microsoft.com/office/drawing/2014/main" id="{0F069013-2E6E-FA02-5B09-2CE5A289A2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9" t="3319" r="4500" b="3764"/>
          <a:stretch>
            <a:fillRect/>
          </a:stretch>
        </p:blipFill>
        <p:spPr>
          <a:xfrm>
            <a:off x="1066800" y="1771710"/>
            <a:ext cx="6677000" cy="45237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ED9A88-8992-04A3-5A0C-2075D5763766}"/>
              </a:ext>
            </a:extLst>
          </p:cNvPr>
          <p:cNvSpPr txBox="1"/>
          <p:nvPr/>
        </p:nvSpPr>
        <p:spPr>
          <a:xfrm>
            <a:off x="1066800" y="1143000"/>
            <a:ext cx="667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Standing waves (separable solutions) are d'Alembert solutions.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92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96220-B81F-C9F2-EACE-262B19D61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E883D4-C859-A2C9-8108-BED036B1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30559"/>
            <a:ext cx="5943600" cy="308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1F7472-F6AE-B2AD-B384-899055B7840F}"/>
              </a:ext>
            </a:extLst>
          </p:cNvPr>
          <p:cNvSpPr txBox="1"/>
          <p:nvPr/>
        </p:nvSpPr>
        <p:spPr>
          <a:xfrm>
            <a:off x="1295400" y="1524000"/>
            <a:ext cx="667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Standing waves (separable solutions) are d'Alembert solutions.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307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C21AB-F4DE-5D7E-2352-5A4D23158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imation showing the building up of the triangular shape representing the initial condition of the plucked string by adding sine functions with appropriate amplitudes and frequencies">
            <a:extLst>
              <a:ext uri="{FF2B5EF4-FFF2-40B4-BE49-F238E27FC236}">
                <a16:creationId xmlns:a16="http://schemas.microsoft.com/office/drawing/2014/main" id="{7D859645-2657-8327-D012-6DEAC457F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43" y="1039094"/>
            <a:ext cx="3810000" cy="1270000"/>
          </a:xfrm>
          <a:prstGeom prst="rect">
            <a:avLst/>
          </a:prstGeom>
        </p:spPr>
      </p:pic>
      <p:pic>
        <p:nvPicPr>
          <p:cNvPr id="7" name="Picture 6" descr="Animation the motion of the individual sine components and the overall summation of the Fourier Series for the plucked string.">
            <a:extLst>
              <a:ext uri="{FF2B5EF4-FFF2-40B4-BE49-F238E27FC236}">
                <a16:creationId xmlns:a16="http://schemas.microsoft.com/office/drawing/2014/main" id="{7A689BDE-6E36-6EFC-B636-21106CE73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438400"/>
            <a:ext cx="6096000" cy="2641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401B0D8-15C8-D327-B545-E44388AD4A24}"/>
                  </a:ext>
                </a:extLst>
              </p:cNvPr>
              <p:cNvSpPr txBox="1"/>
              <p:nvPr/>
            </p:nvSpPr>
            <p:spPr>
              <a:xfrm>
                <a:off x="1646565" y="5129035"/>
                <a:ext cx="5765155" cy="93153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401B0D8-15C8-D327-B545-E44388AD4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565" y="5129035"/>
                <a:ext cx="5765155" cy="931537"/>
              </a:xfrm>
              <a:prstGeom prst="rect">
                <a:avLst/>
              </a:prstGeom>
              <a:blipFill>
                <a:blip r:embed="rId4"/>
                <a:stretch>
                  <a:fillRect t="-101333" b="-15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58237F3-9305-399C-7022-12029B312BDE}"/>
              </a:ext>
            </a:extLst>
          </p:cNvPr>
          <p:cNvSpPr txBox="1"/>
          <p:nvPr/>
        </p:nvSpPr>
        <p:spPr>
          <a:xfrm>
            <a:off x="1646565" y="50967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Sawtooth waves (as a Bernoulli solution-coloured lines)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4504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AD527-2B41-2E1F-9F61-8725E2E2D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ion showing two triangular waves moving in opposite directions that combine through superpostion to create the same plucked-string motion.">
            <a:extLst>
              <a:ext uri="{FF2B5EF4-FFF2-40B4-BE49-F238E27FC236}">
                <a16:creationId xmlns:a16="http://schemas.microsoft.com/office/drawing/2014/main" id="{9248FDB9-9C1C-A83D-1FDC-7265EB993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2881312"/>
            <a:ext cx="8763000" cy="1095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486C6F-0AA5-3345-996A-A93A257AD0BF}"/>
              </a:ext>
            </a:extLst>
          </p:cNvPr>
          <p:cNvSpPr txBox="1"/>
          <p:nvPr/>
        </p:nvSpPr>
        <p:spPr>
          <a:xfrm>
            <a:off x="224716" y="2133600"/>
            <a:ext cx="8728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Sawtooth waves (as a Bernoulli solution-coloured lines) are d'Alembert solutions.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947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5D6BC-603C-ACA3-2F93-B863AF75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C9F553F1-7CE1-54FB-B45F-A6BDE7C60095}"/>
                  </a:ext>
                </a:extLst>
              </p:cNvPr>
              <p:cNvSpPr txBox="1"/>
              <p:nvPr/>
            </p:nvSpPr>
            <p:spPr bwMode="auto">
              <a:xfrm>
                <a:off x="3550786" y="436886"/>
                <a:ext cx="1624034" cy="61760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C9F553F1-7CE1-54FB-B45F-A6BDE7C60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0786" y="436886"/>
                <a:ext cx="1624034" cy="617605"/>
              </a:xfrm>
              <a:prstGeom prst="rect">
                <a:avLst/>
              </a:prstGeom>
              <a:blipFill>
                <a:blip r:embed="rId2"/>
                <a:stretch>
                  <a:fillRect l="-3101" r="-4651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6D0A66F-6580-2AD5-597D-7CAE83BED93D}"/>
              </a:ext>
            </a:extLst>
          </p:cNvPr>
          <p:cNvSpPr txBox="1"/>
          <p:nvPr/>
        </p:nvSpPr>
        <p:spPr>
          <a:xfrm>
            <a:off x="499699" y="600166"/>
            <a:ext cx="4036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 Equation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348130-7E97-555B-7A6D-2710A7DEB577}"/>
              </a:ext>
            </a:extLst>
          </p:cNvPr>
          <p:cNvSpPr txBox="1"/>
          <p:nvPr/>
        </p:nvSpPr>
        <p:spPr>
          <a:xfrm>
            <a:off x="448826" y="3113935"/>
            <a:ext cx="884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size of the medium is infinite or its boundaries are far away,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9">
                <a:extLst>
                  <a:ext uri="{FF2B5EF4-FFF2-40B4-BE49-F238E27FC236}">
                    <a16:creationId xmlns:a16="http://schemas.microsoft.com/office/drawing/2014/main" id="{492DE1F7-1CCD-800E-7F62-DB8262970B0F}"/>
                  </a:ext>
                </a:extLst>
              </p:cNvPr>
              <p:cNvSpPr/>
              <p:nvPr/>
            </p:nvSpPr>
            <p:spPr>
              <a:xfrm>
                <a:off x="2856580" y="3929846"/>
                <a:ext cx="3760068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9">
                <a:extLst>
                  <a:ext uri="{FF2B5EF4-FFF2-40B4-BE49-F238E27FC236}">
                    <a16:creationId xmlns:a16="http://schemas.microsoft.com/office/drawing/2014/main" id="{492DE1F7-1CCD-800E-7F62-DB8262970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580" y="3929846"/>
                <a:ext cx="3760068" cy="400110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16_05_Figure.jpg">
            <a:extLst>
              <a:ext uri="{FF2B5EF4-FFF2-40B4-BE49-F238E27FC236}">
                <a16:creationId xmlns:a16="http://schemas.microsoft.com/office/drawing/2014/main" id="{59A2D3AD-02DC-5BD0-0D71-4B4AA64A69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" b="49053"/>
          <a:stretch>
            <a:fillRect/>
          </a:stretch>
        </p:blipFill>
        <p:spPr>
          <a:xfrm>
            <a:off x="2866740" y="1173489"/>
            <a:ext cx="2992126" cy="18901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FAA5B1-3BEA-F0C6-B7A2-B64578605881}"/>
              </a:ext>
            </a:extLst>
          </p:cNvPr>
          <p:cNvSpPr txBox="1"/>
          <p:nvPr/>
        </p:nvSpPr>
        <p:spPr>
          <a:xfrm>
            <a:off x="448826" y="3472090"/>
            <a:ext cx="85970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we have d'Alembert solution of a </a:t>
            </a:r>
            <a:r>
              <a:rPr lang="en-GB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travelling or propagating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wave from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pic>
        <p:nvPicPr>
          <p:cNvPr id="6" name="Picture 1" descr="Figure_P_16_13.jpg">
            <a:extLst>
              <a:ext uri="{FF2B5EF4-FFF2-40B4-BE49-F238E27FC236}">
                <a16:creationId xmlns:a16="http://schemas.microsoft.com/office/drawing/2014/main" id="{EC15D405-6629-211D-0350-10067F0BD7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394"/>
          <a:stretch/>
        </p:blipFill>
        <p:spPr>
          <a:xfrm>
            <a:off x="6203455" y="5088465"/>
            <a:ext cx="2940545" cy="10784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49FFC6-CC14-4458-780B-920444664E05}"/>
              </a:ext>
            </a:extLst>
          </p:cNvPr>
          <p:cNvSpPr txBox="1"/>
          <p:nvPr/>
        </p:nvSpPr>
        <p:spPr>
          <a:xfrm>
            <a:off x="6934200" y="392212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行進傳播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DA9269-9D97-9AE3-7FCD-FD531F1A53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569" b="10627"/>
          <a:stretch>
            <a:fillRect/>
          </a:stretch>
        </p:blipFill>
        <p:spPr>
          <a:xfrm>
            <a:off x="2867597" y="4514134"/>
            <a:ext cx="2940545" cy="222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073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6490-9589-DFE8-E9E6-1F045756B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brant tropical fish in a beautifully arranged aquarium 60260265 Stock  Photo at Vecteezy">
            <a:extLst>
              <a:ext uri="{FF2B5EF4-FFF2-40B4-BE49-F238E27FC236}">
                <a16:creationId xmlns:a16="http://schemas.microsoft.com/office/drawing/2014/main" id="{E7B1E583-AB12-3A63-B5F0-D85798DF5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1338"/>
            <a:ext cx="4054980" cy="202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967BC9-87BB-A8D6-BB24-98B4A766D254}"/>
              </a:ext>
            </a:extLst>
          </p:cNvPr>
          <p:cNvSpPr txBox="1"/>
          <p:nvPr/>
        </p:nvSpPr>
        <p:spPr>
          <a:xfrm>
            <a:off x="838200" y="2513997"/>
            <a:ext cx="662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size of the medium is finite, its boundaries are nearby.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910D0B-9AB4-58E3-AA13-1F279F93613B}"/>
              </a:ext>
            </a:extLst>
          </p:cNvPr>
          <p:cNvSpPr txBox="1"/>
          <p:nvPr/>
        </p:nvSpPr>
        <p:spPr>
          <a:xfrm>
            <a:off x="838200" y="2949276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from boundaries would make wave behave more like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vibrations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F3C3CC3-0AB4-7AF4-8E94-F276E3EE6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9404" b="11511"/>
          <a:stretch>
            <a:fillRect/>
          </a:stretch>
        </p:blipFill>
        <p:spPr bwMode="auto">
          <a:xfrm>
            <a:off x="1295400" y="3962400"/>
            <a:ext cx="5715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099BA-EC27-D6AE-57ED-64C275B52167}"/>
              </a:ext>
            </a:extLst>
          </p:cNvPr>
          <p:cNvSpPr txBox="1"/>
          <p:nvPr/>
        </p:nvSpPr>
        <p:spPr>
          <a:xfrm>
            <a:off x="838200" y="3384555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resembles a system of coupled springs! Bernoulli’s solution works better.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0FE070-0ED7-3498-5044-6C7B72576ABA}"/>
              </a:ext>
            </a:extLst>
          </p:cNvPr>
          <p:cNvSpPr txBox="1"/>
          <p:nvPr/>
        </p:nvSpPr>
        <p:spPr>
          <a:xfrm>
            <a:off x="7620000" y="2571486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振盪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85614"/>
      </p:ext>
    </p:extLst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11361</TotalTime>
  <Words>3549</Words>
  <Application>Microsoft Macintosh PowerPoint</Application>
  <PresentationFormat>On-screen Show (4:3)</PresentationFormat>
  <Paragraphs>491</Paragraphs>
  <Slides>89</Slides>
  <Notes>0</Notes>
  <HiddenSlides>3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4" baseType="lpstr">
      <vt:lpstr>新細明體</vt:lpstr>
      <vt:lpstr>Arial</vt:lpstr>
      <vt:lpstr>Cambria Math</vt:lpstr>
      <vt:lpstr>Times New Roman</vt:lpstr>
      <vt:lpstr>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Chia-Hung Chang</dc:creator>
  <cp:lastModifiedBy>Chia-Hung Vincent Chang</cp:lastModifiedBy>
  <cp:revision>533</cp:revision>
  <cp:lastPrinted>1601-01-01T00:00:00Z</cp:lastPrinted>
  <dcterms:created xsi:type="dcterms:W3CDTF">1601-01-01T00:00:00Z</dcterms:created>
  <dcterms:modified xsi:type="dcterms:W3CDTF">2026-10-16T02:44:45Z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