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431" r:id="rId2"/>
    <p:sldId id="1890" r:id="rId3"/>
    <p:sldId id="2143" r:id="rId4"/>
    <p:sldId id="1884" r:id="rId5"/>
    <p:sldId id="1814" r:id="rId6"/>
    <p:sldId id="1900" r:id="rId7"/>
    <p:sldId id="1917" r:id="rId8"/>
    <p:sldId id="1817" r:id="rId9"/>
    <p:sldId id="1818" r:id="rId10"/>
    <p:sldId id="1407" r:id="rId11"/>
    <p:sldId id="699" r:id="rId12"/>
    <p:sldId id="1915" r:id="rId13"/>
    <p:sldId id="1834" r:id="rId14"/>
    <p:sldId id="1838" r:id="rId15"/>
    <p:sldId id="1839" r:id="rId16"/>
    <p:sldId id="1847" r:id="rId17"/>
    <p:sldId id="1849" r:id="rId18"/>
    <p:sldId id="1901" r:id="rId19"/>
    <p:sldId id="1902" r:id="rId20"/>
    <p:sldId id="1858" r:id="rId21"/>
    <p:sldId id="1859" r:id="rId22"/>
    <p:sldId id="1863" r:id="rId23"/>
    <p:sldId id="1868" r:id="rId24"/>
    <p:sldId id="1869" r:id="rId25"/>
    <p:sldId id="1903" r:id="rId26"/>
    <p:sldId id="1904" r:id="rId27"/>
    <p:sldId id="1871" r:id="rId28"/>
    <p:sldId id="1812" r:id="rId29"/>
    <p:sldId id="1872" r:id="rId30"/>
    <p:sldId id="1885" r:id="rId31"/>
    <p:sldId id="1907" r:id="rId32"/>
    <p:sldId id="1918" r:id="rId33"/>
    <p:sldId id="1919" r:id="rId34"/>
    <p:sldId id="1908" r:id="rId35"/>
    <p:sldId id="1912" r:id="rId36"/>
    <p:sldId id="427" r:id="rId37"/>
    <p:sldId id="2064" r:id="rId38"/>
    <p:sldId id="2141" r:id="rId39"/>
    <p:sldId id="2077" r:id="rId40"/>
    <p:sldId id="1909" r:id="rId41"/>
    <p:sldId id="1906" r:id="rId42"/>
    <p:sldId id="1851" r:id="rId43"/>
    <p:sldId id="934" r:id="rId44"/>
    <p:sldId id="1094" r:id="rId45"/>
    <p:sldId id="1899" r:id="rId46"/>
    <p:sldId id="1766" r:id="rId47"/>
    <p:sldId id="1769" r:id="rId48"/>
    <p:sldId id="1248" r:id="rId49"/>
    <p:sldId id="1250" r:id="rId50"/>
    <p:sldId id="906" r:id="rId51"/>
    <p:sldId id="907" r:id="rId52"/>
    <p:sldId id="1611" r:id="rId53"/>
    <p:sldId id="1893" r:id="rId54"/>
    <p:sldId id="1894" r:id="rId55"/>
    <p:sldId id="1895" r:id="rId56"/>
    <p:sldId id="1896" r:id="rId57"/>
    <p:sldId id="1897" r:id="rId58"/>
    <p:sldId id="1910" r:id="rId59"/>
    <p:sldId id="1770" r:id="rId60"/>
    <p:sldId id="1659" r:id="rId61"/>
    <p:sldId id="433" r:id="rId62"/>
    <p:sldId id="1109" r:id="rId63"/>
    <p:sldId id="830" r:id="rId64"/>
    <p:sldId id="922" r:id="rId65"/>
    <p:sldId id="657" r:id="rId66"/>
    <p:sldId id="782" r:id="rId67"/>
    <p:sldId id="379" r:id="rId68"/>
    <p:sldId id="401" r:id="rId69"/>
    <p:sldId id="383" r:id="rId70"/>
    <p:sldId id="1014" r:id="rId71"/>
    <p:sldId id="398" r:id="rId72"/>
    <p:sldId id="1074" r:id="rId73"/>
    <p:sldId id="1075" r:id="rId74"/>
    <p:sldId id="1076" r:id="rId75"/>
    <p:sldId id="832" r:id="rId76"/>
    <p:sldId id="833" r:id="rId77"/>
    <p:sldId id="1146" r:id="rId78"/>
    <p:sldId id="1148" r:id="rId79"/>
    <p:sldId id="1149" r:id="rId80"/>
    <p:sldId id="1058" r:id="rId81"/>
    <p:sldId id="1803" r:id="rId82"/>
    <p:sldId id="834" r:id="rId83"/>
    <p:sldId id="835" r:id="rId84"/>
    <p:sldId id="836" r:id="rId85"/>
    <p:sldId id="1892" r:id="rId86"/>
    <p:sldId id="1561" r:id="rId87"/>
    <p:sldId id="1574" r:id="rId88"/>
    <p:sldId id="1656" r:id="rId89"/>
    <p:sldId id="2142" r:id="rId90"/>
    <p:sldId id="1805" r:id="rId91"/>
    <p:sldId id="565" r:id="rId92"/>
    <p:sldId id="259" r:id="rId93"/>
    <p:sldId id="566" r:id="rId94"/>
    <p:sldId id="524" r:id="rId95"/>
    <p:sldId id="477" r:id="rId96"/>
    <p:sldId id="572" r:id="rId97"/>
    <p:sldId id="1735" r:id="rId98"/>
    <p:sldId id="1877" r:id="rId99"/>
    <p:sldId id="1913" r:id="rId100"/>
    <p:sldId id="1914" r:id="rId101"/>
    <p:sldId id="1888" r:id="rId102"/>
    <p:sldId id="1880" r:id="rId103"/>
    <p:sldId id="1882" r:id="rId104"/>
    <p:sldId id="1889" r:id="rId105"/>
    <p:sldId id="1661" r:id="rId106"/>
    <p:sldId id="1813" r:id="rId107"/>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311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00FF"/>
    <a:srgbClr val="FF3300"/>
    <a:srgbClr val="33CC33"/>
    <a:srgbClr val="FFFF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p:restoredTop sz="94660"/>
  </p:normalViewPr>
  <p:slideViewPr>
    <p:cSldViewPr>
      <p:cViewPr varScale="1">
        <p:scale>
          <a:sx n="128" d="100"/>
          <a:sy n="128" d="100"/>
        </p:scale>
        <p:origin x="920" y="176"/>
      </p:cViewPr>
      <p:guideLst>
        <p:guide orient="horz" pos="311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315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E6D94F1-40E0-4B2C-A682-0C538A41D910}" type="slidenum">
              <a:rPr lang="en-US" altLang="zh-TW"/>
              <a:pPr>
                <a:defRPr/>
              </a:pPr>
              <a:t>‹#›</a:t>
            </a:fld>
            <a:endParaRPr lang="en-US" altLang="zh-TW"/>
          </a:p>
        </p:txBody>
      </p:sp>
    </p:spTree>
    <p:extLst>
      <p:ext uri="{BB962C8B-B14F-4D97-AF65-F5344CB8AC3E}">
        <p14:creationId xmlns:p14="http://schemas.microsoft.com/office/powerpoint/2010/main" val="1502452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62CC227-A06E-4045-969E-8215EA5DAFBC}" type="slidenum">
              <a:rPr lang="en-US" altLang="zh-TW"/>
              <a:pPr>
                <a:defRPr/>
              </a:pPr>
              <a:t>‹#›</a:t>
            </a:fld>
            <a:endParaRPr lang="en-US" altLang="zh-TW"/>
          </a:p>
        </p:txBody>
      </p:sp>
    </p:spTree>
    <p:extLst>
      <p:ext uri="{BB962C8B-B14F-4D97-AF65-F5344CB8AC3E}">
        <p14:creationId xmlns:p14="http://schemas.microsoft.com/office/powerpoint/2010/main" val="112574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F18888-5E35-4699-940E-B2FE5F12B40D}" type="slidenum">
              <a:rPr lang="en-US" altLang="zh-TW"/>
              <a:pPr>
                <a:defRPr/>
              </a:pPr>
              <a:t>‹#›</a:t>
            </a:fld>
            <a:endParaRPr lang="en-US" altLang="zh-TW"/>
          </a:p>
        </p:txBody>
      </p:sp>
    </p:spTree>
    <p:extLst>
      <p:ext uri="{BB962C8B-B14F-4D97-AF65-F5344CB8AC3E}">
        <p14:creationId xmlns:p14="http://schemas.microsoft.com/office/powerpoint/2010/main" val="99676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DBB1832-6C3B-4051-BE9D-61CFC95E101B}" type="slidenum">
              <a:rPr lang="en-US" altLang="zh-TW"/>
              <a:pPr>
                <a:defRPr/>
              </a:pPr>
              <a:t>‹#›</a:t>
            </a:fld>
            <a:endParaRPr lang="en-US" altLang="zh-TW"/>
          </a:p>
        </p:txBody>
      </p:sp>
    </p:spTree>
    <p:extLst>
      <p:ext uri="{BB962C8B-B14F-4D97-AF65-F5344CB8AC3E}">
        <p14:creationId xmlns:p14="http://schemas.microsoft.com/office/powerpoint/2010/main" val="421942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7C5346E-6623-4D8D-928F-7E41E3AC2585}" type="slidenum">
              <a:rPr lang="en-US" altLang="zh-TW"/>
              <a:pPr>
                <a:defRPr/>
              </a:pPr>
              <a:t>‹#›</a:t>
            </a:fld>
            <a:endParaRPr lang="en-US" altLang="zh-TW"/>
          </a:p>
        </p:txBody>
      </p:sp>
    </p:spTree>
    <p:extLst>
      <p:ext uri="{BB962C8B-B14F-4D97-AF65-F5344CB8AC3E}">
        <p14:creationId xmlns:p14="http://schemas.microsoft.com/office/powerpoint/2010/main" val="148611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8E2388AF-86EB-4D3D-A2EF-E8C94E07D137}" type="slidenum">
              <a:rPr lang="en-US" altLang="zh-TW"/>
              <a:pPr>
                <a:defRPr/>
              </a:pPr>
              <a:t>‹#›</a:t>
            </a:fld>
            <a:endParaRPr lang="en-US" altLang="zh-TW"/>
          </a:p>
        </p:txBody>
      </p:sp>
    </p:spTree>
    <p:extLst>
      <p:ext uri="{BB962C8B-B14F-4D97-AF65-F5344CB8AC3E}">
        <p14:creationId xmlns:p14="http://schemas.microsoft.com/office/powerpoint/2010/main" val="385010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C9547F68-513E-4E10-A163-7FE3D86DB110}" type="slidenum">
              <a:rPr lang="en-US" altLang="zh-TW"/>
              <a:pPr>
                <a:defRPr/>
              </a:pPr>
              <a:t>‹#›</a:t>
            </a:fld>
            <a:endParaRPr lang="en-US" altLang="zh-TW"/>
          </a:p>
        </p:txBody>
      </p:sp>
    </p:spTree>
    <p:extLst>
      <p:ext uri="{BB962C8B-B14F-4D97-AF65-F5344CB8AC3E}">
        <p14:creationId xmlns:p14="http://schemas.microsoft.com/office/powerpoint/2010/main" val="26945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367F72-01CE-4BE7-8D01-AF6BC60BC137}" type="slidenum">
              <a:rPr lang="en-US" altLang="zh-TW"/>
              <a:pPr>
                <a:defRPr/>
              </a:pPr>
              <a:t>‹#›</a:t>
            </a:fld>
            <a:endParaRPr lang="en-US" altLang="zh-TW"/>
          </a:p>
        </p:txBody>
      </p:sp>
    </p:spTree>
    <p:extLst>
      <p:ext uri="{BB962C8B-B14F-4D97-AF65-F5344CB8AC3E}">
        <p14:creationId xmlns:p14="http://schemas.microsoft.com/office/powerpoint/2010/main" val="33155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342D01E-C4B5-4106-9B03-7D4C4EAE784A}" type="slidenum">
              <a:rPr lang="en-US" altLang="zh-TW"/>
              <a:pPr>
                <a:defRPr/>
              </a:pPr>
              <a:t>‹#›</a:t>
            </a:fld>
            <a:endParaRPr lang="en-US" altLang="zh-TW"/>
          </a:p>
        </p:txBody>
      </p:sp>
    </p:spTree>
    <p:extLst>
      <p:ext uri="{BB962C8B-B14F-4D97-AF65-F5344CB8AC3E}">
        <p14:creationId xmlns:p14="http://schemas.microsoft.com/office/powerpoint/2010/main" val="112058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6370B03-B977-4CA5-9F41-744F78FE493E}" type="slidenum">
              <a:rPr lang="en-US" altLang="zh-TW"/>
              <a:pPr>
                <a:defRPr/>
              </a:pPr>
              <a:t>‹#›</a:t>
            </a:fld>
            <a:endParaRPr lang="en-US" altLang="zh-TW"/>
          </a:p>
        </p:txBody>
      </p:sp>
    </p:spTree>
    <p:extLst>
      <p:ext uri="{BB962C8B-B14F-4D97-AF65-F5344CB8AC3E}">
        <p14:creationId xmlns:p14="http://schemas.microsoft.com/office/powerpoint/2010/main" val="145117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7946330-8267-4AAB-BAF7-62CB9E7857F0}" type="slidenum">
              <a:rPr lang="en-US" altLang="zh-TW"/>
              <a:pPr>
                <a:defRPr/>
              </a:pPr>
              <a:t>‹#›</a:t>
            </a:fld>
            <a:endParaRPr lang="en-US" altLang="zh-TW"/>
          </a:p>
        </p:txBody>
      </p:sp>
    </p:spTree>
    <p:extLst>
      <p:ext uri="{BB962C8B-B14F-4D97-AF65-F5344CB8AC3E}">
        <p14:creationId xmlns:p14="http://schemas.microsoft.com/office/powerpoint/2010/main" val="201107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97A26CB-7821-4E54-A076-9E08975941CB}" type="slidenum">
              <a:rPr lang="en-US" altLang="zh-TW"/>
              <a:pPr>
                <a:defRPr/>
              </a:pPr>
              <a:t>‹#›</a:t>
            </a:fld>
            <a:endParaRPr lang="en-US" altLang="zh-TW"/>
          </a:p>
        </p:txBody>
      </p:sp>
    </p:spTree>
    <p:extLst>
      <p:ext uri="{BB962C8B-B14F-4D97-AF65-F5344CB8AC3E}">
        <p14:creationId xmlns:p14="http://schemas.microsoft.com/office/powerpoint/2010/main" val="184776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277C40E-B24E-4909-BF50-5D68274CE46E}" type="slidenum">
              <a:rPr lang="en-US" altLang="zh-TW"/>
              <a:pPr>
                <a:defRPr/>
              </a:pPr>
              <a:t>‹#›</a:t>
            </a:fld>
            <a:endParaRPr lang="en-US" altLang="zh-TW"/>
          </a:p>
        </p:txBody>
      </p:sp>
    </p:spTree>
    <p:extLst>
      <p:ext uri="{BB962C8B-B14F-4D97-AF65-F5344CB8AC3E}">
        <p14:creationId xmlns:p14="http://schemas.microsoft.com/office/powerpoint/2010/main" val="332535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2937FEF-2984-4CA0-97AF-B5C1C09031FB}" type="slidenum">
              <a:rPr lang="en-US" altLang="zh-TW"/>
              <a:pPr>
                <a:defRPr/>
              </a:pPr>
              <a:t>‹#›</a:t>
            </a:fld>
            <a:endParaRPr lang="en-US" altLang="zh-TW"/>
          </a:p>
        </p:txBody>
      </p:sp>
    </p:spTree>
    <p:extLst>
      <p:ext uri="{BB962C8B-B14F-4D97-AF65-F5344CB8AC3E}">
        <p14:creationId xmlns:p14="http://schemas.microsoft.com/office/powerpoint/2010/main" val="369484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48EC982-535D-49AB-881E-9636999D972F}" type="slidenum">
              <a:rPr lang="en-US" altLang="zh-TW"/>
              <a:pPr>
                <a:defRPr/>
              </a:pPr>
              <a:t>‹#›</a:t>
            </a:fld>
            <a:endParaRPr lang="en-US" altLang="zh-TW"/>
          </a:p>
        </p:txBody>
      </p:sp>
    </p:spTree>
    <p:extLst>
      <p:ext uri="{BB962C8B-B14F-4D97-AF65-F5344CB8AC3E}">
        <p14:creationId xmlns:p14="http://schemas.microsoft.com/office/powerpoint/2010/main" val="266818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9C453A1-616E-492E-9FEF-F56A93BB67D4}" type="slidenum">
              <a:rPr lang="en-US" altLang="zh-TW"/>
              <a:pPr>
                <a:defRPr/>
              </a:pPr>
              <a:t>‹#›</a:t>
            </a:fld>
            <a:endParaRPr lang="en-US" altLang="zh-TW"/>
          </a:p>
        </p:txBody>
      </p:sp>
    </p:spTree>
    <p:extLst>
      <p:ext uri="{BB962C8B-B14F-4D97-AF65-F5344CB8AC3E}">
        <p14:creationId xmlns:p14="http://schemas.microsoft.com/office/powerpoint/2010/main" val="369820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F38E31F-2BA2-4AD8-9169-E98D49DB396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CHVincentChang" TargetMode="External"/><Relationship Id="rId2" Type="http://schemas.openxmlformats.org/officeDocument/2006/relationships/hyperlink" Target="mailto:chvchang@hotmail.com" TargetMode="External"/><Relationship Id="rId1" Type="http://schemas.openxmlformats.org/officeDocument/2006/relationships/slideLayout" Target="../slideLayouts/slideLayout7.xml"/><Relationship Id="rId5" Type="http://schemas.openxmlformats.org/officeDocument/2006/relationships/hyperlink" Target="https://phy.ntnu.edu.tw/~chchang/PMI.htm" TargetMode="External"/><Relationship Id="rId4" Type="http://schemas.openxmlformats.org/officeDocument/2006/relationships/hyperlink" Target="http://phy.ntnu.edu.tw/~chcha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file:///upload.wikimedia.org/wikipedia/commons/2/24/Galileo_Galilei_Signature_2.svg" TargetMode="External"/><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hyperlink" Target="file:///upload.wikimedia.org/wikipedia/commons/f/f2/Leaning_Tower_of_Pisa.jp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hyperlink" Target="file:///upload.wikimedia.org/wikipedia/commons/9/92/Isaac_Newton_signature.sv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NUL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oleObject" Target="../embeddings/oleObject1.bin"/><Relationship Id="rId7" Type="http://schemas.openxmlformats.org/officeDocument/2006/relationships/image" Target="../media/image78.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7.wmf"/><Relationship Id="rId5" Type="http://schemas.openxmlformats.org/officeDocument/2006/relationships/oleObject" Target="../embeddings/oleObject2.bin"/><Relationship Id="rId10" Type="http://schemas.openxmlformats.org/officeDocument/2006/relationships/image" Target="../media/image82.png"/><Relationship Id="rId4" Type="http://schemas.openxmlformats.org/officeDocument/2006/relationships/image" Target="../media/image76.wmf"/><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NCW3bNz6rKs?si=ejpvKlupurOZoT45"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as.wiley.com/WileyCDA/WileyTitle/productCd-1118230744.html" TargetMode="Externa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MvAEaPl0G5o&amp;t=933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tiff"/><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3.jpeg"/><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149.jpeg"/><Relationship Id="rId4" Type="http://schemas.openxmlformats.org/officeDocument/2006/relationships/hyperlink" Target="http://www-personal.umich.edu/~jbourj/images/money/addition/schrodinger12.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152.jpe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700.png"/><Relationship Id="rId5" Type="http://schemas.openxmlformats.org/officeDocument/2006/relationships/image" Target="../media/image1600.png"/><Relationship Id="rId4" Type="http://schemas.openxmlformats.org/officeDocument/2006/relationships/image" Target="../media/image151.jpe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45.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21.png"/><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26.tiff"/><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126.tiff"/><Relationship Id="rId1" Type="http://schemas.openxmlformats.org/officeDocument/2006/relationships/slideLayout" Target="../slideLayouts/slideLayout7.xml"/><Relationship Id="rId4" Type="http://schemas.openxmlformats.org/officeDocument/2006/relationships/image" Target="../media/image1630.png"/></Relationships>
</file>

<file path=ppt/slides/_rels/slide9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0.png"/><Relationship Id="rId7" Type="http://schemas.openxmlformats.org/officeDocument/2006/relationships/image" Target="../media/image2220.png"/><Relationship Id="rId2" Type="http://schemas.openxmlformats.org/officeDocument/2006/relationships/image" Target="../media/image126.tiff"/><Relationship Id="rId1" Type="http://schemas.openxmlformats.org/officeDocument/2006/relationships/slideLayout" Target="../slideLayouts/slideLayout7.xml"/><Relationship Id="rId6" Type="http://schemas.openxmlformats.org/officeDocument/2006/relationships/image" Target="../media/image2110.png"/><Relationship Id="rId5" Type="http://schemas.openxmlformats.org/officeDocument/2006/relationships/image" Target="../media/image210.png"/><Relationship Id="rId4" Type="http://schemas.openxmlformats.org/officeDocument/2006/relationships/image" Target="../media/image2180.png"/><Relationship Id="rId9" Type="http://schemas.openxmlformats.org/officeDocument/2006/relationships/image" Target="../media/image2231.png"/></Relationships>
</file>

<file path=ppt/slides/_rels/slide95.xml.rels><?xml version="1.0" encoding="UTF-8" standalone="yes"?>
<Relationships xmlns="http://schemas.openxmlformats.org/package/2006/relationships"><Relationship Id="rId3" Type="http://schemas.openxmlformats.org/officeDocument/2006/relationships/hyperlink" Target="https://www.mirrorvoice.com.tw/podcasts/140" TargetMode="External"/><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hyperlink" Target="https://www.mirrorvoice.com.tw/podcasts/78" TargetMode="External"/><Relationship Id="rId4" Type="http://schemas.openxmlformats.org/officeDocument/2006/relationships/image" Target="../media/image161.png"/></Relationships>
</file>

<file path=ppt/slides/_rels/slide9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60.png"/><Relationship Id="rId1" Type="http://schemas.openxmlformats.org/officeDocument/2006/relationships/slideLayout" Target="../slideLayouts/slideLayout7.xml"/><Relationship Id="rId4" Type="http://schemas.openxmlformats.org/officeDocument/2006/relationships/image" Target="../media/image1470.png"/></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754211" y="1268760"/>
            <a:ext cx="565513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algn="ctr" eaLnBrk="1" hangingPunct="1">
              <a:spcBef>
                <a:spcPct val="0"/>
              </a:spcBef>
              <a:buFontTx/>
              <a:buNone/>
            </a:pPr>
            <a:r>
              <a:rPr lang="zh-TW" altLang="en-US" sz="1800" dirty="0"/>
              <a:t>老師：張嘉泓                 物理系</a:t>
            </a:r>
            <a:endParaRPr lang="en-US" altLang="zh-TW" sz="1800" dirty="0"/>
          </a:p>
          <a:p>
            <a:pPr algn="ctr" eaLnBrk="1" hangingPunct="1">
              <a:spcBef>
                <a:spcPct val="0"/>
              </a:spcBef>
              <a:buFontTx/>
              <a:buNone/>
            </a:pPr>
            <a:r>
              <a:rPr lang="en-US" altLang="zh-TW" sz="1800" dirty="0"/>
              <a:t>                                                               </a:t>
            </a:r>
          </a:p>
          <a:p>
            <a:pPr algn="ctr" eaLnBrk="1" hangingPunct="1">
              <a:spcBef>
                <a:spcPct val="0"/>
              </a:spcBef>
              <a:buFontTx/>
              <a:buNone/>
            </a:pPr>
            <a:r>
              <a:rPr lang="en-US" altLang="zh-TW" sz="1800" dirty="0">
                <a:latin typeface="Times New Roman" pitchFamily="18" charset="0"/>
                <a:cs typeface="Times New Roman" pitchFamily="18" charset="0"/>
              </a:rPr>
              <a:t>Office:   A213     Phone #: 7749-6038</a:t>
            </a: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latin typeface="Times New Roman" pitchFamily="18" charset="0"/>
                <a:cs typeface="Times New Roman" pitchFamily="18" charset="0"/>
              </a:rPr>
              <a:t>手機：</a:t>
            </a:r>
            <a:r>
              <a:rPr lang="en-US" altLang="zh-TW" sz="1800" dirty="0">
                <a:latin typeface="Times New Roman" pitchFamily="18" charset="0"/>
                <a:cs typeface="Times New Roman" pitchFamily="18" charset="0"/>
              </a:rPr>
              <a:t>0922-492150</a:t>
            </a: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en-US" altLang="zh-TW" sz="1800" dirty="0">
                <a:latin typeface="Times New Roman" pitchFamily="18" charset="0"/>
                <a:cs typeface="Times New Roman" pitchFamily="18" charset="0"/>
              </a:rPr>
              <a:t>E-mail:   </a:t>
            </a:r>
            <a:r>
              <a:rPr lang="en-US" altLang="zh-TW" sz="1800" dirty="0">
                <a:latin typeface="Times New Roman" pitchFamily="18" charset="0"/>
                <a:cs typeface="Times New Roman" pitchFamily="18" charset="0"/>
                <a:hlinkClick r:id="rId2"/>
              </a:rPr>
              <a:t>chvchang@hotmail.com</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en-US" altLang="zh-TW" sz="1800" dirty="0">
                <a:latin typeface="Times New Roman" pitchFamily="18" charset="0"/>
                <a:cs typeface="Times New Roman" pitchFamily="18" charset="0"/>
              </a:rPr>
              <a:t>FB:</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hlinkClick r:id="rId3"/>
              </a:rPr>
              <a:t>https://www.facebook.com/CHVincentChang</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cs typeface="Times New Roman" pitchFamily="18" charset="0"/>
              </a:rPr>
              <a:t>個人網址</a:t>
            </a:r>
            <a:r>
              <a:rPr lang="zh-TW" altLang="en-US" sz="1800" dirty="0">
                <a:latin typeface="Times New Roman" pitchFamily="18" charset="0"/>
                <a:cs typeface="Times New Roman" pitchFamily="18" charset="0"/>
              </a:rPr>
              <a:t>：</a:t>
            </a:r>
            <a:r>
              <a:rPr lang="en-US" altLang="zh-TW" sz="1800" dirty="0">
                <a:latin typeface="Times New Roman" pitchFamily="18" charset="0"/>
                <a:cs typeface="Times New Roman" pitchFamily="18" charset="0"/>
                <a:hlinkClick r:id="rId4"/>
              </a:rPr>
              <a:t>http://phy.ntnu.edu.tw/~chchang</a:t>
            </a:r>
            <a:endParaRPr lang="en-US" altLang="zh-TW" sz="1800" dirty="0">
              <a:latin typeface="Times New Roman" pitchFamily="18" charset="0"/>
              <a:cs typeface="Times New Roman" pitchFamily="18" charset="0"/>
            </a:endParaRPr>
          </a:p>
          <a:p>
            <a:pPr algn="ctr" eaLnBrk="1" hangingPunct="1">
              <a:spcBef>
                <a:spcPct val="0"/>
              </a:spcBef>
              <a:buFontTx/>
              <a:buNone/>
            </a:pPr>
            <a:endParaRPr lang="en-US" altLang="zh-TW" sz="1800" dirty="0">
              <a:latin typeface="Times New Roman" pitchFamily="18" charset="0"/>
              <a:cs typeface="Times New Roman" pitchFamily="18" charset="0"/>
            </a:endParaRPr>
          </a:p>
          <a:p>
            <a:pPr algn="ctr" eaLnBrk="1" hangingPunct="1">
              <a:spcBef>
                <a:spcPct val="0"/>
              </a:spcBef>
              <a:buFontTx/>
              <a:buNone/>
            </a:pPr>
            <a:r>
              <a:rPr lang="zh-TW" altLang="en-US" sz="1800" dirty="0">
                <a:latin typeface="Times New Roman" pitchFamily="18" charset="0"/>
                <a:cs typeface="Times New Roman" pitchFamily="18" charset="0"/>
              </a:rPr>
              <a:t>      課程網址：</a:t>
            </a:r>
            <a:r>
              <a:rPr lang="en-US" altLang="zh-TW" sz="1800" dirty="0">
                <a:latin typeface="Times New Roman" pitchFamily="18" charset="0"/>
                <a:cs typeface="Times New Roman" pitchFamily="18" charset="0"/>
                <a:hlinkClick r:id="rId5"/>
              </a:rPr>
              <a:t>https://phy.ntnu.edu.tw/~chchang/</a:t>
            </a:r>
            <a:r>
              <a:rPr lang="en-US" altLang="zh-TW" sz="1800">
                <a:latin typeface="Times New Roman" pitchFamily="18" charset="0"/>
                <a:cs typeface="Times New Roman" pitchFamily="18" charset="0"/>
                <a:hlinkClick r:id="rId5"/>
              </a:rPr>
              <a:t>PMI.htm</a:t>
            </a:r>
            <a:endParaRPr lang="en-US" altLang="zh-TW" sz="1800" dirty="0">
              <a:latin typeface="Times New Roman" pitchFamily="18" charset="0"/>
              <a:cs typeface="Times New Roman" pitchFamily="18" charset="0"/>
            </a:endParaRPr>
          </a:p>
        </p:txBody>
      </p:sp>
    </p:spTree>
    <p:extLst>
      <p:ext uri="{BB962C8B-B14F-4D97-AF65-F5344CB8AC3E}">
        <p14:creationId xmlns:p14="http://schemas.microsoft.com/office/powerpoint/2010/main" val="248761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http://msnbcmedia3.msn.com/j/msnbc/Components/Photos/z_Projects_in_progress/050418_Einstein/050405_einstein_tongue.wid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700808"/>
            <a:ext cx="260826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3291160" y="5157192"/>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史上最佳代言人</a:t>
            </a:r>
          </a:p>
        </p:txBody>
      </p:sp>
      <p:pic>
        <p:nvPicPr>
          <p:cNvPr id="381954" name="Picture 2" descr="\\Mac\Home\Desktop\未命名.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6672"/>
            <a:ext cx="2590800"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120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E984E-3F3E-BCBB-B383-E40237ED85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28F7359-7CF2-5237-675C-E0B18E9F89CE}"/>
              </a:ext>
            </a:extLst>
          </p:cNvPr>
          <p:cNvSpPr txBox="1"/>
          <p:nvPr/>
        </p:nvSpPr>
        <p:spPr>
          <a:xfrm>
            <a:off x="350437" y="1977706"/>
            <a:ext cx="835292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1.  3D </a:t>
            </a:r>
            <a:r>
              <a:rPr lang="en-GB" dirty="0">
                <a:effectLst/>
                <a:latin typeface="Times New Roman" panose="02020603050405020304" pitchFamily="18" charset="0"/>
                <a:cs typeface="Times New Roman" panose="02020603050405020304" pitchFamily="18" charset="0"/>
              </a:rPr>
              <a:t>Vector Calculus: Gradient, Divergence, Curl. Gauss’ Stokes Theorem. </a:t>
            </a:r>
          </a:p>
        </p:txBody>
      </p:sp>
      <p:sp>
        <p:nvSpPr>
          <p:cNvPr id="5" name="TextBox 4">
            <a:extLst>
              <a:ext uri="{FF2B5EF4-FFF2-40B4-BE49-F238E27FC236}">
                <a16:creationId xmlns:a16="http://schemas.microsoft.com/office/drawing/2014/main" id="{472F2EBC-F294-F9C7-5843-882EB8E72F26}"/>
              </a:ext>
            </a:extLst>
          </p:cNvPr>
          <p:cNvSpPr txBox="1"/>
          <p:nvPr/>
        </p:nvSpPr>
        <p:spPr>
          <a:xfrm>
            <a:off x="350437" y="3093836"/>
            <a:ext cx="8604448" cy="369332"/>
          </a:xfrm>
          <a:prstGeom prst="rect">
            <a:avLst/>
          </a:prstGeom>
          <a:noFill/>
        </p:spPr>
        <p:txBody>
          <a:bodyPr wrap="square">
            <a:spAutoFit/>
          </a:bodyPr>
          <a:lstStyle/>
          <a:p>
            <a:r>
              <a:rPr lang="en-GB" dirty="0">
                <a:effectLst/>
                <a:latin typeface="Times New Roman" panose="02020603050405020304" pitchFamily="18" charset="0"/>
                <a:cs typeface="Times New Roman" panose="02020603050405020304" pitchFamily="18" charset="0"/>
              </a:rPr>
              <a:t>3. Electromagnetic Wave Equation.  Partial Differential </a:t>
            </a:r>
            <a:r>
              <a:rPr lang="en-GB" dirty="0">
                <a:latin typeface="Times New Roman" panose="02020603050405020304" pitchFamily="18" charset="0"/>
                <a:cs typeface="Times New Roman" panose="02020603050405020304" pitchFamily="18" charset="0"/>
              </a:rPr>
              <a:t>Equation. </a:t>
            </a:r>
            <a:endParaRPr lang="en-GB" dirty="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FEB1510-B835-180A-4DED-C3A88EB301D7}"/>
              </a:ext>
            </a:extLst>
          </p:cNvPr>
          <p:cNvSpPr txBox="1"/>
          <p:nvPr/>
        </p:nvSpPr>
        <p:spPr>
          <a:xfrm>
            <a:off x="350437" y="2535771"/>
            <a:ext cx="8437180" cy="369332"/>
          </a:xfrm>
          <a:prstGeom prst="rect">
            <a:avLst/>
          </a:prstGeom>
          <a:noFill/>
        </p:spPr>
        <p:txBody>
          <a:bodyPr wrap="square">
            <a:spAutoFit/>
          </a:bodyPr>
          <a:lstStyle/>
          <a:p>
            <a:r>
              <a:rPr lang="en-GB" dirty="0">
                <a:effectLst/>
                <a:latin typeface="Times New Roman" panose="02020603050405020304" pitchFamily="18" charset="0"/>
                <a:cs typeface="Times New Roman" panose="02020603050405020304" pitchFamily="18" charset="0"/>
              </a:rPr>
              <a:t>2.  Maxwell Equation by 3D vector calculus notations. </a:t>
            </a:r>
            <a:r>
              <a:rPr lang="en-US" dirty="0">
                <a:latin typeface="Times New Roman" panose="02020603050405020304" pitchFamily="18" charset="0"/>
                <a:cs typeface="Times New Roman" panose="02020603050405020304" pitchFamily="18" charset="0"/>
              </a:rPr>
              <a:t>Feynman Lectures V. 2 Ch. 1,2,3.</a:t>
            </a:r>
          </a:p>
        </p:txBody>
      </p:sp>
      <p:sp>
        <p:nvSpPr>
          <p:cNvPr id="11" name="TextBox 10">
            <a:extLst>
              <a:ext uri="{FF2B5EF4-FFF2-40B4-BE49-F238E27FC236}">
                <a16:creationId xmlns:a16="http://schemas.microsoft.com/office/drawing/2014/main" id="{97D97E15-EBF7-C374-0652-0D85A19EAE16}"/>
              </a:ext>
            </a:extLst>
          </p:cNvPr>
          <p:cNvSpPr txBox="1"/>
          <p:nvPr/>
        </p:nvSpPr>
        <p:spPr>
          <a:xfrm>
            <a:off x="356383" y="3645024"/>
            <a:ext cx="8431234"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4</a:t>
            </a:r>
            <a:r>
              <a:rPr lang="en-GB" dirty="0">
                <a:effectLst/>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Separation of variables. Fourier Series and </a:t>
            </a:r>
            <a:r>
              <a:rPr lang="en-GB" dirty="0">
                <a:solidFill>
                  <a:srgbClr val="FF0000"/>
                </a:solidFill>
                <a:latin typeface="Times New Roman" panose="02020603050405020304" pitchFamily="18" charset="0"/>
                <a:cs typeface="Times New Roman" panose="02020603050405020304" pitchFamily="18" charset="0"/>
              </a:rPr>
              <a:t>Eigenvalue problems</a:t>
            </a:r>
            <a:r>
              <a:rPr lang="en-GB" dirty="0">
                <a:latin typeface="Times New Roman" panose="02020603050405020304" pitchFamily="18" charset="0"/>
                <a:cs typeface="Times New Roman" panose="02020603050405020304" pitchFamily="18" charset="0"/>
              </a:rPr>
              <a:t>, similar with matrix.  </a:t>
            </a:r>
            <a:endParaRPr lang="en-GB" dirty="0">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196E19F-8C54-3DC0-7E93-E0486CB603BB}"/>
              </a:ext>
            </a:extLst>
          </p:cNvPr>
          <p:cNvSpPr txBox="1"/>
          <p:nvPr/>
        </p:nvSpPr>
        <p:spPr>
          <a:xfrm>
            <a:off x="350437" y="1329342"/>
            <a:ext cx="4572000" cy="369332"/>
          </a:xfrm>
          <a:prstGeom prst="rect">
            <a:avLst/>
          </a:prstGeom>
          <a:noFill/>
        </p:spPr>
        <p:txBody>
          <a:bodyPr wrap="square">
            <a:spAutoFit/>
          </a:bodyPr>
          <a:lstStyle/>
          <a:p>
            <a:r>
              <a:rPr lang="en-GB" dirty="0">
                <a:solidFill>
                  <a:srgbClr val="FF0000"/>
                </a:solidFill>
                <a:effectLst/>
                <a:latin typeface="Times New Roman" panose="02020603050405020304" pitchFamily="18" charset="0"/>
                <a:cs typeface="Times New Roman" panose="02020603050405020304" pitchFamily="18" charset="0"/>
              </a:rPr>
              <a:t>Partial Differential </a:t>
            </a:r>
            <a:r>
              <a:rPr lang="en-GB" dirty="0">
                <a:solidFill>
                  <a:srgbClr val="FF0000"/>
                </a:solidFill>
                <a:latin typeface="Times New Roman" panose="02020603050405020304" pitchFamily="18" charset="0"/>
                <a:cs typeface="Times New Roman" panose="02020603050405020304" pitchFamily="18" charset="0"/>
              </a:rPr>
              <a:t>Equation. </a:t>
            </a:r>
            <a:endParaRPr lang="en-US" dirty="0">
              <a:solidFill>
                <a:srgbClr val="FF0000"/>
              </a:solidFill>
            </a:endParaRPr>
          </a:p>
        </p:txBody>
      </p:sp>
      <p:sp>
        <p:nvSpPr>
          <p:cNvPr id="7" name="TextBox 6">
            <a:extLst>
              <a:ext uri="{FF2B5EF4-FFF2-40B4-BE49-F238E27FC236}">
                <a16:creationId xmlns:a16="http://schemas.microsoft.com/office/drawing/2014/main" id="{F69E7D05-215E-CEAC-3387-42B690D020E3}"/>
              </a:ext>
            </a:extLst>
          </p:cNvPr>
          <p:cNvSpPr txBox="1"/>
          <p:nvPr/>
        </p:nvSpPr>
        <p:spPr>
          <a:xfrm>
            <a:off x="350437" y="5159326"/>
            <a:ext cx="4572000"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Eigenvalue problems </a:t>
            </a:r>
            <a:r>
              <a:rPr lang="en-GB" dirty="0" err="1">
                <a:solidFill>
                  <a:srgbClr val="FF0000"/>
                </a:solidFill>
                <a:latin typeface="Times New Roman" panose="02020603050405020304" pitchFamily="18" charset="0"/>
                <a:cs typeface="Times New Roman" panose="02020603050405020304" pitchFamily="18" charset="0"/>
              </a:rPr>
              <a:t>這個字重複出現</a:t>
            </a:r>
            <a:r>
              <a:rPr lang="en-GB" dirty="0">
                <a:solidFill>
                  <a:srgbClr val="FF0000"/>
                </a:solidFill>
                <a:latin typeface="Times New Roman" panose="02020603050405020304" pitchFamily="18" charset="0"/>
                <a:cs typeface="Times New Roman" panose="02020603050405020304" pitchFamily="18" charset="0"/>
              </a:rPr>
              <a:t>！</a:t>
            </a:r>
            <a:endParaRPr lang="en-US" dirty="0"/>
          </a:p>
        </p:txBody>
      </p:sp>
      <p:sp>
        <p:nvSpPr>
          <p:cNvPr id="10" name="TextBox 9">
            <a:extLst>
              <a:ext uri="{FF2B5EF4-FFF2-40B4-BE49-F238E27FC236}">
                <a16:creationId xmlns:a16="http://schemas.microsoft.com/office/drawing/2014/main" id="{A3434A14-3EC8-BB90-02C1-0C0808D14050}"/>
              </a:ext>
            </a:extLst>
          </p:cNvPr>
          <p:cNvSpPr txBox="1"/>
          <p:nvPr/>
        </p:nvSpPr>
        <p:spPr>
          <a:xfrm>
            <a:off x="341532" y="5675683"/>
            <a:ext cx="5976664"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第二個數學主題：</a:t>
            </a:r>
            <a:r>
              <a:rPr lang="en-US" altLang="zh-TW" dirty="0" err="1">
                <a:latin typeface="Times New Roman" panose="02020603050405020304" pitchFamily="18" charset="0"/>
                <a:cs typeface="Times New Roman" panose="02020603050405020304" pitchFamily="18" charset="0"/>
              </a:rPr>
              <a:t>Linear</a:t>
            </a:r>
            <a:r>
              <a:rPr lang="en-US" altLang="zh-TW" dirty="0">
                <a:latin typeface="Times New Roman" panose="02020603050405020304" pitchFamily="18" charset="0"/>
                <a:cs typeface="Times New Roman" panose="02020603050405020304" pitchFamily="18" charset="0"/>
              </a:rPr>
              <a:t> Algebra</a:t>
            </a:r>
            <a:r>
              <a:rPr lang="zh-TW" altLang="en-US" dirty="0">
                <a:latin typeface="Times New Roman" panose="02020603050405020304" pitchFamily="18" charset="0"/>
                <a:cs typeface="Times New Roman" panose="02020603050405020304" pitchFamily="18" charset="0"/>
              </a:rPr>
              <a:t> </a:t>
            </a:r>
            <a:r>
              <a:rPr lang="zh-TW" altLang="en-US" dirty="0">
                <a:latin typeface="Helvetica Neue" panose="02000503000000020004" pitchFamily="2" charset="0"/>
              </a:rPr>
              <a:t>線性代數</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8811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7266-2E4C-0BBE-0C01-74320E51FD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832327-0509-80B0-B4C7-D1B081528EC1}"/>
              </a:ext>
            </a:extLst>
          </p:cNvPr>
          <p:cNvSpPr txBox="1"/>
          <p:nvPr/>
        </p:nvSpPr>
        <p:spPr>
          <a:xfrm>
            <a:off x="467544" y="4077072"/>
            <a:ext cx="8352928" cy="923330"/>
          </a:xfrm>
          <a:prstGeom prst="rect">
            <a:avLst/>
          </a:prstGeom>
          <a:noFill/>
        </p:spPr>
        <p:txBody>
          <a:bodyPr wrap="square">
            <a:spAutoFit/>
          </a:bodyPr>
          <a:lstStyle/>
          <a:p>
            <a:pPr>
              <a:buNone/>
            </a:pPr>
            <a:r>
              <a:rPr lang="en-GB" dirty="0">
                <a:latin typeface="Times New Roman" panose="02020603050405020304" pitchFamily="18" charset="0"/>
                <a:cs typeface="Times New Roman" panose="02020603050405020304" pitchFamily="18" charset="0"/>
              </a:rPr>
              <a:t>6</a:t>
            </a:r>
            <a:r>
              <a:rPr lang="en-GB" dirty="0">
                <a:effectLst/>
                <a:latin typeface="Times New Roman" panose="02020603050405020304" pitchFamily="18" charset="0"/>
                <a:cs typeface="Times New Roman" panose="02020603050405020304" pitchFamily="18" charset="0"/>
              </a:rPr>
              <a:t>. Schrödinger Wave Equation.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7</a:t>
            </a:r>
            <a:r>
              <a:rPr lang="en-GB" dirty="0">
                <a:effectLst/>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Separation of variables. Fourier Series and Eigenvalue problems, similar with matrix.  </a:t>
            </a:r>
            <a:endParaRPr lang="en-GB" dirty="0">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4304A35-F611-F88F-2422-D9FC4B8DEE7A}"/>
              </a:ext>
            </a:extLst>
          </p:cNvPr>
          <p:cNvSpPr txBox="1"/>
          <p:nvPr/>
        </p:nvSpPr>
        <p:spPr>
          <a:xfrm>
            <a:off x="467544" y="3429000"/>
            <a:ext cx="8352928" cy="400110"/>
          </a:xfrm>
          <a:prstGeom prst="rect">
            <a:avLst/>
          </a:prstGeom>
          <a:noFill/>
        </p:spPr>
        <p:txBody>
          <a:bodyPr wrap="square">
            <a:spAutoFit/>
          </a:bodyPr>
          <a:lstStyle/>
          <a:p>
            <a:pPr>
              <a:buNone/>
            </a:pPr>
            <a:r>
              <a:rPr lang="en-GB" sz="2000" dirty="0">
                <a:solidFill>
                  <a:srgbClr val="FF0000"/>
                </a:solidFill>
                <a:latin typeface="Times New Roman" panose="02020603050405020304" pitchFamily="18" charset="0"/>
                <a:cs typeface="Times New Roman" panose="02020603050405020304" pitchFamily="18" charset="0"/>
              </a:rPr>
              <a:t>5</a:t>
            </a:r>
            <a:r>
              <a:rPr lang="en-GB" sz="2000" dirty="0">
                <a:solidFill>
                  <a:srgbClr val="FF0000"/>
                </a:solidFill>
                <a:effectLst/>
                <a:latin typeface="Times New Roman" panose="02020603050405020304" pitchFamily="18" charset="0"/>
                <a:cs typeface="Times New Roman" panose="02020603050405020304" pitchFamily="18" charset="0"/>
              </a:rPr>
              <a:t>. Quantum mechanics basics: Particle, wave and probability interpretation.</a:t>
            </a:r>
          </a:p>
        </p:txBody>
      </p:sp>
      <p:sp>
        <p:nvSpPr>
          <p:cNvPr id="2" name="TextBox 1">
            <a:extLst>
              <a:ext uri="{FF2B5EF4-FFF2-40B4-BE49-F238E27FC236}">
                <a16:creationId xmlns:a16="http://schemas.microsoft.com/office/drawing/2014/main" id="{A345CD62-0544-A2FC-8A23-79379876A3F4}"/>
              </a:ext>
            </a:extLst>
          </p:cNvPr>
          <p:cNvSpPr txBox="1"/>
          <p:nvPr/>
        </p:nvSpPr>
        <p:spPr>
          <a:xfrm>
            <a:off x="467544" y="1844824"/>
            <a:ext cx="4464496" cy="369332"/>
          </a:xfrm>
          <a:prstGeom prst="rect">
            <a:avLst/>
          </a:prstGeom>
          <a:noFill/>
        </p:spPr>
        <p:txBody>
          <a:bodyPr wrap="square" rtlCol="0">
            <a:spAutoFit/>
          </a:bodyPr>
          <a:lstStyle/>
          <a:p>
            <a:r>
              <a:rPr lang="en-US" dirty="0" err="1"/>
              <a:t>量子物理</a:t>
            </a:r>
            <a:endParaRPr lang="en-US" dirty="0"/>
          </a:p>
        </p:txBody>
      </p:sp>
    </p:spTree>
    <p:extLst>
      <p:ext uri="{BB962C8B-B14F-4D97-AF65-F5344CB8AC3E}">
        <p14:creationId xmlns:p14="http://schemas.microsoft.com/office/powerpoint/2010/main" val="39015321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A793A-7BE9-7827-E97C-C674DDD30FDE}"/>
              </a:ext>
            </a:extLst>
          </p:cNvPr>
          <p:cNvSpPr txBox="1"/>
          <p:nvPr/>
        </p:nvSpPr>
        <p:spPr>
          <a:xfrm>
            <a:off x="1120366" y="4590480"/>
            <a:ext cx="5976664"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Linear Algebra</a:t>
            </a:r>
            <a:r>
              <a:rPr lang="zh-TW" altLang="en-US" dirty="0">
                <a:latin typeface="Times New Roman" panose="02020603050405020304" pitchFamily="18" charset="0"/>
                <a:cs typeface="Times New Roman" panose="02020603050405020304" pitchFamily="18" charset="0"/>
              </a:rPr>
              <a:t> </a:t>
            </a:r>
            <a:r>
              <a:rPr lang="zh-TW" altLang="en-US" dirty="0">
                <a:latin typeface="Helvetica Neue" panose="02000503000000020004" pitchFamily="2" charset="0"/>
              </a:rPr>
              <a:t>線性代數與偏微分方程式的本徵值問題。</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F40ABF4-88DF-6C3B-8ECB-9D29C4019D5C}"/>
              </a:ext>
            </a:extLst>
          </p:cNvPr>
          <p:cNvSpPr txBox="1"/>
          <p:nvPr/>
        </p:nvSpPr>
        <p:spPr>
          <a:xfrm>
            <a:off x="1120366" y="1737925"/>
            <a:ext cx="597666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Eigenvalues and Eigenfunctions </a:t>
            </a:r>
            <a:r>
              <a:rPr lang="en-US" dirty="0" err="1">
                <a:latin typeface="Times New Roman" panose="02020603050405020304" pitchFamily="18" charset="0"/>
                <a:cs typeface="Times New Roman" panose="02020603050405020304" pitchFamily="18" charset="0"/>
              </a:rPr>
              <a:t>本徵值與本徵函數</a:t>
            </a:r>
            <a:r>
              <a:rPr lang="en-US"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CAA6080-A3FF-578B-5310-DA2292F95AB5}"/>
              </a:ext>
            </a:extLst>
          </p:cNvPr>
          <p:cNvSpPr txBox="1"/>
          <p:nvPr/>
        </p:nvSpPr>
        <p:spPr>
          <a:xfrm>
            <a:off x="1115616" y="1211447"/>
            <a:ext cx="7637597" cy="369332"/>
          </a:xfrm>
          <a:prstGeom prst="rect">
            <a:avLst/>
          </a:prstGeom>
          <a:noFill/>
        </p:spPr>
        <p:txBody>
          <a:bodyPr wrap="square" rtlCol="0">
            <a:spAutoFit/>
          </a:bodyPr>
          <a:lstStyle/>
          <a:p>
            <a:r>
              <a:rPr lang="en-US" dirty="0" err="1"/>
              <a:t>求解偏微分方程式、線性代數方程式與矩陣，竟然有共通的數學結構</a:t>
            </a:r>
            <a:r>
              <a:rPr lang="en-US" dirty="0"/>
              <a:t>：</a:t>
            </a:r>
          </a:p>
        </p:txBody>
      </p:sp>
      <p:sp>
        <p:nvSpPr>
          <p:cNvPr id="6" name="TextBox 5">
            <a:extLst>
              <a:ext uri="{FF2B5EF4-FFF2-40B4-BE49-F238E27FC236}">
                <a16:creationId xmlns:a16="http://schemas.microsoft.com/office/drawing/2014/main" id="{ADAC431D-051B-8494-AF06-33D2D95922B3}"/>
              </a:ext>
            </a:extLst>
          </p:cNvPr>
          <p:cNvSpPr txBox="1"/>
          <p:nvPr/>
        </p:nvSpPr>
        <p:spPr>
          <a:xfrm>
            <a:off x="1115616" y="2314847"/>
            <a:ext cx="5652628" cy="369332"/>
          </a:xfrm>
          <a:prstGeom prst="rect">
            <a:avLst/>
          </a:prstGeom>
          <a:noFill/>
        </p:spPr>
        <p:txBody>
          <a:bodyPr wrap="square" rtlCol="0">
            <a:spAutoFit/>
          </a:bodyPr>
          <a:lstStyle/>
          <a:p>
            <a:r>
              <a:rPr lang="en-US" dirty="0" err="1"/>
              <a:t>這個課的課名應該叫</a:t>
            </a:r>
            <a:r>
              <a:rPr lang="en-US" dirty="0"/>
              <a:t>：“</a:t>
            </a:r>
            <a:r>
              <a:rPr lang="en-US" dirty="0" err="1"/>
              <a:t>本徵值問題</a:t>
            </a:r>
            <a:r>
              <a:rPr lang="en-US" dirty="0"/>
              <a:t>”</a:t>
            </a:r>
          </a:p>
        </p:txBody>
      </p:sp>
      <p:pic>
        <p:nvPicPr>
          <p:cNvPr id="7" name="Picture 6">
            <a:extLst>
              <a:ext uri="{FF2B5EF4-FFF2-40B4-BE49-F238E27FC236}">
                <a16:creationId xmlns:a16="http://schemas.microsoft.com/office/drawing/2014/main" id="{D978B9EE-9D1B-0AFF-AF91-54EF0F681FE2}"/>
              </a:ext>
            </a:extLst>
          </p:cNvPr>
          <p:cNvPicPr>
            <a:picLocks noChangeAspect="1"/>
          </p:cNvPicPr>
          <p:nvPr/>
        </p:nvPicPr>
        <p:blipFill>
          <a:blip r:embed="rId2"/>
          <a:srcRect l="16444" t="883" r="10108" b="82056"/>
          <a:stretch>
            <a:fillRect/>
          </a:stretch>
        </p:blipFill>
        <p:spPr>
          <a:xfrm>
            <a:off x="1120366" y="2825301"/>
            <a:ext cx="4824536" cy="792088"/>
          </a:xfrm>
          <a:prstGeom prst="rect">
            <a:avLst/>
          </a:prstGeom>
        </p:spPr>
      </p:pic>
    </p:spTree>
    <p:extLst>
      <p:ext uri="{BB962C8B-B14F-4D97-AF65-F5344CB8AC3E}">
        <p14:creationId xmlns:p14="http://schemas.microsoft.com/office/powerpoint/2010/main" val="3725947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2BF86-EB29-DB9C-5805-683E895214D1}"/>
              </a:ext>
            </a:extLst>
          </p:cNvPr>
          <p:cNvSpPr txBox="1"/>
          <p:nvPr/>
        </p:nvSpPr>
        <p:spPr>
          <a:xfrm>
            <a:off x="643972" y="709411"/>
            <a:ext cx="4572000" cy="369332"/>
          </a:xfrm>
          <a:prstGeom prst="rect">
            <a:avLst/>
          </a:prstGeom>
          <a:noFill/>
        </p:spPr>
        <p:txBody>
          <a:bodyPr wrap="square">
            <a:spAutoFit/>
          </a:bodyPr>
          <a:lstStyle/>
          <a:p>
            <a:r>
              <a:rPr lang="zh-TW" altLang="en-US" dirty="0">
                <a:effectLst/>
                <a:latin typeface="Helvetica Neue" panose="02000503000000020004" pitchFamily="2" charset="0"/>
              </a:rPr>
              <a:t>氫原子內電子需要滿足的定態波方程式</a:t>
            </a:r>
            <a:endParaRPr lang="en-US" dirty="0"/>
          </a:p>
        </p:txBody>
      </p:sp>
      <p:pic>
        <p:nvPicPr>
          <p:cNvPr id="3" name="Picture 2">
            <a:extLst>
              <a:ext uri="{FF2B5EF4-FFF2-40B4-BE49-F238E27FC236}">
                <a16:creationId xmlns:a16="http://schemas.microsoft.com/office/drawing/2014/main" id="{35FAAFD9-1353-E94A-3A3A-4EA9AC6FFB45}"/>
              </a:ext>
            </a:extLst>
          </p:cNvPr>
          <p:cNvPicPr>
            <a:picLocks noChangeAspect="1"/>
          </p:cNvPicPr>
          <p:nvPr/>
        </p:nvPicPr>
        <p:blipFill>
          <a:blip r:embed="rId2"/>
          <a:srcRect l="11108" t="5136" r="8228"/>
          <a:stretch>
            <a:fillRect/>
          </a:stretch>
        </p:blipFill>
        <p:spPr>
          <a:xfrm>
            <a:off x="4860032" y="564181"/>
            <a:ext cx="2847063" cy="584934"/>
          </a:xfrm>
          <a:prstGeom prst="rect">
            <a:avLst/>
          </a:prstGeom>
        </p:spPr>
      </p:pic>
      <p:pic>
        <p:nvPicPr>
          <p:cNvPr id="4" name="Picture 3">
            <a:extLst>
              <a:ext uri="{FF2B5EF4-FFF2-40B4-BE49-F238E27FC236}">
                <a16:creationId xmlns:a16="http://schemas.microsoft.com/office/drawing/2014/main" id="{19CDC66D-713C-1075-A204-99CB9E848353}"/>
              </a:ext>
            </a:extLst>
          </p:cNvPr>
          <p:cNvPicPr>
            <a:picLocks noChangeAspect="1"/>
          </p:cNvPicPr>
          <p:nvPr/>
        </p:nvPicPr>
        <p:blipFill>
          <a:blip r:embed="rId3"/>
          <a:stretch>
            <a:fillRect/>
          </a:stretch>
        </p:blipFill>
        <p:spPr>
          <a:xfrm>
            <a:off x="2552731" y="1300838"/>
            <a:ext cx="4514594" cy="2979266"/>
          </a:xfrm>
          <a:prstGeom prst="rect">
            <a:avLst/>
          </a:prstGeom>
        </p:spPr>
      </p:pic>
      <p:sp>
        <p:nvSpPr>
          <p:cNvPr id="5" name="TextBox 4">
            <a:extLst>
              <a:ext uri="{FF2B5EF4-FFF2-40B4-BE49-F238E27FC236}">
                <a16:creationId xmlns:a16="http://schemas.microsoft.com/office/drawing/2014/main" id="{D01D5B63-BEA6-86AD-C904-8C94D7CF619B}"/>
              </a:ext>
            </a:extLst>
          </p:cNvPr>
          <p:cNvSpPr txBox="1"/>
          <p:nvPr/>
        </p:nvSpPr>
        <p:spPr>
          <a:xfrm>
            <a:off x="478546" y="4541000"/>
            <a:ext cx="8762972" cy="369332"/>
          </a:xfrm>
          <a:prstGeom prst="rect">
            <a:avLst/>
          </a:prstGeom>
          <a:noFill/>
        </p:spPr>
        <p:txBody>
          <a:bodyPr wrap="square" rtlCol="0">
            <a:spAutoFit/>
          </a:bodyPr>
          <a:lstStyle/>
          <a:p>
            <a:r>
              <a:rPr lang="en-GB" dirty="0" err="1">
                <a:latin typeface="Times New Roman" panose="02020603050405020304" pitchFamily="18" charset="0"/>
                <a:cs typeface="Times New Roman" panose="02020603050405020304" pitchFamily="18" charset="0"/>
              </a:rPr>
              <a:t>作了Separation</a:t>
            </a:r>
            <a:r>
              <a:rPr lang="en-GB" dirty="0">
                <a:latin typeface="Times New Roman" panose="02020603050405020304" pitchFamily="18" charset="0"/>
                <a:cs typeface="Times New Roman" panose="02020603050405020304" pitchFamily="18" charset="0"/>
              </a:rPr>
              <a:t> of </a:t>
            </a:r>
            <a:r>
              <a:rPr lang="en-GB" dirty="0" err="1">
                <a:latin typeface="Times New Roman" panose="02020603050405020304" pitchFamily="18" charset="0"/>
                <a:cs typeface="Times New Roman" panose="02020603050405020304" pitchFamily="18" charset="0"/>
              </a:rPr>
              <a:t>variables後，方程式</a:t>
            </a:r>
            <a:r>
              <a:rPr lang="en-US" dirty="0" err="1">
                <a:latin typeface="Times New Roman" panose="02020603050405020304" pitchFamily="18" charset="0"/>
                <a:cs typeface="Times New Roman" panose="02020603050405020304" pitchFamily="18" charset="0"/>
              </a:rPr>
              <a:t>化簡為Second</a:t>
            </a:r>
            <a:r>
              <a:rPr lang="en-US" dirty="0">
                <a:latin typeface="Times New Roman" panose="02020603050405020304" pitchFamily="18" charset="0"/>
                <a:cs typeface="Times New Roman" panose="02020603050405020304" pitchFamily="18" charset="0"/>
              </a:rPr>
              <a:t> order ordinary differential equations.</a:t>
            </a:r>
          </a:p>
        </p:txBody>
      </p:sp>
      <p:sp>
        <p:nvSpPr>
          <p:cNvPr id="6" name="TextBox 5">
            <a:extLst>
              <a:ext uri="{FF2B5EF4-FFF2-40B4-BE49-F238E27FC236}">
                <a16:creationId xmlns:a16="http://schemas.microsoft.com/office/drawing/2014/main" id="{E827AAB4-CD5C-B38F-F816-2CB2AD518EBD}"/>
              </a:ext>
            </a:extLst>
          </p:cNvPr>
          <p:cNvSpPr txBox="1"/>
          <p:nvPr/>
        </p:nvSpPr>
        <p:spPr>
          <a:xfrm>
            <a:off x="478546" y="4966157"/>
            <a:ext cx="6325702"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標準的求解方法稱為Method</a:t>
            </a:r>
            <a:r>
              <a:rPr lang="en-US" dirty="0">
                <a:latin typeface="Times New Roman" panose="02020603050405020304" pitchFamily="18" charset="0"/>
                <a:cs typeface="Times New Roman" panose="02020603050405020304" pitchFamily="18" charset="0"/>
              </a:rPr>
              <a:t> of power series.</a:t>
            </a:r>
          </a:p>
        </p:txBody>
      </p:sp>
      <p:sp>
        <p:nvSpPr>
          <p:cNvPr id="7" name="TextBox 6">
            <a:extLst>
              <a:ext uri="{FF2B5EF4-FFF2-40B4-BE49-F238E27FC236}">
                <a16:creationId xmlns:a16="http://schemas.microsoft.com/office/drawing/2014/main" id="{F0B86A15-A7E2-531A-45D5-751A05454510}"/>
              </a:ext>
            </a:extLst>
          </p:cNvPr>
          <p:cNvSpPr txBox="1"/>
          <p:nvPr/>
        </p:nvSpPr>
        <p:spPr>
          <a:xfrm>
            <a:off x="476398" y="5391314"/>
            <a:ext cx="8560097" cy="369332"/>
          </a:xfrm>
          <a:prstGeom prst="rect">
            <a:avLst/>
          </a:prstGeom>
          <a:noFill/>
        </p:spPr>
        <p:txBody>
          <a:bodyPr wrap="square" rtlCol="0">
            <a:spAutoFit/>
          </a:bodyPr>
          <a:lstStyle/>
          <a:p>
            <a:r>
              <a:rPr lang="en-US" dirty="0" err="1"/>
              <a:t>得到的解與古典波方程式在導電圓球內的解幾乎相同，稱為：</a:t>
            </a:r>
            <a:r>
              <a:rPr lang="en-US" dirty="0" err="1">
                <a:latin typeface="Times New Roman" panose="02020603050405020304" pitchFamily="18" charset="0"/>
                <a:cs typeface="Times New Roman" panose="02020603050405020304" pitchFamily="18" charset="0"/>
              </a:rPr>
              <a:t>Special</a:t>
            </a:r>
            <a:r>
              <a:rPr lang="en-US" dirty="0">
                <a:latin typeface="Times New Roman" panose="02020603050405020304" pitchFamily="18" charset="0"/>
                <a:cs typeface="Times New Roman" panose="02020603050405020304" pitchFamily="18" charset="0"/>
              </a:rPr>
              <a:t> Functions. </a:t>
            </a:r>
          </a:p>
        </p:txBody>
      </p:sp>
      <p:sp>
        <p:nvSpPr>
          <p:cNvPr id="8" name="TextBox 7">
            <a:extLst>
              <a:ext uri="{FF2B5EF4-FFF2-40B4-BE49-F238E27FC236}">
                <a16:creationId xmlns:a16="http://schemas.microsoft.com/office/drawing/2014/main" id="{E5FC264D-7330-8A32-FAFF-1E25E4C78325}"/>
              </a:ext>
            </a:extLst>
          </p:cNvPr>
          <p:cNvSpPr txBox="1"/>
          <p:nvPr/>
        </p:nvSpPr>
        <p:spPr>
          <a:xfrm>
            <a:off x="476398" y="5850573"/>
            <a:ext cx="856009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了解Special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Functions需要的數學工具就是</a:t>
            </a:r>
            <a:r>
              <a:rPr lang="zh-TW" altLang="en-US" dirty="0">
                <a:latin typeface="+mn-ea"/>
              </a:rPr>
              <a:t>複變函數</a:t>
            </a:r>
            <a:r>
              <a:rPr lang="en-US" altLang="zh-TW" dirty="0">
                <a:latin typeface="Times New Roman" panose="02020603050405020304" pitchFamily="18" charset="0"/>
                <a:cs typeface="Times New Roman" panose="02020603050405020304" pitchFamily="18" charset="0"/>
              </a:rPr>
              <a:t>Functions of complex variables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3512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59C2-D5D9-ADBA-4B61-13BBCA2FC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0E7A54-D612-B824-E3DD-6623772271B5}"/>
              </a:ext>
            </a:extLst>
          </p:cNvPr>
          <p:cNvSpPr txBox="1"/>
          <p:nvPr/>
        </p:nvSpPr>
        <p:spPr>
          <a:xfrm>
            <a:off x="197768" y="290929"/>
            <a:ext cx="8748464" cy="5860643"/>
          </a:xfrm>
          <a:prstGeom prst="rect">
            <a:avLst/>
          </a:prstGeom>
          <a:noFill/>
        </p:spPr>
        <p:txBody>
          <a:bodyPr wrap="square">
            <a:spAutoFit/>
          </a:bodyPr>
          <a:lstStyle/>
          <a:p>
            <a:pPr>
              <a:lnSpc>
                <a:spcPct val="150000"/>
              </a:lnSpc>
              <a:buNone/>
            </a:pPr>
            <a:endParaRPr lang="zh-TW" altLang="en-US" dirty="0">
              <a:effectLst/>
              <a:latin typeface="Helvetica Neue" panose="02000503000000020004" pitchFamily="2" charset="0"/>
            </a:endParaRPr>
          </a:p>
          <a:p>
            <a:pPr>
              <a:lnSpc>
                <a:spcPct val="150000"/>
              </a:lnSpc>
              <a:buNone/>
            </a:pPr>
            <a:r>
              <a:rPr lang="zh-TW" altLang="en-US" dirty="0">
                <a:effectLst/>
                <a:latin typeface="Helvetica Neue" panose="02000503000000020004" pitchFamily="2" charset="0"/>
              </a:rPr>
              <a:t>接著連結引入量子力學的薛定格波方程式，描述了解這個波方程式所需要的機率解釋，以及測不准原理扮演的角色。相關的解偏微分方式的方法，將帶領進入數學的分析。</a:t>
            </a:r>
            <a:endParaRPr lang="en-GB" altLang="zh-TW" dirty="0">
              <a:effectLst/>
              <a:latin typeface="Helvetica Neue" panose="02000503000000020004" pitchFamily="2" charset="0"/>
            </a:endParaRPr>
          </a:p>
          <a:p>
            <a:pPr>
              <a:lnSpc>
                <a:spcPct val="150000"/>
              </a:lnSpc>
              <a:buNone/>
            </a:pPr>
            <a:endParaRPr lang="zh-TW" altLang="en-US" dirty="0">
              <a:effectLst/>
              <a:latin typeface="Helvetica Neue" panose="02000503000000020004" pitchFamily="2" charset="0"/>
            </a:endParaRPr>
          </a:p>
          <a:p>
            <a:pPr>
              <a:lnSpc>
                <a:spcPct val="150000"/>
              </a:lnSpc>
              <a:buNone/>
            </a:pPr>
            <a:r>
              <a:rPr lang="zh-TW" altLang="en-US" dirty="0">
                <a:effectLst/>
                <a:latin typeface="Helvetica Neue" panose="02000503000000020004" pitchFamily="2" charset="0"/>
              </a:rPr>
              <a:t>很快我們就會發現解薛定格波方程式最好的方法就是利用定態，這是能量的本徵函數。於是整個課程的核心：本徵問題的介紹就可以開始。抽象的線性代數是接下來的重點，</a:t>
            </a:r>
          </a:p>
          <a:p>
            <a:pPr>
              <a:lnSpc>
                <a:spcPct val="150000"/>
              </a:lnSpc>
              <a:buNone/>
            </a:pPr>
            <a:r>
              <a:rPr lang="zh-TW" altLang="en-US" dirty="0">
                <a:effectLst/>
                <a:latin typeface="Helvetica Neue" panose="02000503000000020004" pitchFamily="2" charset="0"/>
              </a:rPr>
              <a:t>線性變換將都可以以矩陣表示，所以本徵問題在矩陣問題的表現將非常清晰。量子力學的自旋問題會是一個重要的例子。</a:t>
            </a:r>
            <a:endParaRPr lang="en-GB" altLang="zh-TW" dirty="0">
              <a:effectLst/>
              <a:latin typeface="Helvetica Neue" panose="02000503000000020004" pitchFamily="2" charset="0"/>
            </a:endParaRPr>
          </a:p>
          <a:p>
            <a:pPr>
              <a:lnSpc>
                <a:spcPct val="150000"/>
              </a:lnSpc>
              <a:buNone/>
            </a:pPr>
            <a:endParaRPr lang="zh-TW" altLang="en-US" dirty="0">
              <a:effectLst/>
              <a:latin typeface="Helvetica Neue" panose="02000503000000020004" pitchFamily="2" charset="0"/>
            </a:endParaRPr>
          </a:p>
          <a:p>
            <a:pPr>
              <a:lnSpc>
                <a:spcPct val="150000"/>
              </a:lnSpc>
              <a:buNone/>
            </a:pPr>
            <a:r>
              <a:rPr lang="zh-TW" altLang="en-US" dirty="0">
                <a:effectLst/>
                <a:latin typeface="Helvetica Neue" panose="02000503000000020004" pitchFamily="2" charset="0"/>
              </a:rPr>
              <a:t>接著本徵問題會被擴展到波函數空間，寫下氫原子內電子需要滿足的定態波方程式。以此具體問題出發，介紹特殊函數與處理的方法。</a:t>
            </a:r>
            <a:endParaRPr lang="en-GB" altLang="zh-TW" dirty="0">
              <a:effectLst/>
              <a:latin typeface="Helvetica Neue" panose="02000503000000020004" pitchFamily="2" charset="0"/>
            </a:endParaRPr>
          </a:p>
          <a:p>
            <a:pPr>
              <a:lnSpc>
                <a:spcPct val="150000"/>
              </a:lnSpc>
              <a:buNone/>
            </a:pPr>
            <a:endParaRPr lang="zh-TW" altLang="en-US" dirty="0">
              <a:effectLst/>
              <a:latin typeface="Helvetica Neue" panose="02000503000000020004" pitchFamily="2" charset="0"/>
            </a:endParaRPr>
          </a:p>
          <a:p>
            <a:pPr>
              <a:lnSpc>
                <a:spcPct val="150000"/>
              </a:lnSpc>
            </a:pPr>
            <a:r>
              <a:rPr lang="zh-TW" altLang="en-US" dirty="0">
                <a:effectLst/>
                <a:latin typeface="+mn-ea"/>
                <a:ea typeface="+mn-ea"/>
              </a:rPr>
              <a:t>最後以複變函數的方法做結，說明複變函數可以對許多數學問題，包括特殊函數有非常有用的效果。</a:t>
            </a:r>
          </a:p>
        </p:txBody>
      </p:sp>
    </p:spTree>
    <p:extLst>
      <p:ext uri="{BB962C8B-B14F-4D97-AF65-F5344CB8AC3E}">
        <p14:creationId xmlns:p14="http://schemas.microsoft.com/office/powerpoint/2010/main" val="2490809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137C6-6293-37C5-53D2-9B42CFFA4576}"/>
              </a:ext>
            </a:extLst>
          </p:cNvPr>
          <p:cNvSpPr txBox="1"/>
          <p:nvPr/>
        </p:nvSpPr>
        <p:spPr>
          <a:xfrm>
            <a:off x="1547664" y="1725370"/>
            <a:ext cx="5832648" cy="369332"/>
          </a:xfrm>
          <a:prstGeom prst="rect">
            <a:avLst/>
          </a:prstGeom>
          <a:noFill/>
          <a:ln>
            <a:noFill/>
          </a:ln>
        </p:spPr>
        <p:txBody>
          <a:bodyPr wrap="square">
            <a:spAutoFit/>
          </a:bodyPr>
          <a:lstStyle/>
          <a:p>
            <a:r>
              <a:rPr lang="zh-TW" altLang="en-US" dirty="0">
                <a:effectLst/>
                <a:latin typeface="Helvetica Neue" panose="02000503000000020004" pitchFamily="2" charset="0"/>
              </a:rPr>
              <a:t>偏微分方</a:t>
            </a:r>
            <a:r>
              <a:rPr lang="zh-TW" altLang="en-US" dirty="0">
                <a:latin typeface="Helvetica Neue" panose="02000503000000020004" pitchFamily="2" charset="0"/>
              </a:rPr>
              <a:t>程</a:t>
            </a:r>
            <a:r>
              <a:rPr lang="zh-TW" altLang="en-US" dirty="0">
                <a:effectLst/>
                <a:latin typeface="Helvetica Neue" panose="02000503000000020004" pitchFamily="2" charset="0"/>
              </a:rPr>
              <a:t>式</a:t>
            </a:r>
            <a:r>
              <a:rPr lang="en-US" altLang="zh-TW" dirty="0">
                <a:effectLst/>
                <a:latin typeface="Helvetica Neue" panose="02000503000000020004" pitchFamily="2" charset="0"/>
              </a:rPr>
              <a:t> </a:t>
            </a:r>
            <a:r>
              <a:rPr lang="en-US" altLang="zh-TW" dirty="0">
                <a:effectLst/>
                <a:latin typeface="Times New Roman" panose="02020603050405020304" pitchFamily="18" charset="0"/>
                <a:cs typeface="Times New Roman" panose="02020603050405020304" pitchFamily="18" charset="0"/>
              </a:rPr>
              <a:t>Partial Differential Equation</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0D70D1-26B5-86E7-B09C-D0F0B64CE8A1}"/>
              </a:ext>
            </a:extLst>
          </p:cNvPr>
          <p:cNvSpPr txBox="1"/>
          <p:nvPr/>
        </p:nvSpPr>
        <p:spPr>
          <a:xfrm>
            <a:off x="1547664" y="2575666"/>
            <a:ext cx="3600400" cy="369332"/>
          </a:xfrm>
          <a:prstGeom prst="rect">
            <a:avLst/>
          </a:prstGeom>
          <a:noFill/>
        </p:spPr>
        <p:txBody>
          <a:bodyPr wrap="square">
            <a:spAutoFit/>
          </a:bodyPr>
          <a:lstStyle/>
          <a:p>
            <a:r>
              <a:rPr lang="zh-TW" altLang="en-US" dirty="0">
                <a:effectLst/>
                <a:latin typeface="Helvetica Neue" panose="02000503000000020004" pitchFamily="2" charset="0"/>
              </a:rPr>
              <a:t>線性代數 </a:t>
            </a:r>
            <a:r>
              <a:rPr lang="en-US" altLang="zh-TW" dirty="0">
                <a:effectLst/>
                <a:latin typeface="Times New Roman" panose="02020603050405020304" pitchFamily="18" charset="0"/>
                <a:cs typeface="Times New Roman" panose="02020603050405020304" pitchFamily="18" charset="0"/>
              </a:rPr>
              <a:t>Linear Algebra</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54E4F39-8D2E-829F-1057-56E216E939FD}"/>
              </a:ext>
            </a:extLst>
          </p:cNvPr>
          <p:cNvSpPr txBox="1"/>
          <p:nvPr/>
        </p:nvSpPr>
        <p:spPr>
          <a:xfrm>
            <a:off x="1534964" y="3425962"/>
            <a:ext cx="4261172" cy="369332"/>
          </a:xfrm>
          <a:prstGeom prst="rect">
            <a:avLst/>
          </a:prstGeom>
          <a:noFill/>
        </p:spPr>
        <p:txBody>
          <a:bodyPr wrap="square">
            <a:spAutoFit/>
          </a:bodyPr>
          <a:lstStyle/>
          <a:p>
            <a:r>
              <a:rPr lang="zh-TW" altLang="en-US" dirty="0">
                <a:effectLst/>
                <a:latin typeface="+mn-ea"/>
                <a:ea typeface="+mn-ea"/>
              </a:rPr>
              <a:t>複變函數 </a:t>
            </a:r>
            <a:r>
              <a:rPr lang="en-US" altLang="zh-TW" dirty="0">
                <a:effectLst/>
                <a:latin typeface="Times New Roman" panose="02020603050405020304" pitchFamily="18" charset="0"/>
                <a:ea typeface="+mn-ea"/>
                <a:cs typeface="Times New Roman" panose="02020603050405020304" pitchFamily="18" charset="0"/>
              </a:rPr>
              <a:t>Functions of complex variables</a:t>
            </a:r>
            <a:r>
              <a:rPr lang="zh-TW" altLang="en-US" dirty="0">
                <a:effectLst/>
                <a:latin typeface="Times New Roman" panose="02020603050405020304" pitchFamily="18" charset="0"/>
                <a:ea typeface="+mn-ea"/>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2D12D8-C409-F40B-1947-D04E8D1830A5}"/>
              </a:ext>
            </a:extLst>
          </p:cNvPr>
          <p:cNvSpPr txBox="1"/>
          <p:nvPr/>
        </p:nvSpPr>
        <p:spPr>
          <a:xfrm>
            <a:off x="1547664" y="4173642"/>
            <a:ext cx="7272808" cy="369332"/>
          </a:xfrm>
          <a:prstGeom prst="rect">
            <a:avLst/>
          </a:prstGeom>
          <a:noFill/>
        </p:spPr>
        <p:txBody>
          <a:bodyPr wrap="square" rtlCol="0">
            <a:spAutoFit/>
          </a:bodyPr>
          <a:lstStyle/>
          <a:p>
            <a:r>
              <a:rPr lang="en-US" dirty="0" err="1"/>
              <a:t>但我們不會堅持完整的介紹這幾個科目。因為物理需要的沒那麼多</a:t>
            </a:r>
            <a:r>
              <a:rPr lang="en-US" dirty="0"/>
              <a:t>！</a:t>
            </a:r>
          </a:p>
        </p:txBody>
      </p:sp>
    </p:spTree>
    <p:extLst>
      <p:ext uri="{BB962C8B-B14F-4D97-AF65-F5344CB8AC3E}">
        <p14:creationId xmlns:p14="http://schemas.microsoft.com/office/powerpoint/2010/main" val="301683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projection screen and people sitting at desks&#10;&#10;AI-generated content may be incorrect.">
            <a:extLst>
              <a:ext uri="{FF2B5EF4-FFF2-40B4-BE49-F238E27FC236}">
                <a16:creationId xmlns:a16="http://schemas.microsoft.com/office/drawing/2014/main" id="{2634EB5F-F7BD-0D2B-D64E-FDE5E49D4A65}"/>
              </a:ext>
            </a:extLst>
          </p:cNvPr>
          <p:cNvPicPr>
            <a:picLocks noChangeAspect="1"/>
          </p:cNvPicPr>
          <p:nvPr/>
        </p:nvPicPr>
        <p:blipFill>
          <a:blip r:embed="rId2">
            <a:extLst>
              <a:ext uri="{28A0092B-C50C-407E-A947-70E740481C1C}">
                <a14:useLocalDpi xmlns:a14="http://schemas.microsoft.com/office/drawing/2010/main" val="0"/>
              </a:ext>
            </a:extLst>
          </a:blip>
          <a:srcRect l="41584"/>
          <a:stretch>
            <a:fillRect/>
          </a:stretch>
        </p:blipFill>
        <p:spPr>
          <a:xfrm rot="5400000">
            <a:off x="1417340" y="-706951"/>
            <a:ext cx="6309321" cy="8100504"/>
          </a:xfrm>
          <a:prstGeom prst="rect">
            <a:avLst/>
          </a:prstGeom>
        </p:spPr>
      </p:pic>
      <p:sp>
        <p:nvSpPr>
          <p:cNvPr id="6" name="Rectangle 5">
            <a:extLst>
              <a:ext uri="{FF2B5EF4-FFF2-40B4-BE49-F238E27FC236}">
                <a16:creationId xmlns:a16="http://schemas.microsoft.com/office/drawing/2014/main" id="{3DB158F2-93D1-D70F-70EE-038E36D41471}"/>
              </a:ext>
            </a:extLst>
          </p:cNvPr>
          <p:cNvSpPr/>
          <p:nvPr/>
        </p:nvSpPr>
        <p:spPr>
          <a:xfrm>
            <a:off x="3347864" y="2924944"/>
            <a:ext cx="3528392" cy="864096"/>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2778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3982" y="8672"/>
            <a:ext cx="4776036" cy="629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F896F5-154B-D3DE-7122-736DB2FD1959}"/>
              </a:ext>
            </a:extLst>
          </p:cNvPr>
          <p:cNvSpPr txBox="1"/>
          <p:nvPr/>
        </p:nvSpPr>
        <p:spPr>
          <a:xfrm>
            <a:off x="3995936" y="6301100"/>
            <a:ext cx="2376264" cy="369332"/>
          </a:xfrm>
          <a:prstGeom prst="rect">
            <a:avLst/>
          </a:prstGeom>
          <a:noFill/>
        </p:spPr>
        <p:txBody>
          <a:bodyPr wrap="square" rtlCol="0">
            <a:spAutoFit/>
          </a:bodyPr>
          <a:lstStyle/>
          <a:p>
            <a:r>
              <a:rPr lang="en-US" dirty="0" err="1"/>
              <a:t>物理之光</a:t>
            </a:r>
            <a:r>
              <a:rPr lang="en-US"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9782-F0BD-06DC-6513-42B05E8523C1}"/>
            </a:ext>
          </a:extLst>
        </p:cNvPr>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08299181-7916-BD4B-86D2-83FC2588E83F}"/>
              </a:ext>
            </a:extLst>
          </p:cNvPr>
          <p:cNvPicPr>
            <a:picLocks noChangeAspect="1"/>
          </p:cNvPicPr>
          <p:nvPr/>
        </p:nvPicPr>
        <p:blipFill>
          <a:blip r:embed="rId2">
            <a:extLst>
              <a:ext uri="{28A0092B-C50C-407E-A947-70E740481C1C}">
                <a14:useLocalDpi xmlns:a14="http://schemas.microsoft.com/office/drawing/2010/main" val="0"/>
              </a:ext>
            </a:extLst>
          </a:blip>
          <a:srcRect l="7373" t="24801" r="7319" b="35300"/>
          <a:stretch>
            <a:fillRect/>
          </a:stretch>
        </p:blipFill>
        <p:spPr>
          <a:xfrm>
            <a:off x="91651" y="388763"/>
            <a:ext cx="8960698" cy="6080474"/>
          </a:xfrm>
          <a:prstGeom prst="rect">
            <a:avLst/>
          </a:prstGeom>
        </p:spPr>
      </p:pic>
      <p:sp>
        <p:nvSpPr>
          <p:cNvPr id="3" name="Rectangle 2">
            <a:extLst>
              <a:ext uri="{FF2B5EF4-FFF2-40B4-BE49-F238E27FC236}">
                <a16:creationId xmlns:a16="http://schemas.microsoft.com/office/drawing/2014/main" id="{30A9EA86-06CF-36FD-AF42-32DED156D2AF}"/>
              </a:ext>
            </a:extLst>
          </p:cNvPr>
          <p:cNvSpPr/>
          <p:nvPr/>
        </p:nvSpPr>
        <p:spPr>
          <a:xfrm>
            <a:off x="251520" y="1124744"/>
            <a:ext cx="8640960" cy="719360"/>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2772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book&#10;&#10;AI-generated content may be incorrect.">
            <a:extLst>
              <a:ext uri="{FF2B5EF4-FFF2-40B4-BE49-F238E27FC236}">
                <a16:creationId xmlns:a16="http://schemas.microsoft.com/office/drawing/2014/main" id="{BC7E3B2C-CB97-9D23-E8FF-2B26576E390F}"/>
              </a:ext>
            </a:extLst>
          </p:cNvPr>
          <p:cNvPicPr>
            <a:picLocks noChangeAspect="1"/>
          </p:cNvPicPr>
          <p:nvPr/>
        </p:nvPicPr>
        <p:blipFill>
          <a:blip r:embed="rId2">
            <a:extLst>
              <a:ext uri="{28A0092B-C50C-407E-A947-70E740481C1C}">
                <a14:useLocalDpi xmlns:a14="http://schemas.microsoft.com/office/drawing/2010/main" val="0"/>
              </a:ext>
            </a:extLst>
          </a:blip>
          <a:srcRect t="12201"/>
          <a:stretch>
            <a:fillRect/>
          </a:stretch>
        </p:blipFill>
        <p:spPr>
          <a:xfrm>
            <a:off x="611560" y="188639"/>
            <a:ext cx="5184576" cy="6604265"/>
          </a:xfrm>
          <a:prstGeom prst="rect">
            <a:avLst/>
          </a:prstGeom>
        </p:spPr>
      </p:pic>
    </p:spTree>
    <p:extLst>
      <p:ext uri="{BB962C8B-B14F-4D97-AF65-F5344CB8AC3E}">
        <p14:creationId xmlns:p14="http://schemas.microsoft.com/office/powerpoint/2010/main" val="329994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252F-81A1-35DC-1FB5-4547D0BB06FB}"/>
            </a:ext>
          </a:extLst>
        </p:cNvPr>
        <p:cNvGrpSpPr/>
        <p:nvPr/>
      </p:nvGrpSpPr>
      <p:grpSpPr>
        <a:xfrm>
          <a:off x="0" y="0"/>
          <a:ext cx="0" cy="0"/>
          <a:chOff x="0" y="0"/>
          <a:chExt cx="0" cy="0"/>
        </a:xfrm>
      </p:grpSpPr>
      <p:pic>
        <p:nvPicPr>
          <p:cNvPr id="219138" name="Picture 6" descr="http://news.cctv.com/20080912/images/1221193530261_1221193530261_r.jpg">
            <a:extLst>
              <a:ext uri="{FF2B5EF4-FFF2-40B4-BE49-F238E27FC236}">
                <a16:creationId xmlns:a16="http://schemas.microsoft.com/office/drawing/2014/main" id="{B3C03CDC-8798-F088-D379-83FEEAEDE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476250"/>
            <a:ext cx="20986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galileoandeinstein.physics.virginia.edu/lectures/newtmtn.gif">
            <a:extLst>
              <a:ext uri="{FF2B5EF4-FFF2-40B4-BE49-F238E27FC236}">
                <a16:creationId xmlns:a16="http://schemas.microsoft.com/office/drawing/2014/main" id="{2FDE9071-050B-C426-5162-3560E03C9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213100"/>
            <a:ext cx="36766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文字方塊 5">
            <a:extLst>
              <a:ext uri="{FF2B5EF4-FFF2-40B4-BE49-F238E27FC236}">
                <a16:creationId xmlns:a16="http://schemas.microsoft.com/office/drawing/2014/main" id="{4A0087E1-6E27-AF2A-EA23-5C1FE48A8AD3}"/>
              </a:ext>
            </a:extLst>
          </p:cNvPr>
          <p:cNvSpPr txBox="1">
            <a:spLocks noChangeArrowheads="1"/>
          </p:cNvSpPr>
          <p:nvPr/>
        </p:nvSpPr>
        <p:spPr bwMode="auto">
          <a:xfrm>
            <a:off x="5500688" y="4714875"/>
            <a:ext cx="3643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天體與地面物體</a:t>
            </a:r>
            <a:r>
              <a:rPr lang="zh-TW" altLang="en-US">
                <a:solidFill>
                  <a:srgbClr val="FF0000"/>
                </a:solidFill>
              </a:rPr>
              <a:t>本質上是平等的</a:t>
            </a:r>
            <a:r>
              <a:rPr lang="zh-TW" altLang="en-US"/>
              <a:t>！</a:t>
            </a:r>
          </a:p>
        </p:txBody>
      </p:sp>
      <p:sp>
        <p:nvSpPr>
          <p:cNvPr id="219141" name="文字方塊 6">
            <a:extLst>
              <a:ext uri="{FF2B5EF4-FFF2-40B4-BE49-F238E27FC236}">
                <a16:creationId xmlns:a16="http://schemas.microsoft.com/office/drawing/2014/main" id="{5FFE8916-919B-45B0-EBC9-A7A1053F6959}"/>
              </a:ext>
            </a:extLst>
          </p:cNvPr>
          <p:cNvSpPr txBox="1">
            <a:spLocks noChangeArrowheads="1"/>
          </p:cNvSpPr>
          <p:nvPr/>
        </p:nvSpPr>
        <p:spPr bwMode="auto">
          <a:xfrm>
            <a:off x="5500688" y="4071938"/>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塵世的物體可以成為神聖的天體！</a:t>
            </a:r>
          </a:p>
        </p:txBody>
      </p:sp>
      <p:pic>
        <p:nvPicPr>
          <p:cNvPr id="219142" name="Picture 8" descr="http://1.bp.blogspot.com/_mV157Q86LTY/THKjtO0AAbI/AAAAAAAAAMo/2VMGT4cn0FI/s1600/full-moon-shining+on+ocean.jpg">
            <a:extLst>
              <a:ext uri="{FF2B5EF4-FFF2-40B4-BE49-F238E27FC236}">
                <a16:creationId xmlns:a16="http://schemas.microsoft.com/office/drawing/2014/main" id="{4454C96B-8A98-69FB-A0C4-ADFFB9017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1751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3" name="文字方塊 6">
            <a:extLst>
              <a:ext uri="{FF2B5EF4-FFF2-40B4-BE49-F238E27FC236}">
                <a16:creationId xmlns:a16="http://schemas.microsoft.com/office/drawing/2014/main" id="{E740788A-E47F-20A1-25C5-AB68C9BEF53E}"/>
              </a:ext>
            </a:extLst>
          </p:cNvPr>
          <p:cNvSpPr txBox="1">
            <a:spLocks noChangeArrowheads="1"/>
          </p:cNvSpPr>
          <p:nvPr/>
        </p:nvSpPr>
        <p:spPr bwMode="auto">
          <a:xfrm>
            <a:off x="4572000" y="1484313"/>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4000">
                <a:latin typeface="Times New Roman" panose="02020603050405020304" pitchFamily="18" charset="0"/>
                <a:cs typeface="Times New Roman" panose="02020603050405020304" pitchFamily="18" charset="0"/>
              </a:rPr>
              <a:t>=</a:t>
            </a:r>
            <a:endParaRPr lang="zh-TW" alt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275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0070-61C4-7B5C-FBCC-E150D2B8B1A4}"/>
            </a:ext>
          </a:extLst>
        </p:cNvPr>
        <p:cNvGrpSpPr/>
        <p:nvPr/>
      </p:nvGrpSpPr>
      <p:grpSpPr>
        <a:xfrm>
          <a:off x="0" y="0"/>
          <a:ext cx="0" cy="0"/>
          <a:chOff x="0" y="0"/>
          <a:chExt cx="0" cy="0"/>
        </a:xfrm>
      </p:grpSpPr>
      <p:sp>
        <p:nvSpPr>
          <p:cNvPr id="220162" name="Rectangle 13">
            <a:extLst>
              <a:ext uri="{FF2B5EF4-FFF2-40B4-BE49-F238E27FC236}">
                <a16:creationId xmlns:a16="http://schemas.microsoft.com/office/drawing/2014/main" id="{DCFC5031-2BFE-57E2-C186-2951D8242902}"/>
              </a:ext>
            </a:extLst>
          </p:cNvPr>
          <p:cNvSpPr>
            <a:spLocks noGrp="1" noChangeArrowheads="1"/>
          </p:cNvSpPr>
          <p:nvPr>
            <p:ph type="title"/>
          </p:nvPr>
        </p:nvSpPr>
        <p:spPr>
          <a:xfrm>
            <a:off x="2700338" y="1125538"/>
            <a:ext cx="4005262" cy="452437"/>
          </a:xfrm>
        </p:spPr>
        <p:txBody>
          <a:bodyPr/>
          <a:lstStyle/>
          <a:p>
            <a:pPr algn="l" eaLnBrk="1" hangingPunct="1"/>
            <a:r>
              <a:rPr lang="zh-TW" altLang="en-US" sz="1800">
                <a:solidFill>
                  <a:srgbClr val="FF3300"/>
                </a:solidFill>
              </a:rPr>
              <a:t>天體與蘋果服從同樣的物理定律</a:t>
            </a:r>
          </a:p>
        </p:txBody>
      </p:sp>
      <p:pic>
        <p:nvPicPr>
          <p:cNvPr id="220163" name="Picture 7" descr="1302">
            <a:extLst>
              <a:ext uri="{FF2B5EF4-FFF2-40B4-BE49-F238E27FC236}">
                <a16:creationId xmlns:a16="http://schemas.microsoft.com/office/drawing/2014/main" id="{401F5F65-780F-E17F-9627-456EE467C37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468313" y="1773238"/>
            <a:ext cx="4038600" cy="3557587"/>
          </a:xfrm>
          <a:noFill/>
        </p:spPr>
      </p:pic>
      <p:pic>
        <p:nvPicPr>
          <p:cNvPr id="220164" name="Picture 25" descr="Newton">
            <a:extLst>
              <a:ext uri="{FF2B5EF4-FFF2-40B4-BE49-F238E27FC236}">
                <a16:creationId xmlns:a16="http://schemas.microsoft.com/office/drawing/2014/main" id="{9F93A25E-6D50-DFFC-C784-F885D26BB05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87900" y="2276475"/>
            <a:ext cx="2220913" cy="3051175"/>
          </a:xfrm>
          <a:noFill/>
        </p:spPr>
      </p:pic>
      <p:sp>
        <p:nvSpPr>
          <p:cNvPr id="220165" name="Text Box 27">
            <a:extLst>
              <a:ext uri="{FF2B5EF4-FFF2-40B4-BE49-F238E27FC236}">
                <a16:creationId xmlns:a16="http://schemas.microsoft.com/office/drawing/2014/main" id="{948D6BE5-7247-4A6C-3FA5-BC771124EB5E}"/>
              </a:ext>
            </a:extLst>
          </p:cNvPr>
          <p:cNvSpPr txBox="1">
            <a:spLocks noChangeArrowheads="1"/>
          </p:cNvSpPr>
          <p:nvPr/>
        </p:nvSpPr>
        <p:spPr bwMode="auto">
          <a:xfrm>
            <a:off x="7164388" y="4508500"/>
            <a:ext cx="16922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en-US" altLang="zh-TW"/>
              <a:t>Isaac Newton</a:t>
            </a:r>
          </a:p>
          <a:p>
            <a:pPr eaLnBrk="1" hangingPunct="1">
              <a:spcBef>
                <a:spcPct val="50000"/>
              </a:spcBef>
            </a:pPr>
            <a:r>
              <a:rPr lang="en-US" altLang="zh-TW"/>
              <a:t>(1642-1727)</a:t>
            </a:r>
          </a:p>
        </p:txBody>
      </p:sp>
      <p:sp>
        <p:nvSpPr>
          <p:cNvPr id="47132" name="Text Box 28">
            <a:extLst>
              <a:ext uri="{FF2B5EF4-FFF2-40B4-BE49-F238E27FC236}">
                <a16:creationId xmlns:a16="http://schemas.microsoft.com/office/drawing/2014/main" id="{79235B7E-D55C-3EF5-3887-A94C4A2218CA}"/>
              </a:ext>
            </a:extLst>
          </p:cNvPr>
          <p:cNvSpPr txBox="1">
            <a:spLocks noChangeArrowheads="1"/>
          </p:cNvSpPr>
          <p:nvPr/>
        </p:nvSpPr>
        <p:spPr bwMode="auto">
          <a:xfrm>
            <a:off x="3419475" y="5589588"/>
            <a:ext cx="33131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solidFill>
                  <a:srgbClr val="FF3300"/>
                </a:solidFill>
                <a:latin typeface="新細明體" panose="02020500000000000000" pitchFamily="18" charset="-120"/>
              </a:rPr>
              <a:t>物理定律是普遍的  </a:t>
            </a:r>
            <a:r>
              <a:rPr lang="en-US" altLang="zh-TW">
                <a:solidFill>
                  <a:srgbClr val="FF3300"/>
                </a:solidFill>
                <a:latin typeface="新細明體" panose="02020500000000000000" pitchFamily="18" charset="-120"/>
              </a:rPr>
              <a:t>(</a:t>
            </a:r>
            <a:r>
              <a:rPr lang="en-US" altLang="zh-TW">
                <a:solidFill>
                  <a:srgbClr val="FF3300"/>
                </a:solidFill>
                <a:latin typeface="Times New Roman" panose="02020603050405020304" pitchFamily="18" charset="0"/>
                <a:cs typeface="Times New Roman" panose="02020603050405020304" pitchFamily="18" charset="0"/>
              </a:rPr>
              <a:t>universal</a:t>
            </a:r>
            <a:r>
              <a:rPr lang="en-US" altLang="zh-TW">
                <a:solidFill>
                  <a:srgbClr val="FF3300"/>
                </a:solidFill>
                <a:latin typeface="新細明體" panose="02020500000000000000" pitchFamily="18" charset="-120"/>
              </a:rPr>
              <a:t>)</a:t>
            </a:r>
          </a:p>
        </p:txBody>
      </p:sp>
    </p:spTree>
    <p:extLst>
      <p:ext uri="{BB962C8B-B14F-4D97-AF65-F5344CB8AC3E}">
        <p14:creationId xmlns:p14="http://schemas.microsoft.com/office/powerpoint/2010/main" val="26405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32"/>
                                        </p:tgtEl>
                                        <p:attrNameLst>
                                          <p:attrName>style.visibility</p:attrName>
                                        </p:attrNameLst>
                                      </p:cBhvr>
                                      <p:to>
                                        <p:strVal val="visible"/>
                                      </p:to>
                                    </p:set>
                                    <p:anim calcmode="lin" valueType="num">
                                      <p:cBhvr additive="base">
                                        <p:cTn id="7" dur="500" fill="hold"/>
                                        <p:tgtEl>
                                          <p:spTgt spid="47132"/>
                                        </p:tgtEl>
                                        <p:attrNameLst>
                                          <p:attrName>ppt_x</p:attrName>
                                        </p:attrNameLst>
                                      </p:cBhvr>
                                      <p:tavLst>
                                        <p:tav tm="0">
                                          <p:val>
                                            <p:strVal val="1+#ppt_w/2"/>
                                          </p:val>
                                        </p:tav>
                                        <p:tav tm="100000">
                                          <p:val>
                                            <p:strVal val="#ppt_x"/>
                                          </p:val>
                                        </p:tav>
                                      </p:tavLst>
                                    </p:anim>
                                    <p:anim calcmode="lin" valueType="num">
                                      <p:cBhvr additive="base">
                                        <p:cTn id="8" dur="500" fill="hold"/>
                                        <p:tgtEl>
                                          <p:spTgt spid="47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C95D-02C0-7DD8-0D29-CB6652AFEA35}"/>
            </a:ext>
          </a:extLst>
        </p:cNvPr>
        <p:cNvGrpSpPr/>
        <p:nvPr/>
      </p:nvGrpSpPr>
      <p:grpSpPr>
        <a:xfrm>
          <a:off x="0" y="0"/>
          <a:ext cx="0" cy="0"/>
          <a:chOff x="0" y="0"/>
          <a:chExt cx="0" cy="0"/>
        </a:xfrm>
      </p:grpSpPr>
      <p:pic>
        <p:nvPicPr>
          <p:cNvPr id="228354" name="Picture 2" descr="http://www.spacetelescope.org/images/screen/heic0805a.jpg">
            <a:extLst>
              <a:ext uri="{FF2B5EF4-FFF2-40B4-BE49-F238E27FC236}">
                <a16:creationId xmlns:a16="http://schemas.microsoft.com/office/drawing/2014/main" id="{84B34DF6-3A33-B254-5841-11A7B202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7188"/>
            <a:ext cx="641985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文字方塊 6">
            <a:extLst>
              <a:ext uri="{FF2B5EF4-FFF2-40B4-BE49-F238E27FC236}">
                <a16:creationId xmlns:a16="http://schemas.microsoft.com/office/drawing/2014/main" id="{32CA1333-68EF-1C2D-26D0-A361F3B7179F}"/>
              </a:ext>
            </a:extLst>
          </p:cNvPr>
          <p:cNvSpPr txBox="1">
            <a:spLocks noChangeArrowheads="1"/>
          </p:cNvSpPr>
          <p:nvPr/>
        </p:nvSpPr>
        <p:spPr bwMode="auto">
          <a:xfrm>
            <a:off x="1214438" y="5643563"/>
            <a:ext cx="721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a:t>A1689-zD1</a:t>
            </a:r>
            <a:r>
              <a:rPr lang="zh-TW" altLang="en-US"/>
              <a:t>銀河距離地球</a:t>
            </a:r>
            <a:r>
              <a:rPr lang="en-US" altLang="zh-TW"/>
              <a:t>130</a:t>
            </a:r>
            <a:r>
              <a:rPr lang="zh-TW" altLang="en-US"/>
              <a:t>億光年，所發出的光是在</a:t>
            </a:r>
            <a:r>
              <a:rPr lang="en-US" altLang="zh-TW"/>
              <a:t>130</a:t>
            </a:r>
            <a:r>
              <a:rPr lang="zh-TW" altLang="en-US"/>
              <a:t>億年前發出！</a:t>
            </a:r>
          </a:p>
        </p:txBody>
      </p:sp>
      <p:sp>
        <p:nvSpPr>
          <p:cNvPr id="228356" name="文字方塊 3">
            <a:extLst>
              <a:ext uri="{FF2B5EF4-FFF2-40B4-BE49-F238E27FC236}">
                <a16:creationId xmlns:a16="http://schemas.microsoft.com/office/drawing/2014/main" id="{32FD8BC4-A9F3-69AF-F0C5-0C4BB7F32A92}"/>
              </a:ext>
            </a:extLst>
          </p:cNvPr>
          <p:cNvSpPr txBox="1">
            <a:spLocks noChangeArrowheads="1"/>
          </p:cNvSpPr>
          <p:nvPr/>
        </p:nvSpPr>
        <p:spPr bwMode="auto">
          <a:xfrm>
            <a:off x="1214438" y="6143625"/>
            <a:ext cx="600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我們預期物理定律</a:t>
            </a:r>
            <a:r>
              <a:rPr lang="zh-TW" altLang="en-US">
                <a:solidFill>
                  <a:srgbClr val="FF0000"/>
                </a:solidFill>
              </a:rPr>
              <a:t>在那裏在那時</a:t>
            </a:r>
            <a:r>
              <a:rPr lang="zh-TW" altLang="en-US"/>
              <a:t>依舊成立！</a:t>
            </a:r>
          </a:p>
        </p:txBody>
      </p:sp>
    </p:spTree>
    <p:extLst>
      <p:ext uri="{BB962C8B-B14F-4D97-AF65-F5344CB8AC3E}">
        <p14:creationId xmlns:p14="http://schemas.microsoft.com/office/powerpoint/2010/main" val="2274720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E832-1B82-2A04-11AA-9EC46E5A74B4}"/>
            </a:ext>
          </a:extLst>
        </p:cNvPr>
        <p:cNvGrpSpPr/>
        <p:nvPr/>
      </p:nvGrpSpPr>
      <p:grpSpPr>
        <a:xfrm>
          <a:off x="0" y="0"/>
          <a:ext cx="0" cy="0"/>
          <a:chOff x="0" y="0"/>
          <a:chExt cx="0" cy="0"/>
        </a:xfrm>
      </p:grpSpPr>
      <p:pic>
        <p:nvPicPr>
          <p:cNvPr id="230402" name="Picture 2" descr="http://se.risechina.org/kxwh/UploadFiles_8179/200807/20080723100201873.jpg">
            <a:extLst>
              <a:ext uri="{FF2B5EF4-FFF2-40B4-BE49-F238E27FC236}">
                <a16:creationId xmlns:a16="http://schemas.microsoft.com/office/drawing/2014/main" id="{D9550401-4A4F-C025-35DF-530D38B2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2767013"/>
            <a:ext cx="24479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Picture 4">
            <a:extLst>
              <a:ext uri="{FF2B5EF4-FFF2-40B4-BE49-F238E27FC236}">
                <a16:creationId xmlns:a16="http://schemas.microsoft.com/office/drawing/2014/main" id="{C8F5B413-5E29-62D1-492F-91BFC6533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981075"/>
            <a:ext cx="371475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3">
            <a:extLst>
              <a:ext uri="{FF2B5EF4-FFF2-40B4-BE49-F238E27FC236}">
                <a16:creationId xmlns:a16="http://schemas.microsoft.com/office/drawing/2014/main" id="{028A1CA5-F5C1-8B7A-4497-08170B594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981075"/>
            <a:ext cx="39671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5" name="文字方塊 3">
            <a:extLst>
              <a:ext uri="{FF2B5EF4-FFF2-40B4-BE49-F238E27FC236}">
                <a16:creationId xmlns:a16="http://schemas.microsoft.com/office/drawing/2014/main" id="{19D2D3D5-D5C6-7D61-9790-F8724309AEC4}"/>
              </a:ext>
            </a:extLst>
          </p:cNvPr>
          <p:cNvSpPr txBox="1">
            <a:spLocks noChangeArrowheads="1"/>
          </p:cNvSpPr>
          <p:nvPr/>
        </p:nvSpPr>
        <p:spPr bwMode="auto">
          <a:xfrm>
            <a:off x="2000250" y="481013"/>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我們預期物理定律</a:t>
            </a:r>
            <a:r>
              <a:rPr lang="zh-TW" altLang="en-US">
                <a:solidFill>
                  <a:srgbClr val="FF0000"/>
                </a:solidFill>
              </a:rPr>
              <a:t>在極微小的範圍</a:t>
            </a:r>
            <a:r>
              <a:rPr lang="zh-TW" altLang="en-US"/>
              <a:t>依舊成立！</a:t>
            </a:r>
          </a:p>
        </p:txBody>
      </p:sp>
    </p:spTree>
    <p:extLst>
      <p:ext uri="{BB962C8B-B14F-4D97-AF65-F5344CB8AC3E}">
        <p14:creationId xmlns:p14="http://schemas.microsoft.com/office/powerpoint/2010/main" val="182533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C9443D0C-8A14-C8A0-FA6F-402542879FE3}"/>
              </a:ext>
            </a:extLst>
          </p:cNvPr>
          <p:cNvPicPr>
            <a:picLocks noChangeAspect="1"/>
          </p:cNvPicPr>
          <p:nvPr/>
        </p:nvPicPr>
        <p:blipFill>
          <a:blip r:embed="rId2">
            <a:extLst>
              <a:ext uri="{28A0092B-C50C-407E-A947-70E740481C1C}">
                <a14:useLocalDpi xmlns:a14="http://schemas.microsoft.com/office/drawing/2010/main" val="0"/>
              </a:ext>
            </a:extLst>
          </a:blip>
          <a:srcRect l="7373" t="24801" r="7319" b="35300"/>
          <a:stretch>
            <a:fillRect/>
          </a:stretch>
        </p:blipFill>
        <p:spPr>
          <a:xfrm>
            <a:off x="91651" y="388763"/>
            <a:ext cx="8960698" cy="6080474"/>
          </a:xfrm>
          <a:prstGeom prst="rect">
            <a:avLst/>
          </a:prstGeom>
        </p:spPr>
      </p:pic>
      <p:sp>
        <p:nvSpPr>
          <p:cNvPr id="3" name="Rectangle 2">
            <a:extLst>
              <a:ext uri="{FF2B5EF4-FFF2-40B4-BE49-F238E27FC236}">
                <a16:creationId xmlns:a16="http://schemas.microsoft.com/office/drawing/2014/main" id="{9CE21C88-F816-2235-FEC5-1F6EFE7C97BA}"/>
              </a:ext>
            </a:extLst>
          </p:cNvPr>
          <p:cNvSpPr/>
          <p:nvPr/>
        </p:nvSpPr>
        <p:spPr>
          <a:xfrm>
            <a:off x="179512" y="4941888"/>
            <a:ext cx="7776864" cy="719360"/>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79893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20E4F-F004-D52D-B36C-3F4291506B22}"/>
            </a:ext>
          </a:extLst>
        </p:cNvPr>
        <p:cNvGrpSpPr/>
        <p:nvPr/>
      </p:nvGrpSpPr>
      <p:grpSpPr>
        <a:xfrm>
          <a:off x="0" y="0"/>
          <a:ext cx="0" cy="0"/>
          <a:chOff x="0" y="0"/>
          <a:chExt cx="0" cy="0"/>
        </a:xfrm>
      </p:grpSpPr>
      <p:pic>
        <p:nvPicPr>
          <p:cNvPr id="5" name="Picture 4" descr="A page of a book&#10;&#10;AI-generated content may be incorrect.">
            <a:extLst>
              <a:ext uri="{FF2B5EF4-FFF2-40B4-BE49-F238E27FC236}">
                <a16:creationId xmlns:a16="http://schemas.microsoft.com/office/drawing/2014/main" id="{C7BCE898-4994-0552-76F9-885C2E46DDCB}"/>
              </a:ext>
            </a:extLst>
          </p:cNvPr>
          <p:cNvPicPr>
            <a:picLocks noChangeAspect="1"/>
          </p:cNvPicPr>
          <p:nvPr/>
        </p:nvPicPr>
        <p:blipFill>
          <a:blip r:embed="rId2">
            <a:extLst>
              <a:ext uri="{28A0092B-C50C-407E-A947-70E740481C1C}">
                <a14:useLocalDpi xmlns:a14="http://schemas.microsoft.com/office/drawing/2010/main" val="0"/>
              </a:ext>
            </a:extLst>
          </a:blip>
          <a:srcRect l="8462" t="11150" b="48831"/>
          <a:stretch>
            <a:fillRect/>
          </a:stretch>
        </p:blipFill>
        <p:spPr>
          <a:xfrm>
            <a:off x="1043608" y="764704"/>
            <a:ext cx="7379142" cy="4680520"/>
          </a:xfrm>
          <a:prstGeom prst="rect">
            <a:avLst/>
          </a:prstGeom>
        </p:spPr>
      </p:pic>
      <p:sp>
        <p:nvSpPr>
          <p:cNvPr id="2" name="Text Box 14">
            <a:extLst>
              <a:ext uri="{FF2B5EF4-FFF2-40B4-BE49-F238E27FC236}">
                <a16:creationId xmlns:a16="http://schemas.microsoft.com/office/drawing/2014/main" id="{5B0D298F-193B-B52A-EF7C-D97C2E66B4EF}"/>
              </a:ext>
            </a:extLst>
          </p:cNvPr>
          <p:cNvSpPr txBox="1">
            <a:spLocks noChangeArrowheads="1"/>
          </p:cNvSpPr>
          <p:nvPr/>
        </p:nvSpPr>
        <p:spPr bwMode="auto">
          <a:xfrm>
            <a:off x="1079712" y="5755243"/>
            <a:ext cx="6516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dirty="0">
                <a:solidFill>
                  <a:srgbClr val="FF0000"/>
                </a:solidFill>
              </a:rPr>
              <a:t>要了解宇宙這本書就得了解上帝的語言，而上帝的語言是數學</a:t>
            </a:r>
          </a:p>
        </p:txBody>
      </p:sp>
      <p:pic>
        <p:nvPicPr>
          <p:cNvPr id="3" name="Picture 2" descr="A person standing in front of a group of people&#10;&#10;AI-generated content may be incorrect.">
            <a:extLst>
              <a:ext uri="{FF2B5EF4-FFF2-40B4-BE49-F238E27FC236}">
                <a16:creationId xmlns:a16="http://schemas.microsoft.com/office/drawing/2014/main" id="{BE3CFA06-622C-B1B4-7828-D6B1CC2A5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56599" y="728277"/>
            <a:ext cx="2876939" cy="2157704"/>
          </a:xfrm>
          <a:prstGeom prst="rect">
            <a:avLst/>
          </a:prstGeom>
        </p:spPr>
      </p:pic>
      <p:pic>
        <p:nvPicPr>
          <p:cNvPr id="4" name="Picture 8" descr="A-03">
            <a:extLst>
              <a:ext uri="{FF2B5EF4-FFF2-40B4-BE49-F238E27FC236}">
                <a16:creationId xmlns:a16="http://schemas.microsoft.com/office/drawing/2014/main" id="{F861A379-EE02-ADB4-9C3D-6B720FA5F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83" t="6168" r="9467" b="5351"/>
          <a:stretch>
            <a:fillRect/>
          </a:stretch>
        </p:blipFill>
        <p:spPr bwMode="auto">
          <a:xfrm>
            <a:off x="7422417" y="5216959"/>
            <a:ext cx="1251504" cy="158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6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2E0C-99C4-C5F3-46D8-44F5D908FA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420A482-5E2B-4EA0-0524-49D879D9638C}"/>
              </a:ext>
            </a:extLst>
          </p:cNvPr>
          <p:cNvPicPr>
            <a:picLocks noChangeAspect="1"/>
          </p:cNvPicPr>
          <p:nvPr/>
        </p:nvPicPr>
        <p:blipFill>
          <a:blip r:embed="rId2"/>
          <a:stretch>
            <a:fillRect/>
          </a:stretch>
        </p:blipFill>
        <p:spPr>
          <a:xfrm>
            <a:off x="2339752" y="827895"/>
            <a:ext cx="4232853" cy="5202209"/>
          </a:xfrm>
          <a:prstGeom prst="rect">
            <a:avLst/>
          </a:prstGeom>
        </p:spPr>
      </p:pic>
    </p:spTree>
    <p:extLst>
      <p:ext uri="{BB962C8B-B14F-4D97-AF65-F5344CB8AC3E}">
        <p14:creationId xmlns:p14="http://schemas.microsoft.com/office/powerpoint/2010/main" val="2545888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E87A-2491-D22C-40FC-FFAC78B73790}"/>
            </a:ext>
          </a:extLst>
        </p:cNvPr>
        <p:cNvGrpSpPr/>
        <p:nvPr/>
      </p:nvGrpSpPr>
      <p:grpSpPr>
        <a:xfrm>
          <a:off x="0" y="0"/>
          <a:ext cx="0" cy="0"/>
          <a:chOff x="0" y="0"/>
          <a:chExt cx="0" cy="0"/>
        </a:xfrm>
      </p:grpSpPr>
      <p:sp>
        <p:nvSpPr>
          <p:cNvPr id="198658" name="Rectangle 4">
            <a:extLst>
              <a:ext uri="{FF2B5EF4-FFF2-40B4-BE49-F238E27FC236}">
                <a16:creationId xmlns:a16="http://schemas.microsoft.com/office/drawing/2014/main" id="{9D4B027A-6DDC-44B9-2733-99011AC56CC3}"/>
              </a:ext>
            </a:extLst>
          </p:cNvPr>
          <p:cNvSpPr>
            <a:spLocks noGrp="1" noChangeArrowheads="1"/>
          </p:cNvSpPr>
          <p:nvPr>
            <p:ph type="title" idx="4294967295"/>
          </p:nvPr>
        </p:nvSpPr>
        <p:spPr>
          <a:xfrm>
            <a:off x="2124075" y="1402565"/>
            <a:ext cx="3816350" cy="360362"/>
          </a:xfrm>
        </p:spPr>
        <p:txBody>
          <a:bodyPr/>
          <a:lstStyle/>
          <a:p>
            <a:pPr algn="l" eaLnBrk="1" hangingPunct="1"/>
            <a:r>
              <a:rPr lang="zh-TW" altLang="en-US" sz="1800">
                <a:solidFill>
                  <a:srgbClr val="FF3300"/>
                </a:solidFill>
              </a:rPr>
              <a:t>觀察現象是科學最基本的方</a:t>
            </a:r>
            <a:r>
              <a:rPr lang="zh-TW" altLang="en-US" sz="2000">
                <a:solidFill>
                  <a:srgbClr val="FF3300"/>
                </a:solidFill>
              </a:rPr>
              <a:t>法</a:t>
            </a:r>
          </a:p>
        </p:txBody>
      </p:sp>
      <p:pic>
        <p:nvPicPr>
          <p:cNvPr id="198659" name="Picture 8" descr="A-03">
            <a:extLst>
              <a:ext uri="{FF2B5EF4-FFF2-40B4-BE49-F238E27FC236}">
                <a16:creationId xmlns:a16="http://schemas.microsoft.com/office/drawing/2014/main" id="{974C5A55-BD73-265D-1C3D-E9EB27AEC253}"/>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583" t="6168" r="9467" b="5351"/>
          <a:stretch>
            <a:fillRect/>
          </a:stretch>
        </p:blipFill>
        <p:spPr>
          <a:xfrm>
            <a:off x="2772841" y="1944688"/>
            <a:ext cx="2376488" cy="3003550"/>
          </a:xfrm>
          <a:noFill/>
        </p:spPr>
      </p:pic>
      <p:pic>
        <p:nvPicPr>
          <p:cNvPr id="198660" name="Picture 16" descr="GGtelescope1">
            <a:extLst>
              <a:ext uri="{FF2B5EF4-FFF2-40B4-BE49-F238E27FC236}">
                <a16:creationId xmlns:a16="http://schemas.microsoft.com/office/drawing/2014/main" id="{9F3E2411-D3D8-D13B-2189-1651550A8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666" y="5021263"/>
            <a:ext cx="3013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Picture 18" descr="GGtelescope2">
            <a:extLst>
              <a:ext uri="{FF2B5EF4-FFF2-40B4-BE49-F238E27FC236}">
                <a16:creationId xmlns:a16="http://schemas.microsoft.com/office/drawing/2014/main" id="{3C81D949-58A8-0E46-8DB2-F68C462BD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316" y="5021263"/>
            <a:ext cx="36004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22">
            <a:extLst>
              <a:ext uri="{FF2B5EF4-FFF2-40B4-BE49-F238E27FC236}">
                <a16:creationId xmlns:a16="http://schemas.microsoft.com/office/drawing/2014/main" id="{EEAEF1E2-EAD4-09F1-AAF6-9421DAD422D1}"/>
              </a:ext>
            </a:extLst>
          </p:cNvPr>
          <p:cNvSpPr txBox="1">
            <a:spLocks noChangeArrowheads="1"/>
          </p:cNvSpPr>
          <p:nvPr/>
        </p:nvSpPr>
        <p:spPr bwMode="auto">
          <a:xfrm>
            <a:off x="0" y="3656571"/>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en-US" altLang="zh-TW">
                <a:latin typeface="Times New Roman" panose="02020603050405020304" pitchFamily="18" charset="0"/>
                <a:cs typeface="Times New Roman" panose="02020603050405020304" pitchFamily="18" charset="0"/>
              </a:rPr>
              <a:t>Galileo Galilei (1564-1642)</a:t>
            </a:r>
          </a:p>
        </p:txBody>
      </p:sp>
      <p:pic>
        <p:nvPicPr>
          <p:cNvPr id="198663" name="Picture 25" descr="A-18">
            <a:extLst>
              <a:ext uri="{FF2B5EF4-FFF2-40B4-BE49-F238E27FC236}">
                <a16:creationId xmlns:a16="http://schemas.microsoft.com/office/drawing/2014/main" id="{7E9D2CD8-091A-93CC-1987-B2C134574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148" y="1938338"/>
            <a:ext cx="2949094"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4" name="文字方塊 13">
            <a:extLst>
              <a:ext uri="{FF2B5EF4-FFF2-40B4-BE49-F238E27FC236}">
                <a16:creationId xmlns:a16="http://schemas.microsoft.com/office/drawing/2014/main" id="{543DC9A7-FBD2-082F-B348-CA6F3AEECE8B}"/>
              </a:ext>
            </a:extLst>
          </p:cNvPr>
          <p:cNvSpPr txBox="1">
            <a:spLocks noChangeArrowheads="1"/>
          </p:cNvSpPr>
          <p:nvPr/>
        </p:nvSpPr>
        <p:spPr bwMode="auto">
          <a:xfrm>
            <a:off x="2124075" y="969177"/>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科學是描述自然現象的！</a:t>
            </a:r>
          </a:p>
        </p:txBody>
      </p:sp>
      <p:pic>
        <p:nvPicPr>
          <p:cNvPr id="198665" name="Picture 10" descr="File:Galileo Galilei Signature 2.svg">
            <a:hlinkClick r:id="rId6"/>
            <a:extLst>
              <a:ext uri="{FF2B5EF4-FFF2-40B4-BE49-F238E27FC236}">
                <a16:creationId xmlns:a16="http://schemas.microsoft.com/office/drawing/2014/main" id="{19E3EB7E-986A-84C4-4415-FBA8AF871D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566" y="4228455"/>
            <a:ext cx="1333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5">
            <a:extLst>
              <a:ext uri="{FF2B5EF4-FFF2-40B4-BE49-F238E27FC236}">
                <a16:creationId xmlns:a16="http://schemas.microsoft.com/office/drawing/2014/main" id="{C5A5925B-AFA5-98BE-A1CF-37E7AE8F7AF8}"/>
              </a:ext>
            </a:extLst>
          </p:cNvPr>
          <p:cNvSpPr txBox="1">
            <a:spLocks noChangeArrowheads="1"/>
          </p:cNvSpPr>
          <p:nvPr/>
        </p:nvSpPr>
        <p:spPr bwMode="auto">
          <a:xfrm>
            <a:off x="2124075" y="548652"/>
            <a:ext cx="4968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物理定律要如何尋找？</a:t>
            </a:r>
          </a:p>
        </p:txBody>
      </p:sp>
    </p:spTree>
    <p:extLst>
      <p:ext uri="{BB962C8B-B14F-4D97-AF65-F5344CB8AC3E}">
        <p14:creationId xmlns:p14="http://schemas.microsoft.com/office/powerpoint/2010/main" val="423662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77A77-7A63-89D9-A42C-FF11EC449DB4}"/>
            </a:ext>
          </a:extLst>
        </p:cNvPr>
        <p:cNvGrpSpPr/>
        <p:nvPr/>
      </p:nvGrpSpPr>
      <p:grpSpPr>
        <a:xfrm>
          <a:off x="0" y="0"/>
          <a:ext cx="0" cy="0"/>
          <a:chOff x="0" y="0"/>
          <a:chExt cx="0" cy="0"/>
        </a:xfrm>
      </p:grpSpPr>
      <p:pic>
        <p:nvPicPr>
          <p:cNvPr id="199682" name="Picture 8" descr="A-03">
            <a:extLst>
              <a:ext uri="{FF2B5EF4-FFF2-40B4-BE49-F238E27FC236}">
                <a16:creationId xmlns:a16="http://schemas.microsoft.com/office/drawing/2014/main" id="{A6653062-2EAF-926E-F79F-2FDAE45012D9}"/>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583" t="6168" r="9467" b="5351"/>
          <a:stretch>
            <a:fillRect/>
          </a:stretch>
        </p:blipFill>
        <p:spPr>
          <a:xfrm>
            <a:off x="6732588" y="4292600"/>
            <a:ext cx="1655762" cy="2095500"/>
          </a:xfrm>
          <a:noFill/>
        </p:spPr>
      </p:pic>
      <p:pic>
        <p:nvPicPr>
          <p:cNvPr id="199683" name="Picture 9" descr="g_moonwash-t">
            <a:extLst>
              <a:ext uri="{FF2B5EF4-FFF2-40B4-BE49-F238E27FC236}">
                <a16:creationId xmlns:a16="http://schemas.microsoft.com/office/drawing/2014/main" id="{E4C3B86D-CB61-2E22-CD5C-059CFA792BA5}"/>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39750" y="549275"/>
            <a:ext cx="2376488" cy="3394075"/>
          </a:xfrm>
          <a:noFill/>
        </p:spPr>
      </p:pic>
      <p:pic>
        <p:nvPicPr>
          <p:cNvPr id="199684" name="Picture 10" descr="g_assayer_saturn">
            <a:extLst>
              <a:ext uri="{FF2B5EF4-FFF2-40B4-BE49-F238E27FC236}">
                <a16:creationId xmlns:a16="http://schemas.microsoft.com/office/drawing/2014/main" id="{A90CB65E-4708-4CC9-CD07-E6B0F759BFD6}"/>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708400" y="3357563"/>
            <a:ext cx="2347913" cy="1243012"/>
          </a:xfrm>
          <a:noFill/>
        </p:spPr>
      </p:pic>
      <p:pic>
        <p:nvPicPr>
          <p:cNvPr id="199685" name="Picture 13" descr="saturn-t">
            <a:extLst>
              <a:ext uri="{FF2B5EF4-FFF2-40B4-BE49-F238E27FC236}">
                <a16:creationId xmlns:a16="http://schemas.microsoft.com/office/drawing/2014/main" id="{B7A52C53-FD04-35CC-11D6-149425A61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8688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16" descr="GGtelescope1">
            <a:extLst>
              <a:ext uri="{FF2B5EF4-FFF2-40B4-BE49-F238E27FC236}">
                <a16:creationId xmlns:a16="http://schemas.microsoft.com/office/drawing/2014/main" id="{95C86303-4AD2-58AD-3340-E6D624666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997200"/>
            <a:ext cx="2700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20" descr="g_sidnun_moon-t">
            <a:extLst>
              <a:ext uri="{FF2B5EF4-FFF2-40B4-BE49-F238E27FC236}">
                <a16:creationId xmlns:a16="http://schemas.microsoft.com/office/drawing/2014/main" id="{F216065E-8BD5-CCD6-1C8B-A9E0EDB56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196975"/>
            <a:ext cx="35194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8" name="Text Box 22">
            <a:extLst>
              <a:ext uri="{FF2B5EF4-FFF2-40B4-BE49-F238E27FC236}">
                <a16:creationId xmlns:a16="http://schemas.microsoft.com/office/drawing/2014/main" id="{92D9E6A3-2A8E-3022-A683-4D9E8E4F0011}"/>
              </a:ext>
            </a:extLst>
          </p:cNvPr>
          <p:cNvSpPr txBox="1">
            <a:spLocks noChangeArrowheads="1"/>
          </p:cNvSpPr>
          <p:nvPr/>
        </p:nvSpPr>
        <p:spPr bwMode="auto">
          <a:xfrm>
            <a:off x="3348038" y="620713"/>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Galileo Galilei (1564-1642)</a:t>
            </a:r>
          </a:p>
        </p:txBody>
      </p:sp>
      <p:pic>
        <p:nvPicPr>
          <p:cNvPr id="193546" name="Picture 10" descr="http://img.photobucket.com/albums/v18/hollyn/Comics/galileo-telescope-church.gif">
            <a:extLst>
              <a:ext uri="{FF2B5EF4-FFF2-40B4-BE49-F238E27FC236}">
                <a16:creationId xmlns:a16="http://schemas.microsoft.com/office/drawing/2014/main" id="{500562DD-2832-B1D1-0547-634E664FC8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97200"/>
            <a:ext cx="35131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587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46"/>
                                        </p:tgtEl>
                                        <p:attrNameLst>
                                          <p:attrName>style.visibility</p:attrName>
                                        </p:attrNameLst>
                                      </p:cBhvr>
                                      <p:to>
                                        <p:strVal val="visible"/>
                                      </p:to>
                                    </p:set>
                                    <p:anim calcmode="lin" valueType="num">
                                      <p:cBhvr additive="base">
                                        <p:cTn id="7" dur="500" fill="hold"/>
                                        <p:tgtEl>
                                          <p:spTgt spid="193546"/>
                                        </p:tgtEl>
                                        <p:attrNameLst>
                                          <p:attrName>ppt_x</p:attrName>
                                        </p:attrNameLst>
                                      </p:cBhvr>
                                      <p:tavLst>
                                        <p:tav tm="0">
                                          <p:val>
                                            <p:strVal val="#ppt_x"/>
                                          </p:val>
                                        </p:tav>
                                        <p:tav tm="100000">
                                          <p:val>
                                            <p:strVal val="#ppt_x"/>
                                          </p:val>
                                        </p:tav>
                                      </p:tavLst>
                                    </p:anim>
                                    <p:anim calcmode="lin" valueType="num">
                                      <p:cBhvr additive="base">
                                        <p:cTn id="8" dur="500" fill="hold"/>
                                        <p:tgtEl>
                                          <p:spTgt spid="193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00FB-FF44-D272-7CA8-94827141C292}"/>
            </a:ext>
          </a:extLst>
        </p:cNvPr>
        <p:cNvGrpSpPr/>
        <p:nvPr/>
      </p:nvGrpSpPr>
      <p:grpSpPr>
        <a:xfrm>
          <a:off x="0" y="0"/>
          <a:ext cx="0" cy="0"/>
          <a:chOff x="0" y="0"/>
          <a:chExt cx="0" cy="0"/>
        </a:xfrm>
      </p:grpSpPr>
      <p:sp>
        <p:nvSpPr>
          <p:cNvPr id="194563" name="Rectangle 16">
            <a:extLst>
              <a:ext uri="{FF2B5EF4-FFF2-40B4-BE49-F238E27FC236}">
                <a16:creationId xmlns:a16="http://schemas.microsoft.com/office/drawing/2014/main" id="{6D4EC953-AE4F-3877-C78C-E9E911220337}"/>
              </a:ext>
            </a:extLst>
          </p:cNvPr>
          <p:cNvSpPr>
            <a:spLocks noGrp="1" noChangeArrowheads="1"/>
          </p:cNvSpPr>
          <p:nvPr>
            <p:ph type="title"/>
          </p:nvPr>
        </p:nvSpPr>
        <p:spPr>
          <a:xfrm>
            <a:off x="3635375" y="5949950"/>
            <a:ext cx="1873250" cy="576263"/>
          </a:xfrm>
        </p:spPr>
        <p:txBody>
          <a:bodyPr/>
          <a:lstStyle/>
          <a:p>
            <a:pPr algn="l" eaLnBrk="1" hangingPunct="1"/>
            <a:r>
              <a:rPr lang="zh-TW" altLang="en-US" sz="1800">
                <a:solidFill>
                  <a:schemeClr val="tx1"/>
                </a:solidFill>
              </a:rPr>
              <a:t>自由落體運動</a:t>
            </a:r>
          </a:p>
        </p:txBody>
      </p:sp>
      <p:sp>
        <p:nvSpPr>
          <p:cNvPr id="203779" name="文字方塊 3">
            <a:extLst>
              <a:ext uri="{FF2B5EF4-FFF2-40B4-BE49-F238E27FC236}">
                <a16:creationId xmlns:a16="http://schemas.microsoft.com/office/drawing/2014/main" id="{3B5C9B42-416E-57B1-A5B0-766ED7E61F56}"/>
              </a:ext>
            </a:extLst>
          </p:cNvPr>
          <p:cNvSpPr txBox="1">
            <a:spLocks noChangeArrowheads="1"/>
          </p:cNvSpPr>
          <p:nvPr/>
        </p:nvSpPr>
        <p:spPr bwMode="auto">
          <a:xfrm>
            <a:off x="1908175" y="836613"/>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solidFill>
                  <a:srgbClr val="FF0000"/>
                </a:solidFill>
              </a:rPr>
              <a:t>伽利略更進一步主張：所有的知識都要通過實驗來檢驗</a:t>
            </a:r>
            <a:r>
              <a:rPr lang="zh-TW" altLang="en-US"/>
              <a:t>！</a:t>
            </a:r>
          </a:p>
        </p:txBody>
      </p:sp>
      <p:pic>
        <p:nvPicPr>
          <p:cNvPr id="203780" name="Picture 4" descr="http://www.wikilib.com/images/thumb/9/98/Sanzio_01_Plato_Aristotle.jpg/150px-Sanzio_01_Plato_Aristotle.jpg">
            <a:extLst>
              <a:ext uri="{FF2B5EF4-FFF2-40B4-BE49-F238E27FC236}">
                <a16:creationId xmlns:a16="http://schemas.microsoft.com/office/drawing/2014/main" id="{9DAFBFE9-68AE-B1ED-A067-D124CB085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3357563"/>
            <a:ext cx="185737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文字方塊 7">
            <a:extLst>
              <a:ext uri="{FF2B5EF4-FFF2-40B4-BE49-F238E27FC236}">
                <a16:creationId xmlns:a16="http://schemas.microsoft.com/office/drawing/2014/main" id="{16E0BD1E-483E-6C8E-9A4D-A23D158B3242}"/>
              </a:ext>
            </a:extLst>
          </p:cNvPr>
          <p:cNvSpPr txBox="1">
            <a:spLocks noChangeArrowheads="1"/>
          </p:cNvSpPr>
          <p:nvPr/>
        </p:nvSpPr>
        <p:spPr bwMode="auto">
          <a:xfrm>
            <a:off x="6011863" y="28527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哲學通過辯論來檢驗！</a:t>
            </a:r>
          </a:p>
        </p:txBody>
      </p:sp>
      <p:pic>
        <p:nvPicPr>
          <p:cNvPr id="194568" name="Picture 8" descr="http://www.google.com/url?source=imglanding&amp;ct=img&amp;q=http://www.pisabelltower.com/ltpnews/ltpdrop.gif&amp;sa=X&amp;ei=gH5eUKuFK4_5mAXT6YDgBw&amp;ved=0CAwQ8wc4CA&amp;usg=AFQjCNGwcf_kZze_hC298IfmsFvM1O8YTg">
            <a:extLst>
              <a:ext uri="{FF2B5EF4-FFF2-40B4-BE49-F238E27FC236}">
                <a16:creationId xmlns:a16="http://schemas.microsoft.com/office/drawing/2014/main" id="{F888598F-96C5-1003-AD1F-7964C0303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01" r="17856" b="7272"/>
          <a:stretch>
            <a:fillRect/>
          </a:stretch>
        </p:blipFill>
        <p:spPr bwMode="auto">
          <a:xfrm>
            <a:off x="3492500" y="1773238"/>
            <a:ext cx="249078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2" name="Picture 12" descr="File:Leaning Tower of Pisa.jpg">
            <a:hlinkClick r:id="rId4"/>
            <a:extLst>
              <a:ext uri="{FF2B5EF4-FFF2-40B4-BE49-F238E27FC236}">
                <a16:creationId xmlns:a16="http://schemas.microsoft.com/office/drawing/2014/main" id="{B07145BF-21F8-95E7-1F20-AFBC9C071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875"/>
            <a:ext cx="3335338"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395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5C3E0-F696-EED0-EC60-324E589DA0D8}"/>
            </a:ext>
          </a:extLst>
        </p:cNvPr>
        <p:cNvGrpSpPr/>
        <p:nvPr/>
      </p:nvGrpSpPr>
      <p:grpSpPr>
        <a:xfrm>
          <a:off x="0" y="0"/>
          <a:ext cx="0" cy="0"/>
          <a:chOff x="0" y="0"/>
          <a:chExt cx="0" cy="0"/>
        </a:xfrm>
      </p:grpSpPr>
      <p:sp>
        <p:nvSpPr>
          <p:cNvPr id="208898" name="Rectangle 2">
            <a:extLst>
              <a:ext uri="{FF2B5EF4-FFF2-40B4-BE49-F238E27FC236}">
                <a16:creationId xmlns:a16="http://schemas.microsoft.com/office/drawing/2014/main" id="{35A39A22-BC11-BF1C-CEA0-1032ACE6621E}"/>
              </a:ext>
            </a:extLst>
          </p:cNvPr>
          <p:cNvSpPr>
            <a:spLocks noGrp="1" noChangeArrowheads="1"/>
          </p:cNvSpPr>
          <p:nvPr>
            <p:ph type="title"/>
          </p:nvPr>
        </p:nvSpPr>
        <p:spPr>
          <a:xfrm>
            <a:off x="1187450" y="908050"/>
            <a:ext cx="5083175" cy="500063"/>
          </a:xfrm>
        </p:spPr>
        <p:txBody>
          <a:bodyPr/>
          <a:lstStyle/>
          <a:p>
            <a:pPr algn="l" eaLnBrk="1" hangingPunct="1"/>
            <a:r>
              <a:rPr lang="zh-TW" altLang="en-US" sz="1800">
                <a:solidFill>
                  <a:schemeClr val="tx1"/>
                </a:solidFill>
              </a:rPr>
              <a:t>沒有介質阻力下，所有物體將以同樣的方法下落 </a:t>
            </a:r>
          </a:p>
        </p:txBody>
      </p:sp>
      <p:pic>
        <p:nvPicPr>
          <p:cNvPr id="208899" name="Picture 3" descr="fig02_09">
            <a:extLst>
              <a:ext uri="{FF2B5EF4-FFF2-40B4-BE49-F238E27FC236}">
                <a16:creationId xmlns:a16="http://schemas.microsoft.com/office/drawing/2014/main" id="{BC7C4CE1-31F0-26AA-50AA-1A343FC7A31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48038" y="1484313"/>
            <a:ext cx="2014537" cy="3430587"/>
          </a:xfrm>
          <a:noFill/>
        </p:spPr>
      </p:pic>
      <p:sp>
        <p:nvSpPr>
          <p:cNvPr id="77830" name="文字方塊 5">
            <a:extLst>
              <a:ext uri="{FF2B5EF4-FFF2-40B4-BE49-F238E27FC236}">
                <a16:creationId xmlns:a16="http://schemas.microsoft.com/office/drawing/2014/main" id="{39C29855-D32F-D9AC-22A0-56647C77FF7A}"/>
              </a:ext>
            </a:extLst>
          </p:cNvPr>
          <p:cNvSpPr txBox="1">
            <a:spLocks noChangeArrowheads="1"/>
          </p:cNvSpPr>
          <p:nvPr/>
        </p:nvSpPr>
        <p:spPr bwMode="auto">
          <a:xfrm>
            <a:off x="1331640" y="5017827"/>
            <a:ext cx="532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地表上物體的下落運動是普遍的，因此非常特別。</a:t>
            </a:r>
          </a:p>
        </p:txBody>
      </p:sp>
    </p:spTree>
    <p:extLst>
      <p:ext uri="{BB962C8B-B14F-4D97-AF65-F5344CB8AC3E}">
        <p14:creationId xmlns:p14="http://schemas.microsoft.com/office/powerpoint/2010/main" val="122962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509ABAF-045C-4967-2690-2B040742AFE7}"/>
            </a:ext>
          </a:extLst>
        </p:cNvPr>
        <p:cNvGrpSpPr/>
        <p:nvPr/>
      </p:nvGrpSpPr>
      <p:grpSpPr>
        <a:xfrm>
          <a:off x="0" y="0"/>
          <a:ext cx="0" cy="0"/>
          <a:chOff x="0" y="0"/>
          <a:chExt cx="0" cy="0"/>
        </a:xfrm>
      </p:grpSpPr>
      <p:sp>
        <p:nvSpPr>
          <p:cNvPr id="165890" name="Rectangle 2">
            <a:extLst>
              <a:ext uri="{FF2B5EF4-FFF2-40B4-BE49-F238E27FC236}">
                <a16:creationId xmlns:a16="http://schemas.microsoft.com/office/drawing/2014/main" id="{C644718C-3B46-C5D6-9CFE-F0AA6A84C957}"/>
              </a:ext>
            </a:extLst>
          </p:cNvPr>
          <p:cNvSpPr>
            <a:spLocks noGrp="1" noChangeArrowheads="1"/>
          </p:cNvSpPr>
          <p:nvPr>
            <p:ph type="title"/>
          </p:nvPr>
        </p:nvSpPr>
        <p:spPr>
          <a:xfrm>
            <a:off x="1461764" y="1192213"/>
            <a:ext cx="7070676" cy="384175"/>
          </a:xfrm>
        </p:spPr>
        <p:txBody>
          <a:bodyPr/>
          <a:lstStyle/>
          <a:p>
            <a:pPr algn="l" eaLnBrk="1" hangingPunct="1"/>
            <a:r>
              <a:rPr lang="zh-TW" altLang="en-US" sz="1800" dirty="0">
                <a:solidFill>
                  <a:srgbClr val="FF0000"/>
                </a:solidFill>
              </a:rPr>
              <a:t>測量並記錄物體下落的距離，這些是數！找出這些數與時間的關係。</a:t>
            </a:r>
          </a:p>
        </p:txBody>
      </p:sp>
      <p:pic>
        <p:nvPicPr>
          <p:cNvPr id="165891" name="Picture 3" descr="A-07">
            <a:extLst>
              <a:ext uri="{FF2B5EF4-FFF2-40B4-BE49-F238E27FC236}">
                <a16:creationId xmlns:a16="http://schemas.microsoft.com/office/drawing/2014/main" id="{DB9D5A0A-60D4-D7D0-25A2-A6A30DF1D0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1500" y="1714500"/>
            <a:ext cx="3948113" cy="3443288"/>
          </a:xfrm>
          <a:noFill/>
        </p:spPr>
      </p:pic>
      <p:pic>
        <p:nvPicPr>
          <p:cNvPr id="165892" name="Picture 4" descr="A-09">
            <a:extLst>
              <a:ext uri="{FF2B5EF4-FFF2-40B4-BE49-F238E27FC236}">
                <a16:creationId xmlns:a16="http://schemas.microsoft.com/office/drawing/2014/main" id="{F16CFEDA-C1BE-021C-CE68-0E3DB769A73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714500"/>
            <a:ext cx="4275138" cy="1905000"/>
          </a:xfrm>
          <a:noFill/>
        </p:spPr>
      </p:pic>
      <p:sp>
        <p:nvSpPr>
          <p:cNvPr id="209925" name="文字方塊 4">
            <a:extLst>
              <a:ext uri="{FF2B5EF4-FFF2-40B4-BE49-F238E27FC236}">
                <a16:creationId xmlns:a16="http://schemas.microsoft.com/office/drawing/2014/main" id="{4F2107B0-EA4A-AB84-8BCA-E11C4F132819}"/>
              </a:ext>
            </a:extLst>
          </p:cNvPr>
          <p:cNvSpPr txBox="1">
            <a:spLocks noChangeArrowheads="1"/>
          </p:cNvSpPr>
          <p:nvPr/>
        </p:nvSpPr>
        <p:spPr bwMode="auto">
          <a:xfrm>
            <a:off x="1461765" y="316708"/>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地表上物體的下落運動是普遍的，因此非常特別。</a:t>
            </a:r>
          </a:p>
        </p:txBody>
      </p:sp>
      <p:sp>
        <p:nvSpPr>
          <p:cNvPr id="165894" name="文字方塊 5">
            <a:extLst>
              <a:ext uri="{FF2B5EF4-FFF2-40B4-BE49-F238E27FC236}">
                <a16:creationId xmlns:a16="http://schemas.microsoft.com/office/drawing/2014/main" id="{AEE8843D-5815-665D-897E-2EC9A9EB0B89}"/>
              </a:ext>
            </a:extLst>
          </p:cNvPr>
          <p:cNvSpPr txBox="1">
            <a:spLocks noChangeArrowheads="1"/>
          </p:cNvSpPr>
          <p:nvPr/>
        </p:nvSpPr>
        <p:spPr bwMode="auto">
          <a:xfrm>
            <a:off x="1757955" y="5292724"/>
            <a:ext cx="3500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物體的下落是等加速度運動！</a:t>
            </a:r>
          </a:p>
        </p:txBody>
      </p:sp>
      <p:sp>
        <p:nvSpPr>
          <p:cNvPr id="165895" name="文字方塊 6">
            <a:extLst>
              <a:ext uri="{FF2B5EF4-FFF2-40B4-BE49-F238E27FC236}">
                <a16:creationId xmlns:a16="http://schemas.microsoft.com/office/drawing/2014/main" id="{BEAD704E-F34D-5555-7894-93F78FF69AEA}"/>
              </a:ext>
            </a:extLst>
          </p:cNvPr>
          <p:cNvSpPr txBox="1">
            <a:spLocks noChangeArrowheads="1"/>
          </p:cNvSpPr>
          <p:nvPr/>
        </p:nvSpPr>
        <p:spPr bwMode="auto">
          <a:xfrm>
            <a:off x="1763313" y="6171405"/>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對物體運動的研究應該由</a:t>
            </a:r>
            <a:r>
              <a:rPr lang="zh-TW" altLang="en-US" dirty="0">
                <a:solidFill>
                  <a:srgbClr val="FF0000"/>
                </a:solidFill>
              </a:rPr>
              <a:t>速度</a:t>
            </a:r>
            <a:r>
              <a:rPr lang="zh-TW" altLang="en-US" dirty="0"/>
              <a:t>轉移到</a:t>
            </a:r>
            <a:r>
              <a:rPr lang="zh-TW" altLang="en-US" dirty="0">
                <a:solidFill>
                  <a:srgbClr val="FF0000"/>
                </a:solidFill>
              </a:rPr>
              <a:t>加速度</a:t>
            </a:r>
            <a:r>
              <a:rPr lang="zh-TW" altLang="en-US" dirty="0"/>
              <a:t>！</a:t>
            </a:r>
          </a:p>
        </p:txBody>
      </p:sp>
      <p:sp>
        <p:nvSpPr>
          <p:cNvPr id="165896" name="Text Box 5">
            <a:extLst>
              <a:ext uri="{FF2B5EF4-FFF2-40B4-BE49-F238E27FC236}">
                <a16:creationId xmlns:a16="http://schemas.microsoft.com/office/drawing/2014/main" id="{E80D49E5-BF55-8765-62EE-E947FD0CEB8D}"/>
              </a:ext>
            </a:extLst>
          </p:cNvPr>
          <p:cNvSpPr txBox="1">
            <a:spLocks noChangeArrowheads="1"/>
          </p:cNvSpPr>
          <p:nvPr/>
        </p:nvSpPr>
        <p:spPr bwMode="auto">
          <a:xfrm>
            <a:off x="4974562" y="5295899"/>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solidFill>
                  <a:srgbClr val="FF0000"/>
                </a:solidFill>
              </a:rPr>
              <a:t>加速度</a:t>
            </a:r>
            <a:r>
              <a:rPr lang="zh-TW" altLang="en-US"/>
              <a:t>是定值！</a:t>
            </a:r>
          </a:p>
        </p:txBody>
      </p:sp>
      <p:sp>
        <p:nvSpPr>
          <p:cNvPr id="9" name="Rectangle 4">
            <a:extLst>
              <a:ext uri="{FF2B5EF4-FFF2-40B4-BE49-F238E27FC236}">
                <a16:creationId xmlns:a16="http://schemas.microsoft.com/office/drawing/2014/main" id="{698A907D-20A3-79B4-C0D3-3F2DDC8962AC}"/>
              </a:ext>
            </a:extLst>
          </p:cNvPr>
          <p:cNvSpPr txBox="1">
            <a:spLocks noChangeArrowheads="1"/>
          </p:cNvSpPr>
          <p:nvPr/>
        </p:nvSpPr>
        <p:spPr bwMode="auto">
          <a:xfrm>
            <a:off x="1461764" y="760413"/>
            <a:ext cx="5760293" cy="360363"/>
          </a:xfrm>
          <a:prstGeom prst="rect">
            <a:avLst/>
          </a:prstGeom>
          <a:noFill/>
          <a:ln w="9525">
            <a:noFill/>
            <a:miter lim="800000"/>
            <a:headEnd/>
            <a:tailEnd/>
          </a:ln>
        </p:spPr>
        <p:txBody>
          <a:bodyPr anchor="ctr"/>
          <a:lstStyle/>
          <a:p>
            <a:pPr>
              <a:defRPr/>
            </a:pPr>
            <a:r>
              <a:rPr lang="zh-TW" altLang="en-US" kern="0" dirty="0">
                <a:latin typeface="+mj-lt"/>
                <a:ea typeface="+mj-ea"/>
                <a:cs typeface="+mj-cs"/>
              </a:rPr>
              <a:t>觀察這個特別的現象就很重要！如何觀察？測量！</a:t>
            </a:r>
            <a:endParaRPr lang="zh-TW" altLang="en-US" sz="2000" kern="0" dirty="0">
              <a:latin typeface="+mj-lt"/>
              <a:ea typeface="+mj-ea"/>
              <a:cs typeface="+mj-cs"/>
            </a:endParaRPr>
          </a:p>
        </p:txBody>
      </p:sp>
      <p:sp>
        <p:nvSpPr>
          <p:cNvPr id="10" name="文字方塊 9">
            <a:extLst>
              <a:ext uri="{FF2B5EF4-FFF2-40B4-BE49-F238E27FC236}">
                <a16:creationId xmlns:a16="http://schemas.microsoft.com/office/drawing/2014/main" id="{BF4E7D20-E7D9-309D-116C-4C9FDA319394}"/>
              </a:ext>
            </a:extLst>
          </p:cNvPr>
          <p:cNvSpPr txBox="1">
            <a:spLocks noChangeArrowheads="1"/>
          </p:cNvSpPr>
          <p:nvPr/>
        </p:nvSpPr>
        <p:spPr bwMode="auto">
          <a:xfrm>
            <a:off x="1751610" y="5712485"/>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這個非常特別的運動，它的加速度是定值！</a:t>
            </a:r>
          </a:p>
        </p:txBody>
      </p:sp>
      <p:pic>
        <p:nvPicPr>
          <p:cNvPr id="199692" name="Picture 12" descr="http://www.google.com/url?source=imglanding&amp;ct=img&amp;q=http://www.ifa.hawaii.edu/~barnes/ast110_06/rots/pftim19_01.png&amp;sa=X&amp;ei=soNeUMj6A_GOmQX0ioDgBQ&amp;ved=0CAsQ8wc&amp;usg=AFQjCNFRZwXcGfBfS163XueZKnNn77prdA">
            <a:extLst>
              <a:ext uri="{FF2B5EF4-FFF2-40B4-BE49-F238E27FC236}">
                <a16:creationId xmlns:a16="http://schemas.microsoft.com/office/drawing/2014/main" id="{078002AC-0B81-B4B2-1D1C-0829BDC6D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3644900"/>
            <a:ext cx="34099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00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 calcmode="lin" valueType="num">
                                      <p:cBhvr additive="base">
                                        <p:cTn id="7" dur="500" fill="hold"/>
                                        <p:tgtEl>
                                          <p:spTgt spid="165890"/>
                                        </p:tgtEl>
                                        <p:attrNameLst>
                                          <p:attrName>ppt_x</p:attrName>
                                        </p:attrNameLst>
                                      </p:cBhvr>
                                      <p:tavLst>
                                        <p:tav tm="0">
                                          <p:val>
                                            <p:strVal val="#ppt_x"/>
                                          </p:val>
                                        </p:tav>
                                        <p:tav tm="100000">
                                          <p:val>
                                            <p:strVal val="#ppt_x"/>
                                          </p:val>
                                        </p:tav>
                                      </p:tavLst>
                                    </p:anim>
                                    <p:anim calcmode="lin" valueType="num">
                                      <p:cBhvr additive="base">
                                        <p:cTn id="8" dur="500" fill="hold"/>
                                        <p:tgtEl>
                                          <p:spTgt spid="16589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65891"/>
                                        </p:tgtEl>
                                        <p:attrNameLst>
                                          <p:attrName>style.visibility</p:attrName>
                                        </p:attrNameLst>
                                      </p:cBhvr>
                                      <p:to>
                                        <p:strVal val="visible"/>
                                      </p:to>
                                    </p:set>
                                    <p:anim calcmode="lin" valueType="num">
                                      <p:cBhvr additive="base">
                                        <p:cTn id="12" dur="500" fill="hold"/>
                                        <p:tgtEl>
                                          <p:spTgt spid="165891"/>
                                        </p:tgtEl>
                                        <p:attrNameLst>
                                          <p:attrName>ppt_x</p:attrName>
                                        </p:attrNameLst>
                                      </p:cBhvr>
                                      <p:tavLst>
                                        <p:tav tm="0">
                                          <p:val>
                                            <p:strVal val="#ppt_x"/>
                                          </p:val>
                                        </p:tav>
                                        <p:tav tm="100000">
                                          <p:val>
                                            <p:strVal val="#ppt_x"/>
                                          </p:val>
                                        </p:tav>
                                      </p:tavLst>
                                    </p:anim>
                                    <p:anim calcmode="lin" valueType="num">
                                      <p:cBhvr additive="base">
                                        <p:cTn id="13" dur="500" fill="hold"/>
                                        <p:tgtEl>
                                          <p:spTgt spid="165891"/>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65892"/>
                                        </p:tgtEl>
                                        <p:attrNameLst>
                                          <p:attrName>style.visibility</p:attrName>
                                        </p:attrNameLst>
                                      </p:cBhvr>
                                      <p:to>
                                        <p:strVal val="visible"/>
                                      </p:to>
                                    </p:set>
                                    <p:anim calcmode="lin" valueType="num">
                                      <p:cBhvr additive="base">
                                        <p:cTn id="17" dur="500" fill="hold"/>
                                        <p:tgtEl>
                                          <p:spTgt spid="165892"/>
                                        </p:tgtEl>
                                        <p:attrNameLst>
                                          <p:attrName>ppt_x</p:attrName>
                                        </p:attrNameLst>
                                      </p:cBhvr>
                                      <p:tavLst>
                                        <p:tav tm="0">
                                          <p:val>
                                            <p:strVal val="#ppt_x"/>
                                          </p:val>
                                        </p:tav>
                                        <p:tav tm="100000">
                                          <p:val>
                                            <p:strVal val="#ppt_x"/>
                                          </p:val>
                                        </p:tav>
                                      </p:tavLst>
                                    </p:anim>
                                    <p:anim calcmode="lin" valueType="num">
                                      <p:cBhvr additive="base">
                                        <p:cTn id="18" dur="500" fill="hold"/>
                                        <p:tgtEl>
                                          <p:spTgt spid="16589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99692"/>
                                        </p:tgtEl>
                                        <p:attrNameLst>
                                          <p:attrName>style.visibility</p:attrName>
                                        </p:attrNameLst>
                                      </p:cBhvr>
                                      <p:to>
                                        <p:strVal val="visible"/>
                                      </p:to>
                                    </p:set>
                                    <p:anim calcmode="lin" valueType="num">
                                      <p:cBhvr additive="base">
                                        <p:cTn id="23" dur="500" fill="hold"/>
                                        <p:tgtEl>
                                          <p:spTgt spid="199692"/>
                                        </p:tgtEl>
                                        <p:attrNameLst>
                                          <p:attrName>ppt_x</p:attrName>
                                        </p:attrNameLst>
                                      </p:cBhvr>
                                      <p:tavLst>
                                        <p:tav tm="0">
                                          <p:val>
                                            <p:strVal val="#ppt_x"/>
                                          </p:val>
                                        </p:tav>
                                        <p:tav tm="100000">
                                          <p:val>
                                            <p:strVal val="#ppt_x"/>
                                          </p:val>
                                        </p:tav>
                                      </p:tavLst>
                                    </p:anim>
                                    <p:anim calcmode="lin" valueType="num">
                                      <p:cBhvr additive="base">
                                        <p:cTn id="24" dur="500" fill="hold"/>
                                        <p:tgtEl>
                                          <p:spTgt spid="19969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5894"/>
                                        </p:tgtEl>
                                        <p:attrNameLst>
                                          <p:attrName>style.visibility</p:attrName>
                                        </p:attrNameLst>
                                      </p:cBhvr>
                                      <p:to>
                                        <p:strVal val="visible"/>
                                      </p:to>
                                    </p:set>
                                    <p:anim calcmode="lin" valueType="num">
                                      <p:cBhvr additive="base">
                                        <p:cTn id="29" dur="500" fill="hold"/>
                                        <p:tgtEl>
                                          <p:spTgt spid="165894"/>
                                        </p:tgtEl>
                                        <p:attrNameLst>
                                          <p:attrName>ppt_x</p:attrName>
                                        </p:attrNameLst>
                                      </p:cBhvr>
                                      <p:tavLst>
                                        <p:tav tm="0">
                                          <p:val>
                                            <p:strVal val="#ppt_x"/>
                                          </p:val>
                                        </p:tav>
                                        <p:tav tm="100000">
                                          <p:val>
                                            <p:strVal val="#ppt_x"/>
                                          </p:val>
                                        </p:tav>
                                      </p:tavLst>
                                    </p:anim>
                                    <p:anim calcmode="lin" valueType="num">
                                      <p:cBhvr additive="base">
                                        <p:cTn id="30" dur="500" fill="hold"/>
                                        <p:tgtEl>
                                          <p:spTgt spid="165894"/>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5896"/>
                                        </p:tgtEl>
                                        <p:attrNameLst>
                                          <p:attrName>style.visibility</p:attrName>
                                        </p:attrNameLst>
                                      </p:cBhvr>
                                      <p:to>
                                        <p:strVal val="visible"/>
                                      </p:to>
                                    </p:set>
                                    <p:anim calcmode="lin" valueType="num">
                                      <p:cBhvr additive="base">
                                        <p:cTn id="34" dur="500" fill="hold"/>
                                        <p:tgtEl>
                                          <p:spTgt spid="165896"/>
                                        </p:tgtEl>
                                        <p:attrNameLst>
                                          <p:attrName>ppt_x</p:attrName>
                                        </p:attrNameLst>
                                      </p:cBhvr>
                                      <p:tavLst>
                                        <p:tav tm="0">
                                          <p:val>
                                            <p:strVal val="#ppt_x"/>
                                          </p:val>
                                        </p:tav>
                                        <p:tav tm="100000">
                                          <p:val>
                                            <p:strVal val="#ppt_x"/>
                                          </p:val>
                                        </p:tav>
                                      </p:tavLst>
                                    </p:anim>
                                    <p:anim calcmode="lin" valueType="num">
                                      <p:cBhvr additive="base">
                                        <p:cTn id="35"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5895"/>
                                        </p:tgtEl>
                                        <p:attrNameLst>
                                          <p:attrName>style.visibility</p:attrName>
                                        </p:attrNameLst>
                                      </p:cBhvr>
                                      <p:to>
                                        <p:strVal val="visible"/>
                                      </p:to>
                                    </p:set>
                                    <p:anim calcmode="lin" valueType="num">
                                      <p:cBhvr additive="base">
                                        <p:cTn id="46" dur="500" fill="hold"/>
                                        <p:tgtEl>
                                          <p:spTgt spid="165895"/>
                                        </p:tgtEl>
                                        <p:attrNameLst>
                                          <p:attrName>ppt_x</p:attrName>
                                        </p:attrNameLst>
                                      </p:cBhvr>
                                      <p:tavLst>
                                        <p:tav tm="0">
                                          <p:val>
                                            <p:strVal val="#ppt_x"/>
                                          </p:val>
                                        </p:tav>
                                        <p:tav tm="100000">
                                          <p:val>
                                            <p:strVal val="#ppt_x"/>
                                          </p:val>
                                        </p:tav>
                                      </p:tavLst>
                                    </p:anim>
                                    <p:anim calcmode="lin" valueType="num">
                                      <p:cBhvr additive="base">
                                        <p:cTn id="47" dur="500" fill="hold"/>
                                        <p:tgtEl>
                                          <p:spTgt spid="1658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165894" grpId="0" autoUpdateAnimBg="0"/>
      <p:bldP spid="165895" grpId="0" autoUpdateAnimBg="0"/>
      <p:bldP spid="165896" grpId="0" autoUpdateAnimBg="0"/>
      <p:bldP spid="1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36FCE45-535A-31BB-577C-BA5A69DFE8B8}"/>
            </a:ext>
          </a:extLst>
        </p:cNvPr>
        <p:cNvGrpSpPr/>
        <p:nvPr/>
      </p:nvGrpSpPr>
      <p:grpSpPr>
        <a:xfrm>
          <a:off x="0" y="0"/>
          <a:ext cx="0" cy="0"/>
          <a:chOff x="0" y="0"/>
          <a:chExt cx="0" cy="0"/>
        </a:xfrm>
      </p:grpSpPr>
      <p:sp>
        <p:nvSpPr>
          <p:cNvPr id="172034" name="Rectangle 13">
            <a:extLst>
              <a:ext uri="{FF2B5EF4-FFF2-40B4-BE49-F238E27FC236}">
                <a16:creationId xmlns:a16="http://schemas.microsoft.com/office/drawing/2014/main" id="{F9866642-5CFD-6D87-5D1D-BB8DAB26DAA7}"/>
              </a:ext>
            </a:extLst>
          </p:cNvPr>
          <p:cNvSpPr>
            <a:spLocks noGrp="1" noChangeArrowheads="1"/>
          </p:cNvSpPr>
          <p:nvPr>
            <p:ph type="title"/>
          </p:nvPr>
        </p:nvSpPr>
        <p:spPr>
          <a:xfrm>
            <a:off x="1692275" y="5589588"/>
            <a:ext cx="3798888" cy="311150"/>
          </a:xfrm>
        </p:spPr>
        <p:txBody>
          <a:bodyPr/>
          <a:lstStyle/>
          <a:p>
            <a:pPr algn="l" eaLnBrk="1" hangingPunct="1"/>
            <a:r>
              <a:rPr lang="zh-TW" altLang="en-US" sz="1800">
                <a:solidFill>
                  <a:srgbClr val="FF3300"/>
                </a:solidFill>
              </a:rPr>
              <a:t>月球的運動也是等加速度運動！</a:t>
            </a:r>
          </a:p>
        </p:txBody>
      </p:sp>
      <p:pic>
        <p:nvPicPr>
          <p:cNvPr id="217091" name="Picture 7" descr="1302">
            <a:extLst>
              <a:ext uri="{FF2B5EF4-FFF2-40B4-BE49-F238E27FC236}">
                <a16:creationId xmlns:a16="http://schemas.microsoft.com/office/drawing/2014/main" id="{8FC25BC5-3D1C-C5F6-4EB5-DBCDB717CE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2555875" y="1773238"/>
            <a:ext cx="3943350" cy="3471862"/>
          </a:xfrm>
          <a:noFill/>
        </p:spPr>
      </p:pic>
      <p:pic>
        <p:nvPicPr>
          <p:cNvPr id="217092" name="Picture 25" descr="Newton">
            <a:extLst>
              <a:ext uri="{FF2B5EF4-FFF2-40B4-BE49-F238E27FC236}">
                <a16:creationId xmlns:a16="http://schemas.microsoft.com/office/drawing/2014/main" id="{ECF57189-BF35-DEED-4934-7A5D4AA9CE7E}"/>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59563" y="2565400"/>
            <a:ext cx="1958975" cy="2690813"/>
          </a:xfrm>
          <a:noFill/>
        </p:spPr>
      </p:pic>
      <p:sp>
        <p:nvSpPr>
          <p:cNvPr id="217093" name="Text Box 27">
            <a:extLst>
              <a:ext uri="{FF2B5EF4-FFF2-40B4-BE49-F238E27FC236}">
                <a16:creationId xmlns:a16="http://schemas.microsoft.com/office/drawing/2014/main" id="{992F3572-62D1-7794-BC20-EFDB1F9002C9}"/>
              </a:ext>
            </a:extLst>
          </p:cNvPr>
          <p:cNvSpPr txBox="1">
            <a:spLocks noChangeArrowheads="1"/>
          </p:cNvSpPr>
          <p:nvPr/>
        </p:nvSpPr>
        <p:spPr bwMode="auto">
          <a:xfrm>
            <a:off x="6443663" y="5373688"/>
            <a:ext cx="16922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en-US" altLang="zh-TW"/>
              <a:t>Isaac Newton</a:t>
            </a:r>
          </a:p>
          <a:p>
            <a:pPr eaLnBrk="1" hangingPunct="1">
              <a:spcBef>
                <a:spcPct val="50000"/>
              </a:spcBef>
            </a:pPr>
            <a:r>
              <a:rPr lang="en-US" altLang="zh-TW"/>
              <a:t>(1642-1727)</a:t>
            </a:r>
          </a:p>
        </p:txBody>
      </p:sp>
      <p:sp>
        <p:nvSpPr>
          <p:cNvPr id="217094" name="文字方塊 5">
            <a:extLst>
              <a:ext uri="{FF2B5EF4-FFF2-40B4-BE49-F238E27FC236}">
                <a16:creationId xmlns:a16="http://schemas.microsoft.com/office/drawing/2014/main" id="{A4E0EDFB-DFE2-3C24-27E7-8ED147EF3F21}"/>
              </a:ext>
            </a:extLst>
          </p:cNvPr>
          <p:cNvSpPr txBox="1">
            <a:spLocks noChangeArrowheads="1"/>
          </p:cNvSpPr>
          <p:nvPr/>
        </p:nvSpPr>
        <p:spPr bwMode="auto">
          <a:xfrm>
            <a:off x="2460625" y="322763"/>
            <a:ext cx="489627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牛頓問：月球繞地運動的加速度是多少？</a:t>
            </a:r>
          </a:p>
        </p:txBody>
      </p:sp>
      <p:sp>
        <p:nvSpPr>
          <p:cNvPr id="172039" name="文字方塊 6">
            <a:extLst>
              <a:ext uri="{FF2B5EF4-FFF2-40B4-BE49-F238E27FC236}">
                <a16:creationId xmlns:a16="http://schemas.microsoft.com/office/drawing/2014/main" id="{432904D0-F38F-55E9-AC2E-A1932A254A17}"/>
              </a:ext>
            </a:extLst>
          </p:cNvPr>
          <p:cNvSpPr txBox="1">
            <a:spLocks noChangeArrowheads="1"/>
          </p:cNvSpPr>
          <p:nvPr/>
        </p:nvSpPr>
        <p:spPr bwMode="auto">
          <a:xfrm>
            <a:off x="1692275" y="6021388"/>
            <a:ext cx="3167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加速度的方向也是指向地球！</a:t>
            </a:r>
          </a:p>
        </p:txBody>
      </p:sp>
      <p:sp>
        <p:nvSpPr>
          <p:cNvPr id="8" name="文字方塊 7">
            <a:extLst>
              <a:ext uri="{FF2B5EF4-FFF2-40B4-BE49-F238E27FC236}">
                <a16:creationId xmlns:a16="http://schemas.microsoft.com/office/drawing/2014/main" id="{6CDA3AEC-7028-AA25-6FE7-FDA03E2556D6}"/>
              </a:ext>
            </a:extLst>
          </p:cNvPr>
          <p:cNvSpPr txBox="1">
            <a:spLocks noChangeArrowheads="1"/>
          </p:cNvSpPr>
          <p:nvPr/>
        </p:nvSpPr>
        <p:spPr bwMode="auto">
          <a:xfrm>
            <a:off x="2484438" y="763588"/>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圓周運動雖然速率不變，但方向改變</a:t>
            </a:r>
          </a:p>
        </p:txBody>
      </p:sp>
      <p:sp>
        <p:nvSpPr>
          <p:cNvPr id="9" name="文字方塊 8">
            <a:extLst>
              <a:ext uri="{FF2B5EF4-FFF2-40B4-BE49-F238E27FC236}">
                <a16:creationId xmlns:a16="http://schemas.microsoft.com/office/drawing/2014/main" id="{174EAD88-7442-7C18-393A-EEF1135B6E07}"/>
              </a:ext>
            </a:extLst>
          </p:cNvPr>
          <p:cNvSpPr txBox="1">
            <a:spLocks noChangeArrowheads="1"/>
          </p:cNvSpPr>
          <p:nvPr/>
        </p:nvSpPr>
        <p:spPr bwMode="auto">
          <a:xfrm>
            <a:off x="2484438" y="1196975"/>
            <a:ext cx="345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因此是有加速度的！</a:t>
            </a:r>
          </a:p>
        </p:txBody>
      </p:sp>
      <p:pic>
        <p:nvPicPr>
          <p:cNvPr id="217098" name="Picture 11" descr="File:Isaac Newton signature.svg">
            <a:hlinkClick r:id="rId4"/>
            <a:extLst>
              <a:ext uri="{FF2B5EF4-FFF2-40B4-BE49-F238E27FC236}">
                <a16:creationId xmlns:a16="http://schemas.microsoft.com/office/drawing/2014/main" id="{A4D790FF-ED70-3DA8-ACFC-02C5A6A44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6165850"/>
            <a:ext cx="1568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9" name="Picture 13" descr="http://www.google.com/url?source=imglanding&amp;ct=img&amp;q=http://s3.amazonaws.com/readers/2010/05/13/newtonmanzana_1.jpg&amp;sa=X&amp;ei=lpVeUNONMdDImAWv7IEo&amp;ved=0CAsQ8wc4KQ&amp;usg=AFQjCNHVZWO-4jvnt6p_zepQW46b5RFC1w">
            <a:extLst>
              <a:ext uri="{FF2B5EF4-FFF2-40B4-BE49-F238E27FC236}">
                <a16:creationId xmlns:a16="http://schemas.microsoft.com/office/drawing/2014/main" id="{2EC0453D-38F7-0FD6-A399-AC8C15D4B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500438"/>
            <a:ext cx="228123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707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0116-C5B5-5AD0-AAFB-29A3F94CC4D7}"/>
            </a:ext>
          </a:extLst>
        </p:cNvPr>
        <p:cNvGrpSpPr/>
        <p:nvPr/>
      </p:nvGrpSpPr>
      <p:grpSpPr>
        <a:xfrm>
          <a:off x="0" y="0"/>
          <a:ext cx="0" cy="0"/>
          <a:chOff x="0" y="0"/>
          <a:chExt cx="0" cy="0"/>
        </a:xfrm>
      </p:grpSpPr>
      <p:pic>
        <p:nvPicPr>
          <p:cNvPr id="218114" name="Picture 4" descr="1302">
            <a:extLst>
              <a:ext uri="{FF2B5EF4-FFF2-40B4-BE49-F238E27FC236}">
                <a16:creationId xmlns:a16="http://schemas.microsoft.com/office/drawing/2014/main" id="{F18D0785-98EC-4C0D-478D-7C8D5E9FD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692150"/>
            <a:ext cx="3889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文字方塊 8">
            <a:extLst>
              <a:ext uri="{FF2B5EF4-FFF2-40B4-BE49-F238E27FC236}">
                <a16:creationId xmlns:a16="http://schemas.microsoft.com/office/drawing/2014/main" id="{0F3191B9-8BE3-76BC-0D8C-96C74E7E675A}"/>
              </a:ext>
            </a:extLst>
          </p:cNvPr>
          <p:cNvSpPr txBox="1">
            <a:spLocks noChangeArrowheads="1"/>
          </p:cNvSpPr>
          <p:nvPr/>
        </p:nvSpPr>
        <p:spPr bwMode="auto">
          <a:xfrm>
            <a:off x="1187450" y="4581525"/>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天上的月球與地上的物體，運動速度（特別是方向）雖然完全不同，</a:t>
            </a:r>
          </a:p>
        </p:txBody>
      </p:sp>
      <p:sp>
        <p:nvSpPr>
          <p:cNvPr id="218116" name="文字方塊 9">
            <a:extLst>
              <a:ext uri="{FF2B5EF4-FFF2-40B4-BE49-F238E27FC236}">
                <a16:creationId xmlns:a16="http://schemas.microsoft.com/office/drawing/2014/main" id="{78084C14-C2F2-2930-4E79-0F4E4418E600}"/>
              </a:ext>
            </a:extLst>
          </p:cNvPr>
          <p:cNvSpPr txBox="1">
            <a:spLocks noChangeArrowheads="1"/>
          </p:cNvSpPr>
          <p:nvPr/>
        </p:nvSpPr>
        <p:spPr bwMode="auto">
          <a:xfrm>
            <a:off x="1187450" y="5722938"/>
            <a:ext cx="721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a:t>如果以加速度來研究，月球與蘋果的運動在本質上是一樣的。</a:t>
            </a:r>
          </a:p>
        </p:txBody>
      </p:sp>
      <p:pic>
        <p:nvPicPr>
          <p:cNvPr id="218117" name="Picture 8" descr="http://www.google.com/url?source=imglanding&amp;ct=img&amp;q=http://3.bp.blogspot.com/-R76aAXAEtB8/T-GQDTnz25I/AAAAAAAABss/ehx2IsDEl28/s1600/newton+apple+jokes.jpg&amp;sa=X&amp;ei=IpVeUJPpGKjomAW3iYGACQ&amp;ved=0CAwQ8wc4ywE&amp;usg=AFQjCNHi-yVEQEvdwis-5V0R2kex7XRmAw">
            <a:extLst>
              <a:ext uri="{FF2B5EF4-FFF2-40B4-BE49-F238E27FC236}">
                <a16:creationId xmlns:a16="http://schemas.microsoft.com/office/drawing/2014/main" id="{14239F11-8A2A-CA71-AEC2-BB9B3AC31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252412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0DD1EC1-40BC-0CF1-E8A9-C97B2C54BC21}"/>
              </a:ext>
            </a:extLst>
          </p:cNvPr>
          <p:cNvSpPr txBox="1"/>
          <p:nvPr/>
        </p:nvSpPr>
        <p:spPr>
          <a:xfrm>
            <a:off x="1187450" y="4988481"/>
            <a:ext cx="4572000" cy="369332"/>
          </a:xfrm>
          <a:prstGeom prst="rect">
            <a:avLst/>
          </a:prstGeom>
          <a:noFill/>
        </p:spPr>
        <p:txBody>
          <a:bodyPr wrap="square">
            <a:spAutoFit/>
          </a:bodyPr>
          <a:lstStyle/>
          <a:p>
            <a:r>
              <a:rPr lang="zh-TW" altLang="en-US" dirty="0"/>
              <a:t>但運動的加速度卻都指向地心！</a:t>
            </a:r>
            <a:endParaRPr lang="en-US" dirty="0"/>
          </a:p>
        </p:txBody>
      </p:sp>
    </p:spTree>
    <p:extLst>
      <p:ext uri="{BB962C8B-B14F-4D97-AF65-F5344CB8AC3E}">
        <p14:creationId xmlns:p14="http://schemas.microsoft.com/office/powerpoint/2010/main" val="3171307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A50C2-8E92-F624-532C-37EA6FEF489D}"/>
            </a:ext>
          </a:extLst>
        </p:cNvPr>
        <p:cNvGrpSpPr/>
        <p:nvPr/>
      </p:nvGrpSpPr>
      <p:grpSpPr>
        <a:xfrm>
          <a:off x="0" y="0"/>
          <a:ext cx="0" cy="0"/>
          <a:chOff x="0" y="0"/>
          <a:chExt cx="0" cy="0"/>
        </a:xfrm>
      </p:grpSpPr>
      <p:sp>
        <p:nvSpPr>
          <p:cNvPr id="211970" name="Text Box 10">
            <a:extLst>
              <a:ext uri="{FF2B5EF4-FFF2-40B4-BE49-F238E27FC236}">
                <a16:creationId xmlns:a16="http://schemas.microsoft.com/office/drawing/2014/main" id="{21F4799E-6A2F-900B-F51A-07AA97D9A9DD}"/>
              </a:ext>
            </a:extLst>
          </p:cNvPr>
          <p:cNvSpPr txBox="1">
            <a:spLocks noChangeArrowheads="1"/>
          </p:cNvSpPr>
          <p:nvPr/>
        </p:nvSpPr>
        <p:spPr bwMode="auto">
          <a:xfrm>
            <a:off x="538163" y="5084763"/>
            <a:ext cx="7345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endParaRPr lang="zh-TW" altLang="zh-TW"/>
          </a:p>
        </p:txBody>
      </p:sp>
      <p:sp>
        <p:nvSpPr>
          <p:cNvPr id="32779" name="Text Box 11">
            <a:extLst>
              <a:ext uri="{FF2B5EF4-FFF2-40B4-BE49-F238E27FC236}">
                <a16:creationId xmlns:a16="http://schemas.microsoft.com/office/drawing/2014/main" id="{D26BB77F-CD02-DB11-DCF6-A533999C2DA3}"/>
              </a:ext>
            </a:extLst>
          </p:cNvPr>
          <p:cNvSpPr txBox="1">
            <a:spLocks noChangeArrowheads="1"/>
          </p:cNvSpPr>
          <p:nvPr/>
        </p:nvSpPr>
        <p:spPr bwMode="auto">
          <a:xfrm>
            <a:off x="1042988" y="40767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t>一門廣博精深的新科學已經誕生，我的工作只是一個開端，其他更聰明的心靈將可以利用其中的方法與手段，來探索新科學以致最遙遠的角落</a:t>
            </a:r>
          </a:p>
        </p:txBody>
      </p:sp>
      <p:sp>
        <p:nvSpPr>
          <p:cNvPr id="32781" name="Text Box 13">
            <a:extLst>
              <a:ext uri="{FF2B5EF4-FFF2-40B4-BE49-F238E27FC236}">
                <a16:creationId xmlns:a16="http://schemas.microsoft.com/office/drawing/2014/main" id="{D4E17E12-EE50-0216-D1D6-7D4CE39A97D9}"/>
              </a:ext>
            </a:extLst>
          </p:cNvPr>
          <p:cNvSpPr txBox="1">
            <a:spLocks noChangeArrowheads="1"/>
          </p:cNvSpPr>
          <p:nvPr/>
        </p:nvSpPr>
        <p:spPr bwMode="auto">
          <a:xfrm>
            <a:off x="1114425" y="4940300"/>
            <a:ext cx="71294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a:solidFill>
                  <a:srgbClr val="FF3300"/>
                </a:solidFill>
                <a:latin typeface="新細明體" panose="02020500000000000000" pitchFamily="18" charset="-120"/>
              </a:rPr>
              <a:t>物理定律是以數學描述的，因此是抽象的（</a:t>
            </a:r>
            <a:r>
              <a:rPr lang="en-US" altLang="zh-TW">
                <a:solidFill>
                  <a:srgbClr val="FF3300"/>
                </a:solidFill>
                <a:latin typeface="Times New Roman" panose="02020603050405020304" pitchFamily="18" charset="0"/>
                <a:cs typeface="Times New Roman" panose="02020603050405020304" pitchFamily="18" charset="0"/>
              </a:rPr>
              <a:t>mathematical and abstract</a:t>
            </a:r>
            <a:r>
              <a:rPr lang="zh-TW" altLang="en-US">
                <a:solidFill>
                  <a:srgbClr val="FF3300"/>
                </a:solidFill>
                <a:latin typeface="新細明體" panose="02020500000000000000" pitchFamily="18" charset="-120"/>
              </a:rPr>
              <a:t>） </a:t>
            </a:r>
          </a:p>
        </p:txBody>
      </p:sp>
      <p:sp>
        <p:nvSpPr>
          <p:cNvPr id="32782" name="Text Box 14">
            <a:extLst>
              <a:ext uri="{FF2B5EF4-FFF2-40B4-BE49-F238E27FC236}">
                <a16:creationId xmlns:a16="http://schemas.microsoft.com/office/drawing/2014/main" id="{2D15B414-C9AB-C0C0-05D6-B14A07E30B0C}"/>
              </a:ext>
            </a:extLst>
          </p:cNvPr>
          <p:cNvSpPr txBox="1">
            <a:spLocks noChangeArrowheads="1"/>
          </p:cNvSpPr>
          <p:nvPr/>
        </p:nvSpPr>
        <p:spPr bwMode="auto">
          <a:xfrm>
            <a:off x="1042988" y="5527675"/>
            <a:ext cx="6265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dirty="0">
                <a:solidFill>
                  <a:srgbClr val="FF0000"/>
                </a:solidFill>
              </a:rPr>
              <a:t>要了解宇宙就得了解上帝的語言，而上帝的語言是數學</a:t>
            </a:r>
          </a:p>
        </p:txBody>
      </p:sp>
      <p:pic>
        <p:nvPicPr>
          <p:cNvPr id="211974" name="Picture 9" descr="A-03">
            <a:extLst>
              <a:ext uri="{FF2B5EF4-FFF2-40B4-BE49-F238E27FC236}">
                <a16:creationId xmlns:a16="http://schemas.microsoft.com/office/drawing/2014/main" id="{38D105C9-C2DF-31BE-D0BC-B7A98C9D91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8333" t="6732" r="11050" b="5005"/>
          <a:stretch>
            <a:fillRect/>
          </a:stretch>
        </p:blipFill>
        <p:spPr>
          <a:xfrm>
            <a:off x="6704013" y="1875717"/>
            <a:ext cx="1539875" cy="2022475"/>
          </a:xfrm>
          <a:noFill/>
        </p:spPr>
      </p:pic>
      <p:pic>
        <p:nvPicPr>
          <p:cNvPr id="211975" name="Picture 11" descr="http://www.google.com/url?source=imglanding&amp;ct=img&amp;q=http://einstein.stanford.edu/Library/images/Galileo-incline-expt.jpg&amp;sa=X&amp;ei=U4VeUI_HLueImQXk5oDQCg&amp;ved=0CAwQ8wc4lwE&amp;usg=AFQjCNESGBNThPyGNIjw4NkNtSzIE-QNTQ">
            <a:extLst>
              <a:ext uri="{FF2B5EF4-FFF2-40B4-BE49-F238E27FC236}">
                <a16:creationId xmlns:a16="http://schemas.microsoft.com/office/drawing/2014/main" id="{4EE8C572-C6D7-E838-9387-5753E041E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37709"/>
            <a:ext cx="5075523" cy="27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0B5528-4D9B-41B1-3EB4-B16B6F47EA3A}"/>
              </a:ext>
            </a:extLst>
          </p:cNvPr>
          <p:cNvSpPr txBox="1"/>
          <p:nvPr/>
        </p:nvSpPr>
        <p:spPr>
          <a:xfrm>
            <a:off x="1042988" y="476672"/>
            <a:ext cx="5401220" cy="369332"/>
          </a:xfrm>
          <a:prstGeom prst="rect">
            <a:avLst/>
          </a:prstGeom>
          <a:noFill/>
        </p:spPr>
        <p:txBody>
          <a:bodyPr wrap="square" rtlCol="0">
            <a:spAutoFit/>
          </a:bodyPr>
          <a:lstStyle/>
          <a:p>
            <a:r>
              <a:rPr lang="en-US" dirty="0" err="1"/>
              <a:t>以上都是數學</a:t>
            </a:r>
            <a:r>
              <a:rPr lang="en-US" dirty="0"/>
              <a:t>！</a:t>
            </a:r>
          </a:p>
        </p:txBody>
      </p:sp>
      <p:sp>
        <p:nvSpPr>
          <p:cNvPr id="3" name="TextBox 2">
            <a:extLst>
              <a:ext uri="{FF2B5EF4-FFF2-40B4-BE49-F238E27FC236}">
                <a16:creationId xmlns:a16="http://schemas.microsoft.com/office/drawing/2014/main" id="{01BA8C56-4AE7-9919-92CA-BE147D9CDC2F}"/>
              </a:ext>
            </a:extLst>
          </p:cNvPr>
          <p:cNvSpPr txBox="1"/>
          <p:nvPr/>
        </p:nvSpPr>
        <p:spPr>
          <a:xfrm>
            <a:off x="1042988" y="6033676"/>
            <a:ext cx="64807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Creator speaks the language of mathematics.</a:t>
            </a:r>
          </a:p>
        </p:txBody>
      </p:sp>
    </p:spTree>
    <p:extLst>
      <p:ext uri="{BB962C8B-B14F-4D97-AF65-F5344CB8AC3E}">
        <p14:creationId xmlns:p14="http://schemas.microsoft.com/office/powerpoint/2010/main" val="143912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anim calcmode="lin" valueType="num">
                                      <p:cBhvr additive="base">
                                        <p:cTn id="7" dur="500" fill="hold"/>
                                        <p:tgtEl>
                                          <p:spTgt spid="32779"/>
                                        </p:tgtEl>
                                        <p:attrNameLst>
                                          <p:attrName>ppt_x</p:attrName>
                                        </p:attrNameLst>
                                      </p:cBhvr>
                                      <p:tavLst>
                                        <p:tav tm="0">
                                          <p:val>
                                            <p:strVal val="#ppt_x"/>
                                          </p:val>
                                        </p:tav>
                                        <p:tav tm="100000">
                                          <p:val>
                                            <p:strVal val="#ppt_x"/>
                                          </p:val>
                                        </p:tav>
                                      </p:tavLst>
                                    </p:anim>
                                    <p:anim calcmode="lin" valueType="num">
                                      <p:cBhvr additive="base">
                                        <p:cTn id="8" dur="500" fill="hold"/>
                                        <p:tgtEl>
                                          <p:spTgt spid="327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81"/>
                                        </p:tgtEl>
                                        <p:attrNameLst>
                                          <p:attrName>style.visibility</p:attrName>
                                        </p:attrNameLst>
                                      </p:cBhvr>
                                      <p:to>
                                        <p:strVal val="visible"/>
                                      </p:to>
                                    </p:set>
                                    <p:anim calcmode="lin" valueType="num">
                                      <p:cBhvr additive="base">
                                        <p:cTn id="13" dur="500" fill="hold"/>
                                        <p:tgtEl>
                                          <p:spTgt spid="32781"/>
                                        </p:tgtEl>
                                        <p:attrNameLst>
                                          <p:attrName>ppt_x</p:attrName>
                                        </p:attrNameLst>
                                      </p:cBhvr>
                                      <p:tavLst>
                                        <p:tav tm="0">
                                          <p:val>
                                            <p:strVal val="1+#ppt_w/2"/>
                                          </p:val>
                                        </p:tav>
                                        <p:tav tm="100000">
                                          <p:val>
                                            <p:strVal val="#ppt_x"/>
                                          </p:val>
                                        </p:tav>
                                      </p:tavLst>
                                    </p:anim>
                                    <p:anim calcmode="lin" valueType="num">
                                      <p:cBhvr additive="base">
                                        <p:cTn id="14" dur="500" fill="hold"/>
                                        <p:tgtEl>
                                          <p:spTgt spid="327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2782"/>
                                        </p:tgtEl>
                                        <p:attrNameLst>
                                          <p:attrName>style.visibility</p:attrName>
                                        </p:attrNameLst>
                                      </p:cBhvr>
                                      <p:to>
                                        <p:strVal val="visible"/>
                                      </p:to>
                                    </p:set>
                                    <p:animEffect transition="in" filter="blinds(horizontal)">
                                      <p:cBhvr>
                                        <p:cTn id="19" dur="500"/>
                                        <p:tgtEl>
                                          <p:spTgt spid="3278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utoUpdateAnimBg="0"/>
      <p:bldP spid="32781" grpId="0" animBg="1" autoUpdateAnimBg="0"/>
      <p:bldP spid="32782" grpId="0" autoUpdateAnimBg="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group of people&#10;&#10;AI-generated content may be incorrect.">
            <a:extLst>
              <a:ext uri="{FF2B5EF4-FFF2-40B4-BE49-F238E27FC236}">
                <a16:creationId xmlns:a16="http://schemas.microsoft.com/office/drawing/2014/main" id="{84E9A0C5-7C20-4C40-CBAB-3FCBEABE5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8104" y="1995641"/>
            <a:ext cx="5085184" cy="3813888"/>
          </a:xfrm>
          <a:prstGeom prst="rect">
            <a:avLst/>
          </a:prstGeom>
        </p:spPr>
      </p:pic>
      <p:pic>
        <p:nvPicPr>
          <p:cNvPr id="11" name="Picture 10" descr="A group of people in a classroom&#10;&#10;AI-generated content may be incorrect.">
            <a:extLst>
              <a:ext uri="{FF2B5EF4-FFF2-40B4-BE49-F238E27FC236}">
                <a16:creationId xmlns:a16="http://schemas.microsoft.com/office/drawing/2014/main" id="{A1BED0DB-23BF-EB63-7A51-38D7ED9F8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390" y="620688"/>
            <a:ext cx="4353206" cy="5805264"/>
          </a:xfrm>
          <a:prstGeom prst="rect">
            <a:avLst/>
          </a:prstGeom>
        </p:spPr>
      </p:pic>
      <p:sp>
        <p:nvSpPr>
          <p:cNvPr id="12" name="Rectangle 11">
            <a:extLst>
              <a:ext uri="{FF2B5EF4-FFF2-40B4-BE49-F238E27FC236}">
                <a16:creationId xmlns:a16="http://schemas.microsoft.com/office/drawing/2014/main" id="{0E5F0325-D21E-56D8-631D-A28E677750E5}"/>
              </a:ext>
            </a:extLst>
          </p:cNvPr>
          <p:cNvSpPr/>
          <p:nvPr/>
        </p:nvSpPr>
        <p:spPr>
          <a:xfrm>
            <a:off x="5508104" y="3429000"/>
            <a:ext cx="3096344" cy="504056"/>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69229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95F9B-A4C0-0C1B-49A4-B0E13AB6E174}"/>
            </a:ext>
          </a:extLst>
        </p:cNvPr>
        <p:cNvGrpSpPr/>
        <p:nvPr/>
      </p:nvGrpSpPr>
      <p:grpSpPr>
        <a:xfrm>
          <a:off x="0" y="0"/>
          <a:ext cx="0" cy="0"/>
          <a:chOff x="0" y="0"/>
          <a:chExt cx="0" cy="0"/>
        </a:xfrm>
      </p:grpSpPr>
      <p:sp>
        <p:nvSpPr>
          <p:cNvPr id="202754" name="Rectangle 2">
            <a:extLst>
              <a:ext uri="{FF2B5EF4-FFF2-40B4-BE49-F238E27FC236}">
                <a16:creationId xmlns:a16="http://schemas.microsoft.com/office/drawing/2014/main" id="{9FF45BF9-C0DF-A2B7-F92D-719B19EDDE8A}"/>
              </a:ext>
            </a:extLst>
          </p:cNvPr>
          <p:cNvSpPr>
            <a:spLocks noGrp="1" noChangeArrowheads="1"/>
          </p:cNvSpPr>
          <p:nvPr>
            <p:ph type="title"/>
          </p:nvPr>
        </p:nvSpPr>
        <p:spPr>
          <a:xfrm>
            <a:off x="395288" y="333375"/>
            <a:ext cx="8229600" cy="777875"/>
          </a:xfrm>
        </p:spPr>
        <p:txBody>
          <a:bodyPr/>
          <a:lstStyle/>
          <a:p>
            <a:pPr eaLnBrk="1" hangingPunct="1">
              <a:defRPr/>
            </a:pPr>
            <a:r>
              <a:rPr lang="zh-TW" altLang="en-US" sz="2000" dirty="0">
                <a:solidFill>
                  <a:srgbClr val="FF3300"/>
                </a:solidFill>
                <a:latin typeface="+mn-ea"/>
                <a:ea typeface="+mn-ea"/>
                <a:cs typeface="Times New Roman" pitchFamily="18" charset="0"/>
              </a:rPr>
              <a:t>古典物理定律全部由數學寫成</a:t>
            </a:r>
          </a:p>
        </p:txBody>
      </p:sp>
      <p:pic>
        <p:nvPicPr>
          <p:cNvPr id="212995" name="Picture 3" descr="A-14">
            <a:extLst>
              <a:ext uri="{FF2B5EF4-FFF2-40B4-BE49-F238E27FC236}">
                <a16:creationId xmlns:a16="http://schemas.microsoft.com/office/drawing/2014/main" id="{C31FB608-BB89-17F9-DB5B-18081688F1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508" t="1923" r="64833" b="1190"/>
          <a:stretch>
            <a:fillRect/>
          </a:stretch>
        </p:blipFill>
        <p:spPr>
          <a:xfrm>
            <a:off x="1403648" y="1096224"/>
            <a:ext cx="2159000" cy="5602288"/>
          </a:xfrm>
          <a:noFill/>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0C2D29E-43E6-FC8C-EA2A-8C5CA170DF07}"/>
                  </a:ext>
                </a:extLst>
              </p:cNvPr>
              <p:cNvSpPr txBox="1"/>
              <p:nvPr/>
            </p:nvSpPr>
            <p:spPr>
              <a:xfrm>
                <a:off x="3923928" y="1196752"/>
                <a:ext cx="3528392" cy="410049"/>
              </a:xfrm>
              <a:prstGeom prst="rect">
                <a:avLst/>
              </a:prstGeom>
              <a:noFill/>
            </p:spPr>
            <p:txBody>
              <a:bodyPr wrap="square" rtlCol="0">
                <a:spAutoFit/>
              </a:bodyPr>
              <a:lstStyle/>
              <a:p>
                <a:r>
                  <a:rPr lang="en-US" dirty="0"/>
                  <a:t>場</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a:t>就是一個非常抽象的概念！</a:t>
                </a:r>
              </a:p>
            </p:txBody>
          </p:sp>
        </mc:Choice>
        <mc:Fallback xmlns="">
          <p:sp>
            <p:nvSpPr>
              <p:cNvPr id="2" name="TextBox 1">
                <a:extLst>
                  <a:ext uri="{FF2B5EF4-FFF2-40B4-BE49-F238E27FC236}">
                    <a16:creationId xmlns:a16="http://schemas.microsoft.com/office/drawing/2014/main" id="{20C2D29E-43E6-FC8C-EA2A-8C5CA170DF07}"/>
                  </a:ext>
                </a:extLst>
              </p:cNvPr>
              <p:cNvSpPr txBox="1">
                <a:spLocks noRot="1" noChangeAspect="1" noMove="1" noResize="1" noEditPoints="1" noAdjustHandles="1" noChangeArrowheads="1" noChangeShapeType="1" noTextEdit="1"/>
              </p:cNvSpPr>
              <p:nvPr/>
            </p:nvSpPr>
            <p:spPr>
              <a:xfrm>
                <a:off x="3923928" y="1196752"/>
                <a:ext cx="3528392" cy="410049"/>
              </a:xfrm>
              <a:prstGeom prst="rect">
                <a:avLst/>
              </a:prstGeom>
              <a:blipFill>
                <a:blip r:embed="rId3"/>
                <a:stretch>
                  <a:fillRect l="-1799" b="-1818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6C46D57-3F4E-5935-4A1F-9314690028E3}"/>
              </a:ext>
            </a:extLst>
          </p:cNvPr>
          <p:cNvSpPr txBox="1"/>
          <p:nvPr/>
        </p:nvSpPr>
        <p:spPr>
          <a:xfrm>
            <a:off x="3923928" y="1705767"/>
            <a:ext cx="4896544" cy="369332"/>
          </a:xfrm>
          <a:prstGeom prst="rect">
            <a:avLst/>
          </a:prstGeom>
          <a:noFill/>
        </p:spPr>
        <p:txBody>
          <a:bodyPr wrap="square" rtlCol="0">
            <a:spAutoFit/>
          </a:bodyPr>
          <a:lstStyle/>
          <a:p>
            <a:r>
              <a:rPr lang="en-US" dirty="0" err="1"/>
              <a:t>物理討論的對象就是抽象的、數學的場</a:t>
            </a:r>
            <a:r>
              <a:rPr lang="en-US" dirty="0"/>
              <a:t>！</a:t>
            </a:r>
          </a:p>
        </p:txBody>
      </p:sp>
      <p:pic>
        <p:nvPicPr>
          <p:cNvPr id="4" name="Picture 8" descr="fig23">
            <a:extLst>
              <a:ext uri="{FF2B5EF4-FFF2-40B4-BE49-F238E27FC236}">
                <a16:creationId xmlns:a16="http://schemas.microsoft.com/office/drawing/2014/main" id="{E0DED175-8D82-807C-8B67-AA478239D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931" b="26752"/>
          <a:stretch>
            <a:fillRect/>
          </a:stretch>
        </p:blipFill>
        <p:spPr bwMode="auto">
          <a:xfrm>
            <a:off x="4576336" y="2420888"/>
            <a:ext cx="230775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59975EF-F049-1BFD-EC92-6EF0EA5E83B6}"/>
              </a:ext>
            </a:extLst>
          </p:cNvPr>
          <p:cNvSpPr txBox="1"/>
          <p:nvPr/>
        </p:nvSpPr>
        <p:spPr>
          <a:xfrm>
            <a:off x="3923928" y="4791811"/>
            <a:ext cx="3456384" cy="369332"/>
          </a:xfrm>
          <a:prstGeom prst="rect">
            <a:avLst/>
          </a:prstGeom>
          <a:noFill/>
        </p:spPr>
        <p:txBody>
          <a:bodyPr wrap="square" rtlCol="0">
            <a:spAutoFit/>
          </a:bodyPr>
          <a:lstStyle/>
          <a:p>
            <a:r>
              <a:rPr lang="en-US" dirty="0" err="1"/>
              <a:t>但別忘了空間中空無一物</a:t>
            </a:r>
            <a:r>
              <a:rPr lang="en-US"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5972BA-BE6B-1168-035D-12C6B4ED5BC4}"/>
                  </a:ext>
                </a:extLst>
              </p:cNvPr>
              <p:cNvSpPr txBox="1"/>
              <p:nvPr/>
            </p:nvSpPr>
            <p:spPr>
              <a:xfrm>
                <a:off x="3923928" y="5199771"/>
                <a:ext cx="3528392" cy="402931"/>
              </a:xfrm>
              <a:prstGeom prst="rect">
                <a:avLst/>
              </a:prstGeom>
              <a:noFill/>
            </p:spPr>
            <p:txBody>
              <a:bodyPr wrap="square" rtlCol="0">
                <a:spAutoFit/>
              </a:bodyPr>
              <a:lstStyle/>
              <a:p>
                <a:r>
                  <a:rPr lang="en-US" dirty="0"/>
                  <a:t>場</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err="1"/>
                  <a:t>不是個東西，是個概念</a:t>
                </a:r>
                <a:r>
                  <a:rPr lang="en-US" dirty="0"/>
                  <a:t>！</a:t>
                </a:r>
              </a:p>
            </p:txBody>
          </p:sp>
        </mc:Choice>
        <mc:Fallback xmlns="">
          <p:sp>
            <p:nvSpPr>
              <p:cNvPr id="6" name="TextBox 5">
                <a:extLst>
                  <a:ext uri="{FF2B5EF4-FFF2-40B4-BE49-F238E27FC236}">
                    <a16:creationId xmlns:a16="http://schemas.microsoft.com/office/drawing/2014/main" id="{F45972BA-BE6B-1168-035D-12C6B4ED5BC4}"/>
                  </a:ext>
                </a:extLst>
              </p:cNvPr>
              <p:cNvSpPr txBox="1">
                <a:spLocks noRot="1" noChangeAspect="1" noMove="1" noResize="1" noEditPoints="1" noAdjustHandles="1" noChangeArrowheads="1" noChangeShapeType="1" noTextEdit="1"/>
              </p:cNvSpPr>
              <p:nvPr/>
            </p:nvSpPr>
            <p:spPr>
              <a:xfrm>
                <a:off x="3923928" y="5199771"/>
                <a:ext cx="3528392" cy="402931"/>
              </a:xfrm>
              <a:prstGeom prst="rect">
                <a:avLst/>
              </a:prstGeom>
              <a:blipFill>
                <a:blip r:embed="rId5"/>
                <a:stretch>
                  <a:fillRect l="-1799" b="-21212"/>
                </a:stretch>
              </a:blipFill>
            </p:spPr>
            <p:txBody>
              <a:bodyPr/>
              <a:lstStyle/>
              <a:p>
                <a:r>
                  <a:rPr lang="en-US">
                    <a:noFill/>
                  </a:rPr>
                  <a:t> </a:t>
                </a:r>
              </a:p>
            </p:txBody>
          </p:sp>
        </mc:Fallback>
      </mc:AlternateContent>
    </p:spTree>
    <p:extLst>
      <p:ext uri="{BB962C8B-B14F-4D97-AF65-F5344CB8AC3E}">
        <p14:creationId xmlns:p14="http://schemas.microsoft.com/office/powerpoint/2010/main" val="424151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903855-206A-D193-B20E-C164A1DDCE75}"/>
              </a:ext>
            </a:extLst>
          </p:cNvPr>
          <p:cNvSpPr txBox="1"/>
          <p:nvPr/>
        </p:nvSpPr>
        <p:spPr>
          <a:xfrm>
            <a:off x="1259632" y="1844824"/>
            <a:ext cx="748883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Make Mathematical Physics really physics and really mathematics.</a:t>
            </a:r>
          </a:p>
        </p:txBody>
      </p:sp>
      <p:sp>
        <p:nvSpPr>
          <p:cNvPr id="3" name="TextBox 2">
            <a:extLst>
              <a:ext uri="{FF2B5EF4-FFF2-40B4-BE49-F238E27FC236}">
                <a16:creationId xmlns:a16="http://schemas.microsoft.com/office/drawing/2014/main" id="{7D71335A-EFDF-7D91-D7A4-C85A3400F030}"/>
              </a:ext>
            </a:extLst>
          </p:cNvPr>
          <p:cNvSpPr txBox="1"/>
          <p:nvPr/>
        </p:nvSpPr>
        <p:spPr>
          <a:xfrm>
            <a:off x="1259632" y="2420888"/>
            <a:ext cx="51125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just solution manual.</a:t>
            </a:r>
          </a:p>
        </p:txBody>
      </p:sp>
    </p:spTree>
    <p:extLst>
      <p:ext uri="{BB962C8B-B14F-4D97-AF65-F5344CB8AC3E}">
        <p14:creationId xmlns:p14="http://schemas.microsoft.com/office/powerpoint/2010/main" val="3372659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AE49-C58A-018C-0A1F-6A08A7D6B4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F2417A-842D-F19A-9A09-1E47F6CD5187}"/>
              </a:ext>
            </a:extLst>
          </p:cNvPr>
          <p:cNvSpPr txBox="1"/>
          <p:nvPr/>
        </p:nvSpPr>
        <p:spPr>
          <a:xfrm>
            <a:off x="1259632" y="3664805"/>
            <a:ext cx="5832648" cy="369332"/>
          </a:xfrm>
          <a:prstGeom prst="rect">
            <a:avLst/>
          </a:prstGeom>
          <a:noFill/>
          <a:ln>
            <a:noFill/>
          </a:ln>
        </p:spPr>
        <p:txBody>
          <a:bodyPr wrap="square">
            <a:spAutoFit/>
          </a:bodyPr>
          <a:lstStyle/>
          <a:p>
            <a:r>
              <a:rPr lang="zh-TW" altLang="en-US" dirty="0">
                <a:effectLst/>
                <a:latin typeface="Helvetica Neue" panose="02000503000000020004" pitchFamily="2" charset="0"/>
              </a:rPr>
              <a:t>偏微分方</a:t>
            </a:r>
            <a:r>
              <a:rPr lang="zh-TW" altLang="en-US" dirty="0">
                <a:latin typeface="Helvetica Neue" panose="02000503000000020004" pitchFamily="2" charset="0"/>
              </a:rPr>
              <a:t>程</a:t>
            </a:r>
            <a:r>
              <a:rPr lang="zh-TW" altLang="en-US" dirty="0">
                <a:effectLst/>
                <a:latin typeface="Helvetica Neue" panose="02000503000000020004" pitchFamily="2" charset="0"/>
              </a:rPr>
              <a:t>式</a:t>
            </a:r>
            <a:r>
              <a:rPr lang="en-US" altLang="zh-TW" dirty="0">
                <a:effectLst/>
                <a:latin typeface="Helvetica Neue" panose="02000503000000020004" pitchFamily="2" charset="0"/>
              </a:rPr>
              <a:t> </a:t>
            </a:r>
            <a:r>
              <a:rPr lang="en-US" altLang="zh-TW" dirty="0">
                <a:effectLst/>
                <a:latin typeface="Times New Roman" panose="02020603050405020304" pitchFamily="18" charset="0"/>
                <a:cs typeface="Times New Roman" panose="02020603050405020304" pitchFamily="18" charset="0"/>
              </a:rPr>
              <a:t>Partial Differential Equation</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85534E-9DAB-5516-BC43-1FC5F108EA5B}"/>
              </a:ext>
            </a:extLst>
          </p:cNvPr>
          <p:cNvSpPr txBox="1"/>
          <p:nvPr/>
        </p:nvSpPr>
        <p:spPr>
          <a:xfrm>
            <a:off x="1259632" y="4250136"/>
            <a:ext cx="3600400" cy="369332"/>
          </a:xfrm>
          <a:prstGeom prst="rect">
            <a:avLst/>
          </a:prstGeom>
          <a:noFill/>
        </p:spPr>
        <p:txBody>
          <a:bodyPr wrap="square">
            <a:spAutoFit/>
          </a:bodyPr>
          <a:lstStyle/>
          <a:p>
            <a:r>
              <a:rPr lang="zh-TW" altLang="en-US" dirty="0">
                <a:effectLst/>
                <a:latin typeface="Helvetica Neue" panose="02000503000000020004" pitchFamily="2" charset="0"/>
              </a:rPr>
              <a:t>線性代數 </a:t>
            </a:r>
            <a:r>
              <a:rPr lang="en-US" altLang="zh-TW" dirty="0">
                <a:effectLst/>
                <a:latin typeface="Times New Roman" panose="02020603050405020304" pitchFamily="18" charset="0"/>
                <a:cs typeface="Times New Roman" panose="02020603050405020304" pitchFamily="18" charset="0"/>
              </a:rPr>
              <a:t>Linear Algebra</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E299339-EFED-BCF6-2E02-FF63D5E4E5D6}"/>
              </a:ext>
            </a:extLst>
          </p:cNvPr>
          <p:cNvSpPr txBox="1"/>
          <p:nvPr/>
        </p:nvSpPr>
        <p:spPr>
          <a:xfrm>
            <a:off x="1258507" y="4799490"/>
            <a:ext cx="4261172" cy="369332"/>
          </a:xfrm>
          <a:prstGeom prst="rect">
            <a:avLst/>
          </a:prstGeom>
          <a:noFill/>
        </p:spPr>
        <p:txBody>
          <a:bodyPr wrap="square">
            <a:spAutoFit/>
          </a:bodyPr>
          <a:lstStyle/>
          <a:p>
            <a:r>
              <a:rPr lang="zh-TW" altLang="en-US" dirty="0">
                <a:effectLst/>
                <a:latin typeface="+mn-ea"/>
                <a:ea typeface="+mn-ea"/>
              </a:rPr>
              <a:t>複變函數 </a:t>
            </a:r>
            <a:r>
              <a:rPr lang="en-US" altLang="zh-TW" dirty="0">
                <a:effectLst/>
                <a:latin typeface="Times New Roman" panose="02020603050405020304" pitchFamily="18" charset="0"/>
                <a:ea typeface="+mn-ea"/>
                <a:cs typeface="Times New Roman" panose="02020603050405020304" pitchFamily="18" charset="0"/>
              </a:rPr>
              <a:t>Functions of complex variables</a:t>
            </a:r>
            <a:r>
              <a:rPr lang="zh-TW" altLang="en-US" dirty="0">
                <a:effectLst/>
                <a:latin typeface="Times New Roman" panose="02020603050405020304" pitchFamily="18" charset="0"/>
                <a:ea typeface="+mn-ea"/>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98AC506-FC43-4910-E5B3-2ABE69753F7B}"/>
              </a:ext>
            </a:extLst>
          </p:cNvPr>
          <p:cNvSpPr txBox="1"/>
          <p:nvPr/>
        </p:nvSpPr>
        <p:spPr>
          <a:xfrm>
            <a:off x="1246932" y="1603086"/>
            <a:ext cx="3456384" cy="369332"/>
          </a:xfrm>
          <a:prstGeom prst="rect">
            <a:avLst/>
          </a:prstGeom>
          <a:noFill/>
        </p:spPr>
        <p:txBody>
          <a:bodyPr wrap="square" rtlCol="0">
            <a:spAutoFit/>
          </a:bodyPr>
          <a:lstStyle/>
          <a:p>
            <a:r>
              <a:rPr lang="en-US" dirty="0" err="1"/>
              <a:t>數學與物理是密不可分的</a:t>
            </a:r>
            <a:r>
              <a:rPr lang="en-US" dirty="0"/>
              <a:t>！</a:t>
            </a:r>
          </a:p>
        </p:txBody>
      </p:sp>
      <p:sp>
        <p:nvSpPr>
          <p:cNvPr id="6" name="TextBox 5">
            <a:extLst>
              <a:ext uri="{FF2B5EF4-FFF2-40B4-BE49-F238E27FC236}">
                <a16:creationId xmlns:a16="http://schemas.microsoft.com/office/drawing/2014/main" id="{CEBAA66C-78F6-15A8-9B83-0BB6107684F2}"/>
              </a:ext>
            </a:extLst>
          </p:cNvPr>
          <p:cNvSpPr txBox="1"/>
          <p:nvPr/>
        </p:nvSpPr>
        <p:spPr>
          <a:xfrm>
            <a:off x="1259632" y="2229178"/>
            <a:ext cx="7128792" cy="369332"/>
          </a:xfrm>
          <a:prstGeom prst="rect">
            <a:avLst/>
          </a:prstGeom>
          <a:noFill/>
        </p:spPr>
        <p:txBody>
          <a:bodyPr wrap="square">
            <a:spAutoFit/>
          </a:bodyPr>
          <a:lstStyle/>
          <a:p>
            <a:r>
              <a:rPr lang="en-US" dirty="0" err="1"/>
              <a:t>如果不是物理重實驗，以數學概念為對象的物理應該是數學的一支</a:t>
            </a:r>
            <a:r>
              <a:rPr lang="en-US" dirty="0"/>
              <a:t>。</a:t>
            </a:r>
          </a:p>
        </p:txBody>
      </p:sp>
      <p:sp>
        <p:nvSpPr>
          <p:cNvPr id="8" name="TextBox 7">
            <a:extLst>
              <a:ext uri="{FF2B5EF4-FFF2-40B4-BE49-F238E27FC236}">
                <a16:creationId xmlns:a16="http://schemas.microsoft.com/office/drawing/2014/main" id="{5E4E89CE-5CAA-7B34-D911-4938589D6C3F}"/>
              </a:ext>
            </a:extLst>
          </p:cNvPr>
          <p:cNvSpPr txBox="1"/>
          <p:nvPr/>
        </p:nvSpPr>
        <p:spPr>
          <a:xfrm>
            <a:off x="1259632" y="3097463"/>
            <a:ext cx="5832648" cy="369332"/>
          </a:xfrm>
          <a:prstGeom prst="rect">
            <a:avLst/>
          </a:prstGeom>
          <a:noFill/>
        </p:spPr>
        <p:txBody>
          <a:bodyPr wrap="square" rtlCol="0">
            <a:spAutoFit/>
          </a:bodyPr>
          <a:lstStyle/>
          <a:p>
            <a:r>
              <a:rPr lang="en-US" dirty="0" err="1"/>
              <a:t>數學物理就是介紹物理用的到的數學方法</a:t>
            </a:r>
            <a:r>
              <a:rPr lang="en-US" dirty="0"/>
              <a:t>！</a:t>
            </a:r>
          </a:p>
        </p:txBody>
      </p:sp>
    </p:spTree>
    <p:extLst>
      <p:ext uri="{BB962C8B-B14F-4D97-AF65-F5344CB8AC3E}">
        <p14:creationId xmlns:p14="http://schemas.microsoft.com/office/powerpoint/2010/main" val="1295806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0A9A7-788D-FDB0-6993-EFE3A9F21C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FAF460-CF4C-47BD-4007-DE6606CA8766}"/>
              </a:ext>
            </a:extLst>
          </p:cNvPr>
          <p:cNvSpPr txBox="1"/>
          <p:nvPr/>
        </p:nvSpPr>
        <p:spPr>
          <a:xfrm>
            <a:off x="586974" y="818802"/>
            <a:ext cx="8280920" cy="369332"/>
          </a:xfrm>
          <a:prstGeom prst="rect">
            <a:avLst/>
          </a:prstGeom>
          <a:noFill/>
        </p:spPr>
        <p:txBody>
          <a:bodyPr wrap="square">
            <a:spAutoFit/>
          </a:bodyPr>
          <a:lstStyle/>
          <a:p>
            <a:r>
              <a:rPr lang="zh-TW" altLang="en-US" dirty="0">
                <a:effectLst/>
                <a:latin typeface="Helvetica Neue" panose="02000503000000020004" pitchFamily="2" charset="0"/>
              </a:rPr>
              <a:t>我們將先從古典普通物理中已經介紹過、需要較進階數學方法的問題開始暖身</a:t>
            </a:r>
            <a:r>
              <a:rPr lang="zh-TW" altLang="en-US" dirty="0">
                <a:latin typeface="Helvetica Neue" panose="02000503000000020004" pitchFamily="2" charset="0"/>
              </a:rPr>
              <a:t>：</a:t>
            </a:r>
            <a:endParaRPr lang="en-US" dirty="0"/>
          </a:p>
        </p:txBody>
      </p:sp>
      <p:sp>
        <p:nvSpPr>
          <p:cNvPr id="7" name="TextBox 6">
            <a:extLst>
              <a:ext uri="{FF2B5EF4-FFF2-40B4-BE49-F238E27FC236}">
                <a16:creationId xmlns:a16="http://schemas.microsoft.com/office/drawing/2014/main" id="{B54A057C-7CFC-F83E-D884-D6EE796B807F}"/>
              </a:ext>
            </a:extLst>
          </p:cNvPr>
          <p:cNvSpPr txBox="1"/>
          <p:nvPr/>
        </p:nvSpPr>
        <p:spPr>
          <a:xfrm>
            <a:off x="601814" y="2861276"/>
            <a:ext cx="7456081" cy="369332"/>
          </a:xfrm>
          <a:prstGeom prst="rect">
            <a:avLst/>
          </a:prstGeom>
          <a:noFill/>
        </p:spPr>
        <p:txBody>
          <a:bodyPr wrap="square">
            <a:spAutoFit/>
          </a:bodyPr>
          <a:lstStyle/>
          <a:p>
            <a:pPr marL="342900" indent="-342900">
              <a:buAutoNum type="arabicPeriod"/>
            </a:pPr>
            <a:r>
              <a:rPr lang="en-GB" dirty="0">
                <a:effectLst/>
                <a:latin typeface="Times New Roman" panose="02020603050405020304" pitchFamily="18" charset="0"/>
                <a:cs typeface="Times New Roman" panose="02020603050405020304" pitchFamily="18" charset="0"/>
              </a:rPr>
              <a:t>Decay Equation, First order </a:t>
            </a:r>
            <a:r>
              <a:rPr lang="en-GB" dirty="0">
                <a:latin typeface="Times New Roman" panose="02020603050405020304" pitchFamily="18" charset="0"/>
                <a:cs typeface="Times New Roman" panose="02020603050405020304" pitchFamily="18" charset="0"/>
              </a:rPr>
              <a:t>Linear Ordinary Differential Equation. </a:t>
            </a:r>
            <a:endParaRPr lang="en-GB" dirty="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72DFE48-CBDD-85E5-067A-F90CFD06C4E9}"/>
              </a:ext>
            </a:extLst>
          </p:cNvPr>
          <p:cNvSpPr txBox="1"/>
          <p:nvPr/>
        </p:nvSpPr>
        <p:spPr>
          <a:xfrm>
            <a:off x="625480" y="3374132"/>
            <a:ext cx="799288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2.  SHO, damped SHO and Forced Oscillation equation. Second order Linear ODE.</a:t>
            </a:r>
          </a:p>
        </p:txBody>
      </p:sp>
      <p:sp>
        <p:nvSpPr>
          <p:cNvPr id="10" name="TextBox 9">
            <a:extLst>
              <a:ext uri="{FF2B5EF4-FFF2-40B4-BE49-F238E27FC236}">
                <a16:creationId xmlns:a16="http://schemas.microsoft.com/office/drawing/2014/main" id="{6A7584FE-3822-ED46-7654-08D543FD5EA0}"/>
              </a:ext>
            </a:extLst>
          </p:cNvPr>
          <p:cNvSpPr txBox="1"/>
          <p:nvPr/>
        </p:nvSpPr>
        <p:spPr>
          <a:xfrm>
            <a:off x="629816" y="5161857"/>
            <a:ext cx="8280920"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3. Coupled SHO. Systems of second order ODE’s. </a:t>
            </a:r>
          </a:p>
        </p:txBody>
      </p:sp>
      <p:sp>
        <p:nvSpPr>
          <p:cNvPr id="14" name="TextBox 13">
            <a:extLst>
              <a:ext uri="{FF2B5EF4-FFF2-40B4-BE49-F238E27FC236}">
                <a16:creationId xmlns:a16="http://schemas.microsoft.com/office/drawing/2014/main" id="{1000DD9E-9C38-688A-9BB4-678FFECC7A41}"/>
              </a:ext>
            </a:extLst>
          </p:cNvPr>
          <p:cNvSpPr txBox="1"/>
          <p:nvPr/>
        </p:nvSpPr>
        <p:spPr>
          <a:xfrm>
            <a:off x="629816" y="5758469"/>
            <a:ext cx="799288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4. Vectors, Matrices, linear Equation and Eigenvector </a:t>
            </a:r>
            <a:r>
              <a:rPr lang="en-GB" dirty="0">
                <a:solidFill>
                  <a:srgbClr val="FF0000"/>
                </a:solidFill>
                <a:latin typeface="Times New Roman" panose="02020603050405020304" pitchFamily="18" charset="0"/>
                <a:cs typeface="Times New Roman" panose="02020603050405020304" pitchFamily="18" charset="0"/>
              </a:rPr>
              <a:t>Eigenvalue problem</a:t>
            </a:r>
            <a:r>
              <a:rPr lang="en-GB" dirty="0">
                <a:latin typeface="Times New Roman" panose="02020603050405020304" pitchFamily="18" charset="0"/>
                <a:cs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987F746B-26E6-AE26-4A89-857F316788F8}"/>
              </a:ext>
            </a:extLst>
          </p:cNvPr>
          <p:cNvSpPr txBox="1"/>
          <p:nvPr/>
        </p:nvSpPr>
        <p:spPr>
          <a:xfrm>
            <a:off x="629816" y="2163754"/>
            <a:ext cx="4572000"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Ordinary Differential Equation </a:t>
            </a:r>
            <a:r>
              <a:rPr lang="en-GB" dirty="0" err="1">
                <a:latin typeface="Times New Roman" panose="02020603050405020304" pitchFamily="18" charset="0"/>
                <a:cs typeface="Times New Roman" panose="02020603050405020304" pitchFamily="18" charset="0"/>
              </a:rPr>
              <a:t>常</a:t>
            </a:r>
            <a:r>
              <a:rPr lang="zh-TW" altLang="en-US" dirty="0">
                <a:latin typeface="Times New Roman" panose="02020603050405020304" pitchFamily="18" charset="0"/>
                <a:cs typeface="Times New Roman" panose="02020603050405020304" pitchFamily="18" charset="0"/>
              </a:rPr>
              <a:t>微分方程式</a:t>
            </a:r>
            <a:endParaRPr lang="en-US" dirty="0">
              <a:solidFill>
                <a:srgbClr val="FF0000"/>
              </a:solidFill>
            </a:endParaRPr>
          </a:p>
        </p:txBody>
      </p:sp>
      <p:sp>
        <p:nvSpPr>
          <p:cNvPr id="2" name="TextBox 1">
            <a:extLst>
              <a:ext uri="{FF2B5EF4-FFF2-40B4-BE49-F238E27FC236}">
                <a16:creationId xmlns:a16="http://schemas.microsoft.com/office/drawing/2014/main" id="{6DC22FB1-220A-E371-93EF-6C682A9E201A}"/>
              </a:ext>
            </a:extLst>
          </p:cNvPr>
          <p:cNvSpPr txBox="1"/>
          <p:nvPr/>
        </p:nvSpPr>
        <p:spPr>
          <a:xfrm>
            <a:off x="625480" y="1296616"/>
            <a:ext cx="374288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will start with classical physics.</a:t>
            </a:r>
          </a:p>
        </p:txBody>
      </p:sp>
    </p:spTree>
    <p:extLst>
      <p:ext uri="{BB962C8B-B14F-4D97-AF65-F5344CB8AC3E}">
        <p14:creationId xmlns:p14="http://schemas.microsoft.com/office/powerpoint/2010/main" val="2011624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1DF65D79-E983-242A-2763-86B083F09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83" y="1772816"/>
            <a:ext cx="8538833" cy="3039543"/>
          </a:xfrm>
          <a:prstGeom prst="rect">
            <a:avLst/>
          </a:prstGeom>
        </p:spPr>
      </p:pic>
    </p:spTree>
    <p:extLst>
      <p:ext uri="{BB962C8B-B14F-4D97-AF65-F5344CB8AC3E}">
        <p14:creationId xmlns:p14="http://schemas.microsoft.com/office/powerpoint/2010/main" val="69189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3E615EBF-44F4-C651-558B-AF2B67950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83" y="1772816"/>
            <a:ext cx="8281034" cy="3663420"/>
          </a:xfrm>
          <a:prstGeom prst="rect">
            <a:avLst/>
          </a:prstGeom>
        </p:spPr>
      </p:pic>
    </p:spTree>
    <p:extLst>
      <p:ext uri="{BB962C8B-B14F-4D97-AF65-F5344CB8AC3E}">
        <p14:creationId xmlns:p14="http://schemas.microsoft.com/office/powerpoint/2010/main" val="298622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2EC0-9D51-94CE-7FD0-A6C1952808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45D7E7-9A54-5D45-B6B2-22B1D14BA592}"/>
              </a:ext>
            </a:extLst>
          </p:cNvPr>
          <p:cNvSpPr txBox="1"/>
          <p:nvPr/>
        </p:nvSpPr>
        <p:spPr>
          <a:xfrm>
            <a:off x="350437" y="1977706"/>
            <a:ext cx="835292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2.  3D </a:t>
            </a:r>
            <a:r>
              <a:rPr lang="en-GB" dirty="0">
                <a:effectLst/>
                <a:latin typeface="Times New Roman" panose="02020603050405020304" pitchFamily="18" charset="0"/>
                <a:cs typeface="Times New Roman" panose="02020603050405020304" pitchFamily="18" charset="0"/>
              </a:rPr>
              <a:t>Vector Calculus: Gradient, Divergence, Curl. Gauss’ Stokes Theorem. </a:t>
            </a:r>
          </a:p>
        </p:txBody>
      </p:sp>
      <p:sp>
        <p:nvSpPr>
          <p:cNvPr id="5" name="TextBox 4">
            <a:extLst>
              <a:ext uri="{FF2B5EF4-FFF2-40B4-BE49-F238E27FC236}">
                <a16:creationId xmlns:a16="http://schemas.microsoft.com/office/drawing/2014/main" id="{83E9E5B5-322A-CA42-0D0B-4242AC7F5ACB}"/>
              </a:ext>
            </a:extLst>
          </p:cNvPr>
          <p:cNvSpPr txBox="1"/>
          <p:nvPr/>
        </p:nvSpPr>
        <p:spPr>
          <a:xfrm>
            <a:off x="350437" y="3093836"/>
            <a:ext cx="860444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4</a:t>
            </a:r>
            <a:r>
              <a:rPr lang="en-GB" dirty="0">
                <a:effectLst/>
                <a:latin typeface="Times New Roman" panose="02020603050405020304" pitchFamily="18" charset="0"/>
                <a:cs typeface="Times New Roman" panose="02020603050405020304" pitchFamily="18" charset="0"/>
              </a:rPr>
              <a:t>. Electromagnetic Wave Equation.  Partial Differential </a:t>
            </a:r>
            <a:r>
              <a:rPr lang="en-GB" dirty="0">
                <a:latin typeface="Times New Roman" panose="02020603050405020304" pitchFamily="18" charset="0"/>
                <a:cs typeface="Times New Roman" panose="02020603050405020304" pitchFamily="18" charset="0"/>
              </a:rPr>
              <a:t>Equation. </a:t>
            </a:r>
            <a:endParaRPr lang="en-GB" dirty="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A8D6904-2B77-7331-1916-DAFA81B2E1A7}"/>
              </a:ext>
            </a:extLst>
          </p:cNvPr>
          <p:cNvSpPr txBox="1"/>
          <p:nvPr/>
        </p:nvSpPr>
        <p:spPr>
          <a:xfrm>
            <a:off x="350437" y="2535771"/>
            <a:ext cx="8437180"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3</a:t>
            </a:r>
            <a:r>
              <a:rPr lang="en-GB" dirty="0">
                <a:effectLst/>
                <a:latin typeface="Times New Roman" panose="02020603050405020304" pitchFamily="18" charset="0"/>
                <a:cs typeface="Times New Roman" panose="02020603050405020304" pitchFamily="18" charset="0"/>
              </a:rPr>
              <a:t>.  Maxwell Equation by 3D vector calculus notations. </a:t>
            </a:r>
            <a:r>
              <a:rPr lang="en-US" dirty="0">
                <a:latin typeface="Times New Roman" panose="02020603050405020304" pitchFamily="18" charset="0"/>
                <a:cs typeface="Times New Roman" panose="02020603050405020304" pitchFamily="18" charset="0"/>
              </a:rPr>
              <a:t>Feynman Lectures V. 2 Ch. 1,2,3.</a:t>
            </a:r>
          </a:p>
        </p:txBody>
      </p:sp>
      <p:sp>
        <p:nvSpPr>
          <p:cNvPr id="11" name="TextBox 10">
            <a:extLst>
              <a:ext uri="{FF2B5EF4-FFF2-40B4-BE49-F238E27FC236}">
                <a16:creationId xmlns:a16="http://schemas.microsoft.com/office/drawing/2014/main" id="{976F6E99-E945-FFEE-54ED-1C8E56DA6EFC}"/>
              </a:ext>
            </a:extLst>
          </p:cNvPr>
          <p:cNvSpPr txBox="1"/>
          <p:nvPr/>
        </p:nvSpPr>
        <p:spPr>
          <a:xfrm>
            <a:off x="356383" y="3645024"/>
            <a:ext cx="8431234" cy="369332"/>
          </a:xfrm>
          <a:prstGeom prst="rect">
            <a:avLst/>
          </a:prstGeom>
          <a:noFill/>
        </p:spPr>
        <p:txBody>
          <a:bodyPr wrap="square">
            <a:spAutoFit/>
          </a:bodyPr>
          <a:lstStyle/>
          <a:p>
            <a:r>
              <a:rPr lang="en-GB" dirty="0">
                <a:effectLst/>
                <a:latin typeface="Times New Roman" panose="02020603050405020304" pitchFamily="18" charset="0"/>
                <a:cs typeface="Times New Roman" panose="02020603050405020304" pitchFamily="18" charset="0"/>
              </a:rPr>
              <a:t>5. </a:t>
            </a:r>
            <a:r>
              <a:rPr lang="en-GB" dirty="0">
                <a:latin typeface="Times New Roman" panose="02020603050405020304" pitchFamily="18" charset="0"/>
                <a:cs typeface="Times New Roman" panose="02020603050405020304" pitchFamily="18" charset="0"/>
              </a:rPr>
              <a:t>Separation of variables. Fourier Series and </a:t>
            </a:r>
            <a:r>
              <a:rPr lang="en-GB" dirty="0">
                <a:solidFill>
                  <a:srgbClr val="FF0000"/>
                </a:solidFill>
                <a:latin typeface="Times New Roman" panose="02020603050405020304" pitchFamily="18" charset="0"/>
                <a:cs typeface="Times New Roman" panose="02020603050405020304" pitchFamily="18" charset="0"/>
              </a:rPr>
              <a:t>Eigenvalue problems</a:t>
            </a:r>
            <a:r>
              <a:rPr lang="en-GB" dirty="0">
                <a:latin typeface="Times New Roman" panose="02020603050405020304" pitchFamily="18" charset="0"/>
                <a:cs typeface="Times New Roman" panose="02020603050405020304" pitchFamily="18" charset="0"/>
              </a:rPr>
              <a:t>, similar with matrix.  </a:t>
            </a:r>
            <a:endParaRPr lang="en-GB" dirty="0">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A02D5A7-1388-54A2-19B3-35EBBE9322A7}"/>
              </a:ext>
            </a:extLst>
          </p:cNvPr>
          <p:cNvSpPr txBox="1"/>
          <p:nvPr/>
        </p:nvSpPr>
        <p:spPr>
          <a:xfrm>
            <a:off x="384757" y="628319"/>
            <a:ext cx="4572000" cy="369332"/>
          </a:xfrm>
          <a:prstGeom prst="rect">
            <a:avLst/>
          </a:prstGeom>
          <a:noFill/>
        </p:spPr>
        <p:txBody>
          <a:bodyPr wrap="square">
            <a:spAutoFit/>
          </a:bodyPr>
          <a:lstStyle/>
          <a:p>
            <a:r>
              <a:rPr lang="en-GB" dirty="0">
                <a:solidFill>
                  <a:srgbClr val="FF0000"/>
                </a:solidFill>
                <a:effectLst/>
                <a:latin typeface="Times New Roman" panose="02020603050405020304" pitchFamily="18" charset="0"/>
                <a:cs typeface="Times New Roman" panose="02020603050405020304" pitchFamily="18" charset="0"/>
              </a:rPr>
              <a:t>Partial Differential </a:t>
            </a:r>
            <a:r>
              <a:rPr lang="en-GB" dirty="0">
                <a:solidFill>
                  <a:srgbClr val="FF0000"/>
                </a:solidFill>
                <a:latin typeface="Times New Roman" panose="02020603050405020304" pitchFamily="18" charset="0"/>
                <a:cs typeface="Times New Roman" panose="02020603050405020304" pitchFamily="18" charset="0"/>
              </a:rPr>
              <a:t>Equation. </a:t>
            </a:r>
            <a:endParaRPr lang="en-US" dirty="0">
              <a:solidFill>
                <a:srgbClr val="FF0000"/>
              </a:solidFill>
            </a:endParaRPr>
          </a:p>
        </p:txBody>
      </p:sp>
      <p:sp>
        <p:nvSpPr>
          <p:cNvPr id="7" name="TextBox 6">
            <a:extLst>
              <a:ext uri="{FF2B5EF4-FFF2-40B4-BE49-F238E27FC236}">
                <a16:creationId xmlns:a16="http://schemas.microsoft.com/office/drawing/2014/main" id="{BE338577-B2F4-AA29-8E4F-B379745DB5B9}"/>
              </a:ext>
            </a:extLst>
          </p:cNvPr>
          <p:cNvSpPr txBox="1"/>
          <p:nvPr/>
        </p:nvSpPr>
        <p:spPr>
          <a:xfrm>
            <a:off x="350437" y="5159326"/>
            <a:ext cx="4572000"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Eigenvalue problems </a:t>
            </a:r>
            <a:r>
              <a:rPr lang="en-GB" dirty="0" err="1">
                <a:solidFill>
                  <a:srgbClr val="FF0000"/>
                </a:solidFill>
                <a:latin typeface="Times New Roman" panose="02020603050405020304" pitchFamily="18" charset="0"/>
                <a:cs typeface="Times New Roman" panose="02020603050405020304" pitchFamily="18" charset="0"/>
              </a:rPr>
              <a:t>這個字重複出現</a:t>
            </a:r>
            <a:r>
              <a:rPr lang="en-GB" dirty="0">
                <a:solidFill>
                  <a:srgbClr val="FF0000"/>
                </a:solidFill>
                <a:latin typeface="Times New Roman" panose="02020603050405020304" pitchFamily="18" charset="0"/>
                <a:cs typeface="Times New Roman" panose="02020603050405020304" pitchFamily="18" charset="0"/>
              </a:rPr>
              <a:t>！</a:t>
            </a:r>
            <a:endParaRPr lang="en-US" dirty="0"/>
          </a:p>
        </p:txBody>
      </p:sp>
      <p:sp>
        <p:nvSpPr>
          <p:cNvPr id="10" name="TextBox 9">
            <a:extLst>
              <a:ext uri="{FF2B5EF4-FFF2-40B4-BE49-F238E27FC236}">
                <a16:creationId xmlns:a16="http://schemas.microsoft.com/office/drawing/2014/main" id="{8915CFB0-A2A5-D011-E329-45FD855C363A}"/>
              </a:ext>
            </a:extLst>
          </p:cNvPr>
          <p:cNvSpPr txBox="1"/>
          <p:nvPr/>
        </p:nvSpPr>
        <p:spPr>
          <a:xfrm>
            <a:off x="341532" y="5675683"/>
            <a:ext cx="5976664"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第二個數學主題：</a:t>
            </a:r>
            <a:r>
              <a:rPr lang="en-US" altLang="zh-TW" dirty="0" err="1">
                <a:latin typeface="Times New Roman" panose="02020603050405020304" pitchFamily="18" charset="0"/>
                <a:cs typeface="Times New Roman" panose="02020603050405020304" pitchFamily="18" charset="0"/>
              </a:rPr>
              <a:t>Linear</a:t>
            </a:r>
            <a:r>
              <a:rPr lang="en-US" altLang="zh-TW" dirty="0">
                <a:latin typeface="Times New Roman" panose="02020603050405020304" pitchFamily="18" charset="0"/>
                <a:cs typeface="Times New Roman" panose="02020603050405020304" pitchFamily="18" charset="0"/>
              </a:rPr>
              <a:t> Algebra</a:t>
            </a:r>
            <a:r>
              <a:rPr lang="zh-TW" altLang="en-US" dirty="0">
                <a:latin typeface="Times New Roman" panose="02020603050405020304" pitchFamily="18" charset="0"/>
                <a:cs typeface="Times New Roman" panose="02020603050405020304" pitchFamily="18" charset="0"/>
              </a:rPr>
              <a:t> </a:t>
            </a:r>
            <a:r>
              <a:rPr lang="zh-TW" altLang="en-US" dirty="0">
                <a:latin typeface="Helvetica Neue" panose="02000503000000020004" pitchFamily="2" charset="0"/>
              </a:rPr>
              <a:t>線性代數</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61E9B52-DCBC-9F77-C063-4FB20FDA88A8}"/>
              </a:ext>
            </a:extLst>
          </p:cNvPr>
          <p:cNvSpPr txBox="1"/>
          <p:nvPr/>
        </p:nvSpPr>
        <p:spPr>
          <a:xfrm>
            <a:off x="341532" y="1385470"/>
            <a:ext cx="7088907" cy="369332"/>
          </a:xfrm>
          <a:prstGeom prst="rect">
            <a:avLst/>
          </a:prstGeom>
          <a:noFill/>
        </p:spPr>
        <p:txBody>
          <a:bodyPr wrap="square">
            <a:spAutoFit/>
          </a:bodyPr>
          <a:lstStyle/>
          <a:p>
            <a:r>
              <a:rPr lang="en-GB" sz="1800" dirty="0">
                <a:solidFill>
                  <a:srgbClr val="000000"/>
                </a:solidFill>
                <a:effectLst/>
                <a:latin typeface="Times New Roman" panose="02020603050405020304" pitchFamily="18" charset="0"/>
                <a:ea typeface="Microsoft JhengHei" panose="020B0604030504040204" pitchFamily="34" charset="-120"/>
                <a:cs typeface="Times New Roman" panose="02020603050405020304" pitchFamily="18" charset="0"/>
              </a:rPr>
              <a:t>1. Continuous limit of Systems of ODE and Wave equation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72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B0C53-64C1-C819-BAAD-DACEB663585F}"/>
            </a:ext>
          </a:extLst>
        </p:cNvPr>
        <p:cNvGrpSpPr/>
        <p:nvPr/>
      </p:nvGrpSpPr>
      <p:grpSpPr>
        <a:xfrm>
          <a:off x="0" y="0"/>
          <a:ext cx="0" cy="0"/>
          <a:chOff x="0" y="0"/>
          <a:chExt cx="0" cy="0"/>
        </a:xfrm>
      </p:grpSpPr>
      <p:pic>
        <p:nvPicPr>
          <p:cNvPr id="3" name="Picture 2" descr="A book cover of a book&#10;&#10;AI-generated content may be incorrect.">
            <a:extLst>
              <a:ext uri="{FF2B5EF4-FFF2-40B4-BE49-F238E27FC236}">
                <a16:creationId xmlns:a16="http://schemas.microsoft.com/office/drawing/2014/main" id="{75A03533-F366-5291-AAEF-D5799571619E}"/>
              </a:ext>
            </a:extLst>
          </p:cNvPr>
          <p:cNvPicPr>
            <a:picLocks noChangeAspect="1"/>
          </p:cNvPicPr>
          <p:nvPr/>
        </p:nvPicPr>
        <p:blipFill>
          <a:blip r:embed="rId2">
            <a:extLst>
              <a:ext uri="{28A0092B-C50C-407E-A947-70E740481C1C}">
                <a14:useLocalDpi xmlns:a14="http://schemas.microsoft.com/office/drawing/2010/main" val="0"/>
              </a:ext>
            </a:extLst>
          </a:blip>
          <a:srcRect t="4851" b="4851"/>
          <a:stretch>
            <a:fillRect/>
          </a:stretch>
        </p:blipFill>
        <p:spPr>
          <a:xfrm>
            <a:off x="602128" y="1124744"/>
            <a:ext cx="3957420" cy="5184576"/>
          </a:xfrm>
          <a:prstGeom prst="rect">
            <a:avLst/>
          </a:prstGeom>
        </p:spPr>
      </p:pic>
      <p:pic>
        <p:nvPicPr>
          <p:cNvPr id="5" name="Picture 4" descr="A screenshot of a book&#10;&#10;AI-generated content may be incorrect.">
            <a:extLst>
              <a:ext uri="{FF2B5EF4-FFF2-40B4-BE49-F238E27FC236}">
                <a16:creationId xmlns:a16="http://schemas.microsoft.com/office/drawing/2014/main" id="{B0DF0AA9-6B2B-E108-5470-6A65E8473E5A}"/>
              </a:ext>
            </a:extLst>
          </p:cNvPr>
          <p:cNvPicPr>
            <a:picLocks noChangeAspect="1"/>
          </p:cNvPicPr>
          <p:nvPr/>
        </p:nvPicPr>
        <p:blipFill>
          <a:blip r:embed="rId3">
            <a:extLst>
              <a:ext uri="{28A0092B-C50C-407E-A947-70E740481C1C}">
                <a14:useLocalDpi xmlns:a14="http://schemas.microsoft.com/office/drawing/2010/main" val="0"/>
              </a:ext>
            </a:extLst>
          </a:blip>
          <a:srcRect t="21251" r="18002"/>
          <a:stretch>
            <a:fillRect/>
          </a:stretch>
        </p:blipFill>
        <p:spPr>
          <a:xfrm>
            <a:off x="4985825" y="1140768"/>
            <a:ext cx="3720939" cy="5184576"/>
          </a:xfrm>
          <a:prstGeom prst="rect">
            <a:avLst/>
          </a:prstGeom>
        </p:spPr>
      </p:pic>
      <p:sp>
        <p:nvSpPr>
          <p:cNvPr id="6" name="TextBox 5">
            <a:extLst>
              <a:ext uri="{FF2B5EF4-FFF2-40B4-BE49-F238E27FC236}">
                <a16:creationId xmlns:a16="http://schemas.microsoft.com/office/drawing/2014/main" id="{3EF7C44E-B2F5-09C4-2422-BF50EB1C4F24}"/>
              </a:ext>
            </a:extLst>
          </p:cNvPr>
          <p:cNvSpPr txBox="1"/>
          <p:nvPr/>
        </p:nvSpPr>
        <p:spPr>
          <a:xfrm>
            <a:off x="683568" y="476672"/>
            <a:ext cx="7200800" cy="369332"/>
          </a:xfrm>
          <a:prstGeom prst="rect">
            <a:avLst/>
          </a:prstGeom>
          <a:noFill/>
        </p:spPr>
        <p:txBody>
          <a:bodyPr wrap="square" rtlCol="0">
            <a:spAutoFit/>
          </a:bodyPr>
          <a:lstStyle/>
          <a:p>
            <a:r>
              <a:rPr lang="en-US" dirty="0" err="1"/>
              <a:t>線性代數竟然是</a:t>
            </a:r>
            <a:r>
              <a:rPr lang="en-US" dirty="0" err="1">
                <a:latin typeface="Times New Roman" panose="02020603050405020304" pitchFamily="18" charset="0"/>
                <a:cs typeface="Times New Roman" panose="02020603050405020304" pitchFamily="18" charset="0"/>
              </a:rPr>
              <a:t>AI</a:t>
            </a:r>
            <a:r>
              <a:rPr lang="en-US" dirty="0" err="1"/>
              <a:t>深層學習的數學基礎</a:t>
            </a:r>
            <a:endParaRPr lang="en-US" dirty="0"/>
          </a:p>
        </p:txBody>
      </p:sp>
    </p:spTree>
    <p:extLst>
      <p:ext uri="{BB962C8B-B14F-4D97-AF65-F5344CB8AC3E}">
        <p14:creationId xmlns:p14="http://schemas.microsoft.com/office/powerpoint/2010/main" val="3293466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fig16"/>
          <p:cNvPicPr>
            <a:picLocks noChangeAspect="1" noChangeArrowheads="1"/>
          </p:cNvPicPr>
          <p:nvPr/>
        </p:nvPicPr>
        <p:blipFill>
          <a:blip r:embed="rId2">
            <a:extLst>
              <a:ext uri="{28A0092B-C50C-407E-A947-70E740481C1C}">
                <a14:useLocalDpi xmlns:a14="http://schemas.microsoft.com/office/drawing/2010/main" val="0"/>
              </a:ext>
            </a:extLst>
          </a:blip>
          <a:srcRect b="17786"/>
          <a:stretch>
            <a:fillRect/>
          </a:stretch>
        </p:blipFill>
        <p:spPr bwMode="auto">
          <a:xfrm>
            <a:off x="733137" y="1538049"/>
            <a:ext cx="2413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wave11"/>
          <p:cNvPicPr>
            <a:picLocks noChangeAspect="1" noChangeArrowheads="1"/>
          </p:cNvPicPr>
          <p:nvPr/>
        </p:nvPicPr>
        <p:blipFill>
          <a:blip r:embed="rId3">
            <a:extLst>
              <a:ext uri="{28A0092B-C50C-407E-A947-70E740481C1C}">
                <a14:useLocalDpi xmlns:a14="http://schemas.microsoft.com/office/drawing/2010/main" val="0"/>
              </a:ext>
            </a:extLst>
          </a:blip>
          <a:srcRect t="45245"/>
          <a:stretch>
            <a:fillRect/>
          </a:stretch>
        </p:blipFill>
        <p:spPr bwMode="auto">
          <a:xfrm>
            <a:off x="3381206" y="1557694"/>
            <a:ext cx="22145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fig16"/>
          <p:cNvPicPr>
            <a:picLocks noChangeAspect="1" noChangeArrowheads="1"/>
          </p:cNvPicPr>
          <p:nvPr/>
        </p:nvPicPr>
        <p:blipFill>
          <a:blip r:embed="rId4" cstate="print">
            <a:extLst>
              <a:ext uri="{28A0092B-C50C-407E-A947-70E740481C1C}">
                <a14:useLocalDpi xmlns:a14="http://schemas.microsoft.com/office/drawing/2010/main" val="0"/>
              </a:ext>
            </a:extLst>
          </a:blip>
          <a:srcRect b="60556"/>
          <a:stretch>
            <a:fillRect/>
          </a:stretch>
        </p:blipFill>
        <p:spPr bwMode="auto">
          <a:xfrm>
            <a:off x="3371372" y="3240422"/>
            <a:ext cx="2224395" cy="70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http://www.exploratorium.edu/theworld/sonar/images/so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837" y="1510771"/>
            <a:ext cx="27384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p:cNvPicPr>
            <a:picLocks noChangeAspect="1" noChangeArrowheads="1"/>
          </p:cNvPicPr>
          <p:nvPr/>
        </p:nvPicPr>
        <p:blipFill>
          <a:blip r:embed="rId6">
            <a:extLst>
              <a:ext uri="{28A0092B-C50C-407E-A947-70E740481C1C}">
                <a14:useLocalDpi xmlns:a14="http://schemas.microsoft.com/office/drawing/2010/main" val="0"/>
              </a:ext>
            </a:extLst>
          </a:blip>
          <a:srcRect b="68420"/>
          <a:stretch>
            <a:fillRect/>
          </a:stretch>
        </p:blipFill>
        <p:spPr bwMode="auto">
          <a:xfrm>
            <a:off x="3315810" y="4019875"/>
            <a:ext cx="2708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6"/>
          <p:cNvSpPr txBox="1">
            <a:spLocks noChangeArrowheads="1"/>
          </p:cNvSpPr>
          <p:nvPr/>
        </p:nvSpPr>
        <p:spPr bwMode="auto">
          <a:xfrm>
            <a:off x="733137" y="242988"/>
            <a:ext cx="73162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latin typeface="Times New Roman" panose="02020603050405020304" pitchFamily="18" charset="0"/>
              </a:rPr>
              <a:t>波方程式 </a:t>
            </a:r>
            <a:r>
              <a:rPr lang="en-US" altLang="zh-TW" sz="1800" dirty="0">
                <a:solidFill>
                  <a:srgbClr val="FF0000"/>
                </a:solidFill>
                <a:latin typeface="Times New Roman" pitchFamily="18" charset="0"/>
                <a:cs typeface="Times New Roman" pitchFamily="18" charset="0"/>
              </a:rPr>
              <a:t>Wave Equation will be the organizing topics of the first semester. </a:t>
            </a:r>
            <a:endParaRPr lang="zh-TW" altLang="en-US" sz="1800" dirty="0">
              <a:solidFill>
                <a:srgbClr val="FF0000"/>
              </a:solidFill>
              <a:latin typeface="Times New Roman" pitchFamily="18" charset="0"/>
              <a:cs typeface="Times New Roman" pitchFamily="18" charset="0"/>
            </a:endParaRPr>
          </a:p>
        </p:txBody>
      </p:sp>
      <p:sp>
        <p:nvSpPr>
          <p:cNvPr id="14" name="文字方塊 13"/>
          <p:cNvSpPr txBox="1">
            <a:spLocks noChangeArrowheads="1"/>
          </p:cNvSpPr>
          <p:nvPr/>
        </p:nvSpPr>
        <p:spPr bwMode="auto">
          <a:xfrm>
            <a:off x="733137" y="5370071"/>
            <a:ext cx="7111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所有波動現象滿足的運動方程式。</a:t>
            </a:r>
          </a:p>
        </p:txBody>
      </p:sp>
      <mc:AlternateContent xmlns:mc="http://schemas.openxmlformats.org/markup-compatibility/2006" xmlns:a14="http://schemas.microsoft.com/office/drawing/2010/main">
        <mc:Choice Requires="a14">
          <p:sp>
            <p:nvSpPr>
              <p:cNvPr id="15" name="矩形 14"/>
              <p:cNvSpPr/>
              <p:nvPr/>
            </p:nvSpPr>
            <p:spPr>
              <a:xfrm>
                <a:off x="3154348" y="711360"/>
                <a:ext cx="1480918"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𝜇</m:t>
                          </m:r>
                        </m:num>
                        <m:den>
                          <m:r>
                            <a:rPr lang="zh-TW" altLang="en-US" sz="1800" i="1">
                              <a:latin typeface="Cambria Math"/>
                              <a:ea typeface="Cambria Math"/>
                            </a:rPr>
                            <m:t>𝜏</m:t>
                          </m:r>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b="0" i="1" smtClean="0">
                                  <a:latin typeface="Cambria Math"/>
                                  <a:ea typeface="Cambria Math"/>
                                </a:rPr>
                                <m:t>𝑡</m:t>
                              </m:r>
                            </m:e>
                            <m:sup>
                              <m:r>
                                <a:rPr lang="en-US" altLang="zh-TW" sz="1800" i="1">
                                  <a:latin typeface="Cambria Math"/>
                                  <a:ea typeface="Cambria Math"/>
                                </a:rPr>
                                <m:t>2</m:t>
                              </m:r>
                            </m:sup>
                          </m:sSup>
                        </m:den>
                      </m:f>
                    </m:oMath>
                  </m:oMathPara>
                </a14:m>
                <a:endParaRPr lang="zh-TW" altLang="en-US" sz="1800" dirty="0">
                  <a:latin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3154348" y="711360"/>
                <a:ext cx="1480918" cy="648191"/>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175801" y="711360"/>
                <a:ext cx="159389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latin typeface="Times New Roman" panose="02020603050405020304"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3175801" y="711360"/>
                <a:ext cx="1593898" cy="648254"/>
              </a:xfrm>
              <a:prstGeom prst="rect">
                <a:avLst/>
              </a:prstGeom>
              <a:blipFill>
                <a:blip r:embed="rId8"/>
                <a:stretch>
                  <a:fillRect b="-384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E1DB3EB-3150-C3ED-DA61-C10E565AD579}"/>
              </a:ext>
            </a:extLst>
          </p:cNvPr>
          <p:cNvSpPr txBox="1"/>
          <p:nvPr/>
        </p:nvSpPr>
        <p:spPr>
          <a:xfrm>
            <a:off x="744060" y="5761083"/>
            <a:ext cx="7537753" cy="369332"/>
          </a:xfrm>
          <a:prstGeom prst="rect">
            <a:avLst/>
          </a:prstGeom>
          <a:noFill/>
        </p:spPr>
        <p:txBody>
          <a:bodyPr wrap="square">
            <a:spAutoFit/>
          </a:bodyPr>
          <a:lstStyle/>
          <a:p>
            <a:r>
              <a:rPr lang="en-US" altLang="zh-TW" sz="1800" dirty="0">
                <a:latin typeface="Times New Roman" panose="02020603050405020304" pitchFamily="18" charset="0"/>
              </a:rPr>
              <a:t>This is the identical equation of motion of all wave phenomena.</a:t>
            </a:r>
            <a:endParaRPr lang="en-US" dirty="0"/>
          </a:p>
        </p:txBody>
      </p:sp>
      <p:sp>
        <p:nvSpPr>
          <p:cNvPr id="5" name="TextBox 4">
            <a:extLst>
              <a:ext uri="{FF2B5EF4-FFF2-40B4-BE49-F238E27FC236}">
                <a16:creationId xmlns:a16="http://schemas.microsoft.com/office/drawing/2014/main" id="{D314A95C-052B-29C4-648E-1151EA7B9FF2}"/>
              </a:ext>
            </a:extLst>
          </p:cNvPr>
          <p:cNvSpPr txBox="1"/>
          <p:nvPr/>
        </p:nvSpPr>
        <p:spPr>
          <a:xfrm>
            <a:off x="755658" y="6130415"/>
            <a:ext cx="8280838" cy="369332"/>
          </a:xfrm>
          <a:prstGeom prst="rect">
            <a:avLst/>
          </a:prstGeom>
          <a:noFill/>
        </p:spPr>
        <p:txBody>
          <a:bodyPr wrap="square">
            <a:spAutoFit/>
          </a:bodyPr>
          <a:lstStyle/>
          <a:p>
            <a:r>
              <a:rPr lang="en-US" altLang="zh-TW" sz="1800" dirty="0">
                <a:solidFill>
                  <a:srgbClr val="FF0000"/>
                </a:solidFill>
                <a:latin typeface="Times New Roman" panose="02020603050405020304" pitchFamily="18" charset="0"/>
              </a:rPr>
              <a:t>Identical equation leads to identical solution. All wave systems have identical solutions.</a:t>
            </a:r>
            <a:endParaRPr lang="en-US"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5262860" y="914400"/>
            <a:ext cx="46166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endParaRPr lang="zh-TW" altLang="en-US" sz="1800" dirty="0">
              <a:latin typeface="Times New Roman" panose="02020603050405020304" pitchFamily="18" charset="0"/>
            </a:endParaRPr>
          </a:p>
        </p:txBody>
      </p:sp>
      <p:sp>
        <p:nvSpPr>
          <p:cNvPr id="55300" name="Text Box 6"/>
          <p:cNvSpPr txBox="1">
            <a:spLocks noChangeArrowheads="1"/>
          </p:cNvSpPr>
          <p:nvPr/>
        </p:nvSpPr>
        <p:spPr bwMode="auto">
          <a:xfrm>
            <a:off x="2339752" y="649186"/>
            <a:ext cx="38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latin typeface="Times New Roman" panose="02020603050405020304" pitchFamily="18" charset="0"/>
              </a:rPr>
              <a:t>不考慮邊界時的波方程式</a:t>
            </a:r>
          </a:p>
        </p:txBody>
      </p:sp>
      <p:sp>
        <p:nvSpPr>
          <p:cNvPr id="55301" name="Text Box 7"/>
          <p:cNvSpPr txBox="1">
            <a:spLocks noChangeArrowheads="1"/>
          </p:cNvSpPr>
          <p:nvPr/>
        </p:nvSpPr>
        <p:spPr bwMode="auto">
          <a:xfrm>
            <a:off x="1643063" y="192881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anose="02020603050405020304" pitchFamily="18" charset="0"/>
              </a:rPr>
              <a:t>解：</a:t>
            </a:r>
          </a:p>
        </p:txBody>
      </p:sp>
      <p:sp>
        <p:nvSpPr>
          <p:cNvPr id="55303" name="文字方塊 14"/>
          <p:cNvSpPr txBox="1">
            <a:spLocks noChangeArrowheads="1"/>
          </p:cNvSpPr>
          <p:nvPr/>
        </p:nvSpPr>
        <p:spPr bwMode="auto">
          <a:xfrm>
            <a:off x="1116013" y="4164488"/>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波動的特徵皆來自此方程式：</a:t>
            </a:r>
          </a:p>
        </p:txBody>
      </p:sp>
      <p:sp>
        <p:nvSpPr>
          <p:cNvPr id="55304" name="文字方塊 15"/>
          <p:cNvSpPr txBox="1">
            <a:spLocks noChangeArrowheads="1"/>
          </p:cNvSpPr>
          <p:nvPr/>
        </p:nvSpPr>
        <p:spPr bwMode="auto">
          <a:xfrm>
            <a:off x="1116013" y="4596288"/>
            <a:ext cx="4786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rPr>
              <a:t>波型以定速傳播</a:t>
            </a:r>
          </a:p>
        </p:txBody>
      </p:sp>
      <p:sp>
        <p:nvSpPr>
          <p:cNvPr id="55305" name="文字方塊 16"/>
          <p:cNvSpPr txBox="1">
            <a:spLocks noChangeArrowheads="1"/>
          </p:cNvSpPr>
          <p:nvPr/>
        </p:nvSpPr>
        <p:spPr bwMode="auto">
          <a:xfrm>
            <a:off x="1116013" y="5028088"/>
            <a:ext cx="328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rPr>
              <a:t>波型在傳播過程中不變形</a:t>
            </a:r>
          </a:p>
        </p:txBody>
      </p:sp>
      <p:sp>
        <p:nvSpPr>
          <p:cNvPr id="55306" name="文字方塊 17"/>
          <p:cNvSpPr txBox="1">
            <a:spLocks noChangeArrowheads="1"/>
          </p:cNvSpPr>
          <p:nvPr/>
        </p:nvSpPr>
        <p:spPr bwMode="auto">
          <a:xfrm>
            <a:off x="1116013" y="5459888"/>
            <a:ext cx="214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rPr>
              <a:t>疊加定律</a:t>
            </a:r>
          </a:p>
        </p:txBody>
      </p:sp>
      <p:sp>
        <p:nvSpPr>
          <p:cNvPr id="55307" name="文字方塊 23"/>
          <p:cNvSpPr txBox="1">
            <a:spLocks noChangeArrowheads="1"/>
          </p:cNvSpPr>
          <p:nvPr/>
        </p:nvSpPr>
        <p:spPr bwMode="auto">
          <a:xfrm>
            <a:off x="1116013" y="2636838"/>
            <a:ext cx="7164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在這些波函數的解之中，時間與空間並不獨立，而是連鎖在一起 </a:t>
            </a:r>
            <a:r>
              <a:rPr lang="en-US" altLang="zh-TW" sz="1800" i="1" dirty="0">
                <a:latin typeface="Times New Roman" pitchFamily="18" charset="0"/>
                <a:cs typeface="Times New Roman" pitchFamily="18" charset="0"/>
              </a:rPr>
              <a:t>x’</a:t>
            </a:r>
            <a:r>
              <a:rPr lang="zh-TW" altLang="en-US" sz="1800" dirty="0">
                <a:latin typeface="Times New Roman" panose="02020603050405020304" pitchFamily="18" charset="0"/>
                <a:cs typeface="Times New Roman" pitchFamily="18" charset="0"/>
              </a:rPr>
              <a:t>，</a:t>
            </a:r>
          </a:p>
        </p:txBody>
      </p:sp>
      <p:sp>
        <p:nvSpPr>
          <p:cNvPr id="55308" name="矩形 12"/>
          <p:cNvSpPr>
            <a:spLocks noChangeArrowheads="1"/>
          </p:cNvSpPr>
          <p:nvPr/>
        </p:nvSpPr>
        <p:spPr bwMode="auto">
          <a:xfrm>
            <a:off x="1116013" y="3068638"/>
            <a:ext cx="669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對空間的偏微分與時間的偏微分基本上都是函數 </a:t>
            </a:r>
            <a:r>
              <a:rPr lang="en-US" altLang="zh-TW" sz="1800" i="1" dirty="0">
                <a:latin typeface="Times New Roman" pitchFamily="18" charset="0"/>
                <a:cs typeface="Times New Roman" pitchFamily="18" charset="0"/>
              </a:rPr>
              <a:t>f </a:t>
            </a:r>
            <a:r>
              <a:rPr lang="zh-TW" altLang="en-US" sz="1800" dirty="0">
                <a:latin typeface="Times New Roman" panose="02020603050405020304" pitchFamily="18" charset="0"/>
                <a:cs typeface="Times New Roman" pitchFamily="18" charset="0"/>
              </a:rPr>
              <a:t>對 </a:t>
            </a:r>
            <a:r>
              <a:rPr lang="en-US" altLang="zh-TW" sz="1800" i="1" dirty="0">
                <a:latin typeface="Times New Roman" pitchFamily="18" charset="0"/>
                <a:cs typeface="Times New Roman" pitchFamily="18" charset="0"/>
              </a:rPr>
              <a:t>x’</a:t>
            </a:r>
            <a:r>
              <a:rPr lang="zh-TW" altLang="en-US" sz="1800" dirty="0">
                <a:latin typeface="Times New Roman" panose="02020603050405020304" pitchFamily="18" charset="0"/>
                <a:cs typeface="Times New Roman" pitchFamily="18" charset="0"/>
              </a:rPr>
              <a:t>的常微分</a:t>
            </a:r>
          </a:p>
        </p:txBody>
      </p:sp>
      <p:sp>
        <p:nvSpPr>
          <p:cNvPr id="55309" name="矩形 13"/>
          <p:cNvSpPr>
            <a:spLocks noChangeArrowheads="1"/>
          </p:cNvSpPr>
          <p:nvPr/>
        </p:nvSpPr>
        <p:spPr bwMode="auto">
          <a:xfrm>
            <a:off x="1116013" y="3500438"/>
            <a:ext cx="669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因此對空間的兩次偏微分與對時間的兩次偏微分成正比。</a:t>
            </a:r>
          </a:p>
        </p:txBody>
      </p:sp>
      <p:sp>
        <p:nvSpPr>
          <p:cNvPr id="2" name="文字方塊 1"/>
          <p:cNvSpPr txBox="1"/>
          <p:nvPr/>
        </p:nvSpPr>
        <p:spPr>
          <a:xfrm>
            <a:off x="1116013" y="5949279"/>
            <a:ext cx="5184576" cy="369332"/>
          </a:xfrm>
          <a:prstGeom prst="rect">
            <a:avLst/>
          </a:prstGeom>
          <a:noFill/>
        </p:spPr>
        <p:txBody>
          <a:bodyPr wrap="square" rtlCol="0">
            <a:spAutoFit/>
          </a:bodyPr>
          <a:lstStyle/>
          <a:p>
            <a:r>
              <a:rPr lang="zh-TW" altLang="en-US" sz="1800" dirty="0">
                <a:latin typeface="Times New Roman" panose="02020603050405020304" pitchFamily="18" charset="0"/>
              </a:rPr>
              <a:t>以上結果適用於任何滿足波方程式的波動現象！</a:t>
            </a:r>
          </a:p>
        </p:txBody>
      </p:sp>
      <mc:AlternateContent xmlns:mc="http://schemas.openxmlformats.org/markup-compatibility/2006" xmlns:a14="http://schemas.microsoft.com/office/drawing/2010/main">
        <mc:Choice Requires="a14">
          <p:sp>
            <p:nvSpPr>
              <p:cNvPr id="15" name="矩形 14"/>
              <p:cNvSpPr/>
              <p:nvPr/>
            </p:nvSpPr>
            <p:spPr>
              <a:xfrm>
                <a:off x="2339752" y="1124744"/>
                <a:ext cx="159389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latin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2339752" y="1124744"/>
                <a:ext cx="1593898" cy="648254"/>
              </a:xfrm>
              <a:prstGeom prst="rect">
                <a:avLst/>
              </a:prstGeom>
              <a:blipFill>
                <a:blip r:embed="rId2"/>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39752" y="1934095"/>
                <a:ext cx="244246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𝑔</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𝑣𝑡</m:t>
                          </m:r>
                        </m:e>
                      </m:d>
                    </m:oMath>
                  </m:oMathPara>
                </a14:m>
                <a:endParaRPr lang="zh-TW" altLang="en-US" sz="1800" dirty="0">
                  <a:latin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39752" y="1934095"/>
                <a:ext cx="2442464" cy="369332"/>
              </a:xfrm>
              <a:prstGeom prst="rect">
                <a:avLst/>
              </a:prstGeom>
              <a:blipFill>
                <a:blip r:embed="rId3"/>
                <a:stretch>
                  <a:fillRect b="-13333"/>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5D6BC-603C-ACA3-2F93-B863AF75B7D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C9F553F1-7CE1-54FB-B45F-A6BDE7C60095}"/>
                  </a:ext>
                </a:extLst>
              </p:cNvPr>
              <p:cNvSpPr txBox="1"/>
              <p:nvPr/>
            </p:nvSpPr>
            <p:spPr bwMode="auto">
              <a:xfrm>
                <a:off x="885720" y="1196021"/>
                <a:ext cx="1459246"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smtClean="0">
                                  <a:latin typeface="Cambria Math" panose="02040503050406030204" pitchFamily="18" charset="0"/>
                                  <a:ea typeface="Cambria Math" panose="02040503050406030204" pitchFamily="18" charset="0"/>
                                </a:rPr>
                                <m:t>𝜕</m:t>
                              </m:r>
                            </m:e>
                            <m:sup>
                              <m:r>
                                <a:rPr lang="en-US" altLang="zh-TW" sz="1800" i="1">
                                  <a:latin typeface="Cambria Math" panose="02040503050406030204" pitchFamily="18" charset="0"/>
                                </a:rPr>
                                <m:t>2</m:t>
                              </m:r>
                            </m:sup>
                          </m:sSup>
                          <m:r>
                            <a:rPr lang="en-US" altLang="zh-TW" sz="1800" i="1">
                              <a:latin typeface="Cambria Math" panose="02040503050406030204" pitchFamily="18" charset="0"/>
                              <a:ea typeface="Cambria Math" panose="02040503050406030204" pitchFamily="18" charset="0"/>
                            </a:rPr>
                            <m:t>𝜙</m:t>
                          </m:r>
                        </m:num>
                        <m:den>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a:latin typeface="Cambria Math" panose="02040503050406030204" pitchFamily="18" charset="0"/>
                            </a:rPr>
                            <m:t>2</m:t>
                          </m:r>
                        </m:sup>
                      </m:sSup>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m:t>
                              </m:r>
                            </m:e>
                            <m:sup>
                              <m:r>
                                <a:rPr lang="en-US" altLang="zh-TW" sz="1800" i="1">
                                  <a:latin typeface="Cambria Math" panose="02040503050406030204" pitchFamily="18" charset="0"/>
                                </a:rPr>
                                <m:t>2</m:t>
                              </m:r>
                            </m:sup>
                          </m:sSup>
                          <m:r>
                            <a:rPr lang="en-US" altLang="zh-TW" sz="1800" i="1">
                              <a:latin typeface="Cambria Math" panose="02040503050406030204" pitchFamily="18" charset="0"/>
                              <a:ea typeface="Cambria Math" panose="02040503050406030204" pitchFamily="18" charset="0"/>
                            </a:rPr>
                            <m:t>𝜙</m:t>
                          </m:r>
                        </m:num>
                        <m:den>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den>
                      </m:f>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C9F553F1-7CE1-54FB-B45F-A6BDE7C60095}"/>
                  </a:ext>
                </a:extLst>
              </p:cNvPr>
              <p:cNvSpPr txBox="1">
                <a:spLocks noRot="1" noChangeAspect="1" noMove="1" noResize="1" noEditPoints="1" noAdjustHandles="1" noChangeArrowheads="1" noChangeShapeType="1" noTextEdit="1"/>
              </p:cNvSpPr>
              <p:nvPr/>
            </p:nvSpPr>
            <p:spPr bwMode="auto">
              <a:xfrm>
                <a:off x="885720" y="1196021"/>
                <a:ext cx="1459246" cy="555793"/>
              </a:xfrm>
              <a:prstGeom prst="rect">
                <a:avLst/>
              </a:prstGeom>
              <a:blipFill>
                <a:blip r:embed="rId2"/>
                <a:stretch>
                  <a:fillRect l="-3448" r="-4310" b="-13636"/>
                </a:stretch>
              </a:blipFill>
              <a:ln w="9525">
                <a:noFill/>
                <a:miter lim="800000"/>
                <a:headEnd/>
                <a:tailEnd/>
              </a:ln>
            </p:spPr>
            <p:txBody>
              <a:bodyPr/>
              <a:lstStyle/>
              <a:p>
                <a:r>
                  <a:rPr lang="en-US">
                    <a:noFill/>
                  </a:rPr>
                  <a:t> </a:t>
                </a:r>
              </a:p>
            </p:txBody>
          </p:sp>
        </mc:Fallback>
      </mc:AlternateContent>
      <p:sp>
        <p:nvSpPr>
          <p:cNvPr id="5" name="TextBox 4">
            <a:extLst>
              <a:ext uri="{FF2B5EF4-FFF2-40B4-BE49-F238E27FC236}">
                <a16:creationId xmlns:a16="http://schemas.microsoft.com/office/drawing/2014/main" id="{66D0A66F-6580-2AD5-597D-7CAE83BED93D}"/>
              </a:ext>
            </a:extLst>
          </p:cNvPr>
          <p:cNvSpPr txBox="1"/>
          <p:nvPr/>
        </p:nvSpPr>
        <p:spPr>
          <a:xfrm>
            <a:off x="739834" y="748972"/>
            <a:ext cx="403674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連續介質的波方程式Wave Equation</a:t>
            </a:r>
          </a:p>
        </p:txBody>
      </p:sp>
      <mc:AlternateContent xmlns:mc="http://schemas.openxmlformats.org/markup-compatibility/2006" xmlns:a14="http://schemas.microsoft.com/office/drawing/2010/main">
        <mc:Choice Requires="a14">
          <p:sp>
            <p:nvSpPr>
              <p:cNvPr id="6" name="文字方塊 11">
                <a:extLst>
                  <a:ext uri="{FF2B5EF4-FFF2-40B4-BE49-F238E27FC236}">
                    <a16:creationId xmlns:a16="http://schemas.microsoft.com/office/drawing/2014/main" id="{BF7E6272-B165-0843-6056-A38984CF5D5A}"/>
                  </a:ext>
                </a:extLst>
              </p:cNvPr>
              <p:cNvSpPr txBox="1">
                <a:spLocks noChangeArrowheads="1"/>
              </p:cNvSpPr>
              <p:nvPr/>
            </p:nvSpPr>
            <p:spPr bwMode="auto">
              <a:xfrm>
                <a:off x="807661" y="2168554"/>
                <a:ext cx="7660526" cy="4995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800" dirty="0">
                    <a:latin typeface="Times New Roman" panose="02020603050405020304" pitchFamily="18" charset="0"/>
                  </a:rPr>
                  <a:t>Initial Condition: </a:t>
                </a:r>
                <a:r>
                  <a:rPr lang="zh-TW" altLang="en-US" sz="1800" dirty="0">
                    <a:latin typeface="Times New Roman" panose="02020603050405020304" pitchFamily="18" charset="0"/>
                  </a:rPr>
                  <a:t>起始的弦位移</a:t>
                </a:r>
                <a14:m>
                  <m:oMath xmlns:m="http://schemas.openxmlformats.org/officeDocument/2006/math">
                    <m:r>
                      <a:rPr lang="en-US" altLang="zh-TW" sz="1800" i="1">
                        <a:latin typeface="Cambria Math" panose="02040503050406030204" pitchFamily="18" charset="0"/>
                        <a:ea typeface="Cambria Math" panose="02040503050406030204" pitchFamily="18" charset="0"/>
                      </a:rPr>
                      <m:t>𝜙</m:t>
                    </m:r>
                    <m:d>
                      <m:dPr>
                        <m:ctrlPr>
                          <a:rPr lang="en-US" altLang="zh-TW" sz="1800" b="0" i="1" smtClean="0">
                            <a:latin typeface="Cambria Math" panose="02040503050406030204" pitchFamily="18" charset="0"/>
                          </a:rPr>
                        </m:ctrlPr>
                      </m:dPr>
                      <m:e>
                        <m:r>
                          <a:rPr lang="en-US" altLang="zh-TW" sz="1800" b="0" i="1" smtClean="0">
                            <a:latin typeface="Cambria Math"/>
                          </a:rPr>
                          <m:t>𝑥</m:t>
                        </m:r>
                        <m:r>
                          <a:rPr lang="en-US" altLang="zh-TW" sz="1800" b="0" i="1" smtClean="0">
                            <a:latin typeface="Cambria Math"/>
                          </a:rPr>
                          <m:t>,0</m:t>
                        </m:r>
                      </m:e>
                    </m:d>
                  </m:oMath>
                </a14:m>
                <a:r>
                  <a:rPr lang="zh-TW" altLang="en-US" sz="1800" dirty="0">
                    <a:latin typeface="Times New Roman" panose="02020603050405020304" pitchFamily="18" charset="0"/>
                  </a:rPr>
                  <a:t>，起始的弦垂直方向速度 </a:t>
                </a:r>
                <a14:m>
                  <m:oMath xmlns:m="http://schemas.openxmlformats.org/officeDocument/2006/math">
                    <m:f>
                      <m:fPr>
                        <m:ctrlPr>
                          <a:rPr lang="en-US" altLang="zh-TW" sz="1800" i="1" smtClean="0">
                            <a:latin typeface="Cambria Math" panose="02040503050406030204" pitchFamily="18" charset="0"/>
                          </a:rPr>
                        </m:ctrlPr>
                      </m:fPr>
                      <m:num>
                        <m:r>
                          <a:rPr lang="zh-TW" altLang="en-US" sz="1800" i="1" smtClean="0">
                            <a:latin typeface="Cambria Math"/>
                          </a:rPr>
                          <m:t>𝜕</m:t>
                        </m:r>
                        <m:r>
                          <a:rPr lang="en-US" altLang="zh-TW" sz="1800" i="1">
                            <a:latin typeface="Cambria Math" panose="02040503050406030204" pitchFamily="18" charset="0"/>
                            <a:ea typeface="Cambria Math" panose="02040503050406030204" pitchFamily="18" charset="0"/>
                          </a:rPr>
                          <m:t>𝜙</m:t>
                        </m:r>
                      </m:num>
                      <m:den>
                        <m:r>
                          <a:rPr lang="zh-TW" altLang="en-US" sz="1800" i="1" smtClean="0">
                            <a:latin typeface="Cambria Math"/>
                          </a:rPr>
                          <m:t>𝜕</m:t>
                        </m:r>
                        <m:r>
                          <a:rPr lang="en-US" altLang="zh-TW" sz="1800" b="0" i="1" smtClean="0">
                            <a:latin typeface="Cambria Math"/>
                          </a:rPr>
                          <m:t>𝑡</m:t>
                        </m:r>
                      </m:den>
                    </m:f>
                    <m:d>
                      <m:dPr>
                        <m:ctrlPr>
                          <a:rPr lang="en-US" altLang="zh-TW" sz="1800" i="1">
                            <a:latin typeface="Cambria Math" panose="02040503050406030204" pitchFamily="18" charset="0"/>
                          </a:rPr>
                        </m:ctrlPr>
                      </m:dPr>
                      <m:e>
                        <m:r>
                          <a:rPr lang="en-US" altLang="zh-TW" sz="1800" i="1">
                            <a:latin typeface="Cambria Math"/>
                          </a:rPr>
                          <m:t>𝑥</m:t>
                        </m:r>
                        <m:r>
                          <a:rPr lang="en-US" altLang="zh-TW" sz="1800" i="1">
                            <a:latin typeface="Cambria Math"/>
                          </a:rPr>
                          <m:t>,0</m:t>
                        </m:r>
                      </m:e>
                    </m:d>
                  </m:oMath>
                </a14:m>
                <a:r>
                  <a:rPr lang="zh-TW" altLang="en-US" sz="1800" dirty="0">
                    <a:latin typeface="Times New Roman" panose="02020603050405020304" pitchFamily="18" charset="0"/>
                  </a:rPr>
                  <a:t>。</a:t>
                </a:r>
              </a:p>
            </p:txBody>
          </p:sp>
        </mc:Choice>
        <mc:Fallback xmlns="">
          <p:sp>
            <p:nvSpPr>
              <p:cNvPr id="6" name="文字方塊 11">
                <a:extLst>
                  <a:ext uri="{FF2B5EF4-FFF2-40B4-BE49-F238E27FC236}">
                    <a16:creationId xmlns:a16="http://schemas.microsoft.com/office/drawing/2014/main" id="{BF7E6272-B165-0843-6056-A38984CF5D5A}"/>
                  </a:ext>
                </a:extLst>
              </p:cNvPr>
              <p:cNvSpPr txBox="1">
                <a:spLocks noRot="1" noChangeAspect="1" noMove="1" noResize="1" noEditPoints="1" noAdjustHandles="1" noChangeArrowheads="1" noChangeShapeType="1" noTextEdit="1"/>
              </p:cNvSpPr>
              <p:nvPr/>
            </p:nvSpPr>
            <p:spPr bwMode="auto">
              <a:xfrm>
                <a:off x="807661" y="2168554"/>
                <a:ext cx="7660526" cy="499560"/>
              </a:xfrm>
              <a:prstGeom prst="rect">
                <a:avLst/>
              </a:prstGeom>
              <a:blipFill>
                <a:blip r:embed="rId3"/>
                <a:stretch>
                  <a:fillRect l="-662" b="-48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2" descr="16_05_Figure.jpg">
            <a:extLst>
              <a:ext uri="{FF2B5EF4-FFF2-40B4-BE49-F238E27FC236}">
                <a16:creationId xmlns:a16="http://schemas.microsoft.com/office/drawing/2014/main" id="{C588E6EE-8AB7-04A6-4D22-9BF30186EF13}"/>
              </a:ext>
            </a:extLst>
          </p:cNvPr>
          <p:cNvPicPr>
            <a:picLocks noChangeAspect="1"/>
          </p:cNvPicPr>
          <p:nvPr/>
        </p:nvPicPr>
        <p:blipFill rotWithShape="1">
          <a:blip r:embed="rId4">
            <a:extLst>
              <a:ext uri="{28A0092B-C50C-407E-A947-70E740481C1C}">
                <a14:useLocalDpi xmlns:a14="http://schemas.microsoft.com/office/drawing/2010/main" val="0"/>
              </a:ext>
            </a:extLst>
          </a:blip>
          <a:srcRect t="1" b="49053"/>
          <a:stretch>
            <a:fillRect/>
          </a:stretch>
        </p:blipFill>
        <p:spPr>
          <a:xfrm>
            <a:off x="4549422" y="420735"/>
            <a:ext cx="3134476" cy="1787495"/>
          </a:xfrm>
          <a:prstGeom prst="rect">
            <a:avLst/>
          </a:prstGeom>
        </p:spPr>
      </p:pic>
      <p:sp>
        <p:nvSpPr>
          <p:cNvPr id="2" name="TextBox 1">
            <a:extLst>
              <a:ext uri="{FF2B5EF4-FFF2-40B4-BE49-F238E27FC236}">
                <a16:creationId xmlns:a16="http://schemas.microsoft.com/office/drawing/2014/main" id="{75B1D0C2-28CC-419B-9F5F-36BEC352494C}"/>
              </a:ext>
            </a:extLst>
          </p:cNvPr>
          <p:cNvSpPr txBox="1"/>
          <p:nvPr/>
        </p:nvSpPr>
        <p:spPr>
          <a:xfrm>
            <a:off x="807661" y="2819588"/>
            <a:ext cx="390108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是不是要考慮邊界差別很大</a:t>
            </a:r>
            <a:r>
              <a:rPr lang="en-US"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F348130-7E97-555B-7A6D-2710A7DEB577}"/>
              </a:ext>
            </a:extLst>
          </p:cNvPr>
          <p:cNvSpPr txBox="1"/>
          <p:nvPr/>
        </p:nvSpPr>
        <p:spPr>
          <a:xfrm>
            <a:off x="807660" y="3250453"/>
            <a:ext cx="8336339"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若不需考慮邊界、離開邊界很遠，介質中會有行進波的傳播</a:t>
            </a:r>
            <a:r>
              <a:rPr lang="en-GB" dirty="0">
                <a:solidFill>
                  <a:srgbClr val="000000"/>
                </a:solidFill>
                <a:latin typeface="Times New Roman" panose="02020603050405020304" pitchFamily="18" charset="0"/>
              </a:rPr>
              <a:t> d'Alembert solution</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矩形 9">
                <a:extLst>
                  <a:ext uri="{FF2B5EF4-FFF2-40B4-BE49-F238E27FC236}">
                    <a16:creationId xmlns:a16="http://schemas.microsoft.com/office/drawing/2014/main" id="{492DE1F7-1CCD-800E-7F62-DB8262970B0F}"/>
                  </a:ext>
                </a:extLst>
              </p:cNvPr>
              <p:cNvSpPr/>
              <p:nvPr/>
            </p:nvSpPr>
            <p:spPr>
              <a:xfrm>
                <a:off x="3180137" y="3651707"/>
                <a:ext cx="338323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𝜙</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𝑥</m:t>
                          </m:r>
                          <m:r>
                            <a:rPr lang="en-US" altLang="zh-TW" sz="1800" b="0" i="1" smtClean="0">
                              <a:latin typeface="Cambria Math"/>
                              <a:cs typeface="Times New Roman" pitchFamily="18" charset="0"/>
                            </a:rPr>
                            <m:t>,</m:t>
                          </m:r>
                          <m:r>
                            <a:rPr lang="en-US" altLang="zh-TW" sz="1800" b="0" i="1" smtClean="0">
                              <a:latin typeface="Cambria Math"/>
                              <a:cs typeface="Times New Roman" pitchFamily="18" charset="0"/>
                            </a:rPr>
                            <m:t>𝑡</m:t>
                          </m:r>
                        </m:e>
                      </m:d>
                      <m:r>
                        <a:rPr lang="en-US" altLang="zh-TW" sz="1800" b="0" i="1" smtClean="0">
                          <a:latin typeface="Cambria Math"/>
                          <a:cs typeface="Times New Roman" pitchFamily="18" charset="0"/>
                        </a:rPr>
                        <m:t>=</m:t>
                      </m:r>
                      <m:r>
                        <a:rPr lang="en-US" altLang="zh-TW" sz="1800" i="1">
                          <a:latin typeface="Cambria Math"/>
                          <a:cs typeface="Times New Roman" pitchFamily="18" charset="0"/>
                        </a:rPr>
                        <m:t>𝑓</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r>
                        <a:rPr lang="en-US" altLang="zh-TW" sz="1800" i="1">
                          <a:latin typeface="Cambria Math"/>
                          <a:cs typeface="Times New Roman" pitchFamily="18" charset="0"/>
                        </a:rPr>
                        <m:t>+</m:t>
                      </m:r>
                      <m:r>
                        <a:rPr lang="en-US" altLang="zh-TW" sz="1800" i="1">
                          <a:latin typeface="Cambria Math"/>
                          <a:cs typeface="Times New Roman" pitchFamily="18" charset="0"/>
                        </a:rPr>
                        <m:t>𝑔</m:t>
                      </m:r>
                      <m:d>
                        <m:dPr>
                          <m:ctrlPr>
                            <a:rPr lang="en-US" altLang="zh-TW" sz="1800" i="1">
                              <a:latin typeface="Cambria Math" panose="02040503050406030204" pitchFamily="18" charset="0"/>
                              <a:cs typeface="Times New Roman" pitchFamily="18" charset="0"/>
                            </a:rPr>
                          </m:ctrlPr>
                        </m:dPr>
                        <m:e>
                          <m:r>
                            <a:rPr lang="en-US" altLang="zh-TW" sz="1800" i="1">
                              <a:latin typeface="Cambria Math"/>
                              <a:cs typeface="Times New Roman" pitchFamily="18" charset="0"/>
                            </a:rPr>
                            <m:t>𝑥</m:t>
                          </m:r>
                          <m:r>
                            <a:rPr lang="en-US" altLang="zh-TW" sz="1800" i="1">
                              <a:latin typeface="Cambria Math"/>
                              <a:cs typeface="Times New Roman" pitchFamily="18" charset="0"/>
                            </a:rPr>
                            <m:t>+</m:t>
                          </m:r>
                          <m:r>
                            <a:rPr lang="en-US" altLang="zh-TW" sz="1800" i="1">
                              <a:latin typeface="Cambria Math"/>
                              <a:cs typeface="Times New Roman" pitchFamily="18" charset="0"/>
                            </a:rPr>
                            <m:t>𝑣𝑡</m:t>
                          </m:r>
                        </m:e>
                      </m:d>
                    </m:oMath>
                  </m:oMathPara>
                </a14:m>
                <a:endParaRPr lang="zh-TW" altLang="en-US" sz="1800" dirty="0">
                  <a:latin typeface="Times New Roman" panose="02020603050405020304" pitchFamily="18" charset="0"/>
                </a:endParaRPr>
              </a:p>
            </p:txBody>
          </p:sp>
        </mc:Choice>
        <mc:Fallback xmlns="">
          <p:sp>
            <p:nvSpPr>
              <p:cNvPr id="9" name="矩形 9">
                <a:extLst>
                  <a:ext uri="{FF2B5EF4-FFF2-40B4-BE49-F238E27FC236}">
                    <a16:creationId xmlns:a16="http://schemas.microsoft.com/office/drawing/2014/main" id="{492DE1F7-1CCD-800E-7F62-DB8262970B0F}"/>
                  </a:ext>
                </a:extLst>
              </p:cNvPr>
              <p:cNvSpPr>
                <a:spLocks noRot="1" noChangeAspect="1" noMove="1" noResize="1" noEditPoints="1" noAdjustHandles="1" noChangeArrowheads="1" noChangeShapeType="1" noTextEdit="1"/>
              </p:cNvSpPr>
              <p:nvPr/>
            </p:nvSpPr>
            <p:spPr>
              <a:xfrm>
                <a:off x="3180137" y="3651707"/>
                <a:ext cx="3383234" cy="369332"/>
              </a:xfrm>
              <a:prstGeom prst="rect">
                <a:avLst/>
              </a:prstGeom>
              <a:blipFill>
                <a:blip r:embed="rId5"/>
                <a:stretch>
                  <a:fillRect b="-13333"/>
                </a:stretch>
              </a:blipFill>
            </p:spPr>
            <p:txBody>
              <a:bodyPr/>
              <a:lstStyle/>
              <a:p>
                <a:r>
                  <a:rPr lang="en-US">
                    <a:noFill/>
                  </a:rPr>
                  <a:t> </a:t>
                </a:r>
              </a:p>
            </p:txBody>
          </p:sp>
        </mc:Fallback>
      </mc:AlternateContent>
      <p:pic>
        <p:nvPicPr>
          <p:cNvPr id="1026" name="Picture 2" descr="undefined">
            <a:extLst>
              <a:ext uri="{FF2B5EF4-FFF2-40B4-BE49-F238E27FC236}">
                <a16:creationId xmlns:a16="http://schemas.microsoft.com/office/drawing/2014/main" id="{73F3C8CF-A034-F143-2C6D-65BBA86E8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740" y="4173654"/>
            <a:ext cx="3679046" cy="243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491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86490-9589-DFE8-E9E6-1F045756B47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728F2E1-555E-AC5F-4346-496E7305434D}"/>
              </a:ext>
            </a:extLst>
          </p:cNvPr>
          <p:cNvSpPr txBox="1"/>
          <p:nvPr/>
        </p:nvSpPr>
        <p:spPr>
          <a:xfrm>
            <a:off x="1060469" y="1935596"/>
            <a:ext cx="793507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若介質大小有限，連續介質就如大數目的彈簧組，有一系列模式振動</a:t>
            </a:r>
            <a:r>
              <a:rPr lang="en-US" dirty="0">
                <a:latin typeface="Times New Roman" panose="02020603050405020304" pitchFamily="18" charset="0"/>
                <a:cs typeface="Times New Roman" panose="02020603050405020304" pitchFamily="18" charset="0"/>
              </a:rPr>
              <a:t>。</a:t>
            </a:r>
          </a:p>
        </p:txBody>
      </p:sp>
      <p:pic>
        <p:nvPicPr>
          <p:cNvPr id="2050" name="Picture 2" descr="Vibrant tropical fish in a beautifully arranged aquarium 60260265 Stock  Photo at Vecteezy">
            <a:extLst>
              <a:ext uri="{FF2B5EF4-FFF2-40B4-BE49-F238E27FC236}">
                <a16:creationId xmlns:a16="http://schemas.microsoft.com/office/drawing/2014/main" id="{E7B1E583-AB12-3A63-B5F0-D85798DF5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261"/>
            <a:ext cx="3581400" cy="1790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4A0A51-CAEC-61F7-8BBC-BE9CA3E05130}"/>
              </a:ext>
            </a:extLst>
          </p:cNvPr>
          <p:cNvSpPr txBox="1"/>
          <p:nvPr/>
        </p:nvSpPr>
        <p:spPr bwMode="auto">
          <a:xfrm>
            <a:off x="1060469" y="2342997"/>
            <a:ext cx="6166772" cy="369332"/>
          </a:xfrm>
          <a:prstGeom prst="rect">
            <a:avLst/>
          </a:prstGeom>
          <a:noFill/>
          <a:ln w="9525">
            <a:noFill/>
            <a:miter lim="800000"/>
            <a:headEnd/>
            <a:tailEnd/>
          </a:ln>
        </p:spPr>
        <p:txBody>
          <a:bodyPr wrap="square" rtlCol="0">
            <a:spAutoFit/>
          </a:bodyPr>
          <a:lstStyle/>
          <a:p>
            <a:pPr algn="l"/>
            <a:r>
              <a:rPr lang="en-US" dirty="0" err="1">
                <a:solidFill>
                  <a:srgbClr val="FF0000"/>
                </a:solidFill>
                <a:latin typeface="Times New Roman" panose="02020603050405020304" pitchFamily="18" charset="0"/>
                <a:cs typeface="Times New Roman" pitchFamily="18" charset="0"/>
              </a:rPr>
              <a:t>彈簧組運動：</a:t>
            </a:r>
            <a:r>
              <a:rPr lang="en-US" sz="1800" dirty="0" err="1">
                <a:solidFill>
                  <a:srgbClr val="FF0000"/>
                </a:solidFill>
                <a:latin typeface="Times New Roman" panose="02020603050405020304" pitchFamily="18" charset="0"/>
                <a:cs typeface="Times New Roman" pitchFamily="18" charset="0"/>
              </a:rPr>
              <a:t>一個本徵向量就對應一個可獨立振盪的模式</a:t>
            </a:r>
            <a:r>
              <a:rPr lang="en-US" sz="1800" dirty="0">
                <a:solidFill>
                  <a:srgbClr val="FF000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D4FCCFF0-0F08-3427-5C4A-9F5F3A898F4E}"/>
              </a:ext>
            </a:extLst>
          </p:cNvPr>
          <p:cNvPicPr>
            <a:picLocks noChangeAspect="1"/>
          </p:cNvPicPr>
          <p:nvPr/>
        </p:nvPicPr>
        <p:blipFill>
          <a:blip r:embed="rId3"/>
          <a:srcRect r="53064" b="35100"/>
          <a:stretch>
            <a:fillRect/>
          </a:stretch>
        </p:blipFill>
        <p:spPr>
          <a:xfrm>
            <a:off x="1763688" y="2743200"/>
            <a:ext cx="2000934" cy="403641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888D6F-8E20-ABD5-77F9-7A30F77C5626}"/>
                  </a:ext>
                </a:extLst>
              </p:cNvPr>
              <p:cNvSpPr txBox="1"/>
              <p:nvPr/>
            </p:nvSpPr>
            <p:spPr bwMode="auto">
              <a:xfrm>
                <a:off x="5595619" y="2742280"/>
                <a:ext cx="1281120" cy="141365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smtClean="0">
                                        <a:latin typeface="Cambria Math" panose="02040503050406030204" pitchFamily="18" charset="0"/>
                                        <a:ea typeface="Cambria Math" panose="02040503050406030204" pitchFamily="18" charset="0"/>
                                        <a:cs typeface="Times New Roman" pitchFamily="18" charset="0"/>
                                      </a:rPr>
                                    </m:ctrlPr>
                                  </m:fPr>
                                  <m:num>
                                    <m:r>
                                      <a:rPr lang="en-US" sz="1800" b="0" i="1" smtClean="0">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smtClean="0">
                                            <a:latin typeface="Cambria Math" panose="02040503050406030204" pitchFamily="18" charset="0"/>
                                            <a:ea typeface="Cambria Math" panose="02040503050406030204" pitchFamily="18" charset="0"/>
                                            <a:cs typeface="Times New Roman" pitchFamily="18" charset="0"/>
                                          </a:rPr>
                                        </m:ctrlPr>
                                      </m:radPr>
                                      <m:deg/>
                                      <m:e>
                                        <m:r>
                                          <a:rPr lang="en-US" sz="1800" b="0" i="1" smtClean="0">
                                            <a:latin typeface="Cambria Math" panose="02040503050406030204" pitchFamily="18" charset="0"/>
                                            <a:ea typeface="Cambria Math" panose="02040503050406030204" pitchFamily="18" charset="0"/>
                                            <a:cs typeface="Times New Roman" pitchFamily="18" charset="0"/>
                                          </a:rPr>
                                          <m:t>2</m:t>
                                        </m:r>
                                      </m:e>
                                    </m:rad>
                                  </m:den>
                                </m:f>
                              </m:e>
                            </m:mr>
                            <m:mr>
                              <m:e>
                                <m:r>
                                  <a:rPr lang="en-US" sz="1800" b="0" i="1" smtClean="0">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oMath>
                  </m:oMathPara>
                </a14:m>
                <a:endParaRPr lang="en-US" sz="1800" dirty="0" err="1">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82888D6F-8E20-ABD5-77F9-7A30F77C5626}"/>
                  </a:ext>
                </a:extLst>
              </p:cNvPr>
              <p:cNvSpPr txBox="1">
                <a:spLocks noRot="1" noChangeAspect="1" noMove="1" noResize="1" noEditPoints="1" noAdjustHandles="1" noChangeArrowheads="1" noChangeShapeType="1" noTextEdit="1"/>
              </p:cNvSpPr>
              <p:nvPr/>
            </p:nvSpPr>
            <p:spPr bwMode="auto">
              <a:xfrm>
                <a:off x="5595619" y="2742280"/>
                <a:ext cx="1281120" cy="1413657"/>
              </a:xfrm>
              <a:prstGeom prst="rect">
                <a:avLst/>
              </a:prstGeom>
              <a:blipFill>
                <a:blip r:embed="rId4"/>
                <a:stretch>
                  <a:fillRect l="-1961" b="-357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882B3EA-0CE0-8BDB-8D28-0EF53E6A141D}"/>
                  </a:ext>
                </a:extLst>
              </p:cNvPr>
              <p:cNvSpPr txBox="1"/>
              <p:nvPr/>
            </p:nvSpPr>
            <p:spPr bwMode="auto">
              <a:xfrm>
                <a:off x="5630428" y="4563338"/>
                <a:ext cx="1233928" cy="730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r>
                                  <a:rPr lang="en-US" sz="1800" i="1" smtClean="0">
                                    <a:latin typeface="Cambria Math" panose="02040503050406030204" pitchFamily="18" charset="0"/>
                                    <a:ea typeface="Cambria Math" panose="02040503050406030204" pitchFamily="18" charset="0"/>
                                    <a:cs typeface="Times New Roman" pitchFamily="18" charset="0"/>
                                  </a:rPr>
                                  <m:t>1</m:t>
                                </m:r>
                              </m:e>
                            </m:mr>
                            <m:mr>
                              <m:e>
                                <m:r>
                                  <a:rPr lang="en-US" sz="1800" b="0" i="1" smtClean="0">
                                    <a:latin typeface="Cambria Math" panose="02040503050406030204" pitchFamily="18" charset="0"/>
                                    <a:ea typeface="Cambria Math" panose="02040503050406030204" pitchFamily="18" charset="0"/>
                                    <a:cs typeface="Times New Roman" pitchFamily="18" charset="0"/>
                                  </a:rPr>
                                  <m:t>0</m:t>
                                </m:r>
                              </m:e>
                            </m:mr>
                            <m:mr>
                              <m:e>
                                <m:r>
                                  <a:rPr lang="en-US" sz="1800" b="0" i="1" smtClean="0">
                                    <a:latin typeface="Cambria Math" panose="02040503050406030204" pitchFamily="18" charset="0"/>
                                    <a:ea typeface="Cambria Math" panose="02040503050406030204" pitchFamily="18" charset="0"/>
                                    <a:cs typeface="Times New Roman" pitchFamily="18" charset="0"/>
                                  </a:rPr>
                                  <m:t>−1</m:t>
                                </m:r>
                              </m:e>
                            </m:mr>
                          </m:m>
                        </m:e>
                      </m:d>
                    </m:oMath>
                  </m:oMathPara>
                </a14:m>
                <a:endParaRPr lang="en-US" sz="1800" dirty="0" err="1">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E882B3EA-0CE0-8BDB-8D28-0EF53E6A141D}"/>
                  </a:ext>
                </a:extLst>
              </p:cNvPr>
              <p:cNvSpPr txBox="1">
                <a:spLocks noRot="1" noChangeAspect="1" noMove="1" noResize="1" noEditPoints="1" noAdjustHandles="1" noChangeArrowheads="1" noChangeShapeType="1" noTextEdit="1"/>
              </p:cNvSpPr>
              <p:nvPr/>
            </p:nvSpPr>
            <p:spPr bwMode="auto">
              <a:xfrm>
                <a:off x="5630428" y="4563338"/>
                <a:ext cx="1233928" cy="730777"/>
              </a:xfrm>
              <a:prstGeom prst="rect">
                <a:avLst/>
              </a:prstGeom>
              <a:blipFill>
                <a:blip r:embed="rId5"/>
                <a:stretch>
                  <a:fillRect l="-2041" b="-1034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824F4D-9EAA-34B0-70A5-99798081B7AD}"/>
                  </a:ext>
                </a:extLst>
              </p:cNvPr>
              <p:cNvSpPr txBox="1"/>
              <p:nvPr/>
            </p:nvSpPr>
            <p:spPr bwMode="auto">
              <a:xfrm>
                <a:off x="5619656" y="5384866"/>
                <a:ext cx="1302664" cy="141365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3</m:t>
                              </m:r>
                            </m:e>
                          </m:d>
                        </m:sup>
                      </m:sSup>
                      <m:r>
                        <a:rPr lang="en-US" sz="1800" b="0" i="1" smtClean="0">
                          <a:latin typeface="Cambria Math" panose="02040503050406030204" pitchFamily="18" charset="0"/>
                          <a:ea typeface="Cambria Math" panose="02040503050406030204" pitchFamily="18" charset="0"/>
                          <a:cs typeface="Times New Roman" pitchFamily="18" charset="0"/>
                        </a:rPr>
                        <m:t>~</m:t>
                      </m:r>
                      <m:d>
                        <m:dPr>
                          <m:ctrlPr>
                            <a:rPr lang="en-US" sz="1800"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sz="1800" i="1">
                                  <a:latin typeface="Cambria Math" panose="02040503050406030204" pitchFamily="18" charset="0"/>
                                  <a:ea typeface="Cambria Math" panose="02040503050406030204" pitchFamily="18" charset="0"/>
                                  <a:cs typeface="Times New Roman" pitchFamily="18" charset="0"/>
                                </a:rPr>
                              </m:ctrlPr>
                            </m:mP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r>
                              <m:e>
                                <m:r>
                                  <a:rPr lang="en-US" sz="1800" b="0" i="1" smtClean="0">
                                    <a:latin typeface="Cambria Math" panose="02040503050406030204" pitchFamily="18" charset="0"/>
                                    <a:ea typeface="Cambria Math" panose="02040503050406030204" pitchFamily="18" charset="0"/>
                                    <a:cs typeface="Times New Roman" pitchFamily="18" charset="0"/>
                                  </a:rPr>
                                  <m:t>−</m:t>
                                </m:r>
                                <m:r>
                                  <a:rPr lang="en-US" sz="1800" i="1">
                                    <a:latin typeface="Cambria Math" panose="02040503050406030204" pitchFamily="18" charset="0"/>
                                    <a:ea typeface="Cambria Math" panose="02040503050406030204" pitchFamily="18" charset="0"/>
                                    <a:cs typeface="Times New Roman" pitchFamily="18" charset="0"/>
                                  </a:rPr>
                                  <m:t>1</m:t>
                                </m:r>
                              </m:e>
                            </m:mr>
                            <m:mr>
                              <m:e>
                                <m:f>
                                  <m:fPr>
                                    <m:ctrlPr>
                                      <a:rPr lang="en-US" sz="1800" i="1">
                                        <a:latin typeface="Cambria Math" panose="02040503050406030204" pitchFamily="18" charset="0"/>
                                        <a:ea typeface="Cambria Math" panose="02040503050406030204" pitchFamily="18" charset="0"/>
                                        <a:cs typeface="Times New Roman" pitchFamily="18" charset="0"/>
                                      </a:rPr>
                                    </m:ctrlPr>
                                  </m:fPr>
                                  <m:num>
                                    <m:r>
                                      <a:rPr lang="en-US" sz="1800" i="1">
                                        <a:latin typeface="Cambria Math" panose="02040503050406030204" pitchFamily="18" charset="0"/>
                                        <a:ea typeface="Cambria Math" panose="02040503050406030204" pitchFamily="18" charset="0"/>
                                        <a:cs typeface="Times New Roman" pitchFamily="18" charset="0"/>
                                      </a:rPr>
                                      <m:t>1</m:t>
                                    </m:r>
                                  </m:num>
                                  <m:den>
                                    <m:rad>
                                      <m:radPr>
                                        <m:degHide m:val="on"/>
                                        <m:ctrlPr>
                                          <a:rPr lang="en-US" sz="1800" i="1">
                                            <a:latin typeface="Cambria Math" panose="02040503050406030204" pitchFamily="18" charset="0"/>
                                            <a:ea typeface="Cambria Math" panose="02040503050406030204" pitchFamily="18" charset="0"/>
                                            <a:cs typeface="Times New Roman" pitchFamily="18" charset="0"/>
                                          </a:rPr>
                                        </m:ctrlPr>
                                      </m:radPr>
                                      <m:deg/>
                                      <m:e>
                                        <m:r>
                                          <a:rPr lang="en-US" sz="1800" i="1">
                                            <a:latin typeface="Cambria Math" panose="02040503050406030204" pitchFamily="18" charset="0"/>
                                            <a:ea typeface="Cambria Math" panose="02040503050406030204" pitchFamily="18" charset="0"/>
                                            <a:cs typeface="Times New Roman" pitchFamily="18" charset="0"/>
                                          </a:rPr>
                                          <m:t>2</m:t>
                                        </m:r>
                                      </m:e>
                                    </m:rad>
                                  </m:den>
                                </m:f>
                              </m:e>
                            </m:mr>
                          </m:m>
                        </m:e>
                      </m:d>
                    </m:oMath>
                  </m:oMathPara>
                </a14:m>
                <a:endParaRPr lang="en-US" sz="1800" dirty="0" err="1">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0F824F4D-9EAA-34B0-70A5-99798081B7AD}"/>
                  </a:ext>
                </a:extLst>
              </p:cNvPr>
              <p:cNvSpPr txBox="1">
                <a:spLocks noRot="1" noChangeAspect="1" noMove="1" noResize="1" noEditPoints="1" noAdjustHandles="1" noChangeArrowheads="1" noChangeShapeType="1" noTextEdit="1"/>
              </p:cNvSpPr>
              <p:nvPr/>
            </p:nvSpPr>
            <p:spPr bwMode="auto">
              <a:xfrm>
                <a:off x="5619656" y="5384866"/>
                <a:ext cx="1302664" cy="1413657"/>
              </a:xfrm>
              <a:prstGeom prst="rect">
                <a:avLst/>
              </a:prstGeom>
              <a:blipFill>
                <a:blip r:embed="rId6"/>
                <a:stretch>
                  <a:fillRect l="-1923" b="-354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802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3FA0-F0AE-881C-B256-6DECC2ED25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F3C62A-5DA3-CC07-D86C-0A73E134084B}"/>
              </a:ext>
            </a:extLst>
          </p:cNvPr>
          <p:cNvSpPr txBox="1"/>
          <p:nvPr/>
        </p:nvSpPr>
        <p:spPr>
          <a:xfrm>
            <a:off x="990223" y="1637314"/>
            <a:ext cx="7272808" cy="369332"/>
          </a:xfrm>
          <a:prstGeom prst="rect">
            <a:avLst/>
          </a:prstGeom>
          <a:noFill/>
          <a:ln>
            <a:noFill/>
          </a:ln>
        </p:spPr>
        <p:txBody>
          <a:bodyPr wrap="square">
            <a:spAutoFit/>
          </a:bodyPr>
          <a:lstStyle/>
          <a:p>
            <a:r>
              <a:rPr lang="zh-TW" altLang="en-US" dirty="0">
                <a:effectLst/>
                <a:latin typeface="Helvetica Neue" panose="02000503000000020004" pitchFamily="2" charset="0"/>
              </a:rPr>
              <a:t>偏微分方</a:t>
            </a:r>
            <a:r>
              <a:rPr lang="zh-TW" altLang="en-US" dirty="0">
                <a:latin typeface="Helvetica Neue" panose="02000503000000020004" pitchFamily="2" charset="0"/>
              </a:rPr>
              <a:t>程</a:t>
            </a:r>
            <a:r>
              <a:rPr lang="zh-TW" altLang="en-US" dirty="0">
                <a:effectLst/>
                <a:latin typeface="Helvetica Neue" panose="02000503000000020004" pitchFamily="2" charset="0"/>
              </a:rPr>
              <a:t>式</a:t>
            </a:r>
            <a:r>
              <a:rPr lang="en-US" altLang="zh-TW" dirty="0">
                <a:effectLst/>
                <a:latin typeface="Helvetica Neue" panose="02000503000000020004" pitchFamily="2" charset="0"/>
              </a:rPr>
              <a:t> </a:t>
            </a:r>
            <a:r>
              <a:rPr lang="en-US" altLang="zh-TW" dirty="0">
                <a:effectLst/>
                <a:latin typeface="Times New Roman" panose="02020603050405020304" pitchFamily="18" charset="0"/>
                <a:cs typeface="Times New Roman" panose="02020603050405020304" pitchFamily="18" charset="0"/>
              </a:rPr>
              <a:t>Partial Differential Equation</a:t>
            </a:r>
            <a:r>
              <a:rPr lang="zh-TW" altLang="en-US" dirty="0">
                <a:effectLst/>
                <a:latin typeface="Times New Roman" panose="02020603050405020304" pitchFamily="18" charset="0"/>
                <a:cs typeface="Times New Roman" panose="02020603050405020304" pitchFamily="18" charset="0"/>
              </a:rPr>
              <a:t> 粒子與場的運動方程式</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51E1D1F-45DE-C668-EBBC-ACAC0BE07336}"/>
              </a:ext>
            </a:extLst>
          </p:cNvPr>
          <p:cNvSpPr txBox="1"/>
          <p:nvPr/>
        </p:nvSpPr>
        <p:spPr>
          <a:xfrm>
            <a:off x="990223" y="2209541"/>
            <a:ext cx="4896544" cy="369332"/>
          </a:xfrm>
          <a:prstGeom prst="rect">
            <a:avLst/>
          </a:prstGeom>
          <a:noFill/>
        </p:spPr>
        <p:txBody>
          <a:bodyPr wrap="square">
            <a:spAutoFit/>
          </a:bodyPr>
          <a:lstStyle/>
          <a:p>
            <a:r>
              <a:rPr lang="zh-TW" altLang="en-US" dirty="0">
                <a:effectLst/>
                <a:latin typeface="Helvetica Neue" panose="02000503000000020004" pitchFamily="2" charset="0"/>
              </a:rPr>
              <a:t>線性代數 </a:t>
            </a:r>
            <a:r>
              <a:rPr lang="en-US" altLang="zh-TW" dirty="0">
                <a:effectLst/>
                <a:latin typeface="Times New Roman" panose="02020603050405020304" pitchFamily="18" charset="0"/>
                <a:cs typeface="Times New Roman" panose="02020603050405020304" pitchFamily="18" charset="0"/>
              </a:rPr>
              <a:t>Linear Algebra </a:t>
            </a:r>
            <a:r>
              <a:rPr lang="zh-TW" altLang="en-US" dirty="0">
                <a:latin typeface="Times New Roman" panose="02020603050405020304" pitchFamily="18" charset="0"/>
                <a:cs typeface="Times New Roman" panose="02020603050405020304" pitchFamily="18" charset="0"/>
              </a:rPr>
              <a:t>向</a:t>
            </a:r>
            <a:r>
              <a:rPr lang="zh-TW" altLang="en-US" dirty="0">
                <a:effectLst/>
                <a:latin typeface="Times New Roman" panose="02020603050405020304" pitchFamily="18" charset="0"/>
                <a:cs typeface="Times New Roman" panose="02020603050405020304" pitchFamily="18" charset="0"/>
              </a:rPr>
              <a:t>量空間的代數</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F061105-F7B8-3E28-84E3-18B6C43BB7ED}"/>
              </a:ext>
            </a:extLst>
          </p:cNvPr>
          <p:cNvSpPr txBox="1"/>
          <p:nvPr/>
        </p:nvSpPr>
        <p:spPr>
          <a:xfrm>
            <a:off x="977523" y="2795261"/>
            <a:ext cx="4261172" cy="369332"/>
          </a:xfrm>
          <a:prstGeom prst="rect">
            <a:avLst/>
          </a:prstGeom>
          <a:noFill/>
        </p:spPr>
        <p:txBody>
          <a:bodyPr wrap="square">
            <a:spAutoFit/>
          </a:bodyPr>
          <a:lstStyle/>
          <a:p>
            <a:r>
              <a:rPr lang="zh-TW" altLang="en-US" dirty="0">
                <a:effectLst/>
                <a:latin typeface="+mn-ea"/>
                <a:ea typeface="+mn-ea"/>
              </a:rPr>
              <a:t>複變函數 </a:t>
            </a:r>
            <a:r>
              <a:rPr lang="en-US" altLang="zh-TW" dirty="0">
                <a:effectLst/>
                <a:latin typeface="Times New Roman" panose="02020603050405020304" pitchFamily="18" charset="0"/>
                <a:ea typeface="+mn-ea"/>
                <a:cs typeface="Times New Roman" panose="02020603050405020304" pitchFamily="18" charset="0"/>
              </a:rPr>
              <a:t>Functions of complex variables</a:t>
            </a:r>
            <a:r>
              <a:rPr lang="zh-TW" altLang="en-US" dirty="0">
                <a:effectLst/>
                <a:latin typeface="Times New Roman" panose="02020603050405020304" pitchFamily="18" charset="0"/>
                <a:ea typeface="+mn-ea"/>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21DF493-55C9-504E-1DB1-B89B853FDAB4}"/>
              </a:ext>
            </a:extLst>
          </p:cNvPr>
          <p:cNvSpPr txBox="1"/>
          <p:nvPr/>
        </p:nvSpPr>
        <p:spPr>
          <a:xfrm>
            <a:off x="990223" y="3329722"/>
            <a:ext cx="4968552" cy="369332"/>
          </a:xfrm>
          <a:prstGeom prst="rect">
            <a:avLst/>
          </a:prstGeom>
          <a:noFill/>
        </p:spPr>
        <p:txBody>
          <a:bodyPr wrap="square" rtlCol="0">
            <a:spAutoFit/>
          </a:bodyPr>
          <a:lstStyle/>
          <a:p>
            <a:r>
              <a:rPr lang="en-US" dirty="0" err="1"/>
              <a:t>但我們不會堅持完整的介紹這幾個數學科目</a:t>
            </a:r>
            <a:r>
              <a:rPr lang="en-US" dirty="0"/>
              <a:t>。</a:t>
            </a:r>
          </a:p>
        </p:txBody>
      </p:sp>
      <p:sp>
        <p:nvSpPr>
          <p:cNvPr id="9" name="TextBox 8">
            <a:extLst>
              <a:ext uri="{FF2B5EF4-FFF2-40B4-BE49-F238E27FC236}">
                <a16:creationId xmlns:a16="http://schemas.microsoft.com/office/drawing/2014/main" id="{73DC21FD-0D8B-45B2-106D-155598565DA0}"/>
              </a:ext>
            </a:extLst>
          </p:cNvPr>
          <p:cNvSpPr txBox="1"/>
          <p:nvPr/>
        </p:nvSpPr>
        <p:spPr>
          <a:xfrm>
            <a:off x="990223" y="4210391"/>
            <a:ext cx="7272808" cy="369332"/>
          </a:xfrm>
          <a:prstGeom prst="rect">
            <a:avLst/>
          </a:prstGeom>
          <a:noFill/>
        </p:spPr>
        <p:txBody>
          <a:bodyPr wrap="square" rtlCol="0">
            <a:spAutoFit/>
          </a:bodyPr>
          <a:lstStyle/>
          <a:p>
            <a:r>
              <a:rPr lang="en-US" dirty="0" err="1"/>
              <a:t>我們反而會堅持完整的介紹相關的物理問題，以及它們的推理</a:t>
            </a:r>
            <a:r>
              <a:rPr lang="en-US" dirty="0"/>
              <a:t>。</a:t>
            </a:r>
          </a:p>
        </p:txBody>
      </p:sp>
      <p:sp>
        <p:nvSpPr>
          <p:cNvPr id="2" name="TextBox 1">
            <a:extLst>
              <a:ext uri="{FF2B5EF4-FFF2-40B4-BE49-F238E27FC236}">
                <a16:creationId xmlns:a16="http://schemas.microsoft.com/office/drawing/2014/main" id="{2A141812-E8F8-1231-AB10-A5913CE1C168}"/>
              </a:ext>
            </a:extLst>
          </p:cNvPr>
          <p:cNvSpPr txBox="1"/>
          <p:nvPr/>
        </p:nvSpPr>
        <p:spPr>
          <a:xfrm>
            <a:off x="977523" y="5114459"/>
            <a:ext cx="6048672" cy="369332"/>
          </a:xfrm>
          <a:prstGeom prst="rect">
            <a:avLst/>
          </a:prstGeom>
          <a:noFill/>
        </p:spPr>
        <p:txBody>
          <a:bodyPr wrap="square" rtlCol="0">
            <a:spAutoFit/>
          </a:bodyPr>
          <a:lstStyle/>
          <a:p>
            <a:r>
              <a:rPr lang="en-US" dirty="0" err="1"/>
              <a:t>以物理問題為本位！看這些數學能如何幫助我們</a:t>
            </a:r>
            <a:r>
              <a:rPr lang="en-US" dirty="0"/>
              <a:t>！</a:t>
            </a:r>
          </a:p>
        </p:txBody>
      </p:sp>
      <p:sp>
        <p:nvSpPr>
          <p:cNvPr id="4" name="TextBox 3">
            <a:extLst>
              <a:ext uri="{FF2B5EF4-FFF2-40B4-BE49-F238E27FC236}">
                <a16:creationId xmlns:a16="http://schemas.microsoft.com/office/drawing/2014/main" id="{B8DF6940-9308-247D-7A2C-9F7CC16CD401}"/>
              </a:ext>
            </a:extLst>
          </p:cNvPr>
          <p:cNvSpPr txBox="1"/>
          <p:nvPr/>
        </p:nvSpPr>
        <p:spPr>
          <a:xfrm>
            <a:off x="977523" y="1044600"/>
            <a:ext cx="6061372" cy="369332"/>
          </a:xfrm>
          <a:prstGeom prst="rect">
            <a:avLst/>
          </a:prstGeom>
          <a:noFill/>
        </p:spPr>
        <p:txBody>
          <a:bodyPr wrap="square" rtlCol="0">
            <a:spAutoFit/>
          </a:bodyPr>
          <a:lstStyle/>
          <a:p>
            <a:r>
              <a:rPr lang="en-US" dirty="0" err="1"/>
              <a:t>數學物理</a:t>
            </a:r>
            <a:r>
              <a:rPr lang="en-US" dirty="0" err="1">
                <a:latin typeface="Times New Roman" panose="02020603050405020304" pitchFamily="18" charset="0"/>
                <a:cs typeface="Times New Roman" panose="02020603050405020304" pitchFamily="18" charset="0"/>
              </a:rPr>
              <a:t>Mathematical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Physics典型</a:t>
            </a:r>
            <a:r>
              <a:rPr lang="en-US" dirty="0" err="1"/>
              <a:t>的三大數學主題</a:t>
            </a:r>
            <a:r>
              <a:rPr lang="en-US" dirty="0"/>
              <a:t>：</a:t>
            </a:r>
          </a:p>
        </p:txBody>
      </p:sp>
      <p:sp>
        <p:nvSpPr>
          <p:cNvPr id="6" name="TextBox 5">
            <a:extLst>
              <a:ext uri="{FF2B5EF4-FFF2-40B4-BE49-F238E27FC236}">
                <a16:creationId xmlns:a16="http://schemas.microsoft.com/office/drawing/2014/main" id="{A57F0045-092F-389B-06AD-9D23E131C930}"/>
              </a:ext>
            </a:extLst>
          </p:cNvPr>
          <p:cNvSpPr txBox="1"/>
          <p:nvPr/>
        </p:nvSpPr>
        <p:spPr>
          <a:xfrm>
            <a:off x="990222" y="5952516"/>
            <a:ext cx="5598001" cy="369332"/>
          </a:xfrm>
          <a:prstGeom prst="rect">
            <a:avLst/>
          </a:prstGeom>
          <a:noFill/>
        </p:spPr>
        <p:txBody>
          <a:bodyPr wrap="square" rtlCol="0">
            <a:spAutoFit/>
          </a:bodyPr>
          <a:lstStyle/>
          <a:p>
            <a:r>
              <a:rPr lang="en-US" dirty="0" err="1"/>
              <a:t>物理與數學真的密不可分！</a:t>
            </a:r>
            <a:r>
              <a:rPr lang="en-US" dirty="0" err="1">
                <a:latin typeface="Times New Roman" panose="02020603050405020304" pitchFamily="18" charset="0"/>
                <a:cs typeface="Times New Roman" panose="02020603050405020304" pitchFamily="18" charset="0"/>
              </a:rPr>
              <a:t>They</a:t>
            </a:r>
            <a:r>
              <a:rPr lang="en-US" dirty="0">
                <a:latin typeface="Times New Roman" panose="02020603050405020304" pitchFamily="18" charset="0"/>
                <a:cs typeface="Times New Roman" panose="02020603050405020304" pitchFamily="18" charset="0"/>
              </a:rPr>
              <a:t> are </a:t>
            </a:r>
            <a:r>
              <a:rPr lang="en-US" dirty="0" err="1">
                <a:latin typeface="Times New Roman" panose="02020603050405020304" pitchFamily="18" charset="0"/>
                <a:cs typeface="Times New Roman" panose="02020603050405020304" pitchFamily="18" charset="0"/>
              </a:rPr>
              <a:t>inseperable</a:t>
            </a:r>
            <a:r>
              <a:rPr lang="en-US"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034EEEF5-6B94-1120-B911-372EF8A0938D}"/>
              </a:ext>
            </a:extLst>
          </p:cNvPr>
          <p:cNvSpPr txBox="1"/>
          <p:nvPr/>
        </p:nvSpPr>
        <p:spPr>
          <a:xfrm>
            <a:off x="990223" y="494076"/>
            <a:ext cx="6589972" cy="369332"/>
          </a:xfrm>
          <a:prstGeom prst="rect">
            <a:avLst/>
          </a:prstGeom>
          <a:noFill/>
        </p:spPr>
        <p:txBody>
          <a:bodyPr wrap="square">
            <a:spAutoFit/>
          </a:bodyPr>
          <a:lstStyle/>
          <a:p>
            <a:r>
              <a:rPr lang="en-GB" i="0" u="none" strike="noStrike" dirty="0">
                <a:solidFill>
                  <a:srgbClr val="202122"/>
                </a:solidFill>
                <a:effectLst/>
                <a:latin typeface="Times New Roman" panose="02020603050405020304" pitchFamily="18" charset="0"/>
                <a:cs typeface="Times New Roman" panose="02020603050405020304" pitchFamily="18" charset="0"/>
              </a:rPr>
              <a:t>M</a:t>
            </a:r>
            <a:r>
              <a:rPr lang="en-GB" i="0" u="none" strike="noStrike" dirty="0">
                <a:effectLst/>
                <a:latin typeface="Times New Roman" panose="02020603050405020304" pitchFamily="18" charset="0"/>
                <a:cs typeface="Times New Roman" panose="02020603050405020304" pitchFamily="18" charset="0"/>
              </a:rPr>
              <a:t>athematical</a:t>
            </a:r>
            <a:r>
              <a:rPr lang="en-GB" i="0" u="none" strike="noStrike" dirty="0">
                <a:solidFill>
                  <a:srgbClr val="202122"/>
                </a:solidFill>
                <a:effectLst/>
                <a:latin typeface="Times New Roman" panose="02020603050405020304" pitchFamily="18" charset="0"/>
                <a:cs typeface="Times New Roman" panose="02020603050405020304" pitchFamily="18" charset="0"/>
              </a:rPr>
              <a:t> methods for application to problems in </a:t>
            </a:r>
            <a:r>
              <a:rPr lang="en-GB" i="0" u="none" strike="noStrike" dirty="0">
                <a:effectLst/>
                <a:latin typeface="Times New Roman" panose="02020603050405020304" pitchFamily="18" charset="0"/>
                <a:cs typeface="Times New Roman" panose="02020603050405020304" pitchFamily="18" charset="0"/>
              </a:rPr>
              <a:t>physics.</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67056BB-0091-4448-353C-AD6549F16EA8}"/>
              </a:ext>
            </a:extLst>
          </p:cNvPr>
          <p:cNvSpPr txBox="1"/>
          <p:nvPr/>
        </p:nvSpPr>
        <p:spPr>
          <a:xfrm>
            <a:off x="990223" y="3794915"/>
            <a:ext cx="76328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will not insist on covering these mathematical topics comprehensively. </a:t>
            </a:r>
          </a:p>
        </p:txBody>
      </p:sp>
      <p:sp>
        <p:nvSpPr>
          <p:cNvPr id="12" name="TextBox 11">
            <a:extLst>
              <a:ext uri="{FF2B5EF4-FFF2-40B4-BE49-F238E27FC236}">
                <a16:creationId xmlns:a16="http://schemas.microsoft.com/office/drawing/2014/main" id="{A191F54F-5447-C3E6-CF6B-5B1A32D0C0D0}"/>
              </a:ext>
            </a:extLst>
          </p:cNvPr>
          <p:cNvSpPr txBox="1"/>
          <p:nvPr/>
        </p:nvSpPr>
        <p:spPr>
          <a:xfrm>
            <a:off x="977523" y="4685595"/>
            <a:ext cx="76328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But we will insist on covering their physics as comprehensively as allowed. </a:t>
            </a:r>
          </a:p>
        </p:txBody>
      </p:sp>
      <p:sp>
        <p:nvSpPr>
          <p:cNvPr id="13" name="TextBox 12">
            <a:extLst>
              <a:ext uri="{FF2B5EF4-FFF2-40B4-BE49-F238E27FC236}">
                <a16:creationId xmlns:a16="http://schemas.microsoft.com/office/drawing/2014/main" id="{2A3A2396-8E58-5C2F-A370-78643C4D4493}"/>
              </a:ext>
            </a:extLst>
          </p:cNvPr>
          <p:cNvSpPr txBox="1"/>
          <p:nvPr/>
        </p:nvSpPr>
        <p:spPr>
          <a:xfrm>
            <a:off x="971600" y="5517232"/>
            <a:ext cx="76328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physics centric course and is to show how mathematics can help us. </a:t>
            </a:r>
          </a:p>
        </p:txBody>
      </p:sp>
    </p:spTree>
    <p:extLst>
      <p:ext uri="{BB962C8B-B14F-4D97-AF65-F5344CB8AC3E}">
        <p14:creationId xmlns:p14="http://schemas.microsoft.com/office/powerpoint/2010/main" val="3833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1"/>
      <p:bldP spid="2" grpId="0"/>
      <p:bldP spid="6" grpId="0"/>
      <p:bldP spid="10"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2F827C-516D-02FB-30F5-75F63EE949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0CEC45-9266-2C31-5A84-A7742EE31227}"/>
              </a:ext>
            </a:extLst>
          </p:cNvPr>
          <p:cNvSpPr txBox="1"/>
          <p:nvPr/>
        </p:nvSpPr>
        <p:spPr>
          <a:xfrm>
            <a:off x="323528" y="908720"/>
            <a:ext cx="8712968" cy="874663"/>
          </a:xfrm>
          <a:prstGeom prst="rect">
            <a:avLst/>
          </a:prstGeom>
          <a:noFill/>
        </p:spPr>
        <p:txBody>
          <a:bodyPr wrap="square">
            <a:spAutoFit/>
          </a:bodyPr>
          <a:lstStyle/>
          <a:p>
            <a:pPr>
              <a:lnSpc>
                <a:spcPct val="150000"/>
              </a:lnSpc>
              <a:buNone/>
            </a:pPr>
            <a:r>
              <a:rPr lang="zh-TW" altLang="en-US" dirty="0">
                <a:effectLst/>
                <a:latin typeface="Helvetica Neue" panose="02000503000000020004" pitchFamily="2" charset="0"/>
              </a:rPr>
              <a:t>我們將先從古典普通物理中已經介紹過、需要較進階數學方法的問題開始暖身，例如簡諧振盪器，來介紹基本的微分方程式概念。</a:t>
            </a:r>
            <a:endParaRPr lang="zh-TW" altLang="en-US" dirty="0">
              <a:effectLst/>
              <a:latin typeface="+mn-ea"/>
              <a:ea typeface="+mn-ea"/>
            </a:endParaRPr>
          </a:p>
        </p:txBody>
      </p:sp>
      <p:sp>
        <p:nvSpPr>
          <p:cNvPr id="4" name="TextBox 3">
            <a:extLst>
              <a:ext uri="{FF2B5EF4-FFF2-40B4-BE49-F238E27FC236}">
                <a16:creationId xmlns:a16="http://schemas.microsoft.com/office/drawing/2014/main" id="{53DCA077-6701-D79D-4361-BFCE009CCA01}"/>
              </a:ext>
            </a:extLst>
          </p:cNvPr>
          <p:cNvSpPr txBox="1"/>
          <p:nvPr/>
        </p:nvSpPr>
        <p:spPr>
          <a:xfrm>
            <a:off x="323528" y="2204864"/>
            <a:ext cx="8820472" cy="369332"/>
          </a:xfrm>
          <a:prstGeom prst="rect">
            <a:avLst/>
          </a:prstGeom>
          <a:noFill/>
        </p:spPr>
        <p:txBody>
          <a:bodyPr wrap="square">
            <a:spAutoFit/>
          </a:bodyPr>
          <a:lstStyle/>
          <a:p>
            <a:r>
              <a:rPr lang="zh-TW" altLang="en-US" dirty="0">
                <a:effectLst/>
                <a:latin typeface="Helvetica Neue" panose="02000503000000020004" pitchFamily="2" charset="0"/>
              </a:rPr>
              <a:t>接著討論耦合下的多個簡諧振盪器，這個問題只要引進矩陣的本徵向量就能輕易求解。</a:t>
            </a:r>
            <a:endParaRPr lang="en-US" dirty="0"/>
          </a:p>
        </p:txBody>
      </p:sp>
      <p:sp>
        <p:nvSpPr>
          <p:cNvPr id="5" name="TextBox 4">
            <a:extLst>
              <a:ext uri="{FF2B5EF4-FFF2-40B4-BE49-F238E27FC236}">
                <a16:creationId xmlns:a16="http://schemas.microsoft.com/office/drawing/2014/main" id="{C72CD26E-1B23-C5CA-F367-102835C3CBF1}"/>
              </a:ext>
            </a:extLst>
          </p:cNvPr>
          <p:cNvSpPr txBox="1"/>
          <p:nvPr/>
        </p:nvSpPr>
        <p:spPr>
          <a:xfrm>
            <a:off x="323528" y="2995677"/>
            <a:ext cx="8064896" cy="369332"/>
          </a:xfrm>
          <a:prstGeom prst="rect">
            <a:avLst/>
          </a:prstGeom>
          <a:noFill/>
        </p:spPr>
        <p:txBody>
          <a:bodyPr wrap="square" rtlCol="0">
            <a:spAutoFit/>
          </a:bodyPr>
          <a:lstStyle/>
          <a:p>
            <a:r>
              <a:rPr lang="en-US" dirty="0"/>
              <a:t>向量幾乎是物理學最重要的工具，三度空間向量最具體，介紹</a:t>
            </a:r>
            <a:r>
              <a:rPr lang="en-US" dirty="0">
                <a:latin typeface="Times New Roman" panose="02020603050405020304" pitchFamily="18" charset="0"/>
                <a:cs typeface="Times New Roman" panose="02020603050405020304" pitchFamily="18" charset="0"/>
              </a:rPr>
              <a:t>3D</a:t>
            </a:r>
            <a:r>
              <a:rPr lang="en-US" dirty="0"/>
              <a:t>向量微積分。</a:t>
            </a:r>
          </a:p>
        </p:txBody>
      </p:sp>
      <p:sp>
        <p:nvSpPr>
          <p:cNvPr id="7" name="TextBox 6">
            <a:extLst>
              <a:ext uri="{FF2B5EF4-FFF2-40B4-BE49-F238E27FC236}">
                <a16:creationId xmlns:a16="http://schemas.microsoft.com/office/drawing/2014/main" id="{FA1ACDAE-6FA9-E506-3C4A-8CDEE838E4FC}"/>
              </a:ext>
            </a:extLst>
          </p:cNvPr>
          <p:cNvSpPr txBox="1"/>
          <p:nvPr/>
        </p:nvSpPr>
        <p:spPr>
          <a:xfrm>
            <a:off x="323528" y="3645024"/>
            <a:ext cx="9073008" cy="458267"/>
          </a:xfrm>
          <a:prstGeom prst="rect">
            <a:avLst/>
          </a:prstGeom>
          <a:noFill/>
        </p:spPr>
        <p:txBody>
          <a:bodyPr wrap="square">
            <a:spAutoFit/>
          </a:bodyPr>
          <a:lstStyle/>
          <a:p>
            <a:pPr>
              <a:lnSpc>
                <a:spcPct val="150000"/>
              </a:lnSpc>
              <a:buNone/>
            </a:pPr>
            <a:r>
              <a:rPr lang="zh-TW" altLang="en-US" dirty="0">
                <a:effectLst/>
                <a:latin typeface="Helvetica Neue" panose="02000503000000020004" pitchFamily="2" charset="0"/>
              </a:rPr>
              <a:t>馬克斯威爾方程式可以</a:t>
            </a:r>
            <a:r>
              <a:rPr lang="en-US" dirty="0">
                <a:latin typeface="Times New Roman" panose="02020603050405020304" pitchFamily="18" charset="0"/>
                <a:cs typeface="Times New Roman" panose="02020603050405020304" pitchFamily="18" charset="0"/>
              </a:rPr>
              <a:t>3D</a:t>
            </a:r>
            <a:r>
              <a:rPr lang="en-US" dirty="0"/>
              <a:t>向量微積分很簡潔地表示</a:t>
            </a:r>
            <a:r>
              <a:rPr lang="zh-TW" altLang="en-US" dirty="0">
                <a:latin typeface="Helvetica Neue" panose="02000503000000020004" pitchFamily="2" charset="0"/>
              </a:rPr>
              <a:t>，由此可以推導出</a:t>
            </a:r>
            <a:r>
              <a:rPr lang="zh-TW" altLang="en-US" dirty="0">
                <a:effectLst/>
                <a:latin typeface="Helvetica Neue" panose="02000503000000020004" pitchFamily="2" charset="0"/>
              </a:rPr>
              <a:t>電磁波波方程式。</a:t>
            </a:r>
            <a:endParaRPr lang="en-GB" altLang="zh-TW" dirty="0">
              <a:effectLst/>
              <a:latin typeface="Helvetica Neue" panose="02000503000000020004" pitchFamily="2" charset="0"/>
            </a:endParaRPr>
          </a:p>
        </p:txBody>
      </p:sp>
      <p:sp>
        <p:nvSpPr>
          <p:cNvPr id="9" name="TextBox 8">
            <a:extLst>
              <a:ext uri="{FF2B5EF4-FFF2-40B4-BE49-F238E27FC236}">
                <a16:creationId xmlns:a16="http://schemas.microsoft.com/office/drawing/2014/main" id="{C3E2426A-F00F-5148-A873-06D6AA0FCDC0}"/>
              </a:ext>
            </a:extLst>
          </p:cNvPr>
          <p:cNvSpPr txBox="1"/>
          <p:nvPr/>
        </p:nvSpPr>
        <p:spPr>
          <a:xfrm>
            <a:off x="323528" y="4420685"/>
            <a:ext cx="8820472" cy="369332"/>
          </a:xfrm>
          <a:prstGeom prst="rect">
            <a:avLst/>
          </a:prstGeom>
          <a:noFill/>
        </p:spPr>
        <p:txBody>
          <a:bodyPr wrap="square">
            <a:spAutoFit/>
          </a:bodyPr>
          <a:lstStyle/>
          <a:p>
            <a:r>
              <a:rPr lang="zh-TW" altLang="en-US" dirty="0">
                <a:effectLst/>
                <a:latin typeface="Helvetica Neue" panose="02000503000000020004" pitchFamily="2" charset="0"/>
              </a:rPr>
              <a:t>電磁波波方程式適用於幾乎所有的波，基本的求解方法稱為</a:t>
            </a:r>
            <a:r>
              <a:rPr lang="en-GB" dirty="0">
                <a:latin typeface="Times New Roman" panose="02020603050405020304" pitchFamily="18" charset="0"/>
                <a:cs typeface="Times New Roman" panose="02020603050405020304" pitchFamily="18" charset="0"/>
              </a:rPr>
              <a:t>Separation of variables. </a:t>
            </a:r>
            <a:endParaRPr lang="en-US" dirty="0"/>
          </a:p>
        </p:txBody>
      </p:sp>
      <p:sp>
        <p:nvSpPr>
          <p:cNvPr id="11" name="TextBox 10">
            <a:extLst>
              <a:ext uri="{FF2B5EF4-FFF2-40B4-BE49-F238E27FC236}">
                <a16:creationId xmlns:a16="http://schemas.microsoft.com/office/drawing/2014/main" id="{880F039E-3BD3-40D5-958A-AEBAEDBFD3BD}"/>
              </a:ext>
            </a:extLst>
          </p:cNvPr>
          <p:cNvSpPr txBox="1"/>
          <p:nvPr/>
        </p:nvSpPr>
        <p:spPr>
          <a:xfrm>
            <a:off x="323528" y="5100639"/>
            <a:ext cx="8424936" cy="369332"/>
          </a:xfrm>
          <a:prstGeom prst="rect">
            <a:avLst/>
          </a:prstGeom>
          <a:noFill/>
        </p:spPr>
        <p:txBody>
          <a:bodyPr wrap="square">
            <a:spAutoFit/>
          </a:bodyPr>
          <a:lstStyle/>
          <a:p>
            <a:r>
              <a:rPr lang="en-GB" dirty="0" err="1">
                <a:latin typeface="Times New Roman" panose="02020603050405020304" pitchFamily="18" charset="0"/>
                <a:cs typeface="Times New Roman" panose="02020603050405020304" pitchFamily="18" charset="0"/>
              </a:rPr>
              <a:t>結果的精華就是Fourier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Series。這是一個與矩陣類似的Eigenvalue</a:t>
            </a:r>
            <a:r>
              <a:rPr lang="en-GB" dirty="0">
                <a:latin typeface="Times New Roman" panose="02020603050405020304" pitchFamily="18" charset="0"/>
                <a:cs typeface="Times New Roman" panose="02020603050405020304" pitchFamily="18" charset="0"/>
              </a:rPr>
              <a:t> problems。  </a:t>
            </a:r>
            <a:endParaRPr lang="en-US" dirty="0"/>
          </a:p>
        </p:txBody>
      </p:sp>
    </p:spTree>
    <p:extLst>
      <p:ext uri="{BB962C8B-B14F-4D97-AF65-F5344CB8AC3E}">
        <p14:creationId xmlns:p14="http://schemas.microsoft.com/office/powerpoint/2010/main" val="3822094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76016-2A57-B68B-509C-FB56DF84ECF8}"/>
            </a:ext>
          </a:extLst>
        </p:cNvPr>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524EE3D5-8B4B-F490-9D05-8BE6B8CB6F5D}"/>
              </a:ext>
            </a:extLst>
          </p:cNvPr>
          <p:cNvPicPr>
            <a:picLocks noChangeAspect="1"/>
          </p:cNvPicPr>
          <p:nvPr/>
        </p:nvPicPr>
        <p:blipFill>
          <a:blip r:embed="rId2">
            <a:extLst>
              <a:ext uri="{28A0092B-C50C-407E-A947-70E740481C1C}">
                <a14:useLocalDpi xmlns:a14="http://schemas.microsoft.com/office/drawing/2010/main" val="0"/>
              </a:ext>
            </a:extLst>
          </a:blip>
          <a:srcRect l="7373" t="24801" r="7319" b="35300"/>
          <a:stretch>
            <a:fillRect/>
          </a:stretch>
        </p:blipFill>
        <p:spPr>
          <a:xfrm>
            <a:off x="657980" y="839284"/>
            <a:ext cx="8296773" cy="5629953"/>
          </a:xfrm>
          <a:prstGeom prst="rect">
            <a:avLst/>
          </a:prstGeom>
        </p:spPr>
      </p:pic>
      <p:sp>
        <p:nvSpPr>
          <p:cNvPr id="3" name="Rectangle 2">
            <a:extLst>
              <a:ext uri="{FF2B5EF4-FFF2-40B4-BE49-F238E27FC236}">
                <a16:creationId xmlns:a16="http://schemas.microsoft.com/office/drawing/2014/main" id="{BD2D5B71-AACA-6785-E373-64AA202E6DAB}"/>
              </a:ext>
            </a:extLst>
          </p:cNvPr>
          <p:cNvSpPr/>
          <p:nvPr/>
        </p:nvSpPr>
        <p:spPr>
          <a:xfrm>
            <a:off x="709156" y="2147320"/>
            <a:ext cx="7776864" cy="719360"/>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2" descr="Anthony Zee">
            <a:extLst>
              <a:ext uri="{FF2B5EF4-FFF2-40B4-BE49-F238E27FC236}">
                <a16:creationId xmlns:a16="http://schemas.microsoft.com/office/drawing/2014/main" id="{376B89A9-71A8-6857-A5AB-6764D2D97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174716"/>
            <a:ext cx="2294521" cy="22945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E5BF0A-D842-431A-80E9-84A2C8718551}"/>
              </a:ext>
            </a:extLst>
          </p:cNvPr>
          <p:cNvSpPr txBox="1"/>
          <p:nvPr/>
        </p:nvSpPr>
        <p:spPr>
          <a:xfrm>
            <a:off x="1331640" y="469952"/>
            <a:ext cx="4094853" cy="369332"/>
          </a:xfrm>
          <a:prstGeom prst="rect">
            <a:avLst/>
          </a:prstGeom>
          <a:noFill/>
        </p:spPr>
        <p:txBody>
          <a:bodyPr wrap="square" rtlCol="0">
            <a:spAutoFit/>
          </a:bodyPr>
          <a:lstStyle/>
          <a:p>
            <a:r>
              <a:rPr lang="en-US" dirty="0" err="1"/>
              <a:t>到此都是古典物理</a:t>
            </a:r>
            <a:r>
              <a:rPr lang="en-US" dirty="0"/>
              <a:t>。</a:t>
            </a:r>
          </a:p>
        </p:txBody>
      </p:sp>
      <p:sp>
        <p:nvSpPr>
          <p:cNvPr id="6" name="TextBox 5">
            <a:extLst>
              <a:ext uri="{FF2B5EF4-FFF2-40B4-BE49-F238E27FC236}">
                <a16:creationId xmlns:a16="http://schemas.microsoft.com/office/drawing/2014/main" id="{5B95CE7A-AACB-3F1C-6032-CE9C543A1C17}"/>
              </a:ext>
            </a:extLst>
          </p:cNvPr>
          <p:cNvSpPr txBox="1"/>
          <p:nvPr/>
        </p:nvSpPr>
        <p:spPr>
          <a:xfrm>
            <a:off x="1331640" y="100620"/>
            <a:ext cx="777686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importance of wave equation goes beyond the above wave phenomena.</a:t>
            </a:r>
          </a:p>
        </p:txBody>
      </p:sp>
    </p:spTree>
    <p:extLst>
      <p:ext uri="{BB962C8B-B14F-4D97-AF65-F5344CB8AC3E}">
        <p14:creationId xmlns:p14="http://schemas.microsoft.com/office/powerpoint/2010/main" val="2390129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A89E6063-C5C2-0A4A-2046-84435C40CE70}"/>
              </a:ext>
            </a:extLst>
          </p:cNvPr>
          <p:cNvPicPr>
            <a:picLocks noChangeAspect="1"/>
          </p:cNvPicPr>
          <p:nvPr/>
        </p:nvPicPr>
        <p:blipFill>
          <a:blip r:embed="rId2">
            <a:extLst>
              <a:ext uri="{28A0092B-C50C-407E-A947-70E740481C1C}">
                <a14:useLocalDpi xmlns:a14="http://schemas.microsoft.com/office/drawing/2010/main" val="0"/>
              </a:ext>
            </a:extLst>
          </a:blip>
          <a:srcRect t="12195" b="58561"/>
          <a:stretch>
            <a:fillRect/>
          </a:stretch>
        </p:blipFill>
        <p:spPr>
          <a:xfrm>
            <a:off x="838184" y="1761910"/>
            <a:ext cx="7467632" cy="3168352"/>
          </a:xfrm>
          <a:prstGeom prst="rect">
            <a:avLst/>
          </a:prstGeom>
        </p:spPr>
      </p:pic>
      <p:sp>
        <p:nvSpPr>
          <p:cNvPr id="4" name="TextBox 3">
            <a:extLst>
              <a:ext uri="{FF2B5EF4-FFF2-40B4-BE49-F238E27FC236}">
                <a16:creationId xmlns:a16="http://schemas.microsoft.com/office/drawing/2014/main" id="{287A0E95-EA63-72E2-F1C2-BBE29DD60BD4}"/>
              </a:ext>
            </a:extLst>
          </p:cNvPr>
          <p:cNvSpPr txBox="1"/>
          <p:nvPr/>
        </p:nvSpPr>
        <p:spPr>
          <a:xfrm>
            <a:off x="3347864" y="1124744"/>
            <a:ext cx="3888432" cy="369332"/>
          </a:xfrm>
          <a:prstGeom prst="rect">
            <a:avLst/>
          </a:prstGeom>
          <a:noFill/>
        </p:spPr>
        <p:txBody>
          <a:bodyPr wrap="square" rtlCol="0">
            <a:spAutoFit/>
          </a:bodyPr>
          <a:lstStyle/>
          <a:p>
            <a:r>
              <a:rPr lang="en-US" dirty="0" err="1"/>
              <a:t>這是一個量子世界</a:t>
            </a:r>
            <a:r>
              <a:rPr lang="en-US" dirty="0"/>
              <a:t>！</a:t>
            </a:r>
          </a:p>
        </p:txBody>
      </p:sp>
    </p:spTree>
    <p:extLst>
      <p:ext uri="{BB962C8B-B14F-4D97-AF65-F5344CB8AC3E}">
        <p14:creationId xmlns:p14="http://schemas.microsoft.com/office/powerpoint/2010/main" val="2097359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文字方塊 4"/>
          <p:cNvSpPr txBox="1">
            <a:spLocks noChangeArrowheads="1"/>
          </p:cNvSpPr>
          <p:nvPr/>
        </p:nvSpPr>
        <p:spPr bwMode="auto">
          <a:xfrm>
            <a:off x="845816" y="305958"/>
            <a:ext cx="7845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一直不斷分割下去，我們的確發現了一層層、越來越微小的物質組成成分。</a:t>
            </a:r>
          </a:p>
        </p:txBody>
      </p:sp>
      <p:pic>
        <p:nvPicPr>
          <p:cNvPr id="25604" name="Picture 2" descr="http://universe-review.ca/I15-01-domain.jpg"/>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885507" y="797179"/>
            <a:ext cx="2569117" cy="4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文字方塊 1"/>
          <p:cNvSpPr txBox="1">
            <a:spLocks noChangeArrowheads="1"/>
          </p:cNvSpPr>
          <p:nvPr/>
        </p:nvSpPr>
        <p:spPr bwMode="auto">
          <a:xfrm>
            <a:off x="845816" y="5408464"/>
            <a:ext cx="7845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從原子、電子以下的微觀世界遵守的物理規則，稱為</a:t>
            </a:r>
            <a:r>
              <a:rPr lang="zh-TW" altLang="en-US" sz="1800" dirty="0">
                <a:solidFill>
                  <a:srgbClr val="FF0000"/>
                </a:solidFill>
                <a:latin typeface="Tahoma" pitchFamily="34" charset="0"/>
              </a:rPr>
              <a:t>量子</a:t>
            </a:r>
            <a:r>
              <a:rPr lang="en-US" altLang="zh-TW" sz="1800" dirty="0">
                <a:solidFill>
                  <a:srgbClr val="FF0000"/>
                </a:solidFill>
                <a:cs typeface="Times New Roman" panose="02020603050405020304" pitchFamily="18" charset="0"/>
              </a:rPr>
              <a:t>(Quantum)</a:t>
            </a:r>
            <a:r>
              <a:rPr lang="zh-TW" altLang="en-US" sz="1800" dirty="0">
                <a:solidFill>
                  <a:srgbClr val="FF0000"/>
                </a:solidFill>
                <a:latin typeface="Tahoma" pitchFamily="34" charset="0"/>
              </a:rPr>
              <a:t>力學</a:t>
            </a:r>
            <a:r>
              <a:rPr lang="zh-TW" altLang="en-US" sz="1800" dirty="0">
                <a:latin typeface="Tahoma" pitchFamily="34" charset="0"/>
              </a:rPr>
              <a:t>。</a:t>
            </a:r>
          </a:p>
        </p:txBody>
      </p:sp>
      <p:sp>
        <p:nvSpPr>
          <p:cNvPr id="25608" name="投影片編號版面配置區 1"/>
          <p:cNvSpPr>
            <a:spLocks noGrp="1"/>
          </p:cNvSpPr>
          <p:nvPr>
            <p:ph type="sldNum" sz="quarter" idx="12"/>
          </p:nvPr>
        </p:nvSpPr>
        <p:spPr>
          <a:xfrm>
            <a:off x="6431757" y="5913671"/>
            <a:ext cx="2411288"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31D3-86CA-403E-8347-D1162B0419CB}" type="slidenum">
              <a:rPr kumimoji="0" lang="zh-TW" altLang="en-US" sz="1400">
                <a:latin typeface="Tahoma" pitchFamily="34" charset="0"/>
              </a:rPr>
              <a:pPr eaLnBrk="1" hangingPunct="1">
                <a:spcBef>
                  <a:spcPct val="0"/>
                </a:spcBef>
                <a:buClrTx/>
                <a:buSzTx/>
                <a:buFontTx/>
                <a:buNone/>
              </a:pPr>
              <a:t>43</a:t>
            </a:fld>
            <a:endParaRPr kumimoji="0" lang="en-US" altLang="zh-TW" sz="1400">
              <a:latin typeface="Tahoma" pitchFamily="34" charset="0"/>
            </a:endParaRPr>
          </a:p>
        </p:txBody>
      </p:sp>
      <p:sp>
        <p:nvSpPr>
          <p:cNvPr id="2" name="TextBox 1">
            <a:extLst>
              <a:ext uri="{FF2B5EF4-FFF2-40B4-BE49-F238E27FC236}">
                <a16:creationId xmlns:a16="http://schemas.microsoft.com/office/drawing/2014/main" id="{5B9E03E5-3394-6CDE-719D-2A26EDEB8C3B}"/>
              </a:ext>
            </a:extLst>
          </p:cNvPr>
          <p:cNvSpPr txBox="1"/>
          <p:nvPr/>
        </p:nvSpPr>
        <p:spPr>
          <a:xfrm>
            <a:off x="3528864" y="1645976"/>
            <a:ext cx="370743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分子</a:t>
            </a:r>
            <a:r>
              <a:rPr lang="en-US" sz="1800" dirty="0">
                <a:latin typeface="+mj-lt"/>
                <a:ea typeface="PMingLiU" panose="02020500000000000000" pitchFamily="18" charset="-120"/>
              </a:rPr>
              <a:t>(</a:t>
            </a:r>
            <a:r>
              <a:rPr lang="en-US" sz="1800" dirty="0" err="1">
                <a:latin typeface="+mj-lt"/>
                <a:ea typeface="PMingLiU" panose="02020500000000000000" pitchFamily="18" charset="-120"/>
              </a:rPr>
              <a:t>千萬分之一公分</a:t>
            </a:r>
            <a:r>
              <a:rPr lang="en-US" sz="1800" dirty="0">
                <a:latin typeface="+mj-lt"/>
                <a:ea typeface="PMingLiU" panose="02020500000000000000" pitchFamily="18" charset="-120"/>
              </a:rPr>
              <a:t>)</a:t>
            </a:r>
          </a:p>
        </p:txBody>
      </p:sp>
      <p:sp>
        <p:nvSpPr>
          <p:cNvPr id="3" name="TextBox 2">
            <a:extLst>
              <a:ext uri="{FF2B5EF4-FFF2-40B4-BE49-F238E27FC236}">
                <a16:creationId xmlns:a16="http://schemas.microsoft.com/office/drawing/2014/main" id="{81A6ECF9-C36D-CC2F-F9A9-CBD39A246C6D}"/>
              </a:ext>
            </a:extLst>
          </p:cNvPr>
          <p:cNvSpPr txBox="1"/>
          <p:nvPr/>
        </p:nvSpPr>
        <p:spPr>
          <a:xfrm>
            <a:off x="3493800" y="2455020"/>
            <a:ext cx="2302336"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原子</a:t>
            </a:r>
            <a:r>
              <a:rPr lang="en-US" sz="1800" dirty="0">
                <a:latin typeface="+mj-lt"/>
                <a:ea typeface="PMingLiU" panose="02020500000000000000" pitchFamily="18" charset="-120"/>
              </a:rPr>
              <a:t> (</a:t>
            </a:r>
            <a:r>
              <a:rPr lang="en-US" sz="1800" dirty="0" err="1">
                <a:latin typeface="+mj-lt"/>
                <a:ea typeface="PMingLiU" panose="02020500000000000000" pitchFamily="18" charset="-120"/>
              </a:rPr>
              <a:t>億分之一公分</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281142D1-6748-C9C0-2969-EA5D23DD1020}"/>
              </a:ext>
            </a:extLst>
          </p:cNvPr>
          <p:cNvSpPr txBox="1"/>
          <p:nvPr/>
        </p:nvSpPr>
        <p:spPr>
          <a:xfrm>
            <a:off x="3493801" y="3215031"/>
            <a:ext cx="108012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原子核</a:t>
            </a:r>
            <a:endParaRPr lang="en-US" sz="1800" dirty="0">
              <a:latin typeface="+mj-lt"/>
              <a:ea typeface="PMingLiU" panose="02020500000000000000" pitchFamily="18" charset="-120"/>
            </a:endParaRPr>
          </a:p>
        </p:txBody>
      </p:sp>
      <p:sp>
        <p:nvSpPr>
          <p:cNvPr id="5" name="TextBox 4">
            <a:extLst>
              <a:ext uri="{FF2B5EF4-FFF2-40B4-BE49-F238E27FC236}">
                <a16:creationId xmlns:a16="http://schemas.microsoft.com/office/drawing/2014/main" id="{20426398-B6B4-A8BC-BDA0-8E50D76EAD98}"/>
              </a:ext>
            </a:extLst>
          </p:cNvPr>
          <p:cNvSpPr txBox="1"/>
          <p:nvPr/>
        </p:nvSpPr>
        <p:spPr>
          <a:xfrm>
            <a:off x="3501609" y="4036864"/>
            <a:ext cx="136815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質子、中子</a:t>
            </a:r>
            <a:endParaRPr lang="en-US" sz="1800" dirty="0">
              <a:latin typeface="+mj-lt"/>
              <a:ea typeface="PMingLiU" panose="02020500000000000000" pitchFamily="18" charset="-120"/>
            </a:endParaRPr>
          </a:p>
        </p:txBody>
      </p:sp>
      <p:sp>
        <p:nvSpPr>
          <p:cNvPr id="6" name="TextBox 5">
            <a:extLst>
              <a:ext uri="{FF2B5EF4-FFF2-40B4-BE49-F238E27FC236}">
                <a16:creationId xmlns:a16="http://schemas.microsoft.com/office/drawing/2014/main" id="{24CFA698-4293-595C-575D-4A5BFE147624}"/>
              </a:ext>
            </a:extLst>
          </p:cNvPr>
          <p:cNvSpPr txBox="1"/>
          <p:nvPr/>
        </p:nvSpPr>
        <p:spPr>
          <a:xfrm>
            <a:off x="3549804" y="4871215"/>
            <a:ext cx="144016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夸克</a:t>
            </a:r>
            <a:endParaRPr lang="en-US" sz="1800" dirty="0">
              <a:latin typeface="+mj-lt"/>
              <a:ea typeface="PMingLiU" panose="02020500000000000000" pitchFamily="18" charset="-120"/>
            </a:endParaRPr>
          </a:p>
        </p:txBody>
      </p:sp>
      <p:sp>
        <p:nvSpPr>
          <p:cNvPr id="7" name="TextBox 6">
            <a:extLst>
              <a:ext uri="{FF2B5EF4-FFF2-40B4-BE49-F238E27FC236}">
                <a16:creationId xmlns:a16="http://schemas.microsoft.com/office/drawing/2014/main" id="{42C102F6-BED0-90E6-0E03-6234DE9F299C}"/>
              </a:ext>
            </a:extLst>
          </p:cNvPr>
          <p:cNvSpPr txBox="1"/>
          <p:nvPr/>
        </p:nvSpPr>
        <p:spPr>
          <a:xfrm>
            <a:off x="810567" y="2639686"/>
            <a:ext cx="864096"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電子</a:t>
            </a:r>
            <a:endParaRPr lang="en-US" sz="1800" dirty="0">
              <a:latin typeface="+mj-lt"/>
              <a:ea typeface="PMingLiU" panose="02020500000000000000" pitchFamily="18" charset="-120"/>
            </a:endParaRPr>
          </a:p>
        </p:txBody>
      </p:sp>
      <p:sp>
        <p:nvSpPr>
          <p:cNvPr id="8" name="Down Arrow 7">
            <a:extLst>
              <a:ext uri="{FF2B5EF4-FFF2-40B4-BE49-F238E27FC236}">
                <a16:creationId xmlns:a16="http://schemas.microsoft.com/office/drawing/2014/main" id="{A2D4D6FB-85F0-4010-AEA7-2BC9A334D68F}"/>
              </a:ext>
            </a:extLst>
          </p:cNvPr>
          <p:cNvSpPr/>
          <p:nvPr/>
        </p:nvSpPr>
        <p:spPr bwMode="auto">
          <a:xfrm>
            <a:off x="4796278" y="2822352"/>
            <a:ext cx="288032" cy="1862123"/>
          </a:xfrm>
          <a:prstGeom prst="down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pic>
        <p:nvPicPr>
          <p:cNvPr id="9" name="Picture 7" descr="atom_h17">
            <a:extLst>
              <a:ext uri="{FF2B5EF4-FFF2-40B4-BE49-F238E27FC236}">
                <a16:creationId xmlns:a16="http://schemas.microsoft.com/office/drawing/2014/main" id="{CA980252-EFA2-EB80-04A9-40282ED69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49" y="758857"/>
            <a:ext cx="1645954" cy="16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up of a stadium&#10;&#10;Description automatically generated">
            <a:extLst>
              <a:ext uri="{FF2B5EF4-FFF2-40B4-BE49-F238E27FC236}">
                <a16:creationId xmlns:a16="http://schemas.microsoft.com/office/drawing/2014/main" id="{2A527606-4B7B-1655-A5A7-F16F7A503792}"/>
              </a:ext>
            </a:extLst>
          </p:cNvPr>
          <p:cNvPicPr>
            <a:picLocks noChangeAspect="1"/>
          </p:cNvPicPr>
          <p:nvPr/>
        </p:nvPicPr>
        <p:blipFill rotWithShape="1">
          <a:blip r:embed="rId4">
            <a:extLst>
              <a:ext uri="{28A0092B-C50C-407E-A947-70E740481C1C}">
                <a14:useLocalDpi xmlns:a14="http://schemas.microsoft.com/office/drawing/2010/main" val="0"/>
              </a:ext>
            </a:extLst>
          </a:blip>
          <a:srcRect l="24544" t="3289" r="54249" b="23328"/>
          <a:stretch/>
        </p:blipFill>
        <p:spPr>
          <a:xfrm>
            <a:off x="6923349" y="2404089"/>
            <a:ext cx="1645955" cy="1342405"/>
          </a:xfrm>
          <a:prstGeom prst="rect">
            <a:avLst/>
          </a:prstGeom>
        </p:spPr>
      </p:pic>
      <p:sp>
        <p:nvSpPr>
          <p:cNvPr id="12" name="TextBox 11">
            <a:extLst>
              <a:ext uri="{FF2B5EF4-FFF2-40B4-BE49-F238E27FC236}">
                <a16:creationId xmlns:a16="http://schemas.microsoft.com/office/drawing/2014/main" id="{970CC43D-1DFA-7AA1-DF49-A02E48B48FE1}"/>
              </a:ext>
            </a:extLst>
          </p:cNvPr>
          <p:cNvSpPr txBox="1"/>
          <p:nvPr/>
        </p:nvSpPr>
        <p:spPr>
          <a:xfrm>
            <a:off x="5314985" y="3763868"/>
            <a:ext cx="3375978" cy="369332"/>
          </a:xfrm>
          <a:prstGeom prst="rect">
            <a:avLst/>
          </a:prstGeom>
          <a:noFill/>
        </p:spPr>
        <p:txBody>
          <a:bodyPr wrap="square">
            <a:spAutoFit/>
          </a:bodyPr>
          <a:lstStyle/>
          <a:p>
            <a:r>
              <a:rPr lang="zh-TW" altLang="en-US" sz="1800" dirty="0">
                <a:latin typeface="Tahoma" pitchFamily="34" charset="0"/>
              </a:rPr>
              <a:t>原子是由電子與原子核組成。</a:t>
            </a:r>
            <a:endParaRPr lang="en-US" sz="1800" dirty="0"/>
          </a:p>
        </p:txBody>
      </p:sp>
      <p:sp>
        <p:nvSpPr>
          <p:cNvPr id="11" name="TextBox 10">
            <a:extLst>
              <a:ext uri="{FF2B5EF4-FFF2-40B4-BE49-F238E27FC236}">
                <a16:creationId xmlns:a16="http://schemas.microsoft.com/office/drawing/2014/main" id="{3D54B174-5D52-9EEB-4FEE-49232C778ED0}"/>
              </a:ext>
            </a:extLst>
          </p:cNvPr>
          <p:cNvSpPr txBox="1"/>
          <p:nvPr/>
        </p:nvSpPr>
        <p:spPr>
          <a:xfrm>
            <a:off x="842936" y="5825945"/>
            <a:ext cx="8044909" cy="369332"/>
          </a:xfrm>
          <a:prstGeom prst="rect">
            <a:avLst/>
          </a:prstGeom>
          <a:noFill/>
        </p:spPr>
        <p:txBody>
          <a:bodyPr wrap="square" rtlCol="0">
            <a:spAutoFit/>
          </a:bodyPr>
          <a:lstStyle/>
          <a:p>
            <a:r>
              <a:rPr lang="en-US" sz="1800" dirty="0" err="1">
                <a:latin typeface="+mj-lt"/>
                <a:ea typeface="PMingLiU" panose="02020500000000000000" pitchFamily="18" charset="-120"/>
              </a:rPr>
              <a:t>物質竟然是由極微小的、少數幾種、暫時無法分割之顆粒狀成分、所組成</a:t>
            </a:r>
            <a:r>
              <a:rPr lang="en-US" sz="1800" dirty="0">
                <a:latin typeface="+mj-lt"/>
                <a:ea typeface="PMingLiU" panose="02020500000000000000" pitchFamily="18" charset="-120"/>
              </a:rPr>
              <a:t>。</a:t>
            </a:r>
          </a:p>
        </p:txBody>
      </p:sp>
      <p:sp>
        <p:nvSpPr>
          <p:cNvPr id="15" name="TextBox 14">
            <a:extLst>
              <a:ext uri="{FF2B5EF4-FFF2-40B4-BE49-F238E27FC236}">
                <a16:creationId xmlns:a16="http://schemas.microsoft.com/office/drawing/2014/main" id="{CF078484-6852-2997-DF6F-5B7273896E35}"/>
              </a:ext>
            </a:extLst>
          </p:cNvPr>
          <p:cNvSpPr txBox="1"/>
          <p:nvPr/>
        </p:nvSpPr>
        <p:spPr>
          <a:xfrm>
            <a:off x="842935" y="6239506"/>
            <a:ext cx="8234158" cy="369332"/>
          </a:xfrm>
          <a:prstGeom prst="rect">
            <a:avLst/>
          </a:prstGeom>
          <a:noFill/>
        </p:spPr>
        <p:txBody>
          <a:bodyPr wrap="square">
            <a:spAutoFit/>
          </a:bodyPr>
          <a:lstStyle/>
          <a:p>
            <a:r>
              <a:rPr lang="en-US" sz="1800" dirty="0" err="1">
                <a:latin typeface="+mj-lt"/>
                <a:ea typeface="PMingLiU" panose="02020500000000000000" pitchFamily="18" charset="-120"/>
              </a:rPr>
              <a:t>同一種粒子</a:t>
            </a:r>
            <a:r>
              <a:rPr lang="en-US" sz="1800" dirty="0">
                <a:latin typeface="+mj-lt"/>
                <a:ea typeface="PMingLiU" panose="02020500000000000000" pitchFamily="18" charset="-120"/>
              </a:rPr>
              <a:t>(</a:t>
            </a:r>
            <a:r>
              <a:rPr lang="en-US" sz="1800" dirty="0" err="1">
                <a:latin typeface="+mj-lt"/>
                <a:ea typeface="PMingLiU" panose="02020500000000000000" pitchFamily="18" charset="-120"/>
              </a:rPr>
              <a:t>如電子、某元素原子核</a:t>
            </a:r>
            <a:r>
              <a:rPr lang="en-US" sz="1800" dirty="0">
                <a:latin typeface="+mj-lt"/>
                <a:ea typeface="PMingLiU" panose="02020500000000000000" pitchFamily="18" charset="-120"/>
              </a:rPr>
              <a:t>)</a:t>
            </a:r>
            <a:r>
              <a:rPr lang="en-US" sz="1800" dirty="0" err="1">
                <a:latin typeface="+mj-lt"/>
                <a:ea typeface="PMingLiU" panose="02020500000000000000" pitchFamily="18" charset="-120"/>
              </a:rPr>
              <a:t>完全相同，有以上特徵的圖像就稱為</a:t>
            </a:r>
            <a:r>
              <a:rPr lang="en-US" sz="1800" dirty="0" err="1">
                <a:solidFill>
                  <a:srgbClr val="FF0000"/>
                </a:solidFill>
                <a:latin typeface="+mj-lt"/>
                <a:ea typeface="PMingLiU" panose="02020500000000000000" pitchFamily="18" charset="-120"/>
              </a:rPr>
              <a:t>量子</a:t>
            </a:r>
            <a:r>
              <a:rPr lang="en-US" sz="1800" dirty="0">
                <a:latin typeface="+mj-lt"/>
                <a:ea typeface="PMingLiU" panose="02020500000000000000" pitchFamily="18" charset="-120"/>
              </a:rPr>
              <a:t>。</a:t>
            </a:r>
            <a:endParaRPr lang="en-US" sz="1800" dirty="0"/>
          </a:p>
        </p:txBody>
      </p:sp>
      <p:sp>
        <p:nvSpPr>
          <p:cNvPr id="13" name="TextBox 12">
            <a:extLst>
              <a:ext uri="{FF2B5EF4-FFF2-40B4-BE49-F238E27FC236}">
                <a16:creationId xmlns:a16="http://schemas.microsoft.com/office/drawing/2014/main" id="{D9C95693-5E20-E1B8-6C5C-D5B4F70ACDF9}"/>
              </a:ext>
            </a:extLst>
          </p:cNvPr>
          <p:cNvSpPr txBox="1"/>
          <p:nvPr/>
        </p:nvSpPr>
        <p:spPr>
          <a:xfrm>
            <a:off x="3549804" y="980728"/>
            <a:ext cx="195830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日常生活物質</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16188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606"/>
                                        </p:tgtEl>
                                        <p:attrNameLst>
                                          <p:attrName>style.visibility</p:attrName>
                                        </p:attrNameLst>
                                      </p:cBhvr>
                                      <p:to>
                                        <p:strVal val="visible"/>
                                      </p:to>
                                    </p:set>
                                    <p:anim calcmode="lin" valueType="num">
                                      <p:cBhvr additive="base">
                                        <p:cTn id="11" dur="500" fill="hold"/>
                                        <p:tgtEl>
                                          <p:spTgt spid="25606"/>
                                        </p:tgtEl>
                                        <p:attrNameLst>
                                          <p:attrName>ppt_x</p:attrName>
                                        </p:attrNameLst>
                                      </p:cBhvr>
                                      <p:tavLst>
                                        <p:tav tm="0">
                                          <p:val>
                                            <p:strVal val="#ppt_x"/>
                                          </p:val>
                                        </p:tav>
                                        <p:tav tm="100000">
                                          <p:val>
                                            <p:strVal val="#ppt_x"/>
                                          </p:val>
                                        </p:tav>
                                      </p:tavLst>
                                    </p:anim>
                                    <p:anim calcmode="lin" valueType="num">
                                      <p:cBhvr additive="base">
                                        <p:cTn id="12"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p:bldP spid="8" grpId="0" animBg="1"/>
      <p:bldP spid="11"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 y="1556792"/>
            <a:ext cx="9144000" cy="4079258"/>
          </a:xfrm>
          <a:prstGeom prst="rect">
            <a:avLst/>
          </a:prstGeom>
        </p:spPr>
      </p:pic>
      <p:sp>
        <p:nvSpPr>
          <p:cNvPr id="2" name="TextBox 1">
            <a:extLst>
              <a:ext uri="{FF2B5EF4-FFF2-40B4-BE49-F238E27FC236}">
                <a16:creationId xmlns:a16="http://schemas.microsoft.com/office/drawing/2014/main" id="{F0815577-7E6D-D38D-5491-44A8D153285E}"/>
              </a:ext>
            </a:extLst>
          </p:cNvPr>
          <p:cNvSpPr txBox="1"/>
          <p:nvPr/>
        </p:nvSpPr>
        <p:spPr>
          <a:xfrm>
            <a:off x="4035687" y="3356992"/>
            <a:ext cx="2304256" cy="369332"/>
          </a:xfrm>
          <a:prstGeom prst="rect">
            <a:avLst/>
          </a:prstGeom>
          <a:noFill/>
        </p:spPr>
        <p:txBody>
          <a:bodyPr wrap="square" rtlCol="0">
            <a:spAutoFit/>
          </a:bodyPr>
          <a:lstStyle/>
          <a:p>
            <a:pPr algn="l"/>
            <a:r>
              <a:rPr lang="en-US" sz="1800" b="1" dirty="0" err="1">
                <a:solidFill>
                  <a:srgbClr val="FF0000"/>
                </a:solidFill>
                <a:latin typeface="+mj-lt"/>
                <a:ea typeface="PMingLiU" panose="02020500000000000000" pitchFamily="18" charset="-120"/>
              </a:rPr>
              <a:t>電子是粒子也是波</a:t>
            </a:r>
            <a:r>
              <a:rPr lang="en-US" sz="1800" b="1" dirty="0">
                <a:solidFill>
                  <a:srgbClr val="FF0000"/>
                </a:solidFill>
                <a:latin typeface="+mj-lt"/>
                <a:ea typeface="PMingLiU" panose="02020500000000000000" pitchFamily="18" charset="-120"/>
              </a:rPr>
              <a:t>！</a:t>
            </a:r>
          </a:p>
        </p:txBody>
      </p:sp>
      <p:sp>
        <p:nvSpPr>
          <p:cNvPr id="3" name="TextBox 2">
            <a:extLst>
              <a:ext uri="{FF2B5EF4-FFF2-40B4-BE49-F238E27FC236}">
                <a16:creationId xmlns:a16="http://schemas.microsoft.com/office/drawing/2014/main" id="{DE2252B5-6CDF-E2AA-15DC-760780EF0DA3}"/>
              </a:ext>
            </a:extLst>
          </p:cNvPr>
          <p:cNvSpPr txBox="1"/>
          <p:nvPr/>
        </p:nvSpPr>
        <p:spPr>
          <a:xfrm>
            <a:off x="1421588" y="287360"/>
            <a:ext cx="6666703"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原本物理學家期待微觀世界的物理規則與牛頓的物理沒有差別</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01FDE545-DEED-92D8-900B-5D136087B087}"/>
              </a:ext>
            </a:extLst>
          </p:cNvPr>
          <p:cNvSpPr txBox="1"/>
          <p:nvPr/>
        </p:nvSpPr>
        <p:spPr>
          <a:xfrm>
            <a:off x="1417190" y="656692"/>
            <a:ext cx="5837046"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電子就是十分微小的、更像粒子的月亮、地球而已</a:t>
            </a:r>
            <a:r>
              <a:rPr lang="en-US" sz="1800" dirty="0">
                <a:latin typeface="+mj-lt"/>
                <a:ea typeface="PMingLiU" panose="02020500000000000000" pitchFamily="18" charset="-120"/>
              </a:rPr>
              <a:t>。</a:t>
            </a:r>
          </a:p>
        </p:txBody>
      </p:sp>
      <p:sp>
        <p:nvSpPr>
          <p:cNvPr id="7" name="TextBox 6">
            <a:extLst>
              <a:ext uri="{FF2B5EF4-FFF2-40B4-BE49-F238E27FC236}">
                <a16:creationId xmlns:a16="http://schemas.microsoft.com/office/drawing/2014/main" id="{A03633E3-EFA6-F43E-D946-9271410B1823}"/>
              </a:ext>
            </a:extLst>
          </p:cNvPr>
          <p:cNvSpPr txBox="1"/>
          <p:nvPr/>
        </p:nvSpPr>
        <p:spPr>
          <a:xfrm>
            <a:off x="1417190" y="1037284"/>
            <a:ext cx="783533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但二十世紀初的實驗竟然發現，量子力學與牛頓力學截然不同，十分詭異</a:t>
            </a:r>
            <a:r>
              <a:rPr lang="en-US" sz="1800" dirty="0">
                <a:latin typeface="+mj-lt"/>
                <a:ea typeface="PMingLiU" panose="02020500000000000000" pitchFamily="18" charset="-120"/>
              </a:rPr>
              <a:t>。</a:t>
            </a:r>
          </a:p>
        </p:txBody>
      </p:sp>
      <p:sp>
        <p:nvSpPr>
          <p:cNvPr id="6" name="TextBox 5">
            <a:extLst>
              <a:ext uri="{FF2B5EF4-FFF2-40B4-BE49-F238E27FC236}">
                <a16:creationId xmlns:a16="http://schemas.microsoft.com/office/drawing/2014/main" id="{C44D30C4-72D0-479E-F845-FDCF9C67DCEF}"/>
              </a:ext>
            </a:extLst>
          </p:cNvPr>
          <p:cNvSpPr txBox="1"/>
          <p:nvPr/>
        </p:nvSpPr>
        <p:spPr>
          <a:xfrm>
            <a:off x="1417190" y="5733256"/>
            <a:ext cx="747529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Originally Physicists expect the physical law for the quantum world are no different from Newton’s mechanics. Electrons are no different from moon and earth. We now know they are totally different. Quantum world is bizarre. </a:t>
            </a:r>
          </a:p>
        </p:txBody>
      </p:sp>
    </p:spTree>
    <p:extLst>
      <p:ext uri="{BB962C8B-B14F-4D97-AF65-F5344CB8AC3E}">
        <p14:creationId xmlns:p14="http://schemas.microsoft.com/office/powerpoint/2010/main" val="10772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1E136-D8D0-0277-5A7C-D8FF618CC7A0}"/>
            </a:ext>
          </a:extLst>
        </p:cNvPr>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64C57E14-D3F9-5780-6690-1FA52564B439}"/>
              </a:ext>
            </a:extLst>
          </p:cNvPr>
          <p:cNvPicPr>
            <a:picLocks noChangeAspect="1"/>
          </p:cNvPicPr>
          <p:nvPr/>
        </p:nvPicPr>
        <p:blipFill>
          <a:blip r:embed="rId2">
            <a:extLst>
              <a:ext uri="{28A0092B-C50C-407E-A947-70E740481C1C}">
                <a14:useLocalDpi xmlns:a14="http://schemas.microsoft.com/office/drawing/2010/main" val="0"/>
              </a:ext>
            </a:extLst>
          </a:blip>
          <a:srcRect t="12195" b="58561"/>
          <a:stretch>
            <a:fillRect/>
          </a:stretch>
        </p:blipFill>
        <p:spPr>
          <a:xfrm>
            <a:off x="838184" y="1761910"/>
            <a:ext cx="7467632" cy="3168352"/>
          </a:xfrm>
          <a:prstGeom prst="rect">
            <a:avLst/>
          </a:prstGeom>
        </p:spPr>
      </p:pic>
      <p:sp>
        <p:nvSpPr>
          <p:cNvPr id="2" name="TextBox 1">
            <a:extLst>
              <a:ext uri="{FF2B5EF4-FFF2-40B4-BE49-F238E27FC236}">
                <a16:creationId xmlns:a16="http://schemas.microsoft.com/office/drawing/2014/main" id="{EDFF845F-2C3E-BEEA-B5D8-DC325C170D3A}"/>
              </a:ext>
            </a:extLst>
          </p:cNvPr>
          <p:cNvSpPr txBox="1"/>
          <p:nvPr/>
        </p:nvSpPr>
        <p:spPr>
          <a:xfrm>
            <a:off x="1475656" y="5373216"/>
            <a:ext cx="6830160" cy="369332"/>
          </a:xfrm>
          <a:prstGeom prst="rect">
            <a:avLst/>
          </a:prstGeom>
          <a:noFill/>
        </p:spPr>
        <p:txBody>
          <a:bodyPr wrap="square" rtlCol="0">
            <a:spAutoFit/>
          </a:bodyPr>
          <a:lstStyle/>
          <a:p>
            <a:r>
              <a:rPr lang="en-US" dirty="0" err="1"/>
              <a:t>你第一次學量子物理如果沒有被嚇一跳，那你一定不了解它</a:t>
            </a:r>
            <a:r>
              <a:rPr lang="en-US" dirty="0"/>
              <a:t>。</a:t>
            </a:r>
          </a:p>
        </p:txBody>
      </p:sp>
    </p:spTree>
    <p:extLst>
      <p:ext uri="{BB962C8B-B14F-4D97-AF65-F5344CB8AC3E}">
        <p14:creationId xmlns:p14="http://schemas.microsoft.com/office/powerpoint/2010/main" val="1682096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A5DB5-3151-50D3-219C-11416A7C7F36}"/>
              </a:ext>
            </a:extLst>
          </p:cNvPr>
          <p:cNvPicPr>
            <a:picLocks noChangeAspect="1"/>
          </p:cNvPicPr>
          <p:nvPr/>
        </p:nvPicPr>
        <p:blipFill>
          <a:blip r:embed="rId2"/>
          <a:stretch>
            <a:fillRect/>
          </a:stretch>
        </p:blipFill>
        <p:spPr>
          <a:xfrm>
            <a:off x="532551" y="641970"/>
            <a:ext cx="2679700" cy="4102100"/>
          </a:xfrm>
          <a:prstGeom prst="rect">
            <a:avLst/>
          </a:prstGeom>
        </p:spPr>
      </p:pic>
      <p:sp>
        <p:nvSpPr>
          <p:cNvPr id="4" name="TextBox 3">
            <a:extLst>
              <a:ext uri="{FF2B5EF4-FFF2-40B4-BE49-F238E27FC236}">
                <a16:creationId xmlns:a16="http://schemas.microsoft.com/office/drawing/2014/main" id="{C2E7E11F-9F86-1509-B031-30835216ED9A}"/>
              </a:ext>
            </a:extLst>
          </p:cNvPr>
          <p:cNvSpPr txBox="1"/>
          <p:nvPr/>
        </p:nvSpPr>
        <p:spPr>
          <a:xfrm>
            <a:off x="3347864" y="641970"/>
            <a:ext cx="5541558" cy="646331"/>
          </a:xfrm>
          <a:prstGeom prst="rect">
            <a:avLst/>
          </a:prstGeom>
          <a:noFill/>
        </p:spPr>
        <p:txBody>
          <a:bodyPr wrap="square">
            <a:spAutoFit/>
          </a:bodyPr>
          <a:lstStyle/>
          <a:p>
            <a:pPr>
              <a:spcAft>
                <a:spcPts val="150"/>
              </a:spcAft>
            </a:pPr>
            <a:r>
              <a:rPr lang="en-GB" sz="1800" b="1" dirty="0">
                <a:solidFill>
                  <a:srgbClr val="FF0000"/>
                </a:solidFill>
                <a:effectLst/>
                <a:latin typeface="Times New Roman" panose="02020603050405020304" pitchFamily="18" charset="0"/>
                <a:cs typeface="Times New Roman" panose="02020603050405020304" pitchFamily="18" charset="0"/>
              </a:rPr>
              <a:t>I think I can safely say that nobody understands quantum mechanics.</a:t>
            </a:r>
            <a:r>
              <a:rPr lang="zh-TW" altLang="en-US" sz="1800" b="1" dirty="0">
                <a:solidFill>
                  <a:srgbClr val="FF0000"/>
                </a:solidFill>
                <a:effectLst/>
                <a:latin typeface="Times New Roman" panose="02020603050405020304" pitchFamily="18" charset="0"/>
                <a:cs typeface="Times New Roman" panose="02020603050405020304" pitchFamily="18" charset="0"/>
              </a:rPr>
              <a:t> </a:t>
            </a:r>
            <a:r>
              <a:rPr lang="en-US" altLang="zh-TW" sz="1800" b="1" dirty="0">
                <a:solidFill>
                  <a:srgbClr val="FF0000"/>
                </a:solidFill>
                <a:effectLst/>
                <a:latin typeface="Times New Roman" panose="02020603050405020304" pitchFamily="18" charset="0"/>
                <a:cs typeface="Times New Roman" panose="02020603050405020304" pitchFamily="18" charset="0"/>
              </a:rPr>
              <a:t>                  Feynman 1960’s.</a:t>
            </a:r>
            <a:r>
              <a:rPr lang="en-GB" sz="1800" b="1" dirty="0">
                <a:solidFill>
                  <a:srgbClr val="FF0000"/>
                </a:solidFill>
                <a:effectLst/>
                <a:latin typeface="Times New Roman" panose="02020603050405020304" pitchFamily="18" charset="0"/>
                <a:cs typeface="Times New Roman" panose="02020603050405020304" pitchFamily="18" charset="0"/>
              </a:rPr>
              <a:t> </a:t>
            </a:r>
          </a:p>
        </p:txBody>
      </p:sp>
      <p:pic>
        <p:nvPicPr>
          <p:cNvPr id="5" name="Picture 4" descr="A screenshot of a book&#10;&#10;Description automatically generated">
            <a:extLst>
              <a:ext uri="{FF2B5EF4-FFF2-40B4-BE49-F238E27FC236}">
                <a16:creationId xmlns:a16="http://schemas.microsoft.com/office/drawing/2014/main" id="{7E01024B-BE7C-8D0D-3B6E-C7FB932E1C9D}"/>
              </a:ext>
            </a:extLst>
          </p:cNvPr>
          <p:cNvPicPr>
            <a:picLocks noChangeAspect="1"/>
          </p:cNvPicPr>
          <p:nvPr/>
        </p:nvPicPr>
        <p:blipFill>
          <a:blip r:embed="rId3">
            <a:extLst>
              <a:ext uri="{28A0092B-C50C-407E-A947-70E740481C1C}">
                <a14:useLocalDpi xmlns:a14="http://schemas.microsoft.com/office/drawing/2010/main" val="0"/>
              </a:ext>
            </a:extLst>
          </a:blip>
          <a:srcRect l="2936" r="55696"/>
          <a:stretch/>
        </p:blipFill>
        <p:spPr>
          <a:xfrm>
            <a:off x="1821367" y="4797152"/>
            <a:ext cx="1390884" cy="1859011"/>
          </a:xfrm>
          <a:prstGeom prst="rect">
            <a:avLst/>
          </a:prstGeom>
        </p:spPr>
      </p:pic>
      <p:sp>
        <p:nvSpPr>
          <p:cNvPr id="7" name="TextBox 6">
            <a:extLst>
              <a:ext uri="{FF2B5EF4-FFF2-40B4-BE49-F238E27FC236}">
                <a16:creationId xmlns:a16="http://schemas.microsoft.com/office/drawing/2014/main" id="{FA8E625F-B8E3-E344-6F55-F33F5B5FA08F}"/>
              </a:ext>
            </a:extLst>
          </p:cNvPr>
          <p:cNvSpPr txBox="1"/>
          <p:nvPr/>
        </p:nvSpPr>
        <p:spPr>
          <a:xfrm>
            <a:off x="3347864" y="2671654"/>
            <a:ext cx="5616624" cy="369332"/>
          </a:xfrm>
          <a:prstGeom prst="rect">
            <a:avLst/>
          </a:prstGeom>
          <a:noFill/>
        </p:spPr>
        <p:txBody>
          <a:bodyPr wrap="square">
            <a:spAutoFit/>
          </a:bodyPr>
          <a:lstStyle/>
          <a:p>
            <a:r>
              <a:rPr lang="en-US" sz="1800" b="1" dirty="0" err="1">
                <a:solidFill>
                  <a:srgbClr val="FF0000"/>
                </a:solidFill>
                <a:latin typeface="+mj-lt"/>
                <a:ea typeface="PMingLiU" panose="02020500000000000000" pitchFamily="18" charset="-120"/>
              </a:rPr>
              <a:t>沒有人真正理解量子力學</a:t>
            </a:r>
            <a:r>
              <a:rPr lang="en-US" sz="1800" b="1" dirty="0">
                <a:solidFill>
                  <a:srgbClr val="FF0000"/>
                </a:solidFill>
                <a:latin typeface="+mj-lt"/>
                <a:ea typeface="PMingLiU" panose="02020500000000000000" pitchFamily="18" charset="-120"/>
              </a:rPr>
              <a:t>。      </a:t>
            </a:r>
            <a:r>
              <a:rPr lang="en-US" sz="1800" b="1" dirty="0" err="1">
                <a:solidFill>
                  <a:srgbClr val="FF0000"/>
                </a:solidFill>
                <a:latin typeface="+mj-lt"/>
                <a:ea typeface="PMingLiU" panose="02020500000000000000" pitchFamily="18" charset="-120"/>
              </a:rPr>
              <a:t>費曼</a:t>
            </a:r>
            <a:r>
              <a:rPr lang="en-US" sz="1800" b="1" dirty="0">
                <a:solidFill>
                  <a:srgbClr val="FF0000"/>
                </a:solidFill>
                <a:latin typeface="+mj-lt"/>
                <a:ea typeface="PMingLiU" panose="02020500000000000000" pitchFamily="18" charset="-120"/>
              </a:rPr>
              <a:t> 1960’s。</a:t>
            </a:r>
            <a:endParaRPr lang="en-US" sz="1800" b="1" dirty="0">
              <a:solidFill>
                <a:srgbClr val="FF0000"/>
              </a:solidFill>
            </a:endParaRPr>
          </a:p>
        </p:txBody>
      </p:sp>
      <p:pic>
        <p:nvPicPr>
          <p:cNvPr id="9" name="Picture 8" descr="A person holding a pillow&#10;&#10;Description automatically generated">
            <a:extLst>
              <a:ext uri="{FF2B5EF4-FFF2-40B4-BE49-F238E27FC236}">
                <a16:creationId xmlns:a16="http://schemas.microsoft.com/office/drawing/2014/main" id="{65B8FDAC-8748-6982-03AC-C9FE73983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820" y="4470796"/>
            <a:ext cx="3547657" cy="2206947"/>
          </a:xfrm>
          <a:prstGeom prst="rect">
            <a:avLst/>
          </a:prstGeom>
        </p:spPr>
      </p:pic>
      <p:sp>
        <p:nvSpPr>
          <p:cNvPr id="10" name="TextBox 9">
            <a:extLst>
              <a:ext uri="{FF2B5EF4-FFF2-40B4-BE49-F238E27FC236}">
                <a16:creationId xmlns:a16="http://schemas.microsoft.com/office/drawing/2014/main" id="{E5A61694-D928-ACDA-68F4-CEDBDFD93A86}"/>
              </a:ext>
            </a:extLst>
          </p:cNvPr>
          <p:cNvSpPr txBox="1"/>
          <p:nvPr/>
        </p:nvSpPr>
        <p:spPr>
          <a:xfrm>
            <a:off x="3347864" y="3098319"/>
            <a:ext cx="561662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所以對這演講別太認真，感覺非得了解我在說什麼</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32127E37-7725-A673-EE34-55696C5B603C}"/>
              </a:ext>
            </a:extLst>
          </p:cNvPr>
          <p:cNvSpPr txBox="1"/>
          <p:nvPr/>
        </p:nvSpPr>
        <p:spPr>
          <a:xfrm>
            <a:off x="3347864" y="3481006"/>
            <a:ext cx="354765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放輕鬆、就盡量享受吧</a:t>
            </a:r>
            <a:r>
              <a:rPr lang="en-US" sz="1800" dirty="0">
                <a:latin typeface="+mj-lt"/>
                <a:ea typeface="PMingLiU" panose="02020500000000000000" pitchFamily="18" charset="-120"/>
              </a:rPr>
              <a:t>！</a:t>
            </a:r>
          </a:p>
        </p:txBody>
      </p:sp>
      <p:sp>
        <p:nvSpPr>
          <p:cNvPr id="6" name="TextBox 5">
            <a:extLst>
              <a:ext uri="{FF2B5EF4-FFF2-40B4-BE49-F238E27FC236}">
                <a16:creationId xmlns:a16="http://schemas.microsoft.com/office/drawing/2014/main" id="{CBF50F84-857D-1ECD-DBFF-EFA41EE461A8}"/>
              </a:ext>
            </a:extLst>
          </p:cNvPr>
          <p:cNvSpPr txBox="1"/>
          <p:nvPr/>
        </p:nvSpPr>
        <p:spPr>
          <a:xfrm>
            <a:off x="3347863" y="1296011"/>
            <a:ext cx="5263585" cy="948978"/>
          </a:xfrm>
          <a:prstGeom prst="rect">
            <a:avLst/>
          </a:prstGeom>
          <a:noFill/>
        </p:spPr>
        <p:txBody>
          <a:bodyPr wrap="square">
            <a:spAutoFit/>
          </a:bodyPr>
          <a:lstStyle/>
          <a:p>
            <a:pPr>
              <a:spcAft>
                <a:spcPts val="150"/>
              </a:spcAft>
            </a:pPr>
            <a:r>
              <a:rPr lang="en-GB" sz="1800" dirty="0">
                <a:effectLst/>
                <a:latin typeface="Times New Roman" panose="02020603050405020304" pitchFamily="18" charset="0"/>
                <a:cs typeface="Times New Roman" panose="02020603050405020304" pitchFamily="18" charset="0"/>
              </a:rPr>
              <a:t>So do not take the lecture too seriously, feeling</a:t>
            </a:r>
          </a:p>
          <a:p>
            <a:pPr>
              <a:spcAft>
                <a:spcPts val="150"/>
              </a:spcAft>
            </a:pPr>
            <a:r>
              <a:rPr lang="en-GB" sz="1800" dirty="0">
                <a:effectLst/>
                <a:latin typeface="Times New Roman" panose="02020603050405020304" pitchFamily="18" charset="0"/>
                <a:cs typeface="Times New Roman" panose="02020603050405020304" pitchFamily="18" charset="0"/>
              </a:rPr>
              <a:t>that you really have to understand what I am going to describe, but just relax and enjoy it.</a:t>
            </a:r>
          </a:p>
        </p:txBody>
      </p:sp>
    </p:spTree>
    <p:extLst>
      <p:ext uri="{BB962C8B-B14F-4D97-AF65-F5344CB8AC3E}">
        <p14:creationId xmlns:p14="http://schemas.microsoft.com/office/powerpoint/2010/main" val="34843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A7BB-CA82-AAAB-CDC6-4D2CCFCDF615}"/>
            </a:ext>
          </a:extLst>
        </p:cNvPr>
        <p:cNvGrpSpPr/>
        <p:nvPr/>
      </p:nvGrpSpPr>
      <p:grpSpPr>
        <a:xfrm>
          <a:off x="0" y="0"/>
          <a:ext cx="0" cy="0"/>
          <a:chOff x="0" y="0"/>
          <a:chExt cx="0" cy="0"/>
        </a:xfrm>
      </p:grpSpPr>
      <p:pic>
        <p:nvPicPr>
          <p:cNvPr id="3" name="Picture 2" descr="A screenshot of a book&#10;&#10;Description automatically generated">
            <a:extLst>
              <a:ext uri="{FF2B5EF4-FFF2-40B4-BE49-F238E27FC236}">
                <a16:creationId xmlns:a16="http://schemas.microsoft.com/office/drawing/2014/main" id="{4A696AAA-7260-7003-9659-952B3CABF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466" y="4259684"/>
            <a:ext cx="4433617" cy="2219691"/>
          </a:xfrm>
          <a:prstGeom prst="rect">
            <a:avLst/>
          </a:prstGeom>
        </p:spPr>
      </p:pic>
      <p:pic>
        <p:nvPicPr>
          <p:cNvPr id="5" name="Picture 4" descr="A book with a cartoon character on it&#10;&#10;Description automatically generated">
            <a:extLst>
              <a:ext uri="{FF2B5EF4-FFF2-40B4-BE49-F238E27FC236}">
                <a16:creationId xmlns:a16="http://schemas.microsoft.com/office/drawing/2014/main" id="{0BCA711B-739E-619B-9BD7-C11102497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352" y="1819097"/>
            <a:ext cx="4411904" cy="2402521"/>
          </a:xfrm>
          <a:prstGeom prst="rect">
            <a:avLst/>
          </a:prstGeom>
        </p:spPr>
      </p:pic>
      <p:pic>
        <p:nvPicPr>
          <p:cNvPr id="2" name="Picture 2" descr="Feynman seated on the floor with drums around him">
            <a:extLst>
              <a:ext uri="{FF2B5EF4-FFF2-40B4-BE49-F238E27FC236}">
                <a16:creationId xmlns:a16="http://schemas.microsoft.com/office/drawing/2014/main" id="{B3C38E3B-8470-8EEF-2898-A91034062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17593"/>
            <a:ext cx="3847137" cy="30897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3D163C-BA34-BB6A-3BBB-240DC34CDFE4}"/>
              </a:ext>
            </a:extLst>
          </p:cNvPr>
          <p:cNvSpPr txBox="1"/>
          <p:nvPr/>
        </p:nvSpPr>
        <p:spPr>
          <a:xfrm>
            <a:off x="2118170" y="6525344"/>
            <a:ext cx="2213992" cy="276999"/>
          </a:xfrm>
          <a:prstGeom prst="rect">
            <a:avLst/>
          </a:prstGeom>
          <a:noFill/>
        </p:spPr>
        <p:txBody>
          <a:bodyPr wrap="square">
            <a:spAutoFit/>
          </a:bodyPr>
          <a:lstStyle/>
          <a:p>
            <a:r>
              <a:rPr lang="en-GB" sz="1200" b="0" i="0" u="none" strike="noStrike" cap="all" dirty="0">
                <a:solidFill>
                  <a:srgbClr val="31313B"/>
                </a:solidFill>
                <a:effectLst/>
                <a:latin typeface="museo-sans"/>
              </a:rPr>
              <a:t>TAMIKO THIEL/WIKICOMMONS</a:t>
            </a:r>
            <a:endParaRPr lang="en-US" sz="1200" dirty="0"/>
          </a:p>
        </p:txBody>
      </p:sp>
      <p:pic>
        <p:nvPicPr>
          <p:cNvPr id="6" name="Picture 4" descr="Feynman standing among trees">
            <a:extLst>
              <a:ext uri="{FF2B5EF4-FFF2-40B4-BE49-F238E27FC236}">
                <a16:creationId xmlns:a16="http://schemas.microsoft.com/office/drawing/2014/main" id="{6EFD243F-6CBB-D3C3-04C0-0A7469D9E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645383"/>
            <a:ext cx="2462030" cy="28339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A4DFC3-5D8B-C294-6DBA-599D0A390B3D}"/>
              </a:ext>
            </a:extLst>
          </p:cNvPr>
          <p:cNvSpPr txBox="1"/>
          <p:nvPr/>
        </p:nvSpPr>
        <p:spPr>
          <a:xfrm>
            <a:off x="4586352" y="1024678"/>
            <a:ext cx="3449505" cy="369332"/>
          </a:xfrm>
          <a:prstGeom prst="rect">
            <a:avLst/>
          </a:prstGeom>
          <a:noFill/>
        </p:spPr>
        <p:txBody>
          <a:bodyPr wrap="square">
            <a:spAutoFit/>
          </a:bodyPr>
          <a:lstStyle/>
          <a:p>
            <a:r>
              <a:rPr lang="en-US" sz="1800" b="1" dirty="0" err="1">
                <a:solidFill>
                  <a:srgbClr val="FF0000"/>
                </a:solidFill>
                <a:latin typeface="+mj-lt"/>
                <a:ea typeface="PMingLiU" panose="02020500000000000000" pitchFamily="18" charset="-120"/>
              </a:rPr>
              <a:t>沒有人真正理解量子力學</a:t>
            </a:r>
            <a:r>
              <a:rPr lang="en-US" sz="1800" b="1" dirty="0">
                <a:solidFill>
                  <a:srgbClr val="FF0000"/>
                </a:solidFill>
                <a:latin typeface="+mj-lt"/>
                <a:ea typeface="PMingLiU" panose="02020500000000000000" pitchFamily="18" charset="-120"/>
              </a:rPr>
              <a:t>。</a:t>
            </a:r>
            <a:endParaRPr lang="en-US" sz="1800" b="1" dirty="0">
              <a:solidFill>
                <a:srgbClr val="FF0000"/>
              </a:solidFill>
            </a:endParaRPr>
          </a:p>
        </p:txBody>
      </p:sp>
      <p:sp>
        <p:nvSpPr>
          <p:cNvPr id="8" name="TextBox 7">
            <a:extLst>
              <a:ext uri="{FF2B5EF4-FFF2-40B4-BE49-F238E27FC236}">
                <a16:creationId xmlns:a16="http://schemas.microsoft.com/office/drawing/2014/main" id="{3B5249F6-E099-B375-2DBA-F525D43A35FA}"/>
              </a:ext>
            </a:extLst>
          </p:cNvPr>
          <p:cNvSpPr txBox="1"/>
          <p:nvPr/>
        </p:nvSpPr>
        <p:spPr>
          <a:xfrm>
            <a:off x="4565104" y="617280"/>
            <a:ext cx="344950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偉大的物理學家誠實的承認</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17635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圖片 1" descr="圖片 1.jpg"/>
          <p:cNvPicPr>
            <a:picLocks noChangeAspect="1"/>
          </p:cNvPicPr>
          <p:nvPr/>
        </p:nvPicPr>
        <p:blipFill>
          <a:blip r:embed="rId2">
            <a:extLst>
              <a:ext uri="{28A0092B-C50C-407E-A947-70E740481C1C}">
                <a14:useLocalDpi xmlns:a14="http://schemas.microsoft.com/office/drawing/2010/main" val="0"/>
              </a:ext>
            </a:extLst>
          </a:blip>
          <a:srcRect l="24097" t="20863" r="25514" b="8826"/>
          <a:stretch>
            <a:fillRect/>
          </a:stretch>
        </p:blipFill>
        <p:spPr bwMode="auto">
          <a:xfrm>
            <a:off x="2055813" y="1277938"/>
            <a:ext cx="56070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6"/>
          <p:cNvSpPr txBox="1">
            <a:spLocks noChangeArrowheads="1"/>
          </p:cNvSpPr>
          <p:nvPr/>
        </p:nvSpPr>
        <p:spPr bwMode="auto">
          <a:xfrm>
            <a:off x="3851920" y="751444"/>
            <a:ext cx="2874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b="1" dirty="0">
                <a:latin typeface="Tahoma" pitchFamily="34" charset="0"/>
              </a:rPr>
              <a:t>但量子力學極度正確！</a:t>
            </a:r>
          </a:p>
        </p:txBody>
      </p:sp>
      <p:sp>
        <p:nvSpPr>
          <p:cNvPr id="18330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735D7B9-0338-4170-897F-2361E20B9C1C}" type="slidenum">
              <a:rPr kumimoji="0" lang="zh-TW" altLang="en-US" sz="1400">
                <a:latin typeface="Tahoma" pitchFamily="34" charset="0"/>
              </a:rPr>
              <a:pPr eaLnBrk="1" hangingPunct="1">
                <a:spcBef>
                  <a:spcPct val="0"/>
                </a:spcBef>
                <a:buClrTx/>
                <a:buSzTx/>
                <a:buFontTx/>
                <a:buNone/>
              </a:pPr>
              <a:t>48</a:t>
            </a:fld>
            <a:endParaRPr kumimoji="0" lang="en-US" altLang="zh-TW" sz="1400">
              <a:latin typeface="Tahoma"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2_10"/>
          <p:cNvPicPr>
            <a:picLocks noChangeAspect="1" noChangeArrowheads="1"/>
          </p:cNvPicPr>
          <p:nvPr/>
        </p:nvPicPr>
        <p:blipFill>
          <a:blip r:embed="rId2">
            <a:extLst>
              <a:ext uri="{28A0092B-C50C-407E-A947-70E740481C1C}">
                <a14:useLocalDpi xmlns:a14="http://schemas.microsoft.com/office/drawing/2010/main" val="0"/>
              </a:ext>
            </a:extLst>
          </a:blip>
          <a:srcRect b="17448"/>
          <a:stretch>
            <a:fillRect/>
          </a:stretch>
        </p:blipFill>
        <p:spPr bwMode="auto">
          <a:xfrm>
            <a:off x="1694843" y="1337975"/>
            <a:ext cx="1929439"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6"/>
          <p:cNvSpPr txBox="1">
            <a:spLocks noChangeArrowheads="1"/>
          </p:cNvSpPr>
          <p:nvPr/>
        </p:nvSpPr>
        <p:spPr bwMode="auto">
          <a:xfrm>
            <a:off x="595332" y="846905"/>
            <a:ext cx="7862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50000"/>
              </a:spcBef>
              <a:buClrTx/>
              <a:buSzTx/>
              <a:buFontTx/>
              <a:buNone/>
            </a:pPr>
            <a:r>
              <a:rPr lang="zh-TW" altLang="en-US" sz="1800" dirty="0">
                <a:latin typeface="Tahoma" pitchFamily="34" charset="0"/>
              </a:rPr>
              <a:t>量子電動力學對電子磁鐵的</a:t>
            </a:r>
            <a:r>
              <a:rPr lang="zh-TW" altLang="en-US" sz="1800" dirty="0">
                <a:effectLst/>
                <a:latin typeface="+mn-ea"/>
                <a:ea typeface="+mn-ea"/>
              </a:rPr>
              <a:t>磁性強度</a:t>
            </a:r>
            <a:r>
              <a:rPr lang="zh-TW" altLang="en-US" sz="1800" dirty="0">
                <a:latin typeface="Tahoma" pitchFamily="34" charset="0"/>
              </a:rPr>
              <a:t>的計算驚人地極度準確！</a:t>
            </a:r>
          </a:p>
        </p:txBody>
      </p:sp>
      <p:graphicFrame>
        <p:nvGraphicFramePr>
          <p:cNvPr id="182277" name="Object 3"/>
          <p:cNvGraphicFramePr>
            <a:graphicFrameLocks noChangeAspect="1"/>
          </p:cNvGraphicFramePr>
          <p:nvPr/>
        </p:nvGraphicFramePr>
        <p:xfrm>
          <a:off x="478338" y="4834225"/>
          <a:ext cx="4362450" cy="685800"/>
        </p:xfrm>
        <a:graphic>
          <a:graphicData uri="http://schemas.openxmlformats.org/presentationml/2006/ole">
            <mc:AlternateContent xmlns:mc="http://schemas.openxmlformats.org/markup-compatibility/2006">
              <mc:Choice xmlns:v="urn:schemas-microsoft-com:vml" Requires="v">
                <p:oleObj name="方程式" r:id="rId3" imgW="2501900" imgH="393700" progId="Equation.3">
                  <p:embed/>
                </p:oleObj>
              </mc:Choice>
              <mc:Fallback>
                <p:oleObj name="方程式" r:id="rId3" imgW="2501900" imgH="393700" progId="Equation.3">
                  <p:embed/>
                  <p:pic>
                    <p:nvPicPr>
                      <p:cNvPr id="18227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38" y="4834225"/>
                        <a:ext cx="4362450" cy="6858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2278" name="Object 4"/>
          <p:cNvGraphicFramePr>
            <a:graphicFrameLocks noChangeAspect="1"/>
          </p:cNvGraphicFramePr>
          <p:nvPr/>
        </p:nvGraphicFramePr>
        <p:xfrm>
          <a:off x="489450" y="5675600"/>
          <a:ext cx="4364038" cy="685800"/>
        </p:xfrm>
        <a:graphic>
          <a:graphicData uri="http://schemas.openxmlformats.org/presentationml/2006/ole">
            <mc:AlternateContent xmlns:mc="http://schemas.openxmlformats.org/markup-compatibility/2006">
              <mc:Choice xmlns:v="urn:schemas-microsoft-com:vml" Requires="v">
                <p:oleObj name="方程式" r:id="rId5" imgW="2501900" imgH="393700" progId="Equation.3">
                  <p:embed/>
                </p:oleObj>
              </mc:Choice>
              <mc:Fallback>
                <p:oleObj name="方程式" r:id="rId5" imgW="2501900" imgH="393700" progId="Equation.3">
                  <p:embed/>
                  <p:pic>
                    <p:nvPicPr>
                      <p:cNvPr id="18227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50" y="5675600"/>
                        <a:ext cx="4364038" cy="6858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8227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1603" y="4776788"/>
            <a:ext cx="2095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E74CC4C-2E82-4E75-94A6-EE286F553420}" type="slidenum">
              <a:rPr kumimoji="0" lang="zh-TW" altLang="en-US" sz="1400">
                <a:latin typeface="Tahoma" pitchFamily="34" charset="0"/>
              </a:rPr>
              <a:pPr eaLnBrk="1" hangingPunct="1">
                <a:spcBef>
                  <a:spcPct val="0"/>
                </a:spcBef>
                <a:buClrTx/>
                <a:buSzTx/>
                <a:buFontTx/>
                <a:buNone/>
              </a:pPr>
              <a:t>49</a:t>
            </a:fld>
            <a:endParaRPr kumimoji="0" lang="en-US" altLang="zh-TW" sz="1400">
              <a:latin typeface="Tahoma" pitchFamily="34" charset="0"/>
            </a:endParaRP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D61AFCD-609E-B94E-8354-7BA5E5A15E84}"/>
                  </a:ext>
                </a:extLst>
              </p:cNvPr>
              <p:cNvSpPr txBox="1"/>
              <p:nvPr/>
            </p:nvSpPr>
            <p:spPr>
              <a:xfrm>
                <a:off x="3936201" y="1345788"/>
                <a:ext cx="2275431" cy="474361"/>
              </a:xfrm>
              <a:prstGeom prst="rect">
                <a:avLst/>
              </a:prstGeom>
              <a:solidFill>
                <a:srgbClr val="FFFFCC"/>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acc>
                            <m:accPr>
                              <m:chr m:val="⃗"/>
                              <m:ctrlPr>
                                <a:rPr kumimoji="1" lang="en-US" altLang="zh-TW" sz="1800" i="1" smtClean="0">
                                  <a:latin typeface="Cambria Math" panose="02040503050406030204" pitchFamily="18" charset="0"/>
                                </a:rPr>
                              </m:ctrlPr>
                            </m:accPr>
                            <m:e>
                              <m:r>
                                <a:rPr kumimoji="1" lang="en-US" altLang="zh-TW" sz="1800" i="1" smtClean="0">
                                  <a:latin typeface="Cambria Math" panose="02040503050406030204" pitchFamily="18" charset="0"/>
                                  <a:ea typeface="Cambria Math" panose="02040503050406030204" pitchFamily="18" charset="0"/>
                                </a:rPr>
                                <m:t>𝜇</m:t>
                              </m:r>
                            </m:e>
                          </m:acc>
                        </m:e>
                        <m:sub>
                          <m:r>
                            <a:rPr kumimoji="1" lang="en-US" altLang="zh-TW" sz="1800" b="0" i="1" smtClean="0">
                              <a:latin typeface="Cambria Math" panose="02040503050406030204" pitchFamily="18" charset="0"/>
                            </a:rPr>
                            <m:t>𝑠</m:t>
                          </m:r>
                        </m:sub>
                      </m:sSub>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𝑒</m:t>
                          </m:r>
                        </m:num>
                        <m:den>
                          <m:r>
                            <a:rPr kumimoji="1" lang="en-US" altLang="zh-TW" sz="1800" b="0" i="1" smtClean="0">
                              <a:latin typeface="Cambria Math" panose="02040503050406030204" pitchFamily="18" charset="0"/>
                            </a:rPr>
                            <m:t>𝑚</m:t>
                          </m:r>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𝑠</m:t>
                          </m:r>
                        </m:e>
                      </m:acc>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𝑒</m:t>
                          </m:r>
                        </m:num>
                        <m:den>
                          <m:r>
                            <a:rPr kumimoji="1" lang="en-US" altLang="zh-TW" sz="1800" b="0" i="1" smtClean="0">
                              <a:latin typeface="Cambria Math" panose="02040503050406030204" pitchFamily="18" charset="0"/>
                            </a:rPr>
                            <m:t>2</m:t>
                          </m:r>
                          <m:r>
                            <a:rPr kumimoji="1" lang="en-US" altLang="zh-TW" sz="1800" b="0" i="1" smtClean="0">
                              <a:latin typeface="Cambria Math" panose="02040503050406030204" pitchFamily="18" charset="0"/>
                            </a:rPr>
                            <m:t>𝑚</m:t>
                          </m:r>
                        </m:den>
                      </m:f>
                      <m:acc>
                        <m:accPr>
                          <m:chr m:val="⃗"/>
                          <m:ctrlPr>
                            <a:rPr kumimoji="1" lang="en-US" altLang="zh-TW" sz="1800" b="0" i="1" smtClean="0">
                              <a:latin typeface="Cambria Math" panose="02040503050406030204" pitchFamily="18" charset="0"/>
                            </a:rPr>
                          </m:ctrlPr>
                        </m:accPr>
                        <m:e>
                          <m:r>
                            <a:rPr kumimoji="1" lang="en-US" altLang="zh-TW" sz="1800" b="0" i="1" smtClean="0">
                              <a:latin typeface="Cambria Math" panose="02040503050406030204" pitchFamily="18" charset="0"/>
                            </a:rPr>
                            <m:t>𝑠</m:t>
                          </m:r>
                        </m:e>
                      </m:acc>
                    </m:oMath>
                  </m:oMathPara>
                </a14:m>
                <a:endParaRPr kumimoji="1" lang="zh-TW" altLang="en-US" sz="1800" dirty="0">
                  <a:latin typeface="+mn-lt"/>
                </a:endParaRPr>
              </a:p>
            </p:txBody>
          </p:sp>
        </mc:Choice>
        <mc:Fallback xmlns="">
          <p:sp>
            <p:nvSpPr>
              <p:cNvPr id="2" name="文字方塊 1">
                <a:extLst>
                  <a:ext uri="{FF2B5EF4-FFF2-40B4-BE49-F238E27FC236}">
                    <a16:creationId xmlns:a16="http://schemas.microsoft.com/office/drawing/2014/main" id="{7D61AFCD-609E-B94E-8354-7BA5E5A15E84}"/>
                  </a:ext>
                </a:extLst>
              </p:cNvPr>
              <p:cNvSpPr txBox="1">
                <a:spLocks noRot="1" noChangeAspect="1" noMove="1" noResize="1" noEditPoints="1" noAdjustHandles="1" noChangeArrowheads="1" noChangeShapeType="1" noTextEdit="1"/>
              </p:cNvSpPr>
              <p:nvPr/>
            </p:nvSpPr>
            <p:spPr>
              <a:xfrm>
                <a:off x="3936201" y="1345788"/>
                <a:ext cx="2275431" cy="474361"/>
              </a:xfrm>
              <a:prstGeom prst="rect">
                <a:avLst/>
              </a:prstGeom>
              <a:blipFill>
                <a:blip r:embed="rId8"/>
                <a:stretch>
                  <a:fillRect l="-2222" r="-556" b="-15789"/>
                </a:stretch>
              </a:blipFill>
            </p:spPr>
            <p:txBody>
              <a:bodyPr/>
              <a:lstStyle/>
              <a:p>
                <a:r>
                  <a:rPr lang="en-US">
                    <a:noFill/>
                  </a:rPr>
                  <a:t> </a:t>
                </a:r>
              </a:p>
            </p:txBody>
          </p:sp>
        </mc:Fallback>
      </mc:AlternateContent>
      <p:pic>
        <p:nvPicPr>
          <p:cNvPr id="9" name="Picture 6">
            <a:extLst>
              <a:ext uri="{FF2B5EF4-FFF2-40B4-BE49-F238E27FC236}">
                <a16:creationId xmlns:a16="http://schemas.microsoft.com/office/drawing/2014/main" id="{521584E4-26DC-9B4C-AFDF-AE51922782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0572" y="2000712"/>
            <a:ext cx="2047081" cy="14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ADB5D5-7E25-AA40-9196-0BE1D8A73844}"/>
                  </a:ext>
                </a:extLst>
              </p:cNvPr>
              <p:cNvSpPr txBox="1"/>
              <p:nvPr/>
            </p:nvSpPr>
            <p:spPr>
              <a:xfrm>
                <a:off x="3936201" y="3678148"/>
                <a:ext cx="4056862" cy="369332"/>
              </a:xfrm>
              <a:prstGeom prst="rect">
                <a:avLst/>
              </a:prstGeom>
              <a:noFill/>
            </p:spPr>
            <p:txBody>
              <a:bodyPr wrap="square" rtlCol="0">
                <a:spAutoFit/>
              </a:bodyPr>
              <a:lstStyle/>
              <a:p>
                <a:r>
                  <a:rPr lang="en-TW" sz="1800" dirty="0">
                    <a:latin typeface="Times New Roman" panose="02020603050405020304" pitchFamily="18" charset="0"/>
                    <a:cs typeface="Times New Roman" panose="02020603050405020304" pitchFamily="18" charset="0"/>
                  </a:rPr>
                  <a:t>This first order diagram predict </a:t>
                </a:r>
                <a14:m>
                  <m:oMath xmlns:m="http://schemas.openxmlformats.org/officeDocument/2006/math">
                    <m:r>
                      <a:rPr lang="en-US" sz="1800" b="0" i="1" smtClean="0">
                        <a:latin typeface="Cambria Math" panose="02040503050406030204" pitchFamily="18" charset="0"/>
                      </a:rPr>
                      <m:t>𝑔</m:t>
                    </m:r>
                    <m:r>
                      <a:rPr lang="en-US" sz="1800" b="0" i="1" smtClean="0">
                        <a:latin typeface="Cambria Math" panose="02040503050406030204" pitchFamily="18" charset="0"/>
                      </a:rPr>
                      <m:t>=2.</m:t>
                    </m:r>
                  </m:oMath>
                </a14:m>
                <a:endParaRPr lang="en-TW" sz="1800" dirty="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6ADB5D5-7E25-AA40-9196-0BE1D8A73844}"/>
                  </a:ext>
                </a:extLst>
              </p:cNvPr>
              <p:cNvSpPr txBox="1">
                <a:spLocks noRot="1" noChangeAspect="1" noMove="1" noResize="1" noEditPoints="1" noAdjustHandles="1" noChangeArrowheads="1" noChangeShapeType="1" noTextEdit="1"/>
              </p:cNvSpPr>
              <p:nvPr/>
            </p:nvSpPr>
            <p:spPr>
              <a:xfrm>
                <a:off x="3936201" y="3678148"/>
                <a:ext cx="4056862" cy="369332"/>
              </a:xfrm>
              <a:prstGeom prst="rect">
                <a:avLst/>
              </a:prstGeom>
              <a:blipFill>
                <a:blip r:embed="rId10"/>
                <a:stretch>
                  <a:fillRect l="-1563"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EC6EFF3-E149-1247-B963-AF9914AFA1C0}"/>
              </a:ext>
            </a:extLst>
          </p:cNvPr>
          <p:cNvSpPr txBox="1"/>
          <p:nvPr/>
        </p:nvSpPr>
        <p:spPr>
          <a:xfrm>
            <a:off x="3936200" y="4135348"/>
            <a:ext cx="5010950" cy="369332"/>
          </a:xfrm>
          <a:prstGeom prst="rect">
            <a:avLst/>
          </a:prstGeom>
          <a:noFill/>
        </p:spPr>
        <p:txBody>
          <a:bodyPr wrap="square" rtlCol="0">
            <a:spAutoFit/>
          </a:bodyPr>
          <a:lstStyle/>
          <a:p>
            <a:r>
              <a:rPr lang="en-TW" sz="1800" dirty="0">
                <a:latin typeface="Times New Roman" panose="02020603050405020304" pitchFamily="18" charset="0"/>
                <a:cs typeface="Times New Roman" panose="02020603050405020304" pitchFamily="18" charset="0"/>
              </a:rPr>
              <a:t>The following diagram gives the leading correction.</a:t>
            </a:r>
          </a:p>
        </p:txBody>
      </p:sp>
      <p:sp>
        <p:nvSpPr>
          <p:cNvPr id="6" name="TextBox 5">
            <a:extLst>
              <a:ext uri="{FF2B5EF4-FFF2-40B4-BE49-F238E27FC236}">
                <a16:creationId xmlns:a16="http://schemas.microsoft.com/office/drawing/2014/main" id="{408BA095-4EA7-8AB8-F736-F060926855BA}"/>
              </a:ext>
            </a:extLst>
          </p:cNvPr>
          <p:cNvSpPr txBox="1"/>
          <p:nvPr/>
        </p:nvSpPr>
        <p:spPr>
          <a:xfrm>
            <a:off x="595332" y="449985"/>
            <a:ext cx="4572000" cy="369332"/>
          </a:xfrm>
          <a:prstGeom prst="rect">
            <a:avLst/>
          </a:prstGeom>
          <a:noFill/>
        </p:spPr>
        <p:txBody>
          <a:bodyPr wrap="square">
            <a:spAutoFit/>
          </a:bodyPr>
          <a:lstStyle/>
          <a:p>
            <a:r>
              <a:rPr lang="zh-TW" altLang="en-US" sz="1800" dirty="0">
                <a:effectLst/>
                <a:latin typeface="+mn-ea"/>
                <a:ea typeface="+mn-ea"/>
              </a:rPr>
              <a:t>電子除了帶負電，本身也是一磁鐵</a:t>
            </a:r>
            <a:r>
              <a:rPr lang="zh-TW" altLang="en-US" sz="1800" dirty="0">
                <a:latin typeface="+mn-ea"/>
                <a:ea typeface="+mn-ea"/>
              </a:rPr>
              <a:t>。</a:t>
            </a:r>
            <a:endParaRPr lang="zh-TW" altLang="en-US" sz="1800" dirty="0">
              <a:effectLst/>
              <a:latin typeface="+mn-ea"/>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cover with text&#10;&#10;AI-generated content may be incorrect.">
            <a:extLst>
              <a:ext uri="{FF2B5EF4-FFF2-40B4-BE49-F238E27FC236}">
                <a16:creationId xmlns:a16="http://schemas.microsoft.com/office/drawing/2014/main" id="{B0367AD6-8F00-9F15-AADD-81132A25F42D}"/>
              </a:ext>
            </a:extLst>
          </p:cNvPr>
          <p:cNvPicPr>
            <a:picLocks noChangeAspect="1"/>
          </p:cNvPicPr>
          <p:nvPr/>
        </p:nvPicPr>
        <p:blipFill>
          <a:blip r:embed="rId2">
            <a:extLst>
              <a:ext uri="{28A0092B-C50C-407E-A947-70E740481C1C}">
                <a14:useLocalDpi xmlns:a14="http://schemas.microsoft.com/office/drawing/2010/main" val="0"/>
              </a:ext>
            </a:extLst>
          </a:blip>
          <a:srcRect l="2775" r="4299"/>
          <a:stretch>
            <a:fillRect/>
          </a:stretch>
        </p:blipFill>
        <p:spPr>
          <a:xfrm>
            <a:off x="542088" y="270796"/>
            <a:ext cx="4045604" cy="6316408"/>
          </a:xfrm>
          <a:prstGeom prst="rect">
            <a:avLst/>
          </a:prstGeom>
        </p:spPr>
      </p:pic>
      <p:pic>
        <p:nvPicPr>
          <p:cNvPr id="8" name="Picture 7" descr="A person standing in front of a group of people&#10;&#10;AI-generated content may be incorrect.">
            <a:extLst>
              <a:ext uri="{FF2B5EF4-FFF2-40B4-BE49-F238E27FC236}">
                <a16:creationId xmlns:a16="http://schemas.microsoft.com/office/drawing/2014/main" id="{4E6077A9-D715-FE91-F44E-B005CE0C3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41220" y="2577162"/>
            <a:ext cx="4598364" cy="3448773"/>
          </a:xfrm>
          <a:prstGeom prst="rect">
            <a:avLst/>
          </a:prstGeom>
        </p:spPr>
      </p:pic>
      <p:pic>
        <p:nvPicPr>
          <p:cNvPr id="9" name="Picture 8" descr="A group of people in a classroom&#10;&#10;AI-generated content may be incorrect.">
            <a:extLst>
              <a:ext uri="{FF2B5EF4-FFF2-40B4-BE49-F238E27FC236}">
                <a16:creationId xmlns:a16="http://schemas.microsoft.com/office/drawing/2014/main" id="{1F11880F-FC91-9F9F-7BE3-4EE9EC73C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317" y="2660165"/>
            <a:ext cx="2949289" cy="3933056"/>
          </a:xfrm>
          <a:prstGeom prst="rect">
            <a:avLst/>
          </a:prstGeom>
        </p:spPr>
      </p:pic>
      <p:pic>
        <p:nvPicPr>
          <p:cNvPr id="1026" name="Picture 2" descr="Anthony Zee">
            <a:extLst>
              <a:ext uri="{FF2B5EF4-FFF2-40B4-BE49-F238E27FC236}">
                <a16:creationId xmlns:a16="http://schemas.microsoft.com/office/drawing/2014/main" id="{7B26A336-8BAE-6328-B870-87368AC81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51" y="4292682"/>
            <a:ext cx="2294521" cy="2294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AE4A77-EDCD-901D-9DF6-1CF9A9673A3F}"/>
              </a:ext>
            </a:extLst>
          </p:cNvPr>
          <p:cNvSpPr txBox="1"/>
          <p:nvPr/>
        </p:nvSpPr>
        <p:spPr>
          <a:xfrm>
            <a:off x="4725751" y="836712"/>
            <a:ext cx="2438537" cy="369332"/>
          </a:xfrm>
          <a:prstGeom prst="rect">
            <a:avLst/>
          </a:prstGeom>
          <a:noFill/>
        </p:spPr>
        <p:txBody>
          <a:bodyPr wrap="square" rtlCol="0">
            <a:spAutoFit/>
          </a:bodyPr>
          <a:lstStyle/>
          <a:p>
            <a:r>
              <a:rPr lang="en-US" dirty="0" err="1"/>
              <a:t>徐一鴻</a:t>
            </a:r>
            <a:r>
              <a:rPr lang="en-US" dirty="0"/>
              <a:t>  </a:t>
            </a:r>
            <a:r>
              <a:rPr lang="en-US" dirty="0">
                <a:latin typeface="Times New Roman" panose="02020603050405020304" pitchFamily="18" charset="0"/>
                <a:cs typeface="Times New Roman" panose="02020603050405020304" pitchFamily="18" charset="0"/>
              </a:rPr>
              <a:t>Tony Zee  </a:t>
            </a:r>
          </a:p>
        </p:txBody>
      </p:sp>
    </p:spTree>
    <p:extLst>
      <p:ext uri="{BB962C8B-B14F-4D97-AF65-F5344CB8AC3E}">
        <p14:creationId xmlns:p14="http://schemas.microsoft.com/office/powerpoint/2010/main" val="60026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ern_j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366713"/>
            <a:ext cx="56483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427038"/>
            <a:ext cx="22574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descr="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314825"/>
            <a:ext cx="295275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006287E-BFC9-46BD-9BAD-3BBF56FAE604}" type="slidenum">
              <a:rPr kumimoji="0" lang="zh-TW" altLang="en-US" sz="1400" smtClean="0">
                <a:latin typeface="Tahoma" pitchFamily="34" charset="0"/>
              </a:rPr>
              <a:pPr eaLnBrk="1" hangingPunct="1">
                <a:spcBef>
                  <a:spcPct val="0"/>
                </a:spcBef>
                <a:buClrTx/>
                <a:buSzTx/>
                <a:buFontTx/>
                <a:buNone/>
              </a:pPr>
              <a:t>50</a:t>
            </a:fld>
            <a:endParaRPr kumimoji="0" lang="en-US" altLang="zh-TW" sz="1400">
              <a:latin typeface="Tahoma"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845141" y="327024"/>
            <a:ext cx="1197234" cy="600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77800" y="327025"/>
            <a:ext cx="8729663" cy="600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78851" name="Picture 1"/>
          <p:cNvPicPr>
            <a:picLocks noChangeArrowheads="1"/>
          </p:cNvPicPr>
          <p:nvPr/>
        </p:nvPicPr>
        <p:blipFill rotWithShape="1">
          <a:blip r:embed="rId2" cstate="print">
            <a:extLst>
              <a:ext uri="{28A0092B-C50C-407E-A947-70E740481C1C}">
                <a14:useLocalDpi xmlns:a14="http://schemas.microsoft.com/office/drawing/2010/main" val="0"/>
              </a:ext>
            </a:extLst>
          </a:blip>
          <a:srcRect l="1608" t="276" r="17174" b="-276"/>
          <a:stretch/>
        </p:blipFill>
        <p:spPr bwMode="auto">
          <a:xfrm>
            <a:off x="33298" y="327025"/>
            <a:ext cx="9018666"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5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2734690-3917-4804-BED7-3FFF27B000CF}" type="slidenum">
              <a:rPr kumimoji="0" lang="zh-TW" altLang="en-US" sz="1400" smtClean="0">
                <a:latin typeface="Tahoma" pitchFamily="34" charset="0"/>
              </a:rPr>
              <a:pPr eaLnBrk="1" hangingPunct="1">
                <a:spcBef>
                  <a:spcPct val="0"/>
                </a:spcBef>
                <a:buClrTx/>
                <a:buSzTx/>
                <a:buFontTx/>
                <a:buNone/>
              </a:pPr>
              <a:t>51</a:t>
            </a:fld>
            <a:endParaRPr kumimoji="0" lang="en-US" altLang="zh-TW" sz="1400">
              <a:latin typeface="Tahoma" pitchFamily="34" charset="0"/>
            </a:endParaRPr>
          </a:p>
        </p:txBody>
      </p:sp>
      <p:sp>
        <p:nvSpPr>
          <p:cNvPr id="3" name="文字方塊 2"/>
          <p:cNvSpPr txBox="1"/>
          <p:nvPr/>
        </p:nvSpPr>
        <p:spPr>
          <a:xfrm>
            <a:off x="1911855" y="5376685"/>
            <a:ext cx="2525233" cy="369332"/>
          </a:xfrm>
          <a:prstGeom prst="rect">
            <a:avLst/>
          </a:prstGeom>
          <a:solidFill>
            <a:schemeClr val="bg1"/>
          </a:solidFill>
        </p:spPr>
        <p:txBody>
          <a:bodyPr wrap="square" rtlCol="0">
            <a:spAutoFit/>
          </a:bodyPr>
          <a:lstStyle/>
          <a:p>
            <a:r>
              <a:rPr lang="en-US" altLang="zh-TW" b="1" dirty="0"/>
              <a:t>signals</a:t>
            </a:r>
            <a:endParaRPr lang="zh-TW" altLang="en-US" b="1"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224" b="13453"/>
          <a:stretch/>
        </p:blipFill>
        <p:spPr bwMode="auto">
          <a:xfrm>
            <a:off x="5840776" y="4313419"/>
            <a:ext cx="2257425" cy="41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703757" y="5051685"/>
            <a:ext cx="554636" cy="206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819338" y="382249"/>
            <a:ext cx="4088125" cy="646331"/>
          </a:xfrm>
          <a:prstGeom prst="rect">
            <a:avLst/>
          </a:prstGeom>
          <a:noFill/>
        </p:spPr>
        <p:txBody>
          <a:bodyPr wrap="square" rtlCol="0">
            <a:spAutoFit/>
          </a:bodyPr>
          <a:lstStyle/>
          <a:p>
            <a:r>
              <a:rPr lang="zh-TW" altLang="en-US" sz="1800" dirty="0"/>
              <a:t>質心能量</a:t>
            </a:r>
            <a:r>
              <a:rPr lang="en-US" altLang="zh-TW" sz="1800" dirty="0">
                <a:latin typeface="+mn-lt"/>
              </a:rPr>
              <a:t>14TeV</a:t>
            </a:r>
            <a:r>
              <a:rPr lang="zh-TW" altLang="en-US" sz="1800" dirty="0">
                <a:latin typeface="+mn-lt"/>
              </a:rPr>
              <a:t>，台灣光子源的</a:t>
            </a:r>
            <a:r>
              <a:rPr lang="en-US" altLang="zh-TW" sz="1800" dirty="0">
                <a:latin typeface="+mn-lt"/>
              </a:rPr>
              <a:t>5000</a:t>
            </a:r>
            <a:r>
              <a:rPr lang="zh-TW" altLang="en-US" sz="1800" dirty="0">
                <a:latin typeface="+mn-lt"/>
              </a:rPr>
              <a:t>倍。</a:t>
            </a:r>
          </a:p>
        </p:txBody>
      </p:sp>
      <p:sp>
        <p:nvSpPr>
          <p:cNvPr id="7" name="文字方塊 6"/>
          <p:cNvSpPr txBox="1"/>
          <p:nvPr/>
        </p:nvSpPr>
        <p:spPr>
          <a:xfrm>
            <a:off x="4819338" y="742810"/>
            <a:ext cx="3492708" cy="369332"/>
          </a:xfrm>
          <a:prstGeom prst="rect">
            <a:avLst/>
          </a:prstGeom>
          <a:noFill/>
        </p:spPr>
        <p:txBody>
          <a:bodyPr wrap="square" rtlCol="0">
            <a:spAutoFit/>
          </a:bodyPr>
          <a:lstStyle/>
          <a:p>
            <a:r>
              <a:rPr lang="zh-TW" altLang="en-US" sz="1800" dirty="0"/>
              <a:t>美國的</a:t>
            </a:r>
            <a:r>
              <a:rPr lang="en-US" altLang="zh-TW" sz="1800" dirty="0" err="1">
                <a:latin typeface="+mn-lt"/>
              </a:rPr>
              <a:t>Tevatron</a:t>
            </a:r>
            <a:r>
              <a:rPr lang="zh-TW" altLang="en-US" sz="1800" dirty="0"/>
              <a:t>的</a:t>
            </a:r>
            <a:r>
              <a:rPr lang="en-US" altLang="zh-TW" sz="1800" dirty="0">
                <a:latin typeface="+mn-lt"/>
              </a:rPr>
              <a:t>14</a:t>
            </a:r>
            <a:r>
              <a:rPr lang="zh-TW" altLang="en-US" sz="1800" dirty="0"/>
              <a:t>倍。</a:t>
            </a:r>
          </a:p>
        </p:txBody>
      </p:sp>
      <p:sp>
        <p:nvSpPr>
          <p:cNvPr id="8" name="矩形 7"/>
          <p:cNvSpPr/>
          <p:nvPr/>
        </p:nvSpPr>
        <p:spPr>
          <a:xfrm>
            <a:off x="7292715" y="4519534"/>
            <a:ext cx="479685" cy="206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600" y="0"/>
            <a:ext cx="7669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AFF751-66DD-4A1B-AEB7-10F7A284F171}" type="slidenum">
              <a:rPr kumimoji="0" lang="zh-TW" altLang="en-US" sz="1400" smtClean="0">
                <a:latin typeface="Tahoma" pitchFamily="34" charset="0"/>
              </a:rPr>
              <a:pPr eaLnBrk="1" hangingPunct="1">
                <a:spcBef>
                  <a:spcPct val="0"/>
                </a:spcBef>
                <a:buClrTx/>
                <a:buSzTx/>
                <a:buFontTx/>
                <a:buNone/>
              </a:pPr>
              <a:t>52</a:t>
            </a:fld>
            <a:endParaRPr kumimoji="0" lang="en-US" altLang="zh-TW" sz="1400">
              <a:latin typeface="Tahoma" pitchFamily="34" charset="0"/>
            </a:endParaRPr>
          </a:p>
        </p:txBody>
      </p:sp>
    </p:spTree>
    <p:extLst>
      <p:ext uri="{BB962C8B-B14F-4D97-AF65-F5344CB8AC3E}">
        <p14:creationId xmlns:p14="http://schemas.microsoft.com/office/powerpoint/2010/main" val="3750527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D664-F17A-B56F-05C3-1FD925FF7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31B29-0DD0-F669-92C2-513D95FB95A7}"/>
              </a:ext>
            </a:extLst>
          </p:cNvPr>
          <p:cNvSpPr>
            <a:spLocks noGrp="1"/>
          </p:cNvSpPr>
          <p:nvPr>
            <p:ph type="ctrTitle"/>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5F8AF74E-F3C5-8F77-D419-F6E59B4C5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783197"/>
            <a:ext cx="7772400" cy="3436729"/>
          </a:xfrm>
          <a:prstGeom prst="rect">
            <a:avLst/>
          </a:prstGeom>
        </p:spPr>
      </p:pic>
      <p:pic>
        <p:nvPicPr>
          <p:cNvPr id="8" name="Picture 7" descr="A close-up of a text&#10;&#10;Description automatically generated">
            <a:extLst>
              <a:ext uri="{FF2B5EF4-FFF2-40B4-BE49-F238E27FC236}">
                <a16:creationId xmlns:a16="http://schemas.microsoft.com/office/drawing/2014/main" id="{2EFCA531-C30C-DD4B-9144-9383ED81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872698"/>
            <a:ext cx="7772400" cy="3867381"/>
          </a:xfrm>
          <a:prstGeom prst="rect">
            <a:avLst/>
          </a:prstGeom>
        </p:spPr>
      </p:pic>
      <p:sp>
        <p:nvSpPr>
          <p:cNvPr id="3" name="TextBox 2">
            <a:extLst>
              <a:ext uri="{FF2B5EF4-FFF2-40B4-BE49-F238E27FC236}">
                <a16:creationId xmlns:a16="http://schemas.microsoft.com/office/drawing/2014/main" id="{36BA12B1-7CCB-88B6-9EF9-BBBB339F4240}"/>
              </a:ext>
            </a:extLst>
          </p:cNvPr>
          <p:cNvSpPr txBox="1"/>
          <p:nvPr/>
        </p:nvSpPr>
        <p:spPr>
          <a:xfrm>
            <a:off x="827584" y="257774"/>
            <a:ext cx="8064896" cy="369332"/>
          </a:xfrm>
          <a:prstGeom prst="rect">
            <a:avLst/>
          </a:prstGeom>
          <a:noFill/>
        </p:spPr>
        <p:txBody>
          <a:bodyPr wrap="square" rtlCol="0">
            <a:spAutoFit/>
          </a:bodyPr>
          <a:lstStyle/>
          <a:p>
            <a:r>
              <a:rPr lang="en-US" dirty="0" err="1">
                <a:solidFill>
                  <a:srgbClr val="FF0000"/>
                </a:solidFill>
              </a:rPr>
              <a:t>沒有量子物理就沒有半導體！你天天都在做實驗，證實量子力學是對的</a:t>
            </a:r>
            <a:r>
              <a:rPr lang="en-US" dirty="0">
                <a:solidFill>
                  <a:srgbClr val="FF0000"/>
                </a:solidFill>
              </a:rPr>
              <a:t>！</a:t>
            </a:r>
          </a:p>
        </p:txBody>
      </p:sp>
    </p:spTree>
    <p:extLst>
      <p:ext uri="{BB962C8B-B14F-4D97-AF65-F5344CB8AC3E}">
        <p14:creationId xmlns:p14="http://schemas.microsoft.com/office/powerpoint/2010/main" val="3959366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FB8E-8BDA-E1BC-5A8A-D66717CD341D}"/>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077B920D-260F-9844-750E-902DCE1DD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353695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F0E0908-E521-2AFC-B3DC-CA2F05FFE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718"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18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2D8F5-20F9-E9C4-D48F-88D90E15A4C5}"/>
            </a:ext>
          </a:extLst>
        </p:cNvPr>
        <p:cNvGrpSpPr/>
        <p:nvPr/>
      </p:nvGrpSpPr>
      <p:grpSpPr>
        <a:xfrm>
          <a:off x="0" y="0"/>
          <a:ext cx="0" cy="0"/>
          <a:chOff x="0" y="0"/>
          <a:chExt cx="0" cy="0"/>
        </a:xfrm>
      </p:grpSpPr>
      <p:pic>
        <p:nvPicPr>
          <p:cNvPr id="1026" name="Picture 2" descr="China needs Taiwan's biggest chipmaker — more than the other way around">
            <a:extLst>
              <a:ext uri="{FF2B5EF4-FFF2-40B4-BE49-F238E27FC236}">
                <a16:creationId xmlns:a16="http://schemas.microsoft.com/office/drawing/2014/main" id="{4E11D071-C098-5E4D-332D-FA1C9CE2F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613"/>
            <a:ext cx="9144000" cy="594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73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6EC8-5B80-E830-9890-655C8E7A587B}"/>
            </a:ext>
          </a:extLst>
        </p:cNvPr>
        <p:cNvGrpSpPr/>
        <p:nvPr/>
      </p:nvGrpSpPr>
      <p:grpSpPr>
        <a:xfrm>
          <a:off x="0" y="0"/>
          <a:ext cx="0" cy="0"/>
          <a:chOff x="0" y="0"/>
          <a:chExt cx="0" cy="0"/>
        </a:xfrm>
      </p:grpSpPr>
      <p:pic>
        <p:nvPicPr>
          <p:cNvPr id="2050" name="Picture 2" descr="Apple chip-maker TSMC is building a $12 billion plant in Arizona">
            <a:extLst>
              <a:ext uri="{FF2B5EF4-FFF2-40B4-BE49-F238E27FC236}">
                <a16:creationId xmlns:a16="http://schemas.microsoft.com/office/drawing/2014/main" id="{01D0C4B2-1817-7C79-3AF1-A5DAE335E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9088"/>
            <a:ext cx="9144000" cy="621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67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9D70-4369-FE83-F1C2-008A04A11955}"/>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F630FDE-1F05-C5B5-DED2-EB864C7E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18" y="620688"/>
            <a:ext cx="8532948" cy="5688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1F5A5F1-21AE-DF1A-76BB-15B1D73AF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649" y="1296144"/>
            <a:ext cx="3342117" cy="5013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8CA019-F555-6EA4-DB71-CCD1EA50EF5E}"/>
              </a:ext>
            </a:extLst>
          </p:cNvPr>
          <p:cNvSpPr txBox="1"/>
          <p:nvPr/>
        </p:nvSpPr>
        <p:spPr>
          <a:xfrm>
            <a:off x="1259632" y="6381328"/>
            <a:ext cx="6228184" cy="338554"/>
          </a:xfrm>
          <a:prstGeom prst="rect">
            <a:avLst/>
          </a:prstGeom>
          <a:noFill/>
        </p:spPr>
        <p:txBody>
          <a:bodyPr wrap="square">
            <a:spAutoFit/>
          </a:bodyPr>
          <a:lstStyle/>
          <a:p>
            <a:r>
              <a:rPr lang="en-GB" sz="1600" b="0" i="0" u="none" strike="noStrike" dirty="0">
                <a:effectLst/>
                <a:latin typeface="Times New Roman" panose="02020603050405020304" pitchFamily="18" charset="0"/>
                <a:cs typeface="Times New Roman" panose="02020603050405020304" pitchFamily="18" charset="0"/>
              </a:rPr>
              <a:t>EUV stands for extreme ultraviolet light, which produces the circuitry</a:t>
            </a:r>
            <a:r>
              <a:rPr lang="en-GB"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56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with text and images of a person and a cat&#10;&#10;AI-generated content may be incorrect.">
            <a:extLst>
              <a:ext uri="{FF2B5EF4-FFF2-40B4-BE49-F238E27FC236}">
                <a16:creationId xmlns:a16="http://schemas.microsoft.com/office/drawing/2014/main" id="{C213ED26-4D8F-9BD3-6B6A-0FDD9C77A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709" y="188640"/>
            <a:ext cx="4846704" cy="6858000"/>
          </a:xfrm>
          <a:prstGeom prst="rect">
            <a:avLst/>
          </a:prstGeom>
        </p:spPr>
      </p:pic>
    </p:spTree>
    <p:extLst>
      <p:ext uri="{BB962C8B-B14F-4D97-AF65-F5344CB8AC3E}">
        <p14:creationId xmlns:p14="http://schemas.microsoft.com/office/powerpoint/2010/main" val="4192569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9CB54D-6C62-B51D-5698-5A3A5CDA992F}"/>
              </a:ext>
            </a:extLst>
          </p:cNvPr>
          <p:cNvSpPr txBox="1"/>
          <p:nvPr/>
        </p:nvSpPr>
        <p:spPr>
          <a:xfrm>
            <a:off x="1331641" y="1052737"/>
            <a:ext cx="7128792" cy="461665"/>
          </a:xfrm>
          <a:prstGeom prst="rect">
            <a:avLst/>
          </a:prstGeom>
          <a:noFill/>
        </p:spPr>
        <p:txBody>
          <a:bodyPr wrap="square">
            <a:spAutoFit/>
          </a:bodyPr>
          <a:lstStyle/>
          <a:p>
            <a:r>
              <a:rPr lang="en-US" dirty="0" err="1"/>
              <a:t>逃避雖然可恥，但卻有用：量子糾纏與薛丁格的貓</a:t>
            </a:r>
            <a:endParaRPr lang="en-US" dirty="0"/>
          </a:p>
        </p:txBody>
      </p:sp>
      <p:sp>
        <p:nvSpPr>
          <p:cNvPr id="7" name="TextBox 6">
            <a:extLst>
              <a:ext uri="{FF2B5EF4-FFF2-40B4-BE49-F238E27FC236}">
                <a16:creationId xmlns:a16="http://schemas.microsoft.com/office/drawing/2014/main" id="{F518983F-2251-177B-6BE9-F20F4E40309C}"/>
              </a:ext>
            </a:extLst>
          </p:cNvPr>
          <p:cNvSpPr txBox="1"/>
          <p:nvPr/>
        </p:nvSpPr>
        <p:spPr>
          <a:xfrm>
            <a:off x="1907705" y="1748644"/>
            <a:ext cx="6408712" cy="369332"/>
          </a:xfrm>
          <a:prstGeom prst="rect">
            <a:avLst/>
          </a:prstGeom>
          <a:noFill/>
        </p:spPr>
        <p:txBody>
          <a:bodyPr wrap="square">
            <a:spAutoFit/>
          </a:bodyPr>
          <a:lstStyle/>
          <a:p>
            <a:r>
              <a:rPr lang="zh-TW" altLang="en-US" sz="1800" b="0" i="0" u="none" strike="noStrike" dirty="0">
                <a:solidFill>
                  <a:srgbClr val="202122"/>
                </a:solidFill>
                <a:effectLst/>
                <a:latin typeface="Arial" panose="020B0604020202020204" pitchFamily="34" charset="0"/>
              </a:rPr>
              <a:t>原是匈牙利文</a:t>
            </a:r>
            <a:r>
              <a:rPr lang="zh-TW" altLang="en-US" sz="1800" dirty="0">
                <a:solidFill>
                  <a:srgbClr val="202122"/>
                </a:solidFill>
                <a:latin typeface="Arial" panose="020B0604020202020204" pitchFamily="34" charset="0"/>
              </a:rPr>
              <a:t>的</a:t>
            </a:r>
            <a:r>
              <a:rPr lang="zh-TW" altLang="en-US" sz="1800" b="0" i="0" u="none" strike="noStrike" dirty="0">
                <a:solidFill>
                  <a:srgbClr val="202122"/>
                </a:solidFill>
                <a:effectLst/>
                <a:latin typeface="Arial" panose="020B0604020202020204" pitchFamily="34" charset="0"/>
              </a:rPr>
              <a:t>諺語（</a:t>
            </a:r>
            <a:r>
              <a:rPr lang="en-GB" sz="1800" b="0" i="0" u="none" strike="noStrike" dirty="0" err="1">
                <a:solidFill>
                  <a:srgbClr val="202122"/>
                </a:solidFill>
                <a:effectLst/>
                <a:latin typeface="+mj-lt"/>
              </a:rPr>
              <a:t>Szégyen</a:t>
            </a:r>
            <a:r>
              <a:rPr lang="en-GB" sz="1800" b="0" i="0" u="none" strike="noStrike" dirty="0">
                <a:solidFill>
                  <a:srgbClr val="202122"/>
                </a:solidFill>
                <a:effectLst/>
                <a:latin typeface="+mj-lt"/>
              </a:rPr>
              <a:t> a </a:t>
            </a:r>
            <a:r>
              <a:rPr lang="en-GB" sz="1800" b="0" i="0" u="none" strike="noStrike" dirty="0" err="1">
                <a:solidFill>
                  <a:srgbClr val="202122"/>
                </a:solidFill>
                <a:effectLst/>
                <a:latin typeface="+mj-lt"/>
              </a:rPr>
              <a:t>futás</a:t>
            </a:r>
            <a:r>
              <a:rPr lang="en-GB" sz="1800" b="0" i="0" u="none" strike="noStrike" dirty="0">
                <a:solidFill>
                  <a:srgbClr val="202122"/>
                </a:solidFill>
                <a:effectLst/>
                <a:latin typeface="+mj-lt"/>
              </a:rPr>
              <a:t>, de </a:t>
            </a:r>
            <a:r>
              <a:rPr lang="en-GB" sz="1800" b="0" i="0" u="none" strike="noStrike" dirty="0" err="1">
                <a:solidFill>
                  <a:srgbClr val="202122"/>
                </a:solidFill>
                <a:effectLst/>
                <a:latin typeface="+mj-lt"/>
              </a:rPr>
              <a:t>hasznos</a:t>
            </a:r>
            <a:r>
              <a:rPr lang="en-GB" sz="1800" b="0" i="0" u="none" strike="noStrike" dirty="0">
                <a:solidFill>
                  <a:srgbClr val="202122"/>
                </a:solidFill>
                <a:effectLst/>
                <a:latin typeface="Arial" panose="020B0604020202020204" pitchFamily="34" charset="0"/>
              </a:rPr>
              <a:t>）</a:t>
            </a:r>
            <a:endParaRPr lang="en-US" sz="1800" dirty="0"/>
          </a:p>
        </p:txBody>
      </p:sp>
      <p:pic>
        <p:nvPicPr>
          <p:cNvPr id="1026" name="Picture 2" descr="逃避虽可耻但有用_ 电视剧_ bilibili _ 哔哩哔哩弹幕视频网">
            <a:extLst>
              <a:ext uri="{FF2B5EF4-FFF2-40B4-BE49-F238E27FC236}">
                <a16:creationId xmlns:a16="http://schemas.microsoft.com/office/drawing/2014/main" id="{6AD66538-4712-415A-F155-F1B8635D8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276872"/>
            <a:ext cx="2382671" cy="31809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t sitting in a box&#10;&#10;Description automatically generated">
            <a:extLst>
              <a:ext uri="{FF2B5EF4-FFF2-40B4-BE49-F238E27FC236}">
                <a16:creationId xmlns:a16="http://schemas.microsoft.com/office/drawing/2014/main" id="{9795F117-E24D-01A7-F6E1-95F80860EA0C}"/>
              </a:ext>
            </a:extLst>
          </p:cNvPr>
          <p:cNvPicPr>
            <a:picLocks noChangeAspect="1"/>
          </p:cNvPicPr>
          <p:nvPr/>
        </p:nvPicPr>
        <p:blipFill>
          <a:blip r:embed="rId3">
            <a:extLst>
              <a:ext uri="{28A0092B-C50C-407E-A947-70E740481C1C}">
                <a14:useLocalDpi xmlns:a14="http://schemas.microsoft.com/office/drawing/2010/main" val="0"/>
              </a:ext>
            </a:extLst>
          </a:blip>
          <a:srcRect r="8053"/>
          <a:stretch/>
        </p:blipFill>
        <p:spPr>
          <a:xfrm rot="5400000">
            <a:off x="1684166" y="2570026"/>
            <a:ext cx="3180988" cy="2594681"/>
          </a:xfrm>
          <a:prstGeom prst="rect">
            <a:avLst/>
          </a:prstGeom>
        </p:spPr>
      </p:pic>
      <p:sp>
        <p:nvSpPr>
          <p:cNvPr id="4" name="TextBox 3">
            <a:extLst>
              <a:ext uri="{FF2B5EF4-FFF2-40B4-BE49-F238E27FC236}">
                <a16:creationId xmlns:a16="http://schemas.microsoft.com/office/drawing/2014/main" id="{2A46454D-9ADC-204B-3EC5-7159F2C9E005}"/>
              </a:ext>
            </a:extLst>
          </p:cNvPr>
          <p:cNvSpPr txBox="1"/>
          <p:nvPr/>
        </p:nvSpPr>
        <p:spPr>
          <a:xfrm>
            <a:off x="1619672" y="5623105"/>
            <a:ext cx="4896543" cy="369332"/>
          </a:xfrm>
          <a:prstGeom prst="rect">
            <a:avLst/>
          </a:prstGeom>
          <a:noFill/>
        </p:spPr>
        <p:txBody>
          <a:bodyPr wrap="square" rtlCol="0">
            <a:spAutoFit/>
          </a:bodyPr>
          <a:lstStyle/>
          <a:p>
            <a:r>
              <a:rPr lang="en-US" dirty="0" err="1"/>
              <a:t>古典物理雖然重要，量子力學才是未來</a:t>
            </a:r>
            <a:r>
              <a:rPr lang="en-US" dirty="0"/>
              <a:t>！</a:t>
            </a:r>
          </a:p>
        </p:txBody>
      </p:sp>
    </p:spTree>
    <p:extLst>
      <p:ext uri="{BB962C8B-B14F-4D97-AF65-F5344CB8AC3E}">
        <p14:creationId xmlns:p14="http://schemas.microsoft.com/office/powerpoint/2010/main" val="1536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AI-generated content may be incorrect.">
            <a:hlinkClick r:id="rId2"/>
            <a:extLst>
              <a:ext uri="{FF2B5EF4-FFF2-40B4-BE49-F238E27FC236}">
                <a16:creationId xmlns:a16="http://schemas.microsoft.com/office/drawing/2014/main" id="{ADB61650-F667-7B51-CD30-05F4369A4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980728"/>
            <a:ext cx="7772400" cy="4446183"/>
          </a:xfrm>
          <a:prstGeom prst="rect">
            <a:avLst/>
          </a:prstGeom>
        </p:spPr>
      </p:pic>
    </p:spTree>
    <p:extLst>
      <p:ext uri="{BB962C8B-B14F-4D97-AF65-F5344CB8AC3E}">
        <p14:creationId xmlns:p14="http://schemas.microsoft.com/office/powerpoint/2010/main" val="3064908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C61848-884F-EB74-88AB-F1523A7EC147}"/>
              </a:ext>
            </a:extLst>
          </p:cNvPr>
          <p:cNvSpPr txBox="1"/>
          <p:nvPr/>
        </p:nvSpPr>
        <p:spPr>
          <a:xfrm>
            <a:off x="1140522" y="5612908"/>
            <a:ext cx="7344816" cy="369332"/>
          </a:xfrm>
          <a:prstGeom prst="rect">
            <a:avLst/>
          </a:prstGeom>
          <a:noFill/>
        </p:spPr>
        <p:txBody>
          <a:bodyPr wrap="square">
            <a:spAutoFit/>
          </a:bodyPr>
          <a:lstStyle/>
          <a:p>
            <a:r>
              <a:rPr lang="zh-TW" altLang="en-US" dirty="0">
                <a:effectLst/>
                <a:latin typeface="+mn-ea"/>
                <a:ea typeface="+mn-ea"/>
                <a:cs typeface="Times New Roman" panose="02020603050405020304" pitchFamily="18" charset="0"/>
              </a:rPr>
              <a:t>本課程將以近代量子物理面對的問題為核心，介紹量子力學基本概念，</a:t>
            </a:r>
          </a:p>
        </p:txBody>
      </p:sp>
      <p:pic>
        <p:nvPicPr>
          <p:cNvPr id="4" name="Picture 2">
            <a:extLst>
              <a:ext uri="{FF2B5EF4-FFF2-40B4-BE49-F238E27FC236}">
                <a16:creationId xmlns:a16="http://schemas.microsoft.com/office/drawing/2014/main" id="{AB23384D-7921-A271-38D0-7A388D07E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021" y="1131448"/>
            <a:ext cx="2809614" cy="426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348AC32-EDD6-69BD-9FAD-BFA29637A30D}"/>
              </a:ext>
            </a:extLst>
          </p:cNvPr>
          <p:cNvSpPr txBox="1"/>
          <p:nvPr/>
        </p:nvSpPr>
        <p:spPr>
          <a:xfrm>
            <a:off x="1090803" y="464115"/>
            <a:ext cx="7177699" cy="461665"/>
          </a:xfrm>
          <a:prstGeom prst="rect">
            <a:avLst/>
          </a:prstGeom>
          <a:noFill/>
        </p:spPr>
        <p:txBody>
          <a:bodyPr wrap="square" rtlCol="0">
            <a:spAutoFit/>
          </a:bodyPr>
          <a:lstStyle/>
          <a:p>
            <a:r>
              <a:rPr lang="en-US" sz="2400" b="1" dirty="0" err="1">
                <a:solidFill>
                  <a:srgbClr val="FF0000"/>
                </a:solidFill>
              </a:rPr>
              <a:t>這堂數學物理的課其實是要偷渡量子物理到大二</a:t>
            </a:r>
            <a:r>
              <a:rPr lang="en-US" sz="2400" b="1" dirty="0">
                <a:solidFill>
                  <a:srgbClr val="FF0000"/>
                </a:solidFill>
              </a:rPr>
              <a:t>。</a:t>
            </a:r>
          </a:p>
        </p:txBody>
      </p:sp>
      <p:sp>
        <p:nvSpPr>
          <p:cNvPr id="7" name="TextBox 6">
            <a:extLst>
              <a:ext uri="{FF2B5EF4-FFF2-40B4-BE49-F238E27FC236}">
                <a16:creationId xmlns:a16="http://schemas.microsoft.com/office/drawing/2014/main" id="{4E0B74A7-E5F9-5EC3-59E2-CCCE5EA39A25}"/>
              </a:ext>
            </a:extLst>
          </p:cNvPr>
          <p:cNvSpPr txBox="1"/>
          <p:nvPr/>
        </p:nvSpPr>
        <p:spPr>
          <a:xfrm>
            <a:off x="1140522" y="6031055"/>
            <a:ext cx="4572000" cy="369332"/>
          </a:xfrm>
          <a:prstGeom prst="rect">
            <a:avLst/>
          </a:prstGeom>
          <a:noFill/>
        </p:spPr>
        <p:txBody>
          <a:bodyPr wrap="square">
            <a:spAutoFit/>
          </a:bodyPr>
          <a:lstStyle/>
          <a:p>
            <a:r>
              <a:rPr lang="zh-TW" altLang="en-US" dirty="0">
                <a:effectLst/>
                <a:latin typeface="+mn-ea"/>
                <a:ea typeface="+mn-ea"/>
                <a:cs typeface="Times New Roman" panose="02020603050405020304" pitchFamily="18" charset="0"/>
              </a:rPr>
              <a:t>闡述解決這些問題的數學方法。</a:t>
            </a:r>
            <a:endParaRPr lang="en-US" dirty="0"/>
          </a:p>
        </p:txBody>
      </p:sp>
      <p:pic>
        <p:nvPicPr>
          <p:cNvPr id="8" name="Picture 7" descr="A picture containing text, cat, black, sitting&#10;&#10;Description automatically generated">
            <a:extLst>
              <a:ext uri="{FF2B5EF4-FFF2-40B4-BE49-F238E27FC236}">
                <a16:creationId xmlns:a16="http://schemas.microsoft.com/office/drawing/2014/main" id="{CD267DA9-96BB-7552-5CAF-E6169FBED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653" y="1159727"/>
            <a:ext cx="3311802" cy="4281926"/>
          </a:xfrm>
          <a:prstGeom prst="rect">
            <a:avLst/>
          </a:prstGeom>
        </p:spPr>
      </p:pic>
    </p:spTree>
    <p:extLst>
      <p:ext uri="{BB962C8B-B14F-4D97-AF65-F5344CB8AC3E}">
        <p14:creationId xmlns:p14="http://schemas.microsoft.com/office/powerpoint/2010/main" val="25390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63599" y="5877272"/>
            <a:ext cx="5016801" cy="369332"/>
          </a:xfrm>
          <a:prstGeom prst="rect">
            <a:avLst/>
          </a:prstGeom>
          <a:noFill/>
        </p:spPr>
        <p:txBody>
          <a:bodyPr wrap="square" rtlCol="0">
            <a:spAutoFit/>
          </a:bodyPr>
          <a:lstStyle/>
          <a:p>
            <a:r>
              <a:rPr lang="zh-TW" altLang="en-US" b="1" dirty="0">
                <a:latin typeface="Times New Roman" panose="02020603050405020304" pitchFamily="18" charset="0"/>
                <a:cs typeface="Times New Roman" panose="02020603050405020304" pitchFamily="18" charset="0"/>
              </a:rPr>
              <a:t>課本：</a:t>
            </a:r>
            <a:r>
              <a:rPr lang="en-US" altLang="zh-TW" b="1" dirty="0">
                <a:latin typeface="Times New Roman" panose="02020603050405020304" pitchFamily="18" charset="0"/>
                <a:cs typeface="Times New Roman" panose="02020603050405020304" pitchFamily="18" charset="0"/>
              </a:rPr>
              <a:t>Quantum Physics</a:t>
            </a:r>
            <a:r>
              <a:rPr lang="zh-TW" altLang="en-US" b="1" dirty="0">
                <a:latin typeface="Times New Roman" panose="02020603050405020304" pitchFamily="18" charset="0"/>
                <a:cs typeface="Times New Roman" panose="02020603050405020304" pitchFamily="18" charset="0"/>
              </a:rPr>
              <a:t> </a:t>
            </a:r>
            <a:r>
              <a:rPr lang="en-US" altLang="zh-TW" b="1" dirty="0">
                <a:latin typeface="Times New Roman" panose="02020603050405020304" pitchFamily="18" charset="0"/>
                <a:cs typeface="Times New Roman" panose="02020603050405020304" pitchFamily="18" charset="0"/>
              </a:rPr>
              <a:t>3/E, S. </a:t>
            </a:r>
            <a:r>
              <a:rPr lang="en-US" altLang="zh-TW" b="1" dirty="0" err="1">
                <a:latin typeface="Times New Roman" panose="02020603050405020304" pitchFamily="18" charset="0"/>
                <a:cs typeface="Times New Roman" panose="02020603050405020304" pitchFamily="18" charset="0"/>
              </a:rPr>
              <a:t>Gasiorowicz</a:t>
            </a:r>
            <a:endParaRPr lang="en-US" altLang="zh-TW" b="1" dirty="0">
              <a:latin typeface="Times New Roman" panose="02020603050405020304" pitchFamily="18" charset="0"/>
              <a:cs typeface="Times New Roman" panose="02020603050405020304" pitchFamily="18" charset="0"/>
            </a:endParaRPr>
          </a:p>
        </p:txBody>
      </p:sp>
      <p:pic>
        <p:nvPicPr>
          <p:cNvPr id="1026" name="Picture 2" descr="http://media.wiley.com/product_data/coverImage300/44/11182307/111823074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1975" y="-26008013"/>
            <a:ext cx="285750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hart&#10;&#10;Description automatically generated">
            <a:extLst>
              <a:ext uri="{FF2B5EF4-FFF2-40B4-BE49-F238E27FC236}">
                <a16:creationId xmlns:a16="http://schemas.microsoft.com/office/drawing/2014/main" id="{20041473-71C5-A4E5-886F-DB112DDFE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6672"/>
            <a:ext cx="6564465" cy="5205958"/>
          </a:xfrm>
          <a:prstGeom prst="rect">
            <a:avLst/>
          </a:prstGeom>
        </p:spPr>
      </p:pic>
      <p:pic>
        <p:nvPicPr>
          <p:cNvPr id="7" name="Picture 2">
            <a:extLst>
              <a:ext uri="{FF2B5EF4-FFF2-40B4-BE49-F238E27FC236}">
                <a16:creationId xmlns:a16="http://schemas.microsoft.com/office/drawing/2014/main" id="{C5EC486B-5453-2EF3-92F1-44AB0E12F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476671"/>
            <a:ext cx="3432385" cy="520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609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 website&#10;&#10;Description automatically generated">
            <a:extLst>
              <a:ext uri="{FF2B5EF4-FFF2-40B4-BE49-F238E27FC236}">
                <a16:creationId xmlns:a16="http://schemas.microsoft.com/office/drawing/2014/main" id="{EDF7791E-BC69-5C16-D801-2B18EDF4347F}"/>
              </a:ext>
            </a:extLst>
          </p:cNvPr>
          <p:cNvPicPr>
            <a:picLocks noChangeAspect="1"/>
          </p:cNvPicPr>
          <p:nvPr/>
        </p:nvPicPr>
        <p:blipFill rotWithShape="1">
          <a:blip r:embed="rId2">
            <a:extLst>
              <a:ext uri="{28A0092B-C50C-407E-A947-70E740481C1C}">
                <a14:useLocalDpi xmlns:a14="http://schemas.microsoft.com/office/drawing/2010/main" val="0"/>
              </a:ext>
            </a:extLst>
          </a:blip>
          <a:srcRect r="4326"/>
          <a:stretch/>
        </p:blipFill>
        <p:spPr>
          <a:xfrm>
            <a:off x="848305" y="53916"/>
            <a:ext cx="7447389" cy="2952328"/>
          </a:xfrm>
          <a:prstGeom prst="rect">
            <a:avLst/>
          </a:prstGeom>
        </p:spPr>
      </p:pic>
      <p:sp>
        <p:nvSpPr>
          <p:cNvPr id="4" name="TextBox 3">
            <a:extLst>
              <a:ext uri="{FF2B5EF4-FFF2-40B4-BE49-F238E27FC236}">
                <a16:creationId xmlns:a16="http://schemas.microsoft.com/office/drawing/2014/main" id="{A71B6E33-B500-9FDA-C082-01A716D36B44}"/>
              </a:ext>
            </a:extLst>
          </p:cNvPr>
          <p:cNvSpPr txBox="1"/>
          <p:nvPr/>
        </p:nvSpPr>
        <p:spPr>
          <a:xfrm>
            <a:off x="3347864" y="3059668"/>
            <a:ext cx="2088232" cy="369332"/>
          </a:xfrm>
          <a:prstGeom prst="rect">
            <a:avLst/>
          </a:prstGeom>
          <a:noFill/>
        </p:spPr>
        <p:txBody>
          <a:bodyPr wrap="square" rtlCol="0">
            <a:spAutoFit/>
          </a:bodyPr>
          <a:lstStyle/>
          <a:p>
            <a:r>
              <a:rPr lang="en-TW" dirty="0"/>
              <a:t>大四</a:t>
            </a:r>
            <a:r>
              <a:rPr lang="zh-TW" altLang="en-US" dirty="0"/>
              <a:t> 量子力學導論</a:t>
            </a:r>
            <a:endParaRPr lang="en-TW" dirty="0"/>
          </a:p>
        </p:txBody>
      </p:sp>
      <p:pic>
        <p:nvPicPr>
          <p:cNvPr id="6" name="Picture 5" descr="A picture containing text, cat, black, sitting&#10;&#10;Description automatically generated">
            <a:extLst>
              <a:ext uri="{FF2B5EF4-FFF2-40B4-BE49-F238E27FC236}">
                <a16:creationId xmlns:a16="http://schemas.microsoft.com/office/drawing/2014/main" id="{450D51D6-D81D-C125-7661-B031C83D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8" y="2636912"/>
            <a:ext cx="3097666" cy="4005064"/>
          </a:xfrm>
          <a:prstGeom prst="rect">
            <a:avLst/>
          </a:prstGeom>
        </p:spPr>
      </p:pic>
      <p:pic>
        <p:nvPicPr>
          <p:cNvPr id="8" name="Picture 7" descr="Text&#10;&#10;Description automatically generated">
            <a:extLst>
              <a:ext uri="{FF2B5EF4-FFF2-40B4-BE49-F238E27FC236}">
                <a16:creationId xmlns:a16="http://schemas.microsoft.com/office/drawing/2014/main" id="{51867A24-C4F3-36FC-CEA3-372B5A08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2786177"/>
            <a:ext cx="3082022" cy="4005064"/>
          </a:xfrm>
          <a:prstGeom prst="rect">
            <a:avLst/>
          </a:prstGeom>
        </p:spPr>
      </p:pic>
      <p:sp>
        <p:nvSpPr>
          <p:cNvPr id="2" name="TextBox 1">
            <a:extLst>
              <a:ext uri="{FF2B5EF4-FFF2-40B4-BE49-F238E27FC236}">
                <a16:creationId xmlns:a16="http://schemas.microsoft.com/office/drawing/2014/main" id="{5A241DA2-0C29-2427-7C08-9A10AE70170D}"/>
              </a:ext>
            </a:extLst>
          </p:cNvPr>
          <p:cNvSpPr txBox="1"/>
          <p:nvPr/>
        </p:nvSpPr>
        <p:spPr>
          <a:xfrm>
            <a:off x="3347864" y="3573016"/>
            <a:ext cx="1872208" cy="369332"/>
          </a:xfrm>
          <a:prstGeom prst="rect">
            <a:avLst/>
          </a:prstGeom>
          <a:noFill/>
        </p:spPr>
        <p:txBody>
          <a:bodyPr wrap="square" rtlCol="0">
            <a:spAutoFit/>
          </a:bodyPr>
          <a:lstStyle/>
          <a:p>
            <a:r>
              <a:rPr lang="en-GB" dirty="0" err="1"/>
              <a:t>清晰好懂</a:t>
            </a:r>
            <a:r>
              <a:rPr lang="en-GB" dirty="0"/>
              <a:t>，</a:t>
            </a:r>
            <a:endParaRPr lang="en-TW" dirty="0"/>
          </a:p>
        </p:txBody>
      </p:sp>
      <p:sp>
        <p:nvSpPr>
          <p:cNvPr id="5" name="TextBox 4">
            <a:extLst>
              <a:ext uri="{FF2B5EF4-FFF2-40B4-BE49-F238E27FC236}">
                <a16:creationId xmlns:a16="http://schemas.microsoft.com/office/drawing/2014/main" id="{B7FF8F40-C793-72E2-434C-BC98FA7FA647}"/>
              </a:ext>
            </a:extLst>
          </p:cNvPr>
          <p:cNvSpPr txBox="1"/>
          <p:nvPr/>
        </p:nvSpPr>
        <p:spPr>
          <a:xfrm>
            <a:off x="3367612" y="4086364"/>
            <a:ext cx="1584176" cy="369332"/>
          </a:xfrm>
          <a:prstGeom prst="rect">
            <a:avLst/>
          </a:prstGeom>
          <a:noFill/>
        </p:spPr>
        <p:txBody>
          <a:bodyPr wrap="square" rtlCol="0">
            <a:spAutoFit/>
          </a:bodyPr>
          <a:lstStyle/>
          <a:p>
            <a:r>
              <a:rPr lang="en-TW" dirty="0"/>
              <a:t>又有貓…….</a:t>
            </a:r>
          </a:p>
        </p:txBody>
      </p:sp>
      <p:sp>
        <p:nvSpPr>
          <p:cNvPr id="7" name="TextBox 6">
            <a:extLst>
              <a:ext uri="{FF2B5EF4-FFF2-40B4-BE49-F238E27FC236}">
                <a16:creationId xmlns:a16="http://schemas.microsoft.com/office/drawing/2014/main" id="{1DF66CC1-D778-EC44-FC99-42A6099FC69B}"/>
              </a:ext>
            </a:extLst>
          </p:cNvPr>
          <p:cNvSpPr txBox="1"/>
          <p:nvPr/>
        </p:nvSpPr>
        <p:spPr>
          <a:xfrm>
            <a:off x="3367612" y="4614421"/>
            <a:ext cx="3292620" cy="369332"/>
          </a:xfrm>
          <a:prstGeom prst="rect">
            <a:avLst/>
          </a:prstGeom>
          <a:noFill/>
        </p:spPr>
        <p:txBody>
          <a:bodyPr wrap="square" rtlCol="0">
            <a:spAutoFit/>
          </a:bodyPr>
          <a:lstStyle/>
          <a:p>
            <a:r>
              <a:rPr lang="en-GB" dirty="0" err="1"/>
              <a:t>大推</a:t>
            </a:r>
            <a:r>
              <a:rPr lang="en-GB" dirty="0"/>
              <a:t>……</a:t>
            </a:r>
            <a:r>
              <a:rPr lang="en-GB" dirty="0" err="1"/>
              <a:t>也會置入</a:t>
            </a:r>
            <a:r>
              <a:rPr lang="en-GB" dirty="0"/>
              <a:t>。</a:t>
            </a:r>
            <a:endParaRPr lang="en-TW" dirty="0"/>
          </a:p>
        </p:txBody>
      </p:sp>
    </p:spTree>
    <p:extLst>
      <p:ext uri="{BB962C8B-B14F-4D97-AF65-F5344CB8AC3E}">
        <p14:creationId xmlns:p14="http://schemas.microsoft.com/office/powerpoint/2010/main" val="410203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2" name="文字方塊 8"/>
          <p:cNvSpPr txBox="1">
            <a:spLocks noChangeArrowheads="1"/>
          </p:cNvSpPr>
          <p:nvPr/>
        </p:nvSpPr>
        <p:spPr bwMode="auto">
          <a:xfrm>
            <a:off x="3125606" y="795937"/>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波爾原子模型的基本假設</a:t>
            </a:r>
          </a:p>
        </p:txBody>
      </p:sp>
      <p:pic>
        <p:nvPicPr>
          <p:cNvPr id="77833" name="Picture 9" descr="D:\Downloads\Data\Knight\Media\Chapter39\Images\39_25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816" y="1283771"/>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40_17">
            <a:extLst>
              <a:ext uri="{FF2B5EF4-FFF2-40B4-BE49-F238E27FC236}">
                <a16:creationId xmlns:a16="http://schemas.microsoft.com/office/drawing/2014/main" id="{F2A4E6B7-5257-9D43-8F00-CCC72B754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1" b="37914"/>
          <a:stretch>
            <a:fillRect/>
          </a:stretch>
        </p:blipFill>
        <p:spPr bwMode="auto">
          <a:xfrm flipH="1">
            <a:off x="3779912" y="2708920"/>
            <a:ext cx="4664287" cy="12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205C436-767C-C846-D87F-B74B6E4BB72B}"/>
              </a:ext>
            </a:extLst>
          </p:cNvPr>
          <p:cNvPicPr>
            <a:picLocks noChangeAspect="1"/>
          </p:cNvPicPr>
          <p:nvPr/>
        </p:nvPicPr>
        <p:blipFill>
          <a:blip r:embed="rId4"/>
          <a:srcRect l="8232" t="3232" b="-1"/>
          <a:stretch>
            <a:fillRect/>
          </a:stretch>
        </p:blipFill>
        <p:spPr>
          <a:xfrm>
            <a:off x="4067943" y="1313433"/>
            <a:ext cx="3105779" cy="572140"/>
          </a:xfrm>
          <a:prstGeom prst="rect">
            <a:avLst/>
          </a:prstGeom>
        </p:spPr>
      </p:pic>
      <p:pic>
        <p:nvPicPr>
          <p:cNvPr id="3" name="Picture 2" descr="C:\Users\Chia-Hung Chang\Downloads\Data\Knight\Media\Chapter39\Images\39_22Figure-F.jpg">
            <a:extLst>
              <a:ext uri="{FF2B5EF4-FFF2-40B4-BE49-F238E27FC236}">
                <a16:creationId xmlns:a16="http://schemas.microsoft.com/office/drawing/2014/main" id="{29C8A4C1-9D66-6EF5-EE8A-FB1EBBF78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606" y="4149919"/>
            <a:ext cx="3131231" cy="238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BE13E18-94B6-902C-28F8-82BAD7C46680}"/>
              </a:ext>
            </a:extLst>
          </p:cNvPr>
          <p:cNvSpPr txBox="1"/>
          <p:nvPr/>
        </p:nvSpPr>
        <p:spPr>
          <a:xfrm>
            <a:off x="1262244" y="366838"/>
            <a:ext cx="6619512"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You may say: How bizarre could the quantum world be be? Try me.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87624" y="161950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波爾的原子模型是一個極為正確又精確但肯定是錯誤的理論！</a:t>
            </a:r>
          </a:p>
        </p:txBody>
      </p:sp>
      <p:pic>
        <p:nvPicPr>
          <p:cNvPr id="3" name="Picture 6" descr="D:\Dropbox\Documents\課程\YoungTextBook\Images\Chapter39\A_Images\A_Figures_and_Photos\39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3518" b="18102"/>
          <a:stretch/>
        </p:blipFill>
        <p:spPr bwMode="auto">
          <a:xfrm>
            <a:off x="4980082" y="2390345"/>
            <a:ext cx="3283223" cy="237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0" descr="E:\Media\Images\chapter42\4203.jpg"/>
          <p:cNvPicPr>
            <a:picLocks noChangeAspect="1" noChangeArrowheads="1"/>
          </p:cNvPicPr>
          <p:nvPr/>
        </p:nvPicPr>
        <p:blipFill>
          <a:blip r:embed="rId3">
            <a:extLst>
              <a:ext uri="{28A0092B-C50C-407E-A947-70E740481C1C}">
                <a14:useLocalDpi xmlns:a14="http://schemas.microsoft.com/office/drawing/2010/main" val="0"/>
              </a:ext>
            </a:extLst>
          </a:blip>
          <a:srcRect b="7809"/>
          <a:stretch>
            <a:fillRect/>
          </a:stretch>
        </p:blipFill>
        <p:spPr bwMode="auto">
          <a:xfrm>
            <a:off x="395536" y="240622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403648" y="5157192"/>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關鍵的原子內電子的穩定態是一個非常矛盾奧秘的觀念。</a:t>
            </a:r>
          </a:p>
        </p:txBody>
      </p:sp>
    </p:spTree>
    <p:extLst>
      <p:ext uri="{BB962C8B-B14F-4D97-AF65-F5344CB8AC3E}">
        <p14:creationId xmlns:p14="http://schemas.microsoft.com/office/powerpoint/2010/main" val="3452528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116013" y="3213100"/>
            <a:ext cx="705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電子只能選擇符合量子化條件的軌道形成穩定態。</a:t>
            </a:r>
            <a:endParaRPr lang="en-US" altLang="zh-TW" sz="1800" dirty="0"/>
          </a:p>
        </p:txBody>
      </p:sp>
      <p:pic>
        <p:nvPicPr>
          <p:cNvPr id="6"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1259632" y="4725144"/>
            <a:ext cx="3096518" cy="16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1116013" y="3644900"/>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為什麼？量子化條件是從何而來？</a:t>
            </a:r>
            <a:endParaRPr lang="en-US" altLang="zh-TW" sz="1800">
              <a:solidFill>
                <a:srgbClr val="FF0000"/>
              </a:solidFill>
            </a:endParaRPr>
          </a:p>
        </p:txBody>
      </p:sp>
      <p:sp>
        <p:nvSpPr>
          <p:cNvPr id="8" name="文字方塊 7"/>
          <p:cNvSpPr txBox="1">
            <a:spLocks noChangeArrowheads="1"/>
          </p:cNvSpPr>
          <p:nvPr/>
        </p:nvSpPr>
        <p:spPr bwMode="auto">
          <a:xfrm>
            <a:off x="4643437" y="5085184"/>
            <a:ext cx="4103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畢竟這是巨觀觀察到的事實！</a:t>
            </a:r>
          </a:p>
        </p:txBody>
      </p:sp>
      <p:sp>
        <p:nvSpPr>
          <p:cNvPr id="9" name="矩形 8"/>
          <p:cNvSpPr>
            <a:spLocks noChangeArrowheads="1"/>
          </p:cNvSpPr>
          <p:nvPr/>
        </p:nvSpPr>
        <p:spPr bwMode="auto">
          <a:xfrm>
            <a:off x="1116013" y="407670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為什麼基態軌道上的電子會穩定？加速的點電荷不是會放出電磁波的嗎？</a:t>
            </a:r>
            <a:endParaRPr lang="zh-TW" altLang="en-US" sz="1800" dirty="0"/>
          </a:p>
        </p:txBody>
      </p:sp>
      <p:sp>
        <p:nvSpPr>
          <p:cNvPr id="2" name="文字方塊 1"/>
          <p:cNvSpPr txBox="1"/>
          <p:nvPr/>
        </p:nvSpPr>
        <p:spPr bwMode="auto">
          <a:xfrm>
            <a:off x="4643438" y="5533023"/>
            <a:ext cx="381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難道微觀世界與巨觀世界不同？</a:t>
            </a:r>
          </a:p>
        </p:txBody>
      </p:sp>
      <p:pic>
        <p:nvPicPr>
          <p:cNvPr id="3" name="Picture 2" descr="C:\Users\Chia-Hung Chang\Downloads\Data\Knight\Media\Chapter39\Images\39_22Figure-F.jpg">
            <a:extLst>
              <a:ext uri="{FF2B5EF4-FFF2-40B4-BE49-F238E27FC236}">
                <a16:creationId xmlns:a16="http://schemas.microsoft.com/office/drawing/2014/main" id="{987490F5-B733-FB6D-2A75-757BBEBB3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680" y="517098"/>
            <a:ext cx="3346797" cy="25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05" y="2631068"/>
            <a:ext cx="2553190" cy="334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65761"/>
            <a:ext cx="1528142" cy="1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026" name="Picture 2" descr="undefined">
            <a:extLst>
              <a:ext uri="{FF2B5EF4-FFF2-40B4-BE49-F238E27FC236}">
                <a16:creationId xmlns:a16="http://schemas.microsoft.com/office/drawing/2014/main" id="{293B31DE-24CC-AE44-66B2-885B27C0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23951"/>
            <a:ext cx="2698789" cy="3427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398511"/>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2" name="Picture 2" descr="\\Mac\Dropbox\Documents\課程\Young\Chapter39\A_Images\A_Figures_and_Photos\39_22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4">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10;&#10;AI-generated content may be incorrect.">
            <a:hlinkClick r:id="rId2"/>
            <a:extLst>
              <a:ext uri="{FF2B5EF4-FFF2-40B4-BE49-F238E27FC236}">
                <a16:creationId xmlns:a16="http://schemas.microsoft.com/office/drawing/2014/main" id="{697DA9CC-8631-F93E-A181-5DA823FF5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114072"/>
            <a:ext cx="7772400" cy="4629855"/>
          </a:xfrm>
          <a:prstGeom prst="rect">
            <a:avLst/>
          </a:prstGeom>
        </p:spPr>
      </p:pic>
    </p:spTree>
    <p:extLst>
      <p:ext uri="{BB962C8B-B14F-4D97-AF65-F5344CB8AC3E}">
        <p14:creationId xmlns:p14="http://schemas.microsoft.com/office/powerpoint/2010/main" val="560277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波爾模型的問題一下子得到解決！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5" descr="f39_08">
            <a:extLst>
              <a:ext uri="{FF2B5EF4-FFF2-40B4-BE49-F238E27FC236}">
                <a16:creationId xmlns:a16="http://schemas.microsoft.com/office/drawing/2014/main" id="{DE5EDDE1-5366-5884-E67C-690487082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05038"/>
            <a:ext cx="4246563"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5" name="文字方塊 5">
            <a:extLst>
              <a:ext uri="{FF2B5EF4-FFF2-40B4-BE49-F238E27FC236}">
                <a16:creationId xmlns:a16="http://schemas.microsoft.com/office/drawing/2014/main" id="{2B2BA8FB-A9FA-6A7B-55E0-9ECE64ED5383}"/>
              </a:ext>
            </a:extLst>
          </p:cNvPr>
          <p:cNvSpPr txBox="1">
            <a:spLocks noChangeArrowheads="1"/>
          </p:cNvSpPr>
          <p:nvPr/>
        </p:nvSpPr>
        <p:spPr bwMode="auto">
          <a:xfrm>
            <a:off x="683568" y="5230077"/>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dirty="0"/>
              <a:t>每一個點是一顆電子！</a:t>
            </a:r>
          </a:p>
        </p:txBody>
      </p:sp>
      <p:pic>
        <p:nvPicPr>
          <p:cNvPr id="235526" name="Picture 6" descr="波與粒子干涉實驗02">
            <a:extLst>
              <a:ext uri="{FF2B5EF4-FFF2-40B4-BE49-F238E27FC236}">
                <a16:creationId xmlns:a16="http://schemas.microsoft.com/office/drawing/2014/main" id="{2572FDCE-3998-F5E6-729E-630969DDF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84" b="58559"/>
          <a:stretch>
            <a:fillRect/>
          </a:stretch>
        </p:blipFill>
        <p:spPr bwMode="auto">
          <a:xfrm>
            <a:off x="5004048" y="2803590"/>
            <a:ext cx="39195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D38BF4-69A5-C85F-93B3-C62FEAC33225}"/>
              </a:ext>
            </a:extLst>
          </p:cNvPr>
          <p:cNvSpPr txBox="1"/>
          <p:nvPr/>
        </p:nvSpPr>
        <p:spPr>
          <a:xfrm>
            <a:off x="3851920" y="1484784"/>
            <a:ext cx="3384376" cy="369332"/>
          </a:xfrm>
          <a:prstGeom prst="rect">
            <a:avLst/>
          </a:prstGeom>
          <a:noFill/>
        </p:spPr>
        <p:txBody>
          <a:bodyPr wrap="square" rtlCol="0">
            <a:spAutoFit/>
          </a:bodyPr>
          <a:lstStyle/>
          <a:p>
            <a:r>
              <a:rPr lang="en-US" dirty="0" err="1"/>
              <a:t>電子有干涉現象</a:t>
            </a:r>
            <a:endParaRPr lang="en-US" dirty="0"/>
          </a:p>
        </p:txBody>
      </p:sp>
    </p:spTree>
    <p:extLst>
      <p:ext uri="{BB962C8B-B14F-4D97-AF65-F5344CB8AC3E}">
        <p14:creationId xmlns:p14="http://schemas.microsoft.com/office/powerpoint/2010/main" val="794847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3450323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2394061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3920597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706241" y="2525713"/>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35422"/>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這是甚麼東西？</a:t>
            </a:r>
          </a:p>
        </p:txBody>
      </p:sp>
      <mc:AlternateContent xmlns:mc="http://schemas.openxmlformats.org/markup-compatibility/2006" xmlns:a14="http://schemas.microsoft.com/office/drawing/2010/main">
        <mc:Choice Requires="a14">
          <p:sp>
            <p:nvSpPr>
              <p:cNvPr id="9" name="文字方塊 8"/>
              <p:cNvSpPr txBox="1"/>
              <p:nvPr/>
            </p:nvSpPr>
            <p:spPr bwMode="auto">
              <a:xfrm>
                <a:off x="3563888" y="2557599"/>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63888" y="2557599"/>
                <a:ext cx="929100" cy="369332"/>
              </a:xfrm>
              <a:prstGeom prst="rect">
                <a:avLst/>
              </a:prstGeom>
              <a:blipFill>
                <a:blip r:embed="rId3"/>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3D1BD91-35B0-9A45-018B-9A4091A6022A}"/>
              </a:ext>
            </a:extLst>
          </p:cNvPr>
          <p:cNvSpPr txBox="1"/>
          <p:nvPr/>
        </p:nvSpPr>
        <p:spPr>
          <a:xfrm>
            <a:off x="684212" y="3777109"/>
            <a:ext cx="5039916" cy="369332"/>
          </a:xfrm>
          <a:prstGeom prst="rect">
            <a:avLst/>
          </a:prstGeom>
          <a:noFill/>
        </p:spPr>
        <p:txBody>
          <a:bodyPr wrap="square">
            <a:spAutoFit/>
          </a:bodyPr>
          <a:lstStyle/>
          <a:p>
            <a:r>
              <a:rPr lang="zh-TW" altLang="en-US" sz="1800" dirty="0"/>
              <a:t>薛丁格假設我們可以先不管它的意義是甚麼！</a:t>
            </a:r>
            <a:endParaRPr lang="en-TW" sz="1800" dirty="0"/>
          </a:p>
        </p:txBody>
      </p:sp>
      <p:sp>
        <p:nvSpPr>
          <p:cNvPr id="2" name="TextBox 1">
            <a:extLst>
              <a:ext uri="{FF2B5EF4-FFF2-40B4-BE49-F238E27FC236}">
                <a16:creationId xmlns:a16="http://schemas.microsoft.com/office/drawing/2014/main" id="{49D70BF8-7886-F1F1-9750-0B1C1ED3071A}"/>
              </a:ext>
            </a:extLst>
          </p:cNvPr>
          <p:cNvSpPr txBox="1"/>
          <p:nvPr/>
        </p:nvSpPr>
        <p:spPr>
          <a:xfrm>
            <a:off x="693772" y="624211"/>
            <a:ext cx="516190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Every wave has a wave equation.</a:t>
            </a:r>
          </a:p>
        </p:txBody>
      </p:sp>
      <p:sp>
        <p:nvSpPr>
          <p:cNvPr id="4" name="TextBox 3">
            <a:extLst>
              <a:ext uri="{FF2B5EF4-FFF2-40B4-BE49-F238E27FC236}">
                <a16:creationId xmlns:a16="http://schemas.microsoft.com/office/drawing/2014/main" id="{B5596F70-CE8B-ECDC-242D-9AD428463401}"/>
              </a:ext>
            </a:extLst>
          </p:cNvPr>
          <p:cNvSpPr txBox="1"/>
          <p:nvPr/>
        </p:nvSpPr>
        <p:spPr>
          <a:xfrm>
            <a:off x="693772" y="1040978"/>
            <a:ext cx="5305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Give me a wave equation for electrons.</a:t>
            </a:r>
          </a:p>
        </p:txBody>
      </p:sp>
    </p:spTree>
    <p:extLst>
      <p:ext uri="{BB962C8B-B14F-4D97-AF65-F5344CB8AC3E}">
        <p14:creationId xmlns:p14="http://schemas.microsoft.com/office/powerpoint/2010/main" val="16285967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AA1B74-36E6-894E-63AB-58B7AD67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556" y="4857104"/>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3530294" y="3731718"/>
            <a:ext cx="4093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Villa Herwig, </a:t>
            </a:r>
            <a:r>
              <a:rPr lang="en-US" altLang="zh-TW" sz="1800" dirty="0" err="1"/>
              <a:t>Arosa</a:t>
            </a:r>
            <a:r>
              <a:rPr lang="en-US" altLang="zh-TW" sz="1800" dirty="0"/>
              <a:t> Switzerland 1925</a:t>
            </a:r>
            <a:endParaRPr lang="zh-TW" altLang="en-US" sz="1800" dirty="0"/>
          </a:p>
        </p:txBody>
      </p:sp>
      <p:pic>
        <p:nvPicPr>
          <p:cNvPr id="86022" name="Picture 6" descr="http://pic.big5.anhuinews.com/0/01/38/82/1388201_948788.jpg"/>
          <p:cNvPicPr>
            <a:picLocks noChangeAspect="1" noChangeArrowheads="1"/>
          </p:cNvPicPr>
          <p:nvPr/>
        </p:nvPicPr>
        <p:blipFill>
          <a:blip r:embed="rId5" cstate="print"/>
          <a:srcRect r="14999" b="28103"/>
          <a:stretch>
            <a:fillRect/>
          </a:stretch>
        </p:blipFill>
        <p:spPr bwMode="auto">
          <a:xfrm>
            <a:off x="6875095" y="4264514"/>
            <a:ext cx="2031586" cy="2445867"/>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561074" y="5281187"/>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561074" y="5281187"/>
                <a:ext cx="3036852" cy="648126"/>
              </a:xfrm>
              <a:prstGeom prst="rect">
                <a:avLst/>
              </a:prstGeom>
              <a:blipFill>
                <a:blip r:embed="rId6"/>
                <a:stretch>
                  <a:fillRect b="-3774"/>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1556-7F09-F932-41F0-2FA83E77BC21}"/>
              </a:ext>
            </a:extLst>
          </p:cNvPr>
          <p:cNvPicPr>
            <a:picLocks noChangeAspect="1"/>
          </p:cNvPicPr>
          <p:nvPr/>
        </p:nvPicPr>
        <p:blipFill>
          <a:blip r:embed="rId2"/>
          <a:stretch>
            <a:fillRect/>
          </a:stretch>
        </p:blipFill>
        <p:spPr>
          <a:xfrm>
            <a:off x="827584" y="404664"/>
            <a:ext cx="7311582" cy="2160240"/>
          </a:xfrm>
          <a:prstGeom prst="rect">
            <a:avLst/>
          </a:prstGeom>
        </p:spPr>
      </p:pic>
      <p:pic>
        <p:nvPicPr>
          <p:cNvPr id="4" name="Picture 3" descr="A close-up of a handwritten letter&#10;&#10;Description automatically generated">
            <a:extLst>
              <a:ext uri="{FF2B5EF4-FFF2-40B4-BE49-F238E27FC236}">
                <a16:creationId xmlns:a16="http://schemas.microsoft.com/office/drawing/2014/main" id="{E12FD835-42D2-354C-21EF-EA44ED900F1D}"/>
              </a:ext>
            </a:extLst>
          </p:cNvPr>
          <p:cNvPicPr>
            <a:picLocks noChangeAspect="1"/>
          </p:cNvPicPr>
          <p:nvPr/>
        </p:nvPicPr>
        <p:blipFill rotWithShape="1">
          <a:blip r:embed="rId3">
            <a:extLst>
              <a:ext uri="{28A0092B-C50C-407E-A947-70E740481C1C}">
                <a14:useLocalDpi xmlns:a14="http://schemas.microsoft.com/office/drawing/2010/main" val="0"/>
              </a:ext>
            </a:extLst>
          </a:blip>
          <a:srcRect l="24544" r="18016"/>
          <a:stretch/>
        </p:blipFill>
        <p:spPr>
          <a:xfrm>
            <a:off x="4578345" y="2738676"/>
            <a:ext cx="4464496" cy="3540890"/>
          </a:xfrm>
          <a:prstGeom prst="rect">
            <a:avLst/>
          </a:prstGeom>
        </p:spPr>
      </p:pic>
      <p:pic>
        <p:nvPicPr>
          <p:cNvPr id="6" name="Picture 5" descr="A close up of a letter&#10;&#10;Description automatically generated">
            <a:extLst>
              <a:ext uri="{FF2B5EF4-FFF2-40B4-BE49-F238E27FC236}">
                <a16:creationId xmlns:a16="http://schemas.microsoft.com/office/drawing/2014/main" id="{594D29B9-230C-D6E4-7AC1-8F70F439A642}"/>
              </a:ext>
            </a:extLst>
          </p:cNvPr>
          <p:cNvPicPr>
            <a:picLocks noChangeAspect="1"/>
          </p:cNvPicPr>
          <p:nvPr/>
        </p:nvPicPr>
        <p:blipFill rotWithShape="1">
          <a:blip r:embed="rId4">
            <a:extLst>
              <a:ext uri="{28A0092B-C50C-407E-A947-70E740481C1C}">
                <a14:useLocalDpi xmlns:a14="http://schemas.microsoft.com/office/drawing/2010/main" val="0"/>
              </a:ext>
            </a:extLst>
          </a:blip>
          <a:srcRect l="28251" r="14309"/>
          <a:stretch/>
        </p:blipFill>
        <p:spPr>
          <a:xfrm>
            <a:off x="113849" y="2738676"/>
            <a:ext cx="4464496" cy="3540890"/>
          </a:xfrm>
          <a:prstGeom prst="rect">
            <a:avLst/>
          </a:prstGeom>
        </p:spPr>
      </p:pic>
    </p:spTree>
    <p:extLst>
      <p:ext uri="{BB962C8B-B14F-4D97-AF65-F5344CB8AC3E}">
        <p14:creationId xmlns:p14="http://schemas.microsoft.com/office/powerpoint/2010/main" val="25852350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9168-9D59-9A15-7FB4-1F0582BAE457}"/>
              </a:ext>
            </a:extLst>
          </p:cNvPr>
          <p:cNvPicPr>
            <a:picLocks noChangeAspect="1"/>
          </p:cNvPicPr>
          <p:nvPr/>
        </p:nvPicPr>
        <p:blipFill>
          <a:blip r:embed="rId2"/>
          <a:stretch>
            <a:fillRect/>
          </a:stretch>
        </p:blipFill>
        <p:spPr>
          <a:xfrm>
            <a:off x="755575" y="332656"/>
            <a:ext cx="7659573" cy="5544616"/>
          </a:xfrm>
          <a:prstGeom prst="rect">
            <a:avLst/>
          </a:prstGeom>
        </p:spPr>
      </p:pic>
    </p:spTree>
    <p:extLst>
      <p:ext uri="{BB962C8B-B14F-4D97-AF65-F5344CB8AC3E}">
        <p14:creationId xmlns:p14="http://schemas.microsoft.com/office/powerpoint/2010/main" val="1299807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4E63F-8748-41F4-DBD5-FBB3F3641F4B}"/>
              </a:ext>
            </a:extLst>
          </p:cNvPr>
          <p:cNvPicPr>
            <a:picLocks noChangeAspect="1"/>
          </p:cNvPicPr>
          <p:nvPr/>
        </p:nvPicPr>
        <p:blipFill>
          <a:blip r:embed="rId2"/>
          <a:stretch>
            <a:fillRect/>
          </a:stretch>
        </p:blipFill>
        <p:spPr>
          <a:xfrm>
            <a:off x="323528" y="548680"/>
            <a:ext cx="8323955" cy="5184576"/>
          </a:xfrm>
          <a:prstGeom prst="rect">
            <a:avLst/>
          </a:prstGeom>
        </p:spPr>
      </p:pic>
      <p:pic>
        <p:nvPicPr>
          <p:cNvPr id="3" name="Picture 2">
            <a:extLst>
              <a:ext uri="{FF2B5EF4-FFF2-40B4-BE49-F238E27FC236}">
                <a16:creationId xmlns:a16="http://schemas.microsoft.com/office/drawing/2014/main" id="{E6235E3C-2259-C4BA-688E-B7392799F3B3}"/>
              </a:ext>
            </a:extLst>
          </p:cNvPr>
          <p:cNvPicPr>
            <a:picLocks noChangeAspect="1"/>
          </p:cNvPicPr>
          <p:nvPr/>
        </p:nvPicPr>
        <p:blipFill>
          <a:blip r:embed="rId3"/>
          <a:stretch>
            <a:fillRect/>
          </a:stretch>
        </p:blipFill>
        <p:spPr>
          <a:xfrm>
            <a:off x="1403648" y="5877272"/>
            <a:ext cx="6618240" cy="685924"/>
          </a:xfrm>
          <a:prstGeom prst="rect">
            <a:avLst/>
          </a:prstGeom>
        </p:spPr>
      </p:pic>
    </p:spTree>
    <p:extLst>
      <p:ext uri="{BB962C8B-B14F-4D97-AF65-F5344CB8AC3E}">
        <p14:creationId xmlns:p14="http://schemas.microsoft.com/office/powerpoint/2010/main" val="2429658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ge of a book&#10;&#10;AI-generated content may be incorrect.">
            <a:extLst>
              <a:ext uri="{FF2B5EF4-FFF2-40B4-BE49-F238E27FC236}">
                <a16:creationId xmlns:a16="http://schemas.microsoft.com/office/drawing/2014/main" id="{507A4874-D86E-905C-8AB2-133E48A4E511}"/>
              </a:ext>
            </a:extLst>
          </p:cNvPr>
          <p:cNvPicPr>
            <a:picLocks noChangeAspect="1"/>
          </p:cNvPicPr>
          <p:nvPr/>
        </p:nvPicPr>
        <p:blipFill>
          <a:blip r:embed="rId2">
            <a:extLst>
              <a:ext uri="{28A0092B-C50C-407E-A947-70E740481C1C}">
                <a14:useLocalDpi xmlns:a14="http://schemas.microsoft.com/office/drawing/2010/main" val="0"/>
              </a:ext>
            </a:extLst>
          </a:blip>
          <a:srcRect l="7373" t="24801" r="7319" b="35300"/>
          <a:stretch>
            <a:fillRect/>
          </a:stretch>
        </p:blipFill>
        <p:spPr>
          <a:xfrm>
            <a:off x="0" y="116632"/>
            <a:ext cx="8960698" cy="6080474"/>
          </a:xfrm>
          <a:prstGeom prst="rect">
            <a:avLst/>
          </a:prstGeom>
        </p:spPr>
      </p:pic>
      <p:pic>
        <p:nvPicPr>
          <p:cNvPr id="3" name="Picture 2" descr="A book cover with text&#10;&#10;AI-generated content may be incorrect.">
            <a:extLst>
              <a:ext uri="{FF2B5EF4-FFF2-40B4-BE49-F238E27FC236}">
                <a16:creationId xmlns:a16="http://schemas.microsoft.com/office/drawing/2014/main" id="{6A8D68BB-4AAC-F4E2-A346-7C208AD4D7E4}"/>
              </a:ext>
            </a:extLst>
          </p:cNvPr>
          <p:cNvPicPr>
            <a:picLocks noChangeAspect="1"/>
          </p:cNvPicPr>
          <p:nvPr/>
        </p:nvPicPr>
        <p:blipFill>
          <a:blip r:embed="rId3">
            <a:extLst>
              <a:ext uri="{28A0092B-C50C-407E-A947-70E740481C1C}">
                <a14:useLocalDpi xmlns:a14="http://schemas.microsoft.com/office/drawing/2010/main" val="0"/>
              </a:ext>
            </a:extLst>
          </a:blip>
          <a:srcRect l="2775" r="4299"/>
          <a:stretch>
            <a:fillRect/>
          </a:stretch>
        </p:blipFill>
        <p:spPr>
          <a:xfrm>
            <a:off x="7115878" y="3861048"/>
            <a:ext cx="1844820" cy="2880320"/>
          </a:xfrm>
          <a:prstGeom prst="rect">
            <a:avLst/>
          </a:prstGeom>
        </p:spPr>
      </p:pic>
    </p:spTree>
    <p:extLst>
      <p:ext uri="{BB962C8B-B14F-4D97-AF65-F5344CB8AC3E}">
        <p14:creationId xmlns:p14="http://schemas.microsoft.com/office/powerpoint/2010/main" val="3118164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57250"/>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928938" y="28575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928688" y="5643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785938"/>
            <a:ext cx="208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00062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928688" y="5143500"/>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Tree>
    <p:extLst>
      <p:ext uri="{BB962C8B-B14F-4D97-AF65-F5344CB8AC3E}">
        <p14:creationId xmlns:p14="http://schemas.microsoft.com/office/powerpoint/2010/main" val="4252801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D75BC-11CC-EA7A-CFB3-897A65744F3B}"/>
              </a:ext>
            </a:extLst>
          </p:cNvPr>
          <p:cNvPicPr>
            <a:picLocks noChangeAspect="1"/>
          </p:cNvPicPr>
          <p:nvPr/>
        </p:nvPicPr>
        <p:blipFill>
          <a:blip r:embed="rId2"/>
          <a:stretch>
            <a:fillRect/>
          </a:stretch>
        </p:blipFill>
        <p:spPr>
          <a:xfrm>
            <a:off x="1115616" y="1484784"/>
            <a:ext cx="7460737" cy="4923482"/>
          </a:xfrm>
          <a:prstGeom prst="rect">
            <a:avLst/>
          </a:prstGeom>
        </p:spPr>
      </p:pic>
      <p:pic>
        <p:nvPicPr>
          <p:cNvPr id="3" name="Picture 5" descr="F39_21">
            <a:extLst>
              <a:ext uri="{FF2B5EF4-FFF2-40B4-BE49-F238E27FC236}">
                <a16:creationId xmlns:a16="http://schemas.microsoft.com/office/drawing/2014/main" id="{27F75B6E-6D07-272E-B9E4-751C754A5E7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b="12308"/>
          <a:stretch>
            <a:fillRect/>
          </a:stretch>
        </p:blipFill>
        <p:spPr bwMode="auto">
          <a:xfrm>
            <a:off x="7092280" y="1484784"/>
            <a:ext cx="1263154" cy="13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FD2CA0A-8D69-EC7B-93F8-D6119400A34D}"/>
              </a:ext>
            </a:extLst>
          </p:cNvPr>
          <p:cNvSpPr txBox="1"/>
          <p:nvPr/>
        </p:nvSpPr>
        <p:spPr>
          <a:xfrm>
            <a:off x="1619672" y="908720"/>
            <a:ext cx="6735762" cy="369332"/>
          </a:xfrm>
          <a:prstGeom prst="rect">
            <a:avLst/>
          </a:prstGeom>
          <a:noFill/>
        </p:spPr>
        <p:txBody>
          <a:bodyPr wrap="square" rtlCol="0">
            <a:spAutoFit/>
          </a:bodyPr>
          <a:lstStyle/>
          <a:p>
            <a:r>
              <a:rPr lang="en-US" dirty="0" err="1"/>
              <a:t>原子核周圍穩定的波，必需滿足波動微分方程式</a:t>
            </a:r>
            <a:r>
              <a:rPr lang="en-US" dirty="0"/>
              <a:t>，</a:t>
            </a:r>
          </a:p>
        </p:txBody>
      </p:sp>
    </p:spTree>
    <p:extLst>
      <p:ext uri="{BB962C8B-B14F-4D97-AF65-F5344CB8AC3E}">
        <p14:creationId xmlns:p14="http://schemas.microsoft.com/office/powerpoint/2010/main" val="2371404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B956C8B-ACE5-241A-199D-D1CDF8C4FDFC}"/>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EEEB68BF-8347-95EB-839E-5A642953AA27}"/>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F0F28317-2912-AAC0-4CA1-38A92B8259A5}"/>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848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19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能量的量子化原來是電子的波性的表現！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EB810-7BEE-FA61-A0DB-6F07D016A11B}"/>
            </a:ext>
          </a:extLst>
        </p:cNvPr>
        <p:cNvGrpSpPr/>
        <p:nvPr/>
      </p:nvGrpSpPr>
      <p:grpSpPr>
        <a:xfrm>
          <a:off x="0" y="0"/>
          <a:ext cx="0" cy="0"/>
          <a:chOff x="0" y="0"/>
          <a:chExt cx="0" cy="0"/>
        </a:xfrm>
      </p:grpSpPr>
      <p:pic>
        <p:nvPicPr>
          <p:cNvPr id="61442" name="Picture 2">
            <a:extLst>
              <a:ext uri="{FF2B5EF4-FFF2-40B4-BE49-F238E27FC236}">
                <a16:creationId xmlns:a16="http://schemas.microsoft.com/office/drawing/2014/main" id="{4AAD6ED4-57AF-66C5-A66F-8671E396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BF496375-0F57-6113-1526-E039568DAB50}"/>
              </a:ext>
            </a:extLst>
          </p:cNvPr>
          <p:cNvSpPr txBox="1"/>
          <p:nvPr/>
        </p:nvSpPr>
        <p:spPr bwMode="auto">
          <a:xfrm>
            <a:off x="2123728" y="420303"/>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Quantization as an Eigenvalue Problem 1926</a:t>
            </a:r>
          </a:p>
        </p:txBody>
      </p:sp>
      <p:sp>
        <p:nvSpPr>
          <p:cNvPr id="3" name="文字方塊 2">
            <a:extLst>
              <a:ext uri="{FF2B5EF4-FFF2-40B4-BE49-F238E27FC236}">
                <a16:creationId xmlns:a16="http://schemas.microsoft.com/office/drawing/2014/main" id="{A7003CA2-44F2-555F-8EE0-C8A9B1800DA5}"/>
              </a:ext>
            </a:extLst>
          </p:cNvPr>
          <p:cNvSpPr txBox="1"/>
          <p:nvPr/>
        </p:nvSpPr>
        <p:spPr bwMode="auto">
          <a:xfrm>
            <a:off x="2123728" y="764704"/>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能量的量子化作為</a:t>
            </a:r>
            <a:r>
              <a:rPr lang="zh-TW" altLang="en-US" sz="1800" dirty="0">
                <a:solidFill>
                  <a:srgbClr val="FF0000"/>
                </a:solidFill>
              </a:rPr>
              <a:t>（不過就是）</a:t>
            </a:r>
            <a:r>
              <a:rPr lang="zh-TW" altLang="en-US" sz="1800" dirty="0"/>
              <a:t>一個本徵值問題</a:t>
            </a:r>
          </a:p>
        </p:txBody>
      </p:sp>
      <p:pic>
        <p:nvPicPr>
          <p:cNvPr id="4" name="Picture 3">
            <a:extLst>
              <a:ext uri="{FF2B5EF4-FFF2-40B4-BE49-F238E27FC236}">
                <a16:creationId xmlns:a16="http://schemas.microsoft.com/office/drawing/2014/main" id="{7853DD91-AAFF-9194-61D9-E4FFF2A57905}"/>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17C7AF30-800B-C1FD-9D13-EB5982CF3976}"/>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D6F75F47-AB08-CD8C-ADD8-8636D05E085C}"/>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5361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70C18-6DD9-E70B-1C28-4FFD97C3D09C}"/>
              </a:ext>
            </a:extLst>
          </p:cNvPr>
          <p:cNvPicPr>
            <a:picLocks noChangeAspect="1"/>
          </p:cNvPicPr>
          <p:nvPr/>
        </p:nvPicPr>
        <p:blipFill>
          <a:blip r:embed="rId2"/>
          <a:srcRect l="4704" r="6216" b="42061"/>
          <a:stretch/>
        </p:blipFill>
        <p:spPr>
          <a:xfrm>
            <a:off x="332467" y="908720"/>
            <a:ext cx="8479065" cy="5459055"/>
          </a:xfrm>
          <a:prstGeom prst="rect">
            <a:avLst/>
          </a:prstGeom>
        </p:spPr>
      </p:pic>
      <p:sp>
        <p:nvSpPr>
          <p:cNvPr id="2" name="Rectangle 1">
            <a:extLst>
              <a:ext uri="{FF2B5EF4-FFF2-40B4-BE49-F238E27FC236}">
                <a16:creationId xmlns:a16="http://schemas.microsoft.com/office/drawing/2014/main" id="{0D2B59B6-0107-40C3-C6C2-8DA2DBE4AAE6}"/>
              </a:ext>
            </a:extLst>
          </p:cNvPr>
          <p:cNvSpPr/>
          <p:nvPr/>
        </p:nvSpPr>
        <p:spPr>
          <a:xfrm>
            <a:off x="332466" y="3573016"/>
            <a:ext cx="2295317" cy="4327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E9B45D6-5F3B-BFF9-F07F-0F877758E3C2}"/>
              </a:ext>
            </a:extLst>
          </p:cNvPr>
          <p:cNvSpPr/>
          <p:nvPr/>
        </p:nvSpPr>
        <p:spPr>
          <a:xfrm>
            <a:off x="317658" y="2131655"/>
            <a:ext cx="581934" cy="361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2987CD-1AA2-A171-72E0-D513D5E50CA8}"/>
              </a:ext>
            </a:extLst>
          </p:cNvPr>
          <p:cNvSpPr txBox="1"/>
          <p:nvPr/>
        </p:nvSpPr>
        <p:spPr bwMode="auto">
          <a:xfrm>
            <a:off x="1408513" y="4365152"/>
            <a:ext cx="6031126" cy="369332"/>
          </a:xfrm>
          <a:prstGeom prst="rect">
            <a:avLst/>
          </a:prstGeom>
          <a:noFill/>
          <a:ln w="9525">
            <a:noFill/>
            <a:miter lim="800000"/>
            <a:headEnd/>
            <a:tailEnd/>
          </a:ln>
        </p:spPr>
        <p:txBody>
          <a:bodyPr wrap="square" rtlCol="0">
            <a:spAutoFit/>
          </a:bodyPr>
          <a:lstStyle/>
          <a:p>
            <a:r>
              <a:rPr lang="en-US" dirty="0" err="1">
                <a:latin typeface="Times New Roman" pitchFamily="18" charset="0"/>
                <a:cs typeface="Times New Roman" pitchFamily="18" charset="0"/>
              </a:rPr>
              <a:t>這是</a:t>
            </a:r>
            <a:r>
              <a:rPr lang="en-US" dirty="0" err="1">
                <a:solidFill>
                  <a:srgbClr val="FF0000"/>
                </a:solidFill>
                <a:latin typeface="Times New Roman" pitchFamily="18" charset="0"/>
                <a:cs typeface="Times New Roman" pitchFamily="18" charset="0"/>
              </a:rPr>
              <a:t>古典牛頓力學Newtonian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Mechanics</a:t>
            </a:r>
            <a:r>
              <a:rPr lang="en-US" dirty="0" err="1">
                <a:latin typeface="Times New Roman" pitchFamily="18" charset="0"/>
                <a:cs typeface="Times New Roman" pitchFamily="18" charset="0"/>
              </a:rPr>
              <a:t>的基本思考方式</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581259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70C18-6DD9-E70B-1C28-4FFD97C3D09C}"/>
              </a:ext>
            </a:extLst>
          </p:cNvPr>
          <p:cNvPicPr>
            <a:picLocks noChangeAspect="1"/>
          </p:cNvPicPr>
          <p:nvPr/>
        </p:nvPicPr>
        <p:blipFill rotWithShape="1">
          <a:blip r:embed="rId2"/>
          <a:srcRect l="3150" t="57939" r="6547"/>
          <a:stretch/>
        </p:blipFill>
        <p:spPr>
          <a:xfrm>
            <a:off x="277074" y="1268760"/>
            <a:ext cx="8589852" cy="3960440"/>
          </a:xfrm>
          <a:prstGeom prst="rect">
            <a:avLst/>
          </a:prstGeom>
        </p:spPr>
      </p:pic>
      <p:sp>
        <p:nvSpPr>
          <p:cNvPr id="2" name="Rectangle 1">
            <a:extLst>
              <a:ext uri="{FF2B5EF4-FFF2-40B4-BE49-F238E27FC236}">
                <a16:creationId xmlns:a16="http://schemas.microsoft.com/office/drawing/2014/main" id="{F6757254-9FF0-1604-3A49-EC3BF9FB6239}"/>
              </a:ext>
            </a:extLst>
          </p:cNvPr>
          <p:cNvSpPr/>
          <p:nvPr/>
        </p:nvSpPr>
        <p:spPr>
          <a:xfrm>
            <a:off x="1619672" y="1617643"/>
            <a:ext cx="1872208" cy="400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83174B1-26D0-8C8D-79BE-872508499BBE}"/>
              </a:ext>
            </a:extLst>
          </p:cNvPr>
          <p:cNvSpPr/>
          <p:nvPr/>
        </p:nvSpPr>
        <p:spPr>
          <a:xfrm>
            <a:off x="683568" y="2132856"/>
            <a:ext cx="2520280" cy="7200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AE2709-8CA0-C6CC-5647-0B6188F1F2F2}"/>
              </a:ext>
            </a:extLst>
          </p:cNvPr>
          <p:cNvSpPr txBox="1"/>
          <p:nvPr/>
        </p:nvSpPr>
        <p:spPr bwMode="auto">
          <a:xfrm>
            <a:off x="3203848" y="2433261"/>
            <a:ext cx="5796136" cy="369332"/>
          </a:xfrm>
          <a:prstGeom prst="rect">
            <a:avLst/>
          </a:prstGeom>
          <a:noFill/>
          <a:ln w="9525">
            <a:noFill/>
            <a:miter lim="800000"/>
            <a:headEnd/>
            <a:tailEnd/>
          </a:ln>
        </p:spPr>
        <p:txBody>
          <a:bodyPr wrap="square" rtlCol="0">
            <a:spAutoFit/>
          </a:bodyPr>
          <a:lstStyle/>
          <a:p>
            <a:r>
              <a:rPr lang="en-US" dirty="0">
                <a:latin typeface="Times New Roman" pitchFamily="18" charset="0"/>
                <a:cs typeface="Times New Roman" pitchFamily="18" charset="0"/>
              </a:rPr>
              <a:t>It is the </a:t>
            </a:r>
            <a:r>
              <a:rPr lang="en-US" dirty="0">
                <a:solidFill>
                  <a:srgbClr val="FF0000"/>
                </a:solidFill>
                <a:latin typeface="Times New Roman" pitchFamily="18" charset="0"/>
                <a:cs typeface="Times New Roman" pitchFamily="18" charset="0"/>
              </a:rPr>
              <a:t>wavefunction </a:t>
            </a:r>
            <a:r>
              <a:rPr lang="en-US" dirty="0" err="1">
                <a:solidFill>
                  <a:srgbClr val="FF0000"/>
                </a:solidFill>
                <a:latin typeface="Times New Roman" pitchFamily="18" charset="0"/>
                <a:cs typeface="Times New Roman" pitchFamily="18" charset="0"/>
              </a:rPr>
              <a:t>波函數</a:t>
            </a:r>
            <a:r>
              <a:rPr lang="zh-TW" altLang="en-US"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we use to describe electron.</a:t>
            </a:r>
          </a:p>
        </p:txBody>
      </p:sp>
      <p:sp>
        <p:nvSpPr>
          <p:cNvPr id="6" name="TextBox 5">
            <a:extLst>
              <a:ext uri="{FF2B5EF4-FFF2-40B4-BE49-F238E27FC236}">
                <a16:creationId xmlns:a16="http://schemas.microsoft.com/office/drawing/2014/main" id="{A0D75C6F-4568-A75B-90C2-D9654C7C99CF}"/>
              </a:ext>
            </a:extLst>
          </p:cNvPr>
          <p:cNvSpPr txBox="1"/>
          <p:nvPr/>
        </p:nvSpPr>
        <p:spPr bwMode="auto">
          <a:xfrm>
            <a:off x="3228833" y="2085450"/>
            <a:ext cx="5040560" cy="369332"/>
          </a:xfrm>
          <a:prstGeom prst="rect">
            <a:avLst/>
          </a:prstGeom>
          <a:noFill/>
          <a:ln w="9525">
            <a:noFill/>
            <a:miter lim="800000"/>
            <a:headEnd/>
            <a:tailEnd/>
          </a:ln>
        </p:spPr>
        <p:txBody>
          <a:bodyPr wrap="square" rtlCol="0">
            <a:spAutoFit/>
          </a:bodyPr>
          <a:lstStyle/>
          <a:p>
            <a:r>
              <a:rPr lang="en-US" dirty="0" err="1">
                <a:solidFill>
                  <a:srgbClr val="FF0000"/>
                </a:solidFill>
                <a:latin typeface="Times New Roman" pitchFamily="18" charset="0"/>
                <a:cs typeface="Times New Roman" pitchFamily="18" charset="0"/>
              </a:rPr>
              <a:t>量子力學Quantum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Mechanics</a:t>
            </a:r>
            <a:r>
              <a:rPr lang="en-US" dirty="0" err="1">
                <a:latin typeface="Times New Roman" pitchFamily="18" charset="0"/>
                <a:cs typeface="Times New Roman" pitchFamily="18" charset="0"/>
              </a:rPr>
              <a:t>的基本思考方式</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86364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F33109DC-80B8-9382-7D6D-649620FD17C2}"/>
                  </a:ext>
                </a:extLst>
              </p:cNvPr>
              <p:cNvSpPr txBox="1">
                <a:spLocks noChangeArrowheads="1"/>
              </p:cNvSpPr>
              <p:nvPr/>
            </p:nvSpPr>
            <p:spPr bwMode="auto">
              <a:xfrm>
                <a:off x="1799544" y="2566273"/>
                <a:ext cx="1080120" cy="369332"/>
              </a:xfrm>
              <a:prstGeom prst="rect">
                <a:avLst/>
              </a:prstGeom>
              <a:solidFill>
                <a:srgbClr val="FFFF00"/>
              </a:solidFill>
              <a:ln w="9525">
                <a:solidFill>
                  <a:srgbClr val="FF0000"/>
                </a:solidFill>
                <a:miter lim="800000"/>
                <a:headEnd/>
                <a:tailEnd/>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1800" i="1" smtClean="0">
                          <a:latin typeface="Cambria Math" panose="02040503050406030204" pitchFamily="18" charset="0"/>
                        </a:rPr>
                        <m:t>𝜓</m:t>
                      </m:r>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e>
                      </m:d>
                    </m:oMath>
                  </m:oMathPara>
                </a14:m>
                <a:endParaRPr lang="zh-TW" altLang="en-US" sz="1800" dirty="0"/>
              </a:p>
            </p:txBody>
          </p:sp>
        </mc:Choice>
        <mc:Fallback xmlns="">
          <p:sp>
            <p:nvSpPr>
              <p:cNvPr id="2" name="文字方塊 1">
                <a:extLst>
                  <a:ext uri="{FF2B5EF4-FFF2-40B4-BE49-F238E27FC236}">
                    <a16:creationId xmlns:a16="http://schemas.microsoft.com/office/drawing/2014/main" id="{F33109DC-80B8-9382-7D6D-649620FD17C2}"/>
                  </a:ext>
                </a:extLst>
              </p:cNvPr>
              <p:cNvSpPr txBox="1">
                <a:spLocks noRot="1" noChangeAspect="1" noMove="1" noResize="1" noEditPoints="1" noAdjustHandles="1" noChangeArrowheads="1" noChangeShapeType="1" noTextEdit="1"/>
              </p:cNvSpPr>
              <p:nvPr/>
            </p:nvSpPr>
            <p:spPr bwMode="auto">
              <a:xfrm>
                <a:off x="1799544" y="2566273"/>
                <a:ext cx="1080120" cy="369332"/>
              </a:xfrm>
              <a:prstGeom prst="rect">
                <a:avLst/>
              </a:prstGeom>
              <a:blipFill>
                <a:blip r:embed="rId2"/>
                <a:stretch>
                  <a:fillRect b="-9677"/>
                </a:stretch>
              </a:blipFill>
              <a:ln w="9525">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D3EFC703-9CD0-D6F8-B2FC-32C139E0EB4E}"/>
                  </a:ext>
                </a:extLst>
              </p:cNvPr>
              <p:cNvSpPr txBox="1">
                <a:spLocks noChangeArrowheads="1"/>
              </p:cNvSpPr>
              <p:nvPr/>
            </p:nvSpPr>
            <p:spPr bwMode="auto">
              <a:xfrm>
                <a:off x="1943709" y="406033"/>
                <a:ext cx="791790" cy="369332"/>
              </a:xfrm>
              <a:prstGeom prst="rect">
                <a:avLst/>
              </a:prstGeom>
              <a:solidFill>
                <a:srgbClr val="FFFF00"/>
              </a:solidFill>
              <a:ln>
                <a:noFill/>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lang="zh-TW" altLang="en-US" sz="1800" dirty="0"/>
              </a:p>
            </p:txBody>
          </p:sp>
        </mc:Choice>
        <mc:Fallback xmlns="">
          <p:sp>
            <p:nvSpPr>
              <p:cNvPr id="3" name="文字方塊 8">
                <a:extLst>
                  <a:ext uri="{FF2B5EF4-FFF2-40B4-BE49-F238E27FC236}">
                    <a16:creationId xmlns:a16="http://schemas.microsoft.com/office/drawing/2014/main" id="{D3EFC703-9CD0-D6F8-B2FC-32C139E0EB4E}"/>
                  </a:ext>
                </a:extLst>
              </p:cNvPr>
              <p:cNvSpPr txBox="1">
                <a:spLocks noRot="1" noChangeAspect="1" noMove="1" noResize="1" noEditPoints="1" noAdjustHandles="1" noChangeArrowheads="1" noChangeShapeType="1" noTextEdit="1"/>
              </p:cNvSpPr>
              <p:nvPr/>
            </p:nvSpPr>
            <p:spPr bwMode="auto">
              <a:xfrm>
                <a:off x="1943709" y="406033"/>
                <a:ext cx="791790" cy="369332"/>
              </a:xfrm>
              <a:prstGeom prst="rect">
                <a:avLst/>
              </a:prstGeom>
              <a:blipFill>
                <a:blip r:embed="rId3"/>
                <a:stretch>
                  <a:fillRect/>
                </a:stretch>
              </a:blipFill>
              <a:ln>
                <a:noFill/>
              </a:ln>
            </p:spPr>
            <p:txBody>
              <a:bodyPr/>
              <a:lstStyle/>
              <a:p>
                <a:r>
                  <a:rPr lang="en-US">
                    <a:noFill/>
                  </a:rPr>
                  <a:t> </a:t>
                </a:r>
              </a:p>
            </p:txBody>
          </p:sp>
        </mc:Fallback>
      </mc:AlternateContent>
      <p:sp>
        <p:nvSpPr>
          <p:cNvPr id="4" name="Down Arrow 3">
            <a:extLst>
              <a:ext uri="{FF2B5EF4-FFF2-40B4-BE49-F238E27FC236}">
                <a16:creationId xmlns:a16="http://schemas.microsoft.com/office/drawing/2014/main" id="{B675B576-67CA-08F6-44E7-C157A16A22FD}"/>
              </a:ext>
            </a:extLst>
          </p:cNvPr>
          <p:cNvSpPr/>
          <p:nvPr/>
        </p:nvSpPr>
        <p:spPr>
          <a:xfrm>
            <a:off x="2195737" y="1270129"/>
            <a:ext cx="360040" cy="648072"/>
          </a:xfrm>
          <a:prstGeom prst="downArrow">
            <a:avLst/>
          </a:prstGeom>
          <a:solidFill>
            <a:srgbClr val="00B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9" descr="http://www.thegeekestlink.com/store/images/uploads/thumbs/thumb_particleelectron.jpg">
            <a:extLst>
              <a:ext uri="{FF2B5EF4-FFF2-40B4-BE49-F238E27FC236}">
                <a16:creationId xmlns:a16="http://schemas.microsoft.com/office/drawing/2014/main" id="{B255846D-456B-20FE-B2F5-10B573D69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7837" b="17528"/>
          <a:stretch>
            <a:fillRect/>
          </a:stretch>
        </p:blipFill>
        <p:spPr bwMode="auto">
          <a:xfrm>
            <a:off x="1692177" y="3244603"/>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15">
                <a:extLst>
                  <a:ext uri="{FF2B5EF4-FFF2-40B4-BE49-F238E27FC236}">
                    <a16:creationId xmlns:a16="http://schemas.microsoft.com/office/drawing/2014/main" id="{A56857F8-2CF6-E8A1-A584-38C94482D607}"/>
                  </a:ext>
                </a:extLst>
              </p:cNvPr>
              <p:cNvSpPr txBox="1"/>
              <p:nvPr/>
            </p:nvSpPr>
            <p:spPr>
              <a:xfrm>
                <a:off x="4716017" y="266636"/>
                <a:ext cx="1656094" cy="64812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𝑚</m:t>
                      </m:r>
                      <m:f>
                        <m:fPr>
                          <m:ctrlPr>
                            <a:rPr lang="en-US" altLang="zh-TW" b="0" i="1" smtClean="0">
                              <a:latin typeface="Cambria Math" panose="02040503050406030204" pitchFamily="18" charset="0"/>
                            </a:rPr>
                          </m:ctrlPr>
                        </m:fPr>
                        <m:num>
                          <m:sSup>
                            <m:sSupPr>
                              <m:ctrlPr>
                                <a:rPr lang="en-US" altLang="zh-TW" b="0" i="1" smtClean="0">
                                  <a:latin typeface="Cambria Math" panose="02040503050406030204" pitchFamily="18" charset="0"/>
                                </a:rPr>
                              </m:ctrlPr>
                            </m:sSupPr>
                            <m:e>
                              <m:r>
                                <a:rPr lang="en-US" altLang="zh-TW" b="0" i="1" smtClean="0">
                                  <a:latin typeface="Cambria Math"/>
                                </a:rPr>
                                <m:t>𝑑</m:t>
                              </m:r>
                            </m:e>
                            <m:sup>
                              <m:r>
                                <a:rPr lang="en-US" altLang="zh-TW" b="0" i="1" smtClean="0">
                                  <a:latin typeface="Cambria Math"/>
                                </a:rPr>
                                <m:t>2</m:t>
                              </m:r>
                            </m:sup>
                          </m:sSup>
                          <m:r>
                            <a:rPr lang="en-US" altLang="zh-TW" b="0" i="1" smtClean="0">
                              <a:latin typeface="Cambria Math"/>
                            </a:rPr>
                            <m:t>𝑥</m:t>
                          </m:r>
                        </m:num>
                        <m:den>
                          <m:r>
                            <a:rPr lang="en-US" altLang="zh-TW" b="0" i="1" smtClean="0">
                              <a:latin typeface="Cambria Math"/>
                            </a:rPr>
                            <m:t>𝑑</m:t>
                          </m:r>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smtClean="0">
                                  <a:latin typeface="Cambria Math"/>
                                </a:rPr>
                                <m:t>2</m:t>
                              </m:r>
                            </m:sup>
                          </m:sSup>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𝑉</m:t>
                          </m:r>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en>
                      </m:f>
                    </m:oMath>
                  </m:oMathPara>
                </a14:m>
                <a:endParaRPr lang="zh-TW" altLang="en-US" dirty="0"/>
              </a:p>
            </p:txBody>
          </p:sp>
        </mc:Choice>
        <mc:Fallback xmlns="">
          <p:sp>
            <p:nvSpPr>
              <p:cNvPr id="6" name="文字方塊 15">
                <a:extLst>
                  <a:ext uri="{FF2B5EF4-FFF2-40B4-BE49-F238E27FC236}">
                    <a16:creationId xmlns:a16="http://schemas.microsoft.com/office/drawing/2014/main" id="{A56857F8-2CF6-E8A1-A584-38C94482D607}"/>
                  </a:ext>
                </a:extLst>
              </p:cNvPr>
              <p:cNvSpPr txBox="1">
                <a:spLocks noRot="1" noChangeAspect="1" noMove="1" noResize="1" noEditPoints="1" noAdjustHandles="1" noChangeArrowheads="1" noChangeShapeType="1" noTextEdit="1"/>
              </p:cNvSpPr>
              <p:nvPr/>
            </p:nvSpPr>
            <p:spPr>
              <a:xfrm>
                <a:off x="4716017" y="266636"/>
                <a:ext cx="1656094" cy="648126"/>
              </a:xfrm>
              <a:prstGeom prst="rect">
                <a:avLst/>
              </a:prstGeom>
              <a:blipFill>
                <a:blip r:embed="rId5"/>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8">
                <a:extLst>
                  <a:ext uri="{FF2B5EF4-FFF2-40B4-BE49-F238E27FC236}">
                    <a16:creationId xmlns:a16="http://schemas.microsoft.com/office/drawing/2014/main" id="{D8C56CA0-4E56-12BA-A88B-89883AF8545C}"/>
                  </a:ext>
                </a:extLst>
              </p:cNvPr>
              <p:cNvSpPr txBox="1"/>
              <p:nvPr/>
            </p:nvSpPr>
            <p:spPr bwMode="auto">
              <a:xfrm>
                <a:off x="4427985" y="2426876"/>
                <a:ext cx="3035318" cy="648126"/>
              </a:xfrm>
              <a:prstGeom prst="rect">
                <a:avLst/>
              </a:prstGeom>
              <a:solidFill>
                <a:srgbClr val="FFFF00"/>
              </a:solidFill>
              <a:ln>
                <a:solidFill>
                  <a:srgbClr val="FF0000"/>
                </a:solid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7" name="文字方塊 18">
                <a:extLst>
                  <a:ext uri="{FF2B5EF4-FFF2-40B4-BE49-F238E27FC236}">
                    <a16:creationId xmlns:a16="http://schemas.microsoft.com/office/drawing/2014/main" id="{D8C56CA0-4E56-12BA-A88B-89883AF8545C}"/>
                  </a:ext>
                </a:extLst>
              </p:cNvPr>
              <p:cNvSpPr txBox="1">
                <a:spLocks noRot="1" noChangeAspect="1" noMove="1" noResize="1" noEditPoints="1" noAdjustHandles="1" noChangeArrowheads="1" noChangeShapeType="1" noTextEdit="1"/>
              </p:cNvSpPr>
              <p:nvPr/>
            </p:nvSpPr>
            <p:spPr bwMode="auto">
              <a:xfrm>
                <a:off x="4427985" y="2426876"/>
                <a:ext cx="3035318" cy="648126"/>
              </a:xfrm>
              <a:prstGeom prst="rect">
                <a:avLst/>
              </a:prstGeom>
              <a:blipFill>
                <a:blip r:embed="rId6"/>
                <a:stretch>
                  <a:fillRect b="-3774"/>
                </a:stretch>
              </a:blipFill>
              <a:ln>
                <a:solidFill>
                  <a:srgbClr val="FF0000"/>
                </a:solidFill>
              </a:ln>
            </p:spPr>
            <p:txBody>
              <a:bodyPr/>
              <a:lstStyle/>
              <a:p>
                <a:r>
                  <a:rPr lang="en-US">
                    <a:noFill/>
                  </a:rPr>
                  <a:t> </a:t>
                </a:r>
              </a:p>
            </p:txBody>
          </p:sp>
        </mc:Fallback>
      </mc:AlternateContent>
      <p:sp>
        <p:nvSpPr>
          <p:cNvPr id="8" name="Down Arrow 7">
            <a:extLst>
              <a:ext uri="{FF2B5EF4-FFF2-40B4-BE49-F238E27FC236}">
                <a16:creationId xmlns:a16="http://schemas.microsoft.com/office/drawing/2014/main" id="{99CD8104-6762-6422-9B77-2D935E41DAAD}"/>
              </a:ext>
            </a:extLst>
          </p:cNvPr>
          <p:cNvSpPr/>
          <p:nvPr/>
        </p:nvSpPr>
        <p:spPr>
          <a:xfrm>
            <a:off x="5364044" y="1279569"/>
            <a:ext cx="360040" cy="648072"/>
          </a:xfrm>
          <a:prstGeom prst="downArrow">
            <a:avLst/>
          </a:prstGeom>
          <a:solidFill>
            <a:srgbClr val="00B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89B7CF3-4471-F50A-C1AF-FB56380BBA1F}"/>
              </a:ext>
            </a:extLst>
          </p:cNvPr>
          <p:cNvSpPr txBox="1"/>
          <p:nvPr/>
        </p:nvSpPr>
        <p:spPr>
          <a:xfrm>
            <a:off x="1692176" y="5459454"/>
            <a:ext cx="7056287" cy="369332"/>
          </a:xfrm>
          <a:prstGeom prst="rect">
            <a:avLst/>
          </a:prstGeom>
          <a:noFill/>
        </p:spPr>
        <p:txBody>
          <a:bodyPr wrap="square" rtlCol="0">
            <a:spAutoFit/>
          </a:bodyPr>
          <a:lstStyle/>
          <a:p>
            <a:r>
              <a:rPr lang="en-US" dirty="0" err="1"/>
              <a:t>這是一個嶄新的時代開始！描述微觀世界的方法不同了</a:t>
            </a:r>
            <a:r>
              <a:rPr lang="en-US" dirty="0"/>
              <a:t>！</a:t>
            </a:r>
          </a:p>
        </p:txBody>
      </p:sp>
      <p:sp>
        <p:nvSpPr>
          <p:cNvPr id="10" name="TextBox 9">
            <a:extLst>
              <a:ext uri="{FF2B5EF4-FFF2-40B4-BE49-F238E27FC236}">
                <a16:creationId xmlns:a16="http://schemas.microsoft.com/office/drawing/2014/main" id="{51EF9381-8761-8A6D-CC13-5D58194D95CA}"/>
              </a:ext>
            </a:extLst>
          </p:cNvPr>
          <p:cNvSpPr txBox="1"/>
          <p:nvPr/>
        </p:nvSpPr>
        <p:spPr>
          <a:xfrm>
            <a:off x="1695884" y="6267301"/>
            <a:ext cx="57674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way quantum world works is totally different.</a:t>
            </a:r>
            <a:endParaRPr lang="en-US" dirty="0"/>
          </a:p>
        </p:txBody>
      </p:sp>
      <p:pic>
        <p:nvPicPr>
          <p:cNvPr id="11" name="Picture 4" descr="http://p9.p.pixnet.net/albums/userpics/9/8/255498/1194355454.jpg">
            <a:extLst>
              <a:ext uri="{FF2B5EF4-FFF2-40B4-BE49-F238E27FC236}">
                <a16:creationId xmlns:a16="http://schemas.microsoft.com/office/drawing/2014/main" id="{5B42BC74-32B0-4C31-C5B7-04EF2DB0F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3161004"/>
            <a:ext cx="3035319" cy="227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F490473-3A22-D400-3D14-EE1C746C439A}"/>
              </a:ext>
            </a:extLst>
          </p:cNvPr>
          <p:cNvSpPr txBox="1"/>
          <p:nvPr/>
        </p:nvSpPr>
        <p:spPr>
          <a:xfrm>
            <a:off x="1692177" y="5860306"/>
            <a:ext cx="633620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the beginning of a new age! </a:t>
            </a:r>
          </a:p>
        </p:txBody>
      </p:sp>
    </p:spTree>
    <p:extLst>
      <p:ext uri="{BB962C8B-B14F-4D97-AF65-F5344CB8AC3E}">
        <p14:creationId xmlns:p14="http://schemas.microsoft.com/office/powerpoint/2010/main" val="6531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9" grpId="0"/>
      <p:bldP spid="10"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8">
                <a:extLst>
                  <a:ext uri="{FF2B5EF4-FFF2-40B4-BE49-F238E27FC236}">
                    <a16:creationId xmlns:a16="http://schemas.microsoft.com/office/drawing/2014/main" id="{EB9CAFD3-B4DB-C3EF-9F74-C34AD675153C}"/>
                  </a:ext>
                </a:extLst>
              </p:cNvPr>
              <p:cNvSpPr txBox="1"/>
              <p:nvPr/>
            </p:nvSpPr>
            <p:spPr bwMode="auto">
              <a:xfrm>
                <a:off x="4788024" y="3429000"/>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 name="文字方塊 18">
                <a:extLst>
                  <a:ext uri="{FF2B5EF4-FFF2-40B4-BE49-F238E27FC236}">
                    <a16:creationId xmlns:a16="http://schemas.microsoft.com/office/drawing/2014/main" id="{EB9CAFD3-B4DB-C3EF-9F74-C34AD675153C}"/>
                  </a:ext>
                </a:extLst>
              </p:cNvPr>
              <p:cNvSpPr txBox="1">
                <a:spLocks noRot="1" noChangeAspect="1" noMove="1" noResize="1" noEditPoints="1" noAdjustHandles="1" noChangeArrowheads="1" noChangeShapeType="1" noTextEdit="1"/>
              </p:cNvSpPr>
              <p:nvPr/>
            </p:nvSpPr>
            <p:spPr bwMode="auto">
              <a:xfrm>
                <a:off x="4788024" y="3429000"/>
                <a:ext cx="3035318" cy="648126"/>
              </a:xfrm>
              <a:prstGeom prst="rect">
                <a:avLst/>
              </a:prstGeom>
              <a:blipFill>
                <a:blip r:embed="rId2"/>
                <a:stretch>
                  <a:fillRect b="-3846"/>
                </a:stretch>
              </a:blipFill>
              <a:ln>
                <a:noFill/>
              </a:ln>
            </p:spPr>
            <p:txBody>
              <a:bodyPr/>
              <a:lstStyle/>
              <a:p>
                <a:r>
                  <a:rPr lang="en-US">
                    <a:noFill/>
                  </a:rPr>
                  <a:t> </a:t>
                </a:r>
              </a:p>
            </p:txBody>
          </p:sp>
        </mc:Fallback>
      </mc:AlternateContent>
      <p:pic>
        <p:nvPicPr>
          <p:cNvPr id="3" name="Picture 12">
            <a:extLst>
              <a:ext uri="{FF2B5EF4-FFF2-40B4-BE49-F238E27FC236}">
                <a16:creationId xmlns:a16="http://schemas.microsoft.com/office/drawing/2014/main" id="{F68CFCB0-80BB-017D-40BF-705D7C449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8420"/>
          <a:stretch>
            <a:fillRect/>
          </a:stretch>
        </p:blipFill>
        <p:spPr bwMode="auto">
          <a:xfrm>
            <a:off x="918467" y="2060848"/>
            <a:ext cx="27082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矩形 16">
                <a:extLst>
                  <a:ext uri="{FF2B5EF4-FFF2-40B4-BE49-F238E27FC236}">
                    <a16:creationId xmlns:a16="http://schemas.microsoft.com/office/drawing/2014/main" id="{377E0FB6-4CE9-D0D3-828C-B81512547A1E}"/>
                  </a:ext>
                </a:extLst>
              </p:cNvPr>
              <p:cNvSpPr/>
              <p:nvPr/>
            </p:nvSpPr>
            <p:spPr>
              <a:xfrm>
                <a:off x="1475656" y="3429000"/>
                <a:ext cx="1593898" cy="6482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i="1">
                              <a:latin typeface="Cambria Math"/>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latin typeface="Times New Roman" panose="02020603050405020304" pitchFamily="18" charset="0"/>
                </a:endParaRPr>
              </a:p>
            </p:txBody>
          </p:sp>
        </mc:Choice>
        <mc:Fallback xmlns="">
          <p:sp>
            <p:nvSpPr>
              <p:cNvPr id="4" name="矩形 16">
                <a:extLst>
                  <a:ext uri="{FF2B5EF4-FFF2-40B4-BE49-F238E27FC236}">
                    <a16:creationId xmlns:a16="http://schemas.microsoft.com/office/drawing/2014/main" id="{377E0FB6-4CE9-D0D3-828C-B81512547A1E}"/>
                  </a:ext>
                </a:extLst>
              </p:cNvPr>
              <p:cNvSpPr>
                <a:spLocks noRot="1" noChangeAspect="1" noMove="1" noResize="1" noEditPoints="1" noAdjustHandles="1" noChangeArrowheads="1" noChangeShapeType="1" noTextEdit="1"/>
              </p:cNvSpPr>
              <p:nvPr/>
            </p:nvSpPr>
            <p:spPr>
              <a:xfrm>
                <a:off x="1475656" y="3429000"/>
                <a:ext cx="1593898" cy="648254"/>
              </a:xfrm>
              <a:prstGeom prst="rect">
                <a:avLst/>
              </a:prstGeom>
              <a:blipFill>
                <a:blip r:embed="rId4"/>
                <a:stretch>
                  <a:fillRect b="-3846"/>
                </a:stretch>
              </a:blipFill>
            </p:spPr>
            <p:txBody>
              <a:bodyPr/>
              <a:lstStyle/>
              <a:p>
                <a:r>
                  <a:rPr lang="en-US">
                    <a:noFill/>
                  </a:rPr>
                  <a:t> </a:t>
                </a:r>
              </a:p>
            </p:txBody>
          </p:sp>
        </mc:Fallback>
      </mc:AlternateContent>
      <p:pic>
        <p:nvPicPr>
          <p:cNvPr id="5" name="Picture 5" descr="f39_08">
            <a:extLst>
              <a:ext uri="{FF2B5EF4-FFF2-40B4-BE49-F238E27FC236}">
                <a16:creationId xmlns:a16="http://schemas.microsoft.com/office/drawing/2014/main" id="{7919E08C-9670-F313-86E7-5D360B0715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6" t="66957" r="47587"/>
          <a:stretch>
            <a:fillRect/>
          </a:stretch>
        </p:blipFill>
        <p:spPr bwMode="auto">
          <a:xfrm>
            <a:off x="4815531" y="2106298"/>
            <a:ext cx="24836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photos.aip.org/history/Thumbnails/schrodinger_erwin_a1.jpg">
            <a:extLst>
              <a:ext uri="{FF2B5EF4-FFF2-40B4-BE49-F238E27FC236}">
                <a16:creationId xmlns:a16="http://schemas.microsoft.com/office/drawing/2014/main" id="{D1396797-CEF1-D8D2-B3CB-A9E63ED746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1827" y="1922136"/>
            <a:ext cx="916165" cy="13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1AF3F23-0EB8-3A86-CBC9-894A62A017DA}"/>
              </a:ext>
            </a:extLst>
          </p:cNvPr>
          <p:cNvSpPr txBox="1"/>
          <p:nvPr/>
        </p:nvSpPr>
        <p:spPr>
          <a:xfrm>
            <a:off x="799107" y="852258"/>
            <a:ext cx="7977833" cy="458267"/>
          </a:xfrm>
          <a:prstGeom prst="rect">
            <a:avLst/>
          </a:prstGeom>
          <a:noFill/>
        </p:spPr>
        <p:txBody>
          <a:bodyPr wrap="square">
            <a:spAutoFit/>
          </a:bodyPr>
          <a:lstStyle/>
          <a:p>
            <a:pPr>
              <a:lnSpc>
                <a:spcPct val="150000"/>
              </a:lnSpc>
              <a:buNone/>
            </a:pPr>
            <a:r>
              <a:rPr lang="zh-TW" altLang="en-US" dirty="0">
                <a:latin typeface="Helvetica Neue" panose="02000503000000020004" pitchFamily="2" charset="0"/>
              </a:rPr>
              <a:t>此</a:t>
            </a:r>
            <a:r>
              <a:rPr lang="zh-TW" altLang="en-US" dirty="0">
                <a:effectLst/>
                <a:latin typeface="Helvetica Neue" panose="02000503000000020004" pitchFamily="2" charset="0"/>
              </a:rPr>
              <a:t>波方程式與古典</a:t>
            </a:r>
            <a:r>
              <a:rPr lang="zh-TW" altLang="en-US" dirty="0">
                <a:latin typeface="Helvetica Neue" panose="02000503000000020004" pitchFamily="2" charset="0"/>
              </a:rPr>
              <a:t>波方程式，同是偏微分方成，式在</a:t>
            </a:r>
            <a:r>
              <a:rPr lang="zh-TW" altLang="en-US" dirty="0">
                <a:effectLst/>
                <a:latin typeface="Helvetica Neue" panose="02000503000000020004" pitchFamily="2" charset="0"/>
              </a:rPr>
              <a:t>數學上有許多相似之處！</a:t>
            </a:r>
            <a:endParaRPr lang="en-GB" altLang="zh-TW" dirty="0">
              <a:effectLst/>
              <a:latin typeface="Helvetica Neue" panose="02000503000000020004" pitchFamily="2" charset="0"/>
            </a:endParaRPr>
          </a:p>
        </p:txBody>
      </p:sp>
      <p:sp>
        <p:nvSpPr>
          <p:cNvPr id="8" name="TextBox 7">
            <a:extLst>
              <a:ext uri="{FF2B5EF4-FFF2-40B4-BE49-F238E27FC236}">
                <a16:creationId xmlns:a16="http://schemas.microsoft.com/office/drawing/2014/main" id="{E524E10D-10D3-88F4-64C6-802A2EB09A11}"/>
              </a:ext>
            </a:extLst>
          </p:cNvPr>
          <p:cNvSpPr txBox="1"/>
          <p:nvPr/>
        </p:nvSpPr>
        <p:spPr>
          <a:xfrm>
            <a:off x="804182" y="1351664"/>
            <a:ext cx="797783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Schrodinger Wave Equation is a Partial Differential Equation very similar to classical wave equation.</a:t>
            </a:r>
          </a:p>
        </p:txBody>
      </p:sp>
      <p:sp>
        <p:nvSpPr>
          <p:cNvPr id="9" name="TextBox 8">
            <a:extLst>
              <a:ext uri="{FF2B5EF4-FFF2-40B4-BE49-F238E27FC236}">
                <a16:creationId xmlns:a16="http://schemas.microsoft.com/office/drawing/2014/main" id="{35E6089D-45E0-4F0B-724C-B55D0F7FA344}"/>
              </a:ext>
            </a:extLst>
          </p:cNvPr>
          <p:cNvSpPr txBox="1"/>
          <p:nvPr/>
        </p:nvSpPr>
        <p:spPr>
          <a:xfrm>
            <a:off x="918467" y="4343415"/>
            <a:ext cx="7272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technique to solve them and their solution are very similar, too.</a:t>
            </a:r>
          </a:p>
        </p:txBody>
      </p:sp>
      <p:sp>
        <p:nvSpPr>
          <p:cNvPr id="10" name="TextBox 9">
            <a:extLst>
              <a:ext uri="{FF2B5EF4-FFF2-40B4-BE49-F238E27FC236}">
                <a16:creationId xmlns:a16="http://schemas.microsoft.com/office/drawing/2014/main" id="{B16BD8AD-F59A-7CD6-4965-88910DA845C4}"/>
              </a:ext>
            </a:extLst>
          </p:cNvPr>
          <p:cNvSpPr txBox="1"/>
          <p:nvPr/>
        </p:nvSpPr>
        <p:spPr>
          <a:xfrm>
            <a:off x="918466" y="4769467"/>
            <a:ext cx="7272807"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The technique: Separation of variables and Eigenvalue problem.</a:t>
            </a:r>
          </a:p>
        </p:txBody>
      </p:sp>
      <p:pic>
        <p:nvPicPr>
          <p:cNvPr id="11" name="Picture 10">
            <a:extLst>
              <a:ext uri="{FF2B5EF4-FFF2-40B4-BE49-F238E27FC236}">
                <a16:creationId xmlns:a16="http://schemas.microsoft.com/office/drawing/2014/main" id="{1E0D0264-DFD9-C479-8A88-193FB4D2E7BA}"/>
              </a:ext>
            </a:extLst>
          </p:cNvPr>
          <p:cNvPicPr>
            <a:picLocks noChangeAspect="1"/>
          </p:cNvPicPr>
          <p:nvPr/>
        </p:nvPicPr>
        <p:blipFill>
          <a:blip r:embed="rId7"/>
          <a:srcRect l="16444" t="883" r="10108" b="82056"/>
          <a:stretch>
            <a:fillRect/>
          </a:stretch>
        </p:blipFill>
        <p:spPr>
          <a:xfrm>
            <a:off x="2142601" y="5296099"/>
            <a:ext cx="4824536" cy="792088"/>
          </a:xfrm>
          <a:prstGeom prst="rect">
            <a:avLst/>
          </a:prstGeom>
        </p:spPr>
      </p:pic>
    </p:spTree>
    <p:extLst>
      <p:ext uri="{BB962C8B-B14F-4D97-AF65-F5344CB8AC3E}">
        <p14:creationId xmlns:p14="http://schemas.microsoft.com/office/powerpoint/2010/main" val="141942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AI-generated content may be incorrect.">
            <a:extLst>
              <a:ext uri="{FF2B5EF4-FFF2-40B4-BE49-F238E27FC236}">
                <a16:creationId xmlns:a16="http://schemas.microsoft.com/office/drawing/2014/main" id="{2B4284D4-8CC7-5AD4-C340-EF16C6F451B6}"/>
              </a:ext>
            </a:extLst>
          </p:cNvPr>
          <p:cNvPicPr>
            <a:picLocks noChangeAspect="1"/>
          </p:cNvPicPr>
          <p:nvPr/>
        </p:nvPicPr>
        <p:blipFill>
          <a:blip r:embed="rId2">
            <a:extLst>
              <a:ext uri="{28A0092B-C50C-407E-A947-70E740481C1C}">
                <a14:useLocalDpi xmlns:a14="http://schemas.microsoft.com/office/drawing/2010/main" val="0"/>
              </a:ext>
            </a:extLst>
          </a:blip>
          <a:srcRect t="11151" b="57226"/>
          <a:stretch>
            <a:fillRect/>
          </a:stretch>
        </p:blipFill>
        <p:spPr>
          <a:xfrm>
            <a:off x="791580" y="476672"/>
            <a:ext cx="7560840" cy="3468960"/>
          </a:xfrm>
          <a:prstGeom prst="rect">
            <a:avLst/>
          </a:prstGeom>
        </p:spPr>
      </p:pic>
      <p:sp>
        <p:nvSpPr>
          <p:cNvPr id="2" name="Rectangle 3">
            <a:extLst>
              <a:ext uri="{FF2B5EF4-FFF2-40B4-BE49-F238E27FC236}">
                <a16:creationId xmlns:a16="http://schemas.microsoft.com/office/drawing/2014/main" id="{CE96AF8D-B3FA-2923-2031-707E6160398A}"/>
              </a:ext>
            </a:extLst>
          </p:cNvPr>
          <p:cNvSpPr txBox="1">
            <a:spLocks noChangeArrowheads="1"/>
          </p:cNvSpPr>
          <p:nvPr/>
        </p:nvSpPr>
        <p:spPr>
          <a:xfrm>
            <a:off x="539552" y="4065588"/>
            <a:ext cx="8460432" cy="1163612"/>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TW" sz="2000" kern="0" dirty="0">
                <a:solidFill>
                  <a:srgbClr val="FF0000"/>
                </a:solidFill>
                <a:latin typeface="Times New Roman" panose="02020603050405020304" pitchFamily="18" charset="0"/>
                <a:cs typeface="Times New Roman" panose="02020603050405020304" pitchFamily="18" charset="0"/>
              </a:rPr>
              <a:t>The most incomprehensible thing about  the universe is that it is comprehensible.  </a:t>
            </a:r>
          </a:p>
          <a:p>
            <a:pPr marL="0" indent="0" eaLnBrk="1" hangingPunct="1">
              <a:buNone/>
            </a:pPr>
            <a:r>
              <a:rPr lang="zh-TW" altLang="en-US" sz="2000" kern="0" dirty="0">
                <a:latin typeface="Times New Roman" panose="02020603050405020304" pitchFamily="18" charset="0"/>
                <a:cs typeface="Times New Roman" panose="02020603050405020304" pitchFamily="18" charset="0"/>
              </a:rPr>
              <a:t>這個宇宙，最難以理解的，就是它竟然可以</a:t>
            </a:r>
            <a:r>
              <a:rPr lang="zh-TW" altLang="en-US" sz="2000" b="1" kern="0" dirty="0">
                <a:solidFill>
                  <a:srgbClr val="FF3300"/>
                </a:solidFill>
                <a:latin typeface="Times New Roman" panose="02020603050405020304" pitchFamily="18" charset="0"/>
                <a:cs typeface="Times New Roman" panose="02020603050405020304" pitchFamily="18" charset="0"/>
              </a:rPr>
              <a:t>理解</a:t>
            </a:r>
            <a:r>
              <a:rPr lang="zh-TW" altLang="en-US" sz="2000" kern="0" dirty="0">
                <a:latin typeface="Times New Roman" panose="02020603050405020304" pitchFamily="18" charset="0"/>
                <a:cs typeface="Times New Roman" panose="02020603050405020304" pitchFamily="18" charset="0"/>
              </a:rPr>
              <a:t>的。</a:t>
            </a:r>
          </a:p>
          <a:p>
            <a:pPr marL="0" indent="0" algn="r" eaLnBrk="1" hangingPunct="1">
              <a:buNone/>
            </a:pPr>
            <a:r>
              <a:rPr lang="en-US" altLang="zh-TW" sz="2000" kern="0" dirty="0">
                <a:latin typeface="Times New Roman" panose="02020603050405020304" pitchFamily="18" charset="0"/>
                <a:cs typeface="Times New Roman" panose="02020603050405020304" pitchFamily="18" charset="0"/>
              </a:rPr>
              <a:t>A. Einstein</a:t>
            </a:r>
          </a:p>
        </p:txBody>
      </p:sp>
    </p:spTree>
    <p:extLst>
      <p:ext uri="{BB962C8B-B14F-4D97-AF65-F5344CB8AC3E}">
        <p14:creationId xmlns:p14="http://schemas.microsoft.com/office/powerpoint/2010/main" val="296031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574A-D64F-4202-A33C-20B05B2870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B0DE98-0B02-3299-F5B6-8023CB6847E6}"/>
              </a:ext>
            </a:extLst>
          </p:cNvPr>
          <p:cNvSpPr txBox="1"/>
          <p:nvPr/>
        </p:nvSpPr>
        <p:spPr>
          <a:xfrm>
            <a:off x="1583668" y="2579284"/>
            <a:ext cx="597666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Differential Equation (Ordinary and Partial)</a:t>
            </a:r>
            <a:r>
              <a:rPr lang="zh-TW" altLang="en-US" dirty="0">
                <a:latin typeface="Times New Roman" panose="02020603050405020304" pitchFamily="18" charset="0"/>
                <a:cs typeface="Times New Roman" panose="02020603050405020304" pitchFamily="18" charset="0"/>
              </a:rPr>
              <a:t> 微分方程式</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5DE07A4-2E12-9C7F-985F-550AAEB2FC99}"/>
              </a:ext>
            </a:extLst>
          </p:cNvPr>
          <p:cNvSpPr txBox="1"/>
          <p:nvPr/>
        </p:nvSpPr>
        <p:spPr>
          <a:xfrm>
            <a:off x="1583668" y="3204487"/>
            <a:ext cx="51485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Vector and Matrix</a:t>
            </a:r>
            <a:r>
              <a:rPr lang="zh-TW" altLang="en-US" dirty="0">
                <a:latin typeface="Times New Roman" panose="02020603050405020304" pitchFamily="18" charset="0"/>
                <a:cs typeface="Times New Roman" panose="02020603050405020304" pitchFamily="18" charset="0"/>
              </a:rPr>
              <a:t> 向量與矩陣</a:t>
            </a:r>
            <a:r>
              <a:rPr lang="en-US"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8A9BDD0A-CA71-4D5C-3533-2EAC9BF63DCB}"/>
              </a:ext>
            </a:extLst>
          </p:cNvPr>
          <p:cNvSpPr txBox="1"/>
          <p:nvPr/>
        </p:nvSpPr>
        <p:spPr>
          <a:xfrm>
            <a:off x="1583668" y="4437112"/>
            <a:ext cx="597666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Eigenvalues and Eigenfunctions </a:t>
            </a:r>
            <a:r>
              <a:rPr lang="en-US" dirty="0" err="1">
                <a:latin typeface="Times New Roman" panose="02020603050405020304" pitchFamily="18" charset="0"/>
                <a:cs typeface="Times New Roman" panose="02020603050405020304" pitchFamily="18" charset="0"/>
              </a:rPr>
              <a:t>本徵值與本徵函數</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C42701F-DF9E-9D20-0340-67CA1F1AD553}"/>
              </a:ext>
            </a:extLst>
          </p:cNvPr>
          <p:cNvSpPr txBox="1"/>
          <p:nvPr/>
        </p:nvSpPr>
        <p:spPr>
          <a:xfrm>
            <a:off x="1583668" y="3829690"/>
            <a:ext cx="6588732" cy="369332"/>
          </a:xfrm>
          <a:prstGeom prst="rect">
            <a:avLst/>
          </a:prstGeom>
          <a:noFill/>
        </p:spPr>
        <p:txBody>
          <a:bodyPr wrap="square" rtlCol="0">
            <a:spAutoFit/>
          </a:bodyPr>
          <a:lstStyle/>
          <a:p>
            <a:r>
              <a:rPr lang="en-US" dirty="0" err="1"/>
              <a:t>微分方程式與矩陣，竟然有一個共通的數學結構</a:t>
            </a:r>
            <a:r>
              <a:rPr lang="en-US" dirty="0"/>
              <a:t>：</a:t>
            </a:r>
          </a:p>
        </p:txBody>
      </p:sp>
      <p:sp>
        <p:nvSpPr>
          <p:cNvPr id="7" name="TextBox 6">
            <a:extLst>
              <a:ext uri="{FF2B5EF4-FFF2-40B4-BE49-F238E27FC236}">
                <a16:creationId xmlns:a16="http://schemas.microsoft.com/office/drawing/2014/main" id="{5169448B-9198-4EB1-B2F8-D1399F9D0DA9}"/>
              </a:ext>
            </a:extLst>
          </p:cNvPr>
          <p:cNvSpPr txBox="1"/>
          <p:nvPr/>
        </p:nvSpPr>
        <p:spPr>
          <a:xfrm>
            <a:off x="1583668" y="5562970"/>
            <a:ext cx="5652628" cy="369332"/>
          </a:xfrm>
          <a:prstGeom prst="rect">
            <a:avLst/>
          </a:prstGeom>
          <a:noFill/>
        </p:spPr>
        <p:txBody>
          <a:bodyPr wrap="square" rtlCol="0">
            <a:spAutoFit/>
          </a:bodyPr>
          <a:lstStyle/>
          <a:p>
            <a:r>
              <a:rPr lang="en-US" dirty="0" err="1"/>
              <a:t>這個課的課名應該叫</a:t>
            </a:r>
            <a:r>
              <a:rPr lang="en-US" dirty="0"/>
              <a:t>：“</a:t>
            </a:r>
            <a:r>
              <a:rPr lang="en-US" dirty="0" err="1"/>
              <a:t>本徵值問題</a:t>
            </a:r>
            <a:r>
              <a:rPr lang="en-US" dirty="0"/>
              <a:t>”</a:t>
            </a:r>
          </a:p>
        </p:txBody>
      </p:sp>
      <p:sp>
        <p:nvSpPr>
          <p:cNvPr id="9" name="TextBox 8">
            <a:extLst>
              <a:ext uri="{FF2B5EF4-FFF2-40B4-BE49-F238E27FC236}">
                <a16:creationId xmlns:a16="http://schemas.microsoft.com/office/drawing/2014/main" id="{7EB9F710-0192-D91B-9B25-DAAC0BBEE963}"/>
              </a:ext>
            </a:extLst>
          </p:cNvPr>
          <p:cNvSpPr txBox="1"/>
          <p:nvPr/>
        </p:nvSpPr>
        <p:spPr>
          <a:xfrm>
            <a:off x="1583668" y="1946501"/>
            <a:ext cx="6048672" cy="369332"/>
          </a:xfrm>
          <a:prstGeom prst="rect">
            <a:avLst/>
          </a:prstGeom>
          <a:noFill/>
        </p:spPr>
        <p:txBody>
          <a:bodyPr wrap="square" rtlCol="0">
            <a:spAutoFit/>
          </a:bodyPr>
          <a:lstStyle/>
          <a:p>
            <a:r>
              <a:rPr lang="en-US" dirty="0" err="1">
                <a:solidFill>
                  <a:srgbClr val="FF0000"/>
                </a:solidFill>
              </a:rPr>
              <a:t>數學物理的最重要洞見就是：這兩個解物理問題的絕招</a:t>
            </a:r>
            <a:r>
              <a:rPr lang="en-US" dirty="0">
                <a:solidFill>
                  <a:srgbClr val="FF0000"/>
                </a:solidFill>
              </a:rPr>
              <a:t>：</a:t>
            </a:r>
          </a:p>
        </p:txBody>
      </p:sp>
      <p:sp>
        <p:nvSpPr>
          <p:cNvPr id="4" name="TextBox 3">
            <a:extLst>
              <a:ext uri="{FF2B5EF4-FFF2-40B4-BE49-F238E27FC236}">
                <a16:creationId xmlns:a16="http://schemas.microsoft.com/office/drawing/2014/main" id="{740ADFA1-8D0D-E1EC-AD48-9B4CBC53DFD3}"/>
              </a:ext>
            </a:extLst>
          </p:cNvPr>
          <p:cNvSpPr txBox="1"/>
          <p:nvPr/>
        </p:nvSpPr>
        <p:spPr>
          <a:xfrm>
            <a:off x="1583668" y="1378455"/>
            <a:ext cx="4572000"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Eigenvalue problems </a:t>
            </a:r>
            <a:r>
              <a:rPr lang="en-GB" dirty="0" err="1">
                <a:solidFill>
                  <a:srgbClr val="FF0000"/>
                </a:solidFill>
                <a:latin typeface="Times New Roman" panose="02020603050405020304" pitchFamily="18" charset="0"/>
                <a:cs typeface="Times New Roman" panose="02020603050405020304" pitchFamily="18" charset="0"/>
              </a:rPr>
              <a:t>這個字再次重複出現</a:t>
            </a:r>
            <a:r>
              <a:rPr lang="en-GB" dirty="0">
                <a:solidFill>
                  <a:srgbClr val="FF0000"/>
                </a:solidFill>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116879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669162" y="1456986"/>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62" y="1456986"/>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715201" y="4180549"/>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715201" y="4612349"/>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715201" y="5044149"/>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937843" y="3814423"/>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937843" y="3814423"/>
                <a:ext cx="1546705" cy="307777"/>
              </a:xfrm>
              <a:prstGeom prst="rect">
                <a:avLst/>
              </a:prstGeom>
              <a:blipFill>
                <a:blip r:embed="rId3"/>
                <a:stretch>
                  <a:fillRect l="-3252" r="-813"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921118" y="4226245"/>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921118" y="4226245"/>
                <a:ext cx="1692899" cy="307777"/>
              </a:xfrm>
              <a:prstGeom prst="rect">
                <a:avLst/>
              </a:prstGeom>
              <a:blipFill>
                <a:blip r:embed="rId4"/>
                <a:stretch>
                  <a:fillRect l="-2985" r="-746" b="-1153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5"/>
          <a:srcRect r="-580" b="10625"/>
          <a:stretch/>
        </p:blipFill>
        <p:spPr>
          <a:xfrm>
            <a:off x="4572000" y="1493742"/>
            <a:ext cx="4391137" cy="2177806"/>
          </a:xfrm>
          <a:prstGeom prst="rect">
            <a:avLst/>
          </a:prstGeom>
        </p:spPr>
      </p:pic>
      <p:pic>
        <p:nvPicPr>
          <p:cNvPr id="2" name="Picture 1">
            <a:extLst>
              <a:ext uri="{FF2B5EF4-FFF2-40B4-BE49-F238E27FC236}">
                <a16:creationId xmlns:a16="http://schemas.microsoft.com/office/drawing/2014/main" id="{70B51F28-3323-5283-AC5D-24F00B2A47AA}"/>
              </a:ext>
            </a:extLst>
          </p:cNvPr>
          <p:cNvPicPr>
            <a:picLocks noChangeAspect="1"/>
          </p:cNvPicPr>
          <p:nvPr/>
        </p:nvPicPr>
        <p:blipFill>
          <a:blip r:embed="rId6"/>
          <a:stretch>
            <a:fillRect/>
          </a:stretch>
        </p:blipFill>
        <p:spPr>
          <a:xfrm>
            <a:off x="1151638" y="5680736"/>
            <a:ext cx="6972300" cy="9652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8BF897-86C5-20F9-49A4-BB69C9AB00E2}"/>
                  </a:ext>
                </a:extLst>
              </p:cNvPr>
              <p:cNvSpPr txBox="1"/>
              <p:nvPr/>
            </p:nvSpPr>
            <p:spPr>
              <a:xfrm>
                <a:off x="1709749" y="489152"/>
                <a:ext cx="68172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What is the wavefunction </a:t>
                </a:r>
                <a14:m>
                  <m:oMath xmlns:m="http://schemas.openxmlformats.org/officeDocument/2006/math">
                    <m:r>
                      <m:rPr>
                        <m:sty m:val="p"/>
                      </m:rPr>
                      <a:rPr lang="el-GR" altLang="zh-TW" i="1">
                        <a:latin typeface="Cambria Math"/>
                        <a:ea typeface="Cambria Math"/>
                      </a:rPr>
                      <m:t>Ψ</m:t>
                    </m:r>
                  </m:oMath>
                </a14:m>
                <a:r>
                  <a:rPr lang="en-US" dirty="0">
                    <a:latin typeface="Times New Roman" panose="02020603050405020304" pitchFamily="18" charset="0"/>
                    <a:cs typeface="Times New Roman" panose="02020603050405020304" pitchFamily="18" charset="0"/>
                  </a:rPr>
                  <a:t> exactly? Could we observe it?</a:t>
                </a:r>
              </a:p>
            </p:txBody>
          </p:sp>
        </mc:Choice>
        <mc:Fallback xmlns="">
          <p:sp>
            <p:nvSpPr>
              <p:cNvPr id="3" name="TextBox 2">
                <a:extLst>
                  <a:ext uri="{FF2B5EF4-FFF2-40B4-BE49-F238E27FC236}">
                    <a16:creationId xmlns:a16="http://schemas.microsoft.com/office/drawing/2014/main" id="{688BF897-86C5-20F9-49A4-BB69C9AB00E2}"/>
                  </a:ext>
                </a:extLst>
              </p:cNvPr>
              <p:cNvSpPr txBox="1">
                <a:spLocks noRot="1" noChangeAspect="1" noMove="1" noResize="1" noEditPoints="1" noAdjustHandles="1" noChangeArrowheads="1" noChangeShapeType="1" noTextEdit="1"/>
              </p:cNvSpPr>
              <p:nvPr/>
            </p:nvSpPr>
            <p:spPr>
              <a:xfrm>
                <a:off x="1709749" y="489152"/>
                <a:ext cx="6817239" cy="369332"/>
              </a:xfrm>
              <a:prstGeom prst="rect">
                <a:avLst/>
              </a:prstGeom>
              <a:blipFill>
                <a:blip r:embed="rId7"/>
                <a:stretch>
                  <a:fillRect l="-743"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C82EEA4-CA05-7A34-3452-84E8EBA3C29F}"/>
              </a:ext>
            </a:extLst>
          </p:cNvPr>
          <p:cNvSpPr txBox="1"/>
          <p:nvPr/>
        </p:nvSpPr>
        <p:spPr>
          <a:xfrm>
            <a:off x="1709749" y="898775"/>
            <a:ext cx="6351110"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Since it is a complex number function, we can never observe it.</a:t>
            </a:r>
          </a:p>
        </p:txBody>
      </p:sp>
      <mc:AlternateContent xmlns:mc="http://schemas.openxmlformats.org/markup-compatibility/2006" xmlns:a14="http://schemas.microsoft.com/office/drawing/2010/main">
        <mc:Choice Requires="a14">
          <p:sp>
            <p:nvSpPr>
              <p:cNvPr id="5" name="文字方塊 18">
                <a:extLst>
                  <a:ext uri="{FF2B5EF4-FFF2-40B4-BE49-F238E27FC236}">
                    <a16:creationId xmlns:a16="http://schemas.microsoft.com/office/drawing/2014/main" id="{57831C20-0791-01A9-2425-AC40E4299DAF}"/>
                  </a:ext>
                </a:extLst>
              </p:cNvPr>
              <p:cNvSpPr txBox="1"/>
              <p:nvPr/>
            </p:nvSpPr>
            <p:spPr bwMode="auto">
              <a:xfrm>
                <a:off x="2555776" y="3405834"/>
                <a:ext cx="3096345" cy="648126"/>
              </a:xfrm>
              <a:prstGeom prst="rect">
                <a:avLst/>
              </a:prstGeom>
              <a:solidFill>
                <a:srgbClr val="FFFF00"/>
              </a:solidFill>
              <a:ln>
                <a:solidFill>
                  <a:srgbClr val="FF0000"/>
                </a:solid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5" name="文字方塊 18">
                <a:extLst>
                  <a:ext uri="{FF2B5EF4-FFF2-40B4-BE49-F238E27FC236}">
                    <a16:creationId xmlns:a16="http://schemas.microsoft.com/office/drawing/2014/main" id="{57831C20-0791-01A9-2425-AC40E4299DAF}"/>
                  </a:ext>
                </a:extLst>
              </p:cNvPr>
              <p:cNvSpPr txBox="1">
                <a:spLocks noRot="1" noChangeAspect="1" noMove="1" noResize="1" noEditPoints="1" noAdjustHandles="1" noChangeArrowheads="1" noChangeShapeType="1" noTextEdit="1"/>
              </p:cNvSpPr>
              <p:nvPr/>
            </p:nvSpPr>
            <p:spPr bwMode="auto">
              <a:xfrm>
                <a:off x="2555776" y="3405834"/>
                <a:ext cx="3096345" cy="648126"/>
              </a:xfrm>
              <a:prstGeom prst="rect">
                <a:avLst/>
              </a:prstGeom>
              <a:blipFill>
                <a:blip r:embed="rId8"/>
                <a:stretch>
                  <a:fillRect b="-3774"/>
                </a:stretch>
              </a:blipFill>
              <a:ln>
                <a:solidFill>
                  <a:srgbClr val="FF0000"/>
                </a:solid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10673" y="3285877"/>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911" y="693490"/>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10673" y="3789115"/>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10673" y="4293096"/>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10673" y="5732363"/>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
        <p:nvSpPr>
          <p:cNvPr id="3" name="TextBox 2">
            <a:extLst>
              <a:ext uri="{FF2B5EF4-FFF2-40B4-BE49-F238E27FC236}">
                <a16:creationId xmlns:a16="http://schemas.microsoft.com/office/drawing/2014/main" id="{77ED1E4F-C507-28E5-E894-DB4CDF584376}"/>
              </a:ext>
            </a:extLst>
          </p:cNvPr>
          <p:cNvSpPr txBox="1"/>
          <p:nvPr/>
        </p:nvSpPr>
        <p:spPr>
          <a:xfrm>
            <a:off x="1921473" y="4662984"/>
            <a:ext cx="4572000" cy="458011"/>
          </a:xfrm>
          <a:prstGeom prst="rect">
            <a:avLst/>
          </a:prstGeom>
          <a:noFill/>
        </p:spPr>
        <p:txBody>
          <a:bodyPr wrap="square">
            <a:spAutoFit/>
          </a:bodyPr>
          <a:lstStyle/>
          <a:p>
            <a:pPr>
              <a:lnSpc>
                <a:spcPct val="150000"/>
              </a:lnSpc>
              <a:buNone/>
            </a:pPr>
            <a:r>
              <a:rPr lang="en-US" sz="1800" dirty="0">
                <a:solidFill>
                  <a:srgbClr val="000000"/>
                </a:solidFill>
                <a:effectLst/>
                <a:latin typeface="Times New Roman" panose="02020603050405020304" pitchFamily="18" charset="0"/>
                <a:ea typeface="Microsoft JhengHei" panose="020B0604030504040204" pitchFamily="34" charset="-120"/>
              </a:rPr>
              <a:t>Electron is a particle and a wave.</a:t>
            </a:r>
            <a:endParaRPr lang="en-GB" sz="1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422C613-A39D-CC44-09E2-63C77864BA37}"/>
              </a:ext>
            </a:extLst>
          </p:cNvPr>
          <p:cNvSpPr txBox="1"/>
          <p:nvPr/>
        </p:nvSpPr>
        <p:spPr>
          <a:xfrm>
            <a:off x="1910673" y="5120995"/>
            <a:ext cx="5829679" cy="458011"/>
          </a:xfrm>
          <a:prstGeom prst="rect">
            <a:avLst/>
          </a:prstGeom>
          <a:noFill/>
        </p:spPr>
        <p:txBody>
          <a:bodyPr wrap="square">
            <a:spAutoFit/>
          </a:bodyPr>
          <a:lstStyle/>
          <a:p>
            <a:pPr>
              <a:lnSpc>
                <a:spcPct val="150000"/>
              </a:lnSpc>
              <a:buNone/>
            </a:pPr>
            <a:r>
              <a:rPr lang="en-US" sz="1800" dirty="0">
                <a:solidFill>
                  <a:srgbClr val="000000"/>
                </a:solidFill>
                <a:effectLst/>
                <a:latin typeface="Times New Roman" panose="02020603050405020304" pitchFamily="18" charset="0"/>
                <a:ea typeface="Microsoft JhengHei" panose="020B0604030504040204" pitchFamily="34" charset="-120"/>
              </a:rPr>
              <a:t>It is impossible to be both particle and wave. </a:t>
            </a:r>
            <a:endParaRPr lang="en-GB" sz="1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152" y="1593160"/>
            <a:ext cx="4391137" cy="2177806"/>
          </a:xfrm>
          <a:prstGeom prst="rect">
            <a:avLst/>
          </a:prstGeom>
        </p:spPr>
      </p:pic>
      <p:sp>
        <p:nvSpPr>
          <p:cNvPr id="7176" name="Text Box 8"/>
          <p:cNvSpPr txBox="1">
            <a:spLocks noChangeArrowheads="1"/>
          </p:cNvSpPr>
          <p:nvPr/>
        </p:nvSpPr>
        <p:spPr bwMode="auto">
          <a:xfrm>
            <a:off x="987508" y="725846"/>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cxnSp>
        <p:nvCxnSpPr>
          <p:cNvPr id="14" name="直線接點 13"/>
          <p:cNvCxnSpPr/>
          <p:nvPr/>
        </p:nvCxnSpPr>
        <p:spPr>
          <a:xfrm flipV="1">
            <a:off x="1000148" y="2497645"/>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8835" y="2354770"/>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148" y="2640520"/>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398" y="2426208"/>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040" y="2234337"/>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1979" y="2221705"/>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7523" y="2283333"/>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0648" y="3215784"/>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0648" y="2279159"/>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4410" y="421509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3766" y="3795593"/>
            <a:ext cx="7940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r>
              <a:rPr lang="en-US" sz="1800" dirty="0" err="1">
                <a:ea typeface="PMingLiU" panose="02020500000000000000" pitchFamily="18" charset="-120"/>
              </a:rPr>
              <a:t>電子竟能自己跟自己干涉</a:t>
            </a:r>
            <a:r>
              <a:rPr lang="en-US" sz="1800" dirty="0">
                <a:ea typeface="PMingLiU" panose="02020500000000000000" pitchFamily="18" charset="-120"/>
              </a:rPr>
              <a:t>。</a:t>
            </a:r>
            <a:endParaRPr lang="zh-TW" altLang="en-US" sz="1800" dirty="0"/>
          </a:p>
        </p:txBody>
      </p:sp>
      <p:sp>
        <p:nvSpPr>
          <p:cNvPr id="20500" name="文字方塊 26"/>
          <p:cNvSpPr txBox="1">
            <a:spLocks noChangeArrowheads="1"/>
          </p:cNvSpPr>
          <p:nvPr/>
        </p:nvSpPr>
        <p:spPr bwMode="auto">
          <a:xfrm>
            <a:off x="5000648" y="1775921"/>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118" y="1778415"/>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118" y="1778415"/>
                <a:ext cx="105241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217" y="2718758"/>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217" y="2718758"/>
                <a:ext cx="1052412" cy="369332"/>
              </a:xfrm>
              <a:prstGeom prst="rect">
                <a:avLst/>
              </a:prstGeom>
              <a:blipFill>
                <a:blip r:embed="rId4"/>
                <a:stretch>
                  <a:fillRect/>
                </a:stretch>
              </a:blipFill>
            </p:spPr>
            <p:txBody>
              <a:bodyPr/>
              <a:lstStyle/>
              <a:p>
                <a:r>
                  <a:rPr lang="en-US">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09984" y="334839"/>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6873" y="1124825"/>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6873" y="4614415"/>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1E9310-49AD-1BAA-125F-F5F6810D69B8}"/>
                  </a:ext>
                </a:extLst>
              </p:cNvPr>
              <p:cNvSpPr txBox="1"/>
              <p:nvPr/>
            </p:nvSpPr>
            <p:spPr>
              <a:xfrm>
                <a:off x="4016337" y="5926207"/>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D41E9310-49AD-1BAA-125F-F5F6810D69B8}"/>
                  </a:ext>
                </a:extLst>
              </p:cNvPr>
              <p:cNvSpPr txBox="1">
                <a:spLocks noRot="1" noChangeAspect="1" noMove="1" noResize="1" noEditPoints="1" noAdjustHandles="1" noChangeArrowheads="1" noChangeShapeType="1" noTextEdit="1"/>
              </p:cNvSpPr>
              <p:nvPr/>
            </p:nvSpPr>
            <p:spPr>
              <a:xfrm>
                <a:off x="4016337" y="5926207"/>
                <a:ext cx="1750222" cy="572273"/>
              </a:xfrm>
              <a:prstGeom prst="rect">
                <a:avLst/>
              </a:prstGeom>
              <a:blipFill>
                <a:blip r:embed="rId5"/>
                <a:stretch>
                  <a:fillRect t="-56522" r="-7194" b="-8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FA5BC3-3ECD-07EA-A844-EEB83B348E3E}"/>
                  </a:ext>
                </a:extLst>
              </p:cNvPr>
              <p:cNvSpPr txBox="1"/>
              <p:nvPr/>
            </p:nvSpPr>
            <p:spPr>
              <a:xfrm>
                <a:off x="1000148" y="5512153"/>
                <a:ext cx="7405882" cy="369332"/>
              </a:xfrm>
              <a:prstGeom prst="rect">
                <a:avLst/>
              </a:prstGeom>
              <a:noFill/>
            </p:spPr>
            <p:txBody>
              <a:bodyPr wrap="square" rtlCol="0">
                <a:spAutoFit/>
              </a:bodyPr>
              <a:lstStyle/>
              <a:p>
                <a:r>
                  <a:rPr lang="en-US" sz="1800" dirty="0">
                    <a:latin typeface="+mj-lt"/>
                    <a:ea typeface="PMingLiU" panose="02020500000000000000" pitchFamily="18" charset="-120"/>
                  </a:rPr>
                  <a:t>在撞到屏幕前電子的狀態是兩個不相容的狀態</a:t>
                </a:r>
                <a14:m>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2</m:t>
                            </m:r>
                          </m:e>
                        </m:d>
                      </m:e>
                    </m:d>
                  </m:oMath>
                </a14:m>
                <a:r>
                  <a:rPr lang="en-US" sz="1800" dirty="0" err="1">
                    <a:latin typeface="+mj-lt"/>
                    <a:ea typeface="PMingLiU" panose="02020500000000000000" pitchFamily="18" charset="-120"/>
                  </a:rPr>
                  <a:t>的疊加</a:t>
                </a:r>
                <a:r>
                  <a:rPr lang="en-US" sz="1800" dirty="0">
                    <a:latin typeface="+mj-lt"/>
                    <a:ea typeface="PMingLiU" panose="02020500000000000000" pitchFamily="18" charset="-120"/>
                  </a:rPr>
                  <a:t>！</a:t>
                </a:r>
              </a:p>
            </p:txBody>
          </p:sp>
        </mc:Choice>
        <mc:Fallback xmlns="">
          <p:sp>
            <p:nvSpPr>
              <p:cNvPr id="9" name="TextBox 8">
                <a:extLst>
                  <a:ext uri="{FF2B5EF4-FFF2-40B4-BE49-F238E27FC236}">
                    <a16:creationId xmlns:a16="http://schemas.microsoft.com/office/drawing/2014/main" id="{3AFA5BC3-3ECD-07EA-A844-EEB83B348E3E}"/>
                  </a:ext>
                </a:extLst>
              </p:cNvPr>
              <p:cNvSpPr txBox="1">
                <a:spLocks noRot="1" noChangeAspect="1" noMove="1" noResize="1" noEditPoints="1" noAdjustHandles="1" noChangeArrowheads="1" noChangeShapeType="1" noTextEdit="1"/>
              </p:cNvSpPr>
              <p:nvPr/>
            </p:nvSpPr>
            <p:spPr>
              <a:xfrm>
                <a:off x="1000148" y="5512153"/>
                <a:ext cx="7405882" cy="369332"/>
              </a:xfrm>
              <a:prstGeom prst="rect">
                <a:avLst/>
              </a:prstGeom>
              <a:blipFill>
                <a:blip r:embed="rId6"/>
                <a:stretch>
                  <a:fillRect l="-685"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325A33-EFCC-D662-8CB7-A9A117CB8B70}"/>
                  </a:ext>
                </a:extLst>
              </p:cNvPr>
              <p:cNvSpPr txBox="1"/>
              <p:nvPr/>
            </p:nvSpPr>
            <p:spPr>
              <a:xfrm>
                <a:off x="2523586" y="6072402"/>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8325A33-EFCC-D662-8CB7-A9A117CB8B70}"/>
                  </a:ext>
                </a:extLst>
              </p:cNvPr>
              <p:cNvSpPr txBox="1">
                <a:spLocks noRot="1" noChangeAspect="1" noMove="1" noResize="1" noEditPoints="1" noAdjustHandles="1" noChangeArrowheads="1" noChangeShapeType="1" noTextEdit="1"/>
              </p:cNvSpPr>
              <p:nvPr/>
            </p:nvSpPr>
            <p:spPr>
              <a:xfrm>
                <a:off x="2523586" y="6072402"/>
                <a:ext cx="263107" cy="276999"/>
              </a:xfrm>
              <a:prstGeom prst="rect">
                <a:avLst/>
              </a:prstGeom>
              <a:blipFill>
                <a:blip r:embed="rId7"/>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90AF43-3E70-B08B-5DAF-5B4A1B0D1A26}"/>
                  </a:ext>
                </a:extLst>
              </p:cNvPr>
              <p:cNvSpPr txBox="1"/>
              <p:nvPr/>
            </p:nvSpPr>
            <p:spPr>
              <a:xfrm>
                <a:off x="1857398" y="605952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D690AF43-3E70-B08B-5DAF-5B4A1B0D1A26}"/>
                  </a:ext>
                </a:extLst>
              </p:cNvPr>
              <p:cNvSpPr txBox="1">
                <a:spLocks noRot="1" noChangeAspect="1" noMove="1" noResize="1" noEditPoints="1" noAdjustHandles="1" noChangeArrowheads="1" noChangeShapeType="1" noTextEdit="1"/>
              </p:cNvSpPr>
              <p:nvPr/>
            </p:nvSpPr>
            <p:spPr>
              <a:xfrm>
                <a:off x="1857398" y="6059526"/>
                <a:ext cx="370358" cy="276999"/>
              </a:xfrm>
              <a:prstGeom prst="rect">
                <a:avLst/>
              </a:prstGeom>
              <a:blipFill>
                <a:blip r:embed="rId8"/>
                <a:stretch>
                  <a:fillRect l="-96667" t="-168182" r="-73333"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FCFD0F-E042-B9F0-0248-EE697FD4319F}"/>
                  </a:ext>
                </a:extLst>
              </p:cNvPr>
              <p:cNvSpPr txBox="1"/>
              <p:nvPr/>
            </p:nvSpPr>
            <p:spPr>
              <a:xfrm>
                <a:off x="3234064" y="604551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D9FCFD0F-E042-B9F0-0248-EE697FD4319F}"/>
                  </a:ext>
                </a:extLst>
              </p:cNvPr>
              <p:cNvSpPr txBox="1">
                <a:spLocks noRot="1" noChangeAspect="1" noMove="1" noResize="1" noEditPoints="1" noAdjustHandles="1" noChangeArrowheads="1" noChangeShapeType="1" noTextEdit="1"/>
              </p:cNvSpPr>
              <p:nvPr/>
            </p:nvSpPr>
            <p:spPr>
              <a:xfrm>
                <a:off x="3234064" y="6045516"/>
                <a:ext cx="370358" cy="276999"/>
              </a:xfrm>
              <a:prstGeom prst="rect">
                <a:avLst/>
              </a:prstGeom>
              <a:blipFill>
                <a:blip r:embed="rId9"/>
                <a:stretch>
                  <a:fillRect l="-93333" t="-168182" r="-76667" b="-245455"/>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2454739A-FD45-9775-7C02-79EAF3E58C09}"/>
              </a:ext>
            </a:extLst>
          </p:cNvPr>
          <p:cNvSpPr txBox="1"/>
          <p:nvPr/>
        </p:nvSpPr>
        <p:spPr>
          <a:xfrm>
            <a:off x="1029139" y="5027741"/>
            <a:ext cx="448433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波天生就是劈腿的</a:t>
            </a:r>
            <a:r>
              <a:rPr lang="en-US" sz="1800" dirty="0">
                <a:latin typeface="+mj-lt"/>
                <a:ea typeface="PMingLiU" panose="02020500000000000000" pitchFamily="18"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6" grpId="0"/>
      <p:bldP spid="18" grpId="0"/>
      <p:bldP spid="28" grpId="0"/>
      <p:bldP spid="25" grpId="0" animBg="1"/>
      <p:bldP spid="2" grpId="0"/>
      <p:bldP spid="8" grpId="0" animBg="1"/>
      <p:bldP spid="9" grpId="0"/>
      <p:bldP spid="11" grpId="0" animBg="1"/>
      <p:bldP spid="5" grpId="0" animBg="1"/>
      <p:bldP spid="12" grpId="0" animBg="1"/>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529E34FD-D3D1-4BF6-D3EF-A4E5DCB7E5BD}"/>
              </a:ext>
            </a:extLst>
          </p:cNvPr>
          <p:cNvPicPr>
            <a:picLocks noChangeAspect="1"/>
          </p:cNvPicPr>
          <p:nvPr/>
        </p:nvPicPr>
        <p:blipFill>
          <a:blip r:embed="rId2">
            <a:extLst>
              <a:ext uri="{28A0092B-C50C-407E-A947-70E740481C1C}">
                <a14:useLocalDpi xmlns:a14="http://schemas.microsoft.com/office/drawing/2010/main" val="0"/>
              </a:ext>
            </a:extLst>
          </a:blip>
          <a:srcRect r="2750"/>
          <a:stretch/>
        </p:blipFill>
        <p:spPr>
          <a:xfrm>
            <a:off x="1" y="1412776"/>
            <a:ext cx="9134563" cy="3888432"/>
          </a:xfrm>
          <a:prstGeom prst="rect">
            <a:avLst/>
          </a:prstGeom>
        </p:spPr>
      </p:pic>
      <p:sp>
        <p:nvSpPr>
          <p:cNvPr id="7" name="TextBox 6">
            <a:extLst>
              <a:ext uri="{FF2B5EF4-FFF2-40B4-BE49-F238E27FC236}">
                <a16:creationId xmlns:a16="http://schemas.microsoft.com/office/drawing/2014/main" id="{44F3B295-00D6-6191-241E-8CD29BA010F3}"/>
              </a:ext>
            </a:extLst>
          </p:cNvPr>
          <p:cNvSpPr txBox="1"/>
          <p:nvPr/>
        </p:nvSpPr>
        <p:spPr>
          <a:xfrm>
            <a:off x="2303748" y="6029839"/>
            <a:ext cx="4536504" cy="369332"/>
          </a:xfrm>
          <a:prstGeom prst="rect">
            <a:avLst/>
          </a:prstGeom>
          <a:noFill/>
        </p:spPr>
        <p:txBody>
          <a:bodyPr wrap="square">
            <a:spAutoFit/>
          </a:bodyPr>
          <a:lstStyle/>
          <a:p>
            <a:r>
              <a:rPr lang="en-TW"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https://www.mirrorvoice.com.tw/podcasts/140</a:t>
            </a:r>
            <a:endParaRPr lang="en-TW" dirty="0">
              <a:solidFill>
                <a:srgbClr val="FF0000"/>
              </a:solidFill>
              <a:latin typeface="Times New Roman" panose="02020603050405020304" pitchFamily="18" charset="0"/>
              <a:cs typeface="Times New Roman" panose="02020603050405020304" pitchFamily="18" charset="0"/>
            </a:endParaRPr>
          </a:p>
        </p:txBody>
      </p:sp>
      <p:pic>
        <p:nvPicPr>
          <p:cNvPr id="3" name="Picture 2" descr="A screenshot of a computer&#10;&#10;Description automatically generated">
            <a:extLst>
              <a:ext uri="{FF2B5EF4-FFF2-40B4-BE49-F238E27FC236}">
                <a16:creationId xmlns:a16="http://schemas.microsoft.com/office/drawing/2014/main" id="{34C59C8E-F239-F724-1968-0AC3B7240F2B}"/>
              </a:ext>
            </a:extLst>
          </p:cNvPr>
          <p:cNvPicPr>
            <a:picLocks noChangeAspect="1"/>
          </p:cNvPicPr>
          <p:nvPr/>
        </p:nvPicPr>
        <p:blipFill>
          <a:blip r:embed="rId4">
            <a:extLst>
              <a:ext uri="{28A0092B-C50C-407E-A947-70E740481C1C}">
                <a14:useLocalDpi xmlns:a14="http://schemas.microsoft.com/office/drawing/2010/main" val="0"/>
              </a:ext>
            </a:extLst>
          </a:blip>
          <a:srcRect l="11574" t="20073" r="11529"/>
          <a:stretch/>
        </p:blipFill>
        <p:spPr>
          <a:xfrm>
            <a:off x="0" y="1844966"/>
            <a:ext cx="6444208" cy="3709881"/>
          </a:xfrm>
          <a:prstGeom prst="rect">
            <a:avLst/>
          </a:prstGeom>
        </p:spPr>
      </p:pic>
      <p:sp>
        <p:nvSpPr>
          <p:cNvPr id="6" name="TextBox 5">
            <a:extLst>
              <a:ext uri="{FF2B5EF4-FFF2-40B4-BE49-F238E27FC236}">
                <a16:creationId xmlns:a16="http://schemas.microsoft.com/office/drawing/2014/main" id="{1DCF195B-40EA-B267-C85E-6FF8B8428EF4}"/>
              </a:ext>
            </a:extLst>
          </p:cNvPr>
          <p:cNvSpPr txBox="1"/>
          <p:nvPr/>
        </p:nvSpPr>
        <p:spPr>
          <a:xfrm>
            <a:off x="2303748" y="5660507"/>
            <a:ext cx="5076564"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a:t>
            </a:r>
            <a:r>
              <a:rPr lang="en-US" dirty="0" err="1">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www.mirrorvoice.com.tw</a:t>
            </a:r>
            <a:r>
              <a:rPr lang="en-US" dirty="0">
                <a:solidFill>
                  <a:srgbClr val="FF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/podcasts/78</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3340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771156" y="1167961"/>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293740" y="1361636"/>
            <a:ext cx="320675" cy="317500"/>
          </a:xfrm>
          <a:prstGeom prst="ellipse">
            <a:avLst/>
          </a:prstGeom>
          <a:solidFill>
            <a:srgbClr val="00B050"/>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019796" y="672661"/>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13" y="2530712"/>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951359" y="1969412"/>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可是這兩個不相容的圖像都必須捨去一些特性才能並存！</a:t>
            </a:r>
          </a:p>
        </p:txBody>
      </p:sp>
      <p:sp>
        <p:nvSpPr>
          <p:cNvPr id="197639" name="矩形 6"/>
          <p:cNvSpPr>
            <a:spLocks noChangeArrowheads="1"/>
          </p:cNvSpPr>
          <p:nvPr/>
        </p:nvSpPr>
        <p:spPr bwMode="auto">
          <a:xfrm>
            <a:off x="1043609" y="5349598"/>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043608" y="5733256"/>
            <a:ext cx="771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電子是波，只是電子的無法觀察測量，一測量，電子就以粒子的型式出現。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004" y="2523410"/>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D008235-F46B-70DF-9BF7-80C27B3944F7}"/>
              </a:ext>
            </a:extLst>
          </p:cNvPr>
          <p:cNvSpPr txBox="1"/>
          <p:nvPr/>
        </p:nvSpPr>
        <p:spPr>
          <a:xfrm>
            <a:off x="1043608" y="68759"/>
            <a:ext cx="5688632" cy="458011"/>
          </a:xfrm>
          <a:prstGeom prst="rect">
            <a:avLst/>
          </a:prstGeom>
          <a:noFill/>
        </p:spPr>
        <p:txBody>
          <a:bodyPr wrap="square">
            <a:spAutoFit/>
          </a:bodyPr>
          <a:lstStyle/>
          <a:p>
            <a:pPr>
              <a:lnSpc>
                <a:spcPct val="150000"/>
              </a:lnSpc>
              <a:buNone/>
            </a:pPr>
            <a:r>
              <a:rPr lang="en-US" sz="1800" dirty="0">
                <a:solidFill>
                  <a:srgbClr val="000000"/>
                </a:solidFill>
                <a:effectLst/>
                <a:latin typeface="Times New Roman" panose="02020603050405020304" pitchFamily="18" charset="0"/>
                <a:ea typeface="Microsoft JhengHei" panose="020B0604030504040204" pitchFamily="34" charset="-120"/>
              </a:rPr>
              <a:t>It is impossible to be both particle and wave. Unless…….</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1933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6850" name="文字方塊 1"/>
              <p:cNvSpPr txBox="1">
                <a:spLocks noChangeArrowheads="1"/>
              </p:cNvSpPr>
              <p:nvPr/>
            </p:nvSpPr>
            <p:spPr bwMode="auto">
              <a:xfrm>
                <a:off x="3203699" y="3428256"/>
                <a:ext cx="3456086"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由波函數</a:t>
                </a:r>
                <a14:m>
                  <m:oMath xmlns:m="http://schemas.openxmlformats.org/officeDocument/2006/math">
                    <m:r>
                      <a:rPr lang="zh-TW" altLang="en-US" sz="1800" i="1" smtClean="0">
                        <a:solidFill>
                          <a:srgbClr val="FF0000"/>
                        </a:solidFill>
                        <a:latin typeface="Cambria Math" panose="02040503050406030204" pitchFamily="18" charset="0"/>
                      </a:rPr>
                      <m:t>𝜓</m:t>
                    </m:r>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𝑡</m:t>
                        </m:r>
                      </m:e>
                    </m:d>
                  </m:oMath>
                </a14:m>
                <a:r>
                  <a:rPr lang="zh-TW" altLang="en-US" sz="1800" dirty="0">
                    <a:solidFill>
                      <a:srgbClr val="FF0000"/>
                    </a:solidFill>
                  </a:rPr>
                  <a:t>來描述的粒子</a:t>
                </a:r>
              </a:p>
            </p:txBody>
          </p:sp>
        </mc:Choice>
        <mc:Fallback xmlns="">
          <p:sp>
            <p:nvSpPr>
              <p:cNvPr id="206850" name="文字方塊 1"/>
              <p:cNvSpPr txBox="1">
                <a:spLocks noRot="1" noChangeAspect="1" noMove="1" noResize="1" noEditPoints="1" noAdjustHandles="1" noChangeArrowheads="1" noChangeShapeType="1" noTextEdit="1"/>
              </p:cNvSpPr>
              <p:nvPr/>
            </p:nvSpPr>
            <p:spPr bwMode="auto">
              <a:xfrm>
                <a:off x="3203699" y="3428256"/>
                <a:ext cx="3456086" cy="369332"/>
              </a:xfrm>
              <a:prstGeom prst="rect">
                <a:avLst/>
              </a:prstGeom>
              <a:blipFill>
                <a:blip r:embed="rId2"/>
                <a:stretch>
                  <a:fillRect l="-1465" t="-6452" b="-19355"/>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4" name="矩形圖說文字 3"/>
          <p:cNvSpPr/>
          <p:nvPr/>
        </p:nvSpPr>
        <p:spPr>
          <a:xfrm flipH="1">
            <a:off x="827211" y="2132856"/>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狀態的變化是以波方程式來計算</a:t>
            </a:r>
            <a:endParaRPr lang="en-US" altLang="zh-TW" sz="1800" dirty="0"/>
          </a:p>
        </p:txBody>
      </p:sp>
      <p:sp>
        <p:nvSpPr>
          <p:cNvPr id="5" name="矩形圖說文字 4"/>
          <p:cNvSpPr/>
          <p:nvPr/>
        </p:nvSpPr>
        <p:spPr>
          <a:xfrm>
            <a:off x="4788024" y="2132856"/>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564061" y="1485156"/>
            <a:ext cx="1728788" cy="1223963"/>
          </a:xfrm>
          <a:prstGeom prst="blockArc">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268661" y="1053356"/>
            <a:ext cx="5471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波的強度等於觀察時在該處發現此粒子的機率！</a:t>
            </a:r>
          </a:p>
        </p:txBody>
      </p:sp>
      <p:sp>
        <p:nvSpPr>
          <p:cNvPr id="206855" name="文字方塊 8"/>
          <p:cNvSpPr txBox="1">
            <a:spLocks noChangeArrowheads="1"/>
          </p:cNvSpPr>
          <p:nvPr/>
        </p:nvSpPr>
        <p:spPr bwMode="auto">
          <a:xfrm>
            <a:off x="3779912" y="616258"/>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3924424" y="4436740"/>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3383508" y="3866386"/>
                <a:ext cx="2520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（而不是位置函數</a:t>
                </a:r>
                <a14:m>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383508" y="3866386"/>
                <a:ext cx="2520106" cy="369332"/>
              </a:xfrm>
              <a:prstGeom prst="rect">
                <a:avLst/>
              </a:prstGeom>
              <a:blipFill>
                <a:blip r:embed="rId4"/>
                <a:stretch>
                  <a:fillRect l="-2010" t="-6667" r="-1105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53745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2441-5DDB-2698-21BE-84097F8C8F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471253-E79C-7D28-7222-FFD03D156A6B}"/>
              </a:ext>
            </a:extLst>
          </p:cNvPr>
          <p:cNvPicPr>
            <a:picLocks noChangeAspect="1"/>
          </p:cNvPicPr>
          <p:nvPr/>
        </p:nvPicPr>
        <p:blipFill>
          <a:blip r:embed="rId2"/>
          <a:stretch>
            <a:fillRect/>
          </a:stretch>
        </p:blipFill>
        <p:spPr>
          <a:xfrm>
            <a:off x="2339752" y="827895"/>
            <a:ext cx="4232853" cy="5202209"/>
          </a:xfrm>
          <a:prstGeom prst="rect">
            <a:avLst/>
          </a:prstGeom>
        </p:spPr>
      </p:pic>
    </p:spTree>
    <p:extLst>
      <p:ext uri="{BB962C8B-B14F-4D97-AF65-F5344CB8AC3E}">
        <p14:creationId xmlns:p14="http://schemas.microsoft.com/office/powerpoint/2010/main" val="2940873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B4BC-DCDE-2FCF-3FFF-E6F0F9A486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6A1CB5-A255-47D1-FF3A-7CA7AE6BF6B6}"/>
              </a:ext>
            </a:extLst>
          </p:cNvPr>
          <p:cNvSpPr txBox="1"/>
          <p:nvPr/>
        </p:nvSpPr>
        <p:spPr>
          <a:xfrm>
            <a:off x="601814" y="1142145"/>
            <a:ext cx="8280920" cy="369332"/>
          </a:xfrm>
          <a:prstGeom prst="rect">
            <a:avLst/>
          </a:prstGeom>
          <a:noFill/>
        </p:spPr>
        <p:txBody>
          <a:bodyPr wrap="square">
            <a:spAutoFit/>
          </a:bodyPr>
          <a:lstStyle/>
          <a:p>
            <a:r>
              <a:rPr lang="zh-TW" altLang="en-US" dirty="0">
                <a:effectLst/>
                <a:latin typeface="Helvetica Neue" panose="02000503000000020004" pitchFamily="2" charset="0"/>
              </a:rPr>
              <a:t>我們將先從古典普通物理中已經介紹過、需要較進階數學方法的問題開始暖身</a:t>
            </a:r>
            <a:r>
              <a:rPr lang="zh-TW" altLang="en-US" dirty="0">
                <a:latin typeface="Helvetica Neue" panose="02000503000000020004" pitchFamily="2" charset="0"/>
              </a:rPr>
              <a:t>：</a:t>
            </a:r>
            <a:endParaRPr lang="en-US" dirty="0"/>
          </a:p>
        </p:txBody>
      </p:sp>
      <p:sp>
        <p:nvSpPr>
          <p:cNvPr id="7" name="TextBox 6">
            <a:extLst>
              <a:ext uri="{FF2B5EF4-FFF2-40B4-BE49-F238E27FC236}">
                <a16:creationId xmlns:a16="http://schemas.microsoft.com/office/drawing/2014/main" id="{48F60D0D-EF46-01F0-0FC3-EDAE26EF0CE6}"/>
              </a:ext>
            </a:extLst>
          </p:cNvPr>
          <p:cNvSpPr txBox="1"/>
          <p:nvPr/>
        </p:nvSpPr>
        <p:spPr>
          <a:xfrm>
            <a:off x="601814" y="2861276"/>
            <a:ext cx="7456081" cy="369332"/>
          </a:xfrm>
          <a:prstGeom prst="rect">
            <a:avLst/>
          </a:prstGeom>
          <a:noFill/>
        </p:spPr>
        <p:txBody>
          <a:bodyPr wrap="square">
            <a:spAutoFit/>
          </a:bodyPr>
          <a:lstStyle/>
          <a:p>
            <a:pPr marL="342900" indent="-342900">
              <a:buAutoNum type="arabicPeriod"/>
            </a:pPr>
            <a:r>
              <a:rPr lang="en-GB" dirty="0">
                <a:effectLst/>
                <a:latin typeface="Times New Roman" panose="02020603050405020304" pitchFamily="18" charset="0"/>
                <a:cs typeface="Times New Roman" panose="02020603050405020304" pitchFamily="18" charset="0"/>
              </a:rPr>
              <a:t>Decay Equation, First order </a:t>
            </a:r>
            <a:r>
              <a:rPr lang="en-GB" dirty="0">
                <a:latin typeface="Times New Roman" panose="02020603050405020304" pitchFamily="18" charset="0"/>
                <a:cs typeface="Times New Roman" panose="02020603050405020304" pitchFamily="18" charset="0"/>
              </a:rPr>
              <a:t>Linear Ordinary Differential Equation. </a:t>
            </a:r>
            <a:endParaRPr lang="en-GB" dirty="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73624A7-5956-1814-8AE1-2827E8657784}"/>
              </a:ext>
            </a:extLst>
          </p:cNvPr>
          <p:cNvSpPr txBox="1"/>
          <p:nvPr/>
        </p:nvSpPr>
        <p:spPr>
          <a:xfrm>
            <a:off x="625480" y="3674852"/>
            <a:ext cx="799288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2.  SHO, damped SHO and Forced Oscillation equation. Second order Linear ODE.</a:t>
            </a:r>
          </a:p>
        </p:txBody>
      </p:sp>
      <p:sp>
        <p:nvSpPr>
          <p:cNvPr id="10" name="TextBox 9">
            <a:extLst>
              <a:ext uri="{FF2B5EF4-FFF2-40B4-BE49-F238E27FC236}">
                <a16:creationId xmlns:a16="http://schemas.microsoft.com/office/drawing/2014/main" id="{E70D1FA2-CCA7-D8B7-1983-27060445C5C7}"/>
              </a:ext>
            </a:extLst>
          </p:cNvPr>
          <p:cNvSpPr txBox="1"/>
          <p:nvPr/>
        </p:nvSpPr>
        <p:spPr>
          <a:xfrm>
            <a:off x="629816" y="5161857"/>
            <a:ext cx="8280920"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4. Coupled SHO. Systems of second order ODE’s. </a:t>
            </a:r>
          </a:p>
        </p:txBody>
      </p:sp>
      <p:sp>
        <p:nvSpPr>
          <p:cNvPr id="12" name="TextBox 11">
            <a:extLst>
              <a:ext uri="{FF2B5EF4-FFF2-40B4-BE49-F238E27FC236}">
                <a16:creationId xmlns:a16="http://schemas.microsoft.com/office/drawing/2014/main" id="{FD7E78B3-F8C1-7C02-1E05-DE169EC203A3}"/>
              </a:ext>
            </a:extLst>
          </p:cNvPr>
          <p:cNvSpPr txBox="1"/>
          <p:nvPr/>
        </p:nvSpPr>
        <p:spPr>
          <a:xfrm>
            <a:off x="625480" y="4206228"/>
            <a:ext cx="4572000" cy="369332"/>
          </a:xfrm>
          <a:prstGeom prst="rect">
            <a:avLst/>
          </a:prstGeom>
          <a:noFill/>
        </p:spPr>
        <p:txBody>
          <a:bodyPr wrap="square">
            <a:spAutoFit/>
          </a:bodyPr>
          <a:lstStyle/>
          <a:p>
            <a:r>
              <a:rPr lang="en-GB" dirty="0">
                <a:effectLst/>
                <a:latin typeface="Times New Roman" panose="02020603050405020304" pitchFamily="18" charset="0"/>
                <a:cs typeface="Times New Roman" panose="02020603050405020304" pitchFamily="18" charset="0"/>
              </a:rPr>
              <a:t>3.  Fourier Series. </a:t>
            </a:r>
            <a:r>
              <a:rPr lang="en-GB" dirty="0">
                <a:latin typeface="Times New Roman" panose="02020603050405020304" pitchFamily="18" charset="0"/>
                <a:cs typeface="Times New Roman" panose="02020603050405020304" pitchFamily="18" charset="0"/>
              </a:rPr>
              <a:t>V</a:t>
            </a:r>
            <a:r>
              <a:rPr lang="en-GB" dirty="0">
                <a:effectLst/>
                <a:latin typeface="Times New Roman" panose="02020603050405020304" pitchFamily="18" charset="0"/>
                <a:cs typeface="Times New Roman" panose="02020603050405020304" pitchFamily="18" charset="0"/>
              </a:rPr>
              <a:t>ectors.</a:t>
            </a:r>
            <a:endParaRPr lang="en-US" dirty="0"/>
          </a:p>
        </p:txBody>
      </p:sp>
      <p:sp>
        <p:nvSpPr>
          <p:cNvPr id="14" name="TextBox 13">
            <a:extLst>
              <a:ext uri="{FF2B5EF4-FFF2-40B4-BE49-F238E27FC236}">
                <a16:creationId xmlns:a16="http://schemas.microsoft.com/office/drawing/2014/main" id="{0470FCC7-46A1-CE04-74C2-82E8A42796EF}"/>
              </a:ext>
            </a:extLst>
          </p:cNvPr>
          <p:cNvSpPr txBox="1"/>
          <p:nvPr/>
        </p:nvSpPr>
        <p:spPr>
          <a:xfrm>
            <a:off x="629816" y="5758469"/>
            <a:ext cx="799288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5. Vectors, Matrices, linear Equation and Eigenvector </a:t>
            </a:r>
            <a:r>
              <a:rPr lang="en-GB" dirty="0">
                <a:solidFill>
                  <a:srgbClr val="FF0000"/>
                </a:solidFill>
                <a:latin typeface="Times New Roman" panose="02020603050405020304" pitchFamily="18" charset="0"/>
                <a:cs typeface="Times New Roman" panose="02020603050405020304" pitchFamily="18" charset="0"/>
              </a:rPr>
              <a:t>Eigenvalue problem</a:t>
            </a:r>
            <a:r>
              <a:rPr lang="en-GB" dirty="0">
                <a:latin typeface="Times New Roman" panose="02020603050405020304" pitchFamily="18" charset="0"/>
                <a:cs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CD9F3F13-24DF-2EA7-FA88-227937CF914F}"/>
              </a:ext>
            </a:extLst>
          </p:cNvPr>
          <p:cNvSpPr txBox="1"/>
          <p:nvPr/>
        </p:nvSpPr>
        <p:spPr>
          <a:xfrm>
            <a:off x="629816" y="2163754"/>
            <a:ext cx="4572000" cy="369332"/>
          </a:xfrm>
          <a:prstGeom prst="rect">
            <a:avLst/>
          </a:prstGeom>
          <a:noFill/>
        </p:spPr>
        <p:txBody>
          <a:bodyPr wrap="square">
            <a:spAutoFit/>
          </a:bodyPr>
          <a:lstStyle/>
          <a:p>
            <a:r>
              <a:rPr lang="en-GB" dirty="0">
                <a:solidFill>
                  <a:srgbClr val="FF0000"/>
                </a:solidFill>
                <a:latin typeface="Times New Roman" panose="02020603050405020304" pitchFamily="18" charset="0"/>
                <a:cs typeface="Times New Roman" panose="02020603050405020304" pitchFamily="18" charset="0"/>
              </a:rPr>
              <a:t>Ordinary Differential Equation </a:t>
            </a:r>
            <a:r>
              <a:rPr lang="en-GB" dirty="0" err="1">
                <a:latin typeface="Times New Roman" panose="02020603050405020304" pitchFamily="18" charset="0"/>
                <a:cs typeface="Times New Roman" panose="02020603050405020304" pitchFamily="18" charset="0"/>
              </a:rPr>
              <a:t>常</a:t>
            </a:r>
            <a:r>
              <a:rPr lang="zh-TW" altLang="en-US" dirty="0">
                <a:latin typeface="Times New Roman" panose="02020603050405020304" pitchFamily="18" charset="0"/>
                <a:cs typeface="Times New Roman" panose="02020603050405020304" pitchFamily="18" charset="0"/>
              </a:rPr>
              <a:t>微分方程式</a:t>
            </a:r>
            <a:endParaRPr lang="en-US" dirty="0">
              <a:solidFill>
                <a:srgbClr val="FF0000"/>
              </a:solidFill>
            </a:endParaRPr>
          </a:p>
        </p:txBody>
      </p:sp>
    </p:spTree>
    <p:extLst>
      <p:ext uri="{BB962C8B-B14F-4D97-AF65-F5344CB8AC3E}">
        <p14:creationId xmlns:p14="http://schemas.microsoft.com/office/powerpoint/2010/main" val="3711009615"/>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11106</TotalTime>
  <Words>3479</Words>
  <Application>Microsoft Macintosh PowerPoint</Application>
  <PresentationFormat>On-screen Show (4:3)</PresentationFormat>
  <Paragraphs>378</Paragraphs>
  <Slides>106</Slides>
  <Notes>0</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7" baseType="lpstr">
      <vt:lpstr>museo-sans</vt:lpstr>
      <vt:lpstr>PMingLiU</vt:lpstr>
      <vt:lpstr>PMingLiU</vt:lpstr>
      <vt:lpstr>Arial</vt:lpstr>
      <vt:lpstr>Calibri</vt:lpstr>
      <vt:lpstr>Cambria Math</vt:lpstr>
      <vt:lpstr>Helvetica Neue</vt:lpstr>
      <vt:lpstr>Tahoma</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天體與蘋果服從同樣的物理定律</vt:lpstr>
      <vt:lpstr>PowerPoint Presentation</vt:lpstr>
      <vt:lpstr>PowerPoint Presentation</vt:lpstr>
      <vt:lpstr>PowerPoint Presentation</vt:lpstr>
      <vt:lpstr>PowerPoint Presentation</vt:lpstr>
      <vt:lpstr>觀察現象是科學最基本的方法</vt:lpstr>
      <vt:lpstr>PowerPoint Presentation</vt:lpstr>
      <vt:lpstr>自由落體運動</vt:lpstr>
      <vt:lpstr>沒有介質阻力下，所有物體將以同樣的方法下落 </vt:lpstr>
      <vt:lpstr>測量並記錄物體下落的距離，這些是數！找出這些數與時間的關係。</vt:lpstr>
      <vt:lpstr>月球的運動也是等加速度運動！</vt:lpstr>
      <vt:lpstr>PowerPoint Presentation</vt:lpstr>
      <vt:lpstr>PowerPoint Presentation</vt:lpstr>
      <vt:lpstr>PowerPoint Presentation</vt:lpstr>
      <vt:lpstr>古典物理定律全部由數學寫成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787</cp:revision>
  <cp:lastPrinted>2024-09-03T01:42:25Z</cp:lastPrinted>
  <dcterms:created xsi:type="dcterms:W3CDTF">2005-09-09T06:37:29Z</dcterms:created>
  <dcterms:modified xsi:type="dcterms:W3CDTF">2026-02-26T04:39:49Z</dcterms:modified>
</cp:coreProperties>
</file>