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120"/>
  </p:notesMasterIdLst>
  <p:handoutMasterIdLst>
    <p:handoutMasterId r:id="rId121"/>
  </p:handoutMasterIdLst>
  <p:sldIdLst>
    <p:sldId id="1035" r:id="rId2"/>
    <p:sldId id="1070" r:id="rId3"/>
    <p:sldId id="1071" r:id="rId4"/>
    <p:sldId id="1072" r:id="rId5"/>
    <p:sldId id="1075" r:id="rId6"/>
    <p:sldId id="1074" r:id="rId7"/>
    <p:sldId id="1129" r:id="rId8"/>
    <p:sldId id="1130" r:id="rId9"/>
    <p:sldId id="1131" r:id="rId10"/>
    <p:sldId id="1119" r:id="rId11"/>
    <p:sldId id="1112" r:id="rId12"/>
    <p:sldId id="1869" r:id="rId13"/>
    <p:sldId id="857" r:id="rId14"/>
    <p:sldId id="914" r:id="rId15"/>
    <p:sldId id="915" r:id="rId16"/>
    <p:sldId id="1088" r:id="rId17"/>
    <p:sldId id="1090" r:id="rId18"/>
    <p:sldId id="1091" r:id="rId19"/>
    <p:sldId id="1092" r:id="rId20"/>
    <p:sldId id="1093" r:id="rId21"/>
    <p:sldId id="1094" r:id="rId22"/>
    <p:sldId id="1095" r:id="rId23"/>
    <p:sldId id="1096" r:id="rId24"/>
    <p:sldId id="1097" r:id="rId25"/>
    <p:sldId id="1098" r:id="rId26"/>
    <p:sldId id="1099" r:id="rId27"/>
    <p:sldId id="1100" r:id="rId28"/>
    <p:sldId id="1101" r:id="rId29"/>
    <p:sldId id="1149" r:id="rId30"/>
    <p:sldId id="1102" r:id="rId31"/>
    <p:sldId id="1103" r:id="rId32"/>
    <p:sldId id="1104" r:id="rId33"/>
    <p:sldId id="1105" r:id="rId34"/>
    <p:sldId id="1106" r:id="rId35"/>
    <p:sldId id="1107" r:id="rId36"/>
    <p:sldId id="1108" r:id="rId37"/>
    <p:sldId id="1109" r:id="rId38"/>
    <p:sldId id="1110" r:id="rId39"/>
    <p:sldId id="1111" r:id="rId40"/>
    <p:sldId id="1117" r:id="rId41"/>
    <p:sldId id="1118" r:id="rId42"/>
    <p:sldId id="1132" r:id="rId43"/>
    <p:sldId id="1876" r:id="rId44"/>
    <p:sldId id="594" r:id="rId45"/>
    <p:sldId id="669" r:id="rId46"/>
    <p:sldId id="1632" r:id="rId47"/>
    <p:sldId id="666" r:id="rId48"/>
    <p:sldId id="667" r:id="rId49"/>
    <p:sldId id="671" r:id="rId50"/>
    <p:sldId id="1543" r:id="rId51"/>
    <p:sldId id="1637" r:id="rId52"/>
    <p:sldId id="1870" r:id="rId53"/>
    <p:sldId id="1635" r:id="rId54"/>
    <p:sldId id="1871" r:id="rId55"/>
    <p:sldId id="1867" r:id="rId56"/>
    <p:sldId id="1639" r:id="rId57"/>
    <p:sldId id="1640" r:id="rId58"/>
    <p:sldId id="1641" r:id="rId59"/>
    <p:sldId id="1642" r:id="rId60"/>
    <p:sldId id="1643" r:id="rId61"/>
    <p:sldId id="1597" r:id="rId62"/>
    <p:sldId id="1873" r:id="rId63"/>
    <p:sldId id="1874" r:id="rId64"/>
    <p:sldId id="1875" r:id="rId65"/>
    <p:sldId id="1544" r:id="rId66"/>
    <p:sldId id="1606" r:id="rId67"/>
    <p:sldId id="668" r:id="rId68"/>
    <p:sldId id="1877" r:id="rId69"/>
    <p:sldId id="1143" r:id="rId70"/>
    <p:sldId id="1647" r:id="rId71"/>
    <p:sldId id="1646" r:id="rId72"/>
    <p:sldId id="1538" r:id="rId73"/>
    <p:sldId id="1144" r:id="rId74"/>
    <p:sldId id="1504" r:id="rId75"/>
    <p:sldId id="1505" r:id="rId76"/>
    <p:sldId id="1648" r:id="rId77"/>
    <p:sldId id="1557" r:id="rId78"/>
    <p:sldId id="1799" r:id="rId79"/>
    <p:sldId id="1506" r:id="rId80"/>
    <p:sldId id="1507" r:id="rId81"/>
    <p:sldId id="1511" r:id="rId82"/>
    <p:sldId id="1864" r:id="rId83"/>
    <p:sldId id="1520" r:id="rId84"/>
    <p:sldId id="1508" r:id="rId85"/>
    <p:sldId id="1509" r:id="rId86"/>
    <p:sldId id="1513" r:id="rId87"/>
    <p:sldId id="1514" r:id="rId88"/>
    <p:sldId id="1515" r:id="rId89"/>
    <p:sldId id="1516" r:id="rId90"/>
    <p:sldId id="1517" r:id="rId91"/>
    <p:sldId id="1518" r:id="rId92"/>
    <p:sldId id="767" r:id="rId93"/>
    <p:sldId id="768" r:id="rId94"/>
    <p:sldId id="797" r:id="rId95"/>
    <p:sldId id="846" r:id="rId96"/>
    <p:sldId id="800" r:id="rId97"/>
    <p:sldId id="806" r:id="rId98"/>
    <p:sldId id="807" r:id="rId99"/>
    <p:sldId id="844" r:id="rId100"/>
    <p:sldId id="845" r:id="rId101"/>
    <p:sldId id="847" r:id="rId102"/>
    <p:sldId id="1865" r:id="rId103"/>
    <p:sldId id="1866" r:id="rId104"/>
    <p:sldId id="449" r:id="rId105"/>
    <p:sldId id="414" r:id="rId106"/>
    <p:sldId id="1611" r:id="rId107"/>
    <p:sldId id="1612" r:id="rId108"/>
    <p:sldId id="670" r:id="rId109"/>
    <p:sldId id="1613" r:id="rId110"/>
    <p:sldId id="1615" r:id="rId111"/>
    <p:sldId id="1614" r:id="rId112"/>
    <p:sldId id="1616" r:id="rId113"/>
    <p:sldId id="1617" r:id="rId114"/>
    <p:sldId id="1619" r:id="rId115"/>
    <p:sldId id="1625" r:id="rId116"/>
    <p:sldId id="1626" r:id="rId117"/>
    <p:sldId id="1627" r:id="rId118"/>
    <p:sldId id="1628" r:id="rId119"/>
  </p:sldIdLst>
  <p:sldSz cx="9144000" cy="6858000" type="screen4x3"/>
  <p:notesSz cx="965835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00"/>
    <a:srgbClr val="CCFFFF"/>
    <a:srgbClr val="FFFFCC"/>
    <a:srgbClr val="FF33CC"/>
    <a:srgbClr val="66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8"/>
    <p:restoredTop sz="94660"/>
  </p:normalViewPr>
  <p:slideViewPr>
    <p:cSldViewPr snapToGrid="0">
      <p:cViewPr varScale="1">
        <p:scale>
          <a:sx n="120" d="100"/>
          <a:sy n="120" d="100"/>
        </p:scale>
        <p:origin x="176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7370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7370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CB30A59-8710-4EB7-ADB8-CC2AB2BD027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434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7370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114675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7463" y="3257550"/>
            <a:ext cx="70834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7370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9F2461E-B2DD-49F1-A30C-0DD7D35989C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2639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1B9B6-551D-A644-A3CF-5EAE0F0E1639}" type="slidenum">
              <a:rPr lang="zh-TW" altLang="en-US" smtClean="0"/>
              <a:pPr/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01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1B9B6-551D-A644-A3CF-5EAE0F0E1639}" type="slidenum">
              <a:rPr lang="zh-TW" altLang="en-US" smtClean="0"/>
              <a:pPr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297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BE56-357B-047B-1AFC-DCB1839B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2DFA5-B6F7-FBDC-A999-EF85CAD99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DC658-44A7-3A12-42B3-CC2CF69A5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BCB42-D740-7F4A-F303-E461E2CAF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1B9B6-551D-A644-A3CF-5EAE0F0E1639}" type="slidenum">
              <a:rPr lang="zh-TW" altLang="en-US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337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1B9B6-551D-A644-A3CF-5EAE0F0E1639}" type="slidenum">
              <a:rPr lang="zh-TW" altLang="en-US" smtClean="0"/>
              <a:pPr/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01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B657A-3862-DDEE-4105-0BE13E135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54D81-A1E0-5B84-91CB-AA6D26235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74814-1179-CB4F-6199-06208A553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1E90D-F762-0516-483A-AE66982A2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1B9B6-551D-A644-A3CF-5EAE0F0E1639}" type="slidenum">
              <a:rPr lang="zh-TW" altLang="en-US" smtClean="0"/>
              <a:pPr/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941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8AA6-A4AB-0DEF-8EAD-0A6BE399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3B6F7-9DAA-031E-682B-A0F96B1BD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1E387-3E6A-8406-58B5-997A2E701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C5EA3-1C07-53C2-5307-C0D266874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1B9B6-551D-A644-A3CF-5EAE0F0E1639}" type="slidenum">
              <a:rPr lang="zh-TW" altLang="en-US" smtClean="0"/>
              <a:pPr/>
              <a:t>103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841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7E28C-C1E2-48D6-9A14-06A89ACE7A1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256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6318B-13C3-428B-A8FE-0E0035E4377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111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92458-0106-4726-89C7-BD6E24133C96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941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CA8AE-CA81-4DE2-82DB-7D2FA842430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2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4C5B8-189F-4A2B-962F-7E7DF210D4F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012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D3FBF-F82C-4133-A90A-1A793E06AC4F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89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FD66E-7AAE-40F6-9D5A-375EADE20AAD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29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253B4-4885-4324-B673-C781BC968864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482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7EAB7-7F83-4024-A37C-36E549DCB79B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576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D1AB9-A564-484A-A6D4-89B61CE16BFE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538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46EC2-308C-47DA-81FB-8997A8F82A64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028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F4C5B8-189F-4A2B-962F-7E7DF210D4F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649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271.png"/><Relationship Id="rId3" Type="http://schemas.openxmlformats.org/officeDocument/2006/relationships/image" Target="../media/image256.png"/><Relationship Id="rId7" Type="http://schemas.openxmlformats.org/officeDocument/2006/relationships/image" Target="../media/image265.png"/><Relationship Id="rId12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63.png"/><Relationship Id="rId15" Type="http://schemas.openxmlformats.org/officeDocument/2006/relationships/image" Target="../media/image258.png"/><Relationship Id="rId10" Type="http://schemas.openxmlformats.org/officeDocument/2006/relationships/image" Target="../media/image257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Relationship Id="rId14" Type="http://schemas.openxmlformats.org/officeDocument/2006/relationships/image" Target="../media/image27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59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2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5" Type="http://schemas.openxmlformats.org/officeDocument/2006/relationships/image" Target="../media/image1511.png"/><Relationship Id="rId4" Type="http://schemas.openxmlformats.org/officeDocument/2006/relationships/image" Target="../media/image141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tiff"/><Relationship Id="rId2" Type="http://schemas.openxmlformats.org/officeDocument/2006/relationships/image" Target="../media/image269.tif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tiff"/><Relationship Id="rId2" Type="http://schemas.openxmlformats.org/officeDocument/2006/relationships/image" Target="../media/image271.tif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tiff"/><Relationship Id="rId2" Type="http://schemas.openxmlformats.org/officeDocument/2006/relationships/image" Target="../media/image27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0.png"/><Relationship Id="rId4" Type="http://schemas.openxmlformats.org/officeDocument/2006/relationships/image" Target="../media/image275.tif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tif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tiff"/><Relationship Id="rId2" Type="http://schemas.openxmlformats.org/officeDocument/2006/relationships/image" Target="../media/image27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13" Type="http://schemas.openxmlformats.org/officeDocument/2006/relationships/image" Target="../media/image1420.png"/><Relationship Id="rId3" Type="http://schemas.openxmlformats.org/officeDocument/2006/relationships/image" Target="../media/image1320.png"/><Relationship Id="rId7" Type="http://schemas.openxmlformats.org/officeDocument/2006/relationships/image" Target="../media/image1361.png"/><Relationship Id="rId12" Type="http://schemas.openxmlformats.org/officeDocument/2006/relationships/image" Target="../media/image1410.png"/><Relationship Id="rId2" Type="http://schemas.openxmlformats.org/officeDocument/2006/relationships/image" Target="../media/image28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0.png"/><Relationship Id="rId11" Type="http://schemas.openxmlformats.org/officeDocument/2006/relationships/image" Target="../media/image1400.png"/><Relationship Id="rId5" Type="http://schemas.openxmlformats.org/officeDocument/2006/relationships/image" Target="../media/image1340.png"/><Relationship Id="rId15" Type="http://schemas.openxmlformats.org/officeDocument/2006/relationships/image" Target="../media/image1440.png"/><Relationship Id="rId10" Type="http://schemas.openxmlformats.org/officeDocument/2006/relationships/image" Target="../media/image1390.png"/><Relationship Id="rId4" Type="http://schemas.openxmlformats.org/officeDocument/2006/relationships/image" Target="../media/image1330.png"/><Relationship Id="rId9" Type="http://schemas.openxmlformats.org/officeDocument/2006/relationships/image" Target="../media/image1380.png"/><Relationship Id="rId14" Type="http://schemas.openxmlformats.org/officeDocument/2006/relationships/image" Target="../media/image118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0.png"/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0.png"/><Relationship Id="rId4" Type="http://schemas.openxmlformats.org/officeDocument/2006/relationships/image" Target="../media/image14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7" Type="http://schemas.openxmlformats.org/officeDocument/2006/relationships/image" Target="../media/image281.tiff"/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0.png"/><Relationship Id="rId5" Type="http://schemas.openxmlformats.org/officeDocument/2006/relationships/image" Target="../media/image1221.png"/><Relationship Id="rId4" Type="http://schemas.openxmlformats.org/officeDocument/2006/relationships/image" Target="../media/image121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tiff"/><Relationship Id="rId2" Type="http://schemas.openxmlformats.org/officeDocument/2006/relationships/image" Target="../media/image28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tif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tiff"/><Relationship Id="rId2" Type="http://schemas.openxmlformats.org/officeDocument/2006/relationships/image" Target="../media/image28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tiff"/><Relationship Id="rId4" Type="http://schemas.openxmlformats.org/officeDocument/2006/relationships/image" Target="../media/image286.tif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7" Type="http://schemas.openxmlformats.org/officeDocument/2006/relationships/image" Target="../media/image290.tiff"/><Relationship Id="rId2" Type="http://schemas.openxmlformats.org/officeDocument/2006/relationships/image" Target="../media/image28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tiff"/><Relationship Id="rId5" Type="http://schemas.openxmlformats.org/officeDocument/2006/relationships/image" Target="../media/image289.tiff"/><Relationship Id="rId4" Type="http://schemas.openxmlformats.org/officeDocument/2006/relationships/image" Target="../media/image150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tiff"/><Relationship Id="rId2" Type="http://schemas.openxmlformats.org/officeDocument/2006/relationships/image" Target="../media/image29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upload.wikimedia.org/wikipedia/commons/6/69/Studio_del_Corpo_Umano_-_Leonardo_da_Vinci.pn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3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6.w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9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40.wmf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1.png"/><Relationship Id="rId4" Type="http://schemas.openxmlformats.org/officeDocument/2006/relationships/image" Target="../media/image8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file:///upload.wikimedia.org/wikipedia/commons/d/d1/Circular.Polarization.Circularly.Polarized.Light_Left.Hand.Animation.305x190.255Colors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hyperlink" Target="file:///upload.wikimedia.org/wikipedia/commons/8/81/Circular.Polarization.Circularly.Polarized.Light_Right.Handed.Animation.305x190.255Colors.gi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file:///upload.wikimedia.org/wikipedia/commons/b/bc/Chien-shiung_Wu_(1912-1997)_(3)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file:///upload.wikimedia.org/wikipedia/commons/4/4a/Chien-shiung_Wu_(1912-1997).jp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0.png"/><Relationship Id="rId4" Type="http://schemas.openxmlformats.org/officeDocument/2006/relationships/image" Target="../media/image7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87.png"/><Relationship Id="rId7" Type="http://schemas.openxmlformats.org/officeDocument/2006/relationships/image" Target="../media/image150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7.png"/><Relationship Id="rId4" Type="http://schemas.openxmlformats.org/officeDocument/2006/relationships/hyperlink" Target="http://www.quantumdiaries.org/2011/06/19/helicity-chirality-mass-and-the-higgs/epanti/" TargetMode="External"/><Relationship Id="rId9" Type="http://schemas.openxmlformats.org/officeDocument/2006/relationships/image" Target="../media/image15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3" Type="http://schemas.openxmlformats.org/officeDocument/2006/relationships/image" Target="../media/image91.png"/><Relationship Id="rId7" Type="http://schemas.openxmlformats.org/officeDocument/2006/relationships/image" Target="../media/image420.png"/><Relationship Id="rId2" Type="http://schemas.openxmlformats.org/officeDocument/2006/relationships/hyperlink" Target="http://en.wikipedia.org/wiki/File:Dira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2.png"/><Relationship Id="rId11" Type="http://schemas.openxmlformats.org/officeDocument/2006/relationships/image" Target="../media/image510.png"/><Relationship Id="rId5" Type="http://schemas.openxmlformats.org/officeDocument/2006/relationships/image" Target="../media/image451.png"/><Relationship Id="rId10" Type="http://schemas.openxmlformats.org/officeDocument/2006/relationships/image" Target="../media/image501.png"/><Relationship Id="rId9" Type="http://schemas.openxmlformats.org/officeDocument/2006/relationships/image" Target="../media/image4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40.png"/><Relationship Id="rId7" Type="http://schemas.openxmlformats.org/officeDocument/2006/relationships/image" Target="../media/image581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11" Type="http://schemas.openxmlformats.org/officeDocument/2006/relationships/image" Target="../media/image620.png"/><Relationship Id="rId5" Type="http://schemas.openxmlformats.org/officeDocument/2006/relationships/image" Target="../media/image560.png"/><Relationship Id="rId10" Type="http://schemas.openxmlformats.org/officeDocument/2006/relationships/image" Target="../media/image610.png"/><Relationship Id="rId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0.png"/><Relationship Id="rId7" Type="http://schemas.openxmlformats.org/officeDocument/2006/relationships/image" Target="../media/image7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692.png"/><Relationship Id="rId4" Type="http://schemas.openxmlformats.org/officeDocument/2006/relationships/image" Target="../media/image6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1.png"/><Relationship Id="rId3" Type="http://schemas.openxmlformats.org/officeDocument/2006/relationships/image" Target="../media/image890.png"/><Relationship Id="rId7" Type="http://schemas.openxmlformats.org/officeDocument/2006/relationships/image" Target="../media/image93.png"/><Relationship Id="rId12" Type="http://schemas.openxmlformats.org/officeDocument/2006/relationships/image" Target="../media/image100.png"/><Relationship Id="rId2" Type="http://schemas.openxmlformats.org/officeDocument/2006/relationships/image" Target="../media/image88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1.png"/><Relationship Id="rId15" Type="http://schemas.openxmlformats.org/officeDocument/2006/relationships/image" Target="../media/image103.png"/><Relationship Id="rId10" Type="http://schemas.openxmlformats.org/officeDocument/2006/relationships/image" Target="../media/image96.png"/><Relationship Id="rId4" Type="http://schemas.openxmlformats.org/officeDocument/2006/relationships/image" Target="../media/image901.png"/><Relationship Id="rId9" Type="http://schemas.openxmlformats.org/officeDocument/2006/relationships/image" Target="../media/image95.png"/><Relationship Id="rId1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1.png"/><Relationship Id="rId13" Type="http://schemas.openxmlformats.org/officeDocument/2006/relationships/image" Target="../media/image1100.png"/><Relationship Id="rId18" Type="http://schemas.openxmlformats.org/officeDocument/2006/relationships/image" Target="../media/image115.png"/><Relationship Id="rId3" Type="http://schemas.openxmlformats.org/officeDocument/2006/relationships/image" Target="../media/image106.png"/><Relationship Id="rId21" Type="http://schemas.openxmlformats.org/officeDocument/2006/relationships/image" Target="../media/image118.png"/><Relationship Id="rId7" Type="http://schemas.openxmlformats.org/officeDocument/2006/relationships/image" Target="../media/image1042.png"/><Relationship Id="rId17" Type="http://schemas.openxmlformats.org/officeDocument/2006/relationships/image" Target="../media/image114.png"/><Relationship Id="rId2" Type="http://schemas.openxmlformats.org/officeDocument/2006/relationships/image" Target="../media/image105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2.png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10" Type="http://schemas.openxmlformats.org/officeDocument/2006/relationships/image" Target="../media/image110.png"/><Relationship Id="rId19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09.png"/><Relationship Id="rId1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0.wmf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5" Type="http://schemas.openxmlformats.org/officeDocument/2006/relationships/image" Target="../media/image11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1041.png"/><Relationship Id="rId3" Type="http://schemas.openxmlformats.org/officeDocument/2006/relationships/image" Target="../media/image991.png"/><Relationship Id="rId7" Type="http://schemas.openxmlformats.org/officeDocument/2006/relationships/image" Target="../media/image1031.png"/><Relationship Id="rId12" Type="http://schemas.openxmlformats.org/officeDocument/2006/relationships/image" Target="../media/image1000.png"/><Relationship Id="rId2" Type="http://schemas.openxmlformats.org/officeDocument/2006/relationships/image" Target="../media/image119.png"/><Relationship Id="rId16" Type="http://schemas.openxmlformats.org/officeDocument/2006/relationships/image" Target="../media/image1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1.png"/><Relationship Id="rId11" Type="http://schemas.openxmlformats.org/officeDocument/2006/relationships/image" Target="../media/image990.png"/><Relationship Id="rId5" Type="http://schemas.openxmlformats.org/officeDocument/2006/relationships/image" Target="../media/image1181.png"/><Relationship Id="rId15" Type="http://schemas.openxmlformats.org/officeDocument/2006/relationships/image" Target="../media/image1061.png"/><Relationship Id="rId10" Type="http://schemas.openxmlformats.org/officeDocument/2006/relationships/image" Target="../media/image910.png"/><Relationship Id="rId4" Type="http://schemas.openxmlformats.org/officeDocument/2006/relationships/image" Target="../media/image1001.png"/><Relationship Id="rId9" Type="http://schemas.openxmlformats.org/officeDocument/2006/relationships/image" Target="../media/image900.png"/><Relationship Id="rId14" Type="http://schemas.openxmlformats.org/officeDocument/2006/relationships/image" Target="../media/image9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3" Type="http://schemas.openxmlformats.org/officeDocument/2006/relationships/image" Target="../media/image1020.png"/><Relationship Id="rId7" Type="http://schemas.openxmlformats.org/officeDocument/2006/relationships/image" Target="../media/image10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1030.png"/><Relationship Id="rId9" Type="http://schemas.openxmlformats.org/officeDocument/2006/relationships/image" Target="../media/image10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0.png"/><Relationship Id="rId13" Type="http://schemas.openxmlformats.org/officeDocument/2006/relationships/hyperlink" Target="http://www.quantumdiaries.org/2011/06/19/helicity-chirality-mass-and-the-higgs/epanti/" TargetMode="External"/><Relationship Id="rId3" Type="http://schemas.openxmlformats.org/officeDocument/2006/relationships/image" Target="../media/image88.png"/><Relationship Id="rId7" Type="http://schemas.openxmlformats.org/officeDocument/2006/relationships/image" Target="../media/image15000.png"/><Relationship Id="rId12" Type="http://schemas.openxmlformats.org/officeDocument/2006/relationships/image" Target="../media/image13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5.png"/><Relationship Id="rId15" Type="http://schemas.openxmlformats.org/officeDocument/2006/relationships/image" Target="../media/image87.png"/><Relationship Id="rId10" Type="http://schemas.openxmlformats.org/officeDocument/2006/relationships/image" Target="../media/image1252.png"/><Relationship Id="rId9" Type="http://schemas.openxmlformats.org/officeDocument/2006/relationships/image" Target="../media/image15200.png"/><Relationship Id="rId1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4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2.png"/><Relationship Id="rId3" Type="http://schemas.openxmlformats.org/officeDocument/2006/relationships/image" Target="../media/image26.png"/><Relationship Id="rId7" Type="http://schemas.openxmlformats.org/officeDocument/2006/relationships/image" Target="../media/image1240.png"/><Relationship Id="rId12" Type="http://schemas.openxmlformats.org/officeDocument/2006/relationships/image" Target="../media/image1291.png"/><Relationship Id="rId17" Type="http://schemas.openxmlformats.org/officeDocument/2006/relationships/image" Target="../media/image1342.png"/><Relationship Id="rId2" Type="http://schemas.openxmlformats.org/officeDocument/2006/relationships/image" Target="../media/image25.png"/><Relationship Id="rId16" Type="http://schemas.openxmlformats.org/officeDocument/2006/relationships/image" Target="../media/image13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1.png"/><Relationship Id="rId11" Type="http://schemas.openxmlformats.org/officeDocument/2006/relationships/image" Target="../media/image1281.png"/><Relationship Id="rId5" Type="http://schemas.openxmlformats.org/officeDocument/2006/relationships/image" Target="../media/image27.png"/><Relationship Id="rId15" Type="http://schemas.openxmlformats.org/officeDocument/2006/relationships/image" Target="../media/image1322.png"/><Relationship Id="rId10" Type="http://schemas.openxmlformats.org/officeDocument/2006/relationships/image" Target="../media/image1343.png"/><Relationship Id="rId4" Type="http://schemas.openxmlformats.org/officeDocument/2006/relationships/hyperlink" Target="http://www.quantumdiaries.org/2011/06/19/helicity-chirality-mass-and-the-higgs/epanti/" TargetMode="External"/><Relationship Id="rId9" Type="http://schemas.openxmlformats.org/officeDocument/2006/relationships/image" Target="../media/image1260.png"/><Relationship Id="rId14" Type="http://schemas.openxmlformats.org/officeDocument/2006/relationships/image" Target="../media/image13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2.png"/><Relationship Id="rId18" Type="http://schemas.openxmlformats.org/officeDocument/2006/relationships/image" Target="../media/image551.png"/><Relationship Id="rId3" Type="http://schemas.openxmlformats.org/officeDocument/2006/relationships/image" Target="../media/image1.png"/><Relationship Id="rId21" Type="http://schemas.openxmlformats.org/officeDocument/2006/relationships/image" Target="../media/image571.png"/><Relationship Id="rId7" Type="http://schemas.openxmlformats.org/officeDocument/2006/relationships/image" Target="../media/image44.png"/><Relationship Id="rId12" Type="http://schemas.openxmlformats.org/officeDocument/2006/relationships/image" Target="../media/image490.png"/><Relationship Id="rId17" Type="http://schemas.openxmlformats.org/officeDocument/2006/relationships/image" Target="../media/image541.png"/><Relationship Id="rId2" Type="http://schemas.openxmlformats.org/officeDocument/2006/relationships/image" Target="../media/image86.png"/><Relationship Id="rId16" Type="http://schemas.openxmlformats.org/officeDocument/2006/relationships/image" Target="../media/image53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0.png"/><Relationship Id="rId23" Type="http://schemas.openxmlformats.org/officeDocument/2006/relationships/image" Target="../media/image592.png"/><Relationship Id="rId10" Type="http://schemas.openxmlformats.org/officeDocument/2006/relationships/image" Target="../media/image47.png"/><Relationship Id="rId19" Type="http://schemas.openxmlformats.org/officeDocument/2006/relationships/image" Target="../media/image561.png"/><Relationship Id="rId4" Type="http://schemas.openxmlformats.org/officeDocument/2006/relationships/image" Target="../media/image412.png"/><Relationship Id="rId9" Type="http://schemas.openxmlformats.org/officeDocument/2006/relationships/image" Target="../media/image46.png"/><Relationship Id="rId14" Type="http://schemas.openxmlformats.org/officeDocument/2006/relationships/image" Target="../media/image511.png"/><Relationship Id="rId22" Type="http://schemas.openxmlformats.org/officeDocument/2006/relationships/image" Target="../media/image5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331.png"/><Relationship Id="rId18" Type="http://schemas.openxmlformats.org/officeDocument/2006/relationships/image" Target="../media/image1381.png"/><Relationship Id="rId3" Type="http://schemas.openxmlformats.org/officeDocument/2006/relationships/image" Target="../media/image1.png"/><Relationship Id="rId21" Type="http://schemas.openxmlformats.org/officeDocument/2006/relationships/image" Target="../media/image1412.png"/><Relationship Id="rId7" Type="http://schemas.openxmlformats.org/officeDocument/2006/relationships/image" Target="../media/image1270.png"/><Relationship Id="rId12" Type="http://schemas.openxmlformats.org/officeDocument/2006/relationships/image" Target="../media/image1321.png"/><Relationship Id="rId17" Type="http://schemas.openxmlformats.org/officeDocument/2006/relationships/image" Target="../media/image1371.png"/><Relationship Id="rId25" Type="http://schemas.openxmlformats.org/officeDocument/2006/relationships/image" Target="../media/image6.png"/><Relationship Id="rId2" Type="http://schemas.openxmlformats.org/officeDocument/2006/relationships/image" Target="../media/image86.png"/><Relationship Id="rId16" Type="http://schemas.openxmlformats.org/officeDocument/2006/relationships/image" Target="../media/image1360.png"/><Relationship Id="rId20" Type="http://schemas.openxmlformats.org/officeDocument/2006/relationships/image" Target="../media/image14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wmf"/><Relationship Id="rId11" Type="http://schemas.openxmlformats.org/officeDocument/2006/relationships/image" Target="../media/image1310.png"/><Relationship Id="rId24" Type="http://schemas.openxmlformats.org/officeDocument/2006/relationships/image" Target="../media/image1441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1351.png"/><Relationship Id="rId23" Type="http://schemas.openxmlformats.org/officeDocument/2006/relationships/image" Target="../media/image1431.png"/><Relationship Id="rId10" Type="http://schemas.openxmlformats.org/officeDocument/2006/relationships/image" Target="../media/image1301.png"/><Relationship Id="rId19" Type="http://schemas.openxmlformats.org/officeDocument/2006/relationships/image" Target="../media/image1391.png"/><Relationship Id="rId4" Type="http://schemas.openxmlformats.org/officeDocument/2006/relationships/image" Target="../media/image1251.png"/><Relationship Id="rId9" Type="http://schemas.openxmlformats.org/officeDocument/2006/relationships/image" Target="../media/image1290.png"/><Relationship Id="rId14" Type="http://schemas.openxmlformats.org/officeDocument/2006/relationships/image" Target="../media/image1341.png"/><Relationship Id="rId22" Type="http://schemas.openxmlformats.org/officeDocument/2006/relationships/image" Target="../media/image14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1.png"/><Relationship Id="rId7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1.png"/><Relationship Id="rId7" Type="http://schemas.openxmlformats.org/officeDocument/2006/relationships/image" Target="../media/image1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6.png"/><Relationship Id="rId4" Type="http://schemas.openxmlformats.org/officeDocument/2006/relationships/image" Target="../media/image1541.png"/><Relationship Id="rId9" Type="http://schemas.openxmlformats.org/officeDocument/2006/relationships/image" Target="../media/image1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1.png"/><Relationship Id="rId4" Type="http://schemas.openxmlformats.org/officeDocument/2006/relationships/image" Target="../media/image178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33.png"/><Relationship Id="rId7" Type="http://schemas.openxmlformats.org/officeDocument/2006/relationships/image" Target="NUL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71.png"/><Relationship Id="rId3" Type="http://schemas.openxmlformats.org/officeDocument/2006/relationships/image" Target="../media/image1472.png"/><Relationship Id="rId12" Type="http://schemas.openxmlformats.org/officeDocument/2006/relationships/image" Target="../media/image15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52.png"/><Relationship Id="rId15" Type="http://schemas.openxmlformats.org/officeDocument/2006/relationships/image" Target="../media/image160.png"/><Relationship Id="rId14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60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.png"/><Relationship Id="rId3" Type="http://schemas.openxmlformats.org/officeDocument/2006/relationships/image" Target="../media/image1640.png"/><Relationship Id="rId7" Type="http://schemas.openxmlformats.org/officeDocument/2006/relationships/image" Target="../media/image1680.png"/><Relationship Id="rId12" Type="http://schemas.openxmlformats.org/officeDocument/2006/relationships/image" Target="../media/image131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0.png"/><Relationship Id="rId11" Type="http://schemas.openxmlformats.org/officeDocument/2006/relationships/image" Target="../media/image5.gif"/><Relationship Id="rId5" Type="http://schemas.openxmlformats.org/officeDocument/2006/relationships/image" Target="../media/image1660.png"/><Relationship Id="rId10" Type="http://schemas.microsoft.com/office/2007/relationships/hdphoto" Target="../media/hdphoto1.wdp"/><Relationship Id="rId4" Type="http://schemas.openxmlformats.org/officeDocument/2006/relationships/image" Target="../media/image1650.png"/><Relationship Id="rId9" Type="http://schemas.openxmlformats.org/officeDocument/2006/relationships/image" Target="../media/image1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90.png"/><Relationship Id="rId7" Type="http://schemas.openxmlformats.org/officeDocument/2006/relationships/image" Target="../media/image1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8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84.png"/><Relationship Id="rId5" Type="http://schemas.openxmlformats.org/officeDocument/2006/relationships/image" Target="../media/image1800.png"/><Relationship Id="rId10" Type="http://schemas.openxmlformats.org/officeDocument/2006/relationships/image" Target="../media/image1810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3" Type="http://schemas.openxmlformats.org/officeDocument/2006/relationships/image" Target="../media/image192.png"/><Relationship Id="rId7" Type="http://schemas.openxmlformats.org/officeDocument/2006/relationships/image" Target="../media/image190.png"/><Relationship Id="rId12" Type="http://schemas.openxmlformats.org/officeDocument/2006/relationships/image" Target="../media/image201.png"/><Relationship Id="rId2" Type="http://schemas.openxmlformats.org/officeDocument/2006/relationships/image" Target="../media/image181.png"/><Relationship Id="rId16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52.png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7" Type="http://schemas.openxmlformats.org/officeDocument/2006/relationships/image" Target="../media/image21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hyperlink" Target="http://www.geeksiren.net/go/higgs-boson-bag-cafepress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hyperlink" Target="http://mail2web.com/blog/wp-content/uploads/2008/04/higgs-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jpeg"/><Relationship Id="rId4" Type="http://schemas.openxmlformats.org/officeDocument/2006/relationships/hyperlink" Target="http://mail2web.com/blog/wp-content/uploads/2008/04/higgs-2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png"/><Relationship Id="rId7" Type="http://schemas.openxmlformats.org/officeDocument/2006/relationships/image" Target="../media/image14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0.png"/><Relationship Id="rId5" Type="http://schemas.openxmlformats.org/officeDocument/2006/relationships/image" Target="../media/image27.png"/><Relationship Id="rId4" Type="http://schemas.openxmlformats.org/officeDocument/2006/relationships/hyperlink" Target="http://www.quantumdiaries.org/2011/06/19/helicity-chirality-mass-and-the-higgs/epanti/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6.png"/><Relationship Id="rId7" Type="http://schemas.openxmlformats.org/officeDocument/2006/relationships/image" Target="../media/image239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28.png"/><Relationship Id="rId9" Type="http://schemas.openxmlformats.org/officeDocument/2006/relationships/image" Target="../media/image24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7" descr="particle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897" y="832024"/>
            <a:ext cx="3289879" cy="4031378"/>
          </a:xfrm>
        </p:spPr>
      </p:pic>
      <p:sp>
        <p:nvSpPr>
          <p:cNvPr id="22118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4FA8ED4-034D-4CBA-AFE9-097EF7D6F20E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BD9560-38DA-664B-CE4C-559D18AFF792}"/>
              </a:ext>
            </a:extLst>
          </p:cNvPr>
          <p:cNvSpPr txBox="1"/>
          <p:nvPr/>
        </p:nvSpPr>
        <p:spPr>
          <a:xfrm>
            <a:off x="954593" y="5014127"/>
            <a:ext cx="723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we have a good understanding of gauge bosons including their masses.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88416-F2D8-257D-E94A-F2C550F96632}"/>
              </a:ext>
            </a:extLst>
          </p:cNvPr>
          <p:cNvSpPr txBox="1"/>
          <p:nvPr/>
        </p:nvSpPr>
        <p:spPr>
          <a:xfrm>
            <a:off x="954592" y="5383459"/>
            <a:ext cx="709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fermions are still massless. That is actually pretty good. Why?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evidentcrimescene.com/cata/newproducts/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40" y="1485259"/>
            <a:ext cx="1552408" cy="20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文字方塊 6"/>
          <p:cNvSpPr txBox="1">
            <a:spLocks noChangeArrowheads="1"/>
          </p:cNvSpPr>
          <p:nvPr/>
        </p:nvSpPr>
        <p:spPr bwMode="auto">
          <a:xfrm>
            <a:off x="2779712" y="855458"/>
            <a:ext cx="3395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在鏡射變換下左右旋態會互換</a:t>
            </a:r>
          </a:p>
        </p:txBody>
      </p:sp>
      <p:pic>
        <p:nvPicPr>
          <p:cNvPr id="17413" name="Picture 9" descr="http://www.quantumdiaries.org/wp-content/uploads/2011/06/particle_rh_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502025"/>
            <a:ext cx="1236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http://www.quantumdiaries.org/wp-content/uploads/2011/06/particle_lh_bothdir-300x1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/>
          <a:stretch>
            <a:fillRect/>
          </a:stretch>
        </p:blipFill>
        <p:spPr bwMode="auto">
          <a:xfrm>
            <a:off x="2409825" y="3481388"/>
            <a:ext cx="1492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-右雙向箭號 1"/>
          <p:cNvSpPr/>
          <p:nvPr/>
        </p:nvSpPr>
        <p:spPr>
          <a:xfrm>
            <a:off x="4039148" y="3966786"/>
            <a:ext cx="934135" cy="4604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783664" y="5115372"/>
                <a:ext cx="1587486" cy="40479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664" y="5115372"/>
                <a:ext cx="1587486" cy="404791"/>
              </a:xfrm>
              <a:prstGeom prst="rect">
                <a:avLst/>
              </a:prstGeom>
              <a:blipFill rotWithShape="1">
                <a:blip r:embed="rId5"/>
                <a:stretch>
                  <a:fillRect t="-20896" r="-13077" b="-59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6">
            <a:extLst>
              <a:ext uri="{FF2B5EF4-FFF2-40B4-BE49-F238E27FC236}">
                <a16:creationId xmlns:a16="http://schemas.microsoft.com/office/drawing/2014/main" id="{047334E4-C966-38A6-3C1A-BD8170B5B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168" y="5779323"/>
            <a:ext cx="3395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鏡射變換並不對稱。</a:t>
            </a:r>
          </a:p>
        </p:txBody>
      </p:sp>
    </p:spTree>
    <p:extLst>
      <p:ext uri="{BB962C8B-B14F-4D97-AF65-F5344CB8AC3E}">
        <p14:creationId xmlns:p14="http://schemas.microsoft.com/office/powerpoint/2010/main" val="11391783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2.bp.blogspot.com/-YvNQ4ilIry8/TgShGTT4INI/AAAAAAAAAHQ/vWsyxbT2qww/s1600/ConfusedNeutrino-ma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4452974" cy="33327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文字方塊 2"/>
          <p:cNvSpPr txBox="1">
            <a:spLocks noChangeArrowheads="1"/>
          </p:cNvSpPr>
          <p:nvPr/>
        </p:nvSpPr>
        <p:spPr bwMode="auto">
          <a:xfrm>
            <a:off x="3203575" y="5516563"/>
            <a:ext cx="388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會變臉的微中子一定是有質量的！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94573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7718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44450"/>
            <a:ext cx="501967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22EDF6-3955-5C6A-0810-329C5DA4324F}"/>
              </a:ext>
            </a:extLst>
          </p:cNvPr>
          <p:cNvSpPr/>
          <p:nvPr/>
        </p:nvSpPr>
        <p:spPr>
          <a:xfrm>
            <a:off x="2170444" y="3918857"/>
            <a:ext cx="4692580" cy="1316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47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FF76D5-3FC3-6B21-21F7-46F4C5CE1AF7}"/>
                  </a:ext>
                </a:extLst>
              </p:cNvPr>
              <p:cNvSpPr txBox="1"/>
              <p:nvPr/>
            </p:nvSpPr>
            <p:spPr>
              <a:xfrm>
                <a:off x="4420549" y="2158503"/>
                <a:ext cx="1944122" cy="5186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FF76D5-3FC3-6B21-21F7-46F4C5CE1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549" y="2158503"/>
                <a:ext cx="1944122" cy="518604"/>
              </a:xfrm>
              <a:prstGeom prst="rect">
                <a:avLst/>
              </a:prstGeom>
              <a:blipFill>
                <a:blip r:embed="rId2"/>
                <a:stretch>
                  <a:fillRect l="-2597" t="-23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CBBE3F-67E5-A745-C1E2-2FF0B62AFD89}"/>
                  </a:ext>
                </a:extLst>
              </p:cNvPr>
              <p:cNvSpPr txBox="1"/>
              <p:nvPr/>
            </p:nvSpPr>
            <p:spPr>
              <a:xfrm>
                <a:off x="6669994" y="2126260"/>
                <a:ext cx="1772152" cy="5186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CBBE3F-67E5-A745-C1E2-2FF0B62AF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994" y="2126260"/>
                <a:ext cx="1772152" cy="518604"/>
              </a:xfrm>
              <a:prstGeom prst="rect">
                <a:avLst/>
              </a:prstGeom>
              <a:blipFill>
                <a:blip r:embed="rId3"/>
                <a:stretch>
                  <a:fillRect l="-2857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A6E85A-E9A9-096A-0D78-E3DFD75E9E67}"/>
                  </a:ext>
                </a:extLst>
              </p:cNvPr>
              <p:cNvSpPr txBox="1"/>
              <p:nvPr/>
            </p:nvSpPr>
            <p:spPr>
              <a:xfrm>
                <a:off x="1191679" y="671441"/>
                <a:ext cx="6275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 Fermions usually contain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A6E85A-E9A9-096A-0D78-E3DFD75E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79" y="671441"/>
                <a:ext cx="6275342" cy="369332"/>
              </a:xfrm>
              <a:prstGeom prst="rect">
                <a:avLst/>
              </a:prstGeom>
              <a:blipFill>
                <a:blip r:embed="rId4"/>
                <a:stretch>
                  <a:fillRect l="-80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109C67-2800-634F-C449-0097BEA2DD85}"/>
                  </a:ext>
                </a:extLst>
              </p:cNvPr>
              <p:cNvSpPr txBox="1"/>
              <p:nvPr/>
            </p:nvSpPr>
            <p:spPr>
              <a:xfrm>
                <a:off x="1191679" y="1049241"/>
                <a:ext cx="58941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it is not a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must!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 can generate a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109C67-2800-634F-C449-0097BEA2D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79" y="1049241"/>
                <a:ext cx="5894188" cy="369332"/>
              </a:xfrm>
              <a:prstGeom prst="rect">
                <a:avLst/>
              </a:prstGeom>
              <a:blipFill>
                <a:blip r:embed="rId5"/>
                <a:stretch>
                  <a:fillRect l="-86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8B073CC7-CAEB-2B82-8C62-B81046C2805E}"/>
                  </a:ext>
                </a:extLst>
              </p:cNvPr>
              <p:cNvSpPr/>
              <p:nvPr/>
            </p:nvSpPr>
            <p:spPr>
              <a:xfrm>
                <a:off x="1210704" y="1479694"/>
                <a:ext cx="1451390" cy="554254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8B073CC7-CAEB-2B82-8C62-B81046C28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04" y="1479694"/>
                <a:ext cx="1451390" cy="554254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82715D0B-4C23-DB56-B781-B6D30E3C2898}"/>
                  </a:ext>
                </a:extLst>
              </p:cNvPr>
              <p:cNvSpPr/>
              <p:nvPr/>
            </p:nvSpPr>
            <p:spPr>
              <a:xfrm>
                <a:off x="2771900" y="1496409"/>
                <a:ext cx="1538843" cy="554254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82715D0B-4C23-DB56-B781-B6D30E3C28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900" y="1496409"/>
                <a:ext cx="1538843" cy="554254"/>
              </a:xfrm>
              <a:prstGeom prst="rect">
                <a:avLst/>
              </a:prstGeom>
              <a:blipFill>
                <a:blip r:embed="rId7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3">
                <a:extLst>
                  <a:ext uri="{FF2B5EF4-FFF2-40B4-BE49-F238E27FC236}">
                    <a16:creationId xmlns:a16="http://schemas.microsoft.com/office/drawing/2014/main" id="{EFD0B9ED-2070-4E24-3549-380F271E657A}"/>
                  </a:ext>
                </a:extLst>
              </p:cNvPr>
              <p:cNvSpPr/>
              <p:nvPr/>
            </p:nvSpPr>
            <p:spPr>
              <a:xfrm>
                <a:off x="4420549" y="1511411"/>
                <a:ext cx="1638823" cy="554254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13">
                <a:extLst>
                  <a:ext uri="{FF2B5EF4-FFF2-40B4-BE49-F238E27FC236}">
                    <a16:creationId xmlns:a16="http://schemas.microsoft.com/office/drawing/2014/main" id="{EFD0B9ED-2070-4E24-3549-380F271E6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549" y="1511411"/>
                <a:ext cx="1638823" cy="554254"/>
              </a:xfrm>
              <a:prstGeom prst="rect">
                <a:avLst/>
              </a:prstGeom>
              <a:blipFill>
                <a:blip r:embed="rId8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2B3C6F-B490-758E-EC89-DF15875B0A2E}"/>
                  </a:ext>
                </a:extLst>
              </p:cNvPr>
              <p:cNvSpPr txBox="1"/>
              <p:nvPr/>
            </p:nvSpPr>
            <p:spPr>
              <a:xfrm>
                <a:off x="6669994" y="1581659"/>
                <a:ext cx="1884061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2B3C6F-B490-758E-EC89-DF15875B0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994" y="1581659"/>
                <a:ext cx="1884061" cy="381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EA7835-BA0A-D021-3002-06BB7132790F}"/>
                  </a:ext>
                </a:extLst>
              </p:cNvPr>
              <p:cNvSpPr txBox="1"/>
              <p:nvPr/>
            </p:nvSpPr>
            <p:spPr>
              <a:xfrm>
                <a:off x="4418317" y="2957313"/>
                <a:ext cx="88882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EA7835-BA0A-D021-3002-06BB71327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317" y="2957313"/>
                <a:ext cx="888820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B1C6F2-98D8-BE9A-8E1A-BA0D47B21DDA}"/>
                  </a:ext>
                </a:extLst>
              </p:cNvPr>
              <p:cNvSpPr txBox="1"/>
              <p:nvPr/>
            </p:nvSpPr>
            <p:spPr>
              <a:xfrm>
                <a:off x="1236616" y="3593615"/>
                <a:ext cx="4279248" cy="27699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B1C6F2-98D8-BE9A-8E1A-BA0D47B21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16" y="3593615"/>
                <a:ext cx="4279248" cy="276999"/>
              </a:xfrm>
              <a:prstGeom prst="rect">
                <a:avLst/>
              </a:prstGeom>
              <a:blipFill>
                <a:blip r:embed="rId11"/>
                <a:stretch>
                  <a:fillRect l="-296" t="-3181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F36E4A-E8FC-67FA-3516-DE7730DBF4FF}"/>
                  </a:ext>
                </a:extLst>
              </p:cNvPr>
              <p:cNvSpPr txBox="1"/>
              <p:nvPr/>
            </p:nvSpPr>
            <p:spPr>
              <a:xfrm>
                <a:off x="1236616" y="4205057"/>
                <a:ext cx="6372450" cy="27699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F36E4A-E8FC-67FA-3516-DE7730DBF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16" y="4205057"/>
                <a:ext cx="6372450" cy="276999"/>
              </a:xfrm>
              <a:prstGeom prst="rect">
                <a:avLst/>
              </a:prstGeom>
              <a:blipFill>
                <a:blip r:embed="rId12"/>
                <a:stretch>
                  <a:fillRect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1BF3BF-4F74-735E-4C22-B07178E1557D}"/>
                  </a:ext>
                </a:extLst>
              </p:cNvPr>
              <p:cNvSpPr txBox="1"/>
              <p:nvPr/>
            </p:nvSpPr>
            <p:spPr>
              <a:xfrm>
                <a:off x="1233872" y="4707351"/>
                <a:ext cx="2711512" cy="5186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1BF3BF-4F74-735E-4C22-B07178E15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872" y="4707351"/>
                <a:ext cx="2711512" cy="518604"/>
              </a:xfrm>
              <a:prstGeom prst="rect">
                <a:avLst/>
              </a:prstGeom>
              <a:blipFill>
                <a:blip r:embed="rId13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ACFE83-738C-D32E-3D5C-BD7A5ABACF18}"/>
                  </a:ext>
                </a:extLst>
              </p:cNvPr>
              <p:cNvSpPr txBox="1"/>
              <p:nvPr/>
            </p:nvSpPr>
            <p:spPr>
              <a:xfrm>
                <a:off x="1233872" y="5603755"/>
                <a:ext cx="142822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ACFE83-738C-D32E-3D5C-BD7A5ABAC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872" y="5603755"/>
                <a:ext cx="1428222" cy="369332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E955484-415D-9DAC-EB74-1123F9E98535}"/>
              </a:ext>
            </a:extLst>
          </p:cNvPr>
          <p:cNvSpPr txBox="1"/>
          <p:nvPr/>
        </p:nvSpPr>
        <p:spPr>
          <a:xfrm>
            <a:off x="2916840" y="5603755"/>
            <a:ext cx="389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right-handed field!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3EC332-C237-DD4F-D546-EC32F3C90C23}"/>
                  </a:ext>
                </a:extLst>
              </p:cNvPr>
              <p:cNvSpPr txBox="1"/>
              <p:nvPr/>
            </p:nvSpPr>
            <p:spPr>
              <a:xfrm>
                <a:off x="1191679" y="2961525"/>
                <a:ext cx="3500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Try the complex conjugate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3EC332-C237-DD4F-D546-EC32F3C90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79" y="2961525"/>
                <a:ext cx="3500064" cy="369332"/>
              </a:xfrm>
              <a:prstGeom prst="rect">
                <a:avLst/>
              </a:prstGeom>
              <a:blipFill>
                <a:blip r:embed="rId15"/>
                <a:stretch>
                  <a:fillRect l="-1444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3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6175B-3F26-0A4E-43E5-F1A41CC9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BF4FBB-DB25-DA91-2331-E07F08CA6C3D}"/>
              </a:ext>
            </a:extLst>
          </p:cNvPr>
          <p:cNvSpPr txBox="1"/>
          <p:nvPr/>
        </p:nvSpPr>
        <p:spPr>
          <a:xfrm>
            <a:off x="1091913" y="2428344"/>
            <a:ext cx="26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use Weyl spinors: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B48AAD-8DE0-E9FA-E130-2FC6C9855071}"/>
                  </a:ext>
                </a:extLst>
              </p:cNvPr>
              <p:cNvSpPr txBox="1"/>
              <p:nvPr/>
            </p:nvSpPr>
            <p:spPr>
              <a:xfrm>
                <a:off x="1101483" y="3281278"/>
                <a:ext cx="2528266" cy="3234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B48AAD-8DE0-E9FA-E130-2FC6C9855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83" y="3281278"/>
                <a:ext cx="2528266" cy="323422"/>
              </a:xfrm>
              <a:prstGeom prst="rect">
                <a:avLst/>
              </a:prstGeom>
              <a:blipFill>
                <a:blip r:embed="rId3"/>
                <a:stretch>
                  <a:fillRect t="-384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FFC6C16-6D95-0774-A358-096637E43841}"/>
              </a:ext>
            </a:extLst>
          </p:cNvPr>
          <p:cNvSpPr txBox="1"/>
          <p:nvPr/>
        </p:nvSpPr>
        <p:spPr>
          <a:xfrm>
            <a:off x="1101483" y="2883950"/>
            <a:ext cx="367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of a fermion equals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33AE10-F2F1-B3D1-FC27-E119FC3B073D}"/>
                  </a:ext>
                </a:extLst>
              </p:cNvPr>
              <p:cNvSpPr txBox="1"/>
              <p:nvPr/>
            </p:nvSpPr>
            <p:spPr>
              <a:xfrm>
                <a:off x="1081540" y="5488648"/>
                <a:ext cx="6275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ive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Neutral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Fermions could contain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33AE10-F2F1-B3D1-FC27-E119FC3B0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40" y="5488648"/>
                <a:ext cx="6275342" cy="369332"/>
              </a:xfrm>
              <a:prstGeom prst="rect">
                <a:avLst/>
              </a:prstGeom>
              <a:blipFill>
                <a:blip r:embed="rId4"/>
                <a:stretch>
                  <a:fillRect l="-60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93C099-0577-4684-FCDA-083226E1A7E6}"/>
                  </a:ext>
                </a:extLst>
              </p:cNvPr>
              <p:cNvSpPr txBox="1"/>
              <p:nvPr/>
            </p:nvSpPr>
            <p:spPr>
              <a:xfrm>
                <a:off x="1101483" y="921466"/>
                <a:ext cx="742848" cy="4725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93C099-0577-4684-FCDA-083226E1A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83" y="921466"/>
                <a:ext cx="742848" cy="4725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4E82D1-F05A-7B0D-970A-603D6C466038}"/>
                  </a:ext>
                </a:extLst>
              </p:cNvPr>
              <p:cNvSpPr txBox="1"/>
              <p:nvPr/>
            </p:nvSpPr>
            <p:spPr>
              <a:xfrm>
                <a:off x="2386640" y="840788"/>
                <a:ext cx="1611458" cy="625941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i="0" dirty="0"/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4E82D1-F05A-7B0D-970A-603D6C466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40" y="840788"/>
                <a:ext cx="1611458" cy="625941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8CA11C-17E5-D141-D422-0493B6E90C11}"/>
                  </a:ext>
                </a:extLst>
              </p:cNvPr>
              <p:cNvSpPr txBox="1"/>
              <p:nvPr/>
            </p:nvSpPr>
            <p:spPr>
              <a:xfrm>
                <a:off x="1081540" y="1515302"/>
                <a:ext cx="79123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mass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term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It mean fermion and anti-fermion are mixed.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8CA11C-17E5-D141-D422-0493B6E90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40" y="1515302"/>
                <a:ext cx="7912304" cy="369332"/>
              </a:xfrm>
              <a:prstGeom prst="rect">
                <a:avLst/>
              </a:prstGeom>
              <a:blipFill>
                <a:blip r:embed="rId7"/>
                <a:stretch>
                  <a:fillRect l="-4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CDA4A62-7D95-4DC2-0A65-D714AC999169}"/>
              </a:ext>
            </a:extLst>
          </p:cNvPr>
          <p:cNvSpPr txBox="1"/>
          <p:nvPr/>
        </p:nvSpPr>
        <p:spPr>
          <a:xfrm>
            <a:off x="1101483" y="1937344"/>
            <a:ext cx="723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kind of mass term is only for charge neutral particle, such as neutrino.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4D61B-243D-13A4-D401-1A4B38560784}"/>
                  </a:ext>
                </a:extLst>
              </p:cNvPr>
              <p:cNvSpPr txBox="1"/>
              <p:nvPr/>
            </p:nvSpPr>
            <p:spPr>
              <a:xfrm>
                <a:off x="4122784" y="3274290"/>
                <a:ext cx="142822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4D61B-243D-13A4-D401-1A4B38560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784" y="3274290"/>
                <a:ext cx="1428222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F58496-F934-7216-EDC4-05BFC775C74C}"/>
                  </a:ext>
                </a:extLst>
              </p:cNvPr>
              <p:cNvSpPr txBox="1"/>
              <p:nvPr/>
            </p:nvSpPr>
            <p:spPr>
              <a:xfrm>
                <a:off x="1101483" y="3813554"/>
                <a:ext cx="2629228" cy="3234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F58496-F934-7216-EDC4-05BFC775C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83" y="3813554"/>
                <a:ext cx="2629228" cy="323422"/>
              </a:xfrm>
              <a:prstGeom prst="rect">
                <a:avLst/>
              </a:prstGeom>
              <a:blipFill>
                <a:blip r:embed="rId9"/>
                <a:stretch>
                  <a:fillRect t="-384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4DFB63F-AFFE-8734-C5D1-C317C076831F}"/>
              </a:ext>
            </a:extLst>
          </p:cNvPr>
          <p:cNvSpPr txBox="1"/>
          <p:nvPr/>
        </p:nvSpPr>
        <p:spPr>
          <a:xfrm>
            <a:off x="4208354" y="955030"/>
            <a:ext cx="187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Majorana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A64E4E-C748-10A6-4F04-D9767679E131}"/>
                  </a:ext>
                </a:extLst>
              </p:cNvPr>
              <p:cNvSpPr txBox="1"/>
              <p:nvPr/>
            </p:nvSpPr>
            <p:spPr>
              <a:xfrm>
                <a:off x="4122784" y="3871425"/>
                <a:ext cx="2097470" cy="28097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A64E4E-C748-10A6-4F04-D9767679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784" y="3871425"/>
                <a:ext cx="2097470" cy="280974"/>
              </a:xfrm>
              <a:prstGeom prst="rect">
                <a:avLst/>
              </a:prstGeom>
              <a:blipFill>
                <a:blip r:embed="rId10"/>
                <a:stretch>
                  <a:fillRect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D0EC3C-ECF1-A353-C58B-F0553FF60D92}"/>
                  </a:ext>
                </a:extLst>
              </p:cNvPr>
              <p:cNvSpPr txBox="1"/>
              <p:nvPr/>
            </p:nvSpPr>
            <p:spPr>
              <a:xfrm>
                <a:off x="1101483" y="4765776"/>
                <a:ext cx="1410606" cy="625941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D0EC3C-ECF1-A353-C58B-F0553FF60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83" y="4765776"/>
                <a:ext cx="1410606" cy="625941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36E3-50F9-8015-B66F-E25E5CC78BF5}"/>
                  </a:ext>
                </a:extLst>
              </p:cNvPr>
              <p:cNvSpPr txBox="1"/>
              <p:nvPr/>
            </p:nvSpPr>
            <p:spPr>
              <a:xfrm>
                <a:off x="2739424" y="4806438"/>
                <a:ext cx="5500223" cy="5203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36E3-50F9-8015-B66F-E25E5CC78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424" y="4806438"/>
                <a:ext cx="5500223" cy="520335"/>
              </a:xfrm>
              <a:prstGeom prst="rect">
                <a:avLst/>
              </a:prstGeom>
              <a:blipFill>
                <a:blip r:embed="rId12"/>
                <a:stretch>
                  <a:fillRect l="-461" t="-476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55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5" grpId="0"/>
      <p:bldP spid="13" grpId="0" animBg="1"/>
      <p:bldP spid="14" grpId="0" animBg="1"/>
      <p:bldP spid="17" grpId="0" animBg="1"/>
      <p:bldP spid="2" grpId="0" animBg="1"/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7"/>
          <a:stretch/>
        </p:blipFill>
        <p:spPr bwMode="auto">
          <a:xfrm>
            <a:off x="1187624" y="1304764"/>
            <a:ext cx="6086252" cy="301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92368" y="4640954"/>
            <a:ext cx="629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Why is neutrino mass so small?</a:t>
            </a:r>
            <a:endParaRPr lang="zh-TW" altLang="en-US" sz="18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792368" y="5073002"/>
            <a:ext cx="797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The smallness of neutrino mass may indicate it arise from a new scale other than EW.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720095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20"/>
          <a:stretch/>
        </p:blipFill>
        <p:spPr bwMode="auto">
          <a:xfrm>
            <a:off x="899592" y="368660"/>
            <a:ext cx="7185992" cy="330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27584" y="5737902"/>
                <a:ext cx="8077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is weak scale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i="0">
                        <a:latin typeface="Cambria Math"/>
                      </a:rPr>
                      <m:t>GeV</m:t>
                    </m:r>
                  </m:oMath>
                </a14:m>
                <a:r>
                  <a:rPr lang="en-US" altLang="zh-TW" sz="1800" dirty="0"/>
                  <a:t>,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</a:rPr>
                          <m:t>14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</a:rPr>
                      <m:t>GeV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will give small enough neutrino mass.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737902"/>
                <a:ext cx="807750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679" t="-8197" r="-1283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827584" y="6163867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But a high energy seesaw means the new mechanism is beyond our reach of detection.</a:t>
            </a:r>
            <a:endParaRPr lang="zh-TW" altLang="en-US" sz="1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899592" y="3779748"/>
            <a:ext cx="745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Seesaw mechanism of neutrino mass consists of </a:t>
            </a:r>
            <a:r>
              <a:rPr lang="en-US" altLang="zh-TW" sz="1800" dirty="0" err="1"/>
              <a:t>Majorana</a:t>
            </a:r>
            <a:r>
              <a:rPr lang="en-US" altLang="zh-TW" sz="1800" dirty="0"/>
              <a:t> mass terms: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245839" y="4149080"/>
                <a:ext cx="3656322" cy="7146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zh-TW" alt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TW" altLang="en-US" sz="180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altLang="zh-TW" sz="18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zh-TW" alt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TW" altLang="en-US" sz="18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altLang="zh-TW" sz="18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zh-TW" alt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zh-TW" altLang="en-US" sz="180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  <m:sup>
                                    <m:r>
                                      <a:rPr lang="en-US" altLang="zh-TW" sz="18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zh-TW" alt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zh-TW" altLang="en-US" sz="18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  <m:sup>
                                    <m:r>
                                      <a:rPr lang="en-US" altLang="zh-TW" sz="18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p>
                                </m:sSubSup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18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b="0" i="1" smtClean="0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18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18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839" y="4149080"/>
                <a:ext cx="3656322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989151" y="1287901"/>
            <a:ext cx="3384376" cy="2367654"/>
          </a:xfrm>
          <a:prstGeom prst="rect">
            <a:avLst/>
          </a:prstGeom>
          <a:solidFill>
            <a:srgbClr val="A3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45849" y="503023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The eigenvalues are respectively: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048139" y="4951492"/>
                <a:ext cx="888898" cy="76392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zh-TW" alt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zh-TW" altLang="en-US" sz="18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139" y="4951492"/>
                <a:ext cx="888898" cy="7639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120172" y="5030237"/>
                <a:ext cx="55124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5030237"/>
                <a:ext cx="55124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5184068" y="505345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and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500529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D12CF-5F32-904C-B335-74BC3C8E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243"/>
          <a:stretch/>
        </p:blipFill>
        <p:spPr>
          <a:xfrm>
            <a:off x="908757" y="997856"/>
            <a:ext cx="7050178" cy="3617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E5E45-D9E9-6F41-84DC-279BA2B0E7E0}"/>
              </a:ext>
            </a:extLst>
          </p:cNvPr>
          <p:cNvSpPr txBox="1"/>
          <p:nvPr/>
        </p:nvSpPr>
        <p:spPr>
          <a:xfrm>
            <a:off x="2100943" y="489857"/>
            <a:ext cx="511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Spinors as representations of Lorentz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13AE3-9758-D148-94DA-DAE0337B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57" y="4754210"/>
            <a:ext cx="6986420" cy="1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11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CE9A3-C9EF-9043-8FFE-9DB02573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83" y="3247398"/>
            <a:ext cx="7500659" cy="3479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C4FB9-93A7-ED44-8F55-AACDD10E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83" y="511628"/>
            <a:ext cx="7489775" cy="2830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0C3BC-1BB3-CB48-9EE4-4762406968F3}"/>
              </a:ext>
            </a:extLst>
          </p:cNvPr>
          <p:cNvSpPr txBox="1"/>
          <p:nvPr/>
        </p:nvSpPr>
        <p:spPr>
          <a:xfrm>
            <a:off x="4049487" y="142296"/>
            <a:ext cx="11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Generators</a:t>
            </a:r>
          </a:p>
        </p:txBody>
      </p:sp>
    </p:spTree>
    <p:extLst>
      <p:ext uri="{BB962C8B-B14F-4D97-AF65-F5344CB8AC3E}">
        <p14:creationId xmlns:p14="http://schemas.microsoft.com/office/powerpoint/2010/main" val="35942188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0DF780-DF71-BF41-B27C-F81B6BA6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71" y="209550"/>
            <a:ext cx="6426200" cy="80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335C8-EFB7-1841-995E-613E84A1B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71" y="1009650"/>
            <a:ext cx="6350000" cy="269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B9568A-458A-604E-83C3-942B57A27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71" y="4346120"/>
            <a:ext cx="6464266" cy="2196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F74426-747E-A743-A30B-6E0990F58B38}"/>
                  </a:ext>
                </a:extLst>
              </p:cNvPr>
              <p:cNvSpPr txBox="1"/>
              <p:nvPr/>
            </p:nvSpPr>
            <p:spPr>
              <a:xfrm>
                <a:off x="3078517" y="3885585"/>
                <a:ext cx="264950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(3,1)~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F74426-747E-A743-A30B-6E0990F58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517" y="3885585"/>
                <a:ext cx="2649507" cy="276999"/>
              </a:xfrm>
              <a:prstGeom prst="rect">
                <a:avLst/>
              </a:prstGeom>
              <a:blipFill>
                <a:blip r:embed="rId5"/>
                <a:stretch>
                  <a:fillRect l="-952" b="-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6513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7808F-CF89-1B4B-B229-E11354D58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6" y="1606550"/>
            <a:ext cx="67818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6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8" descr="http://scienceblogs.com/pharyngula/upload/2009/04/nodal_spira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4" r="52731" b="21408"/>
          <a:stretch>
            <a:fillRect/>
          </a:stretch>
        </p:blipFill>
        <p:spPr bwMode="auto">
          <a:xfrm>
            <a:off x="1690791" y="764219"/>
            <a:ext cx="21605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2" descr="http://www.nottingham.ac.uk/genetics/people/davison/images/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91" y="2512086"/>
            <a:ext cx="2323901" cy="309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矩形 3"/>
          <p:cNvSpPr>
            <a:spLocks noChangeArrowheads="1"/>
          </p:cNvSpPr>
          <p:nvPr/>
        </p:nvSpPr>
        <p:spPr bwMode="auto">
          <a:xfrm>
            <a:off x="1690791" y="5795239"/>
            <a:ext cx="35637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and right coiling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Euhadra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snails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http://www.google.com/url?source=imglanding&amp;ct=img&amp;q=http://teachersnetwork.org/images/ACF143D.jpg&amp;sa=X&amp;ei=2xVXUJmuJsXymAWvoYCoDg&amp;ved=0CAsQ8wc&amp;usg=AFQjCNHvZEanRL0G4aj5u5e5anyLvg-3xg">
            <a:extLst>
              <a:ext uri="{FF2B5EF4-FFF2-40B4-BE49-F238E27FC236}">
                <a16:creationId xmlns:a16="http://schemas.microsoft.com/office/drawing/2014/main" id="{DBF73F7E-F9D2-B327-876C-D981D19C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769"/>
            <a:ext cx="2738437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6729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E3112-BEE5-2443-A8EC-FE6AB01D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247650"/>
            <a:ext cx="66802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85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233F9-F077-3A4B-9A84-4A48BA58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4" y="0"/>
            <a:ext cx="6731000" cy="339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F541D7-E492-F648-B66D-E325070BF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4" y="3080951"/>
            <a:ext cx="6654800" cy="377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1C102E-21C3-E343-999A-7412AC0E1350}"/>
                  </a:ext>
                </a:extLst>
              </p:cNvPr>
              <p:cNvSpPr txBox="1"/>
              <p:nvPr/>
            </p:nvSpPr>
            <p:spPr>
              <a:xfrm>
                <a:off x="3980794" y="4289315"/>
                <a:ext cx="4827540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1C102E-21C3-E343-999A-7412AC0E1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794" y="4289315"/>
                <a:ext cx="4827540" cy="556755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40579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08A6B-C911-1744-A072-5A63792A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72" y="235436"/>
            <a:ext cx="1686952" cy="623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CD692C-69D8-F446-830A-A553389FD4C4}"/>
                  </a:ext>
                </a:extLst>
              </p:cNvPr>
              <p:cNvSpPr txBox="1"/>
              <p:nvPr/>
            </p:nvSpPr>
            <p:spPr>
              <a:xfrm>
                <a:off x="3471007" y="428379"/>
                <a:ext cx="1144544" cy="300660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∓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CD692C-69D8-F446-830A-A553389FD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07" y="428379"/>
                <a:ext cx="1144544" cy="300660"/>
              </a:xfrm>
              <a:prstGeom prst="rect">
                <a:avLst/>
              </a:prstGeom>
              <a:blipFill>
                <a:blip r:embed="rId3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08E6C4-82AA-BA46-ABE8-DB8A39483E79}"/>
                  </a:ext>
                </a:extLst>
              </p:cNvPr>
              <p:cNvSpPr txBox="1"/>
              <p:nvPr/>
            </p:nvSpPr>
            <p:spPr>
              <a:xfrm>
                <a:off x="2000184" y="1714330"/>
                <a:ext cx="1895712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08E6C4-82AA-BA46-ABE8-DB8A39483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84" y="1714330"/>
                <a:ext cx="1895712" cy="556755"/>
              </a:xfrm>
              <a:prstGeom prst="rect">
                <a:avLst/>
              </a:prstGeom>
              <a:blipFill>
                <a:blip r:embed="rId4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0DF1F-ACF4-7C48-B7E7-4281DD5EB2F1}"/>
                  </a:ext>
                </a:extLst>
              </p:cNvPr>
              <p:cNvSpPr txBox="1"/>
              <p:nvPr/>
            </p:nvSpPr>
            <p:spPr>
              <a:xfrm>
                <a:off x="4161248" y="1714331"/>
                <a:ext cx="1895712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0DF1F-ACF4-7C48-B7E7-4281DD5EB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248" y="1714331"/>
                <a:ext cx="1895712" cy="556755"/>
              </a:xfrm>
              <a:prstGeom prst="rect">
                <a:avLst/>
              </a:prstGeom>
              <a:blipFill>
                <a:blip r:embed="rId5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0BDCD0-0D8C-1D4C-A04C-153A48332CCA}"/>
                  </a:ext>
                </a:extLst>
              </p:cNvPr>
              <p:cNvSpPr txBox="1"/>
              <p:nvPr/>
            </p:nvSpPr>
            <p:spPr>
              <a:xfrm>
                <a:off x="1286472" y="2773664"/>
                <a:ext cx="5934445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0BDCD0-0D8C-1D4C-A04C-153A48332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472" y="2773664"/>
                <a:ext cx="5934445" cy="556755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C7CF14-7C3A-F44B-8383-B86914C286AA}"/>
                  </a:ext>
                </a:extLst>
              </p:cNvPr>
              <p:cNvSpPr txBox="1"/>
              <p:nvPr/>
            </p:nvSpPr>
            <p:spPr>
              <a:xfrm>
                <a:off x="1012784" y="2362041"/>
                <a:ext cx="76566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Hence there are only two ways to from an invarant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two spinors.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C7CF14-7C3A-F44B-8383-B86914C2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84" y="2362041"/>
                <a:ext cx="7656654" cy="369332"/>
              </a:xfrm>
              <a:prstGeom prst="rect">
                <a:avLst/>
              </a:prstGeom>
              <a:blipFill>
                <a:blip r:embed="rId7"/>
                <a:stretch>
                  <a:fillRect l="-662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FE27705-654B-1240-8D6A-F737DD44141E}"/>
              </a:ext>
            </a:extLst>
          </p:cNvPr>
          <p:cNvSpPr txBox="1"/>
          <p:nvPr/>
        </p:nvSpPr>
        <p:spPr>
          <a:xfrm>
            <a:off x="1012783" y="3454476"/>
            <a:ext cx="324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would be the  mass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0D511-03CF-7348-AFD6-16AA39D0D6D1}"/>
                  </a:ext>
                </a:extLst>
              </p:cNvPr>
              <p:cNvSpPr txBox="1"/>
              <p:nvPr/>
            </p:nvSpPr>
            <p:spPr>
              <a:xfrm>
                <a:off x="1038985" y="4053522"/>
                <a:ext cx="5725735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0D511-03CF-7348-AFD6-16AA39D0D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85" y="4053522"/>
                <a:ext cx="5725735" cy="556755"/>
              </a:xfrm>
              <a:prstGeom prst="rect">
                <a:avLst/>
              </a:prstGeom>
              <a:blipFill>
                <a:blip r:embed="rId8"/>
                <a:stretch>
                  <a:fillRect b="-1590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0D6B22-0D65-254B-B880-77098A74FD97}"/>
                  </a:ext>
                </a:extLst>
              </p:cNvPr>
              <p:cNvSpPr txBox="1"/>
              <p:nvPr/>
            </p:nvSpPr>
            <p:spPr>
              <a:xfrm>
                <a:off x="1038985" y="4844421"/>
                <a:ext cx="2948178" cy="5186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⊃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0D6B22-0D65-254B-B880-77098A74F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85" y="4844421"/>
                <a:ext cx="2948178" cy="518604"/>
              </a:xfrm>
              <a:prstGeom prst="rect">
                <a:avLst/>
              </a:prstGeom>
              <a:blipFill>
                <a:blip r:embed="rId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343AF7-4909-0840-96CA-203EF2A31AD9}"/>
                  </a:ext>
                </a:extLst>
              </p:cNvPr>
              <p:cNvSpPr txBox="1"/>
              <p:nvPr/>
            </p:nvSpPr>
            <p:spPr>
              <a:xfrm>
                <a:off x="4739372" y="5465424"/>
                <a:ext cx="1117677" cy="3393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343AF7-4909-0840-96CA-203EF2A31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372" y="5465424"/>
                <a:ext cx="1117677" cy="339388"/>
              </a:xfrm>
              <a:prstGeom prst="rect">
                <a:avLst/>
              </a:prstGeom>
              <a:blipFill>
                <a:blip r:embed="rId10"/>
                <a:stretch>
                  <a:fillRect l="-4444" t="-3704" b="-2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03029E-C3AB-9848-A68C-3D83B7058BCF}"/>
                  </a:ext>
                </a:extLst>
              </p:cNvPr>
              <p:cNvSpPr txBox="1"/>
              <p:nvPr/>
            </p:nvSpPr>
            <p:spPr>
              <a:xfrm>
                <a:off x="3972067" y="3477431"/>
                <a:ext cx="637547" cy="32342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03029E-C3AB-9848-A68C-3D83B7058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067" y="3477431"/>
                <a:ext cx="637547" cy="323422"/>
              </a:xfrm>
              <a:prstGeom prst="rect">
                <a:avLst/>
              </a:prstGeom>
              <a:blipFill>
                <a:blip r:embed="rId11"/>
                <a:stretch>
                  <a:fillRect l="-9804" b="-259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FCEC8A-EC90-E34C-941B-28BC6F15669B}"/>
                  </a:ext>
                </a:extLst>
              </p:cNvPr>
              <p:cNvSpPr txBox="1"/>
              <p:nvPr/>
            </p:nvSpPr>
            <p:spPr>
              <a:xfrm>
                <a:off x="4742773" y="3492460"/>
                <a:ext cx="617733" cy="32342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FCEC8A-EC90-E34C-941B-28BC6F156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773" y="3492460"/>
                <a:ext cx="617733" cy="323422"/>
              </a:xfrm>
              <a:prstGeom prst="rect">
                <a:avLst/>
              </a:prstGeom>
              <a:blipFill>
                <a:blip r:embed="rId12"/>
                <a:stretch>
                  <a:fillRect l="-10204" t="-3846" r="-2041" b="-26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3BF89F-29F6-D346-9064-007F7A65153D}"/>
                  </a:ext>
                </a:extLst>
              </p:cNvPr>
              <p:cNvSpPr txBox="1"/>
              <p:nvPr/>
            </p:nvSpPr>
            <p:spPr>
              <a:xfrm>
                <a:off x="6176065" y="5465424"/>
                <a:ext cx="1177310" cy="3393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3BF89F-29F6-D346-9064-007F7A651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065" y="5465424"/>
                <a:ext cx="1177310" cy="339388"/>
              </a:xfrm>
              <a:prstGeom prst="rect">
                <a:avLst/>
              </a:prstGeom>
              <a:blipFill>
                <a:blip r:embed="rId13"/>
                <a:stretch>
                  <a:fillRect l="-4301" t="-3704" b="-2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82477-E266-F644-A295-4DEB67324C82}"/>
                  </a:ext>
                </a:extLst>
              </p:cNvPr>
              <p:cNvSpPr txBox="1"/>
              <p:nvPr/>
            </p:nvSpPr>
            <p:spPr>
              <a:xfrm>
                <a:off x="1012783" y="1272934"/>
                <a:ext cx="7864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will interchange 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TW" dirty="0">
                    <a:cs typeface="Times New Roman" panose="02020603050405020304" pitchFamily="18" charset="0"/>
                  </a:rPr>
                  <a:t>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numbers:</a:t>
                </a:r>
                <a:r>
                  <a:rPr lang="en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TW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TW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⋇</m:t>
                        </m:r>
                      </m:sup>
                    </m:sSup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82477-E266-F644-A295-4DEB67324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83" y="1272934"/>
                <a:ext cx="7864999" cy="369332"/>
              </a:xfrm>
              <a:prstGeom prst="rect">
                <a:avLst/>
              </a:prstGeom>
              <a:blipFill>
                <a:blip r:embed="rId14"/>
                <a:stretch>
                  <a:fillRect l="-645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87D6876-3333-194D-AD50-E354AD1927AE}"/>
              </a:ext>
            </a:extLst>
          </p:cNvPr>
          <p:cNvSpPr txBox="1"/>
          <p:nvPr/>
        </p:nvSpPr>
        <p:spPr>
          <a:xfrm>
            <a:off x="1012783" y="5475133"/>
            <a:ext cx="382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would be the kinetic energy term: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33D3FB-FF02-0C41-BD69-C7C016E8FB0D}"/>
              </a:ext>
            </a:extLst>
          </p:cNvPr>
          <p:cNvSpPr txBox="1"/>
          <p:nvPr/>
        </p:nvSpPr>
        <p:spPr>
          <a:xfrm>
            <a:off x="997105" y="5844465"/>
            <a:ext cx="672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only quadratic Lorentz invarant term from spinors.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8EEB36-D841-3045-AC5A-B72B98FA42E8}"/>
                  </a:ext>
                </a:extLst>
              </p:cNvPr>
              <p:cNvSpPr txBox="1"/>
              <p:nvPr/>
            </p:nvSpPr>
            <p:spPr>
              <a:xfrm>
                <a:off x="997105" y="892125"/>
                <a:ext cx="7864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complex conjugate of a representation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still a representation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8EEB36-D841-3045-AC5A-B72B98FA4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05" y="892125"/>
                <a:ext cx="7864999" cy="369332"/>
              </a:xfrm>
              <a:prstGeom prst="rect">
                <a:avLst/>
              </a:prstGeom>
              <a:blipFill>
                <a:blip r:embed="rId15"/>
                <a:stretch>
                  <a:fillRect l="-64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2279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1B470C-BDE1-434A-B5E6-4876A7BC1FAE}"/>
                  </a:ext>
                </a:extLst>
              </p:cNvPr>
              <p:cNvSpPr txBox="1"/>
              <p:nvPr/>
            </p:nvSpPr>
            <p:spPr>
              <a:xfrm>
                <a:off x="1607017" y="1341356"/>
                <a:ext cx="5349368" cy="3393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1B470C-BDE1-434A-B5E6-4876A7BC1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017" y="1341356"/>
                <a:ext cx="5349368" cy="339388"/>
              </a:xfrm>
              <a:prstGeom prst="rect">
                <a:avLst/>
              </a:prstGeom>
              <a:blipFill>
                <a:blip r:embed="rId2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F7B80-1926-794B-823B-4606FC86A01B}"/>
                  </a:ext>
                </a:extLst>
              </p:cNvPr>
              <p:cNvSpPr txBox="1"/>
              <p:nvPr/>
            </p:nvSpPr>
            <p:spPr>
              <a:xfrm>
                <a:off x="1919930" y="2662081"/>
                <a:ext cx="5453143" cy="3190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F7B80-1926-794B-823B-4606FC86A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930" y="2662081"/>
                <a:ext cx="5453143" cy="319062"/>
              </a:xfrm>
              <a:prstGeom prst="rect">
                <a:avLst/>
              </a:prstGeom>
              <a:blipFill>
                <a:blip r:embed="rId3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DF2448-14D7-E04F-AD3A-8CDB6B338975}"/>
                  </a:ext>
                </a:extLst>
              </p:cNvPr>
              <p:cNvSpPr txBox="1"/>
              <p:nvPr/>
            </p:nvSpPr>
            <p:spPr>
              <a:xfrm>
                <a:off x="1919930" y="3146203"/>
                <a:ext cx="2165933" cy="3085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DF2448-14D7-E04F-AD3A-8CDB6B338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930" y="3146203"/>
                <a:ext cx="2165933" cy="308546"/>
              </a:xfrm>
              <a:prstGeom prst="rect">
                <a:avLst/>
              </a:prstGeom>
              <a:blipFill>
                <a:blip r:embed="rId4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DEBF046-DD2B-984E-BAA4-1A82DFF3B4BC}"/>
              </a:ext>
            </a:extLst>
          </p:cNvPr>
          <p:cNvSpPr txBox="1"/>
          <p:nvPr/>
        </p:nvSpPr>
        <p:spPr>
          <a:xfrm>
            <a:off x="2164467" y="1802080"/>
            <a:ext cx="325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 component spinor 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B7955-5257-7C41-A580-8867584B8CF4}"/>
              </a:ext>
            </a:extLst>
          </p:cNvPr>
          <p:cNvSpPr txBox="1"/>
          <p:nvPr/>
        </p:nvSpPr>
        <p:spPr>
          <a:xfrm>
            <a:off x="2164467" y="3692192"/>
            <a:ext cx="325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 bispinor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0BF223-AFE7-DA48-96BF-7E9792283EDB}"/>
                  </a:ext>
                </a:extLst>
              </p:cNvPr>
              <p:cNvSpPr txBox="1"/>
              <p:nvPr/>
            </p:nvSpPr>
            <p:spPr>
              <a:xfrm>
                <a:off x="1607017" y="4465411"/>
                <a:ext cx="6275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Massless Fermions could contain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0BF223-AFE7-DA48-96BF-7E9792283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017" y="4465411"/>
                <a:ext cx="6275342" cy="369332"/>
              </a:xfrm>
              <a:prstGeom prst="rect">
                <a:avLst/>
              </a:prstGeom>
              <a:blipFill>
                <a:blip r:embed="rId6"/>
                <a:stretch>
                  <a:fillRect l="-80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5591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DADB9-BDE4-7B47-886B-7E6E07B84136}"/>
              </a:ext>
            </a:extLst>
          </p:cNvPr>
          <p:cNvSpPr txBox="1"/>
          <p:nvPr/>
        </p:nvSpPr>
        <p:spPr>
          <a:xfrm>
            <a:off x="3451849" y="1238460"/>
            <a:ext cx="187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Majorana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2DB78F-F18E-2A44-87FB-79E45A9289DE}"/>
                  </a:ext>
                </a:extLst>
              </p:cNvPr>
              <p:cNvSpPr txBox="1"/>
              <p:nvPr/>
            </p:nvSpPr>
            <p:spPr>
              <a:xfrm>
                <a:off x="2294098" y="1764222"/>
                <a:ext cx="1895712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2DB78F-F18E-2A44-87FB-79E45A928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098" y="1764222"/>
                <a:ext cx="1895712" cy="556755"/>
              </a:xfrm>
              <a:prstGeom prst="rect">
                <a:avLst/>
              </a:prstGeom>
              <a:blipFill>
                <a:blip r:embed="rId2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8AAFA1-0C0F-3F47-9C07-6B8DD4874289}"/>
                  </a:ext>
                </a:extLst>
              </p:cNvPr>
              <p:cNvSpPr txBox="1"/>
              <p:nvPr/>
            </p:nvSpPr>
            <p:spPr>
              <a:xfrm>
                <a:off x="4455162" y="1764223"/>
                <a:ext cx="1895712" cy="556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8AAFA1-0C0F-3F47-9C07-6B8DD487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162" y="1764223"/>
                <a:ext cx="1895712" cy="556755"/>
              </a:xfrm>
              <a:prstGeom prst="rect">
                <a:avLst/>
              </a:prstGeom>
              <a:blipFill>
                <a:blip r:embed="rId3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A6B095-E0E1-E54C-B0D7-D204D854DA6F}"/>
                  </a:ext>
                </a:extLst>
              </p:cNvPr>
              <p:cNvSpPr txBox="1"/>
              <p:nvPr/>
            </p:nvSpPr>
            <p:spPr>
              <a:xfrm>
                <a:off x="2873969" y="2447325"/>
                <a:ext cx="76931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A6B095-E0E1-E54C-B0D7-D204D854D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969" y="2447325"/>
                <a:ext cx="769313" cy="276999"/>
              </a:xfrm>
              <a:prstGeom prst="rect">
                <a:avLst/>
              </a:prstGeom>
              <a:blipFill>
                <a:blip r:embed="rId4"/>
                <a:stretch>
                  <a:fillRect l="-8065" b="-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67417A-E947-E94C-88CE-D410660CDCEA}"/>
                  </a:ext>
                </a:extLst>
              </p:cNvPr>
              <p:cNvSpPr txBox="1"/>
              <p:nvPr/>
            </p:nvSpPr>
            <p:spPr>
              <a:xfrm>
                <a:off x="4861811" y="2447325"/>
                <a:ext cx="759952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⋇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67417A-E947-E94C-88CE-D410660CD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811" y="2447325"/>
                <a:ext cx="759952" cy="276999"/>
              </a:xfrm>
              <a:prstGeom prst="rect">
                <a:avLst/>
              </a:prstGeom>
              <a:blipFill>
                <a:blip r:embed="rId5"/>
                <a:stretch>
                  <a:fillRect l="-10000" b="-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19EE46-EE36-834D-B76B-E34207CB3CCF}"/>
                  </a:ext>
                </a:extLst>
              </p:cNvPr>
              <p:cNvSpPr txBox="1"/>
              <p:nvPr/>
            </p:nvSpPr>
            <p:spPr>
              <a:xfrm>
                <a:off x="605609" y="2897094"/>
                <a:ext cx="7932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Could we make a right-handed spinor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to couple to and make a mass?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19EE46-EE36-834D-B76B-E34207CB3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09" y="2897094"/>
                <a:ext cx="7932782" cy="369332"/>
              </a:xfrm>
              <a:prstGeom prst="rect">
                <a:avLst/>
              </a:prstGeom>
              <a:blipFill>
                <a:blip r:embed="rId6"/>
                <a:stretch>
                  <a:fillRect l="-639" t="-6667" r="-799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4C0BF6D-DF58-594C-80CD-BC8E59D0C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550" y="3429000"/>
            <a:ext cx="64389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74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320E9-622D-534F-A54A-13ADACA67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95250"/>
            <a:ext cx="6430736" cy="214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0F4CC-D443-6C40-AC07-6577B3CF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1" y="2238829"/>
            <a:ext cx="6430736" cy="2525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3E92C-C384-DA48-83DA-B798DD01C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0" b="36942"/>
          <a:stretch/>
        </p:blipFill>
        <p:spPr>
          <a:xfrm>
            <a:off x="1200150" y="4764310"/>
            <a:ext cx="6477000" cy="19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79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C4204-8917-F44F-9807-94CBC46D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64" y="200478"/>
            <a:ext cx="64389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B29070-6AE8-2D4F-AE06-F5CB7166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064" y="1679121"/>
            <a:ext cx="6489700" cy="2628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E398B-990D-A14B-AE51-F6986D313766}"/>
              </a:ext>
            </a:extLst>
          </p:cNvPr>
          <p:cNvSpPr/>
          <p:nvPr/>
        </p:nvSpPr>
        <p:spPr>
          <a:xfrm>
            <a:off x="1349829" y="2623457"/>
            <a:ext cx="6193971" cy="511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C03AD-D7CF-5E40-A535-147BFFD6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864" y="4402364"/>
            <a:ext cx="17399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DC2DB-B90B-F64A-AB38-31941A2A7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956" y="5178879"/>
            <a:ext cx="6567671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36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8BA08-192E-6446-BD9D-72A8AD28B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87" y="5566811"/>
            <a:ext cx="6311900" cy="106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FBBF30-C959-5F41-912F-106452E7E679}"/>
                  </a:ext>
                </a:extLst>
              </p:cNvPr>
              <p:cNvSpPr txBox="1"/>
              <p:nvPr/>
            </p:nvSpPr>
            <p:spPr>
              <a:xfrm>
                <a:off x="1312716" y="224389"/>
                <a:ext cx="6275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massive Majorana fermions contain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FBBF30-C959-5F41-912F-106452E7E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16" y="224389"/>
                <a:ext cx="6275342" cy="369332"/>
              </a:xfrm>
              <a:prstGeom prst="rect">
                <a:avLst/>
              </a:prstGeom>
              <a:blipFill>
                <a:blip r:embed="rId3"/>
                <a:stretch>
                  <a:fillRect l="-80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553381-3B88-BD4F-A0B2-49A38C5E14DA}"/>
                  </a:ext>
                </a:extLst>
              </p:cNvPr>
              <p:cNvSpPr txBox="1"/>
              <p:nvPr/>
            </p:nvSpPr>
            <p:spPr>
              <a:xfrm>
                <a:off x="1312716" y="593721"/>
                <a:ext cx="59150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right-handed spinor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plays the role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553381-3B88-BD4F-A0B2-49A38C5E1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16" y="593721"/>
                <a:ext cx="5915012" cy="369332"/>
              </a:xfrm>
              <a:prstGeom prst="rect">
                <a:avLst/>
              </a:prstGeom>
              <a:blipFill>
                <a:blip r:embed="rId4"/>
                <a:stretch>
                  <a:fillRect l="-857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ED9ED1A-4CDC-2542-A6A5-7A2FCFF91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587" y="1080891"/>
            <a:ext cx="6363471" cy="2066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91980-449E-D946-B4A5-BC1EEE57F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587" y="3155930"/>
            <a:ext cx="6363471" cy="1310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4800D-15E2-BE46-AF1A-EBDEF8B6C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587" y="4509526"/>
            <a:ext cx="6363471" cy="9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27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F75982-3545-C248-B355-6B272DCC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64" y="2641600"/>
            <a:ext cx="6733460" cy="4085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C3E49-7B5D-0843-9496-C240E887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64" y="130628"/>
            <a:ext cx="63754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8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8A417-4B91-8D1D-53B0-E37BD025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文字方塊 1">
            <a:extLst>
              <a:ext uri="{FF2B5EF4-FFF2-40B4-BE49-F238E27FC236}">
                <a16:creationId xmlns:a16="http://schemas.microsoft.com/office/drawing/2014/main" id="{8C5D6B95-B684-4AD5-87ED-E5DAE519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9" y="4119709"/>
            <a:ext cx="628896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 believe that the Lord is a weak left-hander, and I am ready to bet a very large sum that the experiments will give symmetric results.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Pauli’s letter to Weisskopf  3 days before he was told the news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3" name="Picture 4" descr="http://photos.aip.org/history/Thumbnails/pauli_wolfgang_c8.jpg">
            <a:extLst>
              <a:ext uri="{FF2B5EF4-FFF2-40B4-BE49-F238E27FC236}">
                <a16:creationId xmlns:a16="http://schemas.microsoft.com/office/drawing/2014/main" id="{ADD86A23-6AF8-F0DA-F42F-CAA76919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70" b="13957"/>
          <a:stretch>
            <a:fillRect/>
          </a:stretch>
        </p:blipFill>
        <p:spPr bwMode="auto">
          <a:xfrm>
            <a:off x="7175732" y="4119709"/>
            <a:ext cx="16256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File:Studio del Corpo Umano - Leonardo da Vinci.png">
            <a:hlinkClick r:id="rId3"/>
            <a:extLst>
              <a:ext uri="{FF2B5EF4-FFF2-40B4-BE49-F238E27FC236}">
                <a16:creationId xmlns:a16="http://schemas.microsoft.com/office/drawing/2014/main" id="{D453EF75-913E-356B-F858-AD754180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32" y="366458"/>
            <a:ext cx="2094921" cy="314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://www.google.com/url?source=imglanding&amp;ct=img&amp;q=http://www.historyforkids.org/scienceforkids/math/geometry/pictures/butterfly.jpg&amp;sa=X&amp;ei=fBhXULC6NemcmQXAroEQ&amp;ved=0CAsQ8wc4Fw&amp;usg=AFQjCNESiFtaHL2tiovliD_lK9_Ix_H3Ew">
            <a:extLst>
              <a:ext uri="{FF2B5EF4-FFF2-40B4-BE49-F238E27FC236}">
                <a16:creationId xmlns:a16="http://schemas.microsoft.com/office/drawing/2014/main" id="{6A14E28B-BBEA-7233-D849-597D084A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48" y="1302718"/>
            <a:ext cx="225165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916BC-897C-8B09-7D77-64A80BE2D6BF}"/>
              </a:ext>
            </a:extLst>
          </p:cNvPr>
          <p:cNvSpPr txBox="1"/>
          <p:nvPr/>
        </p:nvSpPr>
        <p:spPr>
          <a:xfrm>
            <a:off x="736039" y="3589688"/>
            <a:ext cx="826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fundamental level, it is hard to believe God favor left over right or right or left.</a:t>
            </a:r>
          </a:p>
        </p:txBody>
      </p:sp>
    </p:spTree>
    <p:extLst>
      <p:ext uri="{BB962C8B-B14F-4D97-AF65-F5344CB8AC3E}">
        <p14:creationId xmlns:p14="http://schemas.microsoft.com/office/powerpoint/2010/main" val="6343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533088" y="866005"/>
            <a:ext cx="3088202" cy="1709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0898" name="Object 15"/>
          <p:cNvGraphicFramePr>
            <a:graphicFrameLocks noChangeAspect="1"/>
          </p:cNvGraphicFramePr>
          <p:nvPr/>
        </p:nvGraphicFramePr>
        <p:xfrm>
          <a:off x="1885694" y="5032862"/>
          <a:ext cx="22113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81100" imgH="457200" progId="Equation.3">
                  <p:embed/>
                </p:oleObj>
              </mc:Choice>
              <mc:Fallback>
                <p:oleObj name="方程式" r:id="rId2" imgW="1181100" imgH="457200" progId="Equation.3">
                  <p:embed/>
                  <p:pic>
                    <p:nvPicPr>
                      <p:cNvPr id="8089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694" y="5032862"/>
                        <a:ext cx="2211387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0899" name="文字方塊 17"/>
              <p:cNvSpPr txBox="1">
                <a:spLocks noChangeArrowheads="1"/>
              </p:cNvSpPr>
              <p:nvPr/>
            </p:nvSpPr>
            <p:spPr bwMode="auto">
              <a:xfrm>
                <a:off x="1035110" y="852286"/>
                <a:ext cx="27003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zh-TW" sz="1800" b="0" i="1" smtClean="0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zh-TW" altLang="en-US" sz="1800" b="0" i="1" smtClean="0">
                        <a:latin typeface="Cambria Math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puzzle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899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110" y="852286"/>
                <a:ext cx="2700337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900" name="文字方塊 18"/>
              <p:cNvSpPr txBox="1">
                <a:spLocks noChangeArrowheads="1"/>
              </p:cNvSpPr>
              <p:nvPr/>
            </p:nvSpPr>
            <p:spPr bwMode="auto">
              <a:xfrm>
                <a:off x="1034114" y="2746192"/>
                <a:ext cx="4194174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sz="1800" i="1">
                        <a:latin typeface="Cambria Math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具有幾乎一樣的質量與半衰期。</a:t>
                </a:r>
              </a:p>
            </p:txBody>
          </p:sp>
        </mc:Choice>
        <mc:Fallback xmlns="">
          <p:sp>
            <p:nvSpPr>
              <p:cNvPr id="80900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114" y="2746192"/>
                <a:ext cx="4194174" cy="369888"/>
              </a:xfrm>
              <a:prstGeom prst="rect">
                <a:avLst/>
              </a:prstGeom>
              <a:blipFill rotWithShape="1">
                <a:blip r:embed="rId6"/>
                <a:stretch>
                  <a:fillRect t="-819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2" name="文字方塊 20"/>
          <p:cNvSpPr txBox="1">
            <a:spLocks noChangeArrowheads="1"/>
          </p:cNvSpPr>
          <p:nvPr/>
        </p:nvSpPr>
        <p:spPr bwMode="auto">
          <a:xfrm>
            <a:off x="1034114" y="4018229"/>
            <a:ext cx="497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Theta decays into 2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3" name="文字方塊 21"/>
          <p:cNvSpPr txBox="1">
            <a:spLocks noChangeArrowheads="1"/>
          </p:cNvSpPr>
          <p:nvPr/>
        </p:nvSpPr>
        <p:spPr bwMode="auto">
          <a:xfrm>
            <a:off x="1003951" y="4459792"/>
            <a:ext cx="422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 decays into 3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34113" y="3221321"/>
            <a:ext cx="394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如此沒有個性的兩顆粒子！</a:t>
            </a:r>
          </a:p>
        </p:txBody>
      </p:sp>
      <p:pic>
        <p:nvPicPr>
          <p:cNvPr id="148509" name="Picture 2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/>
          <a:stretch/>
        </p:blipFill>
        <p:spPr bwMode="auto">
          <a:xfrm>
            <a:off x="5533089" y="932920"/>
            <a:ext cx="3011188" cy="155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1111983" y="1292836"/>
          <a:ext cx="22113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81100" imgH="457200" progId="Equation.3">
                  <p:embed/>
                </p:oleObj>
              </mc:Choice>
              <mc:Fallback>
                <p:oleObj name="方程式" r:id="rId2" imgW="1181100" imgH="457200" progId="Equation.3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983" y="1292836"/>
                        <a:ext cx="2211387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034113" y="2279311"/>
            <a:ext cx="359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由衰變產物的共振曲線發現粒子。</a:t>
            </a:r>
          </a:p>
        </p:txBody>
      </p:sp>
    </p:spTree>
    <p:extLst>
      <p:ext uri="{BB962C8B-B14F-4D97-AF65-F5344CB8AC3E}">
        <p14:creationId xmlns:p14="http://schemas.microsoft.com/office/powerpoint/2010/main" val="378077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/>
          <a:stretch/>
        </p:blipFill>
        <p:spPr bwMode="auto">
          <a:xfrm>
            <a:off x="3224314" y="684155"/>
            <a:ext cx="3018295" cy="534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743199" y="6163977"/>
                <a:ext cx="4065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parity</a:t>
                </a:r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Pseudo-scalar particles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6163977"/>
                <a:ext cx="4065462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417728" y="184195"/>
                <a:ext cx="6413885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所有基本粒子都有一個內在的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Parity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，即是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𝑃</m:t>
                        </m:r>
                      </m:e>
                    </m:acc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的本徵值。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728" y="184195"/>
                <a:ext cx="6413885" cy="376770"/>
              </a:xfrm>
              <a:prstGeom prst="rect">
                <a:avLst/>
              </a:prstGeom>
              <a:blipFill rotWithShape="1">
                <a:blip r:embed="rId4"/>
                <a:stretch>
                  <a:fillRect l="-856" t="-6452" b="-258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368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15"/>
          <p:cNvGraphicFramePr>
            <a:graphicFrameLocks noChangeAspect="1"/>
          </p:cNvGraphicFramePr>
          <p:nvPr/>
        </p:nvGraphicFramePr>
        <p:xfrm>
          <a:off x="1281999" y="1378663"/>
          <a:ext cx="22113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81100" imgH="457200" progId="Equation.3">
                  <p:embed/>
                </p:oleObj>
              </mc:Choice>
              <mc:Fallback>
                <p:oleObj name="方程式" r:id="rId2" imgW="1181100" imgH="457200" progId="Equation.3">
                  <p:embed/>
                  <p:pic>
                    <p:nvPicPr>
                      <p:cNvPr id="8089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999" y="1378663"/>
                        <a:ext cx="2211387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0899" name="文字方塊 17"/>
              <p:cNvSpPr txBox="1">
                <a:spLocks noChangeArrowheads="1"/>
              </p:cNvSpPr>
              <p:nvPr/>
            </p:nvSpPr>
            <p:spPr bwMode="auto">
              <a:xfrm>
                <a:off x="1176510" y="5209646"/>
                <a:ext cx="27003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zh-TW" sz="1800" b="0" i="1" smtClean="0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zh-TW" altLang="en-US" sz="1800" b="0" i="1" smtClean="0">
                        <a:latin typeface="Cambria Math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puzzle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899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10" y="5209646"/>
                <a:ext cx="2700337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900" name="文字方塊 18"/>
              <p:cNvSpPr txBox="1">
                <a:spLocks noChangeArrowheads="1"/>
              </p:cNvSpPr>
              <p:nvPr/>
            </p:nvSpPr>
            <p:spPr bwMode="auto">
              <a:xfrm>
                <a:off x="1176509" y="741492"/>
                <a:ext cx="4194174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sz="1800" i="1">
                        <a:latin typeface="Cambria Math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具有幾乎一樣的質量與半衰期。</a:t>
                </a:r>
              </a:p>
            </p:txBody>
          </p:sp>
        </mc:Choice>
        <mc:Fallback xmlns="">
          <p:sp>
            <p:nvSpPr>
              <p:cNvPr id="80900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09" y="741492"/>
                <a:ext cx="4194174" cy="369888"/>
              </a:xfrm>
              <a:prstGeom prst="rect">
                <a:avLst/>
              </a:prstGeom>
              <a:blipFill rotWithShape="1">
                <a:blip r:embed="rId6"/>
                <a:stretch>
                  <a:fillRect t="-8333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2" name="文字方塊 20"/>
          <p:cNvSpPr txBox="1">
            <a:spLocks noChangeArrowheads="1"/>
          </p:cNvSpPr>
          <p:nvPr/>
        </p:nvSpPr>
        <p:spPr bwMode="auto">
          <a:xfrm>
            <a:off x="1176509" y="2484450"/>
            <a:ext cx="497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Theta decays into a parity even state.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3" name="文字方塊 21"/>
          <p:cNvSpPr txBox="1">
            <a:spLocks noChangeArrowheads="1"/>
          </p:cNvSpPr>
          <p:nvPr/>
        </p:nvSpPr>
        <p:spPr bwMode="auto">
          <a:xfrm>
            <a:off x="1176509" y="2926013"/>
            <a:ext cx="422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 decays into a parity odd state.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904" name="Object 16"/>
          <p:cNvGraphicFramePr>
            <a:graphicFrameLocks noChangeAspect="1"/>
          </p:cNvGraphicFramePr>
          <p:nvPr/>
        </p:nvGraphicFramePr>
        <p:xfrm>
          <a:off x="4053937" y="1323819"/>
          <a:ext cx="84296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558558" imgH="241195" progId="Equation.3">
                  <p:embed/>
                </p:oleObj>
              </mc:Choice>
              <mc:Fallback>
                <p:oleObj name="方程式" r:id="rId7" imgW="558558" imgH="241195" progId="Equation.3">
                  <p:embed/>
                  <p:pic>
                    <p:nvPicPr>
                      <p:cNvPr id="809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937" y="1323819"/>
                        <a:ext cx="842962" cy="365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5" name="Object 17"/>
          <p:cNvGraphicFramePr>
            <a:graphicFrameLocks noChangeAspect="1"/>
          </p:cNvGraphicFramePr>
          <p:nvPr/>
        </p:nvGraphicFramePr>
        <p:xfrm>
          <a:off x="4057821" y="1836599"/>
          <a:ext cx="9969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60113" imgH="241195" progId="Equation.3">
                  <p:embed/>
                </p:oleObj>
              </mc:Choice>
              <mc:Fallback>
                <p:oleObj name="方程式" r:id="rId9" imgW="660113" imgH="241195" progId="Equation.3">
                  <p:embed/>
                  <p:pic>
                    <p:nvPicPr>
                      <p:cNvPr id="8090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821" y="1836599"/>
                        <a:ext cx="996950" cy="365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6" name="文字方塊 25"/>
          <p:cNvSpPr txBox="1">
            <a:spLocks noChangeArrowheads="1"/>
          </p:cNvSpPr>
          <p:nvPr/>
        </p:nvSpPr>
        <p:spPr bwMode="auto">
          <a:xfrm>
            <a:off x="1176509" y="4825744"/>
            <a:ext cx="5762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could two different particles look so similar?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176508" y="3401042"/>
                <a:ext cx="6987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根據鏡射對稱，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parity</a:t>
                </a:r>
                <a:r>
                  <a:rPr lang="zh-TW" altLang="en-US" dirty="0"/>
                  <a:t>值不變，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  <a:cs typeface="Times New Roman" panose="02020603050405020304" pitchFamily="18" charset="0"/>
                      </a:rPr>
                      <m:t>應該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=−1</m:t>
                    </m:r>
                    <m:r>
                      <a:rPr lang="zh-TW" altLang="en-US" b="0" i="1" smtClean="0">
                        <a:latin typeface="Cambria Math"/>
                        <a:cs typeface="Times New Roman" panose="02020603050405020304" pitchFamily="18" charset="0"/>
                      </a:rPr>
                      <m:t>，而</m:t>
                    </m:r>
                    <m:r>
                      <a:rPr lang="en-US" altLang="zh-TW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𝜃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應該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=−1</m:t>
                    </m:r>
                    <m:r>
                      <a:rPr lang="zh-TW" altLang="en-US" b="0" i="1" smtClean="0">
                        <a:latin typeface="Cambria Math"/>
                        <a:cs typeface="Times New Roman" panose="02020603050405020304" pitchFamily="18" charset="0"/>
                      </a:rPr>
                      <m:t>。</m:t>
                    </m:r>
                    <m:r>
                      <a:rPr lang="en-US" altLang="zh-TW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508" y="3401042"/>
                <a:ext cx="6987307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785" t="-8333" r="-8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76509" y="3874677"/>
                <a:ext cx="43905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zh-TW" altLang="en-US" dirty="0"/>
                  <a:t>是兩顆不同的粒子。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509" y="3874677"/>
                <a:ext cx="4390565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82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http://photos.aip.org/history/Thumbnails/marshak_robert_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204788"/>
            <a:ext cx="40576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6" descr="http://photos.aip.org/history/Thumbnails/noyes_henry_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325813"/>
            <a:ext cx="41052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8" descr="http://photos.aip.org/history/Thumbnails/ichep_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2047875"/>
            <a:ext cx="39338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文字方塊 5"/>
          <p:cNvSpPr txBox="1">
            <a:spLocks noChangeArrowheads="1"/>
          </p:cNvSpPr>
          <p:nvPr/>
        </p:nvSpPr>
        <p:spPr bwMode="auto">
          <a:xfrm>
            <a:off x="5462494" y="5538881"/>
            <a:ext cx="2598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Rochester Conference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4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photos.aip.org/history/Thumbnails/feynman_richard_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00" y="827300"/>
            <a:ext cx="35623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文字方塊 2"/>
          <p:cNvSpPr txBox="1">
            <a:spLocks noChangeArrowheads="1"/>
          </p:cNvSpPr>
          <p:nvPr/>
        </p:nvSpPr>
        <p:spPr bwMode="auto">
          <a:xfrm>
            <a:off x="1248699" y="4771676"/>
            <a:ext cx="6640886" cy="12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it be that the theta and tau are different parity states of the same particle which has no definite parity, that parity is not conserved.                                          Feynman at Rochester 1956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48699" y="4203609"/>
            <a:ext cx="68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Feynman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的室友實驗學家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</a:t>
            </a:r>
            <a:r>
              <a:rPr lang="zh-TW" altLang="en-US" dirty="0"/>
              <a:t>提醒了他，說不定鏡射並不對稱！</a:t>
            </a:r>
          </a:p>
        </p:txBody>
      </p:sp>
    </p:spTree>
    <p:extLst>
      <p:ext uri="{BB962C8B-B14F-4D97-AF65-F5344CB8AC3E}">
        <p14:creationId xmlns:p14="http://schemas.microsoft.com/office/powerpoint/2010/main" val="2227264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photos.aip.org/history/Thumbnails/lee_tsung_dao_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94" y="821473"/>
            <a:ext cx="2266436" cy="36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 descr="http://photos.aip.org/history/Thumbnails/lee_tsung_dao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75" y="3835217"/>
            <a:ext cx="1991472" cy="274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6" descr="http://photos.aip.org/history/Thumbnails/yang_chen_ning_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74" y="868351"/>
            <a:ext cx="1996088" cy="27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 descr="http://www.calstatela.edu/faculty/kaniol/f2000_lect_nuclphys/lect2/leeya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85" y="1117600"/>
            <a:ext cx="28749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8" descr="http://photos.aip.org/history/Thumbnails/yang_chen_ning_c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10" y="3598863"/>
            <a:ext cx="279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55194" y="375827"/>
            <a:ext cx="604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楊振寧帶著這個點子去找他長期合作的李政道。</a:t>
            </a:r>
          </a:p>
        </p:txBody>
      </p:sp>
    </p:spTree>
    <p:extLst>
      <p:ext uri="{BB962C8B-B14F-4D97-AF65-F5344CB8AC3E}">
        <p14:creationId xmlns:p14="http://schemas.microsoft.com/office/powerpoint/2010/main" val="168184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31796" b="8073"/>
          <a:stretch>
            <a:fillRect/>
          </a:stretch>
        </p:blipFill>
        <p:spPr bwMode="auto">
          <a:xfrm>
            <a:off x="276225" y="1517228"/>
            <a:ext cx="48196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圖片 2" descr="sna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6" t="31360" r="3809" b="4575"/>
          <a:stretch>
            <a:fillRect/>
          </a:stretch>
        </p:blipFill>
        <p:spPr bwMode="auto">
          <a:xfrm>
            <a:off x="5089525" y="1880765"/>
            <a:ext cx="383698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http://www.calstatela.edu/faculty/kaniol/f2000_lect_nuclphys/lect2/leeya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85340"/>
            <a:ext cx="22748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文字方塊 4"/>
          <p:cNvSpPr txBox="1">
            <a:spLocks noChangeArrowheads="1"/>
          </p:cNvSpPr>
          <p:nvPr/>
        </p:nvSpPr>
        <p:spPr bwMode="auto">
          <a:xfrm>
            <a:off x="827087" y="4943053"/>
            <a:ext cx="72421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..many fine Chinese restaurants. Finding they are not open yet, they retired to the nearby White Rose Café. They discussed the possibility that parity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conserved in strong interaction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produced tau and theta, yet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violated in the weak interaction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which they decay.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8" name="文字方塊 5"/>
          <p:cNvSpPr txBox="1">
            <a:spLocks noChangeArrowheads="1"/>
          </p:cNvSpPr>
          <p:nvPr/>
        </p:nvSpPr>
        <p:spPr bwMode="auto">
          <a:xfrm>
            <a:off x="827087" y="6162253"/>
            <a:ext cx="484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Symmetry, Partial Symmetry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8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://utopia.cord.org/cm/leot/course06_mod10/Fig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938338"/>
            <a:ext cx="367665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字方塊 2"/>
          <p:cNvSpPr txBox="1">
            <a:spLocks noChangeArrowheads="1"/>
          </p:cNvSpPr>
          <p:nvPr/>
        </p:nvSpPr>
        <p:spPr bwMode="auto">
          <a:xfrm>
            <a:off x="3468688" y="1233034"/>
            <a:ext cx="280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Circular Polarized Light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86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10" y="2320788"/>
            <a:ext cx="23812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photos.aip.org/history/Thumbnails/lee_tsung_dao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88" y="2320788"/>
            <a:ext cx="2131579" cy="29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48604" y="782361"/>
            <a:ext cx="449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李政道帶著這點子與吳健雄討論：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848604" y="1237212"/>
                <a:ext cx="5624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到底有沒有實驗驗證過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衰變是否是鏡射對稱。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04" y="1237212"/>
                <a:ext cx="56244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67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878207" y="1703809"/>
                <a:ext cx="5565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吳健雄塞給了李政道一本一千頁的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衰變光譜大全。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207" y="1703809"/>
                <a:ext cx="556527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87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3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r="4990"/>
          <a:stretch/>
        </p:blipFill>
        <p:spPr bwMode="auto">
          <a:xfrm>
            <a:off x="243401" y="1117920"/>
            <a:ext cx="8526627" cy="455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2781722" y="5856505"/>
          <a:ext cx="14414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74364" imgH="228501" progId="Equation.3">
                  <p:embed/>
                </p:oleObj>
              </mc:Choice>
              <mc:Fallback>
                <p:oleObj name="方程式" r:id="rId3" imgW="774364" imgH="228501" progId="Equation.3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722" y="5856505"/>
                        <a:ext cx="1441450" cy="434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4664738" y="5829323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888614" imgH="203112" progId="Equation.3">
                  <p:embed/>
                </p:oleObj>
              </mc:Choice>
              <mc:Fallback>
                <p:oleObj name="方程式" r:id="rId5" imgW="888614" imgH="203112" progId="Equation.3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738" y="5829323"/>
                        <a:ext cx="2016125" cy="460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664338" y="565743"/>
            <a:ext cx="615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原來的標題：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parity conserved in weak interaction?</a:t>
            </a:r>
          </a:p>
        </p:txBody>
      </p:sp>
    </p:spTree>
    <p:extLst>
      <p:ext uri="{BB962C8B-B14F-4D97-AF65-F5344CB8AC3E}">
        <p14:creationId xmlns:p14="http://schemas.microsoft.com/office/powerpoint/2010/main" val="4029256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39775"/>
            <a:ext cx="91471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2466975"/>
            <a:ext cx="4572000" cy="1147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72000" y="2024063"/>
            <a:ext cx="4572000" cy="1720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>
            <a:off x="8130924" y="2466975"/>
            <a:ext cx="10788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572000" y="2672002"/>
            <a:ext cx="474303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572000" y="2882900"/>
            <a:ext cx="135515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845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062163"/>
            <a:ext cx="82200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424227" y="5025911"/>
            <a:ext cx="67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以原子核的固定自旋方向為軸，衰變產物電子動量的角分布。</a:t>
            </a:r>
          </a:p>
        </p:txBody>
      </p:sp>
    </p:spTree>
    <p:extLst>
      <p:ext uri="{BB962C8B-B14F-4D97-AF65-F5344CB8AC3E}">
        <p14:creationId xmlns:p14="http://schemas.microsoft.com/office/powerpoint/2010/main" val="2384258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irfu.cea.fr/Sphn/Parity/Basics/Wu_e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82" y="1760538"/>
            <a:ext cx="3590925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http://photos.aip.org/history/Thumbnails/pauli_wolfgang_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81" y="1117600"/>
            <a:ext cx="299878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2306900" y="1105837"/>
            <a:ext cx="1741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C.S. Wu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41" name="Picture 6" descr="http://photos.aip.org/history/Thumbnails/mossbauer_rudolf_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3730625"/>
            <a:ext cx="30702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422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754063"/>
            <a:ext cx="758190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12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40013" y="649139"/>
            <a:ext cx="2990850" cy="41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8675" name="Picture 2" descr="http://hyperphysics.phy-astr.gsu.edu/hbase/quantum/imgqua/w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995911"/>
            <a:ext cx="2552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1214346" y="5630863"/>
            <a:ext cx="7908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beta decay of Cobalt 60, most electrons are emitted in direction opposite to nuclear spin. In mirror world, most are parallel.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7"/>
          <p:cNvSpPr txBox="1">
            <a:spLocks noChangeArrowheads="1"/>
          </p:cNvSpPr>
          <p:nvPr/>
        </p:nvSpPr>
        <p:spPr bwMode="auto">
          <a:xfrm>
            <a:off x="1228634" y="5021263"/>
            <a:ext cx="730357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Polarize the nucleus, and observe if there is any anisotropy in beta decays.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975433" y="279251"/>
            <a:ext cx="421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check Parity violation?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8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58825"/>
            <a:ext cx="776287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54059"/>
            <a:ext cx="5086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64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physics.nist.gov/GenInt/Parity/pics/Mirror2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1598555"/>
            <a:ext cx="3217862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上箭號 4"/>
          <p:cNvSpPr/>
          <p:nvPr/>
        </p:nvSpPr>
        <p:spPr>
          <a:xfrm>
            <a:off x="1928007" y="2206625"/>
            <a:ext cx="188913" cy="68103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上箭號 5"/>
          <p:cNvSpPr/>
          <p:nvPr/>
        </p:nvSpPr>
        <p:spPr>
          <a:xfrm flipV="1">
            <a:off x="3037670" y="3822027"/>
            <a:ext cx="225425" cy="7334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8" name="Picture 2" descr="http://pearl1.lanl.gov/external/c-nr/atom/images/rat_p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13" y="1598555"/>
            <a:ext cx="3539071" cy="367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216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9085" y="499960"/>
            <a:ext cx="6203447" cy="532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626" name="Picture 2" descr="http://hep.physics.indiana.edu/~hgevans/classes/graphics/symmetry/parity/wu_ex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790575"/>
            <a:ext cx="51625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608182" y="1460408"/>
                <a:ext cx="7130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𝐽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182" y="1460408"/>
                <a:ext cx="713079" cy="338554"/>
              </a:xfrm>
              <a:prstGeom prst="rect">
                <a:avLst/>
              </a:prstGeom>
              <a:blipFill rotWithShape="1">
                <a:blip r:embed="rId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353475" y="1461504"/>
                <a:ext cx="7130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𝐽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475" y="1461504"/>
                <a:ext cx="713079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 flipV="1">
            <a:off x="5170636" y="3795747"/>
            <a:ext cx="150625" cy="6578"/>
          </a:xfrm>
          <a:prstGeom prst="line">
            <a:avLst/>
          </a:prstGeom>
          <a:ln w="158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217942" y="4283646"/>
            <a:ext cx="150625" cy="6578"/>
          </a:xfrm>
          <a:prstGeom prst="line">
            <a:avLst/>
          </a:prstGeom>
          <a:ln w="158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24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Circular.Polarization.Circularly.Polarized.Light Left.Hand.Animation.305x190.255Colors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850" y="3429000"/>
            <a:ext cx="37592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File:Circular.Polarization.Circularly.Polarized.Light Right.Handed.Animation.305x190.255Colors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5938" y="995363"/>
            <a:ext cx="3821112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文字方塊 4"/>
          <p:cNvSpPr txBox="1">
            <a:spLocks noChangeArrowheads="1"/>
          </p:cNvSpPr>
          <p:nvPr/>
        </p:nvSpPr>
        <p:spPr bwMode="auto">
          <a:xfrm>
            <a:off x="5864225" y="1901825"/>
            <a:ext cx="2728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右手旋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Right-Handed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文字方塊 5"/>
          <p:cNvSpPr txBox="1">
            <a:spLocks noChangeArrowheads="1"/>
          </p:cNvSpPr>
          <p:nvPr/>
        </p:nvSpPr>
        <p:spPr bwMode="auto">
          <a:xfrm>
            <a:off x="5864225" y="4397375"/>
            <a:ext cx="2982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左手旋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Left-Handed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40595-3ACE-55BB-BDA9-7DB7EDE21EA3}"/>
              </a:ext>
            </a:extLst>
          </p:cNvPr>
          <p:cNvSpPr txBox="1"/>
          <p:nvPr/>
        </p:nvSpPr>
        <p:spPr>
          <a:xfrm>
            <a:off x="1785938" y="5677971"/>
            <a:ext cx="450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關鍵是場的旋轉軸與場傳播方向的關係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23555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File:Chien-shiung Wu (1912-1997) (3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10" y="1674640"/>
            <a:ext cx="253523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File:Chien-shiung Wu (1912-1997)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09" y="1674641"/>
            <a:ext cx="39626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423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70" y="203931"/>
            <a:ext cx="6981903" cy="543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64370" y="5641759"/>
            <a:ext cx="7084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聽說了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</a:t>
            </a:r>
            <a:r>
              <a:rPr lang="zh-TW" altLang="en-US" dirty="0"/>
              <a:t>的結果，一月四日招集了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</a:t>
            </a:r>
            <a:r>
              <a:rPr lang="zh-TW" altLang="en-US" dirty="0"/>
              <a:t>與其他同事討論測量邈子衰變的電子方向的測量來驗證鏡射破壞，一月八日就得到結果。</a:t>
            </a:r>
          </a:p>
        </p:txBody>
      </p:sp>
    </p:spTree>
    <p:extLst>
      <p:ext uri="{BB962C8B-B14F-4D97-AF65-F5344CB8AC3E}">
        <p14:creationId xmlns:p14="http://schemas.microsoft.com/office/powerpoint/2010/main" val="3330060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20863"/>
            <a:ext cx="71151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1126131" y="4274464"/>
          <a:ext cx="174783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17115" imgH="253890" progId="Equation.3">
                  <p:embed/>
                </p:oleObj>
              </mc:Choice>
              <mc:Fallback>
                <p:oleObj name="方程式" r:id="rId3" imgW="1117115" imgH="253890" progId="Equation.3">
                  <p:embed/>
                  <p:pic>
                    <p:nvPicPr>
                      <p:cNvPr id="931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6131" y="4274464"/>
                        <a:ext cx="1747837" cy="395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9" name="文字方塊 5"/>
          <p:cNvSpPr txBox="1">
            <a:spLocks noChangeArrowheads="1"/>
          </p:cNvSpPr>
          <p:nvPr/>
        </p:nvSpPr>
        <p:spPr bwMode="auto">
          <a:xfrm>
            <a:off x="1037859" y="4804964"/>
            <a:ext cx="657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觀察這些邈子衰變時，電子動量相對於邈子自旋的角度分布。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98525" y="834518"/>
            <a:ext cx="766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假如衰變的反微中子右旋比左旋多，那麼反向離開的邈子較多右旋，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98525" y="1289370"/>
            <a:ext cx="739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收集同一方向離開的邈子，其自旋，如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</a:t>
            </a:r>
            <a:r>
              <a:rPr lang="zh-TW" altLang="en-US" dirty="0"/>
              <a:t>實驗的原子核，是被極化的！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45969" y="5282469"/>
                <a:ext cx="5177214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Lederman</a:t>
                </a:r>
                <a:r>
                  <a:rPr lang="zh-TW" altLang="en-US" dirty="0"/>
                  <a:t>很快發現非同向性！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en-US" i="1" smtClean="0">
                                <a:latin typeface="Cambria Math"/>
                              </a:rPr>
                              <m:t>𝜇</m:t>
                            </m:r>
                          </m:sub>
                        </m:sSub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69" y="5282469"/>
                <a:ext cx="5177214" cy="572144"/>
              </a:xfrm>
              <a:prstGeom prst="rect">
                <a:avLst/>
              </a:prstGeom>
              <a:blipFill rotWithShape="1">
                <a:blip r:embed="rId6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707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223174"/>
            <a:ext cx="85439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821112" y="5535146"/>
          <a:ext cx="14414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74364" imgH="228501" progId="Equation.3">
                  <p:embed/>
                </p:oleObj>
              </mc:Choice>
              <mc:Fallback>
                <p:oleObj name="方程式" r:id="rId3" imgW="774364" imgH="228501" progId="Equation.3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2" y="5535146"/>
                        <a:ext cx="1441450" cy="434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804771" y="6065931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888614" imgH="203112" progId="Equation.3">
                  <p:embed/>
                </p:oleObj>
              </mc:Choice>
              <mc:Fallback>
                <p:oleObj name="方程式" r:id="rId5" imgW="888614" imgH="203112" progId="Equation.3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771" y="6065931"/>
                        <a:ext cx="2016125" cy="460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橢圓 4"/>
          <p:cNvSpPr/>
          <p:nvPr/>
        </p:nvSpPr>
        <p:spPr>
          <a:xfrm>
            <a:off x="6861289" y="1117920"/>
            <a:ext cx="1993261" cy="612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441609" y="2539954"/>
            <a:ext cx="1993261" cy="612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5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2663944, Getty Images /Hulton Arch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71538"/>
            <a:ext cx="371475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圖片 2" descr="sn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7366" r="44762" b="7352"/>
          <a:stretch>
            <a:fillRect/>
          </a:stretch>
        </p:blipFill>
        <p:spPr bwMode="auto">
          <a:xfrm>
            <a:off x="4179888" y="1262063"/>
            <a:ext cx="461645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2"/>
          <p:cNvSpPr txBox="1">
            <a:spLocks noChangeArrowheads="1"/>
          </p:cNvSpPr>
          <p:nvPr/>
        </p:nvSpPr>
        <p:spPr bwMode="auto">
          <a:xfrm>
            <a:off x="4179888" y="686594"/>
            <a:ext cx="2932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Nobel in just one year.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98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0" y="1070764"/>
            <a:ext cx="7794625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801037" y="5034750"/>
            <a:ext cx="3192463" cy="1452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020" name="文字方塊 3"/>
              <p:cNvSpPr txBox="1">
                <a:spLocks noChangeArrowheads="1"/>
              </p:cNvSpPr>
              <p:nvPr/>
            </p:nvSpPr>
            <p:spPr bwMode="auto">
              <a:xfrm>
                <a:off x="2514252" y="455511"/>
                <a:ext cx="4049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Theta and tau 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是同一個粒子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TW" sz="18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020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252" y="455511"/>
                <a:ext cx="404971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203" t="-8333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46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1" b="13257"/>
          <a:stretch>
            <a:fillRect/>
          </a:stretch>
        </p:blipFill>
        <p:spPr bwMode="auto">
          <a:xfrm>
            <a:off x="4539108" y="1373424"/>
            <a:ext cx="3857013" cy="348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5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628650"/>
            <a:ext cx="68199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242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85838"/>
            <a:ext cx="80962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72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文字方塊 1"/>
          <p:cNvSpPr txBox="1">
            <a:spLocks noChangeArrowheads="1"/>
          </p:cNvSpPr>
          <p:nvPr/>
        </p:nvSpPr>
        <p:spPr bwMode="auto">
          <a:xfrm>
            <a:off x="795988" y="961179"/>
            <a:ext cx="62889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 believe that the Lord is a weak left-hander, and I am ready to bet a very large sum that the experiments will give symmetric results.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Pauli’s letter to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Weisskopf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 days before he was told the news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3" name="Picture 4" descr="http://photos.aip.org/history/Thumbnails/pauli_wolfgang_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70" b="13957"/>
          <a:stretch>
            <a:fillRect/>
          </a:stretch>
        </p:blipFill>
        <p:spPr bwMode="auto">
          <a:xfrm>
            <a:off x="7356601" y="904236"/>
            <a:ext cx="16256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795988" y="3561516"/>
            <a:ext cx="74928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after the first shock is over, I begin to collect myself. I was to give a lecture at 8:15PM on the “past and recent history of the neutrino”. At 5:00PM the mail brought me the three experimental papers. Now where shall I start? It is good that I did not make a bet</a:t>
            </a:r>
          </a:p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Pauli’s letter to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Weisskopf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days later</a:t>
            </a:r>
          </a:p>
        </p:txBody>
      </p:sp>
    </p:spTree>
    <p:extLst>
      <p:ext uri="{BB962C8B-B14F-4D97-AF65-F5344CB8AC3E}">
        <p14:creationId xmlns:p14="http://schemas.microsoft.com/office/powerpoint/2010/main" val="254504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文字方塊 1"/>
          <p:cNvSpPr txBox="1">
            <a:spLocks noChangeArrowheads="1"/>
          </p:cNvSpPr>
          <p:nvPr/>
        </p:nvSpPr>
        <p:spPr bwMode="auto">
          <a:xfrm>
            <a:off x="2292350" y="1354138"/>
            <a:ext cx="4732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Lord is indeed a weak left-hander.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2" name="Picture 4" descr="http://www.scanews.com/2009/08/s989/98917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73263"/>
            <a:ext cx="3810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9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quantumdiaries.org/wp-content/uploads/2011/06/spi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033713"/>
            <a:ext cx="9779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http://www.quantumdiaries.org/wp-content/uploads/2011/06/particle_lh_bothdir-300x1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4" r="-461"/>
          <a:stretch>
            <a:fillRect/>
          </a:stretch>
        </p:blipFill>
        <p:spPr bwMode="auto">
          <a:xfrm>
            <a:off x="5935663" y="4340225"/>
            <a:ext cx="10937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http://utopia.cord.org/cm/leot/course06_mod10/Fig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4" b="27550"/>
          <a:stretch>
            <a:fillRect/>
          </a:stretch>
        </p:blipFill>
        <p:spPr bwMode="auto">
          <a:xfrm>
            <a:off x="1554163" y="2540000"/>
            <a:ext cx="23495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ttp://www.particlezoo.net/individual_pages/info/phot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711200"/>
            <a:ext cx="16637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http://www.particlezoo.net/individual_pages/info/electron_handma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754063"/>
            <a:ext cx="16351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5240339" y="5356226"/>
            <a:ext cx="27959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傳播中的電子也有自旋</a:t>
            </a:r>
          </a:p>
        </p:txBody>
      </p:sp>
    </p:spTree>
    <p:extLst>
      <p:ext uri="{BB962C8B-B14F-4D97-AF65-F5344CB8AC3E}">
        <p14:creationId xmlns:p14="http://schemas.microsoft.com/office/powerpoint/2010/main" val="1980453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文字方塊 2"/>
          <p:cNvSpPr txBox="1">
            <a:spLocks noChangeArrowheads="1"/>
          </p:cNvSpPr>
          <p:nvPr/>
        </p:nvSpPr>
        <p:spPr bwMode="auto">
          <a:xfrm>
            <a:off x="725486" y="2406619"/>
            <a:ext cx="7977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strong interaction is parity symmetric while the weak interaction is not.</a:t>
            </a:r>
            <a:endParaRPr lang="zh-TW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梯形 3"/>
          <p:cNvSpPr/>
          <p:nvPr/>
        </p:nvSpPr>
        <p:spPr>
          <a:xfrm rot="16200000">
            <a:off x="3698875" y="3071813"/>
            <a:ext cx="3197225" cy="2974975"/>
          </a:xfrm>
          <a:prstGeom prst="trapezoid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2773" name="Picture 7" descr="4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8"/>
          <a:stretch>
            <a:fillRect/>
          </a:stretch>
        </p:blipFill>
        <p:spPr bwMode="auto">
          <a:xfrm>
            <a:off x="892175" y="3778250"/>
            <a:ext cx="2778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4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8"/>
          <a:stretch>
            <a:fillRect/>
          </a:stretch>
        </p:blipFill>
        <p:spPr bwMode="auto">
          <a:xfrm>
            <a:off x="3844925" y="3814763"/>
            <a:ext cx="2778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 descr="4fo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8" r="63940"/>
          <a:stretch>
            <a:fillRect/>
          </a:stretch>
        </p:blipFill>
        <p:spPr bwMode="auto">
          <a:xfrm>
            <a:off x="5407025" y="3832225"/>
            <a:ext cx="116046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725486" y="736917"/>
            <a:ext cx="74928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shocks me is not the fact that “god is just left-handed” but the fact that in spite of this he exhibits Himself as left/right symmetric when he expresses Himself strongly. How can the strength of an interaction produce or create symmetry?</a:t>
            </a:r>
          </a:p>
        </p:txBody>
      </p:sp>
      <p:pic>
        <p:nvPicPr>
          <p:cNvPr id="9" name="Picture 2" descr="http://upload.wikimedia.org/wikipedia/commons/thumb/f/fb/Wolfgang_Pauli_ETH-Bib_Portr_01042.jpg/220px-Wolfgang_Pauli_ETH-Bib_Portr_01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32" y="3479982"/>
            <a:ext cx="1415014" cy="202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16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字方塊 1"/>
          <p:cNvSpPr txBox="1">
            <a:spLocks noChangeArrowheads="1"/>
          </p:cNvSpPr>
          <p:nvPr/>
        </p:nvSpPr>
        <p:spPr bwMode="auto">
          <a:xfrm>
            <a:off x="1379538" y="1925451"/>
            <a:ext cx="6110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 symmetry is broken. The problem now is how bad.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2" descr="http://static.dezeen.com/uploads/2009/05/luckenwalde-town-library-by-arge-wff-gf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700338"/>
            <a:ext cx="355282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http://community.travelchinaguide.com/photo/1006/100612011819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2657475"/>
            <a:ext cx="2771775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econstruction-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673475"/>
            <a:ext cx="34051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文字方塊 5"/>
          <p:cNvSpPr txBox="1">
            <a:spLocks noChangeArrowheads="1"/>
          </p:cNvSpPr>
          <p:nvPr/>
        </p:nvSpPr>
        <p:spPr bwMode="auto">
          <a:xfrm>
            <a:off x="1408113" y="925326"/>
            <a:ext cx="69516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In a certain sense, a rather complete theoretical structure has been shattered at its base and we are not sure how the pieces will be put together!                                                                              Rabi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80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49488" y="3973513"/>
            <a:ext cx="1103312" cy="120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059" name="Picture 11" descr="Illustration of the weak force: a group of quarks being eroded by r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121275"/>
            <a:ext cx="13001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Oval 7"/>
          <p:cNvSpPr>
            <a:spLocks noChangeArrowheads="1"/>
          </p:cNvSpPr>
          <p:nvPr/>
        </p:nvSpPr>
        <p:spPr bwMode="auto">
          <a:xfrm>
            <a:off x="6154738" y="3336925"/>
            <a:ext cx="668337" cy="6397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/>
              <a:t>W</a:t>
            </a:r>
            <a:r>
              <a:rPr lang="en-US" altLang="zh-TW" sz="3600" baseline="30000"/>
              <a:t>-</a:t>
            </a:r>
            <a:endParaRPr lang="zh-TW" altLang="en-US" sz="3600" baseline="30000"/>
          </a:p>
        </p:txBody>
      </p:sp>
      <p:cxnSp>
        <p:nvCxnSpPr>
          <p:cNvPr id="31" name="直線單箭頭接點 30"/>
          <p:cNvCxnSpPr/>
          <p:nvPr/>
        </p:nvCxnSpPr>
        <p:spPr>
          <a:xfrm flipV="1">
            <a:off x="6154738" y="4122738"/>
            <a:ext cx="8413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文字方塊 1"/>
          <p:cNvSpPr txBox="1">
            <a:spLocks noChangeArrowheads="1"/>
          </p:cNvSpPr>
          <p:nvPr/>
        </p:nvSpPr>
        <p:spPr bwMode="auto">
          <a:xfrm>
            <a:off x="1625600" y="1822450"/>
            <a:ext cx="611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如果微中子是左旋，在這個交點中的電子只能是左旋。</a:t>
            </a:r>
          </a:p>
        </p:txBody>
      </p:sp>
      <p:pic>
        <p:nvPicPr>
          <p:cNvPr id="45065" name="Picture 2" descr="http://www.quantumdiaries.org/wp-content/uploads/2012/03/neutrino-1024x3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>
            <a:fillRect/>
          </a:stretch>
        </p:blipFill>
        <p:spPr bwMode="auto">
          <a:xfrm>
            <a:off x="2249488" y="2873375"/>
            <a:ext cx="10604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://www.quantumdiaries.org/wp-content/uploads/2011/06/epanti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27"/>
          <a:stretch>
            <a:fillRect/>
          </a:stretch>
        </p:blipFill>
        <p:spPr bwMode="auto">
          <a:xfrm>
            <a:off x="2206625" y="3973513"/>
            <a:ext cx="11461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488273" y="3040697"/>
            <a:ext cx="2384942" cy="159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7"/>
          <a:stretch/>
        </p:blipFill>
        <p:spPr bwMode="auto">
          <a:xfrm>
            <a:off x="3488273" y="3040697"/>
            <a:ext cx="202033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729654" y="3419452"/>
                <a:ext cx="50151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54" y="3419452"/>
                <a:ext cx="501519" cy="276999"/>
              </a:xfrm>
              <a:prstGeom prst="rect">
                <a:avLst/>
              </a:prstGeom>
              <a:blipFill rotWithShape="1">
                <a:blip r:embed="rId7"/>
                <a:stretch>
                  <a:fillRect l="-365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單箭頭接點 13"/>
          <p:cNvCxnSpPr/>
          <p:nvPr/>
        </p:nvCxnSpPr>
        <p:spPr>
          <a:xfrm flipV="1">
            <a:off x="5350727" y="3683000"/>
            <a:ext cx="254085" cy="5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949523" y="4288160"/>
                <a:ext cx="20392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23" y="4288160"/>
                <a:ext cx="203929" cy="276999"/>
              </a:xfrm>
              <a:prstGeom prst="rect">
                <a:avLst/>
              </a:prstGeom>
              <a:blipFill rotWithShape="1">
                <a:blip r:embed="rId8"/>
                <a:stretch>
                  <a:fillRect l="-9091" r="-9091" b="-21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051487" y="3142453"/>
                <a:ext cx="3387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i="1" dirty="0" smtClean="0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487" y="3142453"/>
                <a:ext cx="338790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0584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FB89D-0504-9BEF-2595-8C74E66C6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isgtw.org/sites/default/files/Standard_model_infographic.png">
            <a:extLst>
              <a:ext uri="{FF2B5EF4-FFF2-40B4-BE49-F238E27FC236}">
                <a16:creationId xmlns:a16="http://schemas.microsoft.com/office/drawing/2014/main" id="{9682200C-8976-71C7-52A6-66234FD7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54000"/>
            <a:ext cx="44323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http://www.isgtw.org/sites/default/files/Standard_model_infographic.png">
            <a:extLst>
              <a:ext uri="{FF2B5EF4-FFF2-40B4-BE49-F238E27FC236}">
                <a16:creationId xmlns:a16="http://schemas.microsoft.com/office/drawing/2014/main" id="{96B19D9F-4CAA-C157-401D-AA74BC90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254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1DD63AF-E945-F682-3A82-86BD390EB2AC}"/>
              </a:ext>
            </a:extLst>
          </p:cNvPr>
          <p:cNvSpPr/>
          <p:nvPr/>
        </p:nvSpPr>
        <p:spPr>
          <a:xfrm>
            <a:off x="5148263" y="2487613"/>
            <a:ext cx="2320925" cy="49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0181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9572E721-4472-376B-8ECB-DEC2FCD4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1916113" y="3990975"/>
            <a:ext cx="126206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E5B46EB6-11FF-B908-F7CE-9EEE233414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151313"/>
            <a:ext cx="8667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不等於 10">
            <a:extLst>
              <a:ext uri="{FF2B5EF4-FFF2-40B4-BE49-F238E27FC236}">
                <a16:creationId xmlns:a16="http://schemas.microsoft.com/office/drawing/2014/main" id="{0B0445F1-C049-B4BF-C2AD-54CB2742FF75}"/>
              </a:ext>
            </a:extLst>
          </p:cNvPr>
          <p:cNvSpPr/>
          <p:nvPr/>
        </p:nvSpPr>
        <p:spPr>
          <a:xfrm>
            <a:off x="4252913" y="4354513"/>
            <a:ext cx="827087" cy="47942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184" name="文字方塊 1">
            <a:extLst>
              <a:ext uri="{FF2B5EF4-FFF2-40B4-BE49-F238E27FC236}">
                <a16:creationId xmlns:a16="http://schemas.microsoft.com/office/drawing/2014/main" id="{5C7C3451-A09E-D2BF-8F6E-49399DAE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5167313"/>
            <a:ext cx="685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這樣的交互作用稱為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Chiral.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（弱作用是能分辨左右的）</a:t>
            </a:r>
          </a:p>
        </p:txBody>
      </p:sp>
      <p:sp>
        <p:nvSpPr>
          <p:cNvPr id="50185" name="文字方塊 2">
            <a:extLst>
              <a:ext uri="{FF2B5EF4-FFF2-40B4-BE49-F238E27FC236}">
                <a16:creationId xmlns:a16="http://schemas.microsoft.com/office/drawing/2014/main" id="{D9081576-AA29-0A34-DC52-76ED3670B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8" y="5602288"/>
            <a:ext cx="708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Left-handed fermions act differently from Right handed Fermions.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7" name="文字方塊 11">
            <a:extLst>
              <a:ext uri="{FF2B5EF4-FFF2-40B4-BE49-F238E27FC236}">
                <a16:creationId xmlns:a16="http://schemas.microsoft.com/office/drawing/2014/main" id="{D9685B1D-8A68-2D20-C850-6496D2DB2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3636963"/>
            <a:ext cx="681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左右旋的費米子，弱交互規範作用是不同的。</a:t>
            </a:r>
          </a:p>
        </p:txBody>
      </p:sp>
    </p:spTree>
    <p:extLst>
      <p:ext uri="{BB962C8B-B14F-4D97-AF65-F5344CB8AC3E}">
        <p14:creationId xmlns:p14="http://schemas.microsoft.com/office/powerpoint/2010/main" val="1399119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Picture 7">
            <a:extLst>
              <a:ext uri="{FF2B5EF4-FFF2-40B4-BE49-F238E27FC236}">
                <a16:creationId xmlns:a16="http://schemas.microsoft.com/office/drawing/2014/main" id="{7877DBCF-CD04-9041-89EB-CC76ECE24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88200" y="3994150"/>
            <a:ext cx="17335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4" name="文字方塊 9">
            <a:extLst>
              <a:ext uri="{FF2B5EF4-FFF2-40B4-BE49-F238E27FC236}">
                <a16:creationId xmlns:a16="http://schemas.microsoft.com/office/drawing/2014/main" id="{292FE501-00F7-0C4A-8609-5AACB97F7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595313"/>
            <a:ext cx="445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find it’s possible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4 by 4 matrices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文字方塊 11">
            <a:extLst>
              <a:ext uri="{FF2B5EF4-FFF2-40B4-BE49-F238E27FC236}">
                <a16:creationId xmlns:a16="http://schemas.microsoft.com/office/drawing/2014/main" id="{6B940916-BFE6-F545-937E-20F86B58F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2263775"/>
            <a:ext cx="300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the first order factor: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文字方塊 12">
            <a:extLst>
              <a:ext uri="{FF2B5EF4-FFF2-40B4-BE49-F238E27FC236}">
                <a16:creationId xmlns:a16="http://schemas.microsoft.com/office/drawing/2014/main" id="{3F8E2CD5-C7B5-8E4B-8EE1-81A935DC3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786063"/>
            <a:ext cx="612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the replacement and put in the wave function: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文字方塊 13">
            <a:extLst>
              <a:ext uri="{FF2B5EF4-FFF2-40B4-BE49-F238E27FC236}">
                <a16:creationId xmlns:a16="http://schemas.microsoft.com/office/drawing/2014/main" id="{61CAE449-1CA0-9849-8C1C-BC4320359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4494213"/>
            <a:ext cx="642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l-GR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are 4 by 4 matrices, </a:t>
            </a:r>
            <a:r>
              <a:rPr lang="el-GR" altLang="zh-TW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a 4 component column</a:t>
            </a:r>
            <a:r>
              <a:rPr lang="en-US" altLang="zh-TW" dirty="0">
                <a:cs typeface="Tahoma" panose="020B0604030504040204" pitchFamily="34" charset="0"/>
              </a:rPr>
              <a:t>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Picture 2" descr="http://upload.wikimedia.org/wikipedia/commons/7/74/Dirac.gif">
            <a:hlinkClick r:id="rId2"/>
            <a:extLst>
              <a:ext uri="{FF2B5EF4-FFF2-40B4-BE49-F238E27FC236}">
                <a16:creationId xmlns:a16="http://schemas.microsoft.com/office/drawing/2014/main" id="{EF6443B1-71A1-B842-B435-4C3C1C66B3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73913" y="2033588"/>
            <a:ext cx="133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30" name="文字方塊 16">
            <a:extLst>
              <a:ext uri="{FF2B5EF4-FFF2-40B4-BE49-F238E27FC236}">
                <a16:creationId xmlns:a16="http://schemas.microsoft.com/office/drawing/2014/main" id="{B9282B45-8E03-EB47-95CA-CB546838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6126163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it consists of 4 Equations.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upload.wikimedia.org/wikipedia/commons/7/74/Dirac.gif">
            <a:hlinkClick r:id="rId2"/>
            <a:extLst>
              <a:ext uri="{FF2B5EF4-FFF2-40B4-BE49-F238E27FC236}">
                <a16:creationId xmlns:a16="http://schemas.microsoft.com/office/drawing/2014/main" id="{18B6F655-613A-A54A-A99D-BA4225B6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2185988"/>
            <a:ext cx="133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A6165E-620F-0B44-B4DB-B9C65DDFF511}"/>
                  </a:ext>
                </a:extLst>
              </p:cNvPr>
              <p:cNvSpPr txBox="1"/>
              <p:nvPr/>
            </p:nvSpPr>
            <p:spPr>
              <a:xfrm>
                <a:off x="985856" y="4095318"/>
                <a:ext cx="1870192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A6165E-620F-0B44-B4DB-B9C65DDFF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56" y="4095318"/>
                <a:ext cx="1870192" cy="299313"/>
              </a:xfrm>
              <a:prstGeom prst="rect">
                <a:avLst/>
              </a:prstGeom>
              <a:blipFill>
                <a:blip r:embed="rId5"/>
                <a:stretch>
                  <a:fillRect l="-2013" r="-1342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6A234D-B1FA-2346-ABFA-ABD57627CDDF}"/>
                  </a:ext>
                </a:extLst>
              </p:cNvPr>
              <p:cNvSpPr txBox="1"/>
              <p:nvPr/>
            </p:nvSpPr>
            <p:spPr>
              <a:xfrm>
                <a:off x="3730625" y="2308821"/>
                <a:ext cx="1585178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6A234D-B1FA-2346-ABFA-ABD57627C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625" y="2308821"/>
                <a:ext cx="1585178" cy="299313"/>
              </a:xfrm>
              <a:prstGeom prst="rect">
                <a:avLst/>
              </a:prstGeom>
              <a:blipFill>
                <a:blip r:embed="rId6"/>
                <a:stretch>
                  <a:fillRect l="-2381" r="-2381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32A804-0A2D-2748-A865-72C5AAFA1F0F}"/>
                  </a:ext>
                </a:extLst>
              </p:cNvPr>
              <p:cNvSpPr txBox="1"/>
              <p:nvPr/>
            </p:nvSpPr>
            <p:spPr>
              <a:xfrm>
                <a:off x="1000125" y="1144614"/>
                <a:ext cx="4636590" cy="31906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32A804-0A2D-2748-A865-72C5AAFA1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" y="1144614"/>
                <a:ext cx="4636590" cy="319062"/>
              </a:xfrm>
              <a:prstGeom prst="rect">
                <a:avLst/>
              </a:prstGeom>
              <a:blipFill>
                <a:blip r:embed="rId7"/>
                <a:stretch>
                  <a:fillRect l="-545" t="-3846" r="-272" b="-1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EA604A-BE95-1642-8C52-AFB305B23B1E}"/>
                  </a:ext>
                </a:extLst>
              </p:cNvPr>
              <p:cNvSpPr txBox="1"/>
              <p:nvPr/>
            </p:nvSpPr>
            <p:spPr>
              <a:xfrm>
                <a:off x="5315803" y="602070"/>
                <a:ext cx="163621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EA604A-BE95-1642-8C52-AFB305B23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803" y="602070"/>
                <a:ext cx="1636217" cy="276999"/>
              </a:xfrm>
              <a:prstGeom prst="rect">
                <a:avLst/>
              </a:prstGeom>
              <a:blipFill>
                <a:blip r:embed="rId8"/>
                <a:stretch>
                  <a:fillRect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C2E3AB-C50C-F749-8D45-B265F2A292D0}"/>
                  </a:ext>
                </a:extLst>
              </p:cNvPr>
              <p:cNvSpPr txBox="1"/>
              <p:nvPr/>
            </p:nvSpPr>
            <p:spPr>
              <a:xfrm>
                <a:off x="957263" y="5010925"/>
                <a:ext cx="2928046" cy="53258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C2E3AB-C50C-F749-8D45-B265F2A29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263" y="5010925"/>
                <a:ext cx="2928046" cy="532582"/>
              </a:xfrm>
              <a:prstGeom prst="rect">
                <a:avLst/>
              </a:prstGeom>
              <a:blipFill>
                <a:blip r:embed="rId9"/>
                <a:stretch>
                  <a:fillRect l="-1299" t="-4651" r="-1299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C64B5-5DCF-7140-AC94-CF220CD459D8}"/>
                  </a:ext>
                </a:extLst>
              </p:cNvPr>
              <p:cNvSpPr txBox="1"/>
              <p:nvPr/>
            </p:nvSpPr>
            <p:spPr>
              <a:xfrm>
                <a:off x="4267863" y="5015247"/>
                <a:ext cx="1146596" cy="1080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C64B5-5DCF-7140-AC94-CF220CD4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63" y="5015247"/>
                <a:ext cx="1146596" cy="1080552"/>
              </a:xfrm>
              <a:prstGeom prst="rect">
                <a:avLst/>
              </a:prstGeom>
              <a:blipFill>
                <a:blip r:embed="rId10"/>
                <a:stretch>
                  <a:fillRect l="-5495" t="-2326"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452276-E682-2541-87CB-ADDCE5BD8A53}"/>
                  </a:ext>
                </a:extLst>
              </p:cNvPr>
              <p:cNvSpPr txBox="1"/>
              <p:nvPr/>
            </p:nvSpPr>
            <p:spPr>
              <a:xfrm>
                <a:off x="3713145" y="3238900"/>
                <a:ext cx="960455" cy="2993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452276-E682-2541-87CB-ADDCE5BD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45" y="3238900"/>
                <a:ext cx="960455" cy="299313"/>
              </a:xfrm>
              <a:prstGeom prst="rect">
                <a:avLst/>
              </a:prstGeom>
              <a:blipFill>
                <a:blip r:embed="rId11"/>
                <a:stretch>
                  <a:fillRect l="-5195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AA2ADAD-090F-76D4-4A5B-3F307777E9D7}"/>
              </a:ext>
            </a:extLst>
          </p:cNvPr>
          <p:cNvSpPr txBox="1"/>
          <p:nvPr/>
        </p:nvSpPr>
        <p:spPr>
          <a:xfrm>
            <a:off x="3015622" y="4049308"/>
            <a:ext cx="165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Equation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文字方塊 9">
            <a:extLst>
              <a:ext uri="{FF2B5EF4-FFF2-40B4-BE49-F238E27FC236}">
                <a16:creationId xmlns:a16="http://schemas.microsoft.com/office/drawing/2014/main" id="{FDB72CD7-0E4C-D547-99AF-2C61475FA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45" y="311346"/>
            <a:ext cx="8235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Again, suppose the momentum relation can be factored into linear combinations of p’s: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文字方塊 12">
            <a:extLst>
              <a:ext uri="{FF2B5EF4-FFF2-40B4-BE49-F238E27FC236}">
                <a16:creationId xmlns:a16="http://schemas.microsoft.com/office/drawing/2014/main" id="{D628C444-97B6-0240-826E-D6F856EC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45" y="1184367"/>
            <a:ext cx="416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the right-hand side: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4C0458-B8C0-FD48-852E-7AFC3A69F121}"/>
                  </a:ext>
                </a:extLst>
              </p:cNvPr>
              <p:cNvSpPr txBox="1"/>
              <p:nvPr/>
            </p:nvSpPr>
            <p:spPr>
              <a:xfrm>
                <a:off x="912632" y="750621"/>
                <a:ext cx="4218078" cy="31906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4C0458-B8C0-FD48-852E-7AFC3A69F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32" y="750621"/>
                <a:ext cx="4218078" cy="319062"/>
              </a:xfrm>
              <a:prstGeom prst="rect">
                <a:avLst/>
              </a:prstGeom>
              <a:blipFill>
                <a:blip r:embed="rId2"/>
                <a:stretch>
                  <a:fillRect l="-901" t="-4000" b="-28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6E9C3E-B81B-3446-8FEA-CFAC66D7EFC7}"/>
                  </a:ext>
                </a:extLst>
              </p:cNvPr>
              <p:cNvSpPr txBox="1"/>
              <p:nvPr/>
            </p:nvSpPr>
            <p:spPr>
              <a:xfrm>
                <a:off x="908709" y="1739595"/>
                <a:ext cx="5255157" cy="3186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6E9C3E-B81B-3446-8FEA-CFAC66D7E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709" y="1739595"/>
                <a:ext cx="5255157" cy="318613"/>
              </a:xfrm>
              <a:prstGeom prst="rect">
                <a:avLst/>
              </a:prstGeom>
              <a:blipFill>
                <a:blip r:embed="rId3"/>
                <a:stretch>
                  <a:fillRect l="-482" b="-2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3ACB1A-4481-194A-AB23-4B32FEE077C5}"/>
                  </a:ext>
                </a:extLst>
              </p:cNvPr>
              <p:cNvSpPr txBox="1"/>
              <p:nvPr/>
            </p:nvSpPr>
            <p:spPr>
              <a:xfrm>
                <a:off x="950821" y="3482869"/>
                <a:ext cx="885371" cy="27699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3ACB1A-4481-194A-AB23-4B32FEE07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21" y="3482869"/>
                <a:ext cx="885371" cy="276999"/>
              </a:xfrm>
              <a:prstGeom prst="rect">
                <a:avLst/>
              </a:prstGeom>
              <a:blipFill>
                <a:blip r:embed="rId4"/>
                <a:stretch>
                  <a:fillRect l="-7042" b="-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99F954-54CF-2843-9911-E1D04634DC02}"/>
                  </a:ext>
                </a:extLst>
              </p:cNvPr>
              <p:cNvSpPr txBox="1"/>
              <p:nvPr/>
            </p:nvSpPr>
            <p:spPr>
              <a:xfrm>
                <a:off x="950822" y="3970732"/>
                <a:ext cx="1848134" cy="3186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99F954-54CF-2843-9911-E1D04634D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22" y="3970732"/>
                <a:ext cx="1848134" cy="318613"/>
              </a:xfrm>
              <a:prstGeom prst="rect">
                <a:avLst/>
              </a:prstGeom>
              <a:blipFill>
                <a:blip r:embed="rId5"/>
                <a:stretch>
                  <a:fillRect l="-2041" b="-26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AC72ED28-C133-7340-84DF-FFE827EBFA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745" y="2228397"/>
                <a:ext cx="416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Now for massless fermion: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AC72ED28-C133-7340-84DF-FFE827EBF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745" y="2228397"/>
                <a:ext cx="4165600" cy="369332"/>
              </a:xfrm>
              <a:prstGeom prst="rect">
                <a:avLst/>
              </a:prstGeom>
              <a:blipFill>
                <a:blip r:embed="rId6"/>
                <a:stretch>
                  <a:fillRect l="-15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97EE00-904C-FA40-9F92-52A972C9BEF2}"/>
                  </a:ext>
                </a:extLst>
              </p:cNvPr>
              <p:cNvSpPr txBox="1"/>
              <p:nvPr/>
            </p:nvSpPr>
            <p:spPr>
              <a:xfrm>
                <a:off x="950821" y="2708066"/>
                <a:ext cx="1848135" cy="3186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97EE00-904C-FA40-9F92-52A972C9B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21" y="2708066"/>
                <a:ext cx="1848135" cy="318613"/>
              </a:xfrm>
              <a:prstGeom prst="rect">
                <a:avLst/>
              </a:prstGeom>
              <a:blipFill>
                <a:blip r:embed="rId7"/>
                <a:stretch>
                  <a:fillRect l="-2041" b="-230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53836B7-1707-5647-934D-BCEF652A6AC7}"/>
              </a:ext>
            </a:extLst>
          </p:cNvPr>
          <p:cNvSpPr txBox="1"/>
          <p:nvPr/>
        </p:nvSpPr>
        <p:spPr>
          <a:xfrm>
            <a:off x="950821" y="3053919"/>
            <a:ext cx="335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now possible that: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390C7-54F7-8E46-85E6-A09F5D1F0126}"/>
              </a:ext>
            </a:extLst>
          </p:cNvPr>
          <p:cNvSpPr txBox="1"/>
          <p:nvPr/>
        </p:nvSpPr>
        <p:spPr>
          <a:xfrm>
            <a:off x="899745" y="4429231"/>
            <a:ext cx="416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now choose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by 2 matrices 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324517-0B2E-F043-9266-8180B60976DA}"/>
                  </a:ext>
                </a:extLst>
              </p:cNvPr>
              <p:cNvSpPr txBox="1"/>
              <p:nvPr/>
            </p:nvSpPr>
            <p:spPr>
              <a:xfrm>
                <a:off x="4572000" y="4447437"/>
                <a:ext cx="2938368" cy="312650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sup>
                    </m:s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324517-0B2E-F043-9266-8180B6097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447437"/>
                <a:ext cx="2938368" cy="312650"/>
              </a:xfrm>
              <a:prstGeom prst="rect">
                <a:avLst/>
              </a:prstGeom>
              <a:blipFill>
                <a:blip r:embed="rId8"/>
                <a:stretch>
                  <a:fillRect l="-3879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26A268-AFE5-D940-BC4B-23A39C6F2C63}"/>
                  </a:ext>
                </a:extLst>
              </p:cNvPr>
              <p:cNvSpPr txBox="1"/>
              <p:nvPr/>
            </p:nvSpPr>
            <p:spPr>
              <a:xfrm>
                <a:off x="948326" y="4938449"/>
                <a:ext cx="1848134" cy="3186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26A268-AFE5-D940-BC4B-23A39C6F2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26" y="4938449"/>
                <a:ext cx="1848134" cy="318613"/>
              </a:xfrm>
              <a:prstGeom prst="rect">
                <a:avLst/>
              </a:prstGeom>
              <a:blipFill>
                <a:blip r:embed="rId9"/>
                <a:stretch>
                  <a:fillRect l="-2041" b="-26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F66BA7F-E70E-084F-B896-7FE716A9B058}"/>
              </a:ext>
            </a:extLst>
          </p:cNvPr>
          <p:cNvSpPr txBox="1"/>
          <p:nvPr/>
        </p:nvSpPr>
        <p:spPr>
          <a:xfrm>
            <a:off x="2982545" y="4938449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satisfied.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A1257-A912-1A45-BE8D-690A9705934A}"/>
                  </a:ext>
                </a:extLst>
              </p:cNvPr>
              <p:cNvSpPr txBox="1"/>
              <p:nvPr/>
            </p:nvSpPr>
            <p:spPr>
              <a:xfrm>
                <a:off x="966869" y="5745964"/>
                <a:ext cx="1165255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A1257-A912-1A45-BE8D-690A97059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69" y="5745964"/>
                <a:ext cx="1165255" cy="299313"/>
              </a:xfrm>
              <a:prstGeom prst="rect">
                <a:avLst/>
              </a:prstGeom>
              <a:blipFill>
                <a:blip r:embed="rId10"/>
                <a:stretch>
                  <a:fillRect l="-6522" r="-3261" b="-2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2ED0A5-CD7C-0443-B6D0-97B0E79A3746}"/>
                  </a:ext>
                </a:extLst>
              </p:cNvPr>
              <p:cNvSpPr txBox="1"/>
              <p:nvPr/>
            </p:nvSpPr>
            <p:spPr>
              <a:xfrm>
                <a:off x="2444590" y="5745963"/>
                <a:ext cx="1154162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2ED0A5-CD7C-0443-B6D0-97B0E79A3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590" y="5745963"/>
                <a:ext cx="1154162" cy="299313"/>
              </a:xfrm>
              <a:prstGeom prst="rect">
                <a:avLst/>
              </a:prstGeom>
              <a:blipFill>
                <a:blip r:embed="rId11"/>
                <a:stretch>
                  <a:fillRect l="-3261" r="-3261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F284AF7-5CB1-DB4A-96AE-6C5248187A60}"/>
              </a:ext>
            </a:extLst>
          </p:cNvPr>
          <p:cNvSpPr txBox="1"/>
          <p:nvPr/>
        </p:nvSpPr>
        <p:spPr>
          <a:xfrm>
            <a:off x="908708" y="5351856"/>
            <a:ext cx="774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get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TW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massless fermion, which 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TW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columns.</a:t>
            </a:r>
          </a:p>
        </p:txBody>
      </p:sp>
      <p:sp>
        <p:nvSpPr>
          <p:cNvPr id="21" name="文字方塊 2">
            <a:extLst>
              <a:ext uri="{FF2B5EF4-FFF2-40B4-BE49-F238E27FC236}">
                <a16:creationId xmlns:a16="http://schemas.microsoft.com/office/drawing/2014/main" id="{26A8DAFE-C56A-234D-8719-33A03E10A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26" y="613327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Massless fermions contain only half the degrees of freedom.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53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B84C91-5D66-D247-9861-4E0237899805}"/>
                  </a:ext>
                </a:extLst>
              </p:cNvPr>
              <p:cNvSpPr txBox="1"/>
              <p:nvPr/>
            </p:nvSpPr>
            <p:spPr>
              <a:xfrm>
                <a:off x="1648829" y="1741991"/>
                <a:ext cx="547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result can been seen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another way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B84C91-5D66-D247-9861-4E0237899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829" y="1741991"/>
                <a:ext cx="5476756" cy="369332"/>
              </a:xfrm>
              <a:prstGeom prst="rect">
                <a:avLst/>
              </a:prstGeom>
              <a:blipFill>
                <a:blip r:embed="rId2"/>
                <a:stretch>
                  <a:fillRect l="-92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276AA0-96A4-4540-887C-4476B9DEECC7}"/>
                  </a:ext>
                </a:extLst>
              </p:cNvPr>
              <p:cNvSpPr txBox="1"/>
              <p:nvPr/>
            </p:nvSpPr>
            <p:spPr>
              <a:xfrm>
                <a:off x="1648829" y="3316574"/>
                <a:ext cx="3631842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anticomutes with all the other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276AA0-96A4-4540-887C-4476B9DEE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829" y="3316574"/>
                <a:ext cx="3631842" cy="372410"/>
              </a:xfrm>
              <a:prstGeom prst="rect">
                <a:avLst/>
              </a:prstGeom>
              <a:blipFill>
                <a:blip r:embed="rId3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6B61C7-D9CC-B144-AE65-F1D11C094C80}"/>
                  </a:ext>
                </a:extLst>
              </p:cNvPr>
              <p:cNvSpPr/>
              <p:nvPr/>
            </p:nvSpPr>
            <p:spPr>
              <a:xfrm>
                <a:off x="1713244" y="4362947"/>
                <a:ext cx="1120391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6B61C7-D9CC-B144-AE65-F1D11C094C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244" y="4362947"/>
                <a:ext cx="1120391" cy="372410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FE2009-1FE1-654C-894B-0DBC383C45E5}"/>
                  </a:ext>
                </a:extLst>
              </p:cNvPr>
              <p:cNvSpPr txBox="1"/>
              <p:nvPr/>
            </p:nvSpPr>
            <p:spPr>
              <a:xfrm>
                <a:off x="2951275" y="4362947"/>
                <a:ext cx="5333642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projector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have eigenvalues of just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FE2009-1FE1-654C-894B-0DBC383C4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75" y="4362947"/>
                <a:ext cx="5333642" cy="372410"/>
              </a:xfrm>
              <a:prstGeom prst="rect">
                <a:avLst/>
              </a:prstGeom>
              <a:blipFill>
                <a:blip r:embed="rId5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86EE34-A5F5-A9C9-272C-0CF50D79D3E3}"/>
                  </a:ext>
                </a:extLst>
              </p:cNvPr>
              <p:cNvSpPr txBox="1"/>
              <p:nvPr/>
            </p:nvSpPr>
            <p:spPr>
              <a:xfrm>
                <a:off x="1713244" y="2232096"/>
                <a:ext cx="1648656" cy="280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86EE34-A5F5-A9C9-272C-0CF50D79D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244" y="2232096"/>
                <a:ext cx="1648656" cy="280077"/>
              </a:xfrm>
              <a:prstGeom prst="rect">
                <a:avLst/>
              </a:prstGeom>
              <a:blipFill>
                <a:blip r:embed="rId6"/>
                <a:stretch>
                  <a:fillRect l="-2290" r="-76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563147-2A86-D48B-C91A-D56C06E17D9D}"/>
                  </a:ext>
                </a:extLst>
              </p:cNvPr>
              <p:cNvSpPr txBox="1"/>
              <p:nvPr/>
            </p:nvSpPr>
            <p:spPr>
              <a:xfrm>
                <a:off x="1713244" y="2865257"/>
                <a:ext cx="5476756" cy="280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563147-2A86-D48B-C91A-D56C06E17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244" y="2865257"/>
                <a:ext cx="5476756" cy="280077"/>
              </a:xfrm>
              <a:prstGeom prst="rect">
                <a:avLst/>
              </a:prstGeom>
              <a:blipFill>
                <a:blip r:embed="rId7"/>
                <a:stretch>
                  <a:fillRect l="-46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0117C1-571B-EFE5-1ED7-88CA7467ED5B}"/>
                  </a:ext>
                </a:extLst>
              </p:cNvPr>
              <p:cNvSpPr txBox="1"/>
              <p:nvPr/>
            </p:nvSpPr>
            <p:spPr>
              <a:xfrm>
                <a:off x="1713244" y="3841324"/>
                <a:ext cx="1238031" cy="280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0117C1-571B-EFE5-1ED7-88CA7467E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244" y="3841324"/>
                <a:ext cx="1238031" cy="280077"/>
              </a:xfrm>
              <a:prstGeom prst="rect">
                <a:avLst/>
              </a:prstGeom>
              <a:blipFill>
                <a:blip r:embed="rId8"/>
                <a:stretch>
                  <a:fillRect r="-303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52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13EBA-D7D6-3544-9163-7B8B87ED55B2}"/>
              </a:ext>
            </a:extLst>
          </p:cNvPr>
          <p:cNvSpPr txBox="1"/>
          <p:nvPr/>
        </p:nvSpPr>
        <p:spPr>
          <a:xfrm>
            <a:off x="607998" y="1049279"/>
            <a:ext cx="324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 massless fermion: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19EFF9-884B-D24A-A446-69B3E1D4ACCB}"/>
                  </a:ext>
                </a:extLst>
              </p:cNvPr>
              <p:cNvSpPr txBox="1"/>
              <p:nvPr/>
            </p:nvSpPr>
            <p:spPr>
              <a:xfrm>
                <a:off x="735586" y="1493273"/>
                <a:ext cx="1235210" cy="2993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19EFF9-884B-D24A-A446-69B3E1D4A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86" y="1493273"/>
                <a:ext cx="1235210" cy="299313"/>
              </a:xfrm>
              <a:prstGeom prst="rect">
                <a:avLst/>
              </a:prstGeom>
              <a:blipFill>
                <a:blip r:embed="rId2"/>
                <a:stretch>
                  <a:fillRect l="-4082" r="-204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705E73-FC76-3C4B-99B4-D3047B33F400}"/>
                  </a:ext>
                </a:extLst>
              </p:cNvPr>
              <p:cNvSpPr txBox="1"/>
              <p:nvPr/>
            </p:nvSpPr>
            <p:spPr>
              <a:xfrm>
                <a:off x="702628" y="2224591"/>
                <a:ext cx="1268168" cy="280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705E73-FC76-3C4B-99B4-D3047B33F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28" y="2224591"/>
                <a:ext cx="1268168" cy="280077"/>
              </a:xfrm>
              <a:prstGeom prst="rect">
                <a:avLst/>
              </a:prstGeom>
              <a:blipFill>
                <a:blip r:embed="rId3"/>
                <a:stretch>
                  <a:fillRect r="-198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6C0BD5-C9A4-7441-AD2E-5D64B769642C}"/>
                  </a:ext>
                </a:extLst>
              </p:cNvPr>
              <p:cNvSpPr txBox="1"/>
              <p:nvPr/>
            </p:nvSpPr>
            <p:spPr>
              <a:xfrm>
                <a:off x="2504364" y="2224591"/>
                <a:ext cx="1548821" cy="280077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6C0BD5-C9A4-7441-AD2E-5D64B7696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364" y="2224591"/>
                <a:ext cx="1548821" cy="280077"/>
              </a:xfrm>
              <a:prstGeom prst="rect">
                <a:avLst/>
              </a:prstGeom>
              <a:blipFill>
                <a:blip r:embed="rId4"/>
                <a:stretch>
                  <a:fillRect l="-3252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AC6F1-016D-0C4D-AE4D-58C0943D2A96}"/>
                  </a:ext>
                </a:extLst>
              </p:cNvPr>
              <p:cNvSpPr txBox="1"/>
              <p:nvPr/>
            </p:nvSpPr>
            <p:spPr>
              <a:xfrm>
                <a:off x="752065" y="3146316"/>
                <a:ext cx="1477905" cy="30873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AC6F1-016D-0C4D-AE4D-58C0943D2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65" y="3146316"/>
                <a:ext cx="1477905" cy="308739"/>
              </a:xfrm>
              <a:prstGeom prst="rect">
                <a:avLst/>
              </a:prstGeom>
              <a:blipFill>
                <a:blip r:embed="rId5"/>
                <a:stretch>
                  <a:fillRect l="-2564" r="-2564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7757C6-FDA3-CB4C-B9E1-B0DECC50E416}"/>
                  </a:ext>
                </a:extLst>
              </p:cNvPr>
              <p:cNvSpPr txBox="1"/>
              <p:nvPr/>
            </p:nvSpPr>
            <p:spPr>
              <a:xfrm>
                <a:off x="2757535" y="3146316"/>
                <a:ext cx="1669496" cy="30873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7757C6-FDA3-CB4C-B9E1-B0DECC50E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535" y="3146316"/>
                <a:ext cx="1669496" cy="308739"/>
              </a:xfrm>
              <a:prstGeom prst="rect">
                <a:avLst/>
              </a:prstGeom>
              <a:blipFill>
                <a:blip r:embed="rId6"/>
                <a:stretch>
                  <a:fillRect l="-1504" r="-225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3222A6-6F7D-0448-8518-F0378B37F331}"/>
                  </a:ext>
                </a:extLst>
              </p:cNvPr>
              <p:cNvSpPr txBox="1"/>
              <p:nvPr/>
            </p:nvSpPr>
            <p:spPr>
              <a:xfrm>
                <a:off x="735586" y="5017943"/>
                <a:ext cx="2400850" cy="6319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3222A6-6F7D-0448-8518-F0378B37F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86" y="5017943"/>
                <a:ext cx="2400850" cy="631904"/>
              </a:xfrm>
              <a:prstGeom prst="rect">
                <a:avLst/>
              </a:prstGeom>
              <a:blipFill>
                <a:blip r:embed="rId7"/>
                <a:stretch>
                  <a:fillRect l="-1579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1C0BC1-38D4-C246-B95F-3E3F9BEA4D22}"/>
                  </a:ext>
                </a:extLst>
              </p:cNvPr>
              <p:cNvSpPr txBox="1"/>
              <p:nvPr/>
            </p:nvSpPr>
            <p:spPr>
              <a:xfrm>
                <a:off x="648500" y="1812760"/>
                <a:ext cx="7195456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 we have a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anticommute with all the Dirac Matrices: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1C0BC1-38D4-C246-B95F-3E3F9BEA4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00" y="1812760"/>
                <a:ext cx="7195456" cy="372410"/>
              </a:xfrm>
              <a:prstGeom prst="rect">
                <a:avLst/>
              </a:prstGeom>
              <a:blipFill>
                <a:blip r:embed="rId8"/>
                <a:stretch>
                  <a:fillRect l="-528" t="-3333" r="-5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1AFCF9-4DE8-5149-BAEB-9A6A51F2D50A}"/>
                  </a:ext>
                </a:extLst>
              </p:cNvPr>
              <p:cNvSpPr txBox="1"/>
              <p:nvPr/>
            </p:nvSpPr>
            <p:spPr>
              <a:xfrm>
                <a:off x="648499" y="2666315"/>
                <a:ext cx="7097485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multiply the Dirac Eq.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it will pass all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reach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1AFCF9-4DE8-5149-BAEB-9A6A51F2D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99" y="2666315"/>
                <a:ext cx="7097485" cy="372410"/>
              </a:xfrm>
              <a:prstGeom prst="rect">
                <a:avLst/>
              </a:prstGeom>
              <a:blipFill>
                <a:blip r:embed="rId9"/>
                <a:stretch>
                  <a:fillRect l="-535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A3AAD2-AE6B-3944-8279-4B3A738CE703}"/>
                  </a:ext>
                </a:extLst>
              </p:cNvPr>
              <p:cNvSpPr txBox="1"/>
              <p:nvPr/>
            </p:nvSpPr>
            <p:spPr>
              <a:xfrm>
                <a:off x="702628" y="3523070"/>
                <a:ext cx="3935186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atisfy the same Dirac Eq.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A3AAD2-AE6B-3944-8279-4B3A738CE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28" y="3523070"/>
                <a:ext cx="3935186" cy="372410"/>
              </a:xfrm>
              <a:prstGeom prst="rect">
                <a:avLst/>
              </a:prstGeom>
              <a:blipFill>
                <a:blip r:embed="rId10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9E9D34-74C9-0142-B363-AEAF0C53255E}"/>
                  </a:ext>
                </a:extLst>
              </p:cNvPr>
              <p:cNvSpPr txBox="1"/>
              <p:nvPr/>
            </p:nvSpPr>
            <p:spPr>
              <a:xfrm>
                <a:off x="697485" y="4034996"/>
                <a:ext cx="70974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project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into two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part: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9E9D34-74C9-0142-B363-AEAF0C532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85" y="4034996"/>
                <a:ext cx="7097485" cy="369332"/>
              </a:xfrm>
              <a:prstGeom prst="rect">
                <a:avLst/>
              </a:prstGeom>
              <a:blipFill>
                <a:blip r:embed="rId11"/>
                <a:stretch>
                  <a:fillRect l="-71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E9A8BB7-E1D3-ED44-9022-9869B4C0E8EF}"/>
              </a:ext>
            </a:extLst>
          </p:cNvPr>
          <p:cNvSpPr txBox="1"/>
          <p:nvPr/>
        </p:nvSpPr>
        <p:spPr>
          <a:xfrm>
            <a:off x="697485" y="4561425"/>
            <a:ext cx="741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parts s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atisfy Dirac Eq. 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usually say they are 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decoupled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342729-541C-183A-2959-97E3FB1116B4}"/>
                  </a:ext>
                </a:extLst>
              </p:cNvPr>
              <p:cNvSpPr txBox="1"/>
              <p:nvPr/>
            </p:nvSpPr>
            <p:spPr>
              <a:xfrm>
                <a:off x="3851941" y="3927898"/>
                <a:ext cx="2372213" cy="6502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342729-541C-183A-2959-97E3FB111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41" y="3927898"/>
                <a:ext cx="2372213" cy="650243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7FF82D-D54F-0B35-5DCC-D0A03AACB129}"/>
                  </a:ext>
                </a:extLst>
              </p:cNvPr>
              <p:cNvSpPr txBox="1"/>
              <p:nvPr/>
            </p:nvSpPr>
            <p:spPr>
              <a:xfrm>
                <a:off x="6305872" y="3949011"/>
                <a:ext cx="2391317" cy="6502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7FF82D-D54F-0B35-5DCC-D0A03AACB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872" y="3949011"/>
                <a:ext cx="2391317" cy="650243"/>
              </a:xfrm>
              <a:prstGeom prst="rect">
                <a:avLst/>
              </a:prstGeom>
              <a:blipFill>
                <a:blip r:embed="rId13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AA6237-34C1-C746-9874-67437C9BFC10}"/>
                  </a:ext>
                </a:extLst>
              </p:cNvPr>
              <p:cNvSpPr txBox="1"/>
              <p:nvPr/>
            </p:nvSpPr>
            <p:spPr>
              <a:xfrm>
                <a:off x="3384572" y="5184238"/>
                <a:ext cx="1337226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AA6237-34C1-C746-9874-67437C9BF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72" y="5184238"/>
                <a:ext cx="1337226" cy="299313"/>
              </a:xfrm>
              <a:prstGeom prst="rect">
                <a:avLst/>
              </a:prstGeom>
              <a:blipFill>
                <a:blip r:embed="rId14"/>
                <a:stretch>
                  <a:fillRect l="-2830" r="-283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1EDDAE-908F-D820-57C4-B7665622310E}"/>
                  </a:ext>
                </a:extLst>
              </p:cNvPr>
              <p:cNvSpPr txBox="1"/>
              <p:nvPr/>
            </p:nvSpPr>
            <p:spPr>
              <a:xfrm>
                <a:off x="4948834" y="5184237"/>
                <a:ext cx="1357038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1EDDAE-908F-D820-57C4-B76656223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834" y="5184237"/>
                <a:ext cx="1357038" cy="299313"/>
              </a:xfrm>
              <a:prstGeom prst="rect">
                <a:avLst/>
              </a:prstGeom>
              <a:blipFill>
                <a:blip r:embed="rId15"/>
                <a:stretch>
                  <a:fillRect l="-2778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CCF357-DD92-A19A-89F9-20830CEEF842}"/>
                  </a:ext>
                </a:extLst>
              </p:cNvPr>
              <p:cNvSpPr txBox="1"/>
              <p:nvPr/>
            </p:nvSpPr>
            <p:spPr>
              <a:xfrm>
                <a:off x="697484" y="5839691"/>
                <a:ext cx="6347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Without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seen as two different particles.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CCF357-DD92-A19A-89F9-20830CEEF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84" y="5839691"/>
                <a:ext cx="6347551" cy="369332"/>
              </a:xfrm>
              <a:prstGeom prst="rect">
                <a:avLst/>
              </a:prstGeom>
              <a:blipFill>
                <a:blip r:embed="rId16"/>
                <a:stretch>
                  <a:fillRect l="-79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6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/>
      <p:bldP spid="2" grpId="0" animBg="1"/>
      <p:bldP spid="11" grpId="0" animBg="1"/>
      <p:bldP spid="18" grpId="0" animBg="1"/>
      <p:bldP spid="19" grpId="0" animBg="1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78F95-7205-0D4F-B64E-65DBCB6A3C01}"/>
                  </a:ext>
                </a:extLst>
              </p:cNvPr>
              <p:cNvSpPr txBox="1"/>
              <p:nvPr/>
            </p:nvSpPr>
            <p:spPr>
              <a:xfrm>
                <a:off x="1273685" y="1286429"/>
                <a:ext cx="1730828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78F95-7205-0D4F-B64E-65DBCB6A3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85" y="1286429"/>
                <a:ext cx="1730828" cy="552459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1ACF3-E1BA-E742-9842-47D33CB8F7B2}"/>
                  </a:ext>
                </a:extLst>
              </p:cNvPr>
              <p:cNvSpPr txBox="1"/>
              <p:nvPr/>
            </p:nvSpPr>
            <p:spPr>
              <a:xfrm>
                <a:off x="505852" y="892691"/>
                <a:ext cx="8321331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basis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called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Weyl re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presentation,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diagonal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1ACF3-E1BA-E742-9842-47D33CB8F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52" y="892691"/>
                <a:ext cx="8321331" cy="372410"/>
              </a:xfrm>
              <a:prstGeom prst="rect">
                <a:avLst/>
              </a:prstGeom>
              <a:blipFill>
                <a:blip r:embed="rId3"/>
                <a:stretch>
                  <a:fillRect l="-457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A44A76-B684-BA4B-A6E4-D1880193C0C5}"/>
                  </a:ext>
                </a:extLst>
              </p:cNvPr>
              <p:cNvSpPr txBox="1"/>
              <p:nvPr/>
            </p:nvSpPr>
            <p:spPr>
              <a:xfrm>
                <a:off x="7515925" y="2710832"/>
                <a:ext cx="1227580" cy="6126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A44A76-B684-BA4B-A6E4-D1880193C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925" y="2710832"/>
                <a:ext cx="1227580" cy="612668"/>
              </a:xfrm>
              <a:prstGeom prst="rect">
                <a:avLst/>
              </a:prstGeom>
              <a:blipFill>
                <a:blip r:embed="rId4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5AC1AB-99A9-E74B-B6CC-434F10ED7CA1}"/>
                  </a:ext>
                </a:extLst>
              </p:cNvPr>
              <p:cNvSpPr txBox="1"/>
              <p:nvPr/>
            </p:nvSpPr>
            <p:spPr>
              <a:xfrm>
                <a:off x="490174" y="2294872"/>
                <a:ext cx="8673023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this rep,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projections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into the top and lower two components respectively.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5AC1AB-99A9-E74B-B6CC-434F10ED7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74" y="2294872"/>
                <a:ext cx="8673023" cy="381515"/>
              </a:xfrm>
              <a:prstGeom prst="rect">
                <a:avLst/>
              </a:prstGeom>
              <a:blipFill>
                <a:blip r:embed="rId5"/>
                <a:stretch>
                  <a:fillRect l="-58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ACDB2B-DF9E-1040-90CE-409776676989}"/>
              </a:ext>
            </a:extLst>
          </p:cNvPr>
          <p:cNvSpPr txBox="1"/>
          <p:nvPr/>
        </p:nvSpPr>
        <p:spPr>
          <a:xfrm>
            <a:off x="478448" y="1929766"/>
            <a:ext cx="607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5F2052-94A1-A340-9F44-7EAFB362B35C}"/>
                  </a:ext>
                </a:extLst>
              </p:cNvPr>
              <p:cNvSpPr txBox="1"/>
              <p:nvPr/>
            </p:nvSpPr>
            <p:spPr>
              <a:xfrm>
                <a:off x="455570" y="4043390"/>
                <a:ext cx="87043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massless fermion, Dirac Eq. decompose into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separate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equations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5F2052-94A1-A340-9F44-7EAFB362B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70" y="4043390"/>
                <a:ext cx="8704378" cy="369332"/>
              </a:xfrm>
              <a:prstGeom prst="rect">
                <a:avLst/>
              </a:prstGeom>
              <a:blipFill>
                <a:blip r:embed="rId6"/>
                <a:stretch>
                  <a:fillRect l="-729" t="-6667" r="-174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96FE1-9D27-8540-9B16-50C5B2C538FB}"/>
                  </a:ext>
                </a:extLst>
              </p:cNvPr>
              <p:cNvSpPr txBox="1"/>
              <p:nvPr/>
            </p:nvSpPr>
            <p:spPr>
              <a:xfrm>
                <a:off x="6804328" y="4574340"/>
                <a:ext cx="1261114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96FE1-9D27-8540-9B16-50C5B2C53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328" y="4574340"/>
                <a:ext cx="1261114" cy="299313"/>
              </a:xfrm>
              <a:prstGeom prst="rect">
                <a:avLst/>
              </a:prstGeom>
              <a:blipFill>
                <a:blip r:embed="rId7"/>
                <a:stretch>
                  <a:fillRect l="-990" r="-198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6EA0D7-806A-AB4E-BD59-DE9911406C16}"/>
                  </a:ext>
                </a:extLst>
              </p:cNvPr>
              <p:cNvSpPr txBox="1"/>
              <p:nvPr/>
            </p:nvSpPr>
            <p:spPr>
              <a:xfrm>
                <a:off x="6804328" y="5413542"/>
                <a:ext cx="1288814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6EA0D7-806A-AB4E-BD59-DE9911406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328" y="5413542"/>
                <a:ext cx="1288814" cy="299313"/>
              </a:xfrm>
              <a:prstGeom prst="rect">
                <a:avLst/>
              </a:prstGeom>
              <a:blipFill>
                <a:blip r:embed="rId8"/>
                <a:stretch>
                  <a:fillRect l="-971" r="-291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09BDA6-858C-562D-3B0C-BBC387899121}"/>
                  </a:ext>
                </a:extLst>
              </p:cNvPr>
              <p:cNvSpPr txBox="1"/>
              <p:nvPr/>
            </p:nvSpPr>
            <p:spPr>
              <a:xfrm>
                <a:off x="3095442" y="1297784"/>
                <a:ext cx="1522974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09BDA6-858C-562D-3B0C-BBC38789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442" y="1297784"/>
                <a:ext cx="1522974" cy="554254"/>
              </a:xfrm>
              <a:prstGeom prst="rect">
                <a:avLst/>
              </a:prstGeom>
              <a:blipFill>
                <a:blip r:embed="rId9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001521-D787-EA34-335C-BA840D6D9C74}"/>
                  </a:ext>
                </a:extLst>
              </p:cNvPr>
              <p:cNvSpPr txBox="1"/>
              <p:nvPr/>
            </p:nvSpPr>
            <p:spPr>
              <a:xfrm>
                <a:off x="4724907" y="1241279"/>
                <a:ext cx="1832798" cy="6051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001521-D787-EA34-335C-BA840D6D9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907" y="1241279"/>
                <a:ext cx="1832798" cy="605102"/>
              </a:xfrm>
              <a:prstGeom prst="rect">
                <a:avLst/>
              </a:prstGeom>
              <a:blipFill>
                <a:blip r:embed="rId1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E40779-ECD9-F0A2-118D-DAC9B818A1D5}"/>
                  </a:ext>
                </a:extLst>
              </p:cNvPr>
              <p:cNvSpPr txBox="1"/>
              <p:nvPr/>
            </p:nvSpPr>
            <p:spPr>
              <a:xfrm>
                <a:off x="538109" y="4467613"/>
                <a:ext cx="5820952" cy="5127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E40779-ECD9-F0A2-118D-DAC9B818A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09" y="4467613"/>
                <a:ext cx="5820952" cy="512769"/>
              </a:xfrm>
              <a:prstGeom prst="rect">
                <a:avLst/>
              </a:prstGeom>
              <a:blipFill>
                <a:blip r:embed="rId13"/>
                <a:stretch>
                  <a:fillRect l="-218" r="-4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440D5F-7588-D51B-FC19-5420460F977F}"/>
                  </a:ext>
                </a:extLst>
              </p:cNvPr>
              <p:cNvSpPr txBox="1"/>
              <p:nvPr/>
            </p:nvSpPr>
            <p:spPr>
              <a:xfrm>
                <a:off x="4624547" y="5421688"/>
                <a:ext cx="1734514" cy="2993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440D5F-7588-D51B-FC19-5420460F9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47" y="5421688"/>
                <a:ext cx="1734514" cy="299313"/>
              </a:xfrm>
              <a:prstGeom prst="rect">
                <a:avLst/>
              </a:prstGeom>
              <a:blipFill>
                <a:blip r:embed="rId14"/>
                <a:stretch>
                  <a:fillRect l="-730" r="-73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0C2322-FC0A-0AF9-2D28-5426018D2D73}"/>
                  </a:ext>
                </a:extLst>
              </p:cNvPr>
              <p:cNvSpPr txBox="1"/>
              <p:nvPr/>
            </p:nvSpPr>
            <p:spPr>
              <a:xfrm>
                <a:off x="6804328" y="4927927"/>
                <a:ext cx="1454950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0C2322-FC0A-0AF9-2D28-5426018D2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328" y="4927927"/>
                <a:ext cx="1454950" cy="312650"/>
              </a:xfrm>
              <a:prstGeom prst="rect">
                <a:avLst/>
              </a:prstGeom>
              <a:blipFill>
                <a:blip r:embed="rId15"/>
                <a:stretch>
                  <a:fillRect l="-86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8A2728-2336-AB68-529E-ABD7CDBE6879}"/>
                  </a:ext>
                </a:extLst>
              </p:cNvPr>
              <p:cNvSpPr txBox="1"/>
              <p:nvPr/>
            </p:nvSpPr>
            <p:spPr>
              <a:xfrm>
                <a:off x="6804328" y="5741464"/>
                <a:ext cx="1289712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8A2728-2336-AB68-529E-ABD7CDBE6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328" y="5741464"/>
                <a:ext cx="1289712" cy="312650"/>
              </a:xfrm>
              <a:prstGeom prst="rect">
                <a:avLst/>
              </a:prstGeom>
              <a:blipFill>
                <a:blip r:embed="rId16"/>
                <a:stretch>
                  <a:fillRect l="-971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1CE365-704B-66BB-FA82-7922039CB409}"/>
                  </a:ext>
                </a:extLst>
              </p:cNvPr>
              <p:cNvSpPr txBox="1"/>
              <p:nvPr/>
            </p:nvSpPr>
            <p:spPr>
              <a:xfrm>
                <a:off x="471248" y="3578490"/>
                <a:ext cx="4997323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components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called Weyl spinors.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1CE365-704B-66BB-FA82-7922039CB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48" y="3578490"/>
                <a:ext cx="4997323" cy="381515"/>
              </a:xfrm>
              <a:prstGeom prst="rect">
                <a:avLst/>
              </a:prstGeom>
              <a:blipFill>
                <a:blip r:embed="rId17"/>
                <a:stretch>
                  <a:fillRect l="-759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AAB25-30DD-1154-A226-61EEA5AD52F9}"/>
                  </a:ext>
                </a:extLst>
              </p:cNvPr>
              <p:cNvSpPr txBox="1"/>
              <p:nvPr/>
            </p:nvSpPr>
            <p:spPr>
              <a:xfrm>
                <a:off x="538109" y="5741464"/>
                <a:ext cx="46624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separate or decoupled.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AAB25-30DD-1154-A226-61EEA5AD5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09" y="5741464"/>
                <a:ext cx="4662434" cy="369332"/>
              </a:xfrm>
              <a:prstGeom prst="rect">
                <a:avLst/>
              </a:prstGeom>
              <a:blipFill>
                <a:blip r:embed="rId18"/>
                <a:stretch>
                  <a:fillRect l="-272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9703A2-9661-FAAD-24B6-8F58218C40FD}"/>
                  </a:ext>
                </a:extLst>
              </p:cNvPr>
              <p:cNvSpPr txBox="1"/>
              <p:nvPr/>
            </p:nvSpPr>
            <p:spPr>
              <a:xfrm>
                <a:off x="505852" y="2726254"/>
                <a:ext cx="3183230" cy="5636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9703A2-9661-FAAD-24B6-8F58218C4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52" y="2726254"/>
                <a:ext cx="3183230" cy="563680"/>
              </a:xfrm>
              <a:prstGeom prst="rect">
                <a:avLst/>
              </a:prstGeom>
              <a:blipFill>
                <a:blip r:embed="rId1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1B8C13-F1C1-F9EF-C4DF-E0C43C920EC0}"/>
                  </a:ext>
                </a:extLst>
              </p:cNvPr>
              <p:cNvSpPr txBox="1"/>
              <p:nvPr/>
            </p:nvSpPr>
            <p:spPr>
              <a:xfrm>
                <a:off x="3749372" y="2707812"/>
                <a:ext cx="3484070" cy="60093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1B8C13-F1C1-F9EF-C4DF-E0C43C92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372" y="2707812"/>
                <a:ext cx="3484070" cy="600934"/>
              </a:xfrm>
              <a:prstGeom prst="rect">
                <a:avLst/>
              </a:prstGeom>
              <a:blipFill>
                <a:blip r:embed="rId2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384C60-0287-81BD-20A7-2AAABEABD821}"/>
                  </a:ext>
                </a:extLst>
              </p:cNvPr>
              <p:cNvSpPr txBox="1"/>
              <p:nvPr/>
            </p:nvSpPr>
            <p:spPr>
              <a:xfrm>
                <a:off x="505852" y="480197"/>
                <a:ext cx="67275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describe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two components are quite enough.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384C60-0287-81BD-20A7-2AAABEABD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52" y="480197"/>
                <a:ext cx="6727590" cy="369332"/>
              </a:xfrm>
              <a:prstGeom prst="rect">
                <a:avLst/>
              </a:prstGeom>
              <a:blipFill>
                <a:blip r:embed="rId21"/>
                <a:stretch>
                  <a:fillRect l="-56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76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4" grpId="0"/>
      <p:bldP spid="19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/>
      <p:bldP spid="10" grpId="0"/>
      <p:bldP spid="2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文字方塊 2">
            <a:extLst>
              <a:ext uri="{FF2B5EF4-FFF2-40B4-BE49-F238E27FC236}">
                <a16:creationId xmlns:a16="http://schemas.microsoft.com/office/drawing/2014/main" id="{E781CE9B-A736-8247-B7AD-7DAEF1C9C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85938"/>
            <a:ext cx="670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Massless fermion contains only half the degrees of freedom.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4" name="Picture 2" descr="http://www.quantumdiaries.org/wp-content/uploads/2012/03/neutrino-1024x321.png">
            <a:extLst>
              <a:ext uri="{FF2B5EF4-FFF2-40B4-BE49-F238E27FC236}">
                <a16:creationId xmlns:a16="http://schemas.microsoft.com/office/drawing/2014/main" id="{D1EEBF6D-AADC-2C4F-97E3-5079CBD1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432050"/>
            <a:ext cx="309086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文字方塊 4">
            <a:extLst>
              <a:ext uri="{FF2B5EF4-FFF2-40B4-BE49-F238E27FC236}">
                <a16:creationId xmlns:a16="http://schemas.microsoft.com/office/drawing/2014/main" id="{1AC372AC-9E92-2042-9BC3-B884227FF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4049713"/>
            <a:ext cx="629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pure left-handed or a pure right-handed must be massless.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328A6D-6845-9F51-0E39-C24D98DC19CB}"/>
                  </a:ext>
                </a:extLst>
              </p:cNvPr>
              <p:cNvSpPr txBox="1"/>
              <p:nvPr/>
            </p:nvSpPr>
            <p:spPr>
              <a:xfrm>
                <a:off x="2387752" y="4624949"/>
                <a:ext cx="1261114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328A6D-6845-9F51-0E39-C24D98DC1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752" y="4624949"/>
                <a:ext cx="1261114" cy="299313"/>
              </a:xfrm>
              <a:prstGeom prst="rect">
                <a:avLst/>
              </a:prstGeom>
              <a:blipFill>
                <a:blip r:embed="rId3"/>
                <a:stretch>
                  <a:fillRect l="-1000" r="-3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B42FC7-0F8F-8041-3647-E8A023704C15}"/>
                  </a:ext>
                </a:extLst>
              </p:cNvPr>
              <p:cNvSpPr txBox="1"/>
              <p:nvPr/>
            </p:nvSpPr>
            <p:spPr>
              <a:xfrm>
                <a:off x="4463256" y="4618762"/>
                <a:ext cx="1288814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B42FC7-0F8F-8041-3647-E8A023704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256" y="4618762"/>
                <a:ext cx="1288814" cy="299313"/>
              </a:xfrm>
              <a:prstGeom prst="rect">
                <a:avLst/>
              </a:prstGeom>
              <a:blipFill>
                <a:blip r:embed="rId4"/>
                <a:stretch>
                  <a:fillRect l="-971" r="-2913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21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4"/>
          <p:cNvGraphicFramePr>
            <a:graphicFrameLocks noChangeAspect="1"/>
          </p:cNvGraphicFramePr>
          <p:nvPr/>
        </p:nvGraphicFramePr>
        <p:xfrm>
          <a:off x="2984500" y="1190625"/>
          <a:ext cx="41116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1190625"/>
                        <a:ext cx="411163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15"/>
          <p:cNvSpPr>
            <a:spLocks noChangeArrowheads="1"/>
          </p:cNvSpPr>
          <p:nvPr/>
        </p:nvSpPr>
        <p:spPr bwMode="auto">
          <a:xfrm>
            <a:off x="2192338" y="1263650"/>
            <a:ext cx="503237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 flipV="1">
            <a:off x="2408238" y="9747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" name="Object 17"/>
          <p:cNvGraphicFramePr>
            <a:graphicFrameLocks noChangeAspect="1"/>
          </p:cNvGraphicFramePr>
          <p:nvPr/>
        </p:nvGraphicFramePr>
        <p:xfrm>
          <a:off x="3035300" y="2759075"/>
          <a:ext cx="41116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300" y="2759075"/>
                        <a:ext cx="411163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2243138" y="2759075"/>
            <a:ext cx="433387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2460625" y="304641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2000250" y="1398588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 flipH="1">
            <a:off x="1960563" y="2752725"/>
            <a:ext cx="935037" cy="287338"/>
          </a:xfrm>
          <a:prstGeom prst="curvedUpArrow">
            <a:avLst>
              <a:gd name="adj1" fmla="val 65083"/>
              <a:gd name="adj2" fmla="val 130165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10" name="向右箭號 9"/>
          <p:cNvSpPr/>
          <p:nvPr/>
        </p:nvSpPr>
        <p:spPr>
          <a:xfrm>
            <a:off x="3767138" y="1871663"/>
            <a:ext cx="1087437" cy="69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6395" name="Picture 2" descr="http://www.quantumdiaries.org/wp-content/uploads/2011/06/spi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1073150"/>
            <a:ext cx="9794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6" descr="http://www.quantumdiaries.org/wp-content/uploads/2011/06/particle_lh_bothdir-300x1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4" r="-461"/>
          <a:stretch>
            <a:fillRect/>
          </a:stretch>
        </p:blipFill>
        <p:spPr bwMode="auto">
          <a:xfrm>
            <a:off x="5754688" y="2379663"/>
            <a:ext cx="10937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文字方塊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39143" y="3970439"/>
            <a:ext cx="6938055" cy="369332"/>
          </a:xfrm>
          <a:prstGeom prst="rect">
            <a:avLst/>
          </a:prstGeom>
          <a:blipFill rotWithShape="1">
            <a:blip r:embed="rId8"/>
            <a:stretch>
              <a:fillRect b="-147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6398" name="文字方塊 14"/>
          <p:cNvSpPr txBox="1">
            <a:spLocks noChangeArrowheads="1"/>
          </p:cNvSpPr>
          <p:nvPr/>
        </p:nvSpPr>
        <p:spPr bwMode="auto">
          <a:xfrm>
            <a:off x="5283200" y="433388"/>
            <a:ext cx="2353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Helicity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螺旋性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文字方塊 15"/>
          <p:cNvSpPr txBox="1">
            <a:spLocks noChangeArrowheads="1"/>
          </p:cNvSpPr>
          <p:nvPr/>
        </p:nvSpPr>
        <p:spPr bwMode="auto">
          <a:xfrm>
            <a:off x="1720850" y="433388"/>
            <a:ext cx="193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states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553200" y="1398588"/>
            <a:ext cx="508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5283200" y="2762250"/>
            <a:ext cx="6096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92219" y="1615129"/>
            <a:ext cx="312057" cy="369332"/>
          </a:xfrm>
          <a:prstGeom prst="rect">
            <a:avLst/>
          </a:prstGeom>
          <a:blipFill rotWithShape="1">
            <a:blip r:embed="rId9"/>
            <a:stretch>
              <a:fillRect t="-3279" r="-35294" b="-8197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6" name="文字方塊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76109" y="4470047"/>
            <a:ext cx="7663089" cy="404791"/>
          </a:xfrm>
          <a:prstGeom prst="rect">
            <a:avLst/>
          </a:prstGeom>
          <a:blipFill rotWithShape="1">
            <a:blip r:embed="rId10"/>
            <a:stretch>
              <a:fillRect l="-716" t="-20896" b="-23881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6405" name="文字方塊 16"/>
          <p:cNvSpPr txBox="1">
            <a:spLocks noChangeArrowheads="1"/>
          </p:cNvSpPr>
          <p:nvPr/>
        </p:nvSpPr>
        <p:spPr bwMode="auto">
          <a:xfrm>
            <a:off x="1176338" y="3462338"/>
            <a:ext cx="6900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自旋角動量只能選一個方向，要求電子為其本徵態。</a:t>
            </a:r>
          </a:p>
        </p:txBody>
      </p:sp>
      <p:sp>
        <p:nvSpPr>
          <p:cNvPr id="18" name="矩形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76109" y="5015024"/>
            <a:ext cx="4579395" cy="483466"/>
          </a:xfrm>
          <a:prstGeom prst="rect">
            <a:avLst/>
          </a:prstGeom>
          <a:blipFill rotWithShape="1">
            <a:blip r:embed="rId11"/>
            <a:stretch>
              <a:fillRect t="-13924" r="-533" b="-8861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20" name="矩形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76109" y="5525907"/>
            <a:ext cx="4431919" cy="483466"/>
          </a:xfrm>
          <a:prstGeom prst="rect">
            <a:avLst/>
          </a:prstGeom>
          <a:blipFill rotWithShape="1">
            <a:blip r:embed="rId12"/>
            <a:stretch>
              <a:fillRect t="-13750" r="-413" b="-6250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6293644" y="4977593"/>
                <a:ext cx="1393523" cy="68544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44" y="4977593"/>
                <a:ext cx="1393523" cy="685444"/>
              </a:xfrm>
              <a:prstGeom prst="rect">
                <a:avLst/>
              </a:prstGeom>
              <a:blipFill>
                <a:blip r:embed="rId13"/>
                <a:stretch>
                  <a:fillRect t="-925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2F4A6FD6-0137-1870-AF3B-92605063ABC1}"/>
                  </a:ext>
                </a:extLst>
              </p:cNvPr>
              <p:cNvSpPr txBox="1"/>
              <p:nvPr/>
            </p:nvSpPr>
            <p:spPr>
              <a:xfrm>
                <a:off x="1181421" y="6037249"/>
                <a:ext cx="2811282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</m:e>
                    </m:acc>
                    <m:r>
                      <a:rPr lang="zh-TW" altLang="en-US" i="1" smtClean="0">
                        <a:latin typeface="Cambria Math"/>
                      </a:rPr>
                      <m:t>∙</m:t>
                    </m:r>
                    <m:acc>
                      <m:accPr>
                        <m:chr m:val="̂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TW" altLang="en-US" dirty="0"/>
                  <a:t>稱為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螺</a:t>
                </a:r>
                <a:r>
                  <a:rPr lang="zh-TW" altLang="en-US" dirty="0"/>
                  <a:t>旋度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2F4A6FD6-0137-1870-AF3B-92605063A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21" y="6037249"/>
                <a:ext cx="2811282" cy="404791"/>
              </a:xfrm>
              <a:prstGeom prst="rect">
                <a:avLst/>
              </a:prstGeom>
              <a:blipFill>
                <a:blip r:embed="rId14"/>
                <a:stretch>
                  <a:fillRect t="-12121" r="-90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847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42" y="3913951"/>
            <a:ext cx="36195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551442" y="3206574"/>
                <a:ext cx="1243802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442" y="3206574"/>
                <a:ext cx="1243802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715544" y="3203470"/>
                <a:ext cx="145539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544" y="3203470"/>
                <a:ext cx="1455398" cy="610936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B992FD-836C-6C48-9116-EEA9CA0DB6FC}"/>
                  </a:ext>
                </a:extLst>
              </p:cNvPr>
              <p:cNvSpPr txBox="1"/>
              <p:nvPr/>
            </p:nvSpPr>
            <p:spPr>
              <a:xfrm>
                <a:off x="626289" y="5297703"/>
                <a:ext cx="8437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state whose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points in the same direction as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is called right-handed particles.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B992FD-836C-6C48-9116-EEA9CA0D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89" y="5297703"/>
                <a:ext cx="8437833" cy="369332"/>
              </a:xfrm>
              <a:prstGeom prst="rect">
                <a:avLst/>
              </a:prstGeom>
              <a:blipFill>
                <a:blip r:embed="rId5"/>
                <a:stretch>
                  <a:fillRect l="-602" t="-1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2AFD25-61E4-CE49-BB27-14B47FFA9650}"/>
                  </a:ext>
                </a:extLst>
              </p:cNvPr>
              <p:cNvSpPr txBox="1"/>
              <p:nvPr/>
            </p:nvSpPr>
            <p:spPr>
              <a:xfrm>
                <a:off x="626289" y="2796496"/>
                <a:ext cx="7826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massless limit,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correspond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eigenstates of 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2AFD25-61E4-CE49-BB27-14B47FFA9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89" y="2796496"/>
                <a:ext cx="7826644" cy="369332"/>
              </a:xfrm>
              <a:prstGeom prst="rect">
                <a:avLst/>
              </a:prstGeom>
              <a:blipFill>
                <a:blip r:embed="rId6"/>
                <a:stretch>
                  <a:fillRect l="-648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8D7AF1-C182-D941-86A3-62BC5A3966FB}"/>
                  </a:ext>
                </a:extLst>
              </p:cNvPr>
              <p:cNvSpPr txBox="1"/>
              <p:nvPr/>
            </p:nvSpPr>
            <p:spPr>
              <a:xfrm>
                <a:off x="626289" y="2371558"/>
                <a:ext cx="7985148" cy="483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𝑠</m:t>
                        </m:r>
                      </m:e>
                    </m:acc>
                    <m:r>
                      <a:rPr lang="zh-TW" altLang="en-US" i="1" smtClean="0">
                        <a:latin typeface="Cambria Math"/>
                      </a:rPr>
                      <m:t>∙</m:t>
                    </m:r>
                    <m:acc>
                      <m:accPr>
                        <m:chr m:val="̂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/>
                        <a:ea typeface="Cambria Math"/>
                      </a:rPr>
                      <m:t>ℏ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spin along the direction of the particle momentum. </a:t>
                </a:r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8D7AF1-C182-D941-86A3-62BC5A396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89" y="2371558"/>
                <a:ext cx="7985148" cy="483466"/>
              </a:xfrm>
              <a:prstGeom prst="rect">
                <a:avLst/>
              </a:prstGeom>
              <a:blipFill>
                <a:blip r:embed="rId7"/>
                <a:stretch>
                  <a:fillRect l="-635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598AC4-04B4-A246-A020-88EF1B626037}"/>
                  </a:ext>
                </a:extLst>
              </p:cNvPr>
              <p:cNvSpPr txBox="1"/>
              <p:nvPr/>
            </p:nvSpPr>
            <p:spPr>
              <a:xfrm>
                <a:off x="5680288" y="4616307"/>
                <a:ext cx="4906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598AC4-04B4-A246-A020-88EF1B626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288" y="4616307"/>
                <a:ext cx="490654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1AD29B-E8B7-0947-9F78-7797E5806642}"/>
                  </a:ext>
                </a:extLst>
              </p:cNvPr>
              <p:cNvSpPr txBox="1"/>
              <p:nvPr/>
            </p:nvSpPr>
            <p:spPr>
              <a:xfrm>
                <a:off x="3549917" y="4605827"/>
                <a:ext cx="4906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1AD29B-E8B7-0947-9F78-7797E5806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917" y="4605827"/>
                <a:ext cx="490654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F5349F-C8BE-654D-8143-1D8200423052}"/>
                  </a:ext>
                </a:extLst>
              </p:cNvPr>
              <p:cNvSpPr txBox="1"/>
              <p:nvPr/>
            </p:nvSpPr>
            <p:spPr>
              <a:xfrm>
                <a:off x="2552616" y="681306"/>
                <a:ext cx="1261114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F5349F-C8BE-654D-8143-1D8200423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616" y="681306"/>
                <a:ext cx="1261114" cy="299313"/>
              </a:xfrm>
              <a:prstGeom prst="rect">
                <a:avLst/>
              </a:prstGeom>
              <a:blipFill>
                <a:blip r:embed="rId10"/>
                <a:stretch>
                  <a:fillRect l="-1000" r="-3000" b="-2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89EF7A5-E8CE-B046-AB1A-6CCF3E0D0A0F}"/>
              </a:ext>
            </a:extLst>
          </p:cNvPr>
          <p:cNvSpPr txBox="1"/>
          <p:nvPr/>
        </p:nvSpPr>
        <p:spPr>
          <a:xfrm>
            <a:off x="631371" y="1175657"/>
            <a:ext cx="209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plane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99F85C-D6CD-AF4C-866B-043CD95FB3DE}"/>
                  </a:ext>
                </a:extLst>
              </p:cNvPr>
              <p:cNvSpPr txBox="1"/>
              <p:nvPr/>
            </p:nvSpPr>
            <p:spPr>
              <a:xfrm>
                <a:off x="2551442" y="1230318"/>
                <a:ext cx="1274644" cy="2993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99F85C-D6CD-AF4C-866B-043CD95FB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442" y="1230318"/>
                <a:ext cx="1274644" cy="299313"/>
              </a:xfrm>
              <a:prstGeom prst="rect">
                <a:avLst/>
              </a:prstGeom>
              <a:blipFill>
                <a:blip r:embed="rId11"/>
                <a:stretch>
                  <a:fillRect l="-1980" r="-297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5397BC-C53E-6943-87BF-9FE55CAAAF5D}"/>
                  </a:ext>
                </a:extLst>
              </p:cNvPr>
              <p:cNvSpPr txBox="1"/>
              <p:nvPr/>
            </p:nvSpPr>
            <p:spPr>
              <a:xfrm>
                <a:off x="2540675" y="1637376"/>
                <a:ext cx="2031325" cy="27699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5397BC-C53E-6943-87BF-9FE55CAAA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675" y="1637376"/>
                <a:ext cx="2031325" cy="276999"/>
              </a:xfrm>
              <a:prstGeom prst="rect">
                <a:avLst/>
              </a:prstGeom>
              <a:blipFill>
                <a:blip r:embed="rId12"/>
                <a:stretch>
                  <a:fillRect l="-2500" t="-31818" r="-1875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AA7AE9-87CD-3147-B48A-A42E2B29D7AE}"/>
                  </a:ext>
                </a:extLst>
              </p:cNvPr>
              <p:cNvSpPr txBox="1"/>
              <p:nvPr/>
            </p:nvSpPr>
            <p:spPr>
              <a:xfrm>
                <a:off x="5925615" y="1346778"/>
                <a:ext cx="1944122" cy="5186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AA7AE9-87CD-3147-B48A-A42E2B29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615" y="1346778"/>
                <a:ext cx="1944122" cy="518604"/>
              </a:xfrm>
              <a:prstGeom prst="rect">
                <a:avLst/>
              </a:prstGeom>
              <a:blipFill>
                <a:blip r:embed="rId13"/>
                <a:stretch>
                  <a:fillRect l="-1948" t="-4878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BC0C99-939D-5F64-7AF7-07E822600485}"/>
                  </a:ext>
                </a:extLst>
              </p:cNvPr>
              <p:cNvSpPr txBox="1"/>
              <p:nvPr/>
            </p:nvSpPr>
            <p:spPr>
              <a:xfrm>
                <a:off x="644203" y="3261633"/>
                <a:ext cx="1772152" cy="5186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BC0C99-939D-5F64-7AF7-07E822600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03" y="3261633"/>
                <a:ext cx="1772152" cy="518604"/>
              </a:xfrm>
              <a:prstGeom prst="rect">
                <a:avLst/>
              </a:prstGeom>
              <a:blipFill>
                <a:blip r:embed="rId14"/>
                <a:stretch>
                  <a:fillRect l="-2128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33D041-52E0-1787-FE01-74424528A326}"/>
                  </a:ext>
                </a:extLst>
              </p:cNvPr>
              <p:cNvSpPr txBox="1"/>
              <p:nvPr/>
            </p:nvSpPr>
            <p:spPr>
              <a:xfrm>
                <a:off x="4801394" y="1637375"/>
                <a:ext cx="878894" cy="276999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33D041-52E0-1787-FE01-74424528A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394" y="1637375"/>
                <a:ext cx="878894" cy="276999"/>
              </a:xfrm>
              <a:prstGeom prst="rect">
                <a:avLst/>
              </a:prstGeom>
              <a:blipFill>
                <a:blip r:embed="rId15"/>
                <a:stretch>
                  <a:fillRect l="-5714" t="-31818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10ECC4-E609-921E-8859-4120051DF23A}"/>
                  </a:ext>
                </a:extLst>
              </p:cNvPr>
              <p:cNvSpPr txBox="1"/>
              <p:nvPr/>
            </p:nvSpPr>
            <p:spPr>
              <a:xfrm>
                <a:off x="644203" y="5667035"/>
                <a:ext cx="8437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state whose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points </a:t>
                </a:r>
                <a:r>
                  <a:rPr lang="en-TW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opposite</a:t>
                </a:r>
                <a:r>
                  <a:rPr lang="en-TW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direction as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TW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called 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left</a:t>
                </a:r>
                <a:r>
                  <a:rPr lang="en-TW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-handed </a:t>
                </a:r>
                <a:r>
                  <a:rPr lang="en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particles.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10ECC4-E609-921E-8859-4120051DF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03" y="5667035"/>
                <a:ext cx="8437833" cy="369332"/>
              </a:xfrm>
              <a:prstGeom prst="rect">
                <a:avLst/>
              </a:prstGeom>
              <a:blipFill>
                <a:blip r:embed="rId16"/>
                <a:stretch>
                  <a:fillRect l="-601" t="-1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96643A5-732B-378B-EF43-DD4ED9129124}"/>
              </a:ext>
            </a:extLst>
          </p:cNvPr>
          <p:cNvSpPr txBox="1"/>
          <p:nvPr/>
        </p:nvSpPr>
        <p:spPr>
          <a:xfrm>
            <a:off x="652052" y="6096500"/>
            <a:ext cx="841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separate particles (if massless, we said we will pretend at the moment they are).</a:t>
            </a:r>
          </a:p>
        </p:txBody>
      </p:sp>
    </p:spTree>
    <p:extLst>
      <p:ext uri="{BB962C8B-B14F-4D97-AF65-F5344CB8AC3E}">
        <p14:creationId xmlns:p14="http://schemas.microsoft.com/office/powerpoint/2010/main" val="12298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6" grpId="0"/>
      <p:bldP spid="25" grpId="0"/>
      <p:bldP spid="26" grpId="0"/>
      <p:bldP spid="3" grpId="0" animBg="1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文字方塊 5">
            <a:extLst>
              <a:ext uri="{FF2B5EF4-FFF2-40B4-BE49-F238E27FC236}">
                <a16:creationId xmlns:a16="http://schemas.microsoft.com/office/drawing/2014/main" id="{921B1757-18EB-0C42-9CAA-1AF30C4D6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384" y="1404721"/>
            <a:ext cx="633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keep using Dirac field and its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文字方塊 7">
            <a:extLst>
              <a:ext uri="{FF2B5EF4-FFF2-40B4-BE49-F238E27FC236}">
                <a16:creationId xmlns:a16="http://schemas.microsoft.com/office/drawing/2014/main" id="{25CAD016-8752-D844-9D1A-F293BCAB7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189" y="1844694"/>
            <a:ext cx="6284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eq. can be derived from the following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11056E-A8BA-0542-BF3D-65574DA1E393}"/>
                  </a:ext>
                </a:extLst>
              </p:cNvPr>
              <p:cNvSpPr txBox="1"/>
              <p:nvPr/>
            </p:nvSpPr>
            <p:spPr>
              <a:xfrm>
                <a:off x="1962188" y="2287606"/>
                <a:ext cx="2096856" cy="3190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11056E-A8BA-0542-BF3D-65574DA1E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88" y="2287606"/>
                <a:ext cx="2096856" cy="319062"/>
              </a:xfrm>
              <a:prstGeom prst="rect">
                <a:avLst/>
              </a:prstGeom>
              <a:blipFill>
                <a:blip r:embed="rId3"/>
                <a:stretch>
                  <a:fillRect l="-1807" r="-2410" b="-230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4B205C-B442-6344-A7BB-446EA074F20C}"/>
                  </a:ext>
                </a:extLst>
              </p:cNvPr>
              <p:cNvSpPr txBox="1"/>
              <p:nvPr/>
            </p:nvSpPr>
            <p:spPr>
              <a:xfrm>
                <a:off x="4612326" y="2308503"/>
                <a:ext cx="1059777" cy="2841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4B205C-B442-6344-A7BB-446EA074F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326" y="2308503"/>
                <a:ext cx="1059777" cy="284117"/>
              </a:xfrm>
              <a:prstGeom prst="rect">
                <a:avLst/>
              </a:prstGeom>
              <a:blipFill>
                <a:blip r:embed="rId4"/>
                <a:stretch>
                  <a:fillRect l="-5952" t="-4167" r="-1190" b="-3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0A2953-37D3-2B4D-BC6B-6426C247BE47}"/>
                  </a:ext>
                </a:extLst>
              </p:cNvPr>
              <p:cNvSpPr txBox="1"/>
              <p:nvPr/>
            </p:nvSpPr>
            <p:spPr>
              <a:xfrm>
                <a:off x="1099189" y="3689667"/>
                <a:ext cx="6761466" cy="584647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0A2953-37D3-2B4D-BC6B-6426C247B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89" y="3689667"/>
                <a:ext cx="6761466" cy="584647"/>
              </a:xfrm>
              <a:prstGeom prst="rect">
                <a:avLst/>
              </a:prstGeom>
              <a:blipFill>
                <a:blip r:embed="rId5"/>
                <a:stretch>
                  <a:fillRect l="-375" t="-2128" r="-750" b="-170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DB2851-1293-7D42-BF43-0D1236726FF1}"/>
                  </a:ext>
                </a:extLst>
              </p:cNvPr>
              <p:cNvSpPr txBox="1"/>
              <p:nvPr/>
            </p:nvSpPr>
            <p:spPr>
              <a:xfrm>
                <a:off x="278780" y="4439309"/>
                <a:ext cx="8865220" cy="411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Observe that if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TW" dirty="0"/>
                  <a:t>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</a:t>
                </a:r>
                <a:r>
                  <a:rPr lang="en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TW" dirty="0"/>
                  <a:t>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hence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𝛿𝜓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DB2851-1293-7D42-BF43-0D1236726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80" y="4439309"/>
                <a:ext cx="8865220" cy="411395"/>
              </a:xfrm>
              <a:prstGeom prst="rect">
                <a:avLst/>
              </a:prstGeom>
              <a:blipFill>
                <a:blip r:embed="rId6"/>
                <a:stretch>
                  <a:fillRect l="-716" r="-860" b="-147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01B8E1-D998-DC48-AB52-D8293C8932EC}"/>
                  </a:ext>
                </a:extLst>
              </p:cNvPr>
              <p:cNvSpPr txBox="1"/>
              <p:nvPr/>
            </p:nvSpPr>
            <p:spPr>
              <a:xfrm>
                <a:off x="1099189" y="4969286"/>
                <a:ext cx="7806357" cy="411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Therefore,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equation of motion of the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01B8E1-D998-DC48-AB52-D8293C893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89" y="4969286"/>
                <a:ext cx="7806357" cy="411395"/>
              </a:xfrm>
              <a:prstGeom prst="rect">
                <a:avLst/>
              </a:prstGeom>
              <a:blipFill>
                <a:blip r:embed="rId7"/>
                <a:stretch>
                  <a:fillRect l="-649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929D12-C766-C94F-9646-1C36A92E079C}"/>
                  </a:ext>
                </a:extLst>
              </p:cNvPr>
              <p:cNvSpPr txBox="1"/>
              <p:nvPr/>
            </p:nvSpPr>
            <p:spPr>
              <a:xfrm>
                <a:off x="3010616" y="5546820"/>
                <a:ext cx="2096856" cy="3190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929D12-C766-C94F-9646-1C36A92E0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616" y="5546820"/>
                <a:ext cx="2096856" cy="319062"/>
              </a:xfrm>
              <a:prstGeom prst="rect">
                <a:avLst/>
              </a:prstGeom>
              <a:blipFill>
                <a:blip r:embed="rId8"/>
                <a:stretch>
                  <a:fillRect l="-1807" r="-2410" b="-26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A0A09C-7CE9-0146-B8BC-3A9E351F76C8}"/>
                  </a:ext>
                </a:extLst>
              </p:cNvPr>
              <p:cNvSpPr txBox="1"/>
              <p:nvPr/>
            </p:nvSpPr>
            <p:spPr>
              <a:xfrm>
                <a:off x="1099189" y="3180164"/>
                <a:ext cx="56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calculation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respect to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𝛿𝜓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A0A09C-7CE9-0146-B8BC-3A9E351F7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89" y="3180164"/>
                <a:ext cx="5626912" cy="369332"/>
              </a:xfrm>
              <a:prstGeom prst="rect">
                <a:avLst/>
              </a:prstGeom>
              <a:blipFill>
                <a:blip r:embed="rId9"/>
                <a:stretch>
                  <a:fillRect l="-901" t="-3333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837068-5113-A140-845F-9B3D8E9B86F1}"/>
                  </a:ext>
                </a:extLst>
              </p:cNvPr>
              <p:cNvSpPr txBox="1"/>
              <p:nvPr/>
            </p:nvSpPr>
            <p:spPr>
              <a:xfrm>
                <a:off x="824768" y="1934514"/>
                <a:ext cx="2453345" cy="308546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837068-5113-A140-845F-9B3D8E9B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68" y="1934514"/>
                <a:ext cx="2453345" cy="308546"/>
              </a:xfrm>
              <a:prstGeom prst="rect">
                <a:avLst/>
              </a:prstGeom>
              <a:blipFill>
                <a:blip r:embed="rId3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91E8CB-FF07-FB43-8500-EE4E2491E39E}"/>
                  </a:ext>
                </a:extLst>
              </p:cNvPr>
              <p:cNvSpPr txBox="1"/>
              <p:nvPr/>
            </p:nvSpPr>
            <p:spPr>
              <a:xfrm>
                <a:off x="682987" y="605835"/>
                <a:ext cx="8066158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Dirac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written in terms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bispinors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91E8CB-FF07-FB43-8500-EE4E2491E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87" y="605835"/>
                <a:ext cx="8066158" cy="381515"/>
              </a:xfrm>
              <a:prstGeom prst="rect">
                <a:avLst/>
              </a:prstGeom>
              <a:blipFill>
                <a:blip r:embed="rId4"/>
                <a:stretch>
                  <a:fillRect l="-629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F05DD1-1131-9F46-8216-7A4B537B817D}"/>
                  </a:ext>
                </a:extLst>
              </p:cNvPr>
              <p:cNvSpPr txBox="1"/>
              <p:nvPr/>
            </p:nvSpPr>
            <p:spPr>
              <a:xfrm>
                <a:off x="3315982" y="1943333"/>
                <a:ext cx="2784863" cy="31906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F05DD1-1131-9F46-8216-7A4B537B8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982" y="1943333"/>
                <a:ext cx="2784863" cy="319062"/>
              </a:xfrm>
              <a:prstGeom prst="rect">
                <a:avLst/>
              </a:prstGeom>
              <a:blipFill>
                <a:blip r:embed="rId5"/>
                <a:stretch>
                  <a:fillRect l="-1364" r="-318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E239A2-6B56-A80A-5FF0-A742B328FF61}"/>
                  </a:ext>
                </a:extLst>
              </p:cNvPr>
              <p:cNvSpPr txBox="1"/>
              <p:nvPr/>
            </p:nvSpPr>
            <p:spPr>
              <a:xfrm>
                <a:off x="755724" y="2567463"/>
                <a:ext cx="5001981" cy="6319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E239A2-6B56-A80A-5FF0-A742B328F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4" y="2567463"/>
                <a:ext cx="5001981" cy="6319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359236-778D-0B7B-76C5-4BC715A83F26}"/>
                  </a:ext>
                </a:extLst>
              </p:cNvPr>
              <p:cNvSpPr txBox="1"/>
              <p:nvPr/>
            </p:nvSpPr>
            <p:spPr>
              <a:xfrm>
                <a:off x="777122" y="3359804"/>
                <a:ext cx="7603203" cy="63190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359236-778D-0B7B-76C5-4BC715A83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2" y="3359804"/>
                <a:ext cx="7603203" cy="6319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F3C712-EBB5-C710-0B57-70F1D16D4C63}"/>
                  </a:ext>
                </a:extLst>
              </p:cNvPr>
              <p:cNvSpPr txBox="1"/>
              <p:nvPr/>
            </p:nvSpPr>
            <p:spPr>
              <a:xfrm>
                <a:off x="777122" y="4311833"/>
                <a:ext cx="1434817" cy="400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F3C712-EBB5-C710-0B57-70F1D16D4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2" y="4311833"/>
                <a:ext cx="1434817" cy="400879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04F230-D8C2-1901-524E-D992082C429F}"/>
                  </a:ext>
                </a:extLst>
              </p:cNvPr>
              <p:cNvSpPr txBox="1"/>
              <p:nvPr/>
            </p:nvSpPr>
            <p:spPr>
              <a:xfrm>
                <a:off x="777122" y="5886748"/>
                <a:ext cx="7697052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expected,</a:t>
                </a:r>
                <a:r>
                  <a:rPr lang="en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kinetic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terms decouple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04F230-D8C2-1901-524E-D992082C4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2" y="5886748"/>
                <a:ext cx="7697052" cy="381515"/>
              </a:xfrm>
              <a:prstGeom prst="rect">
                <a:avLst/>
              </a:prstGeom>
              <a:blipFill>
                <a:blip r:embed="rId9"/>
                <a:stretch>
                  <a:fillRect l="-49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1D1A1F-F363-0F63-6965-6F0DF877DE32}"/>
                  </a:ext>
                </a:extLst>
              </p:cNvPr>
              <p:cNvSpPr txBox="1"/>
              <p:nvPr/>
            </p:nvSpPr>
            <p:spPr>
              <a:xfrm>
                <a:off x="784445" y="5089117"/>
                <a:ext cx="2716640" cy="3085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1D1A1F-F363-0F63-6965-6F0DF877D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45" y="5089117"/>
                <a:ext cx="2716640" cy="308546"/>
              </a:xfrm>
              <a:prstGeom prst="rect">
                <a:avLst/>
              </a:prstGeom>
              <a:blipFill>
                <a:blip r:embed="rId10"/>
                <a:stretch>
                  <a:fillRect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45A39C-A7A1-B28D-ABE2-283F038DBD71}"/>
                  </a:ext>
                </a:extLst>
              </p:cNvPr>
              <p:cNvSpPr txBox="1"/>
              <p:nvPr/>
            </p:nvSpPr>
            <p:spPr>
              <a:xfrm>
                <a:off x="777122" y="5505233"/>
                <a:ext cx="7697052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two sides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fermions are of the same handedness,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45A39C-A7A1-B28D-ABE2-283F038DB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2" y="5505233"/>
                <a:ext cx="7697052" cy="381515"/>
              </a:xfrm>
              <a:prstGeom prst="rect">
                <a:avLst/>
              </a:prstGeom>
              <a:blipFill>
                <a:blip r:embed="rId11"/>
                <a:stretch>
                  <a:fillRect l="-49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F0AA92-A476-6076-FB42-9C4599EFCC0B}"/>
                  </a:ext>
                </a:extLst>
              </p:cNvPr>
              <p:cNvSpPr txBox="1"/>
              <p:nvPr/>
            </p:nvSpPr>
            <p:spPr>
              <a:xfrm>
                <a:off x="755725" y="1067569"/>
                <a:ext cx="3183230" cy="6502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F0AA92-A476-6076-FB42-9C4599EFC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5" y="1067569"/>
                <a:ext cx="3183230" cy="650243"/>
              </a:xfrm>
              <a:prstGeom prst="rect">
                <a:avLst/>
              </a:prstGeom>
              <a:blipFill>
                <a:blip r:embed="rId12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6A453C-45DE-224D-9BF1-EDFEE8454286}"/>
                  </a:ext>
                </a:extLst>
              </p:cNvPr>
              <p:cNvSpPr txBox="1"/>
              <p:nvPr/>
            </p:nvSpPr>
            <p:spPr>
              <a:xfrm>
                <a:off x="4470439" y="1046631"/>
                <a:ext cx="3260812" cy="6673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6A453C-45DE-224D-9BF1-EDFEE8454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439" y="1046631"/>
                <a:ext cx="3260812" cy="667362"/>
              </a:xfrm>
              <a:prstGeom prst="rect">
                <a:avLst/>
              </a:prstGeom>
              <a:blipFill>
                <a:blip r:embed="rId13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88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3CF1C-A6C3-BCF4-8764-BD9E32C7B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A5A2C7D-D4E0-A6FD-DA8A-00779A5AD245}"/>
              </a:ext>
            </a:extLst>
          </p:cNvPr>
          <p:cNvSpPr/>
          <p:nvPr/>
        </p:nvSpPr>
        <p:spPr>
          <a:xfrm>
            <a:off x="2905628" y="3040697"/>
            <a:ext cx="2967587" cy="1870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2F738FF-3E95-3535-781C-23DBFEE71DF4}"/>
              </a:ext>
            </a:extLst>
          </p:cNvPr>
          <p:cNvSpPr/>
          <p:nvPr/>
        </p:nvSpPr>
        <p:spPr>
          <a:xfrm>
            <a:off x="2955813" y="4022442"/>
            <a:ext cx="758433" cy="8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059" name="Picture 11" descr="Illustration of the weak force: a group of quarks being eroded by rays">
            <a:extLst>
              <a:ext uri="{FF2B5EF4-FFF2-40B4-BE49-F238E27FC236}">
                <a16:creationId xmlns:a16="http://schemas.microsoft.com/office/drawing/2014/main" id="{2B1E9FF0-23BA-E78F-BDE9-77444FB45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121275"/>
            <a:ext cx="13001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07AD50D2-8A63-5474-AC1F-FC535F001EE4}"/>
              </a:ext>
            </a:extLst>
          </p:cNvPr>
          <p:cNvCxnSpPr/>
          <p:nvPr/>
        </p:nvCxnSpPr>
        <p:spPr>
          <a:xfrm flipV="1">
            <a:off x="6154738" y="4122738"/>
            <a:ext cx="8413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文字方塊 1">
            <a:extLst>
              <a:ext uri="{FF2B5EF4-FFF2-40B4-BE49-F238E27FC236}">
                <a16:creationId xmlns:a16="http://schemas.microsoft.com/office/drawing/2014/main" id="{86C32C69-6B01-1B4E-2F8E-397399D79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2088801"/>
            <a:ext cx="611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如果微中子是左旋，在這個交點中的電子只能是左旋。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8A3F529-09D5-EFA1-E4C6-1E5D3912F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7"/>
          <a:stretch/>
        </p:blipFill>
        <p:spPr bwMode="auto">
          <a:xfrm>
            <a:off x="3488273" y="3040697"/>
            <a:ext cx="202033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9F9DDCF-6F0F-1FB5-01D1-C06182A5E74D}"/>
                  </a:ext>
                </a:extLst>
              </p:cNvPr>
              <p:cNvSpPr/>
              <p:nvPr/>
            </p:nvSpPr>
            <p:spPr>
              <a:xfrm>
                <a:off x="4729654" y="3419452"/>
                <a:ext cx="50151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54" y="3419452"/>
                <a:ext cx="501519" cy="276999"/>
              </a:xfrm>
              <a:prstGeom prst="rect">
                <a:avLst/>
              </a:prstGeom>
              <a:blipFill rotWithShape="1">
                <a:blip r:embed="rId7"/>
                <a:stretch>
                  <a:fillRect l="-365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E96DF294-CE3E-989D-F957-C91BC9582AED}"/>
              </a:ext>
            </a:extLst>
          </p:cNvPr>
          <p:cNvCxnSpPr/>
          <p:nvPr/>
        </p:nvCxnSpPr>
        <p:spPr>
          <a:xfrm flipV="1">
            <a:off x="5350727" y="3683000"/>
            <a:ext cx="254085" cy="5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2DA24DF-A8AF-7349-DEA6-E2D7011E9D46}"/>
                  </a:ext>
                </a:extLst>
              </p:cNvPr>
              <p:cNvSpPr/>
              <p:nvPr/>
            </p:nvSpPr>
            <p:spPr>
              <a:xfrm>
                <a:off x="3949523" y="4288160"/>
                <a:ext cx="20392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23" y="4288160"/>
                <a:ext cx="203929" cy="276999"/>
              </a:xfrm>
              <a:prstGeom prst="rect">
                <a:avLst/>
              </a:prstGeom>
              <a:blipFill rotWithShape="1">
                <a:blip r:embed="rId8"/>
                <a:stretch>
                  <a:fillRect l="-9091" r="-9091" b="-21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6BF768B-2402-8A97-0BE2-B959B7963994}"/>
                  </a:ext>
                </a:extLst>
              </p:cNvPr>
              <p:cNvSpPr/>
              <p:nvPr/>
            </p:nvSpPr>
            <p:spPr>
              <a:xfrm>
                <a:off x="4051487" y="3142453"/>
                <a:ext cx="3387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i="1" dirty="0" smtClean="0">
                              <a:latin typeface="Cambria Math"/>
                              <a:cs typeface="Times New Roman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487" y="3142453"/>
                <a:ext cx="338790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7">
                <a:extLst>
                  <a:ext uri="{FF2B5EF4-FFF2-40B4-BE49-F238E27FC236}">
                    <a16:creationId xmlns:a16="http://schemas.microsoft.com/office/drawing/2014/main" id="{B9F764D9-D692-D7DA-A623-AC9AE880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592" y="3278187"/>
                <a:ext cx="668338" cy="6397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" name="Oval 7">
                <a:extLst>
                  <a:ext uri="{FF2B5EF4-FFF2-40B4-BE49-F238E27FC236}">
                    <a16:creationId xmlns:a16="http://schemas.microsoft.com/office/drawing/2014/main" id="{B9F764D9-D692-D7DA-A623-AC9AE8800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2592" y="3278187"/>
                <a:ext cx="668338" cy="63976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D1FCED-99B3-E7EA-0F7A-2A05DB2F52F6}"/>
                  </a:ext>
                </a:extLst>
              </p:cNvPr>
              <p:cNvSpPr txBox="1"/>
              <p:nvPr/>
            </p:nvSpPr>
            <p:spPr>
              <a:xfrm>
                <a:off x="1027573" y="658803"/>
                <a:ext cx="7697052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 gauge boson interaction is also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term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thus also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decouple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D1FCED-99B3-E7EA-0F7A-2A05DB2F5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73" y="658803"/>
                <a:ext cx="7697052" cy="381515"/>
              </a:xfrm>
              <a:prstGeom prst="rect">
                <a:avLst/>
              </a:prstGeom>
              <a:blipFill>
                <a:blip r:embed="rId11"/>
                <a:stretch>
                  <a:fillRect l="-825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69218C-2561-B73B-B873-BF6EF4A9CD25}"/>
                  </a:ext>
                </a:extLst>
              </p:cNvPr>
              <p:cNvSpPr txBox="1"/>
              <p:nvPr/>
            </p:nvSpPr>
            <p:spPr>
              <a:xfrm>
                <a:off x="1027573" y="1115888"/>
                <a:ext cx="5544592" cy="5648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𝝉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/>
                        </a:rPr>
                        <m:t>∙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𝝉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/>
                        </a:rPr>
                        <m:t>∙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𝝉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/>
                        </a:rPr>
                        <m:t>∙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69218C-2561-B73B-B873-BF6EF4A9C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73" y="1115888"/>
                <a:ext cx="5544592" cy="564898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" descr="http://www.quantumdiaries.org/wp-content/uploads/2011/06/epanti.png">
            <a:hlinkClick r:id="rId13"/>
            <a:extLst>
              <a:ext uri="{FF2B5EF4-FFF2-40B4-BE49-F238E27FC236}">
                <a16:creationId xmlns:a16="http://schemas.microsoft.com/office/drawing/2014/main" id="{16881E78-5964-BFA3-6F62-36B4764E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27"/>
          <a:stretch>
            <a:fillRect/>
          </a:stretch>
        </p:blipFill>
        <p:spPr bwMode="auto">
          <a:xfrm>
            <a:off x="2905628" y="4022442"/>
            <a:ext cx="808619" cy="7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2" descr="http://www.quantumdiaries.org/wp-content/uploads/2012/03/neutrino-1024x321.png">
            <a:extLst>
              <a:ext uri="{FF2B5EF4-FFF2-40B4-BE49-F238E27FC236}">
                <a16:creationId xmlns:a16="http://schemas.microsoft.com/office/drawing/2014/main" id="{69FF2C74-8607-FD45-6172-C24A7DED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>
            <a:fillRect/>
          </a:stretch>
        </p:blipFill>
        <p:spPr bwMode="auto">
          <a:xfrm>
            <a:off x="2945217" y="3040697"/>
            <a:ext cx="791758" cy="60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075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AC1A3-BAA8-5D28-C67A-FE9D14E17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E4657A-FF1B-A67C-314C-6DEF15263447}"/>
                  </a:ext>
                </a:extLst>
              </p:cNvPr>
              <p:cNvSpPr txBox="1"/>
              <p:nvPr/>
            </p:nvSpPr>
            <p:spPr>
              <a:xfrm>
                <a:off x="746220" y="3863063"/>
                <a:ext cx="67036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We can directly plug this decomposition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into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E4657A-FF1B-A67C-314C-6DEF15263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20" y="3863063"/>
                <a:ext cx="6703606" cy="369332"/>
              </a:xfrm>
              <a:prstGeom prst="rect">
                <a:avLst/>
              </a:prstGeom>
              <a:blipFill>
                <a:blip r:embed="rId3"/>
                <a:stretch>
                  <a:fillRect l="-756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93B9B0-4572-72FD-C7BB-1C0BC57BA2D8}"/>
                  </a:ext>
                </a:extLst>
              </p:cNvPr>
              <p:cNvSpPr txBox="1"/>
              <p:nvPr/>
            </p:nvSpPr>
            <p:spPr>
              <a:xfrm>
                <a:off x="1798697" y="2170493"/>
                <a:ext cx="1252073" cy="612668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93B9B0-4572-72FD-C7BB-1C0BC57BA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697" y="2170493"/>
                <a:ext cx="1252073" cy="612668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F06E589-03D6-5E47-36B1-5778B677C122}"/>
              </a:ext>
            </a:extLst>
          </p:cNvPr>
          <p:cNvSpPr txBox="1"/>
          <p:nvPr/>
        </p:nvSpPr>
        <p:spPr>
          <a:xfrm>
            <a:off x="765228" y="2803747"/>
            <a:ext cx="607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remember in this basis: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5966C-1E0A-AEE6-6F94-1CFCB28ECC9A}"/>
              </a:ext>
            </a:extLst>
          </p:cNvPr>
          <p:cNvSpPr txBox="1"/>
          <p:nvPr/>
        </p:nvSpPr>
        <p:spPr>
          <a:xfrm>
            <a:off x="755724" y="4224943"/>
            <a:ext cx="702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left-handed and right-handed Weyl spinors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D42951-0D94-FE20-54A9-65BCA6AC1D1D}"/>
                  </a:ext>
                </a:extLst>
              </p:cNvPr>
              <p:cNvSpPr txBox="1"/>
              <p:nvPr/>
            </p:nvSpPr>
            <p:spPr>
              <a:xfrm>
                <a:off x="834272" y="1759219"/>
                <a:ext cx="2453345" cy="308546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D42951-0D94-FE20-54A9-65BCA6AC1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72" y="1759219"/>
                <a:ext cx="2453345" cy="308546"/>
              </a:xfrm>
              <a:prstGeom prst="rect">
                <a:avLst/>
              </a:prstGeom>
              <a:blipFill>
                <a:blip r:embed="rId5"/>
                <a:stretch>
                  <a:fillRect r="-515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926629E-25D9-39FE-BEB5-C65B5725E6C0}"/>
              </a:ext>
            </a:extLst>
          </p:cNvPr>
          <p:cNvSpPr txBox="1"/>
          <p:nvPr/>
        </p:nvSpPr>
        <p:spPr>
          <a:xfrm>
            <a:off x="765228" y="1279702"/>
            <a:ext cx="7697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also be written in terms of Two component Weyl spinors: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6D4990-19E7-3479-2128-190461CA6F14}"/>
                  </a:ext>
                </a:extLst>
              </p:cNvPr>
              <p:cNvSpPr txBox="1"/>
              <p:nvPr/>
            </p:nvSpPr>
            <p:spPr>
              <a:xfrm>
                <a:off x="3325486" y="1768038"/>
                <a:ext cx="2784863" cy="31906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6D4990-19E7-3479-2128-190461CA6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486" y="1768038"/>
                <a:ext cx="2784863" cy="319062"/>
              </a:xfrm>
              <a:prstGeom prst="rect">
                <a:avLst/>
              </a:prstGeom>
              <a:blipFill>
                <a:blip r:embed="rId6"/>
                <a:stretch>
                  <a:fillRect l="-1370" r="-319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BB9D2-65AE-4327-8B4F-945F354BD7D4}"/>
                  </a:ext>
                </a:extLst>
              </p:cNvPr>
              <p:cNvSpPr txBox="1"/>
              <p:nvPr/>
            </p:nvSpPr>
            <p:spPr>
              <a:xfrm>
                <a:off x="5155369" y="2208038"/>
                <a:ext cx="1425153" cy="563680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BB9D2-65AE-4327-8B4F-945F354BD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369" y="2208038"/>
                <a:ext cx="1425153" cy="563680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A10869-9171-1352-ACD1-30C5508617DB}"/>
                  </a:ext>
                </a:extLst>
              </p:cNvPr>
              <p:cNvSpPr txBox="1"/>
              <p:nvPr/>
            </p:nvSpPr>
            <p:spPr>
              <a:xfrm>
                <a:off x="3211325" y="2268949"/>
                <a:ext cx="1796915" cy="415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A10869-9171-1352-ACD1-30C55086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325" y="2268949"/>
                <a:ext cx="1796915" cy="415755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D1AB4D1-5161-8D70-F8B9-3CA529379FD5}"/>
              </a:ext>
            </a:extLst>
          </p:cNvPr>
          <p:cNvSpPr txBox="1"/>
          <p:nvPr/>
        </p:nvSpPr>
        <p:spPr>
          <a:xfrm>
            <a:off x="765228" y="2282056"/>
            <a:ext cx="121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6A3CD4-3706-FDFC-FE1B-D7B2FD2A815B}"/>
                  </a:ext>
                </a:extLst>
              </p:cNvPr>
              <p:cNvSpPr txBox="1"/>
              <p:nvPr/>
            </p:nvSpPr>
            <p:spPr>
              <a:xfrm>
                <a:off x="6936535" y="2200002"/>
                <a:ext cx="1425153" cy="600934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6A3CD4-3706-FDFC-FE1B-D7B2FD2A8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535" y="2200002"/>
                <a:ext cx="1425153" cy="600934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1048F4-B901-FED3-84D9-9EB76443DE2D}"/>
                  </a:ext>
                </a:extLst>
              </p:cNvPr>
              <p:cNvSpPr txBox="1"/>
              <p:nvPr/>
            </p:nvSpPr>
            <p:spPr>
              <a:xfrm>
                <a:off x="772551" y="4700968"/>
                <a:ext cx="3191772" cy="3393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1048F4-B901-FED3-84D9-9EB76443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51" y="4700968"/>
                <a:ext cx="3191772" cy="339388"/>
              </a:xfrm>
              <a:prstGeom prst="rect">
                <a:avLst/>
              </a:prstGeom>
              <a:blipFill>
                <a:blip r:embed="rId10"/>
                <a:stretch>
                  <a:fillRect t="-370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32F0DB-EF84-9922-880C-21BDA6190990}"/>
                  </a:ext>
                </a:extLst>
              </p:cNvPr>
              <p:cNvSpPr txBox="1"/>
              <p:nvPr/>
            </p:nvSpPr>
            <p:spPr>
              <a:xfrm>
                <a:off x="819214" y="3167275"/>
                <a:ext cx="1522974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32F0DB-EF84-9922-880C-21BDA619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14" y="3167275"/>
                <a:ext cx="1522974" cy="554254"/>
              </a:xfrm>
              <a:prstGeom prst="rect">
                <a:avLst/>
              </a:prstGeom>
              <a:blipFill>
                <a:blip r:embed="rId11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9DD98C-776D-3917-AE86-5CC41CC8FEC3}"/>
                  </a:ext>
                </a:extLst>
              </p:cNvPr>
              <p:cNvSpPr txBox="1"/>
              <p:nvPr/>
            </p:nvSpPr>
            <p:spPr>
              <a:xfrm>
                <a:off x="2439265" y="3154821"/>
                <a:ext cx="1832798" cy="6051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9DD98C-776D-3917-AE86-5CC41CC8F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265" y="3154821"/>
                <a:ext cx="1832798" cy="605102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964C3-9305-A4B2-8DA7-48F3D4ECA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B486D8B-BE5F-46B3-D31C-957AE4460BE4}"/>
              </a:ext>
            </a:extLst>
          </p:cNvPr>
          <p:cNvSpPr/>
          <p:nvPr/>
        </p:nvSpPr>
        <p:spPr>
          <a:xfrm>
            <a:off x="1313552" y="5138038"/>
            <a:ext cx="2428333" cy="120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4975577-AB21-92AE-93E9-2456D2DF63E5}"/>
              </a:ext>
            </a:extLst>
          </p:cNvPr>
          <p:cNvSpPr/>
          <p:nvPr/>
        </p:nvSpPr>
        <p:spPr>
          <a:xfrm>
            <a:off x="4017171" y="4829524"/>
            <a:ext cx="3875088" cy="156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4035" name="Picture 2" descr="http://www.quantumdiaries.org/wp-content/uploads/2012/03/neutrino-1024x321.png">
            <a:extLst>
              <a:ext uri="{FF2B5EF4-FFF2-40B4-BE49-F238E27FC236}">
                <a16:creationId xmlns:a16="http://schemas.microsoft.com/office/drawing/2014/main" id="{776ACA91-66D7-8EBD-1CD0-FA7D7320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7" y="715977"/>
            <a:ext cx="3090862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文字方塊 2">
            <a:extLst>
              <a:ext uri="{FF2B5EF4-FFF2-40B4-BE49-F238E27FC236}">
                <a16:creationId xmlns:a16="http://schemas.microsoft.com/office/drawing/2014/main" id="{54144C08-1FAE-BFA3-3FB2-CBE650BC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863" y="258263"/>
            <a:ext cx="313280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所有微中子都是左手旋！</a:t>
            </a:r>
          </a:p>
        </p:txBody>
      </p:sp>
      <p:pic>
        <p:nvPicPr>
          <p:cNvPr id="44037" name="Picture 7" descr="http://hyperphysics.phy-astr.gsu.edu/hbase/particles/imgpar/neutleft.gif">
            <a:extLst>
              <a:ext uri="{FF2B5EF4-FFF2-40B4-BE49-F238E27FC236}">
                <a16:creationId xmlns:a16="http://schemas.microsoft.com/office/drawing/2014/main" id="{8B666748-2016-09C0-ABC2-64B32CA3B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23" y="4956524"/>
            <a:ext cx="3448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http://www.quantumdiaries.org/wp-content/uploads/2011/06/epanti.png">
            <a:hlinkClick r:id="rId4"/>
            <a:extLst>
              <a:ext uri="{FF2B5EF4-FFF2-40B4-BE49-F238E27FC236}">
                <a16:creationId xmlns:a16="http://schemas.microsoft.com/office/drawing/2014/main" id="{661D138D-C7D4-A391-113A-51A6AA2B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7"/>
          <a:stretch>
            <a:fillRect/>
          </a:stretch>
        </p:blipFill>
        <p:spPr bwMode="auto">
          <a:xfrm>
            <a:off x="1374672" y="5234271"/>
            <a:ext cx="21955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文字方塊 10">
            <a:extLst>
              <a:ext uri="{FF2B5EF4-FFF2-40B4-BE49-F238E27FC236}">
                <a16:creationId xmlns:a16="http://schemas.microsoft.com/office/drawing/2014/main" id="{287862B7-85F2-182B-D8DE-6A7CE5325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748" y="4599823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左旋微中子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438D5AE-DE05-9A72-E8BC-34C39157324A}"/>
              </a:ext>
            </a:extLst>
          </p:cNvPr>
          <p:cNvSpPr txBox="1"/>
          <p:nvPr/>
        </p:nvSpPr>
        <p:spPr>
          <a:xfrm>
            <a:off x="4399396" y="4709966"/>
            <a:ext cx="32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反微中子只有右手旋。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C958837-5781-F2A0-5D26-C84DC39E311C}"/>
                  </a:ext>
                </a:extLst>
              </p:cNvPr>
              <p:cNvSpPr/>
              <p:nvPr/>
            </p:nvSpPr>
            <p:spPr>
              <a:xfrm>
                <a:off x="3218125" y="5189742"/>
                <a:ext cx="261720" cy="348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TW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lang="zh-TW" altLang="en-US" i="0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C958837-5781-F2A0-5D26-C84DC39E31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125" y="5189742"/>
                <a:ext cx="261720" cy="348655"/>
              </a:xfrm>
              <a:prstGeom prst="rect">
                <a:avLst/>
              </a:prstGeom>
              <a:blipFill>
                <a:blip r:embed="rId6"/>
                <a:stretch>
                  <a:fillRect l="-13636" t="-6897" r="-13636" b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80A4F5D-F1B3-2B8A-878D-9464D4C94A9C}"/>
                  </a:ext>
                </a:extLst>
              </p:cNvPr>
              <p:cNvSpPr/>
              <p:nvPr/>
            </p:nvSpPr>
            <p:spPr>
              <a:xfrm>
                <a:off x="2164659" y="5189743"/>
                <a:ext cx="261720" cy="348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ν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80A4F5D-F1B3-2B8A-878D-9464D4C94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59" y="5189743"/>
                <a:ext cx="261720" cy="348655"/>
              </a:xfrm>
              <a:prstGeom prst="rect">
                <a:avLst/>
              </a:prstGeom>
              <a:blipFill>
                <a:blip r:embed="rId7"/>
                <a:stretch>
                  <a:fillRect l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B14E71-93B9-0A98-8B35-862110ACFB05}"/>
                  </a:ext>
                </a:extLst>
              </p:cNvPr>
              <p:cNvSpPr txBox="1"/>
              <p:nvPr/>
            </p:nvSpPr>
            <p:spPr>
              <a:xfrm>
                <a:off x="1069980" y="2367018"/>
                <a:ext cx="4187974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𝑎𝑢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en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𝑖𝑝𝑥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𝑖𝑝𝑥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B14E71-93B9-0A98-8B35-862110ACF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80" y="2367018"/>
                <a:ext cx="4187974" cy="726481"/>
              </a:xfrm>
              <a:prstGeom prst="rect">
                <a:avLst/>
              </a:prstGeom>
              <a:blipFill>
                <a:blip r:embed="rId9"/>
                <a:stretch>
                  <a:fillRect l="-8157" t="-15517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415DDE-DDD8-C643-7EE6-D7C25FEC7965}"/>
                  </a:ext>
                </a:extLst>
              </p:cNvPr>
              <p:cNvSpPr txBox="1"/>
              <p:nvPr/>
            </p:nvSpPr>
            <p:spPr>
              <a:xfrm>
                <a:off x="1069980" y="1958278"/>
                <a:ext cx="1261114" cy="2993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415DDE-DDD8-C643-7EE6-D7C25FEC7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80" y="1958278"/>
                <a:ext cx="1261114" cy="299313"/>
              </a:xfrm>
              <a:prstGeom prst="rect">
                <a:avLst/>
              </a:prstGeom>
              <a:blipFill>
                <a:blip r:embed="rId10"/>
                <a:stretch>
                  <a:fillRect l="-1000" r="-3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07496C-AB87-16F7-6EBD-743FA2C156C9}"/>
                  </a:ext>
                </a:extLst>
              </p:cNvPr>
              <p:cNvSpPr txBox="1"/>
              <p:nvPr/>
            </p:nvSpPr>
            <p:spPr>
              <a:xfrm>
                <a:off x="1069980" y="3730605"/>
                <a:ext cx="201786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07496C-AB87-16F7-6EBD-743FA2C15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80" y="3730605"/>
                <a:ext cx="2017860" cy="276999"/>
              </a:xfrm>
              <a:prstGeom prst="rect">
                <a:avLst/>
              </a:prstGeom>
              <a:blipFill>
                <a:blip r:embed="rId11"/>
                <a:stretch>
                  <a:fillRect r="-125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937035-12BB-5B23-ADDC-38A3D1391A10}"/>
                  </a:ext>
                </a:extLst>
              </p:cNvPr>
              <p:cNvSpPr txBox="1"/>
              <p:nvPr/>
            </p:nvSpPr>
            <p:spPr>
              <a:xfrm>
                <a:off x="1069980" y="3186727"/>
                <a:ext cx="17794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,0,0,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937035-12BB-5B23-ADDC-38A3D1391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80" y="3186727"/>
                <a:ext cx="1779448" cy="369332"/>
              </a:xfrm>
              <a:prstGeom prst="rect">
                <a:avLst/>
              </a:prstGeom>
              <a:blipFill>
                <a:blip r:embed="rId12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7051C-0A1D-156B-E437-CFBE8103013A}"/>
                  </a:ext>
                </a:extLst>
              </p:cNvPr>
              <p:cNvSpPr txBox="1"/>
              <p:nvPr/>
            </p:nvSpPr>
            <p:spPr>
              <a:xfrm>
                <a:off x="3335821" y="3639041"/>
                <a:ext cx="866968" cy="460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7051C-0A1D-156B-E437-CFBE81030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821" y="3639041"/>
                <a:ext cx="866968" cy="460126"/>
              </a:xfrm>
              <a:prstGeom prst="rect">
                <a:avLst/>
              </a:prstGeom>
              <a:blipFill>
                <a:blip r:embed="rId13"/>
                <a:stretch>
                  <a:fillRect l="-1449" t="-5405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AD785E-AE09-70DF-C9CF-9EE2E6CD5F55}"/>
                  </a:ext>
                </a:extLst>
              </p:cNvPr>
              <p:cNvSpPr txBox="1"/>
              <p:nvPr/>
            </p:nvSpPr>
            <p:spPr>
              <a:xfrm>
                <a:off x="1069980" y="4239669"/>
                <a:ext cx="1837619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AD785E-AE09-70DF-C9CF-9EE2E6CD5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80" y="4239669"/>
                <a:ext cx="1837619" cy="276999"/>
              </a:xfrm>
              <a:prstGeom prst="rect">
                <a:avLst/>
              </a:prstGeom>
              <a:blipFill>
                <a:blip r:embed="rId14"/>
                <a:stretch>
                  <a:fillRect r="-2069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8D43A0-708B-5BDC-CAF6-7CF791EC740D}"/>
                  </a:ext>
                </a:extLst>
              </p:cNvPr>
              <p:cNvSpPr txBox="1"/>
              <p:nvPr/>
            </p:nvSpPr>
            <p:spPr>
              <a:xfrm>
                <a:off x="3335821" y="4161626"/>
                <a:ext cx="859851" cy="460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8D43A0-708B-5BDC-CAF6-7CF791EC7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821" y="4161626"/>
                <a:ext cx="859851" cy="460126"/>
              </a:xfrm>
              <a:prstGeom prst="rect">
                <a:avLst/>
              </a:prstGeom>
              <a:blipFill>
                <a:blip r:embed="rId15"/>
                <a:stretch>
                  <a:fillRect l="-1449" t="-540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1A2C5B3-6DB0-79CC-3D03-FD2B450EFF87}"/>
              </a:ext>
            </a:extLst>
          </p:cNvPr>
          <p:cNvSpPr txBox="1"/>
          <p:nvPr/>
        </p:nvSpPr>
        <p:spPr>
          <a:xfrm>
            <a:off x="467969" y="3186727"/>
            <a:ext cx="89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A3A31D-8E03-81FB-A165-4544BCC0008D}"/>
                  </a:ext>
                </a:extLst>
              </p:cNvPr>
              <p:cNvSpPr txBox="1"/>
              <p:nvPr/>
            </p:nvSpPr>
            <p:spPr>
              <a:xfrm>
                <a:off x="4305827" y="3591572"/>
                <a:ext cx="4572000" cy="483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annihilate a fermion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eigenvalues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A3A31D-8E03-81FB-A165-4544BCC00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827" y="3591572"/>
                <a:ext cx="4572000" cy="483466"/>
              </a:xfrm>
              <a:prstGeom prst="rect">
                <a:avLst/>
              </a:prstGeom>
              <a:blipFill>
                <a:blip r:embed="rId1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D5AAAF-D868-23AE-0A3B-1EB417F69E0B}"/>
                  </a:ext>
                </a:extLst>
              </p:cNvPr>
              <p:cNvSpPr txBox="1"/>
              <p:nvPr/>
            </p:nvSpPr>
            <p:spPr>
              <a:xfrm>
                <a:off x="4305827" y="4109006"/>
                <a:ext cx="4572000" cy="483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create an antifermion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eigenvalues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D5AAAF-D868-23AE-0A3B-1EB417F69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827" y="4109006"/>
                <a:ext cx="4572000" cy="483466"/>
              </a:xfrm>
              <a:prstGeom prst="rect">
                <a:avLst/>
              </a:prstGeom>
              <a:blipFill>
                <a:blip r:embed="rId17"/>
                <a:stretch>
                  <a:fillRect r="-277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C90B817-FF72-60A2-7BD1-712375557943}"/>
              </a:ext>
            </a:extLst>
          </p:cNvPr>
          <p:cNvSpPr txBox="1"/>
          <p:nvPr/>
        </p:nvSpPr>
        <p:spPr>
          <a:xfrm>
            <a:off x="5762838" y="3029663"/>
            <a:ext cx="165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Peskin p61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F7D9D-6931-1221-F3FC-FEF1199D6CD0}"/>
              </a:ext>
            </a:extLst>
          </p:cNvPr>
          <p:cNvSpPr txBox="1"/>
          <p:nvPr/>
        </p:nvSpPr>
        <p:spPr>
          <a:xfrm>
            <a:off x="2331094" y="1904458"/>
            <a:ext cx="610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the equation of motion by Fourier Transformation.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22755-C893-B40A-40A2-D377FDF1B4D6}"/>
              </a:ext>
            </a:extLst>
          </p:cNvPr>
          <p:cNvSpPr txBox="1"/>
          <p:nvPr/>
        </p:nvSpPr>
        <p:spPr>
          <a:xfrm>
            <a:off x="5257954" y="2456121"/>
            <a:ext cx="179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quantize it.</a:t>
            </a:r>
          </a:p>
        </p:txBody>
      </p:sp>
    </p:spTree>
    <p:extLst>
      <p:ext uri="{BB962C8B-B14F-4D97-AF65-F5344CB8AC3E}">
        <p14:creationId xmlns:p14="http://schemas.microsoft.com/office/powerpoint/2010/main" val="15177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44039" grpId="0"/>
      <p:bldP spid="2" grpId="0"/>
      <p:bldP spid="11" grpId="0" animBg="1"/>
      <p:bldP spid="12" grpId="0" animBg="1"/>
      <p:bldP spid="6" grpId="0" animBg="1"/>
      <p:bldP spid="9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D53FE-0B95-141D-E5B3-B7B444728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11" descr="Illustration of the weak force: a group of quarks being eroded by rays">
            <a:extLst>
              <a:ext uri="{FF2B5EF4-FFF2-40B4-BE49-F238E27FC236}">
                <a16:creationId xmlns:a16="http://schemas.microsoft.com/office/drawing/2014/main" id="{26988067-A382-7DAC-C671-FB407FD3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121275"/>
            <a:ext cx="13001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7" descr="particle4">
            <a:extLst>
              <a:ext uri="{FF2B5EF4-FFF2-40B4-BE49-F238E27FC236}">
                <a16:creationId xmlns:a16="http://schemas.microsoft.com/office/drawing/2014/main" id="{24A80495-9987-50C2-F1AC-B4CD4988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0598" r="30690" b="42520"/>
          <a:stretch>
            <a:fillRect/>
          </a:stretch>
        </p:blipFill>
        <p:spPr bwMode="auto">
          <a:xfrm>
            <a:off x="4572000" y="5284788"/>
            <a:ext cx="1604963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7" descr="particle4">
            <a:extLst>
              <a:ext uri="{FF2B5EF4-FFF2-40B4-BE49-F238E27FC236}">
                <a16:creationId xmlns:a16="http://schemas.microsoft.com/office/drawing/2014/main" id="{108B5CFF-8886-6A67-A751-60557296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56854" r="31073" b="15326"/>
          <a:stretch>
            <a:fillRect/>
          </a:stretch>
        </p:blipFill>
        <p:spPr bwMode="auto">
          <a:xfrm>
            <a:off x="6516688" y="5268913"/>
            <a:ext cx="1538287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弧形向右箭號 27">
            <a:extLst>
              <a:ext uri="{FF2B5EF4-FFF2-40B4-BE49-F238E27FC236}">
                <a16:creationId xmlns:a16="http://schemas.microsoft.com/office/drawing/2014/main" id="{96699F08-C68A-1E94-D47D-F9CE873066D2}"/>
              </a:ext>
            </a:extLst>
          </p:cNvPr>
          <p:cNvSpPr/>
          <p:nvPr/>
        </p:nvSpPr>
        <p:spPr>
          <a:xfrm flipV="1">
            <a:off x="3919538" y="5341938"/>
            <a:ext cx="681037" cy="8985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104" name="Oval 7">
                <a:extLst>
                  <a:ext uri="{FF2B5EF4-FFF2-40B4-BE49-F238E27FC236}">
                    <a16:creationId xmlns:a16="http://schemas.microsoft.com/office/drawing/2014/main" id="{66393001-5C4D-231D-4F6C-8659F7706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000" y="5529263"/>
                <a:ext cx="668338" cy="6397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6104" name="Oval 7">
                <a:extLst>
                  <a:ext uri="{FF2B5EF4-FFF2-40B4-BE49-F238E27FC236}">
                    <a16:creationId xmlns:a16="http://schemas.microsoft.com/office/drawing/2014/main" id="{66393001-5C4D-231D-4F6C-8659F7706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5529263"/>
                <a:ext cx="668338" cy="639762"/>
              </a:xfrm>
              <a:prstGeom prst="ellipse">
                <a:avLst/>
              </a:prstGeom>
              <a:blipFill>
                <a:blip r:embed="rId4"/>
                <a:stretch>
                  <a:fillRect r="-7273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015198E-1E3F-EA51-748A-3FAFE9B042CB}"/>
              </a:ext>
            </a:extLst>
          </p:cNvPr>
          <p:cNvCxnSpPr/>
          <p:nvPr/>
        </p:nvCxnSpPr>
        <p:spPr>
          <a:xfrm flipH="1">
            <a:off x="2105025" y="5864225"/>
            <a:ext cx="812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7" name="文字方塊 1">
            <a:extLst>
              <a:ext uri="{FF2B5EF4-FFF2-40B4-BE49-F238E27FC236}">
                <a16:creationId xmlns:a16="http://schemas.microsoft.com/office/drawing/2014/main" id="{E69B71B1-307E-9D76-5A62-D3E4D8FD4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4" y="189847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只有左旋粒子才與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/>
              <a:t> 有交互作用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32B0-D4E9-F8AA-BE2A-85457A33BC93}"/>
              </a:ext>
            </a:extLst>
          </p:cNvPr>
          <p:cNvSpPr/>
          <p:nvPr/>
        </p:nvSpPr>
        <p:spPr>
          <a:xfrm>
            <a:off x="303373" y="660400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直線接點 3">
            <a:extLst>
              <a:ext uri="{FF2B5EF4-FFF2-40B4-BE49-F238E27FC236}">
                <a16:creationId xmlns:a16="http://schemas.microsoft.com/office/drawing/2014/main" id="{BE591A2E-30B8-3F1D-AAA7-7D2DCAA8ACB7}"/>
              </a:ext>
            </a:extLst>
          </p:cNvPr>
          <p:cNvCxnSpPr>
            <a:cxnSpLocks/>
          </p:cNvCxnSpPr>
          <p:nvPr/>
        </p:nvCxnSpPr>
        <p:spPr>
          <a:xfrm>
            <a:off x="518947" y="1188055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4">
            <a:extLst>
              <a:ext uri="{FF2B5EF4-FFF2-40B4-BE49-F238E27FC236}">
                <a16:creationId xmlns:a16="http://schemas.microsoft.com/office/drawing/2014/main" id="{233F8BD0-CBD3-F71A-3020-97E0E7604C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9569" y="1899256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7">
            <a:extLst>
              <a:ext uri="{FF2B5EF4-FFF2-40B4-BE49-F238E27FC236}">
                <a16:creationId xmlns:a16="http://schemas.microsoft.com/office/drawing/2014/main" id="{F3ABC61E-BEF9-122C-170E-812726EC3BBF}"/>
              </a:ext>
            </a:extLst>
          </p:cNvPr>
          <p:cNvCxnSpPr>
            <a:cxnSpLocks/>
          </p:cNvCxnSpPr>
          <p:nvPr/>
        </p:nvCxnSpPr>
        <p:spPr>
          <a:xfrm flipH="1">
            <a:off x="1345692" y="1915131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8">
            <a:extLst>
              <a:ext uri="{FF2B5EF4-FFF2-40B4-BE49-F238E27FC236}">
                <a16:creationId xmlns:a16="http://schemas.microsoft.com/office/drawing/2014/main" id="{DA6ED692-855B-EE40-930D-0CA6943B36C4}"/>
              </a:ext>
            </a:extLst>
          </p:cNvPr>
          <p:cNvCxnSpPr>
            <a:cxnSpLocks/>
          </p:cNvCxnSpPr>
          <p:nvPr/>
        </p:nvCxnSpPr>
        <p:spPr>
          <a:xfrm rot="10800000">
            <a:off x="795172" y="1434118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9">
            <a:extLst>
              <a:ext uri="{FF2B5EF4-FFF2-40B4-BE49-F238E27FC236}">
                <a16:creationId xmlns:a16="http://schemas.microsoft.com/office/drawing/2014/main" id="{73664924-B836-AA1E-0CAD-9AC68E716EF6}"/>
              </a:ext>
            </a:extLst>
          </p:cNvPr>
          <p:cNvCxnSpPr>
            <a:cxnSpLocks/>
          </p:cNvCxnSpPr>
          <p:nvPr/>
        </p:nvCxnSpPr>
        <p:spPr>
          <a:xfrm flipV="1">
            <a:off x="948635" y="2100569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CF2B37A-6DDB-2A48-DFA0-C0CA645489A5}"/>
                  </a:ext>
                </a:extLst>
              </p:cNvPr>
              <p:cNvSpPr/>
              <p:nvPr/>
            </p:nvSpPr>
            <p:spPr>
              <a:xfrm>
                <a:off x="1832694" y="1481431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CF2B37A-6DDB-2A48-DFA0-C0CA645489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694" y="1481431"/>
                <a:ext cx="6222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54C66-FA10-D393-C82E-0A551B5DD2D1}"/>
                  </a:ext>
                </a:extLst>
              </p:cNvPr>
              <p:cNvSpPr txBox="1"/>
              <p:nvPr/>
            </p:nvSpPr>
            <p:spPr>
              <a:xfrm>
                <a:off x="490823" y="812093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54C66-FA10-D393-C82E-0A551B5DD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23" y="812093"/>
                <a:ext cx="217489" cy="276999"/>
              </a:xfrm>
              <a:prstGeom prst="rect">
                <a:avLst/>
              </a:prstGeom>
              <a:blipFill>
                <a:blip r:embed="rId6"/>
                <a:stretch>
                  <a:fillRect l="-22222" r="-2777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9EA822-3798-106A-ABB6-2E837D482996}"/>
                  </a:ext>
                </a:extLst>
              </p:cNvPr>
              <p:cNvSpPr txBox="1"/>
              <p:nvPr/>
            </p:nvSpPr>
            <p:spPr>
              <a:xfrm>
                <a:off x="507594" y="2079356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9EA822-3798-106A-ABB6-2E837D482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4" y="2079356"/>
                <a:ext cx="217489" cy="276999"/>
              </a:xfrm>
              <a:prstGeom prst="rect">
                <a:avLst/>
              </a:prstGeom>
              <a:blipFill>
                <a:blip r:embed="rId7"/>
                <a:stretch>
                  <a:fillRect l="-31579" r="-2105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AB6892-1B00-35AF-A964-67A20B40E259}"/>
              </a:ext>
            </a:extLst>
          </p:cNvPr>
          <p:cNvCxnSpPr/>
          <p:nvPr/>
        </p:nvCxnSpPr>
        <p:spPr>
          <a:xfrm>
            <a:off x="1929921" y="1915131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9463A26-4E37-A1BC-EB4B-3D2433C9E3FF}"/>
              </a:ext>
            </a:extLst>
          </p:cNvPr>
          <p:cNvSpPr/>
          <p:nvPr/>
        </p:nvSpPr>
        <p:spPr>
          <a:xfrm>
            <a:off x="3154018" y="668441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線接點 3">
            <a:extLst>
              <a:ext uri="{FF2B5EF4-FFF2-40B4-BE49-F238E27FC236}">
                <a16:creationId xmlns:a16="http://schemas.microsoft.com/office/drawing/2014/main" id="{F45CDF5F-4D25-E769-72E3-A587E4E876EE}"/>
              </a:ext>
            </a:extLst>
          </p:cNvPr>
          <p:cNvCxnSpPr>
            <a:cxnSpLocks/>
          </p:cNvCxnSpPr>
          <p:nvPr/>
        </p:nvCxnSpPr>
        <p:spPr>
          <a:xfrm>
            <a:off x="3369592" y="1196096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4">
            <a:extLst>
              <a:ext uri="{FF2B5EF4-FFF2-40B4-BE49-F238E27FC236}">
                <a16:creationId xmlns:a16="http://schemas.microsoft.com/office/drawing/2014/main" id="{A56FAA28-036B-3620-DC42-EF79D8C115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50214" y="1907297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7">
            <a:extLst>
              <a:ext uri="{FF2B5EF4-FFF2-40B4-BE49-F238E27FC236}">
                <a16:creationId xmlns:a16="http://schemas.microsoft.com/office/drawing/2014/main" id="{7D788B5B-B8DA-6182-A01D-D3EA45F28AC8}"/>
              </a:ext>
            </a:extLst>
          </p:cNvPr>
          <p:cNvCxnSpPr>
            <a:cxnSpLocks/>
          </p:cNvCxnSpPr>
          <p:nvPr/>
        </p:nvCxnSpPr>
        <p:spPr>
          <a:xfrm flipH="1">
            <a:off x="4196337" y="1923172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8">
            <a:extLst>
              <a:ext uri="{FF2B5EF4-FFF2-40B4-BE49-F238E27FC236}">
                <a16:creationId xmlns:a16="http://schemas.microsoft.com/office/drawing/2014/main" id="{F9868DD7-2F87-6E04-049E-EEF9886F188A}"/>
              </a:ext>
            </a:extLst>
          </p:cNvPr>
          <p:cNvCxnSpPr>
            <a:cxnSpLocks/>
          </p:cNvCxnSpPr>
          <p:nvPr/>
        </p:nvCxnSpPr>
        <p:spPr>
          <a:xfrm rot="10800000">
            <a:off x="3645817" y="1442159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9">
            <a:extLst>
              <a:ext uri="{FF2B5EF4-FFF2-40B4-BE49-F238E27FC236}">
                <a16:creationId xmlns:a16="http://schemas.microsoft.com/office/drawing/2014/main" id="{5DA985F9-D3BC-2581-2C82-7C22C1CBDE3A}"/>
              </a:ext>
            </a:extLst>
          </p:cNvPr>
          <p:cNvCxnSpPr>
            <a:cxnSpLocks/>
          </p:cNvCxnSpPr>
          <p:nvPr/>
        </p:nvCxnSpPr>
        <p:spPr>
          <a:xfrm flipV="1">
            <a:off x="3799280" y="2108610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6">
                <a:extLst>
                  <a:ext uri="{FF2B5EF4-FFF2-40B4-BE49-F238E27FC236}">
                    <a16:creationId xmlns:a16="http://schemas.microsoft.com/office/drawing/2014/main" id="{0B76E347-4A00-F126-8690-0A372FA18CF3}"/>
                  </a:ext>
                </a:extLst>
              </p:cNvPr>
              <p:cNvSpPr/>
              <p:nvPr/>
            </p:nvSpPr>
            <p:spPr>
              <a:xfrm>
                <a:off x="4683339" y="1489472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矩形 6">
                <a:extLst>
                  <a:ext uri="{FF2B5EF4-FFF2-40B4-BE49-F238E27FC236}">
                    <a16:creationId xmlns:a16="http://schemas.microsoft.com/office/drawing/2014/main" id="{0B76E347-4A00-F126-8690-0A372FA1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339" y="1489472"/>
                <a:ext cx="6222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ECAA56-031A-9105-AB9E-CB9BB8757DCA}"/>
                  </a:ext>
                </a:extLst>
              </p:cNvPr>
              <p:cNvSpPr txBox="1"/>
              <p:nvPr/>
            </p:nvSpPr>
            <p:spPr>
              <a:xfrm>
                <a:off x="3341468" y="820134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ECAA56-031A-9105-AB9E-CB9BB8757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68" y="820134"/>
                <a:ext cx="217489" cy="276999"/>
              </a:xfrm>
              <a:prstGeom prst="rect">
                <a:avLst/>
              </a:prstGeom>
              <a:blipFill>
                <a:blip r:embed="rId9"/>
                <a:stretch>
                  <a:fillRect l="-27778" r="-11111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0EDB464-5E81-FBE2-8A2D-98DB2426C443}"/>
                  </a:ext>
                </a:extLst>
              </p:cNvPr>
              <p:cNvSpPr txBox="1"/>
              <p:nvPr/>
            </p:nvSpPr>
            <p:spPr>
              <a:xfrm>
                <a:off x="3358239" y="2087397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0EDB464-5E81-FBE2-8A2D-98DB2426C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239" y="2087397"/>
                <a:ext cx="217489" cy="276999"/>
              </a:xfrm>
              <a:prstGeom prst="rect">
                <a:avLst/>
              </a:prstGeom>
              <a:blipFill>
                <a:blip r:embed="rId10"/>
                <a:stretch>
                  <a:fillRect l="-22222" r="-1666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D5E7A6-F4AB-E982-9DF6-DFA1BC70933F}"/>
              </a:ext>
            </a:extLst>
          </p:cNvPr>
          <p:cNvCxnSpPr/>
          <p:nvPr/>
        </p:nvCxnSpPr>
        <p:spPr>
          <a:xfrm>
            <a:off x="4780566" y="1923172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83CE9FE-69DD-1EE4-E730-8ACFA9E81999}"/>
              </a:ext>
            </a:extLst>
          </p:cNvPr>
          <p:cNvSpPr/>
          <p:nvPr/>
        </p:nvSpPr>
        <p:spPr>
          <a:xfrm>
            <a:off x="6115921" y="660400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直線接點 3">
            <a:extLst>
              <a:ext uri="{FF2B5EF4-FFF2-40B4-BE49-F238E27FC236}">
                <a16:creationId xmlns:a16="http://schemas.microsoft.com/office/drawing/2014/main" id="{7FFB4091-75F9-37BF-4F2D-FAF506144EF0}"/>
              </a:ext>
            </a:extLst>
          </p:cNvPr>
          <p:cNvCxnSpPr>
            <a:cxnSpLocks/>
          </p:cNvCxnSpPr>
          <p:nvPr/>
        </p:nvCxnSpPr>
        <p:spPr>
          <a:xfrm>
            <a:off x="6331495" y="1188055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4">
            <a:extLst>
              <a:ext uri="{FF2B5EF4-FFF2-40B4-BE49-F238E27FC236}">
                <a16:creationId xmlns:a16="http://schemas.microsoft.com/office/drawing/2014/main" id="{99670CBE-B34E-C7BC-1438-EE57E13874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12117" y="1899256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7">
            <a:extLst>
              <a:ext uri="{FF2B5EF4-FFF2-40B4-BE49-F238E27FC236}">
                <a16:creationId xmlns:a16="http://schemas.microsoft.com/office/drawing/2014/main" id="{00703197-3BF2-FF73-419D-00B07E4CF9D1}"/>
              </a:ext>
            </a:extLst>
          </p:cNvPr>
          <p:cNvCxnSpPr>
            <a:cxnSpLocks/>
          </p:cNvCxnSpPr>
          <p:nvPr/>
        </p:nvCxnSpPr>
        <p:spPr>
          <a:xfrm flipH="1">
            <a:off x="7158240" y="1915131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8">
            <a:extLst>
              <a:ext uri="{FF2B5EF4-FFF2-40B4-BE49-F238E27FC236}">
                <a16:creationId xmlns:a16="http://schemas.microsoft.com/office/drawing/2014/main" id="{623C442B-2760-EABE-0140-2E42389030D5}"/>
              </a:ext>
            </a:extLst>
          </p:cNvPr>
          <p:cNvCxnSpPr>
            <a:cxnSpLocks/>
          </p:cNvCxnSpPr>
          <p:nvPr/>
        </p:nvCxnSpPr>
        <p:spPr>
          <a:xfrm rot="10800000">
            <a:off x="6607720" y="1434118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9">
            <a:extLst>
              <a:ext uri="{FF2B5EF4-FFF2-40B4-BE49-F238E27FC236}">
                <a16:creationId xmlns:a16="http://schemas.microsoft.com/office/drawing/2014/main" id="{9ED6DFAD-10F3-38EC-51D2-2B36E266B19F}"/>
              </a:ext>
            </a:extLst>
          </p:cNvPr>
          <p:cNvCxnSpPr>
            <a:cxnSpLocks/>
          </p:cNvCxnSpPr>
          <p:nvPr/>
        </p:nvCxnSpPr>
        <p:spPr>
          <a:xfrm flipV="1">
            <a:off x="6761183" y="2100569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6">
                <a:extLst>
                  <a:ext uri="{FF2B5EF4-FFF2-40B4-BE49-F238E27FC236}">
                    <a16:creationId xmlns:a16="http://schemas.microsoft.com/office/drawing/2014/main" id="{E9766AF0-ADB0-0AB2-9D38-E56F5BFD4AD0}"/>
                  </a:ext>
                </a:extLst>
              </p:cNvPr>
              <p:cNvSpPr/>
              <p:nvPr/>
            </p:nvSpPr>
            <p:spPr>
              <a:xfrm>
                <a:off x="7645242" y="1481431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2" name="矩形 6">
                <a:extLst>
                  <a:ext uri="{FF2B5EF4-FFF2-40B4-BE49-F238E27FC236}">
                    <a16:creationId xmlns:a16="http://schemas.microsoft.com/office/drawing/2014/main" id="{E9766AF0-ADB0-0AB2-9D38-E56F5BFD4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242" y="1481431"/>
                <a:ext cx="62222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FE0397-7809-5C67-1D0A-675D7E2A2D74}"/>
                  </a:ext>
                </a:extLst>
              </p:cNvPr>
              <p:cNvSpPr txBox="1"/>
              <p:nvPr/>
            </p:nvSpPr>
            <p:spPr>
              <a:xfrm>
                <a:off x="6303371" y="812093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FE0397-7809-5C67-1D0A-675D7E2A2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371" y="812093"/>
                <a:ext cx="217489" cy="276999"/>
              </a:xfrm>
              <a:prstGeom prst="rect">
                <a:avLst/>
              </a:prstGeom>
              <a:blipFill>
                <a:blip r:embed="rId12"/>
                <a:stretch>
                  <a:fillRect l="-27778" r="-11111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CD052E-89E0-EEC7-AB66-7436D5B0E78C}"/>
                  </a:ext>
                </a:extLst>
              </p:cNvPr>
              <p:cNvSpPr txBox="1"/>
              <p:nvPr/>
            </p:nvSpPr>
            <p:spPr>
              <a:xfrm>
                <a:off x="6320142" y="2079356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CD052E-89E0-EEC7-AB66-7436D5B0E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42" y="2079356"/>
                <a:ext cx="217489" cy="276999"/>
              </a:xfrm>
              <a:prstGeom prst="rect">
                <a:avLst/>
              </a:prstGeom>
              <a:blipFill>
                <a:blip r:embed="rId13"/>
                <a:stretch>
                  <a:fillRect l="-33333" r="-2222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C3FE7A-32C1-7DE8-7DF9-EE498695D45E}"/>
              </a:ext>
            </a:extLst>
          </p:cNvPr>
          <p:cNvCxnSpPr/>
          <p:nvPr/>
        </p:nvCxnSpPr>
        <p:spPr>
          <a:xfrm>
            <a:off x="7742469" y="1915131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014240-CC18-D4C2-B0C7-7F06E7924644}"/>
              </a:ext>
            </a:extLst>
          </p:cNvPr>
          <p:cNvSpPr/>
          <p:nvPr/>
        </p:nvSpPr>
        <p:spPr>
          <a:xfrm>
            <a:off x="303373" y="2868236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直線接點 3">
            <a:extLst>
              <a:ext uri="{FF2B5EF4-FFF2-40B4-BE49-F238E27FC236}">
                <a16:creationId xmlns:a16="http://schemas.microsoft.com/office/drawing/2014/main" id="{15112CC7-3D86-46C4-33C1-B9AF14105960}"/>
              </a:ext>
            </a:extLst>
          </p:cNvPr>
          <p:cNvCxnSpPr>
            <a:cxnSpLocks/>
          </p:cNvCxnSpPr>
          <p:nvPr/>
        </p:nvCxnSpPr>
        <p:spPr>
          <a:xfrm>
            <a:off x="518947" y="3395891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">
            <a:extLst>
              <a:ext uri="{FF2B5EF4-FFF2-40B4-BE49-F238E27FC236}">
                <a16:creationId xmlns:a16="http://schemas.microsoft.com/office/drawing/2014/main" id="{941BECE8-ED8F-F534-D2FF-CB38F44A08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9569" y="4107092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7">
            <a:extLst>
              <a:ext uri="{FF2B5EF4-FFF2-40B4-BE49-F238E27FC236}">
                <a16:creationId xmlns:a16="http://schemas.microsoft.com/office/drawing/2014/main" id="{50F38A99-9B48-CE9D-5D03-38AA3BFE45E9}"/>
              </a:ext>
            </a:extLst>
          </p:cNvPr>
          <p:cNvCxnSpPr>
            <a:cxnSpLocks/>
          </p:cNvCxnSpPr>
          <p:nvPr/>
        </p:nvCxnSpPr>
        <p:spPr>
          <a:xfrm flipH="1">
            <a:off x="1345692" y="4122967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8">
            <a:extLst>
              <a:ext uri="{FF2B5EF4-FFF2-40B4-BE49-F238E27FC236}">
                <a16:creationId xmlns:a16="http://schemas.microsoft.com/office/drawing/2014/main" id="{B7250F88-FCD1-BA45-7C5E-EF1F47716FE6}"/>
              </a:ext>
            </a:extLst>
          </p:cNvPr>
          <p:cNvCxnSpPr>
            <a:cxnSpLocks/>
          </p:cNvCxnSpPr>
          <p:nvPr/>
        </p:nvCxnSpPr>
        <p:spPr>
          <a:xfrm rot="10800000">
            <a:off x="795172" y="3641954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9">
            <a:extLst>
              <a:ext uri="{FF2B5EF4-FFF2-40B4-BE49-F238E27FC236}">
                <a16:creationId xmlns:a16="http://schemas.microsoft.com/office/drawing/2014/main" id="{04A3E815-F979-1045-9688-C862301AA284}"/>
              </a:ext>
            </a:extLst>
          </p:cNvPr>
          <p:cNvCxnSpPr>
            <a:cxnSpLocks/>
          </p:cNvCxnSpPr>
          <p:nvPr/>
        </p:nvCxnSpPr>
        <p:spPr>
          <a:xfrm flipV="1">
            <a:off x="948635" y="4308405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6">
                <a:extLst>
                  <a:ext uri="{FF2B5EF4-FFF2-40B4-BE49-F238E27FC236}">
                    <a16:creationId xmlns:a16="http://schemas.microsoft.com/office/drawing/2014/main" id="{46195FA3-9528-B528-69D7-7D030256E894}"/>
                  </a:ext>
                </a:extLst>
              </p:cNvPr>
              <p:cNvSpPr/>
              <p:nvPr/>
            </p:nvSpPr>
            <p:spPr>
              <a:xfrm>
                <a:off x="1832694" y="3689267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2" name="矩形 6">
                <a:extLst>
                  <a:ext uri="{FF2B5EF4-FFF2-40B4-BE49-F238E27FC236}">
                    <a16:creationId xmlns:a16="http://schemas.microsoft.com/office/drawing/2014/main" id="{46195FA3-9528-B528-69D7-7D030256E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694" y="3689267"/>
                <a:ext cx="6222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BC50CB-7D32-B370-3335-D12B421D2069}"/>
                  </a:ext>
                </a:extLst>
              </p:cNvPr>
              <p:cNvSpPr txBox="1"/>
              <p:nvPr/>
            </p:nvSpPr>
            <p:spPr>
              <a:xfrm>
                <a:off x="490823" y="3019929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BC50CB-7D32-B370-3335-D12B421D2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23" y="3019929"/>
                <a:ext cx="217489" cy="276999"/>
              </a:xfrm>
              <a:prstGeom prst="rect">
                <a:avLst/>
              </a:prstGeom>
              <a:blipFill>
                <a:blip r:embed="rId15"/>
                <a:stretch>
                  <a:fillRect l="-22222" r="-1111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3434C8A-CE61-C799-8C7D-544ABF2B41C0}"/>
                  </a:ext>
                </a:extLst>
              </p:cNvPr>
              <p:cNvSpPr txBox="1"/>
              <p:nvPr/>
            </p:nvSpPr>
            <p:spPr>
              <a:xfrm>
                <a:off x="507594" y="4287192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3434C8A-CE61-C799-8C7D-544ABF2B4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4" y="4287192"/>
                <a:ext cx="217489" cy="276999"/>
              </a:xfrm>
              <a:prstGeom prst="rect">
                <a:avLst/>
              </a:prstGeom>
              <a:blipFill>
                <a:blip r:embed="rId16"/>
                <a:stretch>
                  <a:fillRect l="-21053" r="-15789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F078594-FE40-CEAF-F3C5-5C41687D1ECD}"/>
              </a:ext>
            </a:extLst>
          </p:cNvPr>
          <p:cNvCxnSpPr/>
          <p:nvPr/>
        </p:nvCxnSpPr>
        <p:spPr>
          <a:xfrm>
            <a:off x="1929921" y="4122967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B7CF5B3-12EC-0703-FA66-AF5630E32109}"/>
              </a:ext>
            </a:extLst>
          </p:cNvPr>
          <p:cNvSpPr/>
          <p:nvPr/>
        </p:nvSpPr>
        <p:spPr>
          <a:xfrm>
            <a:off x="3124327" y="2879327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直線接點 3">
            <a:extLst>
              <a:ext uri="{FF2B5EF4-FFF2-40B4-BE49-F238E27FC236}">
                <a16:creationId xmlns:a16="http://schemas.microsoft.com/office/drawing/2014/main" id="{48C163AA-8815-1B49-B5C0-54C3174CDBC3}"/>
              </a:ext>
            </a:extLst>
          </p:cNvPr>
          <p:cNvCxnSpPr>
            <a:cxnSpLocks/>
          </p:cNvCxnSpPr>
          <p:nvPr/>
        </p:nvCxnSpPr>
        <p:spPr>
          <a:xfrm>
            <a:off x="3339901" y="3406982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4">
            <a:extLst>
              <a:ext uri="{FF2B5EF4-FFF2-40B4-BE49-F238E27FC236}">
                <a16:creationId xmlns:a16="http://schemas.microsoft.com/office/drawing/2014/main" id="{2A2BEC48-4A71-8956-41ED-8BABDE060AB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20523" y="4118183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7">
            <a:extLst>
              <a:ext uri="{FF2B5EF4-FFF2-40B4-BE49-F238E27FC236}">
                <a16:creationId xmlns:a16="http://schemas.microsoft.com/office/drawing/2014/main" id="{117FF0DA-E5C6-20DF-F94F-98EA4FA4B7F1}"/>
              </a:ext>
            </a:extLst>
          </p:cNvPr>
          <p:cNvCxnSpPr>
            <a:cxnSpLocks/>
          </p:cNvCxnSpPr>
          <p:nvPr/>
        </p:nvCxnSpPr>
        <p:spPr>
          <a:xfrm flipH="1">
            <a:off x="4166646" y="4134058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8">
            <a:extLst>
              <a:ext uri="{FF2B5EF4-FFF2-40B4-BE49-F238E27FC236}">
                <a16:creationId xmlns:a16="http://schemas.microsoft.com/office/drawing/2014/main" id="{A76B69CC-4598-1979-6A4C-32BFE84AF304}"/>
              </a:ext>
            </a:extLst>
          </p:cNvPr>
          <p:cNvCxnSpPr>
            <a:cxnSpLocks/>
          </p:cNvCxnSpPr>
          <p:nvPr/>
        </p:nvCxnSpPr>
        <p:spPr>
          <a:xfrm rot="10800000">
            <a:off x="3616126" y="3653045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9">
            <a:extLst>
              <a:ext uri="{FF2B5EF4-FFF2-40B4-BE49-F238E27FC236}">
                <a16:creationId xmlns:a16="http://schemas.microsoft.com/office/drawing/2014/main" id="{F97D4C17-5D0C-2FF2-D422-A246B04C39E5}"/>
              </a:ext>
            </a:extLst>
          </p:cNvPr>
          <p:cNvCxnSpPr>
            <a:cxnSpLocks/>
          </p:cNvCxnSpPr>
          <p:nvPr/>
        </p:nvCxnSpPr>
        <p:spPr>
          <a:xfrm flipV="1">
            <a:off x="3769589" y="4319496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">
                <a:extLst>
                  <a:ext uri="{FF2B5EF4-FFF2-40B4-BE49-F238E27FC236}">
                    <a16:creationId xmlns:a16="http://schemas.microsoft.com/office/drawing/2014/main" id="{D13A9BFC-D16C-61CA-7CF8-7D42B414D9E0}"/>
                  </a:ext>
                </a:extLst>
              </p:cNvPr>
              <p:cNvSpPr/>
              <p:nvPr/>
            </p:nvSpPr>
            <p:spPr>
              <a:xfrm>
                <a:off x="4653648" y="3700358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2" name="矩形 6">
                <a:extLst>
                  <a:ext uri="{FF2B5EF4-FFF2-40B4-BE49-F238E27FC236}">
                    <a16:creationId xmlns:a16="http://schemas.microsoft.com/office/drawing/2014/main" id="{D13A9BFC-D16C-61CA-7CF8-7D42B414D9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648" y="3700358"/>
                <a:ext cx="62222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A2E55F5-7B6D-F0AE-AB53-2B546408EEB3}"/>
                  </a:ext>
                </a:extLst>
              </p:cNvPr>
              <p:cNvSpPr txBox="1"/>
              <p:nvPr/>
            </p:nvSpPr>
            <p:spPr>
              <a:xfrm>
                <a:off x="3311777" y="3031020"/>
                <a:ext cx="217489" cy="2993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A2E55F5-7B6D-F0AE-AB53-2B546408E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777" y="3031020"/>
                <a:ext cx="217489" cy="299313"/>
              </a:xfrm>
              <a:prstGeom prst="rect">
                <a:avLst/>
              </a:prstGeom>
              <a:blipFill>
                <a:blip r:embed="rId18"/>
                <a:stretch>
                  <a:fillRect l="-27778" r="-2222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80" name="TextBox 46079">
                <a:extLst>
                  <a:ext uri="{FF2B5EF4-FFF2-40B4-BE49-F238E27FC236}">
                    <a16:creationId xmlns:a16="http://schemas.microsoft.com/office/drawing/2014/main" id="{585CA319-9E39-650A-4B7C-D6192520C1C1}"/>
                  </a:ext>
                </a:extLst>
              </p:cNvPr>
              <p:cNvSpPr txBox="1"/>
              <p:nvPr/>
            </p:nvSpPr>
            <p:spPr>
              <a:xfrm>
                <a:off x="3328548" y="4298283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6080" name="TextBox 46079">
                <a:extLst>
                  <a:ext uri="{FF2B5EF4-FFF2-40B4-BE49-F238E27FC236}">
                    <a16:creationId xmlns:a16="http://schemas.microsoft.com/office/drawing/2014/main" id="{585CA319-9E39-650A-4B7C-D6192520C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548" y="4298283"/>
                <a:ext cx="217489" cy="276999"/>
              </a:xfrm>
              <a:prstGeom prst="rect">
                <a:avLst/>
              </a:prstGeom>
              <a:blipFill>
                <a:blip r:embed="rId19"/>
                <a:stretch>
                  <a:fillRect l="-38889" r="-2222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081" name="Straight Arrow Connector 46080">
            <a:extLst>
              <a:ext uri="{FF2B5EF4-FFF2-40B4-BE49-F238E27FC236}">
                <a16:creationId xmlns:a16="http://schemas.microsoft.com/office/drawing/2014/main" id="{D43AE8C6-505B-9DFA-C0C3-173675B44D29}"/>
              </a:ext>
            </a:extLst>
          </p:cNvPr>
          <p:cNvCxnSpPr/>
          <p:nvPr/>
        </p:nvCxnSpPr>
        <p:spPr>
          <a:xfrm>
            <a:off x="4750875" y="4134058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106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A6866F9A-DB60-E598-3B66-31EEBD1D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660900" y="4368800"/>
            <a:ext cx="9731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46085">
            <a:extLst>
              <a:ext uri="{FF2B5EF4-FFF2-40B4-BE49-F238E27FC236}">
                <a16:creationId xmlns:a16="http://schemas.microsoft.com/office/drawing/2014/main" id="{A45008F5-65F3-E0E1-AE9B-A89FFECE861D}"/>
              </a:ext>
            </a:extLst>
          </p:cNvPr>
          <p:cNvSpPr/>
          <p:nvPr/>
        </p:nvSpPr>
        <p:spPr>
          <a:xfrm>
            <a:off x="6142578" y="2905396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100" name="直線接點 3">
            <a:extLst>
              <a:ext uri="{FF2B5EF4-FFF2-40B4-BE49-F238E27FC236}">
                <a16:creationId xmlns:a16="http://schemas.microsoft.com/office/drawing/2014/main" id="{D1B59CC7-2F72-FA46-FE6E-08E369947E74}"/>
              </a:ext>
            </a:extLst>
          </p:cNvPr>
          <p:cNvCxnSpPr>
            <a:cxnSpLocks/>
          </p:cNvCxnSpPr>
          <p:nvPr/>
        </p:nvCxnSpPr>
        <p:spPr>
          <a:xfrm>
            <a:off x="6358152" y="3433051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03" name="直線接點 4">
            <a:extLst>
              <a:ext uri="{FF2B5EF4-FFF2-40B4-BE49-F238E27FC236}">
                <a16:creationId xmlns:a16="http://schemas.microsoft.com/office/drawing/2014/main" id="{0780AF94-54D5-5EFB-1BF4-3611DEA448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38774" y="4144252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05" name="直線接點 7">
            <a:extLst>
              <a:ext uri="{FF2B5EF4-FFF2-40B4-BE49-F238E27FC236}">
                <a16:creationId xmlns:a16="http://schemas.microsoft.com/office/drawing/2014/main" id="{E1794162-F8C9-A17C-371E-7EEBAFE10DFD}"/>
              </a:ext>
            </a:extLst>
          </p:cNvPr>
          <p:cNvCxnSpPr>
            <a:cxnSpLocks/>
          </p:cNvCxnSpPr>
          <p:nvPr/>
        </p:nvCxnSpPr>
        <p:spPr>
          <a:xfrm flipH="1">
            <a:off x="7184897" y="4160127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11" name="直線單箭頭接點 8">
            <a:extLst>
              <a:ext uri="{FF2B5EF4-FFF2-40B4-BE49-F238E27FC236}">
                <a16:creationId xmlns:a16="http://schemas.microsoft.com/office/drawing/2014/main" id="{565B8403-E283-C5B2-930B-94E914F976A8}"/>
              </a:ext>
            </a:extLst>
          </p:cNvPr>
          <p:cNvCxnSpPr>
            <a:cxnSpLocks/>
          </p:cNvCxnSpPr>
          <p:nvPr/>
        </p:nvCxnSpPr>
        <p:spPr>
          <a:xfrm rot="10800000">
            <a:off x="6634377" y="3679114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12" name="直線單箭頭接點 9">
            <a:extLst>
              <a:ext uri="{FF2B5EF4-FFF2-40B4-BE49-F238E27FC236}">
                <a16:creationId xmlns:a16="http://schemas.microsoft.com/office/drawing/2014/main" id="{50A4B3D5-FFC0-2534-998F-8AA22AB7E763}"/>
              </a:ext>
            </a:extLst>
          </p:cNvPr>
          <p:cNvCxnSpPr>
            <a:cxnSpLocks/>
          </p:cNvCxnSpPr>
          <p:nvPr/>
        </p:nvCxnSpPr>
        <p:spPr>
          <a:xfrm flipV="1">
            <a:off x="6787840" y="4345565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113" name="矩形 6">
                <a:extLst>
                  <a:ext uri="{FF2B5EF4-FFF2-40B4-BE49-F238E27FC236}">
                    <a16:creationId xmlns:a16="http://schemas.microsoft.com/office/drawing/2014/main" id="{22098806-F29E-F873-1798-63AE3A5D8383}"/>
                  </a:ext>
                </a:extLst>
              </p:cNvPr>
              <p:cNvSpPr/>
              <p:nvPr/>
            </p:nvSpPr>
            <p:spPr>
              <a:xfrm>
                <a:off x="7671899" y="3726427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113" name="矩形 6">
                <a:extLst>
                  <a:ext uri="{FF2B5EF4-FFF2-40B4-BE49-F238E27FC236}">
                    <a16:creationId xmlns:a16="http://schemas.microsoft.com/office/drawing/2014/main" id="{22098806-F29E-F873-1798-63AE3A5D8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899" y="3726427"/>
                <a:ext cx="62222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14" name="TextBox 46113">
                <a:extLst>
                  <a:ext uri="{FF2B5EF4-FFF2-40B4-BE49-F238E27FC236}">
                    <a16:creationId xmlns:a16="http://schemas.microsoft.com/office/drawing/2014/main" id="{7604CB9E-8928-5506-79C7-E114A6F7ED92}"/>
                  </a:ext>
                </a:extLst>
              </p:cNvPr>
              <p:cNvSpPr txBox="1"/>
              <p:nvPr/>
            </p:nvSpPr>
            <p:spPr>
              <a:xfrm>
                <a:off x="6330028" y="3057089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46114" name="TextBox 46113">
                <a:extLst>
                  <a:ext uri="{FF2B5EF4-FFF2-40B4-BE49-F238E27FC236}">
                    <a16:creationId xmlns:a16="http://schemas.microsoft.com/office/drawing/2014/main" id="{7604CB9E-8928-5506-79C7-E114A6F7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028" y="3057089"/>
                <a:ext cx="217489" cy="276999"/>
              </a:xfrm>
              <a:prstGeom prst="rect">
                <a:avLst/>
              </a:prstGeom>
              <a:blipFill>
                <a:blip r:embed="rId22"/>
                <a:stretch>
                  <a:fillRect l="-22222" r="-1111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15" name="TextBox 46114">
                <a:extLst>
                  <a:ext uri="{FF2B5EF4-FFF2-40B4-BE49-F238E27FC236}">
                    <a16:creationId xmlns:a16="http://schemas.microsoft.com/office/drawing/2014/main" id="{F0B46DC5-5E6F-1E7E-6C93-74B33BBC8E44}"/>
                  </a:ext>
                </a:extLst>
              </p:cNvPr>
              <p:cNvSpPr txBox="1"/>
              <p:nvPr/>
            </p:nvSpPr>
            <p:spPr>
              <a:xfrm>
                <a:off x="6346799" y="4324352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6115" name="TextBox 46114">
                <a:extLst>
                  <a:ext uri="{FF2B5EF4-FFF2-40B4-BE49-F238E27FC236}">
                    <a16:creationId xmlns:a16="http://schemas.microsoft.com/office/drawing/2014/main" id="{F0B46DC5-5E6F-1E7E-6C93-74B33BBC8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799" y="4324352"/>
                <a:ext cx="217489" cy="276999"/>
              </a:xfrm>
              <a:prstGeom prst="rect">
                <a:avLst/>
              </a:prstGeom>
              <a:blipFill>
                <a:blip r:embed="rId23"/>
                <a:stretch>
                  <a:fillRect l="-22222" r="-1666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116" name="Straight Arrow Connector 46115">
            <a:extLst>
              <a:ext uri="{FF2B5EF4-FFF2-40B4-BE49-F238E27FC236}">
                <a16:creationId xmlns:a16="http://schemas.microsoft.com/office/drawing/2014/main" id="{C0EC1835-FE5E-7A4F-2ED8-4B7C15C21BDB}"/>
              </a:ext>
            </a:extLst>
          </p:cNvPr>
          <p:cNvCxnSpPr/>
          <p:nvPr/>
        </p:nvCxnSpPr>
        <p:spPr>
          <a:xfrm>
            <a:off x="7769126" y="4160127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110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5001E6AB-5CD0-BC49-D1F0-2C062768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019925" y="4424363"/>
            <a:ext cx="9715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08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8922-7741-4B05-529B-5E19E7DDB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11" descr="Illustration of the weak force: a group of quarks being eroded by rays">
            <a:extLst>
              <a:ext uri="{FF2B5EF4-FFF2-40B4-BE49-F238E27FC236}">
                <a16:creationId xmlns:a16="http://schemas.microsoft.com/office/drawing/2014/main" id="{B4428F10-C607-89B1-AA1B-F662E928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6" y="5250089"/>
            <a:ext cx="13001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5" name="Picture 7" descr="particle4">
            <a:extLst>
              <a:ext uri="{FF2B5EF4-FFF2-40B4-BE49-F238E27FC236}">
                <a16:creationId xmlns:a16="http://schemas.microsoft.com/office/drawing/2014/main" id="{45A2CA92-6511-1C0D-4CE7-863A01C1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0598" r="30690" b="42520"/>
          <a:stretch>
            <a:fillRect/>
          </a:stretch>
        </p:blipFill>
        <p:spPr bwMode="auto">
          <a:xfrm>
            <a:off x="4572000" y="5284788"/>
            <a:ext cx="1604963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7" descr="particle4">
            <a:extLst>
              <a:ext uri="{FF2B5EF4-FFF2-40B4-BE49-F238E27FC236}">
                <a16:creationId xmlns:a16="http://schemas.microsoft.com/office/drawing/2014/main" id="{06F1DA20-0842-0160-5C61-8EA0A5E1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56854" r="31073" b="15326"/>
          <a:stretch>
            <a:fillRect/>
          </a:stretch>
        </p:blipFill>
        <p:spPr bwMode="auto">
          <a:xfrm>
            <a:off x="6516688" y="5268913"/>
            <a:ext cx="1538287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弧形向右箭號 27">
            <a:extLst>
              <a:ext uri="{FF2B5EF4-FFF2-40B4-BE49-F238E27FC236}">
                <a16:creationId xmlns:a16="http://schemas.microsoft.com/office/drawing/2014/main" id="{3B4DA69B-5D15-3905-96A2-2D27503F06EB}"/>
              </a:ext>
            </a:extLst>
          </p:cNvPr>
          <p:cNvSpPr/>
          <p:nvPr/>
        </p:nvSpPr>
        <p:spPr>
          <a:xfrm>
            <a:off x="3875088" y="5399088"/>
            <a:ext cx="682625" cy="8572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28" name="Oval 7">
                <a:extLst>
                  <a:ext uri="{FF2B5EF4-FFF2-40B4-BE49-F238E27FC236}">
                    <a16:creationId xmlns:a16="http://schemas.microsoft.com/office/drawing/2014/main" id="{4507997E-909A-41A3-D2D6-E873263E4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000" y="5529263"/>
                <a:ext cx="668338" cy="6397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7128" name="Oval 7">
                <a:extLst>
                  <a:ext uri="{FF2B5EF4-FFF2-40B4-BE49-F238E27FC236}">
                    <a16:creationId xmlns:a16="http://schemas.microsoft.com/office/drawing/2014/main" id="{4507997E-909A-41A3-D2D6-E873263E4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5529263"/>
                <a:ext cx="668338" cy="639762"/>
              </a:xfrm>
              <a:prstGeom prst="ellipse">
                <a:avLst/>
              </a:prstGeom>
              <a:blipFill>
                <a:blip r:embed="rId4"/>
                <a:stretch>
                  <a:fillRect r="-7273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A42FF76F-02BA-1704-B8FD-30000BAE84F8}"/>
              </a:ext>
            </a:extLst>
          </p:cNvPr>
          <p:cNvCxnSpPr/>
          <p:nvPr/>
        </p:nvCxnSpPr>
        <p:spPr>
          <a:xfrm flipH="1">
            <a:off x="2105025" y="5864225"/>
            <a:ext cx="812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8" name="文字方塊 1">
            <a:extLst>
              <a:ext uri="{FF2B5EF4-FFF2-40B4-BE49-F238E27FC236}">
                <a16:creationId xmlns:a16="http://schemas.microsoft.com/office/drawing/2014/main" id="{F7FBF7FE-D827-3347-0603-3B864770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179806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只有左旋粒子才與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/>
              <a:t> 有交互作用</a:t>
            </a:r>
          </a:p>
        </p:txBody>
      </p:sp>
      <p:graphicFrame>
        <p:nvGraphicFramePr>
          <p:cNvPr id="2" name="Object 6">
            <a:extLst>
              <a:ext uri="{FF2B5EF4-FFF2-40B4-BE49-F238E27FC236}">
                <a16:creationId xmlns:a16="http://schemas.microsoft.com/office/drawing/2014/main" id="{2EE9B057-9DE9-4BB5-612B-6F0091F90F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351" y="1248180"/>
          <a:ext cx="4381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2" name="Object 6">
                        <a:extLst>
                          <a:ext uri="{FF2B5EF4-FFF2-40B4-BE49-F238E27FC236}">
                            <a16:creationId xmlns:a16="http://schemas.microsoft.com/office/drawing/2014/main" id="{9B402CDF-FDCC-FD4D-3139-CCE0B4DA28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51" y="1248180"/>
                        <a:ext cx="43815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C4FFC67-B258-151B-BC39-EB7CEC1E924D}"/>
              </a:ext>
            </a:extLst>
          </p:cNvPr>
          <p:cNvSpPr/>
          <p:nvPr/>
        </p:nvSpPr>
        <p:spPr>
          <a:xfrm>
            <a:off x="230486" y="717584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2659C2A-6BDA-68AF-2412-288AD4CA6BEB}"/>
              </a:ext>
            </a:extLst>
          </p:cNvPr>
          <p:cNvCxnSpPr>
            <a:cxnSpLocks/>
          </p:cNvCxnSpPr>
          <p:nvPr/>
        </p:nvCxnSpPr>
        <p:spPr>
          <a:xfrm>
            <a:off x="446060" y="1245239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3E1728AD-52D5-6DFC-0192-4F3AA5963D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6682" y="1956440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7">
            <a:extLst>
              <a:ext uri="{FF2B5EF4-FFF2-40B4-BE49-F238E27FC236}">
                <a16:creationId xmlns:a16="http://schemas.microsoft.com/office/drawing/2014/main" id="{90E2B4AB-9864-1D5C-A75F-CB798A5C41E1}"/>
              </a:ext>
            </a:extLst>
          </p:cNvPr>
          <p:cNvCxnSpPr>
            <a:cxnSpLocks/>
          </p:cNvCxnSpPr>
          <p:nvPr/>
        </p:nvCxnSpPr>
        <p:spPr>
          <a:xfrm flipH="1">
            <a:off x="1272805" y="1972315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8">
            <a:extLst>
              <a:ext uri="{FF2B5EF4-FFF2-40B4-BE49-F238E27FC236}">
                <a16:creationId xmlns:a16="http://schemas.microsoft.com/office/drawing/2014/main" id="{40A7894F-E8DC-542C-FDF5-33031576448C}"/>
              </a:ext>
            </a:extLst>
          </p:cNvPr>
          <p:cNvCxnSpPr>
            <a:cxnSpLocks/>
          </p:cNvCxnSpPr>
          <p:nvPr/>
        </p:nvCxnSpPr>
        <p:spPr>
          <a:xfrm rot="10800000">
            <a:off x="722285" y="1491302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9">
            <a:extLst>
              <a:ext uri="{FF2B5EF4-FFF2-40B4-BE49-F238E27FC236}">
                <a16:creationId xmlns:a16="http://schemas.microsoft.com/office/drawing/2014/main" id="{7E2A3F0A-AE76-2BF0-DB79-034E066808B8}"/>
              </a:ext>
            </a:extLst>
          </p:cNvPr>
          <p:cNvCxnSpPr>
            <a:cxnSpLocks/>
          </p:cNvCxnSpPr>
          <p:nvPr/>
        </p:nvCxnSpPr>
        <p:spPr>
          <a:xfrm flipV="1">
            <a:off x="875748" y="2157753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8B2A092A-EEF4-8189-4A00-771D3384094C}"/>
                  </a:ext>
                </a:extLst>
              </p:cNvPr>
              <p:cNvSpPr/>
              <p:nvPr/>
            </p:nvSpPr>
            <p:spPr>
              <a:xfrm>
                <a:off x="1759807" y="1538615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8B2A092A-EEF4-8189-4A00-771D33840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807" y="1538615"/>
                <a:ext cx="62222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70CA6F-4FC3-0D56-CA4C-575DCEE019E1}"/>
              </a:ext>
            </a:extLst>
          </p:cNvPr>
          <p:cNvCxnSpPr>
            <a:cxnSpLocks/>
          </p:cNvCxnSpPr>
          <p:nvPr/>
        </p:nvCxnSpPr>
        <p:spPr>
          <a:xfrm>
            <a:off x="1857034" y="1972315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548D2-A08B-6247-D13E-41318D0B7372}"/>
                  </a:ext>
                </a:extLst>
              </p:cNvPr>
              <p:cNvSpPr txBox="1"/>
              <p:nvPr/>
            </p:nvSpPr>
            <p:spPr>
              <a:xfrm>
                <a:off x="422968" y="217805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548D2-A08B-6247-D13E-41318D0B7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68" y="2178050"/>
                <a:ext cx="217489" cy="276999"/>
              </a:xfrm>
              <a:prstGeom prst="rect">
                <a:avLst/>
              </a:prstGeom>
              <a:blipFill>
                <a:blip r:embed="rId8"/>
                <a:stretch>
                  <a:fillRect l="-27778" r="-2777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9394F3-0667-FCB0-4DE6-86A493ECD5B7}"/>
                  </a:ext>
                </a:extLst>
              </p:cNvPr>
              <p:cNvSpPr txBox="1"/>
              <p:nvPr/>
            </p:nvSpPr>
            <p:spPr>
              <a:xfrm>
                <a:off x="430280" y="93026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9394F3-0667-FCB0-4DE6-86A493ECD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" y="930260"/>
                <a:ext cx="217489" cy="276999"/>
              </a:xfrm>
              <a:prstGeom prst="rect">
                <a:avLst/>
              </a:prstGeom>
              <a:blipFill>
                <a:blip r:embed="rId9"/>
                <a:stretch>
                  <a:fillRect l="-41176" r="-2941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6C88F15C-7553-0416-F311-2051DC32A0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4287" y="1274368"/>
          <a:ext cx="4381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18" name="Object 6">
                        <a:extLst>
                          <a:ext uri="{FF2B5EF4-FFF2-40B4-BE49-F238E27FC236}">
                            <a16:creationId xmlns:a16="http://schemas.microsoft.com/office/drawing/2014/main" id="{B7797CCB-49BC-39D6-4D3F-6F1B7873F8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287" y="1274368"/>
                        <a:ext cx="43815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55FC2104-9F8B-8CD3-B568-9A22C47583F1}"/>
              </a:ext>
            </a:extLst>
          </p:cNvPr>
          <p:cNvSpPr/>
          <p:nvPr/>
        </p:nvSpPr>
        <p:spPr>
          <a:xfrm>
            <a:off x="3430422" y="743772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直線接點 3">
            <a:extLst>
              <a:ext uri="{FF2B5EF4-FFF2-40B4-BE49-F238E27FC236}">
                <a16:creationId xmlns:a16="http://schemas.microsoft.com/office/drawing/2014/main" id="{AC3CB676-191A-B90D-9C50-F5B6CE07D4F1}"/>
              </a:ext>
            </a:extLst>
          </p:cNvPr>
          <p:cNvCxnSpPr>
            <a:cxnSpLocks/>
          </p:cNvCxnSpPr>
          <p:nvPr/>
        </p:nvCxnSpPr>
        <p:spPr>
          <a:xfrm>
            <a:off x="3645996" y="1271427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4">
            <a:extLst>
              <a:ext uri="{FF2B5EF4-FFF2-40B4-BE49-F238E27FC236}">
                <a16:creationId xmlns:a16="http://schemas.microsoft.com/office/drawing/2014/main" id="{930A4FAB-0E8A-3094-3086-229EB30F0E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26618" y="1982628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7">
            <a:extLst>
              <a:ext uri="{FF2B5EF4-FFF2-40B4-BE49-F238E27FC236}">
                <a16:creationId xmlns:a16="http://schemas.microsoft.com/office/drawing/2014/main" id="{82A3BBCF-D305-3B30-74F3-B46F35AC534B}"/>
              </a:ext>
            </a:extLst>
          </p:cNvPr>
          <p:cNvCxnSpPr>
            <a:cxnSpLocks/>
          </p:cNvCxnSpPr>
          <p:nvPr/>
        </p:nvCxnSpPr>
        <p:spPr>
          <a:xfrm flipH="1">
            <a:off x="4472741" y="1998503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8">
            <a:extLst>
              <a:ext uri="{FF2B5EF4-FFF2-40B4-BE49-F238E27FC236}">
                <a16:creationId xmlns:a16="http://schemas.microsoft.com/office/drawing/2014/main" id="{95A83193-250A-8784-D621-745DA9380167}"/>
              </a:ext>
            </a:extLst>
          </p:cNvPr>
          <p:cNvCxnSpPr>
            <a:cxnSpLocks/>
          </p:cNvCxnSpPr>
          <p:nvPr/>
        </p:nvCxnSpPr>
        <p:spPr>
          <a:xfrm rot="10800000">
            <a:off x="3922221" y="1517490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9">
            <a:extLst>
              <a:ext uri="{FF2B5EF4-FFF2-40B4-BE49-F238E27FC236}">
                <a16:creationId xmlns:a16="http://schemas.microsoft.com/office/drawing/2014/main" id="{D62EE064-5C1D-5AB7-E072-E63B161E223A}"/>
              </a:ext>
            </a:extLst>
          </p:cNvPr>
          <p:cNvCxnSpPr>
            <a:cxnSpLocks/>
          </p:cNvCxnSpPr>
          <p:nvPr/>
        </p:nvCxnSpPr>
        <p:spPr>
          <a:xfrm flipV="1">
            <a:off x="4075684" y="2183941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6">
                <a:extLst>
                  <a:ext uri="{FF2B5EF4-FFF2-40B4-BE49-F238E27FC236}">
                    <a16:creationId xmlns:a16="http://schemas.microsoft.com/office/drawing/2014/main" id="{D49EAD97-3578-D420-EDE6-5F995E535963}"/>
                  </a:ext>
                </a:extLst>
              </p:cNvPr>
              <p:cNvSpPr/>
              <p:nvPr/>
            </p:nvSpPr>
            <p:spPr>
              <a:xfrm>
                <a:off x="4959743" y="1564803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6">
                <a:extLst>
                  <a:ext uri="{FF2B5EF4-FFF2-40B4-BE49-F238E27FC236}">
                    <a16:creationId xmlns:a16="http://schemas.microsoft.com/office/drawing/2014/main" id="{D49EAD97-3578-D420-EDE6-5F995E5359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43" y="1564803"/>
                <a:ext cx="62222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B4A9B5-ACC6-DAE6-65B6-C68C3BB72C97}"/>
              </a:ext>
            </a:extLst>
          </p:cNvPr>
          <p:cNvCxnSpPr>
            <a:cxnSpLocks/>
          </p:cNvCxnSpPr>
          <p:nvPr/>
        </p:nvCxnSpPr>
        <p:spPr>
          <a:xfrm>
            <a:off x="5056970" y="1998503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DA19ED-0D2A-3DEC-F965-D7B2E6B765D4}"/>
                  </a:ext>
                </a:extLst>
              </p:cNvPr>
              <p:cNvSpPr txBox="1"/>
              <p:nvPr/>
            </p:nvSpPr>
            <p:spPr>
              <a:xfrm>
                <a:off x="3622904" y="2204238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DA19ED-0D2A-3DEC-F965-D7B2E6B76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904" y="2204238"/>
                <a:ext cx="217489" cy="276999"/>
              </a:xfrm>
              <a:prstGeom prst="rect">
                <a:avLst/>
              </a:prstGeom>
              <a:blipFill>
                <a:blip r:embed="rId11"/>
                <a:stretch>
                  <a:fillRect l="-22222" r="-11111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4D7E0F-5536-20B4-8FD0-35C521027229}"/>
                  </a:ext>
                </a:extLst>
              </p:cNvPr>
              <p:cNvSpPr txBox="1"/>
              <p:nvPr/>
            </p:nvSpPr>
            <p:spPr>
              <a:xfrm>
                <a:off x="3630216" y="956448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4D7E0F-5536-20B4-8FD0-35C521027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216" y="956448"/>
                <a:ext cx="217489" cy="276999"/>
              </a:xfrm>
              <a:prstGeom prst="rect">
                <a:avLst/>
              </a:prstGeom>
              <a:blipFill>
                <a:blip r:embed="rId12"/>
                <a:stretch>
                  <a:fillRect l="-29412" r="-1764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Object 6">
            <a:extLst>
              <a:ext uri="{FF2B5EF4-FFF2-40B4-BE49-F238E27FC236}">
                <a16:creationId xmlns:a16="http://schemas.microsoft.com/office/drawing/2014/main" id="{458F4DE0-951B-A8AD-BDBB-46024DC6DD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24490" y="1248180"/>
          <a:ext cx="4381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32" name="Object 6">
                        <a:extLst>
                          <a:ext uri="{FF2B5EF4-FFF2-40B4-BE49-F238E27FC236}">
                            <a16:creationId xmlns:a16="http://schemas.microsoft.com/office/drawing/2014/main" id="{9B757B86-AB83-00A4-DE18-63EA64D574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490" y="1248180"/>
                        <a:ext cx="43815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8C757F6E-E32F-966E-1B3E-FEF6B02463DD}"/>
              </a:ext>
            </a:extLst>
          </p:cNvPr>
          <p:cNvSpPr/>
          <p:nvPr/>
        </p:nvSpPr>
        <p:spPr>
          <a:xfrm>
            <a:off x="6270625" y="717584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直線接點 3">
            <a:extLst>
              <a:ext uri="{FF2B5EF4-FFF2-40B4-BE49-F238E27FC236}">
                <a16:creationId xmlns:a16="http://schemas.microsoft.com/office/drawing/2014/main" id="{9C624FF0-B222-CE9B-C1D3-50B1E726621F}"/>
              </a:ext>
            </a:extLst>
          </p:cNvPr>
          <p:cNvCxnSpPr>
            <a:cxnSpLocks/>
          </p:cNvCxnSpPr>
          <p:nvPr/>
        </p:nvCxnSpPr>
        <p:spPr>
          <a:xfrm>
            <a:off x="6486199" y="1245239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4">
            <a:extLst>
              <a:ext uri="{FF2B5EF4-FFF2-40B4-BE49-F238E27FC236}">
                <a16:creationId xmlns:a16="http://schemas.microsoft.com/office/drawing/2014/main" id="{0B7A154E-624A-5577-2A30-8A65E2B06A1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66821" y="1956440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7">
            <a:extLst>
              <a:ext uri="{FF2B5EF4-FFF2-40B4-BE49-F238E27FC236}">
                <a16:creationId xmlns:a16="http://schemas.microsoft.com/office/drawing/2014/main" id="{E43300E8-B782-E1AA-E3C9-678BC8E2A8BC}"/>
              </a:ext>
            </a:extLst>
          </p:cNvPr>
          <p:cNvCxnSpPr>
            <a:cxnSpLocks/>
          </p:cNvCxnSpPr>
          <p:nvPr/>
        </p:nvCxnSpPr>
        <p:spPr>
          <a:xfrm flipH="1">
            <a:off x="7312944" y="1972315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8">
            <a:extLst>
              <a:ext uri="{FF2B5EF4-FFF2-40B4-BE49-F238E27FC236}">
                <a16:creationId xmlns:a16="http://schemas.microsoft.com/office/drawing/2014/main" id="{E8EF5A75-B3E7-2593-18FD-B4D1D3B7053A}"/>
              </a:ext>
            </a:extLst>
          </p:cNvPr>
          <p:cNvCxnSpPr>
            <a:cxnSpLocks/>
          </p:cNvCxnSpPr>
          <p:nvPr/>
        </p:nvCxnSpPr>
        <p:spPr>
          <a:xfrm rot="10800000">
            <a:off x="6762424" y="1491302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9">
            <a:extLst>
              <a:ext uri="{FF2B5EF4-FFF2-40B4-BE49-F238E27FC236}">
                <a16:creationId xmlns:a16="http://schemas.microsoft.com/office/drawing/2014/main" id="{B8F0EDA6-B1E7-9271-3F26-623F62935B56}"/>
              </a:ext>
            </a:extLst>
          </p:cNvPr>
          <p:cNvCxnSpPr>
            <a:cxnSpLocks/>
          </p:cNvCxnSpPr>
          <p:nvPr/>
        </p:nvCxnSpPr>
        <p:spPr>
          <a:xfrm flipV="1">
            <a:off x="6915887" y="2157753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6">
                <a:extLst>
                  <a:ext uri="{FF2B5EF4-FFF2-40B4-BE49-F238E27FC236}">
                    <a16:creationId xmlns:a16="http://schemas.microsoft.com/office/drawing/2014/main" id="{8D2565B9-3B1B-BE3F-AEE0-55C5F3923E1E}"/>
                  </a:ext>
                </a:extLst>
              </p:cNvPr>
              <p:cNvSpPr/>
              <p:nvPr/>
            </p:nvSpPr>
            <p:spPr>
              <a:xfrm>
                <a:off x="7799946" y="1538615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矩形 6">
                <a:extLst>
                  <a:ext uri="{FF2B5EF4-FFF2-40B4-BE49-F238E27FC236}">
                    <a16:creationId xmlns:a16="http://schemas.microsoft.com/office/drawing/2014/main" id="{8D2565B9-3B1B-BE3F-AEE0-55C5F3923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946" y="1538615"/>
                <a:ext cx="62222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10C94E-2369-C28C-D58A-A594149E3179}"/>
              </a:ext>
            </a:extLst>
          </p:cNvPr>
          <p:cNvCxnSpPr>
            <a:cxnSpLocks/>
          </p:cNvCxnSpPr>
          <p:nvPr/>
        </p:nvCxnSpPr>
        <p:spPr>
          <a:xfrm>
            <a:off x="7897173" y="1972315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7082F6-0FB5-3132-1839-D7C491823EF4}"/>
                  </a:ext>
                </a:extLst>
              </p:cNvPr>
              <p:cNvSpPr txBox="1"/>
              <p:nvPr/>
            </p:nvSpPr>
            <p:spPr>
              <a:xfrm>
                <a:off x="6463107" y="217805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7082F6-0FB5-3132-1839-D7C49182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07" y="2178050"/>
                <a:ext cx="217489" cy="276999"/>
              </a:xfrm>
              <a:prstGeom prst="rect">
                <a:avLst/>
              </a:prstGeom>
              <a:blipFill>
                <a:blip r:embed="rId14"/>
                <a:stretch>
                  <a:fillRect l="-21053" r="-526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6833E8-2FEE-DC74-2714-D546E2F0A171}"/>
                  </a:ext>
                </a:extLst>
              </p:cNvPr>
              <p:cNvSpPr txBox="1"/>
              <p:nvPr/>
            </p:nvSpPr>
            <p:spPr>
              <a:xfrm>
                <a:off x="6470419" y="93026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6833E8-2FEE-DC74-2714-D546E2F0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419" y="930260"/>
                <a:ext cx="217489" cy="276999"/>
              </a:xfrm>
              <a:prstGeom prst="rect">
                <a:avLst/>
              </a:prstGeom>
              <a:blipFill>
                <a:blip r:embed="rId15"/>
                <a:stretch>
                  <a:fillRect l="-38889" r="-1666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Object 6">
            <a:extLst>
              <a:ext uri="{FF2B5EF4-FFF2-40B4-BE49-F238E27FC236}">
                <a16:creationId xmlns:a16="http://schemas.microsoft.com/office/drawing/2014/main" id="{2F34539A-90B3-CBDA-65E0-D2F1BA0073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351" y="3467540"/>
          <a:ext cx="4381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43" name="Object 6">
                        <a:extLst>
                          <a:ext uri="{FF2B5EF4-FFF2-40B4-BE49-F238E27FC236}">
                            <a16:creationId xmlns:a16="http://schemas.microsoft.com/office/drawing/2014/main" id="{8CDB6277-6A3C-FBB9-4BEA-B405E84647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51" y="3467540"/>
                        <a:ext cx="43815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4F909528-AF69-F317-503A-A0FFDAC4E50F}"/>
              </a:ext>
            </a:extLst>
          </p:cNvPr>
          <p:cNvSpPr/>
          <p:nvPr/>
        </p:nvSpPr>
        <p:spPr>
          <a:xfrm>
            <a:off x="230486" y="2936944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直線接點 3">
            <a:extLst>
              <a:ext uri="{FF2B5EF4-FFF2-40B4-BE49-F238E27FC236}">
                <a16:creationId xmlns:a16="http://schemas.microsoft.com/office/drawing/2014/main" id="{C2DF5B39-551B-785B-6597-B4C042A56502}"/>
              </a:ext>
            </a:extLst>
          </p:cNvPr>
          <p:cNvCxnSpPr>
            <a:cxnSpLocks/>
          </p:cNvCxnSpPr>
          <p:nvPr/>
        </p:nvCxnSpPr>
        <p:spPr>
          <a:xfrm>
            <a:off x="446060" y="3464599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">
            <a:extLst>
              <a:ext uri="{FF2B5EF4-FFF2-40B4-BE49-F238E27FC236}">
                <a16:creationId xmlns:a16="http://schemas.microsoft.com/office/drawing/2014/main" id="{3EA3A148-F946-1263-3ABF-051882B73A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6682" y="4175800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7">
            <a:extLst>
              <a:ext uri="{FF2B5EF4-FFF2-40B4-BE49-F238E27FC236}">
                <a16:creationId xmlns:a16="http://schemas.microsoft.com/office/drawing/2014/main" id="{67ACC5C9-86AB-3056-8991-6B96DFC94816}"/>
              </a:ext>
            </a:extLst>
          </p:cNvPr>
          <p:cNvCxnSpPr>
            <a:cxnSpLocks/>
          </p:cNvCxnSpPr>
          <p:nvPr/>
        </p:nvCxnSpPr>
        <p:spPr>
          <a:xfrm flipH="1">
            <a:off x="1272805" y="4191675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8">
            <a:extLst>
              <a:ext uri="{FF2B5EF4-FFF2-40B4-BE49-F238E27FC236}">
                <a16:creationId xmlns:a16="http://schemas.microsoft.com/office/drawing/2014/main" id="{BF9CBE79-87AA-B521-6136-CD91A85998E8}"/>
              </a:ext>
            </a:extLst>
          </p:cNvPr>
          <p:cNvCxnSpPr>
            <a:cxnSpLocks/>
          </p:cNvCxnSpPr>
          <p:nvPr/>
        </p:nvCxnSpPr>
        <p:spPr>
          <a:xfrm rot="10800000">
            <a:off x="722285" y="3710662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9">
            <a:extLst>
              <a:ext uri="{FF2B5EF4-FFF2-40B4-BE49-F238E27FC236}">
                <a16:creationId xmlns:a16="http://schemas.microsoft.com/office/drawing/2014/main" id="{A20B97FA-B3D1-7714-A316-4C5AA28A68A5}"/>
              </a:ext>
            </a:extLst>
          </p:cNvPr>
          <p:cNvCxnSpPr>
            <a:cxnSpLocks/>
          </p:cNvCxnSpPr>
          <p:nvPr/>
        </p:nvCxnSpPr>
        <p:spPr>
          <a:xfrm flipV="1">
            <a:off x="875748" y="4377113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6">
                <a:extLst>
                  <a:ext uri="{FF2B5EF4-FFF2-40B4-BE49-F238E27FC236}">
                    <a16:creationId xmlns:a16="http://schemas.microsoft.com/office/drawing/2014/main" id="{4F72CD9E-E8C7-73CE-3160-ED05BE1B5DA4}"/>
                  </a:ext>
                </a:extLst>
              </p:cNvPr>
              <p:cNvSpPr/>
              <p:nvPr/>
            </p:nvSpPr>
            <p:spPr>
              <a:xfrm>
                <a:off x="1759807" y="3757975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0" name="矩形 6">
                <a:extLst>
                  <a:ext uri="{FF2B5EF4-FFF2-40B4-BE49-F238E27FC236}">
                    <a16:creationId xmlns:a16="http://schemas.microsoft.com/office/drawing/2014/main" id="{4F72CD9E-E8C7-73CE-3160-ED05BE1B5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807" y="3757975"/>
                <a:ext cx="62222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0197B6-DC9A-8918-3B11-8D88D297EEBE}"/>
              </a:ext>
            </a:extLst>
          </p:cNvPr>
          <p:cNvCxnSpPr>
            <a:cxnSpLocks/>
          </p:cNvCxnSpPr>
          <p:nvPr/>
        </p:nvCxnSpPr>
        <p:spPr>
          <a:xfrm>
            <a:off x="1857034" y="4191675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427989A-D255-50BD-ADAB-8C7AB3190F20}"/>
                  </a:ext>
                </a:extLst>
              </p:cNvPr>
              <p:cNvSpPr txBox="1"/>
              <p:nvPr/>
            </p:nvSpPr>
            <p:spPr>
              <a:xfrm>
                <a:off x="422968" y="439741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427989A-D255-50BD-ADAB-8C7AB3190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68" y="4397410"/>
                <a:ext cx="217489" cy="276999"/>
              </a:xfrm>
              <a:prstGeom prst="rect">
                <a:avLst/>
              </a:prstGeom>
              <a:blipFill>
                <a:blip r:embed="rId17"/>
                <a:stretch>
                  <a:fillRect l="-27778" r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97AB442-F68B-D375-EB39-37A3303150AD}"/>
                  </a:ext>
                </a:extLst>
              </p:cNvPr>
              <p:cNvSpPr txBox="1"/>
              <p:nvPr/>
            </p:nvSpPr>
            <p:spPr>
              <a:xfrm>
                <a:off x="430280" y="314962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97AB442-F68B-D375-EB39-37A330315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" y="3149620"/>
                <a:ext cx="217489" cy="276999"/>
              </a:xfrm>
              <a:prstGeom prst="rect">
                <a:avLst/>
              </a:prstGeom>
              <a:blipFill>
                <a:blip r:embed="rId18"/>
                <a:stretch>
                  <a:fillRect l="-29412" r="-1176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4" name="Object 6">
            <a:extLst>
              <a:ext uri="{FF2B5EF4-FFF2-40B4-BE49-F238E27FC236}">
                <a16:creationId xmlns:a16="http://schemas.microsoft.com/office/drawing/2014/main" id="{1602AEE7-CDEC-A2E3-F1BA-2C5B4EC040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4857" y="3510643"/>
          <a:ext cx="4381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54" name="Object 6">
                        <a:extLst>
                          <a:ext uri="{FF2B5EF4-FFF2-40B4-BE49-F238E27FC236}">
                            <a16:creationId xmlns:a16="http://schemas.microsoft.com/office/drawing/2014/main" id="{576CAAF2-F47F-2D6A-8AAA-E54AF5938A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857" y="3510643"/>
                        <a:ext cx="43815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397ED4DB-0A54-7D51-DEC3-0A8D3F317B86}"/>
              </a:ext>
            </a:extLst>
          </p:cNvPr>
          <p:cNvSpPr/>
          <p:nvPr/>
        </p:nvSpPr>
        <p:spPr>
          <a:xfrm>
            <a:off x="3430992" y="2980047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直線接點 3">
            <a:extLst>
              <a:ext uri="{FF2B5EF4-FFF2-40B4-BE49-F238E27FC236}">
                <a16:creationId xmlns:a16="http://schemas.microsoft.com/office/drawing/2014/main" id="{0D606B9C-A99D-5B8E-F101-B7A53EAA1DF8}"/>
              </a:ext>
            </a:extLst>
          </p:cNvPr>
          <p:cNvCxnSpPr>
            <a:cxnSpLocks/>
          </p:cNvCxnSpPr>
          <p:nvPr/>
        </p:nvCxnSpPr>
        <p:spPr>
          <a:xfrm>
            <a:off x="3646566" y="3507702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4">
            <a:extLst>
              <a:ext uri="{FF2B5EF4-FFF2-40B4-BE49-F238E27FC236}">
                <a16:creationId xmlns:a16="http://schemas.microsoft.com/office/drawing/2014/main" id="{6185698D-C09F-F8A4-7EED-E569E856275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27188" y="4218903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7">
            <a:extLst>
              <a:ext uri="{FF2B5EF4-FFF2-40B4-BE49-F238E27FC236}">
                <a16:creationId xmlns:a16="http://schemas.microsoft.com/office/drawing/2014/main" id="{E69E060F-D7B9-1347-D206-3FEF4DB96867}"/>
              </a:ext>
            </a:extLst>
          </p:cNvPr>
          <p:cNvCxnSpPr>
            <a:cxnSpLocks/>
          </p:cNvCxnSpPr>
          <p:nvPr/>
        </p:nvCxnSpPr>
        <p:spPr>
          <a:xfrm flipH="1">
            <a:off x="4473311" y="4234778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8">
            <a:extLst>
              <a:ext uri="{FF2B5EF4-FFF2-40B4-BE49-F238E27FC236}">
                <a16:creationId xmlns:a16="http://schemas.microsoft.com/office/drawing/2014/main" id="{BCA3918D-5609-3EEE-9215-2A5F57D50D75}"/>
              </a:ext>
            </a:extLst>
          </p:cNvPr>
          <p:cNvCxnSpPr>
            <a:cxnSpLocks/>
          </p:cNvCxnSpPr>
          <p:nvPr/>
        </p:nvCxnSpPr>
        <p:spPr>
          <a:xfrm rot="10800000">
            <a:off x="3922791" y="3753765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9">
            <a:extLst>
              <a:ext uri="{FF2B5EF4-FFF2-40B4-BE49-F238E27FC236}">
                <a16:creationId xmlns:a16="http://schemas.microsoft.com/office/drawing/2014/main" id="{A61E7EB4-EEE0-8BD4-A476-647E83A38378}"/>
              </a:ext>
            </a:extLst>
          </p:cNvPr>
          <p:cNvCxnSpPr>
            <a:cxnSpLocks/>
          </p:cNvCxnSpPr>
          <p:nvPr/>
        </p:nvCxnSpPr>
        <p:spPr>
          <a:xfrm flipV="1">
            <a:off x="4076254" y="4420216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">
                <a:extLst>
                  <a:ext uri="{FF2B5EF4-FFF2-40B4-BE49-F238E27FC236}">
                    <a16:creationId xmlns:a16="http://schemas.microsoft.com/office/drawing/2014/main" id="{69467596-E303-8408-1E92-8DDB816A69B0}"/>
                  </a:ext>
                </a:extLst>
              </p:cNvPr>
              <p:cNvSpPr/>
              <p:nvPr/>
            </p:nvSpPr>
            <p:spPr>
              <a:xfrm>
                <a:off x="4960313" y="3801078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1" name="矩形 6">
                <a:extLst>
                  <a:ext uri="{FF2B5EF4-FFF2-40B4-BE49-F238E27FC236}">
                    <a16:creationId xmlns:a16="http://schemas.microsoft.com/office/drawing/2014/main" id="{69467596-E303-8408-1E92-8DDB816A6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313" y="3801078"/>
                <a:ext cx="62222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5DC1CC9-80F4-7463-32A2-E221E3541E6E}"/>
              </a:ext>
            </a:extLst>
          </p:cNvPr>
          <p:cNvCxnSpPr>
            <a:cxnSpLocks/>
          </p:cNvCxnSpPr>
          <p:nvPr/>
        </p:nvCxnSpPr>
        <p:spPr>
          <a:xfrm>
            <a:off x="5057540" y="4234778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1FABEC1-41AA-A094-C53A-4632A0F03D9F}"/>
                  </a:ext>
                </a:extLst>
              </p:cNvPr>
              <p:cNvSpPr txBox="1"/>
              <p:nvPr/>
            </p:nvSpPr>
            <p:spPr>
              <a:xfrm>
                <a:off x="3623474" y="4440513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1FABEC1-41AA-A094-C53A-4632A0F03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474" y="4440513"/>
                <a:ext cx="217489" cy="276999"/>
              </a:xfrm>
              <a:prstGeom prst="rect">
                <a:avLst/>
              </a:prstGeom>
              <a:blipFill>
                <a:blip r:embed="rId20"/>
                <a:stretch>
                  <a:fillRect l="-38889" r="-2222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04" name="TextBox 47103">
                <a:extLst>
                  <a:ext uri="{FF2B5EF4-FFF2-40B4-BE49-F238E27FC236}">
                    <a16:creationId xmlns:a16="http://schemas.microsoft.com/office/drawing/2014/main" id="{845729DD-AC1D-1E9F-C025-390F857054B2}"/>
                  </a:ext>
                </a:extLst>
              </p:cNvPr>
              <p:cNvSpPr txBox="1"/>
              <p:nvPr/>
            </p:nvSpPr>
            <p:spPr>
              <a:xfrm>
                <a:off x="3630786" y="3192723"/>
                <a:ext cx="217489" cy="2993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7104" name="TextBox 47103">
                <a:extLst>
                  <a:ext uri="{FF2B5EF4-FFF2-40B4-BE49-F238E27FC236}">
                    <a16:creationId xmlns:a16="http://schemas.microsoft.com/office/drawing/2014/main" id="{845729DD-AC1D-1E9F-C025-390F85705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786" y="3192723"/>
                <a:ext cx="217489" cy="299313"/>
              </a:xfrm>
              <a:prstGeom prst="rect">
                <a:avLst/>
              </a:prstGeom>
              <a:blipFill>
                <a:blip r:embed="rId21"/>
                <a:stretch>
                  <a:fillRect l="-29412" r="-2352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7105" name="Object 6">
            <a:extLst>
              <a:ext uri="{FF2B5EF4-FFF2-40B4-BE49-F238E27FC236}">
                <a16:creationId xmlns:a16="http://schemas.microsoft.com/office/drawing/2014/main" id="{E3C4C9A7-1B81-7BE5-F0FD-7EB1922DF6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7199" y="3467540"/>
          <a:ext cx="4381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47105" name="Object 6">
                        <a:extLst>
                          <a:ext uri="{FF2B5EF4-FFF2-40B4-BE49-F238E27FC236}">
                            <a16:creationId xmlns:a16="http://schemas.microsoft.com/office/drawing/2014/main" id="{51F59055-4273-D120-4BB9-00E595987F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199" y="3467540"/>
                        <a:ext cx="43815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7109">
            <a:extLst>
              <a:ext uri="{FF2B5EF4-FFF2-40B4-BE49-F238E27FC236}">
                <a16:creationId xmlns:a16="http://schemas.microsoft.com/office/drawing/2014/main" id="{639181FA-1B7B-B882-3996-5548879A4B05}"/>
              </a:ext>
            </a:extLst>
          </p:cNvPr>
          <p:cNvSpPr/>
          <p:nvPr/>
        </p:nvSpPr>
        <p:spPr>
          <a:xfrm>
            <a:off x="6303334" y="2936944"/>
            <a:ext cx="2460956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124" name="直線接點 3">
            <a:extLst>
              <a:ext uri="{FF2B5EF4-FFF2-40B4-BE49-F238E27FC236}">
                <a16:creationId xmlns:a16="http://schemas.microsoft.com/office/drawing/2014/main" id="{C8B5B8D1-A3D3-814B-38E0-DF5B2F91D258}"/>
              </a:ext>
            </a:extLst>
          </p:cNvPr>
          <p:cNvCxnSpPr>
            <a:cxnSpLocks/>
          </p:cNvCxnSpPr>
          <p:nvPr/>
        </p:nvCxnSpPr>
        <p:spPr>
          <a:xfrm>
            <a:off x="6518908" y="3464599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27" name="直線接點 4">
            <a:extLst>
              <a:ext uri="{FF2B5EF4-FFF2-40B4-BE49-F238E27FC236}">
                <a16:creationId xmlns:a16="http://schemas.microsoft.com/office/drawing/2014/main" id="{958FD633-C85D-F2B6-4DB2-065DA80CA62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99530" y="4175800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29" name="直線接點 7">
            <a:extLst>
              <a:ext uri="{FF2B5EF4-FFF2-40B4-BE49-F238E27FC236}">
                <a16:creationId xmlns:a16="http://schemas.microsoft.com/office/drawing/2014/main" id="{A866EC4E-C6B7-13C9-A496-9BC9A9645D03}"/>
              </a:ext>
            </a:extLst>
          </p:cNvPr>
          <p:cNvCxnSpPr>
            <a:cxnSpLocks/>
          </p:cNvCxnSpPr>
          <p:nvPr/>
        </p:nvCxnSpPr>
        <p:spPr>
          <a:xfrm flipH="1">
            <a:off x="7345653" y="4191675"/>
            <a:ext cx="1203593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53" name="直線單箭頭接點 8">
            <a:extLst>
              <a:ext uri="{FF2B5EF4-FFF2-40B4-BE49-F238E27FC236}">
                <a16:creationId xmlns:a16="http://schemas.microsoft.com/office/drawing/2014/main" id="{D147220A-7E97-8F93-8B73-7A8ADC02D0B7}"/>
              </a:ext>
            </a:extLst>
          </p:cNvPr>
          <p:cNvCxnSpPr>
            <a:cxnSpLocks/>
          </p:cNvCxnSpPr>
          <p:nvPr/>
        </p:nvCxnSpPr>
        <p:spPr>
          <a:xfrm rot="10800000">
            <a:off x="6795133" y="3710662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54" name="直線單箭頭接點 9">
            <a:extLst>
              <a:ext uri="{FF2B5EF4-FFF2-40B4-BE49-F238E27FC236}">
                <a16:creationId xmlns:a16="http://schemas.microsoft.com/office/drawing/2014/main" id="{9CBEE50D-3D7F-34F6-9BD9-C61941C8BF64}"/>
              </a:ext>
            </a:extLst>
          </p:cNvPr>
          <p:cNvCxnSpPr>
            <a:cxnSpLocks/>
          </p:cNvCxnSpPr>
          <p:nvPr/>
        </p:nvCxnSpPr>
        <p:spPr>
          <a:xfrm flipV="1">
            <a:off x="6948596" y="4377113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155" name="矩形 6">
                <a:extLst>
                  <a:ext uri="{FF2B5EF4-FFF2-40B4-BE49-F238E27FC236}">
                    <a16:creationId xmlns:a16="http://schemas.microsoft.com/office/drawing/2014/main" id="{63F9A3D9-DCFC-0648-B2F0-4F88124A4403}"/>
                  </a:ext>
                </a:extLst>
              </p:cNvPr>
              <p:cNvSpPr/>
              <p:nvPr/>
            </p:nvSpPr>
            <p:spPr>
              <a:xfrm>
                <a:off x="7832655" y="3757975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新細明體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155" name="矩形 6">
                <a:extLst>
                  <a:ext uri="{FF2B5EF4-FFF2-40B4-BE49-F238E27FC236}">
                    <a16:creationId xmlns:a16="http://schemas.microsoft.com/office/drawing/2014/main" id="{63F9A3D9-DCFC-0648-B2F0-4F88124A4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655" y="3757975"/>
                <a:ext cx="622222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156" name="Straight Arrow Connector 47155">
            <a:extLst>
              <a:ext uri="{FF2B5EF4-FFF2-40B4-BE49-F238E27FC236}">
                <a16:creationId xmlns:a16="http://schemas.microsoft.com/office/drawing/2014/main" id="{B5781089-6DFA-B0B8-A10E-8958547F46EE}"/>
              </a:ext>
            </a:extLst>
          </p:cNvPr>
          <p:cNvCxnSpPr>
            <a:cxnSpLocks/>
          </p:cNvCxnSpPr>
          <p:nvPr/>
        </p:nvCxnSpPr>
        <p:spPr>
          <a:xfrm>
            <a:off x="7929882" y="4191675"/>
            <a:ext cx="8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157" name="TextBox 47156">
                <a:extLst>
                  <a:ext uri="{FF2B5EF4-FFF2-40B4-BE49-F238E27FC236}">
                    <a16:creationId xmlns:a16="http://schemas.microsoft.com/office/drawing/2014/main" id="{6845AD92-81B5-2290-196E-D1819E964A3F}"/>
                  </a:ext>
                </a:extLst>
              </p:cNvPr>
              <p:cNvSpPr txBox="1"/>
              <p:nvPr/>
            </p:nvSpPr>
            <p:spPr>
              <a:xfrm>
                <a:off x="6495816" y="439741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47157" name="TextBox 47156">
                <a:extLst>
                  <a:ext uri="{FF2B5EF4-FFF2-40B4-BE49-F238E27FC236}">
                    <a16:creationId xmlns:a16="http://schemas.microsoft.com/office/drawing/2014/main" id="{6845AD92-81B5-2290-196E-D1819E964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816" y="4397410"/>
                <a:ext cx="217489" cy="276999"/>
              </a:xfrm>
              <a:prstGeom prst="rect">
                <a:avLst/>
              </a:prstGeom>
              <a:blipFill>
                <a:blip r:embed="rId23"/>
                <a:stretch>
                  <a:fillRect l="-22222" r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58" name="TextBox 47157">
                <a:extLst>
                  <a:ext uri="{FF2B5EF4-FFF2-40B4-BE49-F238E27FC236}">
                    <a16:creationId xmlns:a16="http://schemas.microsoft.com/office/drawing/2014/main" id="{2360EB93-CE24-DB77-E0DC-789FF9D29718}"/>
                  </a:ext>
                </a:extLst>
              </p:cNvPr>
              <p:cNvSpPr txBox="1"/>
              <p:nvPr/>
            </p:nvSpPr>
            <p:spPr>
              <a:xfrm>
                <a:off x="6503128" y="3149620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7158" name="TextBox 47157">
                <a:extLst>
                  <a:ext uri="{FF2B5EF4-FFF2-40B4-BE49-F238E27FC236}">
                    <a16:creationId xmlns:a16="http://schemas.microsoft.com/office/drawing/2014/main" id="{2360EB93-CE24-DB77-E0DC-789FF9D29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128" y="3149620"/>
                <a:ext cx="217489" cy="276999"/>
              </a:xfrm>
              <a:prstGeom prst="rect">
                <a:avLst/>
              </a:prstGeom>
              <a:blipFill>
                <a:blip r:embed="rId24"/>
                <a:stretch>
                  <a:fillRect l="-29412" r="-1176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139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6961531F-9C87-77BF-E17B-C3F24052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660900" y="4368800"/>
            <a:ext cx="9731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0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BEEF4046-BC6F-5DE8-C164-48862B5B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019925" y="4424363"/>
            <a:ext cx="9715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44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3C121-EB3C-1984-58DA-3A11AA70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7" descr="particle4">
            <a:extLst>
              <a:ext uri="{FF2B5EF4-FFF2-40B4-BE49-F238E27FC236}">
                <a16:creationId xmlns:a16="http://schemas.microsoft.com/office/drawing/2014/main" id="{78B09F66-C0BD-85FE-FCAC-CC45B754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0598" r="30690" b="42520"/>
          <a:stretch>
            <a:fillRect/>
          </a:stretch>
        </p:blipFill>
        <p:spPr bwMode="auto">
          <a:xfrm>
            <a:off x="2959651" y="3459162"/>
            <a:ext cx="1604962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particle4">
            <a:extLst>
              <a:ext uri="{FF2B5EF4-FFF2-40B4-BE49-F238E27FC236}">
                <a16:creationId xmlns:a16="http://schemas.microsoft.com/office/drawing/2014/main" id="{6E858291-D5ED-656C-D003-25819962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56854" r="31073" b="15326"/>
          <a:stretch>
            <a:fillRect/>
          </a:stretch>
        </p:blipFill>
        <p:spPr bwMode="auto">
          <a:xfrm>
            <a:off x="5496476" y="3429000"/>
            <a:ext cx="1538287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弧形向右箭號 38">
            <a:extLst>
              <a:ext uri="{FF2B5EF4-FFF2-40B4-BE49-F238E27FC236}">
                <a16:creationId xmlns:a16="http://schemas.microsoft.com/office/drawing/2014/main" id="{B945E00F-5E23-0E68-8F0C-31D86142BBE7}"/>
              </a:ext>
            </a:extLst>
          </p:cNvPr>
          <p:cNvSpPr/>
          <p:nvPr/>
        </p:nvSpPr>
        <p:spPr>
          <a:xfrm flipV="1">
            <a:off x="2248451" y="3544887"/>
            <a:ext cx="681037" cy="8985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1" name="弧形向右箭號 40">
            <a:extLst>
              <a:ext uri="{FF2B5EF4-FFF2-40B4-BE49-F238E27FC236}">
                <a16:creationId xmlns:a16="http://schemas.microsoft.com/office/drawing/2014/main" id="{32A123E6-3C2E-E353-6BDA-7D56C0E1F9C8}"/>
              </a:ext>
            </a:extLst>
          </p:cNvPr>
          <p:cNvSpPr/>
          <p:nvPr/>
        </p:nvSpPr>
        <p:spPr>
          <a:xfrm>
            <a:off x="1543601" y="3608387"/>
            <a:ext cx="681037" cy="8937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38" name="文字方塊 27">
                <a:extLst>
                  <a:ext uri="{FF2B5EF4-FFF2-40B4-BE49-F238E27FC236}">
                    <a16:creationId xmlns:a16="http://schemas.microsoft.com/office/drawing/2014/main" id="{94AD1DE3-E611-E238-DC1A-8BD910D31D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8224" y="1652587"/>
                <a:ext cx="511016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20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W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 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Left-Handed Weak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𝑆𝑈</m:t>
                    </m:r>
                    <m:r>
                      <a:rPr lang="en-US" altLang="zh-TW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(2)</m:t>
                    </m:r>
                    <m:r>
                      <a:rPr lang="en-US" altLang="zh-TW" sz="2000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zh-TW" alt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的規範粒子！</a:t>
                </a:r>
              </a:p>
            </p:txBody>
          </p:sp>
        </mc:Choice>
        <mc:Fallback xmlns="">
          <p:sp>
            <p:nvSpPr>
              <p:cNvPr id="48138" name="文字方塊 27">
                <a:extLst>
                  <a:ext uri="{FF2B5EF4-FFF2-40B4-BE49-F238E27FC236}">
                    <a16:creationId xmlns:a16="http://schemas.microsoft.com/office/drawing/2014/main" id="{94AD1DE3-E611-E238-DC1A-8BD910D3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8224" y="1652587"/>
                <a:ext cx="5110162" cy="400050"/>
              </a:xfrm>
              <a:prstGeom prst="rect">
                <a:avLst/>
              </a:prstGeom>
              <a:blipFill>
                <a:blip r:embed="rId3"/>
                <a:stretch>
                  <a:fillRect l="-1241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39" name="文字方塊 1">
                <a:extLst>
                  <a:ext uri="{FF2B5EF4-FFF2-40B4-BE49-F238E27FC236}">
                    <a16:creationId xmlns:a16="http://schemas.microsoft.com/office/drawing/2014/main" id="{07068A17-5921-F44A-A08B-1AB546445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7975" y="768350"/>
                <a:ext cx="62055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1800" dirty="0"/>
                  <a:t>弱交互作用不是 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Weak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𝑆𝑈</m:t>
                    </m:r>
                    <m:r>
                      <a:rPr lang="en-US" altLang="zh-TW" sz="20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(2)</m:t>
                    </m:r>
                  </m:oMath>
                </a14:m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gauge interaction </a:t>
                </a:r>
                <a:endParaRPr lang="zh-TW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139" name="文字方塊 1">
                <a:extLst>
                  <a:ext uri="{FF2B5EF4-FFF2-40B4-BE49-F238E27FC236}">
                    <a16:creationId xmlns:a16="http://schemas.microsoft.com/office/drawing/2014/main" id="{07068A17-5921-F44A-A08B-1AB546445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7975" y="768350"/>
                <a:ext cx="6205538" cy="400050"/>
              </a:xfrm>
              <a:prstGeom prst="rect">
                <a:avLst/>
              </a:prstGeom>
              <a:blipFill>
                <a:blip r:embed="rId4"/>
                <a:stretch>
                  <a:fillRect l="-818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40" name="文字方塊 15">
                <a:extLst>
                  <a:ext uri="{FF2B5EF4-FFF2-40B4-BE49-F238E27FC236}">
                    <a16:creationId xmlns:a16="http://schemas.microsoft.com/office/drawing/2014/main" id="{04A713E2-31C6-9707-4DEC-605E114B08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7975" y="1184275"/>
                <a:ext cx="62055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1800" dirty="0"/>
                  <a:t>而是 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Left-Handed Weak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𝑆𝑈</m:t>
                    </m:r>
                    <m:r>
                      <a:rPr lang="en-US" altLang="zh-TW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(2)</m:t>
                    </m:r>
                    <m:r>
                      <a:rPr lang="en-US" altLang="zh-TW" sz="2000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zh-TW" alt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gauge interactio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n 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140" name="文字方塊 15">
                <a:extLst>
                  <a:ext uri="{FF2B5EF4-FFF2-40B4-BE49-F238E27FC236}">
                    <a16:creationId xmlns:a16="http://schemas.microsoft.com/office/drawing/2014/main" id="{04A713E2-31C6-9707-4DEC-605E114B0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7975" y="1184275"/>
                <a:ext cx="6205538" cy="400050"/>
              </a:xfrm>
              <a:prstGeom prst="rect">
                <a:avLst/>
              </a:prstGeom>
              <a:blipFill>
                <a:blip r:embed="rId5"/>
                <a:stretch>
                  <a:fillRect l="-818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41" name="文字方塊 2">
            <a:extLst>
              <a:ext uri="{FF2B5EF4-FFF2-40B4-BE49-F238E27FC236}">
                <a16:creationId xmlns:a16="http://schemas.microsoft.com/office/drawing/2014/main" id="{09B51DF7-4077-C8F5-D6A3-650CC7DB5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613" y="4211637"/>
            <a:ext cx="481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zh-TW" altLang="en-US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42" name="文字方塊 17">
            <a:extLst>
              <a:ext uri="{FF2B5EF4-FFF2-40B4-BE49-F238E27FC236}">
                <a16:creationId xmlns:a16="http://schemas.microsoft.com/office/drawing/2014/main" id="{62285224-3964-4CFA-2B16-3FC6210A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763" y="4132262"/>
            <a:ext cx="481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zh-TW" altLang="en-US" sz="24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43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840CA1A5-324E-F722-3861-34489E4E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559851" y="2713037"/>
            <a:ext cx="9715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144" name="矩形 15">
                <a:extLst>
                  <a:ext uri="{FF2B5EF4-FFF2-40B4-BE49-F238E27FC236}">
                    <a16:creationId xmlns:a16="http://schemas.microsoft.com/office/drawing/2014/main" id="{E876838C-EDE2-26E1-32F4-07E8C82E1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8224" y="2255777"/>
                <a:ext cx="68525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For left-handed w</a:t>
                </a:r>
                <a:r>
                  <a:rPr lang="en-US" altLang="zh-TW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eak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𝑆𝑈</m:t>
                    </m:r>
                    <m:r>
                      <a:rPr lang="en-US" altLang="zh-TW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(2)</m:t>
                    </m:r>
                    <m:r>
                      <a:rPr lang="en-US" altLang="zh-TW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left-handed particles are doublets.  </a:t>
                </a:r>
                <a:endParaRPr lang="zh-TW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144" name="矩形 15">
                <a:extLst>
                  <a:ext uri="{FF2B5EF4-FFF2-40B4-BE49-F238E27FC236}">
                    <a16:creationId xmlns:a16="http://schemas.microsoft.com/office/drawing/2014/main" id="{E876838C-EDE2-26E1-32F4-07E8C82E1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8224" y="2255777"/>
                <a:ext cx="6852585" cy="400110"/>
              </a:xfrm>
              <a:prstGeom prst="rect">
                <a:avLst/>
              </a:prstGeom>
              <a:blipFill>
                <a:blip r:embed="rId7"/>
                <a:stretch>
                  <a:fillRect l="-926" t="-6061" r="-111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E99424-051B-07A0-8CA7-3C92254377D0}"/>
                  </a:ext>
                </a:extLst>
              </p:cNvPr>
              <p:cNvSpPr txBox="1"/>
              <p:nvPr/>
            </p:nvSpPr>
            <p:spPr>
              <a:xfrm>
                <a:off x="1884119" y="4973130"/>
                <a:ext cx="1511183" cy="4725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E99424-051B-07A0-8CA7-3C9225437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119" y="4973130"/>
                <a:ext cx="1511183" cy="472502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47B2CB-6857-290D-4D16-7E9D9C5B25C1}"/>
                  </a:ext>
                </a:extLst>
              </p:cNvPr>
              <p:cNvSpPr txBox="1"/>
              <p:nvPr/>
            </p:nvSpPr>
            <p:spPr>
              <a:xfrm>
                <a:off x="5496476" y="4973130"/>
                <a:ext cx="1486240" cy="4725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47B2CB-6857-290D-4D16-7E9D9C5B2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476" y="4973130"/>
                <a:ext cx="1486240" cy="472502"/>
              </a:xfrm>
              <a:prstGeom prst="rect">
                <a:avLst/>
              </a:prstGeom>
              <a:blipFill>
                <a:blip r:embed="rId9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15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2244D-6F17-1708-BC58-4B21F41A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7" descr="particle4">
            <a:extLst>
              <a:ext uri="{FF2B5EF4-FFF2-40B4-BE49-F238E27FC236}">
                <a16:creationId xmlns:a16="http://schemas.microsoft.com/office/drawing/2014/main" id="{F0BA46A1-AC0B-F923-278F-12FA342A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0598" r="30690" b="56187"/>
          <a:stretch>
            <a:fillRect/>
          </a:stretch>
        </p:blipFill>
        <p:spPr bwMode="auto">
          <a:xfrm>
            <a:off x="1554163" y="2427288"/>
            <a:ext cx="16049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particle4">
            <a:extLst>
              <a:ext uri="{FF2B5EF4-FFF2-40B4-BE49-F238E27FC236}">
                <a16:creationId xmlns:a16="http://schemas.microsoft.com/office/drawing/2014/main" id="{71EAA7F8-CC55-E70E-2EF2-327E5EA6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70361" r="31073" b="15326"/>
          <a:stretch>
            <a:fillRect/>
          </a:stretch>
        </p:blipFill>
        <p:spPr bwMode="auto">
          <a:xfrm>
            <a:off x="5370513" y="2424113"/>
            <a:ext cx="153828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文字方塊 28">
            <a:extLst>
              <a:ext uri="{FF2B5EF4-FFF2-40B4-BE49-F238E27FC236}">
                <a16:creationId xmlns:a16="http://schemas.microsoft.com/office/drawing/2014/main" id="{3D8E25C8-D870-EC10-79AF-535F0B5E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4359276"/>
            <a:ext cx="2830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與右旋粒子無作用！</a:t>
            </a:r>
          </a:p>
        </p:txBody>
      </p:sp>
      <p:pic>
        <p:nvPicPr>
          <p:cNvPr id="49158" name="Picture 7" descr="particle4">
            <a:extLst>
              <a:ext uri="{FF2B5EF4-FFF2-40B4-BE49-F238E27FC236}">
                <a16:creationId xmlns:a16="http://schemas.microsoft.com/office/drawing/2014/main" id="{69199188-34CB-F37E-38D9-06D700D3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43991" r="30690" b="42520"/>
          <a:stretch>
            <a:fillRect/>
          </a:stretch>
        </p:blipFill>
        <p:spPr bwMode="auto">
          <a:xfrm>
            <a:off x="3462338" y="2438400"/>
            <a:ext cx="16049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文字方塊 16">
            <a:extLst>
              <a:ext uri="{FF2B5EF4-FFF2-40B4-BE49-F238E27FC236}">
                <a16:creationId xmlns:a16="http://schemas.microsoft.com/office/drawing/2014/main" id="{F80AA497-7702-81C5-9D1A-AFD7FDDD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3836988"/>
            <a:ext cx="2176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Singlet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1" name="文字方塊 2">
            <a:extLst>
              <a:ext uri="{FF2B5EF4-FFF2-40B4-BE49-F238E27FC236}">
                <a16:creationId xmlns:a16="http://schemas.microsoft.com/office/drawing/2014/main" id="{3F7C10A5-6B32-F1AB-B388-6A0208C6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630488"/>
            <a:ext cx="481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R</a:t>
            </a:r>
            <a:endParaRPr lang="zh-TW" altLang="en-US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2" name="文字方塊 2">
            <a:extLst>
              <a:ext uri="{FF2B5EF4-FFF2-40B4-BE49-F238E27FC236}">
                <a16:creationId xmlns:a16="http://schemas.microsoft.com/office/drawing/2014/main" id="{AC979BB1-BE31-74DF-76D8-2663CF21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2673350"/>
            <a:ext cx="481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R</a:t>
            </a:r>
            <a:endParaRPr lang="zh-TW" altLang="en-US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3" name="文字方塊 2">
            <a:extLst>
              <a:ext uri="{FF2B5EF4-FFF2-40B4-BE49-F238E27FC236}">
                <a16:creationId xmlns:a16="http://schemas.microsoft.com/office/drawing/2014/main" id="{118C542A-C985-8735-51AA-AAD507CD3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681288"/>
            <a:ext cx="481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R</a:t>
            </a:r>
            <a:endParaRPr lang="zh-TW" altLang="en-US" sz="24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0924A9A5-8FCD-5D6D-6518-3D71EF4FEA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81" y="3395663"/>
            <a:ext cx="9794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5">
                <a:extLst>
                  <a:ext uri="{FF2B5EF4-FFF2-40B4-BE49-F238E27FC236}">
                    <a16:creationId xmlns:a16="http://schemas.microsoft.com/office/drawing/2014/main" id="{61852838-9290-CE15-DA44-868B5EA00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8082" y="1843028"/>
                <a:ext cx="761372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For Left-Handed </a:t>
                </a:r>
                <a:r>
                  <a:rPr lang="en-US" altLang="zh-TW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Weak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𝑆𝑈</m:t>
                    </m:r>
                    <m:r>
                      <a:rPr lang="en-US" altLang="zh-TW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(2)</m:t>
                    </m:r>
                    <m:r>
                      <a:rPr lang="en-US" altLang="zh-TW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right-handed particles are singlets.  </a:t>
                </a:r>
                <a:endParaRPr lang="zh-TW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15">
                <a:extLst>
                  <a:ext uri="{FF2B5EF4-FFF2-40B4-BE49-F238E27FC236}">
                    <a16:creationId xmlns:a16="http://schemas.microsoft.com/office/drawing/2014/main" id="{61852838-9290-CE15-DA44-868B5EA00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8082" y="1843028"/>
                <a:ext cx="7613724" cy="400110"/>
              </a:xfrm>
              <a:prstGeom prst="rect">
                <a:avLst/>
              </a:prstGeom>
              <a:blipFill>
                <a:blip r:embed="rId4"/>
                <a:stretch>
                  <a:fillRect l="-832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83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evidentcrimescene.com/cata/newproducts/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96" y="1320800"/>
            <a:ext cx="1482154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 descr="http://blogs.uslhc.us/wp-content/uploads/2009/09/spi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3146425"/>
            <a:ext cx="41052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文字方塊 6"/>
          <p:cNvSpPr txBox="1">
            <a:spLocks noChangeArrowheads="1"/>
          </p:cNvSpPr>
          <p:nvPr/>
        </p:nvSpPr>
        <p:spPr bwMode="auto">
          <a:xfrm>
            <a:off x="2366491" y="699599"/>
            <a:ext cx="4630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在鏡射變換下左手旋與右手旋的態會互換。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019202EB-D850-5F5C-EC97-6B07CF7668AB}"/>
                  </a:ext>
                </a:extLst>
              </p:cNvPr>
              <p:cNvSpPr txBox="1"/>
              <p:nvPr/>
            </p:nvSpPr>
            <p:spPr>
              <a:xfrm>
                <a:off x="5719491" y="1320800"/>
                <a:ext cx="1393523" cy="68544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019202EB-D850-5F5C-EC97-6B07CF766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91" y="1320800"/>
                <a:ext cx="1393523" cy="685444"/>
              </a:xfrm>
              <a:prstGeom prst="rect">
                <a:avLst/>
              </a:prstGeom>
              <a:blipFill>
                <a:blip r:embed="rId4"/>
                <a:stretch>
                  <a:fillRect t="-925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419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FB89D-0504-9BEF-2595-8C74E66C6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isgtw.org/sites/default/files/Standard_model_infographic.png">
            <a:extLst>
              <a:ext uri="{FF2B5EF4-FFF2-40B4-BE49-F238E27FC236}">
                <a16:creationId xmlns:a16="http://schemas.microsoft.com/office/drawing/2014/main" id="{9682200C-8976-71C7-52A6-66234FD7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54000"/>
            <a:ext cx="44323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http://www.isgtw.org/sites/default/files/Standard_model_infographic.png">
            <a:extLst>
              <a:ext uri="{FF2B5EF4-FFF2-40B4-BE49-F238E27FC236}">
                <a16:creationId xmlns:a16="http://schemas.microsoft.com/office/drawing/2014/main" id="{96B19D9F-4CAA-C157-401D-AA74BC90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254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1DD63AF-E945-F682-3A82-86BD390EB2AC}"/>
              </a:ext>
            </a:extLst>
          </p:cNvPr>
          <p:cNvSpPr/>
          <p:nvPr/>
        </p:nvSpPr>
        <p:spPr>
          <a:xfrm>
            <a:off x="5148263" y="2487613"/>
            <a:ext cx="2320925" cy="49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0181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9572E721-4472-376B-8ECB-DEC2FCD4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1916113" y="3990975"/>
            <a:ext cx="126206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E5B46EB6-11FF-B908-F7CE-9EEE233414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151313"/>
            <a:ext cx="8667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不等於 10">
            <a:extLst>
              <a:ext uri="{FF2B5EF4-FFF2-40B4-BE49-F238E27FC236}">
                <a16:creationId xmlns:a16="http://schemas.microsoft.com/office/drawing/2014/main" id="{0B0445F1-C049-B4BF-C2AD-54CB2742FF75}"/>
              </a:ext>
            </a:extLst>
          </p:cNvPr>
          <p:cNvSpPr/>
          <p:nvPr/>
        </p:nvSpPr>
        <p:spPr>
          <a:xfrm>
            <a:off x="4252913" y="4354513"/>
            <a:ext cx="827087" cy="47942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184" name="文字方塊 1">
            <a:extLst>
              <a:ext uri="{FF2B5EF4-FFF2-40B4-BE49-F238E27FC236}">
                <a16:creationId xmlns:a16="http://schemas.microsoft.com/office/drawing/2014/main" id="{5C7C3451-A09E-D2BF-8F6E-49399DAE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5167313"/>
            <a:ext cx="685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這樣的交互作用稱為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Chiral.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（弱作用是能分辨左右的）</a:t>
            </a:r>
          </a:p>
        </p:txBody>
      </p:sp>
      <p:sp>
        <p:nvSpPr>
          <p:cNvPr id="50185" name="文字方塊 2">
            <a:extLst>
              <a:ext uri="{FF2B5EF4-FFF2-40B4-BE49-F238E27FC236}">
                <a16:creationId xmlns:a16="http://schemas.microsoft.com/office/drawing/2014/main" id="{D9081576-AA29-0A34-DC52-76ED3670B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8" y="5602288"/>
            <a:ext cx="708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Left-handed fermions act differently from Right handed Fermions.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7" name="文字方塊 11">
            <a:extLst>
              <a:ext uri="{FF2B5EF4-FFF2-40B4-BE49-F238E27FC236}">
                <a16:creationId xmlns:a16="http://schemas.microsoft.com/office/drawing/2014/main" id="{D9685B1D-8A68-2D20-C850-6496D2DB2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3636963"/>
            <a:ext cx="681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左右旋的費米子，弱交互規範作用是不同的。</a:t>
            </a:r>
          </a:p>
        </p:txBody>
      </p:sp>
    </p:spTree>
    <p:extLst>
      <p:ext uri="{BB962C8B-B14F-4D97-AF65-F5344CB8AC3E}">
        <p14:creationId xmlns:p14="http://schemas.microsoft.com/office/powerpoint/2010/main" val="3622795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particle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56854" r="46578" b="15326"/>
          <a:stretch/>
        </p:blipFill>
        <p:spPr bwMode="auto">
          <a:xfrm>
            <a:off x="6053280" y="498480"/>
            <a:ext cx="103706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7"/>
          <p:cNvSpPr txBox="1">
            <a:spLocks noChangeArrowheads="1"/>
          </p:cNvSpPr>
          <p:nvPr/>
        </p:nvSpPr>
        <p:spPr bwMode="auto">
          <a:xfrm>
            <a:off x="7091011" y="1261702"/>
            <a:ext cx="481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zh-TW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7" descr="particle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70361" r="61648" b="15326"/>
          <a:stretch/>
        </p:blipFill>
        <p:spPr bwMode="auto">
          <a:xfrm>
            <a:off x="2475864" y="905304"/>
            <a:ext cx="448545" cy="4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2924409" y="1128982"/>
            <a:ext cx="481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zh-TW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字方塊 11"/>
          <p:cNvSpPr txBox="1">
            <a:spLocks noChangeArrowheads="1"/>
          </p:cNvSpPr>
          <p:nvPr/>
        </p:nvSpPr>
        <p:spPr bwMode="auto">
          <a:xfrm>
            <a:off x="702480" y="1615064"/>
            <a:ext cx="4529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右旋的電子，完全沒有弱交互作用。</a:t>
            </a:r>
          </a:p>
        </p:txBody>
      </p:sp>
      <p:pic>
        <p:nvPicPr>
          <p:cNvPr id="24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8" y="2399681"/>
            <a:ext cx="3556355" cy="28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02480" y="2006214"/>
            <a:ext cx="3023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例如邈子衰變。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Muon decay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31763" y="5306365"/>
            <a:ext cx="827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Experiments discover all the particles participating the interaction are left-handed.</a:t>
            </a:r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8022158B-1CCA-20AA-49E1-F486D1E29892}"/>
              </a:ext>
            </a:extLst>
          </p:cNvPr>
          <p:cNvSpPr txBox="1"/>
          <p:nvPr/>
        </p:nvSpPr>
        <p:spPr>
          <a:xfrm>
            <a:off x="313532" y="5800361"/>
            <a:ext cx="57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我們宇宙是左右不對稱。</a:t>
            </a:r>
            <a:r>
              <a:rPr lang="en-US" altLang="zh-TW" dirty="0">
                <a:latin typeface="+mn-ea"/>
                <a:ea typeface="+mn-ea"/>
              </a:rPr>
              <a:t> 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Mirror symmetry is broken!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DDF2B-D969-3512-EE41-6C231619DE0A}"/>
              </a:ext>
            </a:extLst>
          </p:cNvPr>
          <p:cNvSpPr/>
          <p:nvPr/>
        </p:nvSpPr>
        <p:spPr>
          <a:xfrm>
            <a:off x="4421623" y="2449014"/>
            <a:ext cx="4029779" cy="21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7">
                <a:extLst>
                  <a:ext uri="{FF2B5EF4-FFF2-40B4-BE49-F238E27FC236}">
                    <a16:creationId xmlns:a16="http://schemas.microsoft.com/office/drawing/2014/main" id="{6FE83BE0-AF2E-5360-7F08-F4B0993CDC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08962" y="2634566"/>
                <a:ext cx="4176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7" name="Text Box 27">
                <a:extLst>
                  <a:ext uri="{FF2B5EF4-FFF2-40B4-BE49-F238E27FC236}">
                    <a16:creationId xmlns:a16="http://schemas.microsoft.com/office/drawing/2014/main" id="{6FE83BE0-AF2E-5360-7F08-F4B0993CD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8962" y="2634566"/>
                <a:ext cx="4176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9FD3E106-A362-C970-0A58-A000CDBC4B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5883" y="2608462"/>
                <a:ext cx="281257" cy="394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𝜈</m:t>
                      </m:r>
                      <m:r>
                        <a:rPr lang="en-US" altLang="zh-TW" i="1" baseline="-30000" dirty="0" err="1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9FD3E106-A362-C970-0A58-A000CDBC4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5883" y="2608462"/>
                <a:ext cx="281257" cy="394256"/>
              </a:xfrm>
              <a:prstGeom prst="rect">
                <a:avLst/>
              </a:prstGeom>
              <a:blipFill>
                <a:blip r:embed="rId5"/>
                <a:stretch>
                  <a:fillRect l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3">
            <a:extLst>
              <a:ext uri="{FF2B5EF4-FFF2-40B4-BE49-F238E27FC236}">
                <a16:creationId xmlns:a16="http://schemas.microsoft.com/office/drawing/2014/main" id="{DDE867AB-A1DB-950F-A8FB-98C5121B3B61}"/>
              </a:ext>
            </a:extLst>
          </p:cNvPr>
          <p:cNvCxnSpPr>
            <a:cxnSpLocks/>
          </p:cNvCxnSpPr>
          <p:nvPr/>
        </p:nvCxnSpPr>
        <p:spPr>
          <a:xfrm>
            <a:off x="4637198" y="2976669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4">
            <a:extLst>
              <a:ext uri="{FF2B5EF4-FFF2-40B4-BE49-F238E27FC236}">
                <a16:creationId xmlns:a16="http://schemas.microsoft.com/office/drawing/2014/main" id="{335CBEA4-C8F3-7B91-D3EE-3DFF1AD2AB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7820" y="3687870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7">
            <a:extLst>
              <a:ext uri="{FF2B5EF4-FFF2-40B4-BE49-F238E27FC236}">
                <a16:creationId xmlns:a16="http://schemas.microsoft.com/office/drawing/2014/main" id="{D935EEB9-183D-16B9-4917-C8F86F4A229E}"/>
              </a:ext>
            </a:extLst>
          </p:cNvPr>
          <p:cNvCxnSpPr>
            <a:cxnSpLocks/>
          </p:cNvCxnSpPr>
          <p:nvPr/>
        </p:nvCxnSpPr>
        <p:spPr>
          <a:xfrm flipH="1">
            <a:off x="5463943" y="3703745"/>
            <a:ext cx="1862572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8">
            <a:extLst>
              <a:ext uri="{FF2B5EF4-FFF2-40B4-BE49-F238E27FC236}">
                <a16:creationId xmlns:a16="http://schemas.microsoft.com/office/drawing/2014/main" id="{34E3BE87-15A5-9496-F1D3-EA1E0254A63E}"/>
              </a:ext>
            </a:extLst>
          </p:cNvPr>
          <p:cNvCxnSpPr>
            <a:cxnSpLocks/>
          </p:cNvCxnSpPr>
          <p:nvPr/>
        </p:nvCxnSpPr>
        <p:spPr>
          <a:xfrm rot="10800000">
            <a:off x="4913423" y="3222732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9">
            <a:extLst>
              <a:ext uri="{FF2B5EF4-FFF2-40B4-BE49-F238E27FC236}">
                <a16:creationId xmlns:a16="http://schemas.microsoft.com/office/drawing/2014/main" id="{9E9EC3C4-BA6E-F938-97DD-A94589166421}"/>
              </a:ext>
            </a:extLst>
          </p:cNvPr>
          <p:cNvCxnSpPr>
            <a:cxnSpLocks/>
          </p:cNvCxnSpPr>
          <p:nvPr/>
        </p:nvCxnSpPr>
        <p:spPr>
          <a:xfrm flipV="1">
            <a:off x="5066886" y="3889183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6">
                <a:extLst>
                  <a:ext uri="{FF2B5EF4-FFF2-40B4-BE49-F238E27FC236}">
                    <a16:creationId xmlns:a16="http://schemas.microsoft.com/office/drawing/2014/main" id="{4E6E39D2-2230-E313-D464-0D34478E98A1}"/>
                  </a:ext>
                </a:extLst>
              </p:cNvPr>
              <p:cNvSpPr/>
              <p:nvPr/>
            </p:nvSpPr>
            <p:spPr>
              <a:xfrm>
                <a:off x="6218649" y="3311527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6">
                <a:extLst>
                  <a:ext uri="{FF2B5EF4-FFF2-40B4-BE49-F238E27FC236}">
                    <a16:creationId xmlns:a16="http://schemas.microsoft.com/office/drawing/2014/main" id="{4E6E39D2-2230-E313-D464-0D34478E9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649" y="3311527"/>
                <a:ext cx="6222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DAE863-3F43-5CB9-D0AA-109112DDA42F}"/>
                  </a:ext>
                </a:extLst>
              </p:cNvPr>
              <p:cNvSpPr txBox="1"/>
              <p:nvPr/>
            </p:nvSpPr>
            <p:spPr>
              <a:xfrm>
                <a:off x="4609074" y="2600707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𝜈</m:t>
                      </m:r>
                      <m:r>
                        <a:rPr lang="en-US" altLang="zh-TW" i="1" baseline="-30000" dirty="0" err="1">
                          <a:latin typeface="Cambria Math"/>
                          <a:cs typeface="Times New Roman" pitchFamily="18" charset="0"/>
                        </a:rPr>
                        <m:t>𝜇</m:t>
                      </m:r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DAE863-3F43-5CB9-D0AA-109112DDA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074" y="2600707"/>
                <a:ext cx="217489" cy="276999"/>
              </a:xfrm>
              <a:prstGeom prst="rect">
                <a:avLst/>
              </a:prstGeom>
              <a:blipFill>
                <a:blip r:embed="rId7"/>
                <a:stretch>
                  <a:fillRect l="-21053" r="-15789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C6E3D96-0FED-92B0-3036-EBC42F34AF73}"/>
                  </a:ext>
                </a:extLst>
              </p:cNvPr>
              <p:cNvSpPr txBox="1"/>
              <p:nvPr/>
            </p:nvSpPr>
            <p:spPr>
              <a:xfrm>
                <a:off x="4625845" y="3867970"/>
                <a:ext cx="217489" cy="2859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C6E3D96-0FED-92B0-3036-EBC42F34A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845" y="3867970"/>
                <a:ext cx="217489" cy="285912"/>
              </a:xfrm>
              <a:prstGeom prst="rect">
                <a:avLst/>
              </a:prstGeom>
              <a:blipFill>
                <a:blip r:embed="rId8"/>
                <a:stretch>
                  <a:fillRect l="-16667" r="-1111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接點 3">
            <a:extLst>
              <a:ext uri="{FF2B5EF4-FFF2-40B4-BE49-F238E27FC236}">
                <a16:creationId xmlns:a16="http://schemas.microsoft.com/office/drawing/2014/main" id="{8333263E-143F-BC54-1557-689A5FF45717}"/>
              </a:ext>
            </a:extLst>
          </p:cNvPr>
          <p:cNvCxnSpPr>
            <a:cxnSpLocks/>
          </p:cNvCxnSpPr>
          <p:nvPr/>
        </p:nvCxnSpPr>
        <p:spPr>
          <a:xfrm>
            <a:off x="6487660" y="2979387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8">
            <a:extLst>
              <a:ext uri="{FF2B5EF4-FFF2-40B4-BE49-F238E27FC236}">
                <a16:creationId xmlns:a16="http://schemas.microsoft.com/office/drawing/2014/main" id="{24670488-7B27-33A9-8BB4-FAD3765423A3}"/>
              </a:ext>
            </a:extLst>
          </p:cNvPr>
          <p:cNvCxnSpPr>
            <a:cxnSpLocks/>
          </p:cNvCxnSpPr>
          <p:nvPr/>
        </p:nvCxnSpPr>
        <p:spPr>
          <a:xfrm>
            <a:off x="6539274" y="3026049"/>
            <a:ext cx="224611" cy="1994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4">
            <a:extLst>
              <a:ext uri="{FF2B5EF4-FFF2-40B4-BE49-F238E27FC236}">
                <a16:creationId xmlns:a16="http://schemas.microsoft.com/office/drawing/2014/main" id="{FA97C935-962B-B8DD-7A8A-DDB9BAB483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26515" y="3057633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9">
            <a:extLst>
              <a:ext uri="{FF2B5EF4-FFF2-40B4-BE49-F238E27FC236}">
                <a16:creationId xmlns:a16="http://schemas.microsoft.com/office/drawing/2014/main" id="{57CDBBA9-B691-B558-9CCE-823202317CDE}"/>
              </a:ext>
            </a:extLst>
          </p:cNvPr>
          <p:cNvCxnSpPr>
            <a:cxnSpLocks/>
          </p:cNvCxnSpPr>
          <p:nvPr/>
        </p:nvCxnSpPr>
        <p:spPr>
          <a:xfrm flipV="1">
            <a:off x="7675581" y="3258946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3FD560-27F3-E360-DA6E-C681CFBB2CAC}"/>
              </a:ext>
            </a:extLst>
          </p:cNvPr>
          <p:cNvCxnSpPr>
            <a:cxnSpLocks/>
          </p:cNvCxnSpPr>
          <p:nvPr/>
        </p:nvCxnSpPr>
        <p:spPr>
          <a:xfrm>
            <a:off x="6123986" y="3703745"/>
            <a:ext cx="1892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">
                <a:extLst>
                  <a:ext uri="{FF2B5EF4-FFF2-40B4-BE49-F238E27FC236}">
                    <a16:creationId xmlns:a16="http://schemas.microsoft.com/office/drawing/2014/main" id="{E9BA6A82-AC08-3E0E-28A5-9FC5307C82BC}"/>
                  </a:ext>
                </a:extLst>
              </p:cNvPr>
              <p:cNvSpPr txBox="1"/>
              <p:nvPr/>
            </p:nvSpPr>
            <p:spPr>
              <a:xfrm>
                <a:off x="5361997" y="4845494"/>
                <a:ext cx="2066463" cy="3916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文字方塊 3">
                <a:extLst>
                  <a:ext uri="{FF2B5EF4-FFF2-40B4-BE49-F238E27FC236}">
                    <a16:creationId xmlns:a16="http://schemas.microsoft.com/office/drawing/2014/main" id="{E9BA6A82-AC08-3E0E-28A5-9FC5307C8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997" y="4845494"/>
                <a:ext cx="2066463" cy="391646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AF39A6E9-3E7B-74FB-89A8-5CECC389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7267797" y="3433635"/>
            <a:ext cx="864672" cy="7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971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CED3-37C6-8016-1B80-C122C9DA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quantumdiaries.org/wp-content/uploads/2011/06/particlecarspinright-300x201.png">
            <a:extLst>
              <a:ext uri="{FF2B5EF4-FFF2-40B4-BE49-F238E27FC236}">
                <a16:creationId xmlns:a16="http://schemas.microsoft.com/office/drawing/2014/main" id="{3B09EC1D-8850-5B65-0C88-5992BD7E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7" y="1835048"/>
            <a:ext cx="28575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http://www.quantumdiaries.org/wp-content/uploads/2011/06/car_boosted-300x195.png">
            <a:extLst>
              <a:ext uri="{FF2B5EF4-FFF2-40B4-BE49-F238E27FC236}">
                <a16:creationId xmlns:a16="http://schemas.microsoft.com/office/drawing/2014/main" id="{CDAF102C-2DF2-4A53-1CCA-F61A72BCE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835048"/>
            <a:ext cx="2857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文字方塊 5">
            <a:extLst>
              <a:ext uri="{FF2B5EF4-FFF2-40B4-BE49-F238E27FC236}">
                <a16:creationId xmlns:a16="http://schemas.microsoft.com/office/drawing/2014/main" id="{62DC0971-506A-ECDF-F591-84C76B124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58" y="974727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對任一有質量的費米子我一定可以找到一個座標系比它運動得更快。</a:t>
            </a:r>
          </a:p>
        </p:txBody>
      </p:sp>
      <p:sp>
        <p:nvSpPr>
          <p:cNvPr id="51207" name="文字方塊 7">
            <a:extLst>
              <a:ext uri="{FF2B5EF4-FFF2-40B4-BE49-F238E27FC236}">
                <a16:creationId xmlns:a16="http://schemas.microsoft.com/office/drawing/2014/main" id="{745AE9F1-38D3-E9AE-2AB9-860B1EFFC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7" y="3859110"/>
            <a:ext cx="669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因此在此新座標系中觀察，本來的右旋費米子就變成左旋費米子！</a:t>
            </a:r>
          </a:p>
        </p:txBody>
      </p:sp>
      <p:sp>
        <p:nvSpPr>
          <p:cNvPr id="51211" name="文字方塊 7">
            <a:extLst>
              <a:ext uri="{FF2B5EF4-FFF2-40B4-BE49-F238E27FC236}">
                <a16:creationId xmlns:a16="http://schemas.microsoft.com/office/drawing/2014/main" id="{BB0F2B35-B84A-2EC6-A8BE-43E24DEAF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199" y="1430235"/>
            <a:ext cx="669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在此新座標系中觀察，粒子的動量改變方向，而自旋並不改變！</a:t>
            </a:r>
          </a:p>
        </p:txBody>
      </p:sp>
    </p:spTree>
    <p:extLst>
      <p:ext uri="{BB962C8B-B14F-4D97-AF65-F5344CB8AC3E}">
        <p14:creationId xmlns:p14="http://schemas.microsoft.com/office/powerpoint/2010/main" val="4128056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0D7D9-F92A-EE43-3283-001AC734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quantumdiaries.org/wp-content/uploads/2011/06/particlecarspinright-300x201.png">
            <a:extLst>
              <a:ext uri="{FF2B5EF4-FFF2-40B4-BE49-F238E27FC236}">
                <a16:creationId xmlns:a16="http://schemas.microsoft.com/office/drawing/2014/main" id="{139B670C-C3C2-9767-36B0-370211FD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02" y="1317235"/>
            <a:ext cx="2162757" cy="14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http://www.quantumdiaries.org/wp-content/uploads/2011/06/car_boosted-300x195.png">
            <a:extLst>
              <a:ext uri="{FF2B5EF4-FFF2-40B4-BE49-F238E27FC236}">
                <a16:creationId xmlns:a16="http://schemas.microsoft.com/office/drawing/2014/main" id="{2A8606A4-D005-20A9-49CF-BA3550C2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16" y="1317235"/>
            <a:ext cx="2229303" cy="14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字方塊 3">
            <a:extLst>
              <a:ext uri="{FF2B5EF4-FFF2-40B4-BE49-F238E27FC236}">
                <a16:creationId xmlns:a16="http://schemas.microsoft.com/office/drawing/2014/main" id="{24B19AF3-CCB0-7CBB-6D90-FBA7B2F9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582" y="3102237"/>
            <a:ext cx="766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此費米子的弱交互作用，在新座標系中觀察與在原來座標系中，是不同的。</a:t>
            </a:r>
          </a:p>
        </p:txBody>
      </p:sp>
      <p:sp>
        <p:nvSpPr>
          <p:cNvPr id="51208" name="文字方塊 8">
            <a:extLst>
              <a:ext uri="{FF2B5EF4-FFF2-40B4-BE49-F238E27FC236}">
                <a16:creationId xmlns:a16="http://schemas.microsoft.com/office/drawing/2014/main" id="{95F2AA8F-286A-D359-D519-3ADA15940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57" y="4200777"/>
            <a:ext cx="6950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除非你永遠無法跑得比它快！那此費米子是無質量的。</a:t>
            </a:r>
            <a:endParaRPr lang="en-US" altLang="zh-TW" sz="1800" dirty="0"/>
          </a:p>
        </p:txBody>
      </p:sp>
      <p:sp>
        <p:nvSpPr>
          <p:cNvPr id="51209" name="文字方塊 4">
            <a:extLst>
              <a:ext uri="{FF2B5EF4-FFF2-40B4-BE49-F238E27FC236}">
                <a16:creationId xmlns:a16="http://schemas.microsoft.com/office/drawing/2014/main" id="{86A65C32-0DC4-7C9B-37FB-A2A62103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57" y="5297730"/>
            <a:ext cx="7212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Fermion Masses are forbidden by the chiral weak symmetry!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0" name="文字方塊 1">
            <a:extLst>
              <a:ext uri="{FF2B5EF4-FFF2-40B4-BE49-F238E27FC236}">
                <a16:creationId xmlns:a16="http://schemas.microsoft.com/office/drawing/2014/main" id="{AAB641E7-D482-AF0D-037D-C245F025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57" y="4736965"/>
            <a:ext cx="681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從弱作用規範對稱的角度來看，電子、夸克質量是不被允許的。</a:t>
            </a:r>
          </a:p>
        </p:txBody>
      </p:sp>
      <p:sp>
        <p:nvSpPr>
          <p:cNvPr id="51212" name="文字方塊 2">
            <a:extLst>
              <a:ext uri="{FF2B5EF4-FFF2-40B4-BE49-F238E27FC236}">
                <a16:creationId xmlns:a16="http://schemas.microsoft.com/office/drawing/2014/main" id="{23168FA1-7CEB-6925-6D69-BEFA227EE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57" y="3663002"/>
            <a:ext cx="6950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弱交互作用在羅倫茲變換下，不是不變的！這當然不能允許。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F5755DFD-4F19-26EF-83B4-9BCBC973DF55}"/>
                  </a:ext>
                </a:extLst>
              </p:cNvPr>
              <p:cNvSpPr txBox="1"/>
              <p:nvPr/>
            </p:nvSpPr>
            <p:spPr>
              <a:xfrm>
                <a:off x="4805013" y="795988"/>
                <a:ext cx="2279941" cy="544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Doublet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013" y="795988"/>
                <a:ext cx="2279941" cy="544252"/>
              </a:xfrm>
              <a:prstGeom prst="rect">
                <a:avLst/>
              </a:prstGeom>
              <a:blipFill rotWithShape="1">
                <a:blip r:embed="rId4"/>
                <a:stretch>
                  <a:fillRect l="-2139" b="-22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ADF5FE-8470-FC01-192A-78AAB12F5660}"/>
                  </a:ext>
                </a:extLst>
              </p:cNvPr>
              <p:cNvSpPr txBox="1"/>
              <p:nvPr/>
            </p:nvSpPr>
            <p:spPr>
              <a:xfrm>
                <a:off x="1838387" y="795988"/>
                <a:ext cx="1904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singlet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387" y="795988"/>
                <a:ext cx="190497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885" t="-8333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9772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A4B6-6DE2-9CF2-41E7-3D1CF2ED1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4">
            <a:extLst>
              <a:ext uri="{FF2B5EF4-FFF2-40B4-BE49-F238E27FC236}">
                <a16:creationId xmlns:a16="http://schemas.microsoft.com/office/drawing/2014/main" id="{AA056614-D6E7-A79F-639B-8DC8E401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644" y="1219707"/>
            <a:ext cx="7212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Fermion Masses are forbidden by the chiral weak symmetry!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4E021-17D4-DA73-FE4E-A0416F88F904}"/>
              </a:ext>
            </a:extLst>
          </p:cNvPr>
          <p:cNvSpPr txBox="1"/>
          <p:nvPr/>
        </p:nvSpPr>
        <p:spPr>
          <a:xfrm>
            <a:off x="1148644" y="1729417"/>
            <a:ext cx="770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helps to think that fermions are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 massless,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intrinsically chiral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4F83A-0AAD-DEB5-C4E1-136F99A1700B}"/>
              </a:ext>
            </a:extLst>
          </p:cNvPr>
          <p:cNvSpPr txBox="1"/>
          <p:nvPr/>
        </p:nvSpPr>
        <p:spPr>
          <a:xfrm>
            <a:off x="1148644" y="2630944"/>
            <a:ext cx="56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Fermion masses are added on by external mechanism.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FE0EB-8A1C-1E50-993F-3685518A596C}"/>
              </a:ext>
            </a:extLst>
          </p:cNvPr>
          <p:cNvSpPr txBox="1"/>
          <p:nvPr/>
        </p:nvSpPr>
        <p:spPr>
          <a:xfrm>
            <a:off x="1148644" y="4878176"/>
            <a:ext cx="313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start with chiral fermions.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905FD-8186-2EEF-8D40-0EF121ED9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 b="39178"/>
          <a:stretch/>
        </p:blipFill>
        <p:spPr bwMode="auto">
          <a:xfrm>
            <a:off x="1875624" y="3141686"/>
            <a:ext cx="5758051" cy="155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9D61A-7FB0-915E-E9DA-890965907ADC}"/>
              </a:ext>
            </a:extLst>
          </p:cNvPr>
          <p:cNvSpPr txBox="1"/>
          <p:nvPr/>
        </p:nvSpPr>
        <p:spPr>
          <a:xfrm>
            <a:off x="1148644" y="2190907"/>
            <a:ext cx="692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生下來是無質量，本質上是Chiral，質量是外在機制所賦予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69551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912071" y="2515522"/>
            <a:ext cx="2857500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881920" y="2522440"/>
            <a:ext cx="2857500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02" name="Picture 2" descr="http://www.quantumdiaries.org/wp-content/uploads/2011/06/particlecarspinright-300x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071" y="2515522"/>
            <a:ext cx="28575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http://www.quantumdiaries.org/wp-content/uploads/2011/06/car_boosted-300x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3" y="2551014"/>
            <a:ext cx="2857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06" name="文字方塊 5"/>
              <p:cNvSpPr txBox="1">
                <a:spLocks noChangeArrowheads="1"/>
              </p:cNvSpPr>
              <p:nvPr/>
            </p:nvSpPr>
            <p:spPr bwMode="auto">
              <a:xfrm>
                <a:off x="1089024" y="873834"/>
                <a:ext cx="759114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1800" dirty="0"/>
                  <a:t>如果我找到一個座標系比電子運動得更快。例如速度是電子的兩倍。</a:t>
                </a:r>
                <a:endParaRPr lang="en-US" altLang="zh-TW" sz="1800" dirty="0"/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If the observer moves faster than electron,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latin typeface="Cambria Math" panose="02040503050406030204" pitchFamily="18" charset="0"/>
                  </a:rPr>
                  <a:t>change direction but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latin typeface="Cambria Math" panose="02040503050406030204" pitchFamily="18" charset="0"/>
                  </a:rPr>
                  <a:t>doesn’t.</a:t>
                </a:r>
                <a:endParaRPr lang="zh-TW" altLang="en-US" sz="18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20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024" y="873834"/>
                <a:ext cx="7591149" cy="646331"/>
              </a:xfrm>
              <a:prstGeom prst="rect">
                <a:avLst/>
              </a:prstGeom>
              <a:blipFill>
                <a:blip r:embed="rId4"/>
                <a:stretch>
                  <a:fillRect l="-668" t="-3846" b="-134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7" name="文字方塊 7"/>
          <p:cNvSpPr txBox="1">
            <a:spLocks noChangeArrowheads="1"/>
          </p:cNvSpPr>
          <p:nvPr/>
        </p:nvSpPr>
        <p:spPr bwMode="auto">
          <a:xfrm>
            <a:off x="1138531" y="4389325"/>
            <a:ext cx="77057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因此在此新座標系中觀察，本來的左旋費米子就變成右旋費米子</a:t>
            </a:r>
            <a:r>
              <a:rPr lang="en-US" altLang="zh-TW" sz="1800" dirty="0"/>
              <a:t>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For the new observer, the original left-handed particle becomes right-handed,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supposedly no weak interaction and hence no decay.</a:t>
            </a:r>
            <a:endParaRPr lang="zh-TW" altLang="en-US" sz="1800" dirty="0">
              <a:latin typeface="Cambria Math" panose="02040503050406030204" pitchFamily="18" charset="0"/>
            </a:endParaRPr>
          </a:p>
        </p:txBody>
      </p:sp>
      <p:sp>
        <p:nvSpPr>
          <p:cNvPr id="51211" name="文字方塊 7"/>
          <p:cNvSpPr txBox="1">
            <a:spLocks noChangeArrowheads="1"/>
          </p:cNvSpPr>
          <p:nvPr/>
        </p:nvSpPr>
        <p:spPr bwMode="auto">
          <a:xfrm>
            <a:off x="1092199" y="1541804"/>
            <a:ext cx="669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在此新座標系中觀察，粒子的動量改變方向，而自旋並不改變！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66379" y="501313"/>
            <a:ext cx="3914516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這很奇怪！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This is odd.</a:t>
            </a:r>
            <a:endParaRPr lang="zh-CN" altLang="en-US" dirty="0"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987482" y="1974799"/>
                <a:ext cx="99341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82" y="1974799"/>
                <a:ext cx="993413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4918" r="-22699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889258" y="1976562"/>
                <a:ext cx="78245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258" y="1976562"/>
                <a:ext cx="782458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21311" r="-34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305955" y="3081796"/>
                <a:ext cx="15383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955" y="3081796"/>
                <a:ext cx="1538306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21667" r="-14229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2909492" y="3829986"/>
            <a:ext cx="605076" cy="37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369178" y="3829986"/>
            <a:ext cx="400393" cy="37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3912071" y="3949908"/>
            <a:ext cx="772356" cy="0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6" t="24435"/>
          <a:stretch>
            <a:fillRect/>
          </a:stretch>
        </p:blipFill>
        <p:spPr bwMode="auto">
          <a:xfrm>
            <a:off x="6170679" y="5324931"/>
            <a:ext cx="2623278" cy="139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1138532" y="545070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可是這個邈子衰變產生的電子應該是左旋才對！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138530" y="5877368"/>
            <a:ext cx="539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物理不應該隨觀察者狀態而改變。</a:t>
            </a:r>
            <a:endParaRPr lang="en-US" altLang="zh-TW" dirty="0">
              <a:latin typeface="+mn-ea"/>
              <a:ea typeface="+mn-ea"/>
            </a:endParaRPr>
          </a:p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Physics shouldn’t depend on the state of the observer.</a:t>
            </a:r>
            <a:endParaRPr lang="zh-TW" altLang="en-US" dirty="0">
              <a:latin typeface="Cambria Math" panose="020405030504060302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768301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quantumdiaries.org/wp-content/uploads/2011/06/particlecarspinright-300x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02" y="1365191"/>
            <a:ext cx="2162757" cy="14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http://www.quantumdiaries.org/wp-content/uploads/2011/06/car_boosted-300x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16" y="1365191"/>
            <a:ext cx="2229303" cy="14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字方塊 3"/>
          <p:cNvSpPr txBox="1">
            <a:spLocks noChangeArrowheads="1"/>
          </p:cNvSpPr>
          <p:nvPr/>
        </p:nvSpPr>
        <p:spPr bwMode="auto">
          <a:xfrm>
            <a:off x="973582" y="2915484"/>
            <a:ext cx="7662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在一個坐標系，費米子有弱交互作用，在另一座標系中就沒有弱交互作用。</a:t>
            </a:r>
          </a:p>
        </p:txBody>
      </p:sp>
      <p:sp>
        <p:nvSpPr>
          <p:cNvPr id="51208" name="文字方塊 8"/>
          <p:cNvSpPr txBox="1">
            <a:spLocks noChangeArrowheads="1"/>
          </p:cNvSpPr>
          <p:nvPr/>
        </p:nvSpPr>
        <p:spPr bwMode="auto">
          <a:xfrm>
            <a:off x="1002157" y="4910979"/>
            <a:ext cx="6950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除非你永遠無法跑得比它快！如同沒有質量的光子。</a:t>
            </a:r>
          </a:p>
        </p:txBody>
      </p:sp>
      <p:sp>
        <p:nvSpPr>
          <p:cNvPr id="51210" name="文字方塊 1"/>
          <p:cNvSpPr txBox="1">
            <a:spLocks noChangeArrowheads="1"/>
          </p:cNvSpPr>
          <p:nvPr/>
        </p:nvSpPr>
        <p:spPr bwMode="auto">
          <a:xfrm>
            <a:off x="981179" y="6226233"/>
            <a:ext cx="681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左右旋的費米子，若是交互作用不同，質量是不被允許的。</a:t>
            </a:r>
          </a:p>
        </p:txBody>
      </p:sp>
      <p:sp>
        <p:nvSpPr>
          <p:cNvPr id="51212" name="文字方塊 2"/>
          <p:cNvSpPr txBox="1">
            <a:spLocks noChangeArrowheads="1"/>
          </p:cNvSpPr>
          <p:nvPr/>
        </p:nvSpPr>
        <p:spPr bwMode="auto">
          <a:xfrm>
            <a:off x="1002157" y="3386308"/>
            <a:ext cx="6950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這是難以接受的。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This is unacceptable.</a:t>
            </a:r>
          </a:p>
        </p:txBody>
      </p:sp>
      <p:pic>
        <p:nvPicPr>
          <p:cNvPr id="11" name="Picture 7" descr="particle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70361" r="62047" b="15326"/>
          <a:stretch/>
        </p:blipFill>
        <p:spPr bwMode="auto">
          <a:xfrm>
            <a:off x="2162753" y="737119"/>
            <a:ext cx="438040" cy="4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2"/>
          <p:cNvSpPr txBox="1">
            <a:spLocks noChangeArrowheads="1"/>
          </p:cNvSpPr>
          <p:nvPr/>
        </p:nvSpPr>
        <p:spPr bwMode="auto">
          <a:xfrm>
            <a:off x="2541395" y="904816"/>
            <a:ext cx="481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R</a:t>
            </a:r>
            <a:endParaRPr lang="zh-TW" altLang="en-US" sz="2000" i="1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13" name="Picture 7" descr="particle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56854" r="63775" b="15326"/>
          <a:stretch/>
        </p:blipFill>
        <p:spPr bwMode="auto">
          <a:xfrm>
            <a:off x="4952849" y="261879"/>
            <a:ext cx="48108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7"/>
          <p:cNvSpPr txBox="1">
            <a:spLocks noChangeArrowheads="1"/>
          </p:cNvSpPr>
          <p:nvPr/>
        </p:nvSpPr>
        <p:spPr bwMode="auto">
          <a:xfrm>
            <a:off x="5346554" y="968285"/>
            <a:ext cx="481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L</a:t>
            </a:r>
            <a:endParaRPr lang="zh-TW" altLang="en-US" sz="2000" i="1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3582" y="5802416"/>
            <a:ext cx="618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要讓以上討論失效，唯一的可能就是此費米子是無質量的。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81179" y="5287912"/>
            <a:ext cx="778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有質量的粒子，速度一定小於光速，一定可以找一個比它速度快的坐標系。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499FF-AFCF-FC44-981A-466A7D81FFF2}"/>
              </a:ext>
            </a:extLst>
          </p:cNvPr>
          <p:cNvSpPr txBox="1"/>
          <p:nvPr/>
        </p:nvSpPr>
        <p:spPr>
          <a:xfrm>
            <a:off x="1007981" y="3757745"/>
            <a:ext cx="512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Cambria Math" panose="02040503050406030204" pitchFamily="18" charset="0"/>
                <a:ea typeface="Cambria Math" panose="02040503050406030204" pitchFamily="18" charset="0"/>
              </a:rPr>
              <a:t>The only loophole in the augument is:</a:t>
            </a:r>
          </a:p>
          <a:p>
            <a:r>
              <a:rPr lang="en-TW" dirty="0">
                <a:latin typeface="Cambria Math" panose="02040503050406030204" pitchFamily="18" charset="0"/>
                <a:ea typeface="Cambria Math" panose="02040503050406030204" pitchFamily="18" charset="0"/>
              </a:rPr>
              <a:t>maybe you just can’t move faster than electron.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3078A-59CF-3940-A357-CFE4C1E67D87}"/>
              </a:ext>
            </a:extLst>
          </p:cNvPr>
          <p:cNvSpPr txBox="1"/>
          <p:nvPr/>
        </p:nvSpPr>
        <p:spPr>
          <a:xfrm>
            <a:off x="1002156" y="4404076"/>
            <a:ext cx="734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Cambria Math" panose="02040503050406030204" pitchFamily="18" charset="0"/>
                <a:ea typeface="Cambria Math" panose="02040503050406030204" pitchFamily="18" charset="0"/>
              </a:rPr>
              <a:t>Intrinsically electrons moves in the speed of light and is massless.</a:t>
            </a:r>
          </a:p>
        </p:txBody>
      </p:sp>
    </p:spTree>
    <p:extLst>
      <p:ext uri="{BB962C8B-B14F-4D97-AF65-F5344CB8AC3E}">
        <p14:creationId xmlns:p14="http://schemas.microsoft.com/office/powerpoint/2010/main" val="257222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文字方塊 5">
            <a:extLst>
              <a:ext uri="{FF2B5EF4-FFF2-40B4-BE49-F238E27FC236}">
                <a16:creationId xmlns:a16="http://schemas.microsoft.com/office/drawing/2014/main" id="{921B1757-18EB-0C42-9CAA-1AF30C4D6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64" y="1373890"/>
            <a:ext cx="7384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start with Dirac field and its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 which contains masses: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11056E-A8BA-0542-BF3D-65574DA1E393}"/>
                  </a:ext>
                </a:extLst>
              </p:cNvPr>
              <p:cNvSpPr txBox="1"/>
              <p:nvPr/>
            </p:nvSpPr>
            <p:spPr>
              <a:xfrm>
                <a:off x="1911946" y="1865575"/>
                <a:ext cx="2809166" cy="27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11056E-A8BA-0542-BF3D-65574DA1E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946" y="1865575"/>
                <a:ext cx="2809166" cy="279885"/>
              </a:xfrm>
              <a:prstGeom prst="rect">
                <a:avLst/>
              </a:prstGeom>
              <a:blipFill>
                <a:blip r:embed="rId3"/>
                <a:stretch>
                  <a:fillRect l="-901" r="-180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4F61FEB-0136-4EAD-4288-A174DD8D1D1C}"/>
              </a:ext>
            </a:extLst>
          </p:cNvPr>
          <p:cNvSpPr txBox="1"/>
          <p:nvPr/>
        </p:nvSpPr>
        <p:spPr>
          <a:xfrm>
            <a:off x="1041347" y="595302"/>
            <a:ext cx="48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a mass do in QFT?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DB6FA4-05D8-3145-2A43-DA4606FAE1EB}"/>
                  </a:ext>
                </a:extLst>
              </p:cNvPr>
              <p:cNvSpPr txBox="1"/>
              <p:nvPr/>
            </p:nvSpPr>
            <p:spPr>
              <a:xfrm>
                <a:off x="5121489" y="1899343"/>
                <a:ext cx="1961800" cy="27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DB6FA4-05D8-3145-2A43-DA4606FAE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489" y="1899343"/>
                <a:ext cx="1961800" cy="279885"/>
              </a:xfrm>
              <a:prstGeom prst="rect">
                <a:avLst/>
              </a:prstGeom>
              <a:blipFill>
                <a:blip r:embed="rId11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C870E7-8CE2-FBEF-C0FC-6D19EBE86837}"/>
                  </a:ext>
                </a:extLst>
              </p:cNvPr>
              <p:cNvSpPr txBox="1"/>
              <p:nvPr/>
            </p:nvSpPr>
            <p:spPr>
              <a:xfrm>
                <a:off x="7260879" y="1757445"/>
                <a:ext cx="1425153" cy="563680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C870E7-8CE2-FBEF-C0FC-6D19EBE86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879" y="1757445"/>
                <a:ext cx="1425153" cy="563680"/>
              </a:xfrm>
              <a:prstGeom prst="rect">
                <a:avLst/>
              </a:prstGeom>
              <a:blipFill>
                <a:blip r:embed="rId12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3C46D6-A764-C294-CFC5-9037520202F6}"/>
                  </a:ext>
                </a:extLst>
              </p:cNvPr>
              <p:cNvSpPr txBox="1"/>
              <p:nvPr/>
            </p:nvSpPr>
            <p:spPr>
              <a:xfrm>
                <a:off x="1048947" y="2228103"/>
                <a:ext cx="4572000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mass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term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3C46D6-A764-C294-CFC5-903752020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47" y="2228103"/>
                <a:ext cx="4572000" cy="381515"/>
              </a:xfrm>
              <a:prstGeom prst="rect">
                <a:avLst/>
              </a:prstGeom>
              <a:blipFill>
                <a:blip r:embed="rId13"/>
                <a:stretch>
                  <a:fillRect l="-110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>
            <a:extLst>
              <a:ext uri="{FF2B5EF4-FFF2-40B4-BE49-F238E27FC236}">
                <a16:creationId xmlns:a16="http://schemas.microsoft.com/office/drawing/2014/main" id="{32CCE27F-7169-3BCC-C434-A6BD0880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74" y="2448264"/>
            <a:ext cx="1623943" cy="21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2A517C5-C949-702D-3079-1D974A7B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31" y="2448264"/>
            <a:ext cx="1623943" cy="215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7AF53-D0AD-9B2A-2EF4-AAB3173D0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58E8E-FEB5-85F9-A794-3239A383C14D}"/>
                  </a:ext>
                </a:extLst>
              </p:cNvPr>
              <p:cNvSpPr txBox="1"/>
              <p:nvPr/>
            </p:nvSpPr>
            <p:spPr>
              <a:xfrm>
                <a:off x="1009332" y="1865705"/>
                <a:ext cx="2809166" cy="27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58E8E-FEB5-85F9-A794-3239A383C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32" y="1865705"/>
                <a:ext cx="2809166" cy="279885"/>
              </a:xfrm>
              <a:prstGeom prst="rect">
                <a:avLst/>
              </a:prstGeom>
              <a:blipFill>
                <a:blip r:embed="rId3"/>
                <a:stretch>
                  <a:fillRect l="-901" r="-180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BA755A-5A91-670B-89E2-5A51123F69DA}"/>
                  </a:ext>
                </a:extLst>
              </p:cNvPr>
              <p:cNvSpPr txBox="1"/>
              <p:nvPr/>
            </p:nvSpPr>
            <p:spPr>
              <a:xfrm>
                <a:off x="1904346" y="3114293"/>
                <a:ext cx="1252073" cy="612668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BA755A-5A91-670B-89E2-5A51123F6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346" y="3114293"/>
                <a:ext cx="1252073" cy="612668"/>
              </a:xfrm>
              <a:prstGeom prst="rect">
                <a:avLst/>
              </a:prstGeom>
              <a:blipFill>
                <a:blip r:embed="rId4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19D7EB-B2F8-69F8-48B9-42A568C5B4F7}"/>
                  </a:ext>
                </a:extLst>
              </p:cNvPr>
              <p:cNvSpPr txBox="1"/>
              <p:nvPr/>
            </p:nvSpPr>
            <p:spPr>
              <a:xfrm>
                <a:off x="3316974" y="3212749"/>
                <a:ext cx="1796915" cy="415755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19D7EB-B2F8-69F8-48B9-42A568C5B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974" y="3212749"/>
                <a:ext cx="1796915" cy="415755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521519D-47F2-723E-6DEC-27E17F1C433A}"/>
              </a:ext>
            </a:extLst>
          </p:cNvPr>
          <p:cNvSpPr txBox="1"/>
          <p:nvPr/>
        </p:nvSpPr>
        <p:spPr>
          <a:xfrm>
            <a:off x="1041347" y="2729794"/>
            <a:ext cx="26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in Weyl spinors: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62CFB-346A-62CA-8CC6-8AF9D59811CF}"/>
                  </a:ext>
                </a:extLst>
              </p:cNvPr>
              <p:cNvSpPr txBox="1"/>
              <p:nvPr/>
            </p:nvSpPr>
            <p:spPr>
              <a:xfrm>
                <a:off x="1880193" y="4163960"/>
                <a:ext cx="2528266" cy="32342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62CFB-346A-62CA-8CC6-8AF9D5981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193" y="4163960"/>
                <a:ext cx="2528266" cy="323422"/>
              </a:xfrm>
              <a:prstGeom prst="rect">
                <a:avLst/>
              </a:prstGeom>
              <a:blipFill>
                <a:blip r:embed="rId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DE4B9D-7D03-2EDC-C977-51BA1ECDD09F}"/>
                  </a:ext>
                </a:extLst>
              </p:cNvPr>
              <p:cNvSpPr txBox="1"/>
              <p:nvPr/>
            </p:nvSpPr>
            <p:spPr>
              <a:xfrm>
                <a:off x="1886885" y="5040434"/>
                <a:ext cx="2860177" cy="339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DE4B9D-7D03-2EDC-C977-51BA1ECDD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885" y="5040434"/>
                <a:ext cx="2860177" cy="339388"/>
              </a:xfrm>
              <a:prstGeom prst="rect">
                <a:avLst/>
              </a:prstGeom>
              <a:blipFill>
                <a:blip r:embed="rId7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888962-CA8A-1107-A25B-50E86D96C0D1}"/>
              </a:ext>
            </a:extLst>
          </p:cNvPr>
          <p:cNvSpPr txBox="1"/>
          <p:nvPr/>
        </p:nvSpPr>
        <p:spPr>
          <a:xfrm>
            <a:off x="1041347" y="3726961"/>
            <a:ext cx="367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of a fermion equals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048FC1-E3BC-5A21-6222-BAE826775B93}"/>
                  </a:ext>
                </a:extLst>
              </p:cNvPr>
              <p:cNvSpPr txBox="1"/>
              <p:nvPr/>
            </p:nvSpPr>
            <p:spPr>
              <a:xfrm>
                <a:off x="1009332" y="4614521"/>
                <a:ext cx="7411585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Unlike kinetic energy terms that decouples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mass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term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them.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048FC1-E3BC-5A21-6222-BAE826775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32" y="4614521"/>
                <a:ext cx="7411585" cy="381515"/>
              </a:xfrm>
              <a:prstGeom prst="rect">
                <a:avLst/>
              </a:prstGeom>
              <a:blipFill>
                <a:blip r:embed="rId8"/>
                <a:stretch>
                  <a:fillRect l="-68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AF4B4E-77F9-E9C7-20FC-D8177F35D012}"/>
                  </a:ext>
                </a:extLst>
              </p:cNvPr>
              <p:cNvSpPr txBox="1"/>
              <p:nvPr/>
            </p:nvSpPr>
            <p:spPr>
              <a:xfrm>
                <a:off x="1050917" y="6048259"/>
                <a:ext cx="7411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 Fermions usually contain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called Dirac Mass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AF4B4E-77F9-E9C7-20FC-D8177F35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917" y="6048259"/>
                <a:ext cx="7411584" cy="369332"/>
              </a:xfrm>
              <a:prstGeom prst="rect">
                <a:avLst/>
              </a:prstGeom>
              <a:blipFill>
                <a:blip r:embed="rId9"/>
                <a:stretch>
                  <a:fillRect l="-68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EA77B-7496-E42C-E3FE-1BFF95CBAEB6}"/>
                  </a:ext>
                </a:extLst>
              </p:cNvPr>
              <p:cNvSpPr txBox="1"/>
              <p:nvPr/>
            </p:nvSpPr>
            <p:spPr>
              <a:xfrm>
                <a:off x="1041347" y="5592653"/>
                <a:ext cx="6275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Massless Fermions could contain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EA77B-7496-E42C-E3FE-1BFF95CBA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47" y="5592653"/>
                <a:ext cx="6275342" cy="369332"/>
              </a:xfrm>
              <a:prstGeom prst="rect">
                <a:avLst/>
              </a:prstGeom>
              <a:blipFill>
                <a:blip r:embed="rId10"/>
                <a:stretch>
                  <a:fillRect l="-101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A3D860-F834-4709-4422-301F6D28DE63}"/>
                  </a:ext>
                </a:extLst>
              </p:cNvPr>
              <p:cNvSpPr txBox="1"/>
              <p:nvPr/>
            </p:nvSpPr>
            <p:spPr>
              <a:xfrm>
                <a:off x="3915118" y="1870070"/>
                <a:ext cx="1961800" cy="27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A3D860-F834-4709-4422-301F6D28D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118" y="1870070"/>
                <a:ext cx="1961800" cy="279885"/>
              </a:xfrm>
              <a:prstGeom prst="rect">
                <a:avLst/>
              </a:prstGeom>
              <a:blipFill>
                <a:blip r:embed="rId11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>
            <a:extLst>
              <a:ext uri="{FF2B5EF4-FFF2-40B4-BE49-F238E27FC236}">
                <a16:creationId xmlns:a16="http://schemas.microsoft.com/office/drawing/2014/main" id="{F0324BC3-2077-4519-C7E9-9C32E589D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74" y="2448264"/>
            <a:ext cx="1623943" cy="21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251BE2D-A944-EEED-2725-1BC87B6C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31" y="2448264"/>
            <a:ext cx="1623943" cy="215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69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 animBg="1"/>
      <p:bldP spid="8" grpId="0" animBg="1"/>
      <p:bldP spid="9" grpId="0"/>
      <p:bldP spid="10" grpId="0"/>
      <p:bldP spid="11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182688"/>
            <a:ext cx="3852862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196975"/>
            <a:ext cx="3787775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文字方塊 1"/>
          <p:cNvSpPr txBox="1">
            <a:spLocks noChangeArrowheads="1"/>
          </p:cNvSpPr>
          <p:nvPr/>
        </p:nvSpPr>
        <p:spPr bwMode="auto">
          <a:xfrm>
            <a:off x="795338" y="592138"/>
            <a:ext cx="7832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參與能分辨左右的弱作用的費米子，原本都應該沒有質量的！對稱不允許。</a:t>
            </a:r>
            <a:endParaRPr lang="en-US" altLang="zh-TW" sz="1800"/>
          </a:p>
        </p:txBody>
      </p:sp>
    </p:spTree>
    <p:extLst>
      <p:ext uri="{BB962C8B-B14F-4D97-AF65-F5344CB8AC3E}">
        <p14:creationId xmlns:p14="http://schemas.microsoft.com/office/powerpoint/2010/main" val="159656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6"/>
          <a:stretch>
            <a:fillRect/>
          </a:stretch>
        </p:blipFill>
        <p:spPr bwMode="auto">
          <a:xfrm>
            <a:off x="2351088" y="1063625"/>
            <a:ext cx="44672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36800" y="2192338"/>
            <a:ext cx="4456113" cy="1914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012" name="文字方塊 3"/>
          <p:cNvSpPr txBox="1">
            <a:spLocks noChangeArrowheads="1"/>
          </p:cNvSpPr>
          <p:nvPr/>
        </p:nvSpPr>
        <p:spPr bwMode="auto">
          <a:xfrm>
            <a:off x="2278063" y="536575"/>
            <a:ext cx="474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1957 we found neutrino has only one helicity.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27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DC6F-8B3A-3AB2-85C0-64C7F10D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36AD9C0-38D0-8046-43D0-726232D60F80}"/>
              </a:ext>
            </a:extLst>
          </p:cNvPr>
          <p:cNvSpPr/>
          <p:nvPr/>
        </p:nvSpPr>
        <p:spPr>
          <a:xfrm>
            <a:off x="1579927" y="2668928"/>
            <a:ext cx="5951538" cy="1046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流程圖: 匯合連接點 21">
            <a:extLst>
              <a:ext uri="{FF2B5EF4-FFF2-40B4-BE49-F238E27FC236}">
                <a16:creationId xmlns:a16="http://schemas.microsoft.com/office/drawing/2014/main" id="{B5BBEC89-08CF-D0CA-5CF8-AC57BDC73B98}"/>
              </a:ext>
            </a:extLst>
          </p:cNvPr>
          <p:cNvSpPr/>
          <p:nvPr/>
        </p:nvSpPr>
        <p:spPr>
          <a:xfrm>
            <a:off x="2682024" y="992220"/>
            <a:ext cx="125413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8D6C476F-3CA0-A811-3237-D4EB61F0A3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79927" y="941305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24" name="AutoShape 15">
              <a:extLst>
                <a:ext uri="{FF2B5EF4-FFF2-40B4-BE49-F238E27FC236}">
                  <a16:creationId xmlns:a16="http://schemas.microsoft.com/office/drawing/2014/main" id="{8520CA9B-25D6-5566-1EEE-A60E795796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D0D2887B-A302-AB59-44C0-D696855E4C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6B4D6F9F-40DF-F46A-C247-1ABEEEDE0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0" y="11704"/>
              <a:ext cx="615" cy="56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5B0652DA-3575-654A-2354-6AB9AD8514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8" name="Line 4">
              <a:extLst>
                <a:ext uri="{FF2B5EF4-FFF2-40B4-BE49-F238E27FC236}">
                  <a16:creationId xmlns:a16="http://schemas.microsoft.com/office/drawing/2014/main" id="{B0E1FB32-F6F6-D4B9-946C-2A2F233C3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1" y="11704"/>
              <a:ext cx="335" cy="33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D4556D45-7F8A-EF41-0A4C-3B5E9B09A251}"/>
              </a:ext>
            </a:extLst>
          </p:cNvPr>
          <p:cNvSpPr/>
          <p:nvPr/>
        </p:nvSpPr>
        <p:spPr>
          <a:xfrm>
            <a:off x="2287952" y="3115015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2187DEA-049F-5ED1-CEF8-9E2932F4A3FC}"/>
              </a:ext>
            </a:extLst>
          </p:cNvPr>
          <p:cNvSpPr/>
          <p:nvPr/>
        </p:nvSpPr>
        <p:spPr>
          <a:xfrm>
            <a:off x="3129327" y="3115015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4D4C34D0-0DC1-01B3-0839-DA0B9904B3F6}"/>
              </a:ext>
            </a:extLst>
          </p:cNvPr>
          <p:cNvSpPr/>
          <p:nvPr/>
        </p:nvSpPr>
        <p:spPr>
          <a:xfrm>
            <a:off x="2234349" y="1373220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A779AE67-E4CA-E043-C851-088C2DE676DF}"/>
              </a:ext>
            </a:extLst>
          </p:cNvPr>
          <p:cNvCxnSpPr/>
          <p:nvPr/>
        </p:nvCxnSpPr>
        <p:spPr>
          <a:xfrm>
            <a:off x="1941877" y="319280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1C2F457-18A2-9E88-C980-EEA19C32738E}"/>
              </a:ext>
            </a:extLst>
          </p:cNvPr>
          <p:cNvCxnSpPr/>
          <p:nvPr/>
        </p:nvCxnSpPr>
        <p:spPr>
          <a:xfrm>
            <a:off x="2843577" y="3192803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C97CFE9-79EF-EC96-A3CF-50CBA0E17A16}"/>
              </a:ext>
            </a:extLst>
          </p:cNvPr>
          <p:cNvCxnSpPr/>
          <p:nvPr/>
        </p:nvCxnSpPr>
        <p:spPr>
          <a:xfrm>
            <a:off x="3662727" y="3192803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1C7B8932-E276-6121-2539-0ED4A9D35448}"/>
              </a:ext>
            </a:extLst>
          </p:cNvPr>
          <p:cNvCxnSpPr/>
          <p:nvPr/>
        </p:nvCxnSpPr>
        <p:spPr>
          <a:xfrm>
            <a:off x="4434252" y="319280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982F7129-6A06-AE9F-4222-ED07CA38F02D}"/>
              </a:ext>
            </a:extLst>
          </p:cNvPr>
          <p:cNvCxnSpPr/>
          <p:nvPr/>
        </p:nvCxnSpPr>
        <p:spPr>
          <a:xfrm>
            <a:off x="5218477" y="3186453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8FDB6A48-1282-1D97-DFBD-68FF5CBC1ACD}"/>
              </a:ext>
            </a:extLst>
          </p:cNvPr>
          <p:cNvCxnSpPr/>
          <p:nvPr/>
        </p:nvCxnSpPr>
        <p:spPr>
          <a:xfrm>
            <a:off x="6075727" y="319280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橢圓 37">
            <a:extLst>
              <a:ext uri="{FF2B5EF4-FFF2-40B4-BE49-F238E27FC236}">
                <a16:creationId xmlns:a16="http://schemas.microsoft.com/office/drawing/2014/main" id="{9327F210-4369-C2AC-0EB3-DE3573B596E2}"/>
              </a:ext>
            </a:extLst>
          </p:cNvPr>
          <p:cNvSpPr/>
          <p:nvPr/>
        </p:nvSpPr>
        <p:spPr>
          <a:xfrm>
            <a:off x="4034202" y="3115015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88EE5220-A2C5-499A-D349-BF85C899663A}"/>
              </a:ext>
            </a:extLst>
          </p:cNvPr>
          <p:cNvSpPr/>
          <p:nvPr/>
        </p:nvSpPr>
        <p:spPr>
          <a:xfrm>
            <a:off x="4802552" y="3115015"/>
            <a:ext cx="165100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0A865039-AF8C-833C-2668-D980829C015B}"/>
              </a:ext>
            </a:extLst>
          </p:cNvPr>
          <p:cNvSpPr/>
          <p:nvPr/>
        </p:nvSpPr>
        <p:spPr>
          <a:xfrm>
            <a:off x="5593127" y="3107078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9FE0A967-51EF-7070-06FC-F9033EFC43A1}"/>
              </a:ext>
            </a:extLst>
          </p:cNvPr>
          <p:cNvSpPr/>
          <p:nvPr/>
        </p:nvSpPr>
        <p:spPr>
          <a:xfrm>
            <a:off x="6426565" y="3121365"/>
            <a:ext cx="163512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8390" name="Picture 4">
            <a:extLst>
              <a:ext uri="{FF2B5EF4-FFF2-40B4-BE49-F238E27FC236}">
                <a16:creationId xmlns:a16="http://schemas.microsoft.com/office/drawing/2014/main" id="{13B72D6B-55A1-4AC5-076D-B78C1A014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842" r="1281" b="44383"/>
          <a:stretch>
            <a:fillRect/>
          </a:stretch>
        </p:blipFill>
        <p:spPr bwMode="auto">
          <a:xfrm>
            <a:off x="2169359" y="3901199"/>
            <a:ext cx="4529785" cy="24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18EF2-6F5E-0A43-ECDA-6ECAD51C496C}"/>
                  </a:ext>
                </a:extLst>
              </p:cNvPr>
              <p:cNvSpPr txBox="1"/>
              <p:nvPr/>
            </p:nvSpPr>
            <p:spPr>
              <a:xfrm>
                <a:off x="1551717" y="488868"/>
                <a:ext cx="6153776" cy="415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onsider mass term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vertices, 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18EF2-6F5E-0A43-ECDA-6ECAD51C4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717" y="488868"/>
                <a:ext cx="6153776" cy="415755"/>
              </a:xfrm>
              <a:prstGeom prst="rect">
                <a:avLst/>
              </a:prstGeom>
              <a:blipFill>
                <a:blip r:embed="rId3"/>
                <a:stretch>
                  <a:fillRect l="-825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3E30AB3-3113-9F11-1CFD-1AFF3C57C95C}"/>
              </a:ext>
            </a:extLst>
          </p:cNvPr>
          <p:cNvSpPr txBox="1"/>
          <p:nvPr/>
        </p:nvSpPr>
        <p:spPr>
          <a:xfrm>
            <a:off x="1551717" y="21517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of massive fermion looks like:</a:t>
            </a:r>
            <a:endParaRPr lang="en-US" dirty="0"/>
          </a:p>
        </p:txBody>
      </p:sp>
      <p:pic>
        <p:nvPicPr>
          <p:cNvPr id="44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84D02991-3C6C-B887-12D6-A56B6574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2497901" y="2633935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8EDE1413-72CD-6B20-24EB-9F96750F4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30" y="2664166"/>
            <a:ext cx="448443" cy="44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B141BDB4-3BD0-EA9C-4DEA-2C607A69AC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87" y="2672104"/>
            <a:ext cx="450208" cy="44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E84D3D79-3F8D-3DCD-57EB-28D56E4A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4209009" y="2633935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D14A96B0-F583-296D-E999-48FD655B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1630407" y="1274562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E003975E-081C-A001-789F-136AA2EF1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34" y="2670516"/>
            <a:ext cx="435162" cy="4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456E0228-6723-B127-AB2A-E609E21FF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66" y="1337584"/>
            <a:ext cx="437171" cy="43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7DEE1CEF-1C60-4675-C860-763F4E5BC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5794793" y="2627585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1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FDAF0-859F-9617-5D12-9425310A1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5DF0DE-67EE-007F-1149-5EDB8CA7B61E}"/>
              </a:ext>
            </a:extLst>
          </p:cNvPr>
          <p:cNvSpPr/>
          <p:nvPr/>
        </p:nvSpPr>
        <p:spPr>
          <a:xfrm>
            <a:off x="1239370" y="2160514"/>
            <a:ext cx="6263060" cy="30564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7">
                <a:extLst>
                  <a:ext uri="{FF2B5EF4-FFF2-40B4-BE49-F238E27FC236}">
                    <a16:creationId xmlns:a16="http://schemas.microsoft.com/office/drawing/2014/main" id="{09818BEF-6A26-DF12-5496-B154FA66CA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2090" y="3180111"/>
                <a:ext cx="4176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18" name="Text Box 27">
                <a:extLst>
                  <a:ext uri="{FF2B5EF4-FFF2-40B4-BE49-F238E27FC236}">
                    <a16:creationId xmlns:a16="http://schemas.microsoft.com/office/drawing/2014/main" id="{09818BEF-6A26-DF12-5496-B154FA66C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2090" y="3180111"/>
                <a:ext cx="41760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B4B9C9DE-CE11-C27E-14E6-4E0D405E90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8523" y="3202386"/>
                <a:ext cx="281257" cy="394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𝜈</m:t>
                      </m:r>
                      <m:r>
                        <a:rPr lang="en-US" altLang="zh-TW" i="1" baseline="-30000" dirty="0" err="1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B4B9C9DE-CE11-C27E-14E6-4E0D405E9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8523" y="3202386"/>
                <a:ext cx="281257" cy="394256"/>
              </a:xfrm>
              <a:prstGeom prst="rect">
                <a:avLst/>
              </a:prstGeom>
              <a:blipFill>
                <a:blip r:embed="rId3"/>
                <a:stretch>
                  <a:fillRect l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線接點 3">
            <a:extLst>
              <a:ext uri="{FF2B5EF4-FFF2-40B4-BE49-F238E27FC236}">
                <a16:creationId xmlns:a16="http://schemas.microsoft.com/office/drawing/2014/main" id="{EEA45D1C-A8CA-D3D3-7AF8-E60E695D2146}"/>
              </a:ext>
            </a:extLst>
          </p:cNvPr>
          <p:cNvCxnSpPr>
            <a:cxnSpLocks/>
          </p:cNvCxnSpPr>
          <p:nvPr/>
        </p:nvCxnSpPr>
        <p:spPr>
          <a:xfrm>
            <a:off x="1454945" y="3560319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">
            <a:extLst>
              <a:ext uri="{FF2B5EF4-FFF2-40B4-BE49-F238E27FC236}">
                <a16:creationId xmlns:a16="http://schemas.microsoft.com/office/drawing/2014/main" id="{4F978094-F510-8D6A-C57D-E2E1A1501F1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5567" y="4271520"/>
            <a:ext cx="731837" cy="64611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7">
            <a:extLst>
              <a:ext uri="{FF2B5EF4-FFF2-40B4-BE49-F238E27FC236}">
                <a16:creationId xmlns:a16="http://schemas.microsoft.com/office/drawing/2014/main" id="{EBB96378-6A81-BDE5-5B06-941BD8616338}"/>
              </a:ext>
            </a:extLst>
          </p:cNvPr>
          <p:cNvCxnSpPr>
            <a:cxnSpLocks/>
          </p:cNvCxnSpPr>
          <p:nvPr/>
        </p:nvCxnSpPr>
        <p:spPr>
          <a:xfrm flipH="1">
            <a:off x="2281690" y="4287395"/>
            <a:ext cx="1138022" cy="0"/>
          </a:xfrm>
          <a:prstGeom prst="line">
            <a:avLst/>
          </a:prstGeom>
          <a:ln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8">
            <a:extLst>
              <a:ext uri="{FF2B5EF4-FFF2-40B4-BE49-F238E27FC236}">
                <a16:creationId xmlns:a16="http://schemas.microsoft.com/office/drawing/2014/main" id="{393A83CB-DC1B-AF4D-34FC-EC6B1CC4FF00}"/>
              </a:ext>
            </a:extLst>
          </p:cNvPr>
          <p:cNvCxnSpPr>
            <a:cxnSpLocks/>
          </p:cNvCxnSpPr>
          <p:nvPr/>
        </p:nvCxnSpPr>
        <p:spPr>
          <a:xfrm rot="10800000">
            <a:off x="1731170" y="3806382"/>
            <a:ext cx="217488" cy="188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9">
            <a:extLst>
              <a:ext uri="{FF2B5EF4-FFF2-40B4-BE49-F238E27FC236}">
                <a16:creationId xmlns:a16="http://schemas.microsoft.com/office/drawing/2014/main" id="{8FD03CF6-2707-8847-0C36-2475B680F60D}"/>
              </a:ext>
            </a:extLst>
          </p:cNvPr>
          <p:cNvCxnSpPr>
            <a:cxnSpLocks/>
          </p:cNvCxnSpPr>
          <p:nvPr/>
        </p:nvCxnSpPr>
        <p:spPr>
          <a:xfrm flipV="1">
            <a:off x="1884633" y="4472833"/>
            <a:ext cx="147480" cy="1217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6">
                <a:extLst>
                  <a:ext uri="{FF2B5EF4-FFF2-40B4-BE49-F238E27FC236}">
                    <a16:creationId xmlns:a16="http://schemas.microsoft.com/office/drawing/2014/main" id="{AD43CFB9-EFAB-B857-A9A7-7E25965D26C0}"/>
                  </a:ext>
                </a:extLst>
              </p:cNvPr>
              <p:cNvSpPr/>
              <p:nvPr/>
            </p:nvSpPr>
            <p:spPr>
              <a:xfrm>
                <a:off x="2430270" y="3915919"/>
                <a:ext cx="6222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新細明體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新細明體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" name="矩形 6">
                <a:extLst>
                  <a:ext uri="{FF2B5EF4-FFF2-40B4-BE49-F238E27FC236}">
                    <a16:creationId xmlns:a16="http://schemas.microsoft.com/office/drawing/2014/main" id="{AD43CFB9-EFAB-B857-A9A7-7E25965D2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270" y="3915919"/>
                <a:ext cx="62222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0AEF43-936C-0190-926C-87D4C108365C}"/>
                  </a:ext>
                </a:extLst>
              </p:cNvPr>
              <p:cNvSpPr txBox="1"/>
              <p:nvPr/>
            </p:nvSpPr>
            <p:spPr>
              <a:xfrm>
                <a:off x="1426821" y="3184357"/>
                <a:ext cx="21748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𝜈</m:t>
                      </m:r>
                      <m:r>
                        <a:rPr lang="en-US" altLang="zh-TW" i="1" baseline="-30000" dirty="0" err="1">
                          <a:latin typeface="Cambria Math"/>
                          <a:cs typeface="Times New Roman" pitchFamily="18" charset="0"/>
                        </a:rPr>
                        <m:t>𝜇</m:t>
                      </m:r>
                    </m:oMath>
                  </m:oMathPara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0AEF43-936C-0190-926C-87D4C1083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821" y="3184357"/>
                <a:ext cx="217489" cy="276999"/>
              </a:xfrm>
              <a:prstGeom prst="rect">
                <a:avLst/>
              </a:prstGeom>
              <a:blipFill>
                <a:blip r:embed="rId5"/>
                <a:stretch>
                  <a:fillRect l="-22222" r="-1666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B5A048D-2011-91B1-6D18-76B02F1AE282}"/>
                  </a:ext>
                </a:extLst>
              </p:cNvPr>
              <p:cNvSpPr txBox="1"/>
              <p:nvPr/>
            </p:nvSpPr>
            <p:spPr>
              <a:xfrm>
                <a:off x="1443592" y="4451620"/>
                <a:ext cx="217489" cy="2859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B5A048D-2011-91B1-6D18-76B02F1AE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592" y="4451620"/>
                <a:ext cx="217489" cy="285912"/>
              </a:xfrm>
              <a:prstGeom prst="rect">
                <a:avLst/>
              </a:prstGeom>
              <a:blipFill>
                <a:blip r:embed="rId6"/>
                <a:stretch>
                  <a:fillRect l="-16667" r="-1111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接點 3">
            <a:extLst>
              <a:ext uri="{FF2B5EF4-FFF2-40B4-BE49-F238E27FC236}">
                <a16:creationId xmlns:a16="http://schemas.microsoft.com/office/drawing/2014/main" id="{3AB6C767-5138-C705-56CB-A63856ADC2EB}"/>
              </a:ext>
            </a:extLst>
          </p:cNvPr>
          <p:cNvCxnSpPr>
            <a:cxnSpLocks/>
          </p:cNvCxnSpPr>
          <p:nvPr/>
        </p:nvCxnSpPr>
        <p:spPr>
          <a:xfrm>
            <a:off x="2540300" y="3573311"/>
            <a:ext cx="812800" cy="71120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8">
            <a:extLst>
              <a:ext uri="{FF2B5EF4-FFF2-40B4-BE49-F238E27FC236}">
                <a16:creationId xmlns:a16="http://schemas.microsoft.com/office/drawing/2014/main" id="{045EA970-4AA6-5A21-3FE9-496EDA06493B}"/>
              </a:ext>
            </a:extLst>
          </p:cNvPr>
          <p:cNvCxnSpPr>
            <a:cxnSpLocks/>
          </p:cNvCxnSpPr>
          <p:nvPr/>
        </p:nvCxnSpPr>
        <p:spPr>
          <a:xfrm>
            <a:off x="2591914" y="3619973"/>
            <a:ext cx="224611" cy="1994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4">
            <a:extLst>
              <a:ext uri="{FF2B5EF4-FFF2-40B4-BE49-F238E27FC236}">
                <a16:creationId xmlns:a16="http://schemas.microsoft.com/office/drawing/2014/main" id="{71964C1C-9FA6-B0F4-5DBC-690C3756F79E}"/>
              </a:ext>
            </a:extLst>
          </p:cNvPr>
          <p:cNvCxnSpPr>
            <a:cxnSpLocks/>
          </p:cNvCxnSpPr>
          <p:nvPr/>
        </p:nvCxnSpPr>
        <p:spPr>
          <a:xfrm flipH="1">
            <a:off x="3379156" y="3995295"/>
            <a:ext cx="731118" cy="302374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9">
            <a:extLst>
              <a:ext uri="{FF2B5EF4-FFF2-40B4-BE49-F238E27FC236}">
                <a16:creationId xmlns:a16="http://schemas.microsoft.com/office/drawing/2014/main" id="{3E8209DD-E214-49F9-EEAF-1B34A0FB78A9}"/>
              </a:ext>
            </a:extLst>
          </p:cNvPr>
          <p:cNvCxnSpPr>
            <a:cxnSpLocks/>
          </p:cNvCxnSpPr>
          <p:nvPr/>
        </p:nvCxnSpPr>
        <p:spPr>
          <a:xfrm flipV="1">
            <a:off x="3728221" y="3885008"/>
            <a:ext cx="211500" cy="8960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266F044-277F-EBFC-8031-5B37E3122D1E}"/>
              </a:ext>
            </a:extLst>
          </p:cNvPr>
          <p:cNvCxnSpPr>
            <a:cxnSpLocks/>
          </p:cNvCxnSpPr>
          <p:nvPr/>
        </p:nvCxnSpPr>
        <p:spPr>
          <a:xfrm>
            <a:off x="2176626" y="4297669"/>
            <a:ext cx="1892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3">
                <a:extLst>
                  <a:ext uri="{FF2B5EF4-FFF2-40B4-BE49-F238E27FC236}">
                    <a16:creationId xmlns:a16="http://schemas.microsoft.com/office/drawing/2014/main" id="{4E879A21-E065-D7E5-CAD8-C31626754EE0}"/>
                  </a:ext>
                </a:extLst>
              </p:cNvPr>
              <p:cNvSpPr txBox="1"/>
              <p:nvPr/>
            </p:nvSpPr>
            <p:spPr>
              <a:xfrm>
                <a:off x="2072951" y="4833695"/>
                <a:ext cx="2066463" cy="3916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文字方塊 3">
                <a:extLst>
                  <a:ext uri="{FF2B5EF4-FFF2-40B4-BE49-F238E27FC236}">
                    <a16:creationId xmlns:a16="http://schemas.microsoft.com/office/drawing/2014/main" id="{4E879A21-E065-D7E5-CAD8-C31626754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951" y="4833695"/>
                <a:ext cx="2066463" cy="391646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CC93F089-5637-9F94-969F-9DB385A5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3445941" y="4206227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0" name="Picture 4">
            <a:extLst>
              <a:ext uri="{FF2B5EF4-FFF2-40B4-BE49-F238E27FC236}">
                <a16:creationId xmlns:a16="http://schemas.microsoft.com/office/drawing/2014/main" id="{379EEADA-3FB2-F522-5343-81CE34518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8659" r="1282" b="74904"/>
          <a:stretch>
            <a:fillRect/>
          </a:stretch>
        </p:blipFill>
        <p:spPr bwMode="auto">
          <a:xfrm rot="20372787">
            <a:off x="3943712" y="2990779"/>
            <a:ext cx="3554727" cy="6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60E47E0C-1081-1F79-62BB-33E4B8801F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36" y="3297938"/>
            <a:ext cx="516820" cy="50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51F9F579-04BE-4870-9907-361076EF4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4" y="3690096"/>
            <a:ext cx="524634" cy="51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798A405F-33D4-96F3-5960-36FB8414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6003489" y="3428489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" name="文字方塊 2">
            <a:extLst>
              <a:ext uri="{FF2B5EF4-FFF2-40B4-BE49-F238E27FC236}">
                <a16:creationId xmlns:a16="http://schemas.microsoft.com/office/drawing/2014/main" id="{C479A627-5246-E4A3-7160-BAE306138778}"/>
              </a:ext>
            </a:extLst>
          </p:cNvPr>
          <p:cNvSpPr txBox="1"/>
          <p:nvPr/>
        </p:nvSpPr>
        <p:spPr>
          <a:xfrm>
            <a:off x="487908" y="5367895"/>
            <a:ext cx="827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All the particles participating the interaction are left-handed.</a:t>
            </a:r>
          </a:p>
        </p:txBody>
      </p:sp>
      <p:sp>
        <p:nvSpPr>
          <p:cNvPr id="58369" name="文字方塊 1">
            <a:extLst>
              <a:ext uri="{FF2B5EF4-FFF2-40B4-BE49-F238E27FC236}">
                <a16:creationId xmlns:a16="http://schemas.microsoft.com/office/drawing/2014/main" id="{8FEEDE89-49F3-1CBA-657C-06D7D3022461}"/>
              </a:ext>
            </a:extLst>
          </p:cNvPr>
          <p:cNvSpPr txBox="1"/>
          <p:nvPr/>
        </p:nvSpPr>
        <p:spPr>
          <a:xfrm>
            <a:off x="487908" y="5779171"/>
            <a:ext cx="853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right-handedness of electron are developed later when propagating after interaction!</a:t>
            </a:r>
            <a:endParaRPr lang="en-US" altLang="zh-TW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圖片 1">
            <a:extLst>
              <a:ext uri="{FF2B5EF4-FFF2-40B4-BE49-F238E27FC236}">
                <a16:creationId xmlns:a16="http://schemas.microsoft.com/office/drawing/2014/main" id="{35362B61-20BF-FA4B-287C-61CB557166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41" y="325749"/>
            <a:ext cx="2133877" cy="17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7" descr="particle4">
            <a:extLst>
              <a:ext uri="{FF2B5EF4-FFF2-40B4-BE49-F238E27FC236}">
                <a16:creationId xmlns:a16="http://schemas.microsoft.com/office/drawing/2014/main" id="{764C8995-0AC7-C6B2-9DA2-D889892E4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56854" r="46578" b="15326"/>
          <a:stretch/>
        </p:blipFill>
        <p:spPr bwMode="auto">
          <a:xfrm>
            <a:off x="4753397" y="710421"/>
            <a:ext cx="103706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17">
            <a:extLst>
              <a:ext uri="{FF2B5EF4-FFF2-40B4-BE49-F238E27FC236}">
                <a16:creationId xmlns:a16="http://schemas.microsoft.com/office/drawing/2014/main" id="{9CC0FC42-D107-1F97-5B36-FDE1D82D1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432" y="1116399"/>
            <a:ext cx="481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zh-TW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3" name="Picture 7" descr="particle4">
            <a:extLst>
              <a:ext uri="{FF2B5EF4-FFF2-40B4-BE49-F238E27FC236}">
                <a16:creationId xmlns:a16="http://schemas.microsoft.com/office/drawing/2014/main" id="{94AA4818-AD96-1B3C-F47C-6FCB270C4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70361" r="61648" b="15326"/>
          <a:stretch/>
        </p:blipFill>
        <p:spPr bwMode="auto">
          <a:xfrm>
            <a:off x="2195285" y="760001"/>
            <a:ext cx="448545" cy="4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文字方塊 2">
            <a:extLst>
              <a:ext uri="{FF2B5EF4-FFF2-40B4-BE49-F238E27FC236}">
                <a16:creationId xmlns:a16="http://schemas.microsoft.com/office/drawing/2014/main" id="{307428EA-5799-0DE1-2165-73EA2F007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830" y="983679"/>
            <a:ext cx="481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zh-TW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5" name="文字方塊 11">
            <a:extLst>
              <a:ext uri="{FF2B5EF4-FFF2-40B4-BE49-F238E27FC236}">
                <a16:creationId xmlns:a16="http://schemas.microsoft.com/office/drawing/2014/main" id="{0056F180-12F6-D972-C75B-6550BBBF1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01" y="1469761"/>
            <a:ext cx="4529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右旋的電子，完全沒有弱交互作用。</a:t>
            </a:r>
          </a:p>
        </p:txBody>
      </p:sp>
    </p:spTree>
    <p:extLst>
      <p:ext uri="{BB962C8B-B14F-4D97-AF65-F5344CB8AC3E}">
        <p14:creationId xmlns:p14="http://schemas.microsoft.com/office/powerpoint/2010/main" val="25287084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quantumdiaries.org/wp-content/uploads/2011/06/particlecarspinright-300x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02" y="1587058"/>
            <a:ext cx="2162757" cy="14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http://www.quantumdiaries.org/wp-content/uploads/2011/06/car_boosted-300x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16" y="1587058"/>
            <a:ext cx="2229303" cy="14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字方塊 3"/>
          <p:cNvSpPr txBox="1">
            <a:spLocks noChangeArrowheads="1"/>
          </p:cNvSpPr>
          <p:nvPr/>
        </p:nvSpPr>
        <p:spPr bwMode="auto">
          <a:xfrm>
            <a:off x="725611" y="5310842"/>
            <a:ext cx="7662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真實的有質量的電子必須同時是左手旋又是右手旋。它必須有伴！</a:t>
            </a:r>
          </a:p>
        </p:txBody>
      </p:sp>
      <p:sp>
        <p:nvSpPr>
          <p:cNvPr id="51208" name="文字方塊 8"/>
          <p:cNvSpPr txBox="1">
            <a:spLocks noChangeArrowheads="1"/>
          </p:cNvSpPr>
          <p:nvPr/>
        </p:nvSpPr>
        <p:spPr bwMode="auto">
          <a:xfrm>
            <a:off x="716950" y="5746733"/>
            <a:ext cx="6950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真實傳播的電子必須同時又是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singlet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又是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doublet</a:t>
            </a:r>
            <a:r>
              <a:rPr lang="zh-TW" altLang="en-US" sz="1800" dirty="0"/>
              <a:t>。</a:t>
            </a:r>
          </a:p>
        </p:txBody>
      </p:sp>
      <p:sp>
        <p:nvSpPr>
          <p:cNvPr id="51210" name="文字方塊 1"/>
          <p:cNvSpPr txBox="1">
            <a:spLocks noChangeArrowheads="1"/>
          </p:cNvSpPr>
          <p:nvPr/>
        </p:nvSpPr>
        <p:spPr bwMode="auto">
          <a:xfrm>
            <a:off x="716950" y="6189588"/>
            <a:ext cx="7405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可見在真實世界，分類的規則被破壞了。這個破壞者就是希格斯場。</a:t>
            </a:r>
          </a:p>
        </p:txBody>
      </p:sp>
      <p:pic>
        <p:nvPicPr>
          <p:cNvPr id="11" name="Picture 7" descr="particle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70361" r="62047" b="15326"/>
          <a:stretch/>
        </p:blipFill>
        <p:spPr bwMode="auto">
          <a:xfrm>
            <a:off x="2162753" y="958986"/>
            <a:ext cx="438040" cy="4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2"/>
          <p:cNvSpPr txBox="1">
            <a:spLocks noChangeArrowheads="1"/>
          </p:cNvSpPr>
          <p:nvPr/>
        </p:nvSpPr>
        <p:spPr bwMode="auto">
          <a:xfrm>
            <a:off x="2541395" y="1126683"/>
            <a:ext cx="481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R</a:t>
            </a:r>
            <a:endParaRPr lang="zh-TW" altLang="en-US" sz="2000" i="1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13" name="Picture 7" descr="particle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56854" r="63775" b="15326"/>
          <a:stretch/>
        </p:blipFill>
        <p:spPr bwMode="auto">
          <a:xfrm>
            <a:off x="4952849" y="483746"/>
            <a:ext cx="48108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7"/>
          <p:cNvSpPr txBox="1">
            <a:spLocks noChangeArrowheads="1"/>
          </p:cNvSpPr>
          <p:nvPr/>
        </p:nvSpPr>
        <p:spPr bwMode="auto">
          <a:xfrm>
            <a:off x="5346554" y="1190152"/>
            <a:ext cx="481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L</a:t>
            </a:r>
            <a:endParaRPr lang="zh-TW" altLang="en-US" sz="2000" i="1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16950" y="4206484"/>
            <a:ext cx="795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質量是一個左手旋費米子與右手旋費米子必須共同參與的機制！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0EAC77-127B-6E43-80A3-46AC9BFAD43B}"/>
              </a:ext>
            </a:extLst>
          </p:cNvPr>
          <p:cNvSpPr txBox="1"/>
          <p:nvPr/>
        </p:nvSpPr>
        <p:spPr>
          <a:xfrm>
            <a:off x="754185" y="4596920"/>
            <a:ext cx="846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Mass is a mechanism the right-handed and left-handed particles have to participate together. Without partners of opposite handedness, partciles will be massless.</a:t>
            </a:r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E67FB048-0F33-C000-A921-C228CED01AD4}"/>
              </a:ext>
            </a:extLst>
          </p:cNvPr>
          <p:cNvSpPr/>
          <p:nvPr/>
        </p:nvSpPr>
        <p:spPr>
          <a:xfrm>
            <a:off x="1389008" y="3160322"/>
            <a:ext cx="5951538" cy="1046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28">
            <a:extLst>
              <a:ext uri="{FF2B5EF4-FFF2-40B4-BE49-F238E27FC236}">
                <a16:creationId xmlns:a16="http://schemas.microsoft.com/office/drawing/2014/main" id="{1079D0FD-F86A-7BDC-8ED3-23780B1F24A8}"/>
              </a:ext>
            </a:extLst>
          </p:cNvPr>
          <p:cNvSpPr/>
          <p:nvPr/>
        </p:nvSpPr>
        <p:spPr>
          <a:xfrm>
            <a:off x="2097033" y="3606409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橢圓 29">
            <a:extLst>
              <a:ext uri="{FF2B5EF4-FFF2-40B4-BE49-F238E27FC236}">
                <a16:creationId xmlns:a16="http://schemas.microsoft.com/office/drawing/2014/main" id="{E144CDF5-58F6-A5F7-83D9-62A9EA553F05}"/>
              </a:ext>
            </a:extLst>
          </p:cNvPr>
          <p:cNvSpPr/>
          <p:nvPr/>
        </p:nvSpPr>
        <p:spPr>
          <a:xfrm>
            <a:off x="2938408" y="3606409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6" name="直線單箭頭接點 31">
            <a:extLst>
              <a:ext uri="{FF2B5EF4-FFF2-40B4-BE49-F238E27FC236}">
                <a16:creationId xmlns:a16="http://schemas.microsoft.com/office/drawing/2014/main" id="{5B903DCE-FF4D-A3D2-5BD3-F1BA5AF2DF77}"/>
              </a:ext>
            </a:extLst>
          </p:cNvPr>
          <p:cNvCxnSpPr/>
          <p:nvPr/>
        </p:nvCxnSpPr>
        <p:spPr>
          <a:xfrm>
            <a:off x="1750958" y="3684197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32">
            <a:extLst>
              <a:ext uri="{FF2B5EF4-FFF2-40B4-BE49-F238E27FC236}">
                <a16:creationId xmlns:a16="http://schemas.microsoft.com/office/drawing/2014/main" id="{7B0CD692-F4A9-4A72-95C1-1379101FA755}"/>
              </a:ext>
            </a:extLst>
          </p:cNvPr>
          <p:cNvCxnSpPr/>
          <p:nvPr/>
        </p:nvCxnSpPr>
        <p:spPr>
          <a:xfrm>
            <a:off x="2652658" y="3684197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33">
            <a:extLst>
              <a:ext uri="{FF2B5EF4-FFF2-40B4-BE49-F238E27FC236}">
                <a16:creationId xmlns:a16="http://schemas.microsoft.com/office/drawing/2014/main" id="{95E35DFD-2977-04CE-006D-1B9F461A0864}"/>
              </a:ext>
            </a:extLst>
          </p:cNvPr>
          <p:cNvCxnSpPr/>
          <p:nvPr/>
        </p:nvCxnSpPr>
        <p:spPr>
          <a:xfrm>
            <a:off x="3471808" y="3684197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34">
            <a:extLst>
              <a:ext uri="{FF2B5EF4-FFF2-40B4-BE49-F238E27FC236}">
                <a16:creationId xmlns:a16="http://schemas.microsoft.com/office/drawing/2014/main" id="{045701CB-F06A-6E4D-510B-D8080253E629}"/>
              </a:ext>
            </a:extLst>
          </p:cNvPr>
          <p:cNvCxnSpPr/>
          <p:nvPr/>
        </p:nvCxnSpPr>
        <p:spPr>
          <a:xfrm>
            <a:off x="4243333" y="3684197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35">
            <a:extLst>
              <a:ext uri="{FF2B5EF4-FFF2-40B4-BE49-F238E27FC236}">
                <a16:creationId xmlns:a16="http://schemas.microsoft.com/office/drawing/2014/main" id="{EAF11DF9-8EE4-06D6-DA3C-814DEFDF223B}"/>
              </a:ext>
            </a:extLst>
          </p:cNvPr>
          <p:cNvCxnSpPr/>
          <p:nvPr/>
        </p:nvCxnSpPr>
        <p:spPr>
          <a:xfrm>
            <a:off x="5027558" y="3677847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36">
            <a:extLst>
              <a:ext uri="{FF2B5EF4-FFF2-40B4-BE49-F238E27FC236}">
                <a16:creationId xmlns:a16="http://schemas.microsoft.com/office/drawing/2014/main" id="{78B42CE9-3D28-2319-5A36-5844F985A593}"/>
              </a:ext>
            </a:extLst>
          </p:cNvPr>
          <p:cNvCxnSpPr/>
          <p:nvPr/>
        </p:nvCxnSpPr>
        <p:spPr>
          <a:xfrm>
            <a:off x="5884808" y="3684197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37">
            <a:extLst>
              <a:ext uri="{FF2B5EF4-FFF2-40B4-BE49-F238E27FC236}">
                <a16:creationId xmlns:a16="http://schemas.microsoft.com/office/drawing/2014/main" id="{19A547BB-34D2-BA5E-92C5-CA27AA6AE550}"/>
              </a:ext>
            </a:extLst>
          </p:cNvPr>
          <p:cNvSpPr/>
          <p:nvPr/>
        </p:nvSpPr>
        <p:spPr>
          <a:xfrm>
            <a:off x="3843283" y="3606409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38">
            <a:extLst>
              <a:ext uri="{FF2B5EF4-FFF2-40B4-BE49-F238E27FC236}">
                <a16:creationId xmlns:a16="http://schemas.microsoft.com/office/drawing/2014/main" id="{21D58651-5822-6CCE-628E-C1FB36ABCC6E}"/>
              </a:ext>
            </a:extLst>
          </p:cNvPr>
          <p:cNvSpPr/>
          <p:nvPr/>
        </p:nvSpPr>
        <p:spPr>
          <a:xfrm>
            <a:off x="4611633" y="3606409"/>
            <a:ext cx="165100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39">
            <a:extLst>
              <a:ext uri="{FF2B5EF4-FFF2-40B4-BE49-F238E27FC236}">
                <a16:creationId xmlns:a16="http://schemas.microsoft.com/office/drawing/2014/main" id="{C40ED69E-5E0A-BE87-F3E3-FFC691557FD8}"/>
              </a:ext>
            </a:extLst>
          </p:cNvPr>
          <p:cNvSpPr/>
          <p:nvPr/>
        </p:nvSpPr>
        <p:spPr>
          <a:xfrm>
            <a:off x="5402208" y="3598472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40">
            <a:extLst>
              <a:ext uri="{FF2B5EF4-FFF2-40B4-BE49-F238E27FC236}">
                <a16:creationId xmlns:a16="http://schemas.microsoft.com/office/drawing/2014/main" id="{CB2E7673-0AB7-879B-938A-1E98639E8EE3}"/>
              </a:ext>
            </a:extLst>
          </p:cNvPr>
          <p:cNvSpPr/>
          <p:nvPr/>
        </p:nvSpPr>
        <p:spPr>
          <a:xfrm>
            <a:off x="6235646" y="3612759"/>
            <a:ext cx="163512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1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E86E5DA6-DC40-2AA9-3CC7-9CBCE6183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2306982" y="3125329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FC51D289-6681-95BC-8697-10A2E7D8C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1" y="3155560"/>
            <a:ext cx="448443" cy="44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EFFD6468-E2D1-EB31-3141-A3C60E62D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68" y="3163498"/>
            <a:ext cx="450208" cy="44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E1B1F55E-312F-D85C-8F05-08E1A1B2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4018090" y="3125329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93D0AB3F-A551-4F5F-5785-DD193168A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15" y="3161910"/>
            <a:ext cx="435162" cy="4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D819A550-CBA5-04A7-0ACD-291D5236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5603874" y="3118979"/>
            <a:ext cx="538952" cy="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0044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http://www.quantumdiaries.org/wp-content/uploads/2011/06/particle_lh_bothdir-300x1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3079458" y="1394200"/>
            <a:ext cx="126206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 descr="http://www.quantumdiaries.org/wp-content/uploads/2011/06/spi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08" y="1554538"/>
            <a:ext cx="86677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不等於 3"/>
          <p:cNvSpPr/>
          <p:nvPr/>
        </p:nvSpPr>
        <p:spPr>
          <a:xfrm>
            <a:off x="4255796" y="1800600"/>
            <a:ext cx="827087" cy="47942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7" name="文字方塊 2"/>
              <p:cNvSpPr txBox="1">
                <a:spLocks noChangeArrowheads="1"/>
              </p:cNvSpPr>
              <p:nvPr/>
            </p:nvSpPr>
            <p:spPr bwMode="auto">
              <a:xfrm>
                <a:off x="1174091" y="3763771"/>
                <a:ext cx="73148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所有參加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Chiral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弱作用的費米子根據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Weak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1800" b="0" i="0" dirty="0" smtClean="0">
                            <a:latin typeface="Cambria Math"/>
                            <a:cs typeface="Times New Roman" pitchFamily="18" charset="0"/>
                          </a:rPr>
                          <m:t>SU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(2)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對稱性都不能有質量。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277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091" y="3763771"/>
                <a:ext cx="7314835" cy="369332"/>
              </a:xfrm>
              <a:prstGeom prst="rect">
                <a:avLst/>
              </a:prstGeom>
              <a:blipFill>
                <a:blip r:embed="rId4"/>
                <a:stretch>
                  <a:fillRect l="-693" t="-6667" r="-381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278" name="文字方塊 3"/>
              <p:cNvSpPr txBox="1">
                <a:spLocks noChangeArrowheads="1"/>
              </p:cNvSpPr>
              <p:nvPr/>
            </p:nvSpPr>
            <p:spPr bwMode="auto">
              <a:xfrm>
                <a:off x="1174091" y="4675643"/>
                <a:ext cx="35655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Weak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1800" i="0" dirty="0">
                            <a:latin typeface="Cambria Math"/>
                            <a:cs typeface="Times New Roman" pitchFamily="18" charset="0"/>
                          </a:rPr>
                          <m:t>SU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(2)</m:t>
                        </m:r>
                      </m:e>
                      <m:sub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對稱必須被破壞！</a:t>
                </a:r>
              </a:p>
            </p:txBody>
          </p:sp>
        </mc:Choice>
        <mc:Fallback xmlns="">
          <p:sp>
            <p:nvSpPr>
              <p:cNvPr id="54278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091" y="4675643"/>
                <a:ext cx="3565581" cy="369332"/>
              </a:xfrm>
              <a:prstGeom prst="rect">
                <a:avLst/>
              </a:prstGeom>
              <a:blipFill>
                <a:blip r:embed="rId5"/>
                <a:stretch>
                  <a:fillRect l="-141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79" name="文字方塊 2"/>
          <p:cNvSpPr txBox="1">
            <a:spLocks noChangeArrowheads="1"/>
          </p:cNvSpPr>
          <p:nvPr/>
        </p:nvSpPr>
        <p:spPr bwMode="auto">
          <a:xfrm>
            <a:off x="1158291" y="4220223"/>
            <a:ext cx="541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所有參加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Chiral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弱作用的費米子都有質量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FCC3F0-D971-5B93-C8D5-407CE5915C4F}"/>
                  </a:ext>
                </a:extLst>
              </p:cNvPr>
              <p:cNvSpPr txBox="1"/>
              <p:nvPr/>
            </p:nvSpPr>
            <p:spPr>
              <a:xfrm>
                <a:off x="3688439" y="2732885"/>
                <a:ext cx="196180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FCC3F0-D971-5B93-C8D5-407CE5915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439" y="2732885"/>
                <a:ext cx="1961800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6BE001-04D3-5819-D180-D9FCF93BA84B}"/>
                  </a:ext>
                </a:extLst>
              </p:cNvPr>
              <p:cNvSpPr txBox="1"/>
              <p:nvPr/>
            </p:nvSpPr>
            <p:spPr>
              <a:xfrm>
                <a:off x="1207141" y="3265472"/>
                <a:ext cx="79368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part of a doublet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singlet. The electron mass is not invariant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6BE001-04D3-5819-D180-D9FCF93BA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141" y="3265472"/>
                <a:ext cx="7936859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2FDAD-67E9-2A19-B62D-35FED87D563B}"/>
                  </a:ext>
                </a:extLst>
              </p:cNvPr>
              <p:cNvSpPr txBox="1"/>
              <p:nvPr/>
            </p:nvSpPr>
            <p:spPr>
              <a:xfrm>
                <a:off x="1207141" y="5303462"/>
                <a:ext cx="72008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we have already break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i="0" dirty="0">
                            <a:latin typeface="Cambria Math"/>
                            <a:cs typeface="Times New Roman" pitchFamily="18" charset="0"/>
                          </a:rPr>
                          <m:t>SU</m:t>
                        </m:r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(2)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gauge symmetry by Higgs mechanism.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2FDAD-67E9-2A19-B62D-35FED87D5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141" y="5303462"/>
                <a:ext cx="7200879" cy="369332"/>
              </a:xfrm>
              <a:prstGeom prst="rect">
                <a:avLst/>
              </a:prstGeom>
              <a:blipFill>
                <a:blip r:embed="rId8"/>
                <a:stretch>
                  <a:fillRect l="-70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5632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10" name="文字方塊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99184" y="1671657"/>
            <a:ext cx="7415319" cy="369332"/>
          </a:xfrm>
          <a:prstGeom prst="rect">
            <a:avLst/>
          </a:prstGeom>
          <a:blipFill rotWithShape="1">
            <a:blip r:embed="rId2"/>
            <a:stretch>
              <a:fillRect l="-657" t="-6557" b="-26230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1" name="文字方塊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99185" y="795858"/>
            <a:ext cx="5992919" cy="369332"/>
          </a:xfrm>
          <a:prstGeom prst="rect">
            <a:avLst/>
          </a:prstGeom>
          <a:blipFill rotWithShape="1">
            <a:blip r:embed="rId3"/>
            <a:stretch>
              <a:fillRect l="-814" t="-6667" b="-28333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2" name="文字方塊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0110" y="804752"/>
            <a:ext cx="794124" cy="36933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4" name="文字方塊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51516" y="2684309"/>
            <a:ext cx="4108468" cy="411395"/>
          </a:xfrm>
          <a:prstGeom prst="rect">
            <a:avLst/>
          </a:prstGeom>
          <a:blipFill rotWithShape="1">
            <a:blip r:embed="rId5"/>
            <a:stretch>
              <a:fillRect b="-1471"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298575" y="2146300"/>
            <a:ext cx="2909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得到一個不為零的質量項：</a:t>
            </a:r>
          </a:p>
        </p:txBody>
      </p:sp>
      <p:sp>
        <p:nvSpPr>
          <p:cNvPr id="17" name="矩形 16"/>
          <p:cNvSpPr/>
          <p:nvPr/>
        </p:nvSpPr>
        <p:spPr>
          <a:xfrm>
            <a:off x="1473200" y="4962525"/>
            <a:ext cx="5953125" cy="104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18" name="Group 3"/>
          <p:cNvGrpSpPr>
            <a:grpSpLocks noChangeAspect="1"/>
          </p:cNvGrpSpPr>
          <p:nvPr/>
        </p:nvGrpSpPr>
        <p:grpSpPr bwMode="auto">
          <a:xfrm>
            <a:off x="1581872" y="3517486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19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V="1">
              <a:off x="6680" y="11031"/>
              <a:ext cx="727" cy="72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>
              <a:off x="6680" y="11704"/>
              <a:ext cx="615" cy="56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 flipH="1" flipV="1">
              <a:off x="6010" y="11087"/>
              <a:ext cx="670" cy="61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V="1">
              <a:off x="6401" y="11704"/>
              <a:ext cx="335" cy="33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6" name="流程圖: 匯合連接點 25"/>
          <p:cNvSpPr/>
          <p:nvPr/>
        </p:nvSpPr>
        <p:spPr>
          <a:xfrm>
            <a:off x="4778375" y="3568700"/>
            <a:ext cx="125413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8" name="Group 3"/>
          <p:cNvGrpSpPr>
            <a:grpSpLocks noChangeAspect="1"/>
          </p:cNvGrpSpPr>
          <p:nvPr/>
        </p:nvGrpSpPr>
        <p:grpSpPr bwMode="auto">
          <a:xfrm>
            <a:off x="3676625" y="3517485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29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 flipV="1">
              <a:off x="6680" y="11031"/>
              <a:ext cx="727" cy="72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6680" y="11704"/>
              <a:ext cx="615" cy="56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3" name="Line 6"/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4" name="Line 5"/>
            <p:cNvSpPr>
              <a:spLocks noChangeShapeType="1"/>
            </p:cNvSpPr>
            <p:nvPr/>
          </p:nvSpPr>
          <p:spPr bwMode="auto">
            <a:xfrm flipH="1" flipV="1">
              <a:off x="6010" y="11087"/>
              <a:ext cx="670" cy="61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5" name="Line 4"/>
            <p:cNvSpPr>
              <a:spLocks noChangeShapeType="1"/>
            </p:cNvSpPr>
            <p:nvPr/>
          </p:nvSpPr>
          <p:spPr bwMode="auto">
            <a:xfrm flipV="1">
              <a:off x="6401" y="11704"/>
              <a:ext cx="335" cy="33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36" name="流程圖: 匯合連接點 35"/>
          <p:cNvSpPr/>
          <p:nvPr/>
        </p:nvSpPr>
        <p:spPr>
          <a:xfrm>
            <a:off x="3910013" y="3592513"/>
            <a:ext cx="125412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流程圖: 匯合連接點 36"/>
          <p:cNvSpPr/>
          <p:nvPr/>
        </p:nvSpPr>
        <p:spPr>
          <a:xfrm>
            <a:off x="4770438" y="3568700"/>
            <a:ext cx="125412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" name="流程圖: 匯合連接點 37"/>
          <p:cNvSpPr/>
          <p:nvPr/>
        </p:nvSpPr>
        <p:spPr>
          <a:xfrm>
            <a:off x="6861175" y="3568700"/>
            <a:ext cx="125413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39" name="Group 3"/>
          <p:cNvGrpSpPr>
            <a:grpSpLocks noChangeAspect="1"/>
          </p:cNvGrpSpPr>
          <p:nvPr/>
        </p:nvGrpSpPr>
        <p:grpSpPr bwMode="auto">
          <a:xfrm>
            <a:off x="5759425" y="3517485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40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6680" y="11704"/>
              <a:ext cx="615" cy="56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44" name="Line 4"/>
            <p:cNvSpPr>
              <a:spLocks noChangeShapeType="1"/>
            </p:cNvSpPr>
            <p:nvPr/>
          </p:nvSpPr>
          <p:spPr bwMode="auto">
            <a:xfrm flipV="1">
              <a:off x="6401" y="11704"/>
              <a:ext cx="335" cy="33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45" name="橢圓 44"/>
          <p:cNvSpPr/>
          <p:nvPr/>
        </p:nvSpPr>
        <p:spPr>
          <a:xfrm>
            <a:off x="2181225" y="5407025"/>
            <a:ext cx="163513" cy="157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3022600" y="5407025"/>
            <a:ext cx="165100" cy="157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413500" y="3948113"/>
            <a:ext cx="163513" cy="1571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8" name="直線單箭頭接點 47"/>
          <p:cNvCxnSpPr/>
          <p:nvPr/>
        </p:nvCxnSpPr>
        <p:spPr>
          <a:xfrm>
            <a:off x="1835150" y="548481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2736850" y="5484813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>
            <a:off x="3556000" y="548481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4327525" y="548481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>
            <a:off x="5111750" y="5480050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>
            <a:off x="5969000" y="5484813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橢圓 53"/>
          <p:cNvSpPr/>
          <p:nvPr/>
        </p:nvSpPr>
        <p:spPr>
          <a:xfrm>
            <a:off x="3927475" y="5407025"/>
            <a:ext cx="163513" cy="157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4697413" y="5407025"/>
            <a:ext cx="163512" cy="157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5486400" y="5400675"/>
            <a:ext cx="165100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6319838" y="5414963"/>
            <a:ext cx="163512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682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1" y="776338"/>
            <a:ext cx="2672415" cy="17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8">
                <a:extLst>
                  <a:ext uri="{FF2B5EF4-FFF2-40B4-BE49-F238E27FC236}">
                    <a16:creationId xmlns:a16="http://schemas.microsoft.com/office/drawing/2014/main" id="{021C9156-04F7-60B8-EBF1-15DEE820E06B}"/>
                  </a:ext>
                </a:extLst>
              </p:cNvPr>
              <p:cNvSpPr/>
              <p:nvPr/>
            </p:nvSpPr>
            <p:spPr>
              <a:xfrm>
                <a:off x="1648201" y="2777984"/>
                <a:ext cx="2075096" cy="6016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28">
                <a:extLst>
                  <a:ext uri="{FF2B5EF4-FFF2-40B4-BE49-F238E27FC236}">
                    <a16:creationId xmlns:a16="http://schemas.microsoft.com/office/drawing/2014/main" id="{021C9156-04F7-60B8-EBF1-15DEE820E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201" y="2777984"/>
                <a:ext cx="2075096" cy="601640"/>
              </a:xfrm>
              <a:prstGeom prst="rect">
                <a:avLst/>
              </a:prstGeom>
              <a:blipFill>
                <a:blip r:embed="rId3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BDA117-E5AC-E116-3AD7-A586A8F340C6}"/>
                  </a:ext>
                </a:extLst>
              </p:cNvPr>
              <p:cNvSpPr txBox="1"/>
              <p:nvPr/>
            </p:nvSpPr>
            <p:spPr>
              <a:xfrm>
                <a:off x="3879414" y="2824728"/>
                <a:ext cx="1067575" cy="5534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i="1">
                                        <a:latin typeface="Cambria Math"/>
                                        <a:cs typeface="Times New Roman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BDA117-E5AC-E116-3AD7-A586A8F34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414" y="2824728"/>
                <a:ext cx="1067575" cy="553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36238-E82B-EB06-A912-A2FA3BA49019}"/>
                  </a:ext>
                </a:extLst>
              </p:cNvPr>
              <p:cNvSpPr txBox="1"/>
              <p:nvPr/>
            </p:nvSpPr>
            <p:spPr>
              <a:xfrm>
                <a:off x="1648201" y="3737757"/>
                <a:ext cx="151918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36238-E82B-EB06-A912-A2FA3BA49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201" y="3737757"/>
                <a:ext cx="1519180" cy="276999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4717DD-B016-2228-B458-7CB5485F87D1}"/>
                  </a:ext>
                </a:extLst>
              </p:cNvPr>
              <p:cNvSpPr txBox="1"/>
              <p:nvPr/>
            </p:nvSpPr>
            <p:spPr>
              <a:xfrm>
                <a:off x="3879414" y="3708570"/>
                <a:ext cx="1781253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4717DD-B016-2228-B458-7CB5485F8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414" y="3708570"/>
                <a:ext cx="1781253" cy="312650"/>
              </a:xfrm>
              <a:prstGeom prst="rect">
                <a:avLst/>
              </a:prstGeom>
              <a:blipFill>
                <a:blip r:embed="rId6"/>
                <a:stretch>
                  <a:fillRect l="-2128" r="-70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DD2C15A2-A9FB-0F88-A1AA-D3198B59E01B}"/>
              </a:ext>
            </a:extLst>
          </p:cNvPr>
          <p:cNvSpPr/>
          <p:nvPr/>
        </p:nvSpPr>
        <p:spPr>
          <a:xfrm>
            <a:off x="3274216" y="3734803"/>
            <a:ext cx="512957" cy="27699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6C1B9-3581-B699-4E72-296C4373D21C}"/>
              </a:ext>
            </a:extLst>
          </p:cNvPr>
          <p:cNvSpPr txBox="1"/>
          <p:nvPr/>
        </p:nvSpPr>
        <p:spPr>
          <a:xfrm>
            <a:off x="3879414" y="4079858"/>
            <a:ext cx="246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Yukawa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3">
                <a:extLst>
                  <a:ext uri="{FF2B5EF4-FFF2-40B4-BE49-F238E27FC236}">
                    <a16:creationId xmlns:a16="http://schemas.microsoft.com/office/drawing/2014/main" id="{647DC376-9D8E-97FB-0B75-121718997D11}"/>
                  </a:ext>
                </a:extLst>
              </p:cNvPr>
              <p:cNvSpPr/>
              <p:nvPr/>
            </p:nvSpPr>
            <p:spPr>
              <a:xfrm>
                <a:off x="4571999" y="4944562"/>
                <a:ext cx="2009543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  <a:cs typeface="Times New Roman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  <a:cs typeface="Times New Roman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  <a:cs typeface="Times New Roman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  <a:cs typeface="Times New Roman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3">
                <a:extLst>
                  <a:ext uri="{FF2B5EF4-FFF2-40B4-BE49-F238E27FC236}">
                    <a16:creationId xmlns:a16="http://schemas.microsoft.com/office/drawing/2014/main" id="{647DC376-9D8E-97FB-0B75-121718997D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4944562"/>
                <a:ext cx="2009543" cy="664606"/>
              </a:xfrm>
              <a:prstGeom prst="rect">
                <a:avLst/>
              </a:prstGeom>
              <a:blipFill>
                <a:blip r:embed="rId7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44B121E-E1A8-6046-F62B-CB76FC12D5E6}"/>
              </a:ext>
            </a:extLst>
          </p:cNvPr>
          <p:cNvSpPr txBox="1"/>
          <p:nvPr/>
        </p:nvSpPr>
        <p:spPr>
          <a:xfrm>
            <a:off x="1648201" y="5051549"/>
            <a:ext cx="365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in the non-trivial VEV: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ACA6B-A4A0-C358-ADA4-BED69296BC77}"/>
              </a:ext>
            </a:extLst>
          </p:cNvPr>
          <p:cNvSpPr txBox="1"/>
          <p:nvPr/>
        </p:nvSpPr>
        <p:spPr>
          <a:xfrm>
            <a:off x="1630745" y="4503555"/>
            <a:ext cx="588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both gauge invariant and Lorentz invariant.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F2CE21-404E-6162-5CE0-5B5A3959B34D}"/>
                  </a:ext>
                </a:extLst>
              </p:cNvPr>
              <p:cNvSpPr txBox="1"/>
              <p:nvPr/>
            </p:nvSpPr>
            <p:spPr>
              <a:xfrm>
                <a:off x="1714560" y="5811684"/>
                <a:ext cx="2164854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F2CE21-404E-6162-5CE0-5B5A3959B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60" y="5811684"/>
                <a:ext cx="2164854" cy="572273"/>
              </a:xfrm>
              <a:prstGeom prst="rect">
                <a:avLst/>
              </a:prstGeom>
              <a:blipFill>
                <a:blip r:embed="rId8"/>
                <a:stretch>
                  <a:fillRect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1223C7-1336-9B6C-B40E-27FC0296D576}"/>
                  </a:ext>
                </a:extLst>
              </p:cNvPr>
              <p:cNvSpPr txBox="1"/>
              <p:nvPr/>
            </p:nvSpPr>
            <p:spPr>
              <a:xfrm>
                <a:off x="4571999" y="5719351"/>
                <a:ext cx="1516567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1223C7-1336-9B6C-B40E-27FC0296D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5719351"/>
                <a:ext cx="1516567" cy="664606"/>
              </a:xfrm>
              <a:prstGeom prst="rect">
                <a:avLst/>
              </a:prstGeom>
              <a:blipFill>
                <a:blip r:embed="rId9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F0370A-E72A-9B2B-75AD-9A7ED2EB0621}"/>
                  </a:ext>
                </a:extLst>
              </p:cNvPr>
              <p:cNvSpPr txBox="1"/>
              <p:nvPr/>
            </p:nvSpPr>
            <p:spPr>
              <a:xfrm>
                <a:off x="7078882" y="2827405"/>
                <a:ext cx="1320574" cy="5648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F0370A-E72A-9B2B-75AD-9A7ED2EB0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882" y="2827405"/>
                <a:ext cx="1320574" cy="564835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A112EC-67B8-5ACA-DF08-01BDD8D8C475}"/>
                  </a:ext>
                </a:extLst>
              </p:cNvPr>
              <p:cNvSpPr txBox="1"/>
              <p:nvPr/>
            </p:nvSpPr>
            <p:spPr>
              <a:xfrm>
                <a:off x="6650563" y="3699152"/>
                <a:ext cx="1781253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A112EC-67B8-5ACA-DF08-01BDD8D8C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563" y="3699152"/>
                <a:ext cx="1781253" cy="312650"/>
              </a:xfrm>
              <a:prstGeom prst="rect">
                <a:avLst/>
              </a:prstGeom>
              <a:blipFill>
                <a:blip r:embed="rId11"/>
                <a:stretch>
                  <a:fillRect l="-4965" r="-354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2539FE-0CD4-92DF-DB00-1246ED1069C3}"/>
                  </a:ext>
                </a:extLst>
              </p:cNvPr>
              <p:cNvSpPr txBox="1"/>
              <p:nvPr/>
            </p:nvSpPr>
            <p:spPr>
              <a:xfrm>
                <a:off x="7026565" y="5719351"/>
                <a:ext cx="1516567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2539FE-0CD4-92DF-DB00-1246ED106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565" y="5719351"/>
                <a:ext cx="1516567" cy="664606"/>
              </a:xfrm>
              <a:prstGeom prst="rect">
                <a:avLst/>
              </a:prstGeom>
              <a:blipFill>
                <a:blip r:embed="rId12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5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0731-24B4-2738-D1B8-5AEA87EDE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>
            <a:extLst>
              <a:ext uri="{FF2B5EF4-FFF2-40B4-BE49-F238E27FC236}">
                <a16:creationId xmlns:a16="http://schemas.microsoft.com/office/drawing/2014/main" id="{30809407-DA08-2482-D092-68B18AC8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05" y="904160"/>
            <a:ext cx="2404056" cy="161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8">
                <a:extLst>
                  <a:ext uri="{FF2B5EF4-FFF2-40B4-BE49-F238E27FC236}">
                    <a16:creationId xmlns:a16="http://schemas.microsoft.com/office/drawing/2014/main" id="{9859DED2-222F-01F7-3ADF-2C7184DEA1DB}"/>
                  </a:ext>
                </a:extLst>
              </p:cNvPr>
              <p:cNvSpPr/>
              <p:nvPr/>
            </p:nvSpPr>
            <p:spPr>
              <a:xfrm>
                <a:off x="1324267" y="1037014"/>
                <a:ext cx="2075096" cy="6016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28">
                <a:extLst>
                  <a:ext uri="{FF2B5EF4-FFF2-40B4-BE49-F238E27FC236}">
                    <a16:creationId xmlns:a16="http://schemas.microsoft.com/office/drawing/2014/main" id="{9859DED2-222F-01F7-3ADF-2C7184DEA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267" y="1037014"/>
                <a:ext cx="2075096" cy="601640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3">
                <a:extLst>
                  <a:ext uri="{FF2B5EF4-FFF2-40B4-BE49-F238E27FC236}">
                    <a16:creationId xmlns:a16="http://schemas.microsoft.com/office/drawing/2014/main" id="{27BDEBCA-9448-4AF8-DE21-54EF9E3A7943}"/>
                  </a:ext>
                </a:extLst>
              </p:cNvPr>
              <p:cNvSpPr/>
              <p:nvPr/>
            </p:nvSpPr>
            <p:spPr>
              <a:xfrm>
                <a:off x="4188424" y="5005751"/>
                <a:ext cx="2167772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  <a:cs typeface="Times New Roman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  <a:cs typeface="Times New Roman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3">
                <a:extLst>
                  <a:ext uri="{FF2B5EF4-FFF2-40B4-BE49-F238E27FC236}">
                    <a16:creationId xmlns:a16="http://schemas.microsoft.com/office/drawing/2014/main" id="{27BDEBCA-9448-4AF8-DE21-54EF9E3A7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424" y="5005751"/>
                <a:ext cx="2167772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96E512A-8086-F890-D764-ED8F88D7234A}"/>
              </a:ext>
            </a:extLst>
          </p:cNvPr>
          <p:cNvSpPr txBox="1"/>
          <p:nvPr/>
        </p:nvSpPr>
        <p:spPr>
          <a:xfrm>
            <a:off x="1368660" y="5074197"/>
            <a:ext cx="29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in the non-trivial VEV: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1AF13B-4F02-2E50-3D51-1D91256B21EB}"/>
              </a:ext>
            </a:extLst>
          </p:cNvPr>
          <p:cNvSpPr txBox="1"/>
          <p:nvPr/>
        </p:nvSpPr>
        <p:spPr>
          <a:xfrm>
            <a:off x="1329662" y="4636419"/>
            <a:ext cx="588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both gauge invariant and Lorentz invariant.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352147-757B-767A-8F6A-B96CB094F079}"/>
                  </a:ext>
                </a:extLst>
              </p:cNvPr>
              <p:cNvSpPr txBox="1"/>
              <p:nvPr/>
            </p:nvSpPr>
            <p:spPr>
              <a:xfrm>
                <a:off x="1714560" y="5811684"/>
                <a:ext cx="2164854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352147-757B-767A-8F6A-B96CB094F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60" y="5811684"/>
                <a:ext cx="2164854" cy="572273"/>
              </a:xfrm>
              <a:prstGeom prst="rect">
                <a:avLst/>
              </a:prstGeom>
              <a:blipFill>
                <a:blip r:embed="rId5"/>
                <a:stretch>
                  <a:fillRect l="-1163"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21435D-8FED-187C-6502-6A75A85052B0}"/>
                  </a:ext>
                </a:extLst>
              </p:cNvPr>
              <p:cNvSpPr txBox="1"/>
              <p:nvPr/>
            </p:nvSpPr>
            <p:spPr>
              <a:xfrm>
                <a:off x="4188424" y="5775682"/>
                <a:ext cx="1516567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21435D-8FED-187C-6502-6A75A8505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424" y="5775682"/>
                <a:ext cx="1516567" cy="664606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DAB193-2792-B4C3-7DCC-FD476787BC61}"/>
                  </a:ext>
                </a:extLst>
              </p:cNvPr>
              <p:cNvSpPr txBox="1"/>
              <p:nvPr/>
            </p:nvSpPr>
            <p:spPr>
              <a:xfrm>
                <a:off x="1262755" y="458708"/>
                <a:ext cx="73040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quark mass?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need a new doublet Higgs. Not really.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DAB193-2792-B4C3-7DCC-FD476787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755" y="458708"/>
                <a:ext cx="7304049" cy="369332"/>
              </a:xfrm>
              <a:prstGeom prst="rect">
                <a:avLst/>
              </a:prstGeom>
              <a:blipFill>
                <a:blip r:embed="rId7"/>
                <a:stretch>
                  <a:fillRect l="-694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0D87A6-0C94-E2CB-69F7-BCC86589761F}"/>
                  </a:ext>
                </a:extLst>
              </p:cNvPr>
              <p:cNvSpPr txBox="1"/>
              <p:nvPr/>
            </p:nvSpPr>
            <p:spPr>
              <a:xfrm>
                <a:off x="3524260" y="1054324"/>
                <a:ext cx="2341802" cy="5878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cs typeface="Times New Roman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0D87A6-0C94-E2CB-69F7-BCC865897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60" y="1054324"/>
                <a:ext cx="2341802" cy="587853"/>
              </a:xfrm>
              <a:prstGeom prst="rect">
                <a:avLst/>
              </a:prstGeom>
              <a:blipFill>
                <a:blip r:embed="rId8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A471AD-7BAF-CBBC-6139-12A5DFF12C96}"/>
                  </a:ext>
                </a:extLst>
              </p:cNvPr>
              <p:cNvSpPr txBox="1"/>
              <p:nvPr/>
            </p:nvSpPr>
            <p:spPr>
              <a:xfrm>
                <a:off x="1349298" y="1763805"/>
                <a:ext cx="4572000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also a doublet just like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A471AD-7BAF-CBBC-6139-12A5DFF12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298" y="1763805"/>
                <a:ext cx="4572000" cy="376193"/>
              </a:xfrm>
              <a:prstGeom prst="rect">
                <a:avLst/>
              </a:prstGeom>
              <a:blipFill>
                <a:blip r:embed="rId9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8">
                <a:extLst>
                  <a:ext uri="{FF2B5EF4-FFF2-40B4-BE49-F238E27FC236}">
                    <a16:creationId xmlns:a16="http://schemas.microsoft.com/office/drawing/2014/main" id="{B691100C-8763-54C8-5EC5-6E8974FA9A9C}"/>
                  </a:ext>
                </a:extLst>
              </p:cNvPr>
              <p:cNvSpPr/>
              <p:nvPr/>
            </p:nvSpPr>
            <p:spPr>
              <a:xfrm>
                <a:off x="1368660" y="2248347"/>
                <a:ext cx="2902257" cy="4823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8">
                <a:extLst>
                  <a:ext uri="{FF2B5EF4-FFF2-40B4-BE49-F238E27FC236}">
                    <a16:creationId xmlns:a16="http://schemas.microsoft.com/office/drawing/2014/main" id="{B691100C-8763-54C8-5EC5-6E8974FA9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60" y="2248347"/>
                <a:ext cx="2902257" cy="4823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A644A219-11A3-E3C5-F600-37B9739C43AB}"/>
                  </a:ext>
                </a:extLst>
              </p:cNvPr>
              <p:cNvSpPr/>
              <p:nvPr/>
            </p:nvSpPr>
            <p:spPr>
              <a:xfrm>
                <a:off x="1349298" y="2866184"/>
                <a:ext cx="1451390" cy="554254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A644A219-11A3-E3C5-F600-37B9739C4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298" y="2866184"/>
                <a:ext cx="1451390" cy="554254"/>
              </a:xfrm>
              <a:prstGeom prst="rect">
                <a:avLst/>
              </a:prstGeom>
              <a:blipFill>
                <a:blip r:embed="rId11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2">
                <a:extLst>
                  <a:ext uri="{FF2B5EF4-FFF2-40B4-BE49-F238E27FC236}">
                    <a16:creationId xmlns:a16="http://schemas.microsoft.com/office/drawing/2014/main" id="{0A54D97A-4C1F-986A-8BA0-011BC1FEB16A}"/>
                  </a:ext>
                </a:extLst>
              </p:cNvPr>
              <p:cNvSpPr/>
              <p:nvPr/>
            </p:nvSpPr>
            <p:spPr>
              <a:xfrm>
                <a:off x="2910494" y="2882899"/>
                <a:ext cx="1538843" cy="554254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12">
                <a:extLst>
                  <a:ext uri="{FF2B5EF4-FFF2-40B4-BE49-F238E27FC236}">
                    <a16:creationId xmlns:a16="http://schemas.microsoft.com/office/drawing/2014/main" id="{0A54D97A-4C1F-986A-8BA0-011BC1FEB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494" y="2882899"/>
                <a:ext cx="1538843" cy="554254"/>
              </a:xfrm>
              <a:prstGeom prst="rect">
                <a:avLst/>
              </a:prstGeom>
              <a:blipFill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3">
                <a:extLst>
                  <a:ext uri="{FF2B5EF4-FFF2-40B4-BE49-F238E27FC236}">
                    <a16:creationId xmlns:a16="http://schemas.microsoft.com/office/drawing/2014/main" id="{549FDB49-8DA6-82BB-E67D-57E6417A002F}"/>
                  </a:ext>
                </a:extLst>
              </p:cNvPr>
              <p:cNvSpPr/>
              <p:nvPr/>
            </p:nvSpPr>
            <p:spPr>
              <a:xfrm>
                <a:off x="4559143" y="2897901"/>
                <a:ext cx="1638823" cy="554254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矩形 13">
                <a:extLst>
                  <a:ext uri="{FF2B5EF4-FFF2-40B4-BE49-F238E27FC236}">
                    <a16:creationId xmlns:a16="http://schemas.microsoft.com/office/drawing/2014/main" id="{549FDB49-8DA6-82BB-E67D-57E6417A0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143" y="2897901"/>
                <a:ext cx="1638823" cy="554254"/>
              </a:xfrm>
              <a:prstGeom prst="rect">
                <a:avLst/>
              </a:prstGeom>
              <a:blipFill>
                <a:blip r:embed="rId1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FC4BB8-B79F-59B5-62C6-17B06166B246}"/>
                  </a:ext>
                </a:extLst>
              </p:cNvPr>
              <p:cNvSpPr txBox="1"/>
              <p:nvPr/>
            </p:nvSpPr>
            <p:spPr>
              <a:xfrm>
                <a:off x="1338146" y="3645030"/>
                <a:ext cx="7304049" cy="4823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FC4BB8-B79F-59B5-62C6-17B06166B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146" y="3645030"/>
                <a:ext cx="7304049" cy="4823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A70649-BC94-6428-DA02-27BEA4C61AE1}"/>
                  </a:ext>
                </a:extLst>
              </p:cNvPr>
              <p:cNvSpPr txBox="1"/>
              <p:nvPr/>
            </p:nvSpPr>
            <p:spPr>
              <a:xfrm>
                <a:off x="6808588" y="2968149"/>
                <a:ext cx="1884061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A70649-BC94-6428-DA02-27BEA4C61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588" y="2968149"/>
                <a:ext cx="1884061" cy="38151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9328F58-FF27-C094-50B9-89E585C9DBEC}"/>
                  </a:ext>
                </a:extLst>
              </p:cNvPr>
              <p:cNvSpPr txBox="1"/>
              <p:nvPr/>
            </p:nvSpPr>
            <p:spPr>
              <a:xfrm>
                <a:off x="1471188" y="4272725"/>
                <a:ext cx="1781253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9328F58-FF27-C094-50B9-89E585C9D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188" y="4272725"/>
                <a:ext cx="1781253" cy="312650"/>
              </a:xfrm>
              <a:prstGeom prst="rect">
                <a:avLst/>
              </a:prstGeom>
              <a:blipFill>
                <a:blip r:embed="rId16"/>
                <a:stretch>
                  <a:fillRect l="-4225" t="-8000" r="-281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76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7" grpId="0" animBg="1"/>
      <p:bldP spid="5" grpId="0" animBg="1"/>
      <p:bldP spid="16" grpId="0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5FF1921-5ABB-48DC-969B-B59FDB7E67FF}" type="slidenum">
              <a:rPr kumimoji="0" lang="zh-TW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kumimoji="0" lang="en-US" altLang="zh-TW" sz="140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993670" y="5172548"/>
            <a:ext cx="727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希格斯場或粒子與費米子有交互作用，可將左手旋粒子變成右手旋粒子！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/>
        </p:blipFill>
        <p:spPr bwMode="auto">
          <a:xfrm>
            <a:off x="2309545" y="1356610"/>
            <a:ext cx="4534950" cy="348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quantumdiaries.org/wp-content/uploads/2011/06/particle_lh_bothdir-300x1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2116033" y="2510852"/>
            <a:ext cx="905093" cy="81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quantumdiaries.org/wp-content/uploads/2011/06/spi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80" y="2682823"/>
            <a:ext cx="656213" cy="64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4328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9BC97-33FA-008B-5DC2-9F3CA0A55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9C684-8304-5AD7-708D-8774046F38C5}"/>
              </a:ext>
            </a:extLst>
          </p:cNvPr>
          <p:cNvSpPr txBox="1"/>
          <p:nvPr/>
        </p:nvSpPr>
        <p:spPr>
          <a:xfrm>
            <a:off x="2352414" y="1241133"/>
            <a:ext cx="617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電子從衰變剛剛產生時，是左手旋</a:t>
            </a:r>
            <a:r>
              <a:rPr lang="en-US" dirty="0"/>
              <a:t>。</a:t>
            </a:r>
          </a:p>
        </p:txBody>
      </p:sp>
      <p:pic>
        <p:nvPicPr>
          <p:cNvPr id="6" name="Picture 8" descr="nbeta4">
            <a:extLst>
              <a:ext uri="{FF2B5EF4-FFF2-40B4-BE49-F238E27FC236}">
                <a16:creationId xmlns:a16="http://schemas.microsoft.com/office/drawing/2014/main" id="{C95A6E5E-5FB9-9335-BD9A-BC23C6FB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/>
          <a:stretch/>
        </p:blipFill>
        <p:spPr bwMode="auto">
          <a:xfrm rot="5400000">
            <a:off x="191432" y="2095980"/>
            <a:ext cx="2339259" cy="191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B57F23-95D1-19FC-85ED-2B47155FA4BF}"/>
              </a:ext>
            </a:extLst>
          </p:cNvPr>
          <p:cNvSpPr/>
          <p:nvPr/>
        </p:nvSpPr>
        <p:spPr>
          <a:xfrm>
            <a:off x="4193109" y="3449091"/>
            <a:ext cx="45719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" name="Picture 11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12F38777-53F0-0F24-F8E1-3570D274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/>
          <a:stretch>
            <a:fillRect/>
          </a:stretch>
        </p:blipFill>
        <p:spPr bwMode="auto">
          <a:xfrm>
            <a:off x="8218049" y="1577929"/>
            <a:ext cx="856564" cy="75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313E9E47-E353-C51C-B529-7D8BF4DFB5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99" y="2378955"/>
            <a:ext cx="739823" cy="72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9A94D-B120-0189-C06F-BC75C6D93DE6}"/>
              </a:ext>
            </a:extLst>
          </p:cNvPr>
          <p:cNvSpPr txBox="1"/>
          <p:nvPr/>
        </p:nvSpPr>
        <p:spPr>
          <a:xfrm>
            <a:off x="2031716" y="4578926"/>
            <a:ext cx="55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飛了一陣子，被觀測到時，左手旋右手旋都出現了</a:t>
            </a:r>
            <a:r>
              <a:rPr lang="en-US" dirty="0"/>
              <a:t>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673BB-02F6-03AD-A8E0-B77096E37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 b="39178"/>
          <a:stretch/>
        </p:blipFill>
        <p:spPr bwMode="auto">
          <a:xfrm>
            <a:off x="2459997" y="2669496"/>
            <a:ext cx="5758051" cy="155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C1090DF-0DC7-4772-A4E1-EC61BF778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t="8818" r="1282" b="76431"/>
          <a:stretch/>
        </p:blipFill>
        <p:spPr bwMode="auto">
          <a:xfrm>
            <a:off x="2459997" y="1921158"/>
            <a:ext cx="5783973" cy="8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2DE6B1A8-D928-12E0-EFF3-B1FD06235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3072940" y="2093980"/>
            <a:ext cx="630195" cy="5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E1A82772-0AE2-8458-B8BC-0DEE4766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>
            <a:fillRect/>
          </a:stretch>
        </p:blipFill>
        <p:spPr bwMode="auto">
          <a:xfrm>
            <a:off x="5845681" y="2002498"/>
            <a:ext cx="675165" cy="6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3AC755DB-0C26-8531-DA5A-EDF3C415C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652" y="1996446"/>
            <a:ext cx="578425" cy="5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www.quantumdiaries.org/wp-content/uploads/2011/06/spin.gif">
            <a:extLst>
              <a:ext uri="{FF2B5EF4-FFF2-40B4-BE49-F238E27FC236}">
                <a16:creationId xmlns:a16="http://schemas.microsoft.com/office/drawing/2014/main" id="{D60B4631-73D6-A0B0-1EF7-6F3E1CA718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66" y="1996446"/>
            <a:ext cx="578425" cy="5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372860-CFBE-E2E5-856E-1585840C44B4}"/>
              </a:ext>
            </a:extLst>
          </p:cNvPr>
          <p:cNvSpPr/>
          <p:nvPr/>
        </p:nvSpPr>
        <p:spPr>
          <a:xfrm>
            <a:off x="415636" y="1881380"/>
            <a:ext cx="1923610" cy="264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BB191B-3DC8-BBD1-3145-7F6865E3E347}"/>
              </a:ext>
            </a:extLst>
          </p:cNvPr>
          <p:cNvSpPr/>
          <p:nvPr/>
        </p:nvSpPr>
        <p:spPr>
          <a:xfrm>
            <a:off x="1591559" y="1881377"/>
            <a:ext cx="676662" cy="73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http://www.quantumdiaries.org/wp-content/uploads/2011/06/particle_lh_bothdir-300x138.png">
            <a:extLst>
              <a:ext uri="{FF2B5EF4-FFF2-40B4-BE49-F238E27FC236}">
                <a16:creationId xmlns:a16="http://schemas.microsoft.com/office/drawing/2014/main" id="{3CF53F91-D7E3-6813-7175-2286BB22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/>
          <a:stretch>
            <a:fillRect/>
          </a:stretch>
        </p:blipFill>
        <p:spPr bwMode="auto">
          <a:xfrm>
            <a:off x="1424631" y="2092465"/>
            <a:ext cx="856564" cy="75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nbeta4">
            <a:extLst>
              <a:ext uri="{FF2B5EF4-FFF2-40B4-BE49-F238E27FC236}">
                <a16:creationId xmlns:a16="http://schemas.microsoft.com/office/drawing/2014/main" id="{B707B4BB-EEF6-A2A2-E84C-C30F7139C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45002" r="48139" b="22058"/>
          <a:stretch/>
        </p:blipFill>
        <p:spPr bwMode="auto">
          <a:xfrm>
            <a:off x="534508" y="2041101"/>
            <a:ext cx="890123" cy="62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beta4">
            <a:extLst>
              <a:ext uri="{FF2B5EF4-FFF2-40B4-BE49-F238E27FC236}">
                <a16:creationId xmlns:a16="http://schemas.microsoft.com/office/drawing/2014/main" id="{B6A729A0-F539-8846-E5F5-7847C2F3E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t="37979" r="36900" b="42685"/>
          <a:stretch/>
        </p:blipFill>
        <p:spPr bwMode="auto">
          <a:xfrm>
            <a:off x="1223389" y="2706574"/>
            <a:ext cx="368170" cy="3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721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4800" y="2424113"/>
            <a:ext cx="5951538" cy="1046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1683124" y="993547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4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5" name="Line 9"/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6721" y="11738"/>
              <a:ext cx="574" cy="52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 flipV="1">
              <a:off x="6721" y="11065"/>
              <a:ext cx="0" cy="673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V="1">
              <a:off x="6401" y="11738"/>
              <a:ext cx="320" cy="302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11" name="流程圖: 匯合連接點 10"/>
          <p:cNvSpPr/>
          <p:nvPr/>
        </p:nvSpPr>
        <p:spPr>
          <a:xfrm>
            <a:off x="4879975" y="1030288"/>
            <a:ext cx="125413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12" name="Group 3"/>
          <p:cNvGrpSpPr>
            <a:grpSpLocks noChangeAspect="1"/>
          </p:cNvGrpSpPr>
          <p:nvPr/>
        </p:nvGrpSpPr>
        <p:grpSpPr bwMode="auto">
          <a:xfrm>
            <a:off x="3777878" y="979373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1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V="1">
              <a:off x="6697" y="11087"/>
              <a:ext cx="8" cy="61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6697" y="11704"/>
              <a:ext cx="598" cy="56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 flipV="1">
              <a:off x="6401" y="11704"/>
              <a:ext cx="304" cy="33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1" name="流程圖: 匯合連接點 20"/>
          <p:cNvSpPr/>
          <p:nvPr/>
        </p:nvSpPr>
        <p:spPr>
          <a:xfrm>
            <a:off x="4435475" y="1030288"/>
            <a:ext cx="125413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流程圖: 匯合連接點 21"/>
          <p:cNvSpPr/>
          <p:nvPr/>
        </p:nvSpPr>
        <p:spPr>
          <a:xfrm>
            <a:off x="6962775" y="1030288"/>
            <a:ext cx="125413" cy="12065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3" name="Group 3"/>
          <p:cNvGrpSpPr>
            <a:grpSpLocks noChangeAspect="1"/>
          </p:cNvGrpSpPr>
          <p:nvPr/>
        </p:nvGrpSpPr>
        <p:grpSpPr bwMode="auto">
          <a:xfrm>
            <a:off x="5860678" y="979373"/>
            <a:ext cx="1472255" cy="1090613"/>
            <a:chOff x="5585" y="10915"/>
            <a:chExt cx="2272" cy="1690"/>
          </a:xfrm>
          <a:solidFill>
            <a:schemeClr val="bg1"/>
          </a:solidFill>
        </p:grpSpPr>
        <p:sp>
          <p:nvSpPr>
            <p:cNvPr id="24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585" y="10915"/>
              <a:ext cx="2272" cy="169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 flipV="1">
              <a:off x="6010" y="11984"/>
              <a:ext cx="447" cy="4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6680" y="11704"/>
              <a:ext cx="615" cy="56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7183" y="12153"/>
              <a:ext cx="398" cy="3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 flipV="1">
              <a:off x="6401" y="11704"/>
              <a:ext cx="335" cy="33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9" name="橢圓 28"/>
          <p:cNvSpPr/>
          <p:nvPr/>
        </p:nvSpPr>
        <p:spPr>
          <a:xfrm>
            <a:off x="2282825" y="2870200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3124200" y="2870200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515100" y="1411288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2" name="直線單箭頭接點 31"/>
          <p:cNvCxnSpPr/>
          <p:nvPr/>
        </p:nvCxnSpPr>
        <p:spPr>
          <a:xfrm>
            <a:off x="1936750" y="2947988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2838450" y="2947988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3657600" y="2947988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4429125" y="2947988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5213350" y="2941638"/>
            <a:ext cx="9001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6070600" y="2947988"/>
            <a:ext cx="9017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橢圓 37"/>
          <p:cNvSpPr/>
          <p:nvPr/>
        </p:nvSpPr>
        <p:spPr>
          <a:xfrm>
            <a:off x="4029075" y="2870200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4797425" y="2870200"/>
            <a:ext cx="165100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5588000" y="2862263"/>
            <a:ext cx="163513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6421438" y="2876550"/>
            <a:ext cx="163512" cy="1555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83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r="1282" b="44383"/>
          <a:stretch>
            <a:fillRect/>
          </a:stretch>
        </p:blipFill>
        <p:spPr bwMode="auto">
          <a:xfrm>
            <a:off x="2401888" y="3925888"/>
            <a:ext cx="4233862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78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15988"/>
            <a:ext cx="638651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373439"/>
            <a:ext cx="6904151" cy="52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6" descr="http://upload.wikimedia.org/wikipedia/commons/e/e4/Helicity_Chirali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95" y="4071241"/>
            <a:ext cx="7524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260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542925"/>
            <a:ext cx="41052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字方塊 3"/>
          <p:cNvSpPr txBox="1">
            <a:spLocks noChangeArrowheads="1"/>
          </p:cNvSpPr>
          <p:nvPr/>
        </p:nvSpPr>
        <p:spPr bwMode="auto">
          <a:xfrm>
            <a:off x="1566863" y="5762625"/>
            <a:ext cx="6575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費米子的質量及此粒子與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Higgs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/>
              <a:t>粒子的交互作用是同一回事！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225943-D102-91CF-08B7-11D89EA25575}"/>
                  </a:ext>
                </a:extLst>
              </p:cNvPr>
              <p:cNvSpPr txBox="1"/>
              <p:nvPr/>
            </p:nvSpPr>
            <p:spPr>
              <a:xfrm>
                <a:off x="4995863" y="3202291"/>
                <a:ext cx="1274919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225943-D102-91CF-08B7-11D89EA25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63" y="3202291"/>
                <a:ext cx="1274919" cy="312650"/>
              </a:xfrm>
              <a:prstGeom prst="rect">
                <a:avLst/>
              </a:prstGeom>
              <a:blipFill>
                <a:blip r:embed="rId4"/>
                <a:stretch>
                  <a:fillRect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ED3268-88ED-865C-58EC-B5ABA2F11956}"/>
                  </a:ext>
                </a:extLst>
              </p:cNvPr>
              <p:cNvSpPr txBox="1"/>
              <p:nvPr/>
            </p:nvSpPr>
            <p:spPr>
              <a:xfrm>
                <a:off x="4995863" y="3630828"/>
                <a:ext cx="1516567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ED3268-88ED-865C-58EC-B5ABA2F11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63" y="3630828"/>
                <a:ext cx="1516567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D7B03F-1E04-B14A-4EC5-EECF98DE1298}"/>
                  </a:ext>
                </a:extLst>
              </p:cNvPr>
              <p:cNvSpPr txBox="1"/>
              <p:nvPr/>
            </p:nvSpPr>
            <p:spPr>
              <a:xfrm>
                <a:off x="4995862" y="4364423"/>
                <a:ext cx="1516567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D7B03F-1E04-B14A-4EC5-EECF98DE1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62" y="4364423"/>
                <a:ext cx="1516567" cy="664606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660633-B258-6245-0AED-044A0AB1517D}"/>
                  </a:ext>
                </a:extLst>
              </p:cNvPr>
              <p:cNvSpPr txBox="1"/>
              <p:nvPr/>
            </p:nvSpPr>
            <p:spPr>
              <a:xfrm>
                <a:off x="6315039" y="3202291"/>
                <a:ext cx="1274918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660633-B258-6245-0AED-044A0AB15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039" y="3202291"/>
                <a:ext cx="1274918" cy="312650"/>
              </a:xfrm>
              <a:prstGeom prst="rect">
                <a:avLst/>
              </a:prstGeom>
              <a:blipFill>
                <a:blip r:embed="rId7"/>
                <a:stretch>
                  <a:fillRect l="-297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D5A9A5-9914-CE88-F0D1-C9E1A8506392}"/>
                  </a:ext>
                </a:extLst>
              </p:cNvPr>
              <p:cNvSpPr txBox="1"/>
              <p:nvPr/>
            </p:nvSpPr>
            <p:spPr>
              <a:xfrm>
                <a:off x="4995862" y="5098019"/>
                <a:ext cx="1516567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D5A9A5-9914-CE88-F0D1-C9E1A8506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62" y="5098019"/>
                <a:ext cx="1516567" cy="664606"/>
              </a:xfrm>
              <a:prstGeom prst="rect">
                <a:avLst/>
              </a:prstGeom>
              <a:blipFill>
                <a:blip r:embed="rId8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CD04DD-A29D-0CB9-AD67-B84F7897F872}"/>
                  </a:ext>
                </a:extLst>
              </p:cNvPr>
              <p:cNvSpPr txBox="1"/>
              <p:nvPr/>
            </p:nvSpPr>
            <p:spPr>
              <a:xfrm>
                <a:off x="7634214" y="3202291"/>
                <a:ext cx="1361222" cy="3126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CD04DD-A29D-0CB9-AD67-B84F7897F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214" y="3202291"/>
                <a:ext cx="1361222" cy="312650"/>
              </a:xfrm>
              <a:prstGeom prst="rect">
                <a:avLst/>
              </a:prstGeom>
              <a:blipFill>
                <a:blip r:embed="rId9"/>
                <a:stretch>
                  <a:fillRect t="-8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9830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044575"/>
            <a:ext cx="82756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85812" y="5441639"/>
                <a:ext cx="63176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基本粒子質量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zh-TW" altLang="en-US" dirty="0"/>
                  <a:t>的分布就反映它們跟希格斯粒子的作用強度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12" y="5441639"/>
                <a:ext cx="6317674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71" t="-6667" r="-4339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9748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6717D-498F-DFA6-EA15-9D19797F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94" y="308759"/>
            <a:ext cx="5497169" cy="57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54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128713"/>
            <a:ext cx="52292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3969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iggs Boson Joke Shoulder Bag, £68 from cafepress.co.u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522413"/>
            <a:ext cx="3897312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文字方塊 2"/>
          <p:cNvSpPr txBox="1">
            <a:spLocks noChangeArrowheads="1"/>
          </p:cNvSpPr>
          <p:nvPr/>
        </p:nvSpPr>
        <p:spPr bwMode="auto">
          <a:xfrm>
            <a:off x="1589315" y="939574"/>
            <a:ext cx="6244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Higgs field, not Higgs boson that gives everything its mass!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549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5"/>
          <a:stretch>
            <a:fillRect/>
          </a:stretch>
        </p:blipFill>
        <p:spPr bwMode="auto">
          <a:xfrm>
            <a:off x="2639273" y="3533777"/>
            <a:ext cx="3516201" cy="244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5FF1921-5ABB-48DC-969B-B59FDB7E67FF}" type="slidenum">
              <a:rPr kumimoji="0" lang="zh-TW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85</a:t>
            </a:fld>
            <a:endParaRPr kumimoji="0" lang="en-US" altLang="zh-TW" sz="140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107168" y="704398"/>
            <a:ext cx="7273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/>
              <a:t>所有的</a:t>
            </a:r>
            <a:r>
              <a:rPr lang="zh-TW" altLang="en-US" sz="1800">
                <a:solidFill>
                  <a:srgbClr val="FF0000"/>
                </a:solidFill>
              </a:rPr>
              <a:t>費米子</a:t>
            </a:r>
            <a:r>
              <a:rPr lang="zh-TW" altLang="en-US" sz="1800"/>
              <a:t>都是藉著與</a:t>
            </a:r>
            <a:r>
              <a:rPr lang="zh-TW" altLang="en-US" sz="1800">
                <a:solidFill>
                  <a:srgbClr val="FF0000"/>
                </a:solidFill>
              </a:rPr>
              <a:t>真空中的希格斯場</a:t>
            </a:r>
            <a:r>
              <a:rPr lang="zh-TW" altLang="en-US" sz="1800"/>
              <a:t>交互作用而得到質量。</a:t>
            </a: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t="39709" b="35715"/>
          <a:stretch>
            <a:fillRect/>
          </a:stretch>
        </p:blipFill>
        <p:spPr bwMode="auto">
          <a:xfrm>
            <a:off x="2825749" y="1195160"/>
            <a:ext cx="31432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AF16E5-A09E-A8FB-66DA-A07F2C0E5F1B}"/>
              </a:ext>
            </a:extLst>
          </p:cNvPr>
          <p:cNvSpPr txBox="1"/>
          <p:nvPr/>
        </p:nvSpPr>
        <p:spPr>
          <a:xfrm>
            <a:off x="2639273" y="2954891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不是希格斯粒子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69473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higg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360488"/>
            <a:ext cx="61722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文字方塊 2"/>
          <p:cNvSpPr txBox="1">
            <a:spLocks noChangeArrowheads="1"/>
          </p:cNvSpPr>
          <p:nvPr/>
        </p:nvSpPr>
        <p:spPr bwMode="auto">
          <a:xfrm>
            <a:off x="3294063" y="841375"/>
            <a:ext cx="284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Vacuum is not trivial!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378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iggs-1.jpg">
            <a:hlinkClick r:id="rId2" tooltip="higgs-1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357438"/>
            <a:ext cx="3810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higgs-2.jpg">
            <a:hlinkClick r:id="rId4" tooltip="higgs-2.jpg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357438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1238250" y="1096963"/>
            <a:ext cx="728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受歡迎，與希格斯場交互作用強的粒子，走起來就會較慢，慣性大！</a:t>
            </a:r>
          </a:p>
        </p:txBody>
      </p:sp>
    </p:spTree>
    <p:extLst>
      <p:ext uri="{BB962C8B-B14F-4D97-AF65-F5344CB8AC3E}">
        <p14:creationId xmlns:p14="http://schemas.microsoft.com/office/powerpoint/2010/main" val="31574975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higg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93938"/>
            <a:ext cx="42132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higg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293938"/>
            <a:ext cx="419576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文字方塊 3"/>
          <p:cNvSpPr txBox="1">
            <a:spLocks noChangeArrowheads="1"/>
          </p:cNvSpPr>
          <p:nvPr/>
        </p:nvSpPr>
        <p:spPr bwMode="auto">
          <a:xfrm>
            <a:off x="1465263" y="1292225"/>
            <a:ext cx="6357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不受歡迎，交互作用弱的粒子，慣性小，走起來就會較快！</a:t>
            </a:r>
          </a:p>
        </p:txBody>
      </p:sp>
      <p:sp>
        <p:nvSpPr>
          <p:cNvPr id="3" name="橢圓 2"/>
          <p:cNvSpPr>
            <a:spLocks noChangeArrowheads="1"/>
          </p:cNvSpPr>
          <p:nvPr/>
        </p:nvSpPr>
        <p:spPr bwMode="auto">
          <a:xfrm>
            <a:off x="6256338" y="3363913"/>
            <a:ext cx="2012950" cy="1296987"/>
          </a:xfrm>
          <a:prstGeom prst="ellipse">
            <a:avLst/>
          </a:prstGeom>
          <a:solidFill>
            <a:srgbClr val="FFF5C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" name="圖片 1" descr="AA0281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613" y="3525838"/>
            <a:ext cx="814387" cy="1066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798229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769938"/>
            <a:ext cx="734218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192338"/>
            <a:ext cx="86518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38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140993" y="5347305"/>
            <a:ext cx="2428333" cy="120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94239" y="3546053"/>
            <a:ext cx="3875088" cy="156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4035" name="Picture 2" descr="http://www.quantumdiaries.org/wp-content/uploads/2012/03/neutrino-1024x3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893763"/>
            <a:ext cx="3090862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文字方塊 2"/>
          <p:cNvSpPr txBox="1">
            <a:spLocks noChangeArrowheads="1"/>
          </p:cNvSpPr>
          <p:nvPr/>
        </p:nvSpPr>
        <p:spPr bwMode="auto">
          <a:xfrm>
            <a:off x="2619627" y="2154718"/>
            <a:ext cx="490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所有微中子都是左手旋！</a:t>
            </a:r>
          </a:p>
        </p:txBody>
      </p:sp>
      <p:pic>
        <p:nvPicPr>
          <p:cNvPr id="44037" name="Picture 7" descr="http://hyperphysics.phy-astr.gsu.edu/hbase/particles/imgpar/neutlef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27" y="3619078"/>
            <a:ext cx="3448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http://www.quantumdiaries.org/wp-content/uploads/2011/06/epanti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7"/>
          <a:stretch>
            <a:fillRect/>
          </a:stretch>
        </p:blipFill>
        <p:spPr bwMode="auto">
          <a:xfrm>
            <a:off x="4202113" y="5443538"/>
            <a:ext cx="21955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文字方塊 10"/>
          <p:cNvSpPr txBox="1">
            <a:spLocks noChangeArrowheads="1"/>
          </p:cNvSpPr>
          <p:nvPr/>
        </p:nvSpPr>
        <p:spPr bwMode="auto">
          <a:xfrm>
            <a:off x="2595563" y="5764213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左旋微中子</a:t>
            </a:r>
          </a:p>
        </p:txBody>
      </p:sp>
      <p:sp>
        <p:nvSpPr>
          <p:cNvPr id="44040" name="文字方塊 10"/>
          <p:cNvSpPr txBox="1">
            <a:spLocks noChangeArrowheads="1"/>
          </p:cNvSpPr>
          <p:nvPr/>
        </p:nvSpPr>
        <p:spPr bwMode="auto">
          <a:xfrm>
            <a:off x="2619627" y="2577233"/>
            <a:ext cx="458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/>
              <a:t>沒有右手旋的微中子！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619627" y="3007685"/>
            <a:ext cx="32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反微中子只有右手旋。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045566" y="5399009"/>
                <a:ext cx="261720" cy="348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TW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lang="zh-TW" altLang="en-US" i="0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566" y="5399009"/>
                <a:ext cx="261720" cy="348655"/>
              </a:xfrm>
              <a:prstGeom prst="rect">
                <a:avLst/>
              </a:prstGeom>
              <a:blipFill rotWithShape="1">
                <a:blip r:embed="rId6"/>
                <a:stretch>
                  <a:fillRect l="-1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992100" y="5399010"/>
                <a:ext cx="261720" cy="348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ν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100" y="5399010"/>
                <a:ext cx="261720" cy="348655"/>
              </a:xfrm>
              <a:prstGeom prst="rect">
                <a:avLst/>
              </a:prstGeom>
              <a:blipFill rotWithShape="1">
                <a:blip r:embed="rId7"/>
                <a:stretch>
                  <a:fillRect l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5">
            <a:extLst>
              <a:ext uri="{FF2B5EF4-FFF2-40B4-BE49-F238E27FC236}">
                <a16:creationId xmlns:a16="http://schemas.microsoft.com/office/drawing/2014/main" id="{C970904F-950B-E6E2-F13E-542DF5002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178" y="430212"/>
            <a:ext cx="676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1958 ex. by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Goldhaber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measured the helicity of neutrino!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physics.illinois.edu/images/history/Manley-Goldhaber-Haworth_sm.jpg">
            <a:extLst>
              <a:ext uri="{FF2B5EF4-FFF2-40B4-BE49-F238E27FC236}">
                <a16:creationId xmlns:a16="http://schemas.microsoft.com/office/drawing/2014/main" id="{AF0EA647-D655-4B7E-2859-2391DBB0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64" y="893763"/>
            <a:ext cx="2687763" cy="225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004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4779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6583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726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2" descr="Georg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8128" r="22604" b="48593"/>
          <a:stretch/>
        </p:blipFill>
        <p:spPr bwMode="auto">
          <a:xfrm>
            <a:off x="2012229" y="1374797"/>
            <a:ext cx="5737791" cy="397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文字方塊 1"/>
          <p:cNvSpPr txBox="1">
            <a:spLocks noChangeArrowheads="1"/>
          </p:cNvSpPr>
          <p:nvPr/>
        </p:nvSpPr>
        <p:spPr bwMode="auto">
          <a:xfrm>
            <a:off x="1911350" y="5523989"/>
            <a:ext cx="602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為什麼，假如希格斯粒子被發現了，我會覺得非常失望？</a:t>
            </a:r>
          </a:p>
        </p:txBody>
      </p:sp>
    </p:spTree>
    <p:extLst>
      <p:ext uri="{BB962C8B-B14F-4D97-AF65-F5344CB8AC3E}">
        <p14:creationId xmlns:p14="http://schemas.microsoft.com/office/powerpoint/2010/main" val="25625209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0"/>
            <a:ext cx="5456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014663"/>
            <a:ext cx="2684462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680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3773" y="6022317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可以持久保存</a:t>
            </a:r>
            <a:r>
              <a:rPr lang="zh-TW" altLang="en-US" dirty="0">
                <a:solidFill>
                  <a:srgbClr val="000000"/>
                </a:solidFill>
                <a:latin typeface="Calibri" pitchFamily="34" charset="0"/>
              </a:rPr>
              <a:t>的微中子</a:t>
            </a:r>
            <a:r>
              <a:rPr lang="zh-TW" altLang="en-US" dirty="0"/>
              <a:t>必須是</a:t>
            </a:r>
            <a:r>
              <a:rPr lang="en-US" altLang="zh-TW" dirty="0"/>
              <a:t> </a:t>
            </a:r>
            <a:r>
              <a:rPr lang="zh-TW" altLang="en-US" dirty="0"/>
              <a:t>風味微中子</a:t>
            </a:r>
            <a:r>
              <a:rPr lang="en-US" altLang="zh-TW" dirty="0"/>
              <a:t> </a:t>
            </a:r>
            <a:r>
              <a:rPr lang="zh-TW" altLang="en-US" dirty="0"/>
              <a:t>的混合（疊加）！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27039"/>
            <a:ext cx="3276600" cy="25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2" y="780365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62" y="762932"/>
            <a:ext cx="1730315" cy="17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80365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3505200" y="2546866"/>
            <a:ext cx="609600" cy="457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753637" y="256676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21715" r="64710" b="33846"/>
          <a:stretch/>
        </p:blipFill>
        <p:spPr bwMode="auto">
          <a:xfrm>
            <a:off x="7467600" y="3061910"/>
            <a:ext cx="1525276" cy="19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3" b="78101"/>
          <a:stretch/>
        </p:blipFill>
        <p:spPr bwMode="auto">
          <a:xfrm>
            <a:off x="8135887" y="2286000"/>
            <a:ext cx="781346" cy="6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298473" y="4953035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可以持久保存</a:t>
            </a:r>
            <a:r>
              <a:rPr lang="zh-TW" altLang="en-US" dirty="0">
                <a:solidFill>
                  <a:srgbClr val="000000"/>
                </a:solidFill>
                <a:latin typeface="Calibri" pitchFamily="34" charset="0"/>
              </a:rPr>
              <a:t>的微中子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eigenstates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" name="矩形 5"/>
          <p:cNvSpPr/>
          <p:nvPr/>
        </p:nvSpPr>
        <p:spPr>
          <a:xfrm>
            <a:off x="6261960" y="1304924"/>
            <a:ext cx="2332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固定風味微中子</a:t>
            </a:r>
            <a:r>
              <a:rPr lang="en-US" altLang="zh-TW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(Flavor eigenstates)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391400" y="2634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</a:rPr>
              <a:t>配方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33773" y="5638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如果微中子有質量：</a:t>
            </a:r>
          </a:p>
        </p:txBody>
      </p:sp>
      <p:sp>
        <p:nvSpPr>
          <p:cNvPr id="9" name="矩形 8"/>
          <p:cNvSpPr/>
          <p:nvPr/>
        </p:nvSpPr>
        <p:spPr>
          <a:xfrm>
            <a:off x="900746" y="304800"/>
            <a:ext cx="6795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Pontecorvo</a:t>
            </a:r>
            <a:r>
              <a:rPr lang="zh-TW" altLang="en-US" dirty="0"/>
              <a:t>發現，風味微中子可能不是可永久保存的定態！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6D0440A-4A80-0A96-6FB8-EFE906398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65" y="2546866"/>
            <a:ext cx="2089272" cy="23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6214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52600" y="579120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in their mass eigenstates, which are a combination of their flavor (orange, yellow, red) eigenstates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0"/>
            <a:ext cx="3422531" cy="262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57" y="337864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07" y="320431"/>
            <a:ext cx="1730315" cy="17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45" y="337864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3505200" y="2362200"/>
            <a:ext cx="609600" cy="457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343400" y="2362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21715" r="64710" b="33846"/>
          <a:stretch/>
        </p:blipFill>
        <p:spPr bwMode="auto">
          <a:xfrm>
            <a:off x="6553200" y="3048000"/>
            <a:ext cx="1946032" cy="246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3" b="78101"/>
          <a:stretch/>
        </p:blipFill>
        <p:spPr bwMode="auto">
          <a:xfrm>
            <a:off x="8135887" y="2286000"/>
            <a:ext cx="781346" cy="6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841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b="57674"/>
          <a:stretch/>
        </p:blipFill>
        <p:spPr bwMode="auto">
          <a:xfrm>
            <a:off x="392341" y="2809602"/>
            <a:ext cx="8300780" cy="14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154478" y="1095593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</a:rPr>
              <a:t>如果是如此，長程旅行，風味微中子一定會變味！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04" y="2208043"/>
            <a:ext cx="974130" cy="97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t="41751" r="31437"/>
          <a:stretch/>
        </p:blipFill>
        <p:spPr bwMode="auto">
          <a:xfrm>
            <a:off x="3276600" y="1950937"/>
            <a:ext cx="1143000" cy="112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56" y="2011378"/>
            <a:ext cx="1006666" cy="100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14593"/>
            <a:ext cx="1184753" cy="8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4" y="714592"/>
            <a:ext cx="1334328" cy="8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4707" r="54045" b="45511"/>
          <a:stretch/>
        </p:blipFill>
        <p:spPr bwMode="auto">
          <a:xfrm>
            <a:off x="4507641" y="2603856"/>
            <a:ext cx="537172" cy="47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5" t="4707" r="13087" b="45511"/>
          <a:stretch/>
        </p:blipFill>
        <p:spPr bwMode="auto">
          <a:xfrm>
            <a:off x="5091095" y="2695108"/>
            <a:ext cx="411926" cy="38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000422" y="4810932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</a:rPr>
              <a:t>長途旅行，微中子必須以定態的面貌出現，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00422" y="5292671"/>
            <a:ext cx="749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</a:rPr>
              <a:t>如果三個定態質量不同，到了遠方，就會有其他風味的微中子顯露出來！</a:t>
            </a:r>
          </a:p>
        </p:txBody>
      </p:sp>
    </p:spTree>
    <p:extLst>
      <p:ext uri="{BB962C8B-B14F-4D97-AF65-F5344CB8AC3E}">
        <p14:creationId xmlns:p14="http://schemas.microsoft.com/office/powerpoint/2010/main" val="18920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49225" y="3046413"/>
            <a:ext cx="4592638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832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69925"/>
            <a:ext cx="408146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文字方塊 3"/>
          <p:cNvSpPr txBox="1">
            <a:spLocks noChangeArrowheads="1"/>
          </p:cNvSpPr>
          <p:nvPr/>
        </p:nvSpPr>
        <p:spPr bwMode="auto">
          <a:xfrm>
            <a:off x="214313" y="5105400"/>
            <a:ext cx="4502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微中子變味的機率是距離的震盪函數。</a:t>
            </a:r>
            <a:endParaRPr lang="en-US" altLang="zh-TW" sz="1800" dirty="0">
              <a:latin typeface="Calibri" pitchFamily="34" charset="0"/>
            </a:endParaRPr>
          </a:p>
        </p:txBody>
      </p:sp>
      <p:sp>
        <p:nvSpPr>
          <p:cNvPr id="75782" name="矩形 4"/>
          <p:cNvSpPr>
            <a:spLocks noChangeArrowheads="1"/>
          </p:cNvSpPr>
          <p:nvPr/>
        </p:nvSpPr>
        <p:spPr bwMode="auto">
          <a:xfrm>
            <a:off x="3657721" y="17766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itchFamily="34" charset="0"/>
              </a:rPr>
              <a:t>Neutrino Oscillation!</a:t>
            </a:r>
          </a:p>
        </p:txBody>
      </p:sp>
      <p:sp>
        <p:nvSpPr>
          <p:cNvPr id="6" name="矩形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33379" y="2645398"/>
            <a:ext cx="5160387" cy="369332"/>
          </a:xfrm>
          <a:prstGeom prst="rect">
            <a:avLst/>
          </a:prstGeom>
          <a:blipFill rotWithShape="1">
            <a:blip r:embed="rId4"/>
            <a:stretch>
              <a:fillRect l="-1064" t="-8197" b="-24590"/>
            </a:stretch>
          </a:blipFill>
        </p:spPr>
        <p:txBody>
          <a:bodyPr/>
          <a:lstStyle/>
          <a:p>
            <a:pPr>
              <a:defRPr/>
            </a:pPr>
            <a:r>
              <a:rPr lang="zh-TW" altLang="en-US">
                <a:noFill/>
              </a:rPr>
              <a:t> </a:t>
            </a:r>
          </a:p>
        </p:txBody>
      </p:sp>
      <p:sp>
        <p:nvSpPr>
          <p:cNvPr id="11" name="矩形 10"/>
          <p:cNvSpPr/>
          <p:nvPr/>
        </p:nvSpPr>
        <p:spPr>
          <a:xfrm>
            <a:off x="4873625" y="3046413"/>
            <a:ext cx="407193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5785" name="Picture 4" descr="\\psf\Home\Downloads\Oscillations_two_neutrin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63875"/>
            <a:ext cx="4073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2" descr="\\psf\Home\Downloads\osc_for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>
            <a:fillRect/>
          </a:stretch>
        </p:blipFill>
        <p:spPr bwMode="auto">
          <a:xfrm>
            <a:off x="214313" y="4041775"/>
            <a:ext cx="45021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3" descr="\\psf\Home\Downloads\TwoNuOs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22613"/>
            <a:ext cx="44704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文字方塊 7"/>
          <p:cNvSpPr txBox="1">
            <a:spLocks noChangeArrowheads="1"/>
          </p:cNvSpPr>
          <p:nvPr/>
        </p:nvSpPr>
        <p:spPr bwMode="auto">
          <a:xfrm>
            <a:off x="256395" y="5784367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有質量差自然有質量。</a:t>
            </a:r>
          </a:p>
        </p:txBody>
      </p:sp>
      <p:sp>
        <p:nvSpPr>
          <p:cNvPr id="75789" name="文字方塊 8"/>
          <p:cNvSpPr txBox="1">
            <a:spLocks noChangeArrowheads="1"/>
          </p:cNvSpPr>
          <p:nvPr/>
        </p:nvSpPr>
        <p:spPr bwMode="auto">
          <a:xfrm>
            <a:off x="265906" y="6234113"/>
            <a:ext cx="550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Calibri" pitchFamily="34" charset="0"/>
              </a:rPr>
              <a:t>量到微中子震盪就相當於量到微中子質量。</a:t>
            </a:r>
          </a:p>
        </p:txBody>
      </p:sp>
    </p:spTree>
    <p:extLst>
      <p:ext uri="{BB962C8B-B14F-4D97-AF65-F5344CB8AC3E}">
        <p14:creationId xmlns:p14="http://schemas.microsoft.com/office/powerpoint/2010/main" val="10884006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21971" y="914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</a:rPr>
              <a:t>四川的變臉表演</a:t>
            </a: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0"/>
            <a:ext cx="352089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8" y="3886200"/>
            <a:ext cx="3524250" cy="23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95" y="1524000"/>
            <a:ext cx="5294581" cy="352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95" y="152400"/>
            <a:ext cx="2633663" cy="12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634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92200"/>
            <a:ext cx="709098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www.laguna-science.eu/images/stories/osci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6400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等腰三角形 1"/>
          <p:cNvSpPr/>
          <p:nvPr/>
        </p:nvSpPr>
        <p:spPr>
          <a:xfrm flipH="1" flipV="1">
            <a:off x="3048000" y="4343400"/>
            <a:ext cx="2133600" cy="1600200"/>
          </a:xfrm>
          <a:prstGeom prst="triangle">
            <a:avLst>
              <a:gd name="adj" fmla="val 486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048000" y="4343400"/>
            <a:ext cx="457200" cy="175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044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6924</TotalTime>
  <Words>4555</Words>
  <Application>Microsoft Macintosh PowerPoint</Application>
  <PresentationFormat>On-screen Show (4:3)</PresentationFormat>
  <Paragraphs>548</Paragraphs>
  <Slides>118</Slides>
  <Notes>6</Notes>
  <HiddenSlides>17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Arial</vt:lpstr>
      <vt:lpstr>Calibri</vt:lpstr>
      <vt:lpstr>Cambria Math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有夢</dc:title>
  <dc:creator>Chia-Hung Chang</dc:creator>
  <cp:lastModifiedBy>Chia-Hung Vincent Chang</cp:lastModifiedBy>
  <cp:revision>495</cp:revision>
  <cp:lastPrinted>2000-04-18T09:05:08Z</cp:lastPrinted>
  <dcterms:created xsi:type="dcterms:W3CDTF">1998-11-28T03:19:55Z</dcterms:created>
  <dcterms:modified xsi:type="dcterms:W3CDTF">2026-07-10T06:31:22Z</dcterms:modified>
</cp:coreProperties>
</file>