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01"/>
  </p:notesMasterIdLst>
  <p:handoutMasterIdLst>
    <p:handoutMasterId r:id="rId102"/>
  </p:handoutMasterIdLst>
  <p:sldIdLst>
    <p:sldId id="1841" r:id="rId2"/>
    <p:sldId id="1816" r:id="rId3"/>
    <p:sldId id="1817" r:id="rId4"/>
    <p:sldId id="1818" r:id="rId5"/>
    <p:sldId id="1820" r:id="rId6"/>
    <p:sldId id="1819" r:id="rId7"/>
    <p:sldId id="1821" r:id="rId8"/>
    <p:sldId id="1629" r:id="rId9"/>
    <p:sldId id="1661" r:id="rId10"/>
    <p:sldId id="1677" r:id="rId11"/>
    <p:sldId id="1678" r:id="rId12"/>
    <p:sldId id="1704" r:id="rId13"/>
    <p:sldId id="1463" r:id="rId14"/>
    <p:sldId id="1524" r:id="rId15"/>
    <p:sldId id="1464" r:id="rId16"/>
    <p:sldId id="1466" r:id="rId17"/>
    <p:sldId id="1467" r:id="rId18"/>
    <p:sldId id="1547" r:id="rId19"/>
    <p:sldId id="1732" r:id="rId20"/>
    <p:sldId id="1807" r:id="rId21"/>
    <p:sldId id="1641" r:id="rId22"/>
    <p:sldId id="1546" r:id="rId23"/>
    <p:sldId id="1809" r:id="rId24"/>
    <p:sldId id="1811" r:id="rId25"/>
    <p:sldId id="733" r:id="rId26"/>
    <p:sldId id="810" r:id="rId27"/>
    <p:sldId id="678" r:id="rId28"/>
    <p:sldId id="679" r:id="rId29"/>
    <p:sldId id="667" r:id="rId30"/>
    <p:sldId id="668" r:id="rId31"/>
    <p:sldId id="735" r:id="rId32"/>
    <p:sldId id="736" r:id="rId33"/>
    <p:sldId id="669" r:id="rId34"/>
    <p:sldId id="680" r:id="rId35"/>
    <p:sldId id="681" r:id="rId36"/>
    <p:sldId id="759" r:id="rId37"/>
    <p:sldId id="799" r:id="rId38"/>
    <p:sldId id="801" r:id="rId39"/>
    <p:sldId id="688" r:id="rId40"/>
    <p:sldId id="690" r:id="rId41"/>
    <p:sldId id="691" r:id="rId42"/>
    <p:sldId id="1838" r:id="rId43"/>
    <p:sldId id="1839" r:id="rId44"/>
    <p:sldId id="1824" r:id="rId45"/>
    <p:sldId id="1279" r:id="rId46"/>
    <p:sldId id="1830" r:id="rId47"/>
    <p:sldId id="1831" r:id="rId48"/>
    <p:sldId id="1636" r:id="rId49"/>
    <p:sldId id="1637" r:id="rId50"/>
    <p:sldId id="1708" r:id="rId51"/>
    <p:sldId id="1250" r:id="rId52"/>
    <p:sldId id="1248" r:id="rId53"/>
    <p:sldId id="1837" r:id="rId54"/>
    <p:sldId id="1712" r:id="rId55"/>
    <p:sldId id="1832" r:id="rId56"/>
    <p:sldId id="1711" r:id="rId57"/>
    <p:sldId id="1710" r:id="rId58"/>
    <p:sldId id="1714" r:id="rId59"/>
    <p:sldId id="1713" r:id="rId60"/>
    <p:sldId id="1834" r:id="rId61"/>
    <p:sldId id="1731" r:id="rId62"/>
    <p:sldId id="1725" r:id="rId63"/>
    <p:sldId id="1833" r:id="rId64"/>
    <p:sldId id="1724" r:id="rId65"/>
    <p:sldId id="1728" r:id="rId66"/>
    <p:sldId id="1729" r:id="rId67"/>
    <p:sldId id="1730" r:id="rId68"/>
    <p:sldId id="1717" r:id="rId69"/>
    <p:sldId id="1718" r:id="rId70"/>
    <p:sldId id="1716" r:id="rId71"/>
    <p:sldId id="1720" r:id="rId72"/>
    <p:sldId id="1835" r:id="rId73"/>
    <p:sldId id="1836" r:id="rId74"/>
    <p:sldId id="1825" r:id="rId75"/>
    <p:sldId id="1829" r:id="rId76"/>
    <p:sldId id="1826" r:id="rId77"/>
    <p:sldId id="1827" r:id="rId78"/>
    <p:sldId id="1828" r:id="rId79"/>
    <p:sldId id="1674" r:id="rId80"/>
    <p:sldId id="1722" r:id="rId81"/>
    <p:sldId id="1723" r:id="rId82"/>
    <p:sldId id="1721" r:id="rId83"/>
    <p:sldId id="1662" r:id="rId84"/>
    <p:sldId id="1667" r:id="rId85"/>
    <p:sldId id="1675" r:id="rId86"/>
    <p:sldId id="1666" r:id="rId87"/>
    <p:sldId id="1669" r:id="rId88"/>
    <p:sldId id="1668" r:id="rId89"/>
    <p:sldId id="1664" r:id="rId90"/>
    <p:sldId id="1822" r:id="rId91"/>
    <p:sldId id="1823" r:id="rId92"/>
    <p:sldId id="1470" r:id="rId93"/>
    <p:sldId id="1471" r:id="rId94"/>
    <p:sldId id="1555" r:id="rId95"/>
    <p:sldId id="1557" r:id="rId96"/>
    <p:sldId id="1558" r:id="rId97"/>
    <p:sldId id="1472" r:id="rId98"/>
    <p:sldId id="1658" r:id="rId99"/>
    <p:sldId id="1815" r:id="rId100"/>
  </p:sldIdLst>
  <p:sldSz cx="9144000" cy="6858000" type="screen4x3"/>
  <p:notesSz cx="965835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8EA8A"/>
    <a:srgbClr val="FF99FF"/>
    <a:srgbClr val="FF33CC"/>
    <a:srgbClr val="FF0000"/>
    <a:srgbClr val="66FFFF"/>
    <a:srgbClr val="FF9933"/>
    <a:srgbClr val="E68AE8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9"/>
    <p:restoredTop sz="94660"/>
  </p:normalViewPr>
  <p:slideViewPr>
    <p:cSldViewPr snapToGrid="0">
      <p:cViewPr varScale="1">
        <p:scale>
          <a:sx n="121" d="100"/>
          <a:sy n="121" d="100"/>
        </p:scale>
        <p:origin x="168" y="312"/>
      </p:cViewPr>
      <p:guideLst>
        <p:guide orient="horz" pos="2160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73700" y="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73700" y="651510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CF09BCA4-8E7A-4E1D-8740-FF8D4401F7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35250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73700" y="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371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114675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7463" y="3257550"/>
            <a:ext cx="70834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73700" y="6515100"/>
            <a:ext cx="41846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CDC2285E-25B6-4D76-BAAC-527011288A7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95219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defRPr/>
                </a:pPr>
                <a:endParaRPr lang="zh-TW" altLang="en-US" sz="180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defRPr/>
                </a:pPr>
                <a:endParaRPr lang="zh-TW" altLang="en-US" sz="180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defRPr/>
                </a:pPr>
                <a:endParaRPr lang="zh-TW" altLang="en-US" sz="180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defRPr/>
                </a:pPr>
                <a:endParaRPr lang="zh-TW" altLang="en-US" sz="180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>
                <a:defRPr/>
              </a:pPr>
              <a:endParaRPr lang="zh-TW" altLang="en-US" sz="180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>
                <a:defRPr/>
              </a:pPr>
              <a:endParaRPr lang="zh-TW" altLang="en-US" sz="180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>
                <a:defRPr/>
              </a:pPr>
              <a:endParaRPr lang="zh-TW" altLang="en-US" sz="1800"/>
            </a:p>
          </p:txBody>
        </p:sp>
      </p:grpSp>
      <p:sp>
        <p:nvSpPr>
          <p:cNvPr id="1269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2698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654727E-0E25-4F30-97D7-E62E77D67A2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348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76A06C-F9C1-4498-83D9-79F80D15889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214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F450A3-01D4-419A-A4DD-EF66F99447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3740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0A96F6-2FBD-4D64-9B5F-BADD61AF4F8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335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76A392-B8FD-4A96-AC08-1F0C8C468A5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7151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23FB38-05D0-41D2-8D3D-B3030C1841A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815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6C0F7D-EED2-486F-88C2-6762A282335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028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D70F4F-4525-49C8-914A-473F6947279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078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8FEFB3-2213-44D5-A6A5-3D26C1A30F9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45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5731E7-05E2-4B34-A808-C068F5CA757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949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9C2617-28B3-4501-A267-253D9B6974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565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C676D4-910A-4206-9A47-877D8EEF67C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829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2596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ahoma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596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ahoma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596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 smtClean="0"/>
            </a:lvl1pPr>
          </a:lstStyle>
          <a:p>
            <a:pPr>
              <a:defRPr/>
            </a:pPr>
            <a:fld id="{5A4D285F-40D1-4E3D-AC1C-F8AFCA0785A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7" r:id="rId1"/>
    <p:sldLayoutId id="2147484868" r:id="rId2"/>
    <p:sldLayoutId id="2147484869" r:id="rId3"/>
    <p:sldLayoutId id="2147484870" r:id="rId4"/>
    <p:sldLayoutId id="2147484871" r:id="rId5"/>
    <p:sldLayoutId id="2147484872" r:id="rId6"/>
    <p:sldLayoutId id="2147484873" r:id="rId7"/>
    <p:sldLayoutId id="2147484874" r:id="rId8"/>
    <p:sldLayoutId id="2147484875" r:id="rId9"/>
    <p:sldLayoutId id="2147484876" r:id="rId10"/>
    <p:sldLayoutId id="2147484877" r:id="rId11"/>
    <p:sldLayoutId id="214748487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新細明體" charset="0"/>
          <a:cs typeface="新細明體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新細明體" charset="0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docid=uIwGvo4AVo9nvM&amp;tbnid=qlVm3qdAORRT3M:&amp;ved=0CAcQjRw&amp;url=http://fellowshiproom.org/tag/idea/&amp;ei=aUIeVKniCJfg8AXpuoCIAQ&amp;psig=AFQjCNFGhh8KNqWfiNHl8aAf0iysupKBcA&amp;ust=1411355617872028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upload.wikimedia.org/wikipedia/en/4/4c/Quark_colourchange0.png" TargetMode="External"/><Relationship Id="rId7" Type="http://schemas.openxmlformats.org/officeDocument/2006/relationships/hyperlink" Target="http://upload.wikimedia.org/wikipedia/en/7/7f/Quark_colourchange2.pn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://upload.wikimedia.org/wikipedia/en/4/4b/Quark_colourchange1.png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40.png"/><Relationship Id="rId4" Type="http://schemas.openxmlformats.org/officeDocument/2006/relationships/image" Target="../media/image56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39.png"/><Relationship Id="rId10" Type="http://schemas.openxmlformats.org/officeDocument/2006/relationships/image" Target="../media/image182.png"/><Relationship Id="rId4" Type="http://schemas.openxmlformats.org/officeDocument/2006/relationships/image" Target="../media/image1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0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1.png"/><Relationship Id="rId34" Type="http://schemas.openxmlformats.org/officeDocument/2006/relationships/image" Target="../media/image1210.png"/><Relationship Id="rId7" Type="http://schemas.openxmlformats.org/officeDocument/2006/relationships/image" Target="../media/image121.png"/><Relationship Id="rId33" Type="http://schemas.openxmlformats.org/officeDocument/2006/relationships/image" Target="../media/image1141.png"/><Relationship Id="rId38" Type="http://schemas.openxmlformats.org/officeDocument/2006/relationships/image" Target="../media/image124.png"/><Relationship Id="rId2" Type="http://schemas.openxmlformats.org/officeDocument/2006/relationships/image" Target="../media/image8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37" Type="http://schemas.openxmlformats.org/officeDocument/2006/relationships/image" Target="../media/image123.png"/><Relationship Id="rId5" Type="http://schemas.openxmlformats.org/officeDocument/2006/relationships/image" Target="../media/image119.png"/><Relationship Id="rId36" Type="http://schemas.openxmlformats.org/officeDocument/2006/relationships/image" Target="../media/image122.png"/><Relationship Id="rId4" Type="http://schemas.openxmlformats.org/officeDocument/2006/relationships/image" Target="../media/image118.png"/><Relationship Id="rId35" Type="http://schemas.openxmlformats.org/officeDocument/2006/relationships/image" Target="../media/image116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21" Type="http://schemas.openxmlformats.org/officeDocument/2006/relationships/image" Target="../media/image1301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28.png"/><Relationship Id="rId23" Type="http://schemas.openxmlformats.org/officeDocument/2006/relationships/image" Target="../media/image1320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22" Type="http://schemas.openxmlformats.org/officeDocument/2006/relationships/image" Target="../media/image13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0.wmf"/><Relationship Id="rId7" Type="http://schemas.openxmlformats.org/officeDocument/2006/relationships/image" Target="../media/image71.wmf"/><Relationship Id="rId12" Type="http://schemas.openxmlformats.org/officeDocument/2006/relationships/image" Target="../media/image13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3.wmf"/><Relationship Id="rId5" Type="http://schemas.openxmlformats.org/officeDocument/2006/relationships/image" Target="../media/image134.png"/><Relationship Id="rId10" Type="http://schemas.openxmlformats.org/officeDocument/2006/relationships/oleObject" Target="../embeddings/oleObject4.bin"/><Relationship Id="rId9" Type="http://schemas.openxmlformats.org/officeDocument/2006/relationships/image" Target="../media/image72.wmf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3" Type="http://schemas.openxmlformats.org/officeDocument/2006/relationships/image" Target="../media/image1300.png"/><Relationship Id="rId1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9.png"/><Relationship Id="rId10" Type="http://schemas.openxmlformats.org/officeDocument/2006/relationships/image" Target="../media/image140.png"/><Relationship Id="rId14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9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70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wmf"/><Relationship Id="rId11" Type="http://schemas.openxmlformats.org/officeDocument/2006/relationships/image" Target="../media/image193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92.png"/><Relationship Id="rId4" Type="http://schemas.openxmlformats.org/officeDocument/2006/relationships/image" Target="../media/image1880.png"/><Relationship Id="rId9" Type="http://schemas.openxmlformats.org/officeDocument/2006/relationships/image" Target="../media/image1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0.png"/><Relationship Id="rId2" Type="http://schemas.openxmlformats.org/officeDocument/2006/relationships/image" Target="../media/image18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69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320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54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wmf"/><Relationship Id="rId11" Type="http://schemas.openxmlformats.org/officeDocument/2006/relationships/image" Target="NULL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6.png"/><Relationship Id="rId4" Type="http://schemas.openxmlformats.org/officeDocument/2006/relationships/image" Target="../media/image152.wmf"/><Relationship Id="rId9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1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image" Target="../media/image157.png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7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080.png"/><Relationship Id="rId18" Type="http://schemas.openxmlformats.org/officeDocument/2006/relationships/image" Target="../media/image1033.png"/><Relationship Id="rId3" Type="http://schemas.openxmlformats.org/officeDocument/2006/relationships/image" Target="../media/image81.png"/><Relationship Id="rId7" Type="http://schemas.openxmlformats.org/officeDocument/2006/relationships/image" Target="../media/image1020.png"/><Relationship Id="rId12" Type="http://schemas.openxmlformats.org/officeDocument/2006/relationships/image" Target="../media/image1070.png"/><Relationship Id="rId17" Type="http://schemas.openxmlformats.org/officeDocument/2006/relationships/image" Target="../media/image1010.png"/><Relationship Id="rId2" Type="http://schemas.openxmlformats.org/officeDocument/2006/relationships/image" Target="../media/image148.png"/><Relationship Id="rId16" Type="http://schemas.openxmlformats.org/officeDocument/2006/relationships/image" Target="../media/image1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1.png"/><Relationship Id="rId11" Type="http://schemas.openxmlformats.org/officeDocument/2006/relationships/image" Target="../media/image1060.png"/><Relationship Id="rId5" Type="http://schemas.openxmlformats.org/officeDocument/2006/relationships/image" Target="../media/image1000.png"/><Relationship Id="rId15" Type="http://schemas.openxmlformats.org/officeDocument/2006/relationships/image" Target="../media/image990.png"/><Relationship Id="rId10" Type="http://schemas.openxmlformats.org/officeDocument/2006/relationships/image" Target="../media/image1050.png"/><Relationship Id="rId4" Type="http://schemas.openxmlformats.org/officeDocument/2006/relationships/image" Target="../media/image911.png"/><Relationship Id="rId9" Type="http://schemas.openxmlformats.org/officeDocument/2006/relationships/image" Target="../media/image850.png"/><Relationship Id="rId14" Type="http://schemas.openxmlformats.org/officeDocument/2006/relationships/image" Target="../media/image109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13" Type="http://schemas.openxmlformats.org/officeDocument/2006/relationships/image" Target="../media/image181.png"/><Relationship Id="rId3" Type="http://schemas.openxmlformats.org/officeDocument/2006/relationships/image" Target="../media/image1131.png"/><Relationship Id="rId7" Type="http://schemas.openxmlformats.org/officeDocument/2006/relationships/image" Target="../media/image1101.png"/><Relationship Id="rId12" Type="http://schemas.openxmlformats.org/officeDocument/2006/relationships/image" Target="../media/image180.jpe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2.png"/><Relationship Id="rId11" Type="http://schemas.openxmlformats.org/officeDocument/2006/relationships/image" Target="../media/image1211.png"/><Relationship Id="rId15" Type="http://schemas.openxmlformats.org/officeDocument/2006/relationships/image" Target="../media/image1140.png"/><Relationship Id="rId10" Type="http://schemas.openxmlformats.org/officeDocument/2006/relationships/image" Target="../media/image1200.png"/><Relationship Id="rId4" Type="http://schemas.openxmlformats.org/officeDocument/2006/relationships/image" Target="../media/image1032.png"/><Relationship Id="rId9" Type="http://schemas.openxmlformats.org/officeDocument/2006/relationships/image" Target="../media/image1190.png"/><Relationship Id="rId14" Type="http://schemas.openxmlformats.org/officeDocument/2006/relationships/image" Target="../media/image12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1.png"/><Relationship Id="rId3" Type="http://schemas.openxmlformats.org/officeDocument/2006/relationships/image" Target="../media/image1171.png"/><Relationship Id="rId7" Type="http://schemas.openxmlformats.org/officeDocument/2006/relationships/image" Target="../media/image1230.png"/><Relationship Id="rId2" Type="http://schemas.openxmlformats.org/officeDocument/2006/relationships/image" Target="../media/image1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1.png"/><Relationship Id="rId5" Type="http://schemas.openxmlformats.org/officeDocument/2006/relationships/image" Target="../media/image81.png"/><Relationship Id="rId4" Type="http://schemas.openxmlformats.org/officeDocument/2006/relationships/image" Target="../media/image148.png"/><Relationship Id="rId9" Type="http://schemas.openxmlformats.org/officeDocument/2006/relationships/image" Target="../media/image126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8.png"/><Relationship Id="rId7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Relationship Id="rId9" Type="http://schemas.openxmlformats.org/officeDocument/2006/relationships/image" Target="../media/image12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-TQK7FHIOg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1.png"/><Relationship Id="rId3" Type="http://schemas.openxmlformats.org/officeDocument/2006/relationships/image" Target="../media/image9100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1.png"/><Relationship Id="rId11" Type="http://schemas.openxmlformats.org/officeDocument/2006/relationships/image" Target="../media/image1341.png"/><Relationship Id="rId5" Type="http://schemas.openxmlformats.org/officeDocument/2006/relationships/image" Target="../media/image920.png"/><Relationship Id="rId10" Type="http://schemas.openxmlformats.org/officeDocument/2006/relationships/image" Target="../media/image1330.png"/><Relationship Id="rId4" Type="http://schemas.openxmlformats.org/officeDocument/2006/relationships/image" Target="../media/image158.png"/><Relationship Id="rId9" Type="http://schemas.openxmlformats.org/officeDocument/2006/relationships/image" Target="../media/image129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2.png"/><Relationship Id="rId3" Type="http://schemas.openxmlformats.org/officeDocument/2006/relationships/image" Target="../media/image1220.png"/><Relationship Id="rId7" Type="http://schemas.openxmlformats.org/officeDocument/2006/relationships/image" Target="../media/image1401.png"/><Relationship Id="rId12" Type="http://schemas.openxmlformats.org/officeDocument/2006/relationships/image" Target="../media/image1361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2.png"/><Relationship Id="rId11" Type="http://schemas.openxmlformats.org/officeDocument/2006/relationships/image" Target="../media/image188.png"/><Relationship Id="rId5" Type="http://schemas.openxmlformats.org/officeDocument/2006/relationships/image" Target="../media/image187.png"/><Relationship Id="rId10" Type="http://schemas.openxmlformats.org/officeDocument/2006/relationships/image" Target="../media/image1321.png"/><Relationship Id="rId4" Type="http://schemas.openxmlformats.org/officeDocument/2006/relationships/image" Target="../media/image186.png"/><Relationship Id="rId9" Type="http://schemas.openxmlformats.org/officeDocument/2006/relationships/image" Target="../media/image12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1.png"/><Relationship Id="rId3" Type="http://schemas.openxmlformats.org/officeDocument/2006/relationships/image" Target="../media/image1431.png"/><Relationship Id="rId7" Type="http://schemas.openxmlformats.org/officeDocument/2006/relationships/image" Target="../media/image922.png"/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1.png"/><Relationship Id="rId11" Type="http://schemas.openxmlformats.org/officeDocument/2006/relationships/image" Target="../media/image1460.png"/><Relationship Id="rId5" Type="http://schemas.openxmlformats.org/officeDocument/2006/relationships/image" Target="../media/image903.png"/><Relationship Id="rId10" Type="http://schemas.openxmlformats.org/officeDocument/2006/relationships/image" Target="../media/image94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92.png"/><Relationship Id="rId3" Type="http://schemas.openxmlformats.org/officeDocument/2006/relationships/image" Target="../media/image183.png"/><Relationship Id="rId7" Type="http://schemas.openxmlformats.org/officeDocument/2006/relationships/image" Target="../media/image152.png"/><Relationship Id="rId12" Type="http://schemas.openxmlformats.org/officeDocument/2006/relationships/image" Target="../media/image1581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71.png"/><Relationship Id="rId5" Type="http://schemas.openxmlformats.org/officeDocument/2006/relationships/image" Target="../media/image1500.png"/><Relationship Id="rId10" Type="http://schemas.openxmlformats.org/officeDocument/2006/relationships/image" Target="../media/image1560.png"/><Relationship Id="rId4" Type="http://schemas.openxmlformats.org/officeDocument/2006/relationships/image" Target="../media/image1490.png"/><Relationship Id="rId9" Type="http://schemas.openxmlformats.org/officeDocument/2006/relationships/image" Target="../media/image15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0.png"/><Relationship Id="rId5" Type="http://schemas.openxmlformats.org/officeDocument/2006/relationships/image" Target="../media/image750.png"/><Relationship Id="rId4" Type="http://schemas.openxmlformats.org/officeDocument/2006/relationships/image" Target="../media/image20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740.png"/><Relationship Id="rId7" Type="http://schemas.openxmlformats.org/officeDocument/2006/relationships/image" Target="../media/image800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1.png"/><Relationship Id="rId11" Type="http://schemas.openxmlformats.org/officeDocument/2006/relationships/image" Target="../media/image203.png"/><Relationship Id="rId5" Type="http://schemas.openxmlformats.org/officeDocument/2006/relationships/image" Target="../media/image1590.png"/><Relationship Id="rId10" Type="http://schemas.openxmlformats.org/officeDocument/2006/relationships/image" Target="../media/image204.png"/><Relationship Id="rId4" Type="http://schemas.openxmlformats.org/officeDocument/2006/relationships/image" Target="../media/image1580.png"/><Relationship Id="rId9" Type="http://schemas.openxmlformats.org/officeDocument/2006/relationships/image" Target="../media/image1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0.png"/><Relationship Id="rId13" Type="http://schemas.openxmlformats.org/officeDocument/2006/relationships/image" Target="../media/image1700.png"/><Relationship Id="rId3" Type="http://schemas.openxmlformats.org/officeDocument/2006/relationships/image" Target="../media/image1600.png"/><Relationship Id="rId7" Type="http://schemas.openxmlformats.org/officeDocument/2006/relationships/image" Target="../media/image1640.png"/><Relationship Id="rId12" Type="http://schemas.openxmlformats.org/officeDocument/2006/relationships/image" Target="../media/image1690.png"/><Relationship Id="rId2" Type="http://schemas.openxmlformats.org/officeDocument/2006/relationships/image" Target="../media/image15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0.png"/><Relationship Id="rId11" Type="http://schemas.openxmlformats.org/officeDocument/2006/relationships/image" Target="../media/image1680.png"/><Relationship Id="rId5" Type="http://schemas.openxmlformats.org/officeDocument/2006/relationships/image" Target="../media/image1620.png"/><Relationship Id="rId10" Type="http://schemas.openxmlformats.org/officeDocument/2006/relationships/image" Target="../media/image1670.png"/><Relationship Id="rId4" Type="http://schemas.openxmlformats.org/officeDocument/2006/relationships/image" Target="../media/image1610.png"/><Relationship Id="rId9" Type="http://schemas.openxmlformats.org/officeDocument/2006/relationships/image" Target="../media/image1660.png"/><Relationship Id="rId14" Type="http://schemas.openxmlformats.org/officeDocument/2006/relationships/image" Target="../media/image171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0.png"/><Relationship Id="rId3" Type="http://schemas.openxmlformats.org/officeDocument/2006/relationships/image" Target="../media/image1740.png"/><Relationship Id="rId7" Type="http://schemas.openxmlformats.org/officeDocument/2006/relationships/image" Target="../media/image209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5" Type="http://schemas.openxmlformats.org/officeDocument/2006/relationships/image" Target="../media/image9700.png"/><Relationship Id="rId10" Type="http://schemas.openxmlformats.org/officeDocument/2006/relationships/image" Target="../media/image211.png"/><Relationship Id="rId9" Type="http://schemas.openxmlformats.org/officeDocument/2006/relationships/image" Target="../media/image21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7.png"/><Relationship Id="rId7" Type="http://schemas.openxmlformats.org/officeDocument/2006/relationships/image" Target="../media/image2110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0.png"/><Relationship Id="rId5" Type="http://schemas.openxmlformats.org/officeDocument/2006/relationships/image" Target="../media/image2090.png"/><Relationship Id="rId4" Type="http://schemas.openxmlformats.org/officeDocument/2006/relationships/image" Target="../media/image2080.png"/><Relationship Id="rId9" Type="http://schemas.openxmlformats.org/officeDocument/2006/relationships/image" Target="../media/image21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1.png"/><Relationship Id="rId3" Type="http://schemas.openxmlformats.org/officeDocument/2006/relationships/image" Target="../media/image1811.png"/><Relationship Id="rId7" Type="http://schemas.openxmlformats.org/officeDocument/2006/relationships/image" Target="../media/image1861.png"/><Relationship Id="rId12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1.png"/><Relationship Id="rId11" Type="http://schemas.openxmlformats.org/officeDocument/2006/relationships/image" Target="../media/image1900.png"/><Relationship Id="rId5" Type="http://schemas.openxmlformats.org/officeDocument/2006/relationships/image" Target="../media/image1840.png"/><Relationship Id="rId10" Type="http://schemas.openxmlformats.org/officeDocument/2006/relationships/image" Target="../media/image1890.png"/><Relationship Id="rId4" Type="http://schemas.openxmlformats.org/officeDocument/2006/relationships/image" Target="../media/image1830.png"/><Relationship Id="rId9" Type="http://schemas.openxmlformats.org/officeDocument/2006/relationships/image" Target="../media/image188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0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0.png"/><Relationship Id="rId5" Type="http://schemas.openxmlformats.org/officeDocument/2006/relationships/image" Target="../media/image1950.png"/><Relationship Id="rId4" Type="http://schemas.openxmlformats.org/officeDocument/2006/relationships/image" Target="../media/image194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13" Type="http://schemas.openxmlformats.org/officeDocument/2006/relationships/image" Target="../media/image1391.png"/><Relationship Id="rId3" Type="http://schemas.openxmlformats.org/officeDocument/2006/relationships/image" Target="../media/image1291.png"/><Relationship Id="rId7" Type="http://schemas.openxmlformats.org/officeDocument/2006/relationships/image" Target="../media/image1331.png"/><Relationship Id="rId12" Type="http://schemas.openxmlformats.org/officeDocument/2006/relationships/image" Target="../media/image1381.png"/><Relationship Id="rId2" Type="http://schemas.openxmlformats.org/officeDocument/2006/relationships/image" Target="../media/image1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00.png"/><Relationship Id="rId11" Type="http://schemas.openxmlformats.org/officeDocument/2006/relationships/image" Target="../media/image1371.png"/><Relationship Id="rId5" Type="http://schemas.openxmlformats.org/officeDocument/2006/relationships/image" Target="../media/image13100.png"/><Relationship Id="rId15" Type="http://schemas.openxmlformats.org/officeDocument/2006/relationships/image" Target="../media/image1411.png"/><Relationship Id="rId10" Type="http://schemas.openxmlformats.org/officeDocument/2006/relationships/image" Target="../media/image1360.png"/><Relationship Id="rId4" Type="http://schemas.openxmlformats.org/officeDocument/2006/relationships/image" Target="../media/image13000.png"/><Relationship Id="rId9" Type="http://schemas.openxmlformats.org/officeDocument/2006/relationships/image" Target="../media/image1350.png"/><Relationship Id="rId14" Type="http://schemas.openxmlformats.org/officeDocument/2006/relationships/image" Target="../media/image14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23.png"/><Relationship Id="rId7" Type="http://schemas.openxmlformats.org/officeDocument/2006/relationships/image" Target="../media/image1120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0.png"/><Relationship Id="rId5" Type="http://schemas.openxmlformats.org/officeDocument/2006/relationships/image" Target="../media/image1100.png"/><Relationship Id="rId10" Type="http://schemas.openxmlformats.org/officeDocument/2006/relationships/image" Target="../media/image2010.png"/><Relationship Id="rId4" Type="http://schemas.openxmlformats.org/officeDocument/2006/relationships/image" Target="../media/image1090.png"/><Relationship Id="rId9" Type="http://schemas.openxmlformats.org/officeDocument/2006/relationships/image" Target="../media/image11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0.png"/><Relationship Id="rId4" Type="http://schemas.openxmlformats.org/officeDocument/2006/relationships/image" Target="../media/image116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0.png"/><Relationship Id="rId5" Type="http://schemas.openxmlformats.org/officeDocument/2006/relationships/image" Target="../media/image1380.png"/><Relationship Id="rId4" Type="http://schemas.openxmlformats.org/officeDocument/2006/relationships/image" Target="../media/image137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7" Type="http://schemas.openxmlformats.org/officeDocument/2006/relationships/image" Target="../media/image1450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0.png"/><Relationship Id="rId5" Type="http://schemas.openxmlformats.org/officeDocument/2006/relationships/image" Target="../media/image1430.png"/><Relationship Id="rId4" Type="http://schemas.openxmlformats.org/officeDocument/2006/relationships/image" Target="../media/image142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hyperlink" Target="http://upload.wikimedia.org/wikipedia/en/d/db/Quarkconfinement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gif"/><Relationship Id="rId2" Type="http://schemas.openxmlformats.org/officeDocument/2006/relationships/hyperlink" Target="file:///localhost/upload.wikimedia.org/wikipedia/commons/6/64/Gluon_tube-color_confinement_animation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2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10" Type="http://schemas.openxmlformats.org/officeDocument/2006/relationships/image" Target="../media/image252.wmf"/><Relationship Id="rId4" Type="http://schemas.openxmlformats.org/officeDocument/2006/relationships/image" Target="../media/image247.wmf"/><Relationship Id="rId9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5896B9-0889-EEBF-2937-7150BBDA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58BB7-B35C-3814-846A-279F60159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" y="150452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4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46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9"/>
          <a:stretch>
            <a:fillRect/>
          </a:stretch>
        </p:blipFill>
        <p:spPr bwMode="auto">
          <a:xfrm>
            <a:off x="1119187" y="636588"/>
            <a:ext cx="6618287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文字方塊 2"/>
          <p:cNvSpPr txBox="1">
            <a:spLocks noChangeArrowheads="1"/>
          </p:cNvSpPr>
          <p:nvPr/>
        </p:nvSpPr>
        <p:spPr bwMode="auto">
          <a:xfrm>
            <a:off x="2511424" y="5552559"/>
            <a:ext cx="4194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另一個線索來自自旋</a:t>
            </a:r>
            <a:r>
              <a:rPr lang="en-US" altLang="zh-TW" sz="1800" dirty="0">
                <a:latin typeface="+mn-lt"/>
              </a:rPr>
              <a:t>3/2</a:t>
            </a:r>
            <a:r>
              <a:rPr lang="zh-TW" altLang="en-US" sz="1800" dirty="0">
                <a:latin typeface="+mn-lt"/>
              </a:rPr>
              <a:t>的重子奇怪行為！</a:t>
            </a:r>
          </a:p>
        </p:txBody>
      </p:sp>
      <p:sp>
        <p:nvSpPr>
          <p:cNvPr id="4" name="橢圓 3"/>
          <p:cNvSpPr/>
          <p:nvPr/>
        </p:nvSpPr>
        <p:spPr>
          <a:xfrm>
            <a:off x="4108449" y="4246563"/>
            <a:ext cx="500063" cy="5000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l-GR" altLang="zh-TW" sz="3200" dirty="0">
                <a:latin typeface="Times New Roman" pitchFamily="18" charset="0"/>
                <a:cs typeface="Times New Roman" pitchFamily="18" charset="0"/>
              </a:rPr>
              <a:t>Ω</a:t>
            </a:r>
            <a:endParaRPr lang="zh-TW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F7D892-B5DB-904B-B9A9-081F99694BA3}"/>
              </a:ext>
            </a:extLst>
          </p:cNvPr>
          <p:cNvSpPr txBox="1"/>
          <p:nvPr/>
        </p:nvSpPr>
        <p:spPr>
          <a:xfrm>
            <a:off x="2511424" y="5927563"/>
            <a:ext cx="214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+mn-lt"/>
              </a:rPr>
              <a:t>Another evidence!</a:t>
            </a:r>
          </a:p>
        </p:txBody>
      </p:sp>
    </p:spTree>
    <p:extLst>
      <p:ext uri="{BB962C8B-B14F-4D97-AF65-F5344CB8AC3E}">
        <p14:creationId xmlns:p14="http://schemas.microsoft.com/office/powerpoint/2010/main" val="195332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3" name="橢圓 2"/>
          <p:cNvSpPr/>
          <p:nvPr/>
        </p:nvSpPr>
        <p:spPr>
          <a:xfrm>
            <a:off x="2052627" y="1498162"/>
            <a:ext cx="500063" cy="50006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l-GR" altLang="zh-TW" sz="3200" dirty="0">
                <a:latin typeface="Times New Roman" pitchFamily="18" charset="0"/>
                <a:cs typeface="Times New Roman" pitchFamily="18" charset="0"/>
              </a:rPr>
              <a:t>Ω</a:t>
            </a:r>
            <a:endParaRPr lang="zh-TW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4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1" t="13543" b="46368"/>
          <a:stretch/>
        </p:blipFill>
        <p:spPr bwMode="auto">
          <a:xfrm>
            <a:off x="4112719" y="449516"/>
            <a:ext cx="1527175" cy="154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4376243" y="755111"/>
            <a:ext cx="500063" cy="50006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</a:t>
            </a:r>
            <a:endParaRPr lang="zh-TW" altLang="en-US" sz="20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976317" y="755111"/>
            <a:ext cx="500063" cy="50006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</a:t>
            </a:r>
            <a:endParaRPr lang="zh-TW" altLang="en-US" sz="20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726285" y="1255173"/>
            <a:ext cx="500063" cy="50006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</a:t>
            </a:r>
            <a:endParaRPr lang="zh-TW" altLang="en-US" sz="20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4626274" y="549529"/>
            <a:ext cx="2" cy="3055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H="1" flipV="1">
            <a:off x="5226348" y="549529"/>
            <a:ext cx="1" cy="3111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 flipV="1">
            <a:off x="4976316" y="1121029"/>
            <a:ext cx="3" cy="3163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2302658" y="559155"/>
            <a:ext cx="2" cy="10009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1763217" y="2761014"/>
            <a:ext cx="259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n-lt"/>
              </a:rPr>
              <a:t> </a:t>
            </a:r>
            <a:r>
              <a:rPr lang="zh-TW" altLang="en-US" dirty="0">
                <a:latin typeface="+mn-lt"/>
              </a:rPr>
              <a:t>違反 </a:t>
            </a:r>
            <a:r>
              <a:rPr lang="en-US" altLang="zh-TW" dirty="0">
                <a:latin typeface="+mn-lt"/>
              </a:rPr>
              <a:t>Exclusion Principle</a:t>
            </a:r>
            <a:r>
              <a:rPr lang="zh-TW" altLang="en-US" dirty="0">
                <a:latin typeface="+mn-lt"/>
              </a:rPr>
              <a:t> 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1840211" y="3552314"/>
            <a:ext cx="338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除非這三個夸克有不同之處！</a:t>
            </a:r>
          </a:p>
        </p:txBody>
      </p:sp>
      <p:pic>
        <p:nvPicPr>
          <p:cNvPr id="20" name="Picture 4" descr="46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1" t="13543" b="46368"/>
          <a:stretch/>
        </p:blipFill>
        <p:spPr bwMode="auto">
          <a:xfrm>
            <a:off x="2450774" y="4149314"/>
            <a:ext cx="1527175" cy="154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橢圓 20"/>
          <p:cNvSpPr/>
          <p:nvPr/>
        </p:nvSpPr>
        <p:spPr>
          <a:xfrm>
            <a:off x="2714298" y="4454909"/>
            <a:ext cx="500063" cy="50006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</a:t>
            </a:r>
            <a:endParaRPr lang="zh-TW" altLang="en-US" sz="20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314372" y="4454909"/>
            <a:ext cx="500063" cy="5000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</a:t>
            </a:r>
            <a:endParaRPr lang="zh-TW" altLang="en-US" sz="20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064340" y="4954971"/>
            <a:ext cx="500063" cy="500062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s</a:t>
            </a:r>
            <a:endParaRPr lang="zh-TW" altLang="en-US" sz="20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 flipH="1" flipV="1">
            <a:off x="2964329" y="4249327"/>
            <a:ext cx="2" cy="3055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 flipV="1">
            <a:off x="3564403" y="4249327"/>
            <a:ext cx="1" cy="3111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H="1" flipV="1">
            <a:off x="3314371" y="4820827"/>
            <a:ext cx="3" cy="3163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2496021" y="1000410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自旋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3/2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251001" y="4560480"/>
            <a:ext cx="1443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顏色不同！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809259" y="2269987"/>
                <a:ext cx="41068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n-lt"/>
                  </a:rPr>
                  <a:t>組成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 smtClean="0">
                        <a:latin typeface="Cambria Math"/>
                        <a:ea typeface="Cambria Math"/>
                      </a:rPr>
                      <m:t>Ω</m:t>
                    </m:r>
                  </m:oMath>
                </a14:m>
                <a:r>
                  <a:rPr lang="zh-TW" altLang="en-US" dirty="0">
                    <a:latin typeface="+mn-lt"/>
                  </a:rPr>
                  <a:t>的夸克所有性質完全相同，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259" y="2269987"/>
                <a:ext cx="4106859" cy="369332"/>
              </a:xfrm>
              <a:prstGeom prst="rect">
                <a:avLst/>
              </a:prstGeom>
              <a:blipFill>
                <a:blip r:embed="rId3"/>
                <a:stretch>
                  <a:fillRect l="-123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18" y="3594876"/>
            <a:ext cx="14287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792828" y="5357001"/>
            <a:ext cx="1928813" cy="37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Greenberg 1964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  <p:bldP spid="2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172612" y="4828747"/>
            <a:ext cx="1566603" cy="1637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028950" y="2686686"/>
            <a:ext cx="2115345" cy="198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7634" name="Picture 6" descr="quark_chart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871" y="1202637"/>
            <a:ext cx="3669062" cy="966200"/>
          </a:xfrm>
        </p:spPr>
      </p:pic>
      <p:pic>
        <p:nvPicPr>
          <p:cNvPr id="197638" name="Picture 2" descr="http://webphysics.davidson.edu/mjb/images/color_carry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86" b="69373"/>
          <a:stretch/>
        </p:blipFill>
        <p:spPr bwMode="auto">
          <a:xfrm>
            <a:off x="551655" y="3247003"/>
            <a:ext cx="2191107" cy="94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文字方塊 11"/>
          <p:cNvSpPr txBox="1">
            <a:spLocks noChangeArrowheads="1"/>
          </p:cNvSpPr>
          <p:nvPr/>
        </p:nvSpPr>
        <p:spPr bwMode="auto">
          <a:xfrm>
            <a:off x="1238871" y="2316799"/>
            <a:ext cx="59247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每一種風味的夸克還可以帶有顏色，假設顏色共有三種。</a:t>
            </a:r>
          </a:p>
        </p:txBody>
      </p:sp>
      <p:sp>
        <p:nvSpPr>
          <p:cNvPr id="15" name="橢圓 14"/>
          <p:cNvSpPr/>
          <p:nvPr/>
        </p:nvSpPr>
        <p:spPr>
          <a:xfrm>
            <a:off x="5099845" y="4629516"/>
            <a:ext cx="581025" cy="552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7643" name="文字方塊 15"/>
          <p:cNvSpPr txBox="1">
            <a:spLocks noChangeArrowheads="1"/>
          </p:cNvSpPr>
          <p:nvPr/>
        </p:nvSpPr>
        <p:spPr bwMode="auto">
          <a:xfrm>
            <a:off x="5839620" y="4643804"/>
            <a:ext cx="60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</a:rPr>
              <a:t>+</a:t>
            </a:r>
            <a:endParaRPr lang="zh-TW" altLang="en-US" sz="1800">
              <a:latin typeface="Tahoma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6296820" y="4608879"/>
            <a:ext cx="581025" cy="550862"/>
          </a:xfrm>
          <a:prstGeom prst="ellipse">
            <a:avLst/>
          </a:prstGeom>
          <a:noFill/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7645" name="文字方塊 17"/>
          <p:cNvSpPr txBox="1">
            <a:spLocks noChangeArrowheads="1"/>
          </p:cNvSpPr>
          <p:nvPr/>
        </p:nvSpPr>
        <p:spPr bwMode="auto">
          <a:xfrm>
            <a:off x="7074695" y="4673966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</a:rPr>
              <a:t>=</a:t>
            </a:r>
            <a:endParaRPr lang="zh-TW" altLang="en-US" sz="1800">
              <a:latin typeface="Tahoma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7633495" y="4593004"/>
            <a:ext cx="579437" cy="5524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7647" name="文字方塊 19"/>
          <p:cNvSpPr txBox="1">
            <a:spLocks noChangeArrowheads="1"/>
          </p:cNvSpPr>
          <p:nvPr/>
        </p:nvSpPr>
        <p:spPr bwMode="auto">
          <a:xfrm>
            <a:off x="5144295" y="5515341"/>
            <a:ext cx="3294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紅加反紅等於無色，以白代表。</a:t>
            </a:r>
          </a:p>
        </p:txBody>
      </p:sp>
      <p:pic>
        <p:nvPicPr>
          <p:cNvPr id="265218" name="Picture 2" descr="http://upload.wikimedia.org/wikipedia/commons/thumb/9/94/Quark_Colors.svg/177px-Quark_Color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69" y="2821781"/>
            <a:ext cx="1767582" cy="17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20" name="Picture 4" descr="http://upload.wikimedia.org/wikipedia/commons/thumb/a/ac/Quark_Anticolors.svg/176px-Quark_Anticolors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31" y="4933778"/>
            <a:ext cx="1375567" cy="13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38871" y="657225"/>
            <a:ext cx="678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這個新的性質被稱為色彩或顏色</a:t>
            </a:r>
            <a:r>
              <a:rPr lang="en-US" altLang="zh-TW" dirty="0">
                <a:latin typeface="+mn-lt"/>
              </a:rPr>
              <a:t>:Color</a:t>
            </a:r>
            <a:r>
              <a:rPr lang="zh-TW" altLang="en-US" dirty="0">
                <a:latin typeface="+mn-lt"/>
              </a:rPr>
              <a:t>。</a:t>
            </a:r>
          </a:p>
        </p:txBody>
      </p:sp>
      <p:pic>
        <p:nvPicPr>
          <p:cNvPr id="18" name="Picture 2" descr="http://webphysics.davidson.edu/mjb/images/color_carry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8" r="20586" b="34753"/>
          <a:stretch/>
        </p:blipFill>
        <p:spPr bwMode="auto">
          <a:xfrm>
            <a:off x="551656" y="5042266"/>
            <a:ext cx="219110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6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926"/>
            <a:ext cx="9144000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871663" y="5467112"/>
            <a:ext cx="561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重子中的三個夸克的顏色使他們的作用力是吸引的！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871662" y="5007768"/>
                <a:ext cx="67722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n-lt"/>
                  </a:rPr>
                  <a:t>夸克同時有三種口味，及三種顏色！因此有兩個</a:t>
                </a:r>
                <a:r>
                  <a:rPr lang="zh-TW" altLang="en-US" dirty="0"/>
                  <a:t>獨立的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𝑆𝑈</m:t>
                    </m:r>
                    <m:r>
                      <a:rPr lang="en-US" altLang="zh-TW" i="1">
                        <a:latin typeface="Cambria Math"/>
                      </a:rPr>
                      <m:t>(3)</m:t>
                    </m:r>
                  </m:oMath>
                </a14:m>
                <a:r>
                  <a:rPr lang="zh-TW" altLang="en-US" dirty="0">
                    <a:latin typeface="+mn-lt"/>
                  </a:rPr>
                  <a:t>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662" y="5007768"/>
                <a:ext cx="6772276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20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435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ww.americanscientist.org/Libraries/images/thumbnail/2003426212940_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3" y="574553"/>
            <a:ext cx="19177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文字方塊 2"/>
          <p:cNvSpPr txBox="1">
            <a:spLocks noChangeArrowheads="1"/>
          </p:cNvSpPr>
          <p:nvPr/>
        </p:nvSpPr>
        <p:spPr bwMode="auto">
          <a:xfrm>
            <a:off x="768793" y="5242564"/>
            <a:ext cx="7204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這兩種組合剛好就是最簡單的兩種（由三個色彩所組成的）無色組合</a:t>
            </a:r>
          </a:p>
        </p:txBody>
      </p:sp>
      <p:sp>
        <p:nvSpPr>
          <p:cNvPr id="144388" name="文字方塊 3"/>
          <p:cNvSpPr txBox="1">
            <a:spLocks noChangeArrowheads="1"/>
          </p:cNvSpPr>
          <p:nvPr/>
        </p:nvSpPr>
        <p:spPr bwMode="auto">
          <a:xfrm>
            <a:off x="768793" y="5735170"/>
            <a:ext cx="72019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猜想</a:t>
            </a:r>
            <a:r>
              <a:rPr lang="zh-TW" altLang="en-US" sz="1800" dirty="0">
                <a:latin typeface="Tahoma" pitchFamily="34" charset="0"/>
              </a:rPr>
              <a:t>：自然界存在可觀測的夸克束縛態</a:t>
            </a:r>
            <a:r>
              <a:rPr lang="en-US" altLang="zh-TW" sz="1800" dirty="0">
                <a:latin typeface="+mn-lt"/>
              </a:rPr>
              <a:t>Bound State</a:t>
            </a:r>
            <a:r>
              <a:rPr lang="zh-TW" altLang="en-US" sz="1800" dirty="0">
                <a:latin typeface="Tahoma" pitchFamily="34" charset="0"/>
              </a:rPr>
              <a:t>必須是無色的！</a:t>
            </a:r>
          </a:p>
        </p:txBody>
      </p:sp>
      <p:sp>
        <p:nvSpPr>
          <p:cNvPr id="144389" name="文字方塊 4"/>
          <p:cNvSpPr txBox="1">
            <a:spLocks noChangeArrowheads="1"/>
          </p:cNvSpPr>
          <p:nvPr/>
        </p:nvSpPr>
        <p:spPr bwMode="auto">
          <a:xfrm>
            <a:off x="2920411" y="1573719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紅加藍加綠等於無色</a:t>
            </a:r>
          </a:p>
        </p:txBody>
      </p:sp>
      <p:sp>
        <p:nvSpPr>
          <p:cNvPr id="144390" name="文字方塊 19"/>
          <p:cNvSpPr txBox="1">
            <a:spLocks noChangeArrowheads="1"/>
          </p:cNvSpPr>
          <p:nvPr/>
        </p:nvSpPr>
        <p:spPr bwMode="auto">
          <a:xfrm>
            <a:off x="2920409" y="3884559"/>
            <a:ext cx="329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紅加反紅也等於無色。</a:t>
            </a:r>
          </a:p>
        </p:txBody>
      </p:sp>
      <p:sp>
        <p:nvSpPr>
          <p:cNvPr id="14439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380CB44-0FF0-4E4E-9EF6-3A61F21F698C}" type="slidenum">
              <a:rPr kumimoji="0" lang="zh-TW" altLang="en-US" sz="140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920409" y="1061438"/>
            <a:ext cx="407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重子中的三個夸克各帶一種不同的顏色。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920409" y="3471603"/>
            <a:ext cx="407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介子中的反夸克帶著夸克顏色的反色。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920411" y="582908"/>
            <a:ext cx="2411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如果假設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pic>
        <p:nvPicPr>
          <p:cNvPr id="11" name="Picture 2" descr="https://encrypted-tbn2.gstatic.com/images?q=tbn:ANd9GcRhQN8IHYhhnWxk5Ai2CFIxUVCIkuLFKwTHCOtkVXRWX-GnSpa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195" y="5563460"/>
            <a:ext cx="735798" cy="8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49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/>
      <p:bldP spid="144388" grpId="0"/>
      <p:bldP spid="144389" grpId="0"/>
      <p:bldP spid="1443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文字方塊 6"/>
          <p:cNvSpPr txBox="1">
            <a:spLocks noChangeArrowheads="1"/>
          </p:cNvSpPr>
          <p:nvPr/>
        </p:nvSpPr>
        <p:spPr bwMode="auto">
          <a:xfrm>
            <a:off x="771844" y="1847112"/>
            <a:ext cx="80130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帶色的夸克變色時，應該會放出一個同時帶色與反色的粒子。</a:t>
            </a:r>
          </a:p>
        </p:txBody>
      </p:sp>
      <p:pic>
        <p:nvPicPr>
          <p:cNvPr id="199684" name="Picture 4" descr="http://webphysics.davidson.edu/mjb/images/color_ch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8" y="4247603"/>
            <a:ext cx="4605338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771844" y="2307972"/>
            <a:ext cx="7348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例如帶紅色的夸克可以放出一個帶反藍色與紅色的粒子，然後變藍色，。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75564" y="1386252"/>
            <a:ext cx="708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自然的想像：夸克進行色力交互作用時會變色！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83089" y="957788"/>
            <a:ext cx="782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顏色決定了把夸克束縛在一起的交互作用！姑稱為色力！</a:t>
            </a:r>
          </a:p>
        </p:txBody>
      </p:sp>
      <p:sp>
        <p:nvSpPr>
          <p:cNvPr id="4" name="矩形 3"/>
          <p:cNvSpPr/>
          <p:nvPr/>
        </p:nvSpPr>
        <p:spPr>
          <a:xfrm>
            <a:off x="771844" y="3212331"/>
            <a:ext cx="8108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注意</a:t>
            </a:r>
            <a:r>
              <a:rPr lang="zh-TW" altLang="en-US" dirty="0"/>
              <a:t>夸克進行色力交互作用變色時，會</a:t>
            </a:r>
            <a:r>
              <a:rPr lang="zh-TW" altLang="en-US" dirty="0">
                <a:solidFill>
                  <a:srgbClr val="000000"/>
                </a:solidFill>
              </a:rPr>
              <a:t>保持口味。</a:t>
            </a:r>
            <a:endParaRPr lang="zh-TW" altLang="en-US" dirty="0">
              <a:latin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5A0FFC6-EB8C-844E-BAF9-251C1C57418E}"/>
              </a:ext>
            </a:extLst>
          </p:cNvPr>
          <p:cNvSpPr txBox="1"/>
          <p:nvPr/>
        </p:nvSpPr>
        <p:spPr>
          <a:xfrm>
            <a:off x="771844" y="2768832"/>
            <a:ext cx="772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這個帶反藍色與紅色的粒子被另一藍色夸克吸收後，會將它變成紅色。</a:t>
            </a:r>
            <a:endParaRPr kumimoji="1" lang="zh-TW" altLang="en-US" dirty="0">
              <a:latin typeface="+mn-lt"/>
            </a:endParaRPr>
          </a:p>
        </p:txBody>
      </p:sp>
      <p:pic>
        <p:nvPicPr>
          <p:cNvPr id="11" name="Picture 4" descr="http://webphysics.davidson.edu/mjb/images/color_chn.gif">
            <a:extLst>
              <a:ext uri="{FF2B5EF4-FFF2-40B4-BE49-F238E27FC236}">
                <a16:creationId xmlns:a16="http://schemas.microsoft.com/office/drawing/2014/main" id="{08CE2BAD-2104-834A-99C3-908C55E4B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6" r="20957" b="37207"/>
          <a:stretch/>
        </p:blipFill>
        <p:spPr bwMode="auto">
          <a:xfrm>
            <a:off x="6514063" y="4247603"/>
            <a:ext cx="1040653" cy="92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ebphysics.davidson.edu/mjb/images/color_chn.gif">
            <a:extLst>
              <a:ext uri="{FF2B5EF4-FFF2-40B4-BE49-F238E27FC236}">
                <a16:creationId xmlns:a16="http://schemas.microsoft.com/office/drawing/2014/main" id="{08272860-4C00-0248-A8C3-F8F3A60F7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51" b="42140"/>
          <a:stretch/>
        </p:blipFill>
        <p:spPr bwMode="auto">
          <a:xfrm>
            <a:off x="8023837" y="4247603"/>
            <a:ext cx="868038" cy="85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webphysics.davidson.edu/mjb/images/color_chn.gif">
            <a:extLst>
              <a:ext uri="{FF2B5EF4-FFF2-40B4-BE49-F238E27FC236}">
                <a16:creationId xmlns:a16="http://schemas.microsoft.com/office/drawing/2014/main" id="{2D521B28-60F4-2240-82C5-E8EF6F792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3" b="36657"/>
          <a:stretch/>
        </p:blipFill>
        <p:spPr bwMode="auto">
          <a:xfrm>
            <a:off x="5473411" y="4247603"/>
            <a:ext cx="1040652" cy="93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向右箭號 6">
            <a:extLst>
              <a:ext uri="{FF2B5EF4-FFF2-40B4-BE49-F238E27FC236}">
                <a16:creationId xmlns:a16="http://schemas.microsoft.com/office/drawing/2014/main" id="{34F0692B-D115-EF44-AAD2-88348CB07821}"/>
              </a:ext>
            </a:extLst>
          </p:cNvPr>
          <p:cNvSpPr/>
          <p:nvPr/>
        </p:nvSpPr>
        <p:spPr>
          <a:xfrm>
            <a:off x="6364529" y="4857105"/>
            <a:ext cx="251791" cy="21250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向右箭號 7">
            <a:extLst>
              <a:ext uri="{FF2B5EF4-FFF2-40B4-BE49-F238E27FC236}">
                <a16:creationId xmlns:a16="http://schemas.microsoft.com/office/drawing/2014/main" id="{781578B6-9B32-2541-9E51-43595492C043}"/>
              </a:ext>
            </a:extLst>
          </p:cNvPr>
          <p:cNvSpPr/>
          <p:nvPr/>
        </p:nvSpPr>
        <p:spPr>
          <a:xfrm>
            <a:off x="5062311" y="4641437"/>
            <a:ext cx="357809" cy="33130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7CD86CE9-3533-1340-86BA-9121BDD3FE39}"/>
              </a:ext>
            </a:extLst>
          </p:cNvPr>
          <p:cNvSpPr/>
          <p:nvPr/>
        </p:nvSpPr>
        <p:spPr>
          <a:xfrm>
            <a:off x="7666028" y="4594911"/>
            <a:ext cx="357809" cy="33130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0354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/>
      <p:bldP spid="5" grpId="0"/>
      <p:bldP spid="4" grpId="0"/>
      <p:bldP spid="6" grpId="0"/>
      <p:bldP spid="7" grpId="0" animBg="1"/>
      <p:bldP spid="8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4" descr="http://webphysics.davidson.edu/mjb/images/color_ch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93" y="1102384"/>
            <a:ext cx="49879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文字方塊 3"/>
          <p:cNvSpPr txBox="1">
            <a:spLocks noChangeArrowheads="1"/>
          </p:cNvSpPr>
          <p:nvPr/>
        </p:nvSpPr>
        <p:spPr bwMode="auto">
          <a:xfrm>
            <a:off x="591599" y="539364"/>
            <a:ext cx="8336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這個帶色與反色的粒子如光子一樣，是一個自旋為 </a:t>
            </a:r>
            <a:r>
              <a:rPr lang="en-US" altLang="zh-TW" sz="1800" dirty="0">
                <a:latin typeface="+mn-lt"/>
              </a:rPr>
              <a:t>1 </a:t>
            </a:r>
            <a:r>
              <a:rPr lang="zh-TW" altLang="en-US" sz="1800" dirty="0">
                <a:latin typeface="Tahoma" pitchFamily="34" charset="0"/>
              </a:rPr>
              <a:t>的波色子，稱為膠子 </a:t>
            </a:r>
            <a:r>
              <a:rPr lang="en-US" altLang="zh-TW" sz="1800" dirty="0"/>
              <a:t>Gluon</a:t>
            </a:r>
            <a:r>
              <a:rPr lang="zh-TW" altLang="en-US" sz="1800" dirty="0"/>
              <a:t>。</a:t>
            </a:r>
          </a:p>
        </p:txBody>
      </p:sp>
      <p:sp>
        <p:nvSpPr>
          <p:cNvPr id="201733" name="文字方塊 7"/>
          <p:cNvSpPr txBox="1">
            <a:spLocks noChangeArrowheads="1"/>
          </p:cNvSpPr>
          <p:nvPr/>
        </p:nvSpPr>
        <p:spPr bwMode="auto">
          <a:xfrm>
            <a:off x="591599" y="2950719"/>
            <a:ext cx="8259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膠子</a:t>
            </a:r>
            <a:r>
              <a:rPr lang="zh-TW" altLang="en-US" sz="1800" dirty="0">
                <a:latin typeface="Tahoma" pitchFamily="34" charset="0"/>
              </a:rPr>
              <a:t>就是把夸克黏在一起的</a:t>
            </a: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色力</a:t>
            </a:r>
            <a:r>
              <a:rPr lang="zh-TW" altLang="en-US" sz="1800" dirty="0">
                <a:latin typeface="Tahoma" pitchFamily="34" charset="0"/>
              </a:rPr>
              <a:t>的媒介子！</a:t>
            </a: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591599" y="3386417"/>
            <a:ext cx="808429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在色力作用中（強交互作用）中，夸克改變自己的顏色，放出一個</a:t>
            </a:r>
            <a:r>
              <a:rPr lang="zh-TW" altLang="en-US" sz="1800">
                <a:solidFill>
                  <a:srgbClr val="FF0000"/>
                </a:solidFill>
                <a:latin typeface="Tahoma" pitchFamily="34" charset="0"/>
              </a:rPr>
              <a:t>媒介子膠子</a:t>
            </a:r>
            <a:r>
              <a:rPr lang="zh-TW" altLang="en-US" sz="1800">
                <a:latin typeface="Tahoma" pitchFamily="34" charset="0"/>
              </a:rPr>
              <a:t>。</a:t>
            </a:r>
          </a:p>
        </p:txBody>
      </p:sp>
      <p:pic>
        <p:nvPicPr>
          <p:cNvPr id="2" name="Picture 7" descr="particle4">
            <a:extLst>
              <a:ext uri="{FF2B5EF4-FFF2-40B4-BE49-F238E27FC236}">
                <a16:creationId xmlns:a16="http://schemas.microsoft.com/office/drawing/2014/main" id="{BA9EFA2F-5ECA-A421-3FD0-F7DCA1E3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73" y="3859224"/>
            <a:ext cx="2007048" cy="2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8EB29026-61F1-818D-B2CD-6166DCB04906}"/>
              </a:ext>
            </a:extLst>
          </p:cNvPr>
          <p:cNvSpPr/>
          <p:nvPr/>
        </p:nvSpPr>
        <p:spPr>
          <a:xfrm>
            <a:off x="4535488" y="4890277"/>
            <a:ext cx="354928" cy="387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083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9" name="圖片 2" descr="particl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r="16875" b="76497"/>
          <a:stretch/>
        </p:blipFill>
        <p:spPr bwMode="auto">
          <a:xfrm>
            <a:off x="2466081" y="3236343"/>
            <a:ext cx="2407023" cy="269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文字方塊 1"/>
          <p:cNvSpPr txBox="1">
            <a:spLocks noChangeArrowheads="1"/>
          </p:cNvSpPr>
          <p:nvPr/>
        </p:nvSpPr>
        <p:spPr bwMode="auto">
          <a:xfrm>
            <a:off x="2374974" y="6359121"/>
            <a:ext cx="4365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夸克透過交換膠子進行色力交互作用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374974" y="5932627"/>
            <a:ext cx="494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如同電子交換光子以進行電磁交互作用，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696131" y="2727107"/>
            <a:ext cx="547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夸克發射膠子可以很容易轉化成 </a:t>
            </a:r>
            <a:r>
              <a:rPr lang="en-US" altLang="zh-TW" dirty="0">
                <a:latin typeface="+mn-lt"/>
              </a:rPr>
              <a:t>Feynman</a:t>
            </a:r>
            <a:r>
              <a:rPr lang="en-US" altLang="zh-TW" dirty="0"/>
              <a:t> </a:t>
            </a:r>
            <a:r>
              <a:rPr lang="zh-TW" altLang="en-US" dirty="0"/>
              <a:t>圖。</a:t>
            </a:r>
          </a:p>
        </p:txBody>
      </p:sp>
      <p:pic>
        <p:nvPicPr>
          <p:cNvPr id="8" name="Picture 4" descr="Image:Quark colourchange0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7003"/>
          <a:stretch/>
        </p:blipFill>
        <p:spPr bwMode="auto">
          <a:xfrm>
            <a:off x="1664568" y="488047"/>
            <a:ext cx="135009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age:Quark colourchange1.p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1"/>
          <a:stretch/>
        </p:blipFill>
        <p:spPr bwMode="auto">
          <a:xfrm>
            <a:off x="3669698" y="473760"/>
            <a:ext cx="13731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Image:Quark colourchange2.pn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399"/>
          <a:stretch/>
        </p:blipFill>
        <p:spPr bwMode="auto">
          <a:xfrm>
            <a:off x="5521327" y="488047"/>
            <a:ext cx="1350961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1664568" y="1775400"/>
            <a:ext cx="710406" cy="76211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271963" y="473760"/>
            <a:ext cx="794734" cy="76211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669698" y="1761112"/>
            <a:ext cx="763587" cy="76211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5521327" y="1772116"/>
            <a:ext cx="763587" cy="76211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6165852" y="488047"/>
            <a:ext cx="763587" cy="7621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4203892" y="1410864"/>
            <a:ext cx="152399" cy="175254"/>
          </a:xfrm>
          <a:prstGeom prst="ellipse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321793" y="497572"/>
            <a:ext cx="763587" cy="7621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03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9" name="圖片 2" descr="particl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97"/>
          <a:stretch>
            <a:fillRect/>
          </a:stretch>
        </p:blipFill>
        <p:spPr bwMode="auto">
          <a:xfrm>
            <a:off x="568611" y="3441162"/>
            <a:ext cx="3128803" cy="251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文字方塊 1"/>
          <p:cNvSpPr txBox="1">
            <a:spLocks noChangeArrowheads="1"/>
          </p:cNvSpPr>
          <p:nvPr/>
        </p:nvSpPr>
        <p:spPr bwMode="auto">
          <a:xfrm>
            <a:off x="6289884" y="5280981"/>
            <a:ext cx="2589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基本色力交互作用</a:t>
            </a:r>
          </a:p>
        </p:txBody>
      </p:sp>
      <p:pic>
        <p:nvPicPr>
          <p:cNvPr id="5" name="Picture 4" descr="4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7" y="600823"/>
            <a:ext cx="22177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314" y="691311"/>
            <a:ext cx="26050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接點 6"/>
          <p:cNvCxnSpPr>
            <a:cxnSpLocks/>
            <a:stCxn id="5" idx="0"/>
            <a:endCxn id="5" idx="2"/>
          </p:cNvCxnSpPr>
          <p:nvPr/>
        </p:nvCxnSpPr>
        <p:spPr>
          <a:xfrm>
            <a:off x="1921046" y="600823"/>
            <a:ext cx="0" cy="2019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2133012" y="2856720"/>
            <a:ext cx="618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如同電磁作用可以拆成元件，夸克的色作用也可以拆成元件：</a:t>
            </a:r>
          </a:p>
        </p:txBody>
      </p:sp>
      <p:cxnSp>
        <p:nvCxnSpPr>
          <p:cNvPr id="10" name="直線接點 9"/>
          <p:cNvCxnSpPr>
            <a:cxnSpLocks/>
          </p:cNvCxnSpPr>
          <p:nvPr/>
        </p:nvCxnSpPr>
        <p:spPr>
          <a:xfrm>
            <a:off x="1946710" y="3559932"/>
            <a:ext cx="77299" cy="22449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6360"/>
          <a:stretch/>
        </p:blipFill>
        <p:spPr bwMode="auto">
          <a:xfrm rot="5400000">
            <a:off x="3792309" y="3783217"/>
            <a:ext cx="2402680" cy="187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單箭頭接點 3"/>
          <p:cNvCxnSpPr/>
          <p:nvPr/>
        </p:nvCxnSpPr>
        <p:spPr>
          <a:xfrm rot="5400000" flipV="1">
            <a:off x="4496029" y="4057030"/>
            <a:ext cx="285750" cy="1520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V="1">
            <a:off x="5108874" y="4309665"/>
            <a:ext cx="0" cy="29302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>
            <a:off x="5151515" y="4691781"/>
            <a:ext cx="0" cy="3157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rot="5400000">
            <a:off x="4593169" y="5017332"/>
            <a:ext cx="364503" cy="1627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408214-8926-B448-935C-B0FCAA6DD411}"/>
              </a:ext>
            </a:extLst>
          </p:cNvPr>
          <p:cNvSpPr txBox="1"/>
          <p:nvPr/>
        </p:nvSpPr>
        <p:spPr>
          <a:xfrm>
            <a:off x="774432" y="6137393"/>
            <a:ext cx="740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+mn-lt"/>
              </a:rPr>
              <a:t>色力交互作用與電若作用如此類似，大膽猜想，膠子就是規範波色子</a:t>
            </a:r>
            <a:r>
              <a:rPr lang="en-GB" dirty="0">
                <a:latin typeface="+mn-lt"/>
              </a:rPr>
              <a:t>！</a:t>
            </a:r>
            <a:endParaRPr lang="en-TW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78619A-69EA-1722-F254-B67034B3450B}"/>
              </a:ext>
            </a:extLst>
          </p:cNvPr>
          <p:cNvSpPr/>
          <p:nvPr/>
        </p:nvSpPr>
        <p:spPr>
          <a:xfrm>
            <a:off x="5599416" y="4456178"/>
            <a:ext cx="256854" cy="460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BA2421-5438-B7FC-7728-43C157793E26}"/>
              </a:ext>
            </a:extLst>
          </p:cNvPr>
          <p:cNvSpPr/>
          <p:nvPr/>
        </p:nvSpPr>
        <p:spPr>
          <a:xfrm>
            <a:off x="4074537" y="3559932"/>
            <a:ext cx="256854" cy="460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D39B06-C583-D8EC-30D2-9B03FE892CA4}"/>
              </a:ext>
            </a:extLst>
          </p:cNvPr>
          <p:cNvSpPr/>
          <p:nvPr/>
        </p:nvSpPr>
        <p:spPr>
          <a:xfrm>
            <a:off x="4074537" y="5474193"/>
            <a:ext cx="256854" cy="460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58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0FB81B-AA9C-824F-06D5-334DB2A5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3338E1-9A4D-2BA8-D0BE-4ED1B9D9C176}"/>
                  </a:ext>
                </a:extLst>
              </p:cNvPr>
              <p:cNvSpPr txBox="1"/>
              <p:nvPr/>
            </p:nvSpPr>
            <p:spPr>
              <a:xfrm>
                <a:off x="768207" y="617743"/>
                <a:ext cx="64811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interaction is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𝑆𝑈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gauge theory.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3338E1-9A4D-2BA8-D0BE-4ED1B9D9C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07" y="617743"/>
                <a:ext cx="6481186" cy="369332"/>
              </a:xfrm>
              <a:prstGeom prst="rect">
                <a:avLst/>
              </a:prstGeom>
              <a:blipFill>
                <a:blip r:embed="rId2"/>
                <a:stretch>
                  <a:fillRect l="-78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604E6C-A7EF-3A02-8E82-FC5E104E97C9}"/>
                  </a:ext>
                </a:extLst>
              </p:cNvPr>
              <p:cNvSpPr txBox="1"/>
              <p:nvPr/>
            </p:nvSpPr>
            <p:spPr>
              <a:xfrm>
                <a:off x="768207" y="1058052"/>
                <a:ext cx="63003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are the triplets of strong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𝑆𝑈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Color triplets of quarks.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1604E6C-A7EF-3A02-8E82-FC5E104E9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07" y="1058052"/>
                <a:ext cx="6300318" cy="369332"/>
              </a:xfrm>
              <a:prstGeom prst="rect">
                <a:avLst/>
              </a:prstGeom>
              <a:blipFill>
                <a:blip r:embed="rId3"/>
                <a:stretch>
                  <a:fillRect l="-80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橢圓 20">
                <a:extLst>
                  <a:ext uri="{FF2B5EF4-FFF2-40B4-BE49-F238E27FC236}">
                    <a16:creationId xmlns:a16="http://schemas.microsoft.com/office/drawing/2014/main" id="{36F2BC58-372F-932D-0371-7F00DA58132E}"/>
                  </a:ext>
                </a:extLst>
              </p:cNvPr>
              <p:cNvSpPr/>
              <p:nvPr/>
            </p:nvSpPr>
            <p:spPr>
              <a:xfrm>
                <a:off x="2449942" y="1443234"/>
                <a:ext cx="500063" cy="50006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6" name="橢圓 20">
                <a:extLst>
                  <a:ext uri="{FF2B5EF4-FFF2-40B4-BE49-F238E27FC236}">
                    <a16:creationId xmlns:a16="http://schemas.microsoft.com/office/drawing/2014/main" id="{36F2BC58-372F-932D-0371-7F00DA5813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942" y="1443234"/>
                <a:ext cx="500063" cy="50006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橢圓 21">
                <a:extLst>
                  <a:ext uri="{FF2B5EF4-FFF2-40B4-BE49-F238E27FC236}">
                    <a16:creationId xmlns:a16="http://schemas.microsoft.com/office/drawing/2014/main" id="{9EC54394-435E-AA65-440E-D551FA8FA9DA}"/>
                  </a:ext>
                </a:extLst>
              </p:cNvPr>
              <p:cNvSpPr/>
              <p:nvPr/>
            </p:nvSpPr>
            <p:spPr>
              <a:xfrm>
                <a:off x="2449942" y="2559411"/>
                <a:ext cx="500063" cy="50006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7" name="橢圓 21">
                <a:extLst>
                  <a:ext uri="{FF2B5EF4-FFF2-40B4-BE49-F238E27FC236}">
                    <a16:creationId xmlns:a16="http://schemas.microsoft.com/office/drawing/2014/main" id="{9EC54394-435E-AA65-440E-D551FA8FA9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942" y="2559411"/>
                <a:ext cx="500063" cy="500062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橢圓 22">
                <a:extLst>
                  <a:ext uri="{FF2B5EF4-FFF2-40B4-BE49-F238E27FC236}">
                    <a16:creationId xmlns:a16="http://schemas.microsoft.com/office/drawing/2014/main" id="{D41C962A-F57A-866A-B804-F175A58592C4}"/>
                  </a:ext>
                </a:extLst>
              </p:cNvPr>
              <p:cNvSpPr/>
              <p:nvPr/>
            </p:nvSpPr>
            <p:spPr>
              <a:xfrm>
                <a:off x="2449942" y="2016354"/>
                <a:ext cx="500063" cy="50006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橢圓 22">
                <a:extLst>
                  <a:ext uri="{FF2B5EF4-FFF2-40B4-BE49-F238E27FC236}">
                    <a16:creationId xmlns:a16="http://schemas.microsoft.com/office/drawing/2014/main" id="{D41C962A-F57A-866A-B804-F175A5859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942" y="2016354"/>
                <a:ext cx="500063" cy="50006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CBBC229-0984-9246-4E73-9949CC8067B6}"/>
                  </a:ext>
                </a:extLst>
              </p:cNvPr>
              <p:cNvSpPr txBox="1"/>
              <p:nvPr/>
            </p:nvSpPr>
            <p:spPr>
              <a:xfrm>
                <a:off x="768207" y="3826817"/>
                <a:ext cx="7133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Hermitian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Traceless</m:t>
                    </m:r>
                  </m:oMath>
                </a14:m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r>
                      <a:rPr lang="en-US" altLang="zh-TW" b="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3</m:t>
                    </m:r>
                  </m:oMath>
                </a14:m>
                <a:r>
                  <a:rPr lang="zh-TW" altLang="en-US" dirty="0"/>
                  <a:t>矩陣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有八個線性獨立的分量</a:t>
                </a:r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CBBC229-0984-9246-4E73-9949CC806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07" y="3826817"/>
                <a:ext cx="7133541" cy="369332"/>
              </a:xfrm>
              <a:prstGeom prst="rect">
                <a:avLst/>
              </a:prstGeom>
              <a:blipFill>
                <a:blip r:embed="rId7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13A1D0A9-596C-A69B-F371-D6C680979111}"/>
                  </a:ext>
                </a:extLst>
              </p:cNvPr>
              <p:cNvSpPr/>
              <p:nvPr/>
            </p:nvSpPr>
            <p:spPr>
              <a:xfrm>
                <a:off x="6743971" y="3804754"/>
                <a:ext cx="206184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b>
                    </m:sSub>
                  </m:oMath>
                </a14:m>
                <a:r>
                  <a:rPr lang="zh-TW" altLang="en-US" dirty="0"/>
                  <a:t>任意連續變數。</a:t>
                </a:r>
              </a:p>
            </p:txBody>
          </p:sp>
        </mc:Choice>
        <mc:Fallback xmlns="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13A1D0A9-596C-A69B-F371-D6C680979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971" y="3804754"/>
                <a:ext cx="2061848" cy="369332"/>
              </a:xfrm>
              <a:prstGeom prst="rect">
                <a:avLst/>
              </a:prstGeom>
              <a:blipFill>
                <a:blip r:embed="rId8"/>
                <a:stretch>
                  <a:fillRect t="-6667" r="-1341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773927D1-B17A-0212-BAAF-4FAE94636C7D}"/>
                  </a:ext>
                </a:extLst>
              </p:cNvPr>
              <p:cNvSpPr txBox="1"/>
              <p:nvPr/>
            </p:nvSpPr>
            <p:spPr>
              <a:xfrm>
                <a:off x="852135" y="3176980"/>
                <a:ext cx="2632751" cy="519822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𝑖𝐴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nary>
                        </m:sup>
                      </m:sSup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4">
                <a:extLst>
                  <a:ext uri="{FF2B5EF4-FFF2-40B4-BE49-F238E27FC236}">
                    <a16:creationId xmlns:a16="http://schemas.microsoft.com/office/drawing/2014/main" id="{773927D1-B17A-0212-BAAF-4FAE94636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35" y="3176980"/>
                <a:ext cx="2632751" cy="519822"/>
              </a:xfrm>
              <a:prstGeom prst="rect">
                <a:avLst/>
              </a:prstGeom>
              <a:blipFill>
                <a:blip r:embed="rId9"/>
                <a:stretch>
                  <a:fillRect t="-41463" b="-6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602437-E3BD-1B93-EDAD-D54C317D85AE}"/>
                  </a:ext>
                </a:extLst>
              </p:cNvPr>
              <p:cNvSpPr txBox="1"/>
              <p:nvPr/>
            </p:nvSpPr>
            <p:spPr>
              <a:xfrm>
                <a:off x="3657350" y="3239725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𝑆𝑈</m:t>
                    </m:r>
                    <m:r>
                      <a:rPr 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n-lt"/>
                  </a:rPr>
                  <a:t>are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×3</m:t>
                    </m:r>
                  </m:oMath>
                </a14:m>
                <a:r>
                  <a:rPr lang="en-US" dirty="0">
                    <a:latin typeface="+mn-lt"/>
                  </a:rPr>
                  <a:t> special unitary matrices.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602437-E3BD-1B93-EDAD-D54C317D8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350" y="3239725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1F3EA52-41BF-8AD1-17AF-1714700779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135" y="4320901"/>
            <a:ext cx="7772400" cy="2247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D75A7F0C-D9D0-1464-F98F-0CC44002149C}"/>
                  </a:ext>
                </a:extLst>
              </p:cNvPr>
              <p:cNvSpPr txBox="1"/>
              <p:nvPr/>
            </p:nvSpPr>
            <p:spPr>
              <a:xfrm>
                <a:off x="3657350" y="1829160"/>
                <a:ext cx="1355253" cy="825611"/>
              </a:xfrm>
              <a:prstGeom prst="rect">
                <a:avLst/>
              </a:prstGeom>
              <a:solidFill>
                <a:srgbClr val="FFFB7B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14">
                <a:extLst>
                  <a:ext uri="{FF2B5EF4-FFF2-40B4-BE49-F238E27FC236}">
                    <a16:creationId xmlns:a16="http://schemas.microsoft.com/office/drawing/2014/main" id="{D75A7F0C-D9D0-1464-F98F-0CC440021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350" y="1829160"/>
                <a:ext cx="1355253" cy="825611"/>
              </a:xfrm>
              <a:prstGeom prst="rect">
                <a:avLst/>
              </a:prstGeom>
              <a:blipFill>
                <a:blip r:embed="rId1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04B9D83-FE70-2009-22C0-DDBE76E0CC63}"/>
              </a:ext>
            </a:extLst>
          </p:cNvPr>
          <p:cNvSpPr txBox="1"/>
          <p:nvPr/>
        </p:nvSpPr>
        <p:spPr>
          <a:xfrm>
            <a:off x="768207" y="248411"/>
            <a:ext cx="630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n-lt"/>
              </a:rPr>
              <a:t>量子色動力學</a:t>
            </a:r>
            <a:r>
              <a:rPr lang="zh-TW" altLang="en-US" dirty="0">
                <a:latin typeface="+mn-lt"/>
              </a:rPr>
              <a:t> </a:t>
            </a:r>
            <a:r>
              <a:rPr lang="en-US" altLang="zh-TW" dirty="0">
                <a:latin typeface="+mn-lt"/>
              </a:rPr>
              <a:t>QCD Quantum Chromodynamics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963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E878-91A3-EA43-F006-1CAE751FA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237320-5E99-7884-B9E2-4E4F077A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31E8AB3-DDFA-8E53-B96C-DCE49DB50486}"/>
              </a:ext>
            </a:extLst>
          </p:cNvPr>
          <p:cNvSpPr txBox="1"/>
          <p:nvPr/>
        </p:nvSpPr>
        <p:spPr>
          <a:xfrm>
            <a:off x="3039666" y="1656486"/>
            <a:ext cx="4507706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強作用力真是奇特</a:t>
            </a:r>
            <a:r>
              <a:rPr lang="en-US" altLang="zh-TW" dirty="0">
                <a:latin typeface="+mn-lt"/>
              </a:rPr>
              <a:t>………..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Picture 8" descr="Illustration of the strong force: the atom neucleas being held together by a rubber-band">
            <a:extLst>
              <a:ext uri="{FF2B5EF4-FFF2-40B4-BE49-F238E27FC236}">
                <a16:creationId xmlns:a16="http://schemas.microsoft.com/office/drawing/2014/main" id="{E07EF8C0-92DD-BC0D-136D-194628E7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07" y="2221706"/>
            <a:ext cx="2119312" cy="21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346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5F61A-5D33-5B78-72B3-276246C0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向下箭號 11">
            <a:extLst>
              <a:ext uri="{FF2B5EF4-FFF2-40B4-BE49-F238E27FC236}">
                <a16:creationId xmlns:a16="http://schemas.microsoft.com/office/drawing/2014/main" id="{1D9495B7-06F4-63EB-8ECF-EDB241998873}"/>
              </a:ext>
            </a:extLst>
          </p:cNvPr>
          <p:cNvSpPr/>
          <p:nvPr/>
        </p:nvSpPr>
        <p:spPr>
          <a:xfrm>
            <a:off x="1581978" y="2654676"/>
            <a:ext cx="363538" cy="39461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F02CF31-F0AB-5D23-E994-5F59BA62A3D8}"/>
                  </a:ext>
                </a:extLst>
              </p:cNvPr>
              <p:cNvSpPr/>
              <p:nvPr/>
            </p:nvSpPr>
            <p:spPr>
              <a:xfrm>
                <a:off x="1023678" y="883176"/>
                <a:ext cx="24317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Gauge symmetry</a:t>
                </a:r>
                <a:endParaRPr lang="zh-TW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F02CF31-F0AB-5D23-E994-5F59BA62A3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678" y="883176"/>
                <a:ext cx="2431756" cy="369332"/>
              </a:xfrm>
              <a:prstGeom prst="rect">
                <a:avLst/>
              </a:prstGeom>
              <a:blipFill>
                <a:blip r:embed="rId2"/>
                <a:stretch>
                  <a:fillRect t="-6667" r="-103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62D73C9F-1A78-E1DB-8806-3C51D6FE7899}"/>
                  </a:ext>
                </a:extLst>
              </p:cNvPr>
              <p:cNvSpPr txBox="1"/>
              <p:nvPr/>
            </p:nvSpPr>
            <p:spPr>
              <a:xfrm>
                <a:off x="1058952" y="1356884"/>
                <a:ext cx="3419269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  <a:cs typeface="Times New Roman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𝜶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62D73C9F-1A78-E1DB-8806-3C51D6FE7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952" y="1356884"/>
                <a:ext cx="3419269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3B0D2BBC-DC5C-1EC9-EB59-9DDCDBB40DC1}"/>
              </a:ext>
            </a:extLst>
          </p:cNvPr>
          <p:cNvSpPr txBox="1"/>
          <p:nvPr/>
        </p:nvSpPr>
        <p:spPr>
          <a:xfrm>
            <a:off x="4939290" y="3675475"/>
            <a:ext cx="2100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n-lt"/>
              </a:rPr>
              <a:t>Gluon</a:t>
            </a:r>
            <a:endParaRPr lang="zh-TW" altLang="en-US" dirty="0"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AFC363-A2C9-5F85-C0B1-2F53D9565D96}"/>
              </a:ext>
            </a:extLst>
          </p:cNvPr>
          <p:cNvSpPr txBox="1"/>
          <p:nvPr/>
        </p:nvSpPr>
        <p:spPr>
          <a:xfrm>
            <a:off x="5406984" y="5913672"/>
            <a:ext cx="2297067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dirty="0" err="1">
                <a:latin typeface="Times New Roman"/>
                <a:cs typeface="Times New Roman"/>
              </a:rPr>
              <a:t>在地化</a:t>
            </a:r>
            <a:r>
              <a:rPr kumimoji="1" lang="zh-TW" altLang="en-US" dirty="0">
                <a:latin typeface="Times New Roman"/>
                <a:cs typeface="Times New Roman"/>
              </a:rPr>
              <a:t> </a:t>
            </a:r>
            <a:r>
              <a:rPr lang="en-US" altLang="zh-TW" dirty="0">
                <a:latin typeface="Times New Roman"/>
                <a:cs typeface="Times New Roman"/>
              </a:rPr>
              <a:t>L</a:t>
            </a:r>
            <a:r>
              <a:rPr kumimoji="1" lang="en-US" altLang="zh-TW" dirty="0">
                <a:latin typeface="Times New Roman"/>
                <a:cs typeface="Times New Roman"/>
              </a:rPr>
              <a:t>ocalization</a:t>
            </a:r>
            <a:endParaRPr kumimoji="1" lang="en-US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A3EF9A7E-250A-6574-742B-BFCA6FECA0F3}"/>
                  </a:ext>
                </a:extLst>
              </p:cNvPr>
              <p:cNvSpPr/>
              <p:nvPr/>
            </p:nvSpPr>
            <p:spPr>
              <a:xfrm>
                <a:off x="1023678" y="2175943"/>
                <a:ext cx="3256919" cy="404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𝜶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ctrlPr>
                            <a:rPr lang="zh-TW" alt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,</m:t>
                          </m:r>
                          <m:sSup>
                            <m:s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A3EF9A7E-250A-6574-742B-BFCA6FECA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678" y="2175943"/>
                <a:ext cx="3256919" cy="404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20BC025A-96B7-CBFE-8E2F-B290223F68C0}"/>
                  </a:ext>
                </a:extLst>
              </p:cNvPr>
              <p:cNvSpPr/>
              <p:nvPr/>
            </p:nvSpPr>
            <p:spPr>
              <a:xfrm>
                <a:off x="927875" y="3134974"/>
                <a:ext cx="2299476" cy="4113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20BC025A-96B7-CBFE-8E2F-B290223F68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75" y="3134974"/>
                <a:ext cx="2299476" cy="411395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53528560-AE75-A71B-BED2-CC77F3BEBAC4}"/>
                  </a:ext>
                </a:extLst>
              </p:cNvPr>
              <p:cNvSpPr txBox="1"/>
              <p:nvPr/>
            </p:nvSpPr>
            <p:spPr>
              <a:xfrm>
                <a:off x="4939290" y="1191891"/>
                <a:ext cx="3971535" cy="9840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altLang="zh-TW">
                          <a:latin typeface="Cambria Math"/>
                          <a:cs typeface="Times New Roman" pitchFamily="18" charset="0"/>
                        </a:rPr>
                        <m:t>exp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8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nary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53528560-AE75-A71B-BED2-CC77F3BEB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290" y="1191891"/>
                <a:ext cx="3971535" cy="984052"/>
              </a:xfrm>
              <a:prstGeom prst="rect">
                <a:avLst/>
              </a:prstGeom>
              <a:blipFill>
                <a:blip r:embed="rId6"/>
                <a:stretch>
                  <a:fillRect t="-80769" b="-1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4">
                <a:extLst>
                  <a:ext uri="{FF2B5EF4-FFF2-40B4-BE49-F238E27FC236}">
                    <a16:creationId xmlns:a16="http://schemas.microsoft.com/office/drawing/2014/main" id="{8128EA27-96F9-4C30-6FEA-2828FACBC2FB}"/>
                  </a:ext>
                </a:extLst>
              </p:cNvPr>
              <p:cNvSpPr/>
              <p:nvPr/>
            </p:nvSpPr>
            <p:spPr>
              <a:xfrm>
                <a:off x="4939291" y="2249693"/>
                <a:ext cx="1129914" cy="39299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𝛼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=1⋯8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14">
                <a:extLst>
                  <a:ext uri="{FF2B5EF4-FFF2-40B4-BE49-F238E27FC236}">
                    <a16:creationId xmlns:a16="http://schemas.microsoft.com/office/drawing/2014/main" id="{8128EA27-96F9-4C30-6FEA-2828FACBC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291" y="2249693"/>
                <a:ext cx="1129914" cy="3929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4">
                <a:extLst>
                  <a:ext uri="{FF2B5EF4-FFF2-40B4-BE49-F238E27FC236}">
                    <a16:creationId xmlns:a16="http://schemas.microsoft.com/office/drawing/2014/main" id="{D82C3C26-450B-B95B-54CE-D4BDA9680DBE}"/>
                  </a:ext>
                </a:extLst>
              </p:cNvPr>
              <p:cNvSpPr/>
              <p:nvPr/>
            </p:nvSpPr>
            <p:spPr>
              <a:xfrm>
                <a:off x="4939291" y="3153376"/>
                <a:ext cx="1129914" cy="4069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=1⋯8</m:t>
                          </m:r>
                        </m:sup>
                      </m:sSub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14">
                <a:extLst>
                  <a:ext uri="{FF2B5EF4-FFF2-40B4-BE49-F238E27FC236}">
                    <a16:creationId xmlns:a16="http://schemas.microsoft.com/office/drawing/2014/main" id="{D82C3C26-450B-B95B-54CE-D4BDA9680D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291" y="3153376"/>
                <a:ext cx="1129914" cy="406906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3">
            <a:extLst>
              <a:ext uri="{FF2B5EF4-FFF2-40B4-BE49-F238E27FC236}">
                <a16:creationId xmlns:a16="http://schemas.microsoft.com/office/drawing/2014/main" id="{36026AD4-8277-6120-8213-A92BF2F4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80" y="4121720"/>
            <a:ext cx="2167960" cy="216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617D65A-AF13-7BE0-3E74-5B2436CFE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65" y="4121720"/>
            <a:ext cx="4738360" cy="142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0">
                <a:extLst>
                  <a:ext uri="{FF2B5EF4-FFF2-40B4-BE49-F238E27FC236}">
                    <a16:creationId xmlns:a16="http://schemas.microsoft.com/office/drawing/2014/main" id="{E8CBCCB9-83A1-D184-4B03-9D8AC3BCEFAE}"/>
                  </a:ext>
                </a:extLst>
              </p:cNvPr>
              <p:cNvSpPr/>
              <p:nvPr/>
            </p:nvSpPr>
            <p:spPr>
              <a:xfrm>
                <a:off x="4939290" y="745646"/>
                <a:ext cx="24317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(3)</m:t>
                    </m:r>
                  </m:oMath>
                </a14:m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Gauge symmetry</a:t>
                </a:r>
                <a:endParaRPr lang="zh-TW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20">
                <a:extLst>
                  <a:ext uri="{FF2B5EF4-FFF2-40B4-BE49-F238E27FC236}">
                    <a16:creationId xmlns:a16="http://schemas.microsoft.com/office/drawing/2014/main" id="{E8CBCCB9-83A1-D184-4B03-9D8AC3BCE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290" y="745646"/>
                <a:ext cx="2431756" cy="369332"/>
              </a:xfrm>
              <a:prstGeom prst="rect">
                <a:avLst/>
              </a:prstGeom>
              <a:blipFill>
                <a:blip r:embed="rId11"/>
                <a:stretch>
                  <a:fillRect t="-6667" r="-103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2855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4" name="Picture 2" descr="http://upload.wikimedia.org/wikipedia/commons/thumb/9/94/Quark_Colors.svg/177px-Quark_Color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08" y="1530675"/>
            <a:ext cx="1307754" cy="129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upload.wikimedia.org/wikipedia/commons/thumb/a/ac/Quark_Anticolors.svg/176px-Quark_Anticolor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13" y="2949036"/>
            <a:ext cx="1375567" cy="13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015075" y="487492"/>
                <a:ext cx="7293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n-lt"/>
                  </a:rPr>
                  <a:t>膠子共有八種，帶一個顏色及一個反色，剛好也是色彩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/>
                      </a:rPr>
                      <m:t>𝑆𝑈</m:t>
                    </m:r>
                    <m:r>
                      <a:rPr lang="en-US" altLang="zh-TW" b="0" i="1" smtClean="0">
                        <a:latin typeface="Cambria Math"/>
                      </a:rPr>
                      <m:t>(3)</m:t>
                    </m:r>
                  </m:oMath>
                </a14:m>
                <a:r>
                  <a:rPr lang="zh-TW" altLang="en-US" dirty="0">
                    <a:latin typeface="+mn-lt"/>
                  </a:rPr>
                  <a:t>的</a:t>
                </a:r>
                <a:r>
                  <a:rPr lang="en-US" altLang="zh-TW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Octet</a:t>
                </a:r>
                <a:r>
                  <a:rPr lang="zh-TW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。</a:t>
                </a:r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75" y="487492"/>
                <a:ext cx="7293706" cy="369332"/>
              </a:xfrm>
              <a:prstGeom prst="rect">
                <a:avLst/>
              </a:prstGeom>
              <a:blipFill>
                <a:blip r:embed="rId4"/>
                <a:stretch>
                  <a:fillRect l="-870" t="-6667" r="-696" b="-2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5" y="1491292"/>
            <a:ext cx="2650126" cy="265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9" y="1491292"/>
            <a:ext cx="2973314" cy="2650126"/>
          </a:xfrm>
          <a:prstGeom prst="rect">
            <a:avLst/>
          </a:prstGeom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00" y="4528477"/>
            <a:ext cx="4738360" cy="142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44_041">
            <a:extLst>
              <a:ext uri="{FF2B5EF4-FFF2-40B4-BE49-F238E27FC236}">
                <a16:creationId xmlns:a16="http://schemas.microsoft.com/office/drawing/2014/main" id="{0A57B0A3-82A1-D34D-9D10-7D1CA4BE5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0" r="23284" b="10607"/>
          <a:stretch/>
        </p:blipFill>
        <p:spPr bwMode="auto">
          <a:xfrm>
            <a:off x="1589589" y="4208278"/>
            <a:ext cx="2218944" cy="231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4A9BDF-1565-6040-92CC-91D1EC19E44D}"/>
                  </a:ext>
                </a:extLst>
              </p:cNvPr>
              <p:cNvSpPr txBox="1"/>
              <p:nvPr/>
            </p:nvSpPr>
            <p:spPr>
              <a:xfrm>
                <a:off x="1015075" y="863049"/>
                <a:ext cx="7113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+mn-lt"/>
                  </a:rPr>
                  <a:t>Gluons, combinations of color and anticolor, form an octet of color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r>
                  <a:rPr lang="en-TW" dirty="0">
                    <a:latin typeface="+mn-lt"/>
                  </a:rPr>
                  <a:t>.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4A9BDF-1565-6040-92CC-91D1EC19E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75" y="863049"/>
                <a:ext cx="7113850" cy="369332"/>
              </a:xfrm>
              <a:prstGeom prst="rect">
                <a:avLst/>
              </a:prstGeom>
              <a:blipFill>
                <a:blip r:embed="rId10"/>
                <a:stretch>
                  <a:fillRect l="-893" t="-10345" r="-1429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276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文字方塊 1"/>
          <p:cNvSpPr txBox="1">
            <a:spLocks noChangeArrowheads="1"/>
          </p:cNvSpPr>
          <p:nvPr/>
        </p:nvSpPr>
        <p:spPr bwMode="auto">
          <a:xfrm>
            <a:off x="1956000" y="1867165"/>
            <a:ext cx="3711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色力交互作用的基本元件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956000" y="2274074"/>
            <a:ext cx="515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夸克放出膠子，改變顏色！但保持原來口味。</a:t>
            </a:r>
          </a:p>
        </p:txBody>
      </p:sp>
      <p:pic>
        <p:nvPicPr>
          <p:cNvPr id="9" name="Picture 8" descr="Illustration of the strong force: the atom neucleas being held together by a rubber-b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12" y="550847"/>
            <a:ext cx="1645534" cy="164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6360"/>
          <a:stretch/>
        </p:blipFill>
        <p:spPr bwMode="auto">
          <a:xfrm>
            <a:off x="1956000" y="2788766"/>
            <a:ext cx="2402680" cy="187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2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B6986C-5EE1-FBB1-3670-6E03F2C12919}"/>
              </a:ext>
            </a:extLst>
          </p:cNvPr>
          <p:cNvSpPr/>
          <p:nvPr/>
        </p:nvSpPr>
        <p:spPr>
          <a:xfrm>
            <a:off x="1169725" y="1258308"/>
            <a:ext cx="7612768" cy="5186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91E24-965D-0991-3F96-105F5400ED64}"/>
                  </a:ext>
                </a:extLst>
              </p:cNvPr>
              <p:cNvSpPr txBox="1"/>
              <p:nvPr/>
            </p:nvSpPr>
            <p:spPr>
              <a:xfrm>
                <a:off x="4400067" y="461749"/>
                <a:ext cx="3752511" cy="4113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𝑮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𝜇𝜈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𝜈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  <a:cs typeface="Times New Roman"/>
                            </a:rPr>
                            <m:t>𝑾</m:t>
                          </m:r>
                        </m:e>
                        <m:sub>
                          <m: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×</m:t>
                          </m:r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91E24-965D-0991-3F96-105F5400E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067" y="461749"/>
                <a:ext cx="3752511" cy="411395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66006C-54A4-9AB0-A64F-A4B3E66896F4}"/>
                  </a:ext>
                </a:extLst>
              </p:cNvPr>
              <p:cNvSpPr txBox="1"/>
              <p:nvPr/>
            </p:nvSpPr>
            <p:spPr>
              <a:xfrm>
                <a:off x="1169725" y="233122"/>
                <a:ext cx="3123247" cy="90242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𝑮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𝜇𝜈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𝑮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𝜇𝜈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4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zh-TW" alt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p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𝜇𝜈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𝜇𝜈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66006C-54A4-9AB0-A64F-A4B3E6689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725" y="233122"/>
                <a:ext cx="3123247" cy="902427"/>
              </a:xfrm>
              <a:prstGeom prst="rect">
                <a:avLst/>
              </a:prstGeom>
              <a:blipFill>
                <a:blip r:embed="rId3"/>
                <a:stretch>
                  <a:fillRect t="-91667" b="-1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EDD182-46AF-133D-8DDF-391AADBC2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725" y="4347864"/>
            <a:ext cx="6312743" cy="2096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932F4-1F9C-0C85-ECA0-16E9AC961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725" y="2272756"/>
            <a:ext cx="7034475" cy="2009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AF4EC7-2B34-B0D0-2280-E964E017E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725" y="1258308"/>
            <a:ext cx="5119563" cy="94918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D6BD437-7620-1E7D-3BB1-B5BDB7B3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23" y="1258308"/>
            <a:ext cx="2373884" cy="187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10">
            <a:extLst>
              <a:ext uri="{FF2B5EF4-FFF2-40B4-BE49-F238E27FC236}">
                <a16:creationId xmlns:a16="http://schemas.microsoft.com/office/drawing/2014/main" id="{41873292-65EC-5E75-379F-4F2CF739EF8A}"/>
              </a:ext>
            </a:extLst>
          </p:cNvPr>
          <p:cNvSpPr txBox="1"/>
          <p:nvPr/>
        </p:nvSpPr>
        <p:spPr>
          <a:xfrm>
            <a:off x="3985026" y="3727024"/>
            <a:ext cx="361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膠子可以放出膠子，改變顏色！</a:t>
            </a:r>
          </a:p>
        </p:txBody>
      </p:sp>
    </p:spTree>
    <p:extLst>
      <p:ext uri="{BB962C8B-B14F-4D97-AF65-F5344CB8AC3E}">
        <p14:creationId xmlns:p14="http://schemas.microsoft.com/office/powerpoint/2010/main" val="525316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77AE86-A08A-C18F-EE62-FD324C3117AA}"/>
              </a:ext>
            </a:extLst>
          </p:cNvPr>
          <p:cNvSpPr/>
          <p:nvPr/>
        </p:nvSpPr>
        <p:spPr>
          <a:xfrm>
            <a:off x="724906" y="2211362"/>
            <a:ext cx="6415204" cy="370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72A85-E924-76BE-D381-1BFFD5B20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06F43-AA80-061F-959C-A8F80D4C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78" y="2260838"/>
            <a:ext cx="5199215" cy="1279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33E767-CC5F-4034-5E21-8A9F24B5C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78" y="3743111"/>
            <a:ext cx="6013059" cy="2046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52A54-2202-FC9E-13F2-0EEF812A3142}"/>
              </a:ext>
            </a:extLst>
          </p:cNvPr>
          <p:cNvSpPr txBox="1"/>
          <p:nvPr/>
        </p:nvSpPr>
        <p:spPr>
          <a:xfrm>
            <a:off x="724906" y="1162513"/>
            <a:ext cx="7931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To quantize non-abelian gauge theory, it is convenient to introduce a scalar fermion.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F4687-EA56-9853-CB84-5AF9E02EF8BF}"/>
              </a:ext>
            </a:extLst>
          </p:cNvPr>
          <p:cNvSpPr txBox="1"/>
          <p:nvPr/>
        </p:nvSpPr>
        <p:spPr>
          <a:xfrm>
            <a:off x="724906" y="1639092"/>
            <a:ext cx="540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One ghost field for each gauge boson.</a:t>
            </a:r>
          </a:p>
        </p:txBody>
      </p:sp>
    </p:spTree>
    <p:extLst>
      <p:ext uri="{BB962C8B-B14F-4D97-AF65-F5344CB8AC3E}">
        <p14:creationId xmlns:p14="http://schemas.microsoft.com/office/powerpoint/2010/main" val="1925247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8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900"/>
              <a:t> </a:t>
            </a:r>
            <a:endParaRPr lang="en-US" altLang="zh-TW" sz="1800"/>
          </a:p>
        </p:txBody>
      </p:sp>
      <p:sp>
        <p:nvSpPr>
          <p:cNvPr id="26626" name="Rectangle 11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900"/>
              <a:t> </a:t>
            </a:r>
            <a:endParaRPr lang="en-US" altLang="zh-TW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27" name="文字方塊 13"/>
              <p:cNvSpPr txBox="1">
                <a:spLocks noChangeArrowheads="1"/>
              </p:cNvSpPr>
              <p:nvPr/>
            </p:nvSpPr>
            <p:spPr bwMode="auto">
              <a:xfrm>
                <a:off x="713485" y="1804533"/>
                <a:ext cx="724986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The transition amplitude for the scattering of </a:t>
                </a:r>
                <a:r>
                  <a:rPr lang="en-US" altLang="zh-TW" sz="20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zh-TW" sz="2000" b="0" i="1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2000" b="0" i="1" smtClean="0">
                        <a:latin typeface="Cambria Math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zh-TW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TW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TW" sz="200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2000" b="0" i="1" smtClean="0">
                        <a:latin typeface="Cambria Math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endParaRPr lang="zh-TW" altLang="en-US" sz="20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627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485" y="1804533"/>
                <a:ext cx="7249869" cy="400110"/>
              </a:xfrm>
              <a:prstGeom prst="rect">
                <a:avLst/>
              </a:prstGeom>
              <a:blipFill>
                <a:blip r:embed="rId2"/>
                <a:stretch>
                  <a:fillRect l="-876" t="-9375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0" name="文字方塊 13"/>
              <p:cNvSpPr txBox="1">
                <a:spLocks noChangeArrowheads="1"/>
              </p:cNvSpPr>
              <p:nvPr/>
            </p:nvSpPr>
            <p:spPr bwMode="auto">
              <a:xfrm>
                <a:off x="694601" y="228600"/>
                <a:ext cx="609398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The transition amplitude for the decay of </a:t>
                </a:r>
                <a:r>
                  <a:rPr lang="en-US" altLang="zh-TW" sz="20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zh-TW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TW" sz="20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altLang="zh-TW" sz="200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2000" i="1">
                        <a:latin typeface="Cambria Math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endParaRPr lang="zh-TW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630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601" y="228600"/>
                <a:ext cx="6093980" cy="400110"/>
              </a:xfrm>
              <a:prstGeom prst="rect">
                <a:avLst/>
              </a:prstGeom>
              <a:blipFill>
                <a:blip r:embed="rId3"/>
                <a:stretch>
                  <a:fillRect l="-1040" t="-9375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13485" y="3249542"/>
                <a:ext cx="1763423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𝑆</m:t>
                      </m:r>
                      <m:r>
                        <a:rPr kumimoji="1"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≡</m:t>
                      </m:r>
                      <m:r>
                        <a:rPr kumimoji="1"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∞,−∞</m:t>
                          </m:r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85" y="3249542"/>
                <a:ext cx="176342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2640406" y="3223438"/>
            <a:ext cx="5514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kumimoji="1" lang="en-US" altLang="zh-TW" sz="2000" dirty="0">
                <a:solidFill>
                  <a:srgbClr val="FF0000"/>
                </a:solidFill>
                <a:latin typeface="Times New Roman"/>
                <a:cs typeface="Times New Roman"/>
              </a:rPr>
              <a:t> operator </a:t>
            </a:r>
            <a:r>
              <a:rPr kumimoji="1" lang="en-US" altLang="zh-TW" sz="2000" dirty="0">
                <a:latin typeface="Times New Roman"/>
                <a:cs typeface="Times New Roman"/>
              </a:rPr>
              <a:t>is the key object in particle physics!</a:t>
            </a:r>
            <a:endParaRPr kumimoji="1" lang="zh-TW" altLang="en-US" sz="20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809607" y="1171965"/>
                <a:ext cx="2226122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dirty="0" smtClean="0">
                                  <a:latin typeface="Cambria Math"/>
                                  <a:cs typeface="Times New Roman" pitchFamily="18" charset="0"/>
                                </a:rPr>
                                <m:t>𝐵𝐶</m:t>
                              </m:r>
                            </m:e>
                          </m:d>
                        </m:e>
                      </m:d>
                      <m:r>
                        <a:rPr lang="en-US" altLang="zh-TW" sz="2000" i="1">
                          <a:latin typeface="Cambria Math"/>
                          <a:cs typeface="Times New Roman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∞,−∞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607" y="1171965"/>
                <a:ext cx="2226122" cy="400110"/>
              </a:xfrm>
              <a:prstGeom prst="rect">
                <a:avLst/>
              </a:prstGeom>
              <a:blipFill>
                <a:blip r:embed="rId5"/>
                <a:stretch>
                  <a:fillRect l="-14205" t="-115625" r="-10227" b="-1843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13486" y="694362"/>
                <a:ext cx="816557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the amplitude of 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/>
                        <a:cs typeface="Times New Roman" pitchFamily="18" charset="0"/>
                      </a:rPr>
                      <m:t>𝐵𝐶</m:t>
                    </m:r>
                  </m:oMath>
                </a14:m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in the long future which evolves from</a:t>
                </a:r>
                <a14:m>
                  <m:oMath xmlns:m="http://schemas.openxmlformats.org/officeDocument/2006/math">
                    <m:r>
                      <a:rPr lang="en-US" altLang="zh-TW" sz="200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sz="2000" b="0" i="1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2000" b="0" i="1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/>
                        <a:cs typeface="Times New Roman" pitchFamily="18" charset="0"/>
                      </a:rPr>
                      <m:t>in</m:t>
                    </m:r>
                  </m:oMath>
                </a14:m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the long past. </a:t>
                </a:r>
                <a:endParaRPr lang="zh-TW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86" y="694362"/>
                <a:ext cx="8165572" cy="400110"/>
              </a:xfrm>
              <a:prstGeom prst="rect">
                <a:avLst/>
              </a:prstGeom>
              <a:blipFill>
                <a:blip r:embed="rId6"/>
                <a:stretch>
                  <a:fillRect l="-776" t="-9091" b="-242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758807" y="2318594"/>
                <a:ext cx="2399631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dirty="0" smtClean="0">
                                  <a:latin typeface="Cambria Math"/>
                                  <a:cs typeface="Times New Roman" pitchFamily="18" charset="0"/>
                                </a:rPr>
                                <m:t>𝐵𝐵</m:t>
                              </m:r>
                            </m:e>
                          </m:d>
                        </m:e>
                      </m:d>
                      <m:r>
                        <a:rPr lang="en-US" altLang="zh-TW" sz="2000" i="1">
                          <a:latin typeface="Cambria Math"/>
                          <a:cs typeface="Times New Roman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∞,−∞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cs typeface="Times New Roman" pitchFamily="18" charset="0"/>
                                </a:rPr>
                                <m:t>𝐴𝐴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807" y="2318594"/>
                <a:ext cx="2399631" cy="400110"/>
              </a:xfrm>
              <a:prstGeom prst="rect">
                <a:avLst/>
              </a:prstGeom>
              <a:blipFill>
                <a:blip r:embed="rId7"/>
                <a:stretch>
                  <a:fillRect l="-13158" t="-112121" r="-8947" b="-17575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94601" y="2823328"/>
                <a:ext cx="8112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>
                    <a:latin typeface="Times New Roman"/>
                    <a:cs typeface="Times New Roman"/>
                  </a:rPr>
                  <a:t>T</a:t>
                </a:r>
                <a:r>
                  <a:rPr kumimoji="1" lang="en-US" altLang="zh-TW" sz="2000" dirty="0">
                    <a:latin typeface="Times New Roman"/>
                    <a:cs typeface="Times New Roman"/>
                  </a:rPr>
                  <a:t>he amplitude is the corresponding matrix element of the operator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latin typeface="Cambria Math"/>
                        <a:cs typeface="Times New Roman" pitchFamily="18" charset="0"/>
                      </a:rPr>
                      <m:t> </m:t>
                    </m:r>
                    <m:r>
                      <a:rPr lang="en-US" altLang="zh-TW" sz="2000" i="1">
                        <a:latin typeface="Cambria Math"/>
                        <a:cs typeface="Times New Roman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∞,−∞</m:t>
                        </m:r>
                      </m:e>
                    </m:d>
                  </m:oMath>
                </a14:m>
                <a:r>
                  <a:rPr kumimoji="1" lang="en-US" altLang="zh-TW" sz="2000" dirty="0">
                    <a:latin typeface="Times New Roman"/>
                    <a:cs typeface="Times New Roman"/>
                  </a:rPr>
                  <a:t>.</a:t>
                </a:r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01" y="2823328"/>
                <a:ext cx="8112401" cy="400110"/>
              </a:xfrm>
              <a:prstGeom prst="rect">
                <a:avLst/>
              </a:prstGeom>
              <a:blipFill>
                <a:blip r:embed="rId8"/>
                <a:stretch>
                  <a:fillRect l="-781" t="-9375" r="-1563" b="-281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B921841-742D-7C45-A266-7F9272138F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6977" y="3675755"/>
            <a:ext cx="5696991" cy="296783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0">
            <a:extLst>
              <a:ext uri="{FF2B5EF4-FFF2-40B4-BE49-F238E27FC236}">
                <a16:creationId xmlns:a16="http://schemas.microsoft.com/office/drawing/2014/main" id="{B3CD8541-8706-A34A-AEBC-7798E3FBB6A8}"/>
              </a:ext>
            </a:extLst>
          </p:cNvPr>
          <p:cNvSpPr txBox="1"/>
          <p:nvPr/>
        </p:nvSpPr>
        <p:spPr>
          <a:xfrm>
            <a:off x="1015344" y="4845765"/>
            <a:ext cx="711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S</a:t>
            </a:r>
            <a:r>
              <a:rPr kumimoji="1" lang="en-US" altLang="zh-TW" sz="2000" dirty="0">
                <a:solidFill>
                  <a:srgbClr val="FF0000"/>
                </a:solidFill>
                <a:latin typeface="Times New Roman"/>
                <a:cs typeface="Times New Roman"/>
              </a:rPr>
              <a:t> operator </a:t>
            </a:r>
            <a:r>
              <a:rPr kumimoji="1" lang="en-US" altLang="zh-TW" sz="2000" dirty="0">
                <a:latin typeface="Times New Roman"/>
                <a:cs typeface="Times New Roman"/>
              </a:rPr>
              <a:t>can not be solved exactly. </a:t>
            </a:r>
            <a:endParaRPr kumimoji="1" lang="zh-TW" altLang="en-US" sz="2000" dirty="0">
              <a:latin typeface="Times New Roman"/>
              <a:cs typeface="Times New Roman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5EA71966-7527-914A-BB3C-3F9D54AA0103}"/>
              </a:ext>
            </a:extLst>
          </p:cNvPr>
          <p:cNvSpPr/>
          <p:nvPr/>
        </p:nvSpPr>
        <p:spPr>
          <a:xfrm>
            <a:off x="1007248" y="5305029"/>
            <a:ext cx="7563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Times New Roman"/>
                <a:cs typeface="Times New Roman"/>
              </a:rPr>
              <a:t>But it can be calculated in a perturbative expansion.</a:t>
            </a:r>
            <a:endParaRPr lang="zh-TW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11973-D348-224F-B2CD-A56672A4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64" y="1042148"/>
            <a:ext cx="7436859" cy="348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3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650" name="Rectangle 2"/>
              <p:cNvSpPr>
                <a:spLocks noChangeArrowheads="1"/>
              </p:cNvSpPr>
              <p:nvPr/>
            </p:nvSpPr>
            <p:spPr bwMode="auto">
              <a:xfrm>
                <a:off x="953962" y="1358279"/>
                <a:ext cx="749153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 eaLnBrk="0" hangingPunct="0"/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Solve it by a perturbation expansion in small parameters</a:t>
                </a:r>
                <a:r>
                  <a:rPr lang="zh-TW" alt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like </a:t>
                </a:r>
                <a14:m>
                  <m:oMath xmlns:m="http://schemas.openxmlformats.org/officeDocument/2006/math">
                    <m:r>
                      <a:rPr lang="zh-TW" altLang="en-US" sz="2000" i="1">
                        <a:latin typeface="Cambria Math"/>
                        <a:ea typeface="Cambria Math"/>
                        <a:cs typeface="Times New Roman" pitchFamily="18" charset="0"/>
                      </a:rPr>
                      <m:t>𝜆</m:t>
                    </m:r>
                    <m:r>
                      <a:rPr lang="en-US" altLang="zh-TW" sz="20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2000" i="1">
                        <a:latin typeface="Cambria Math"/>
                        <a:cs typeface="Times New Roman"/>
                      </a:rPr>
                      <m:t>𝑔</m:t>
                    </m:r>
                  </m:oMath>
                </a14:m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in </a:t>
                </a:r>
                <a:r>
                  <a:rPr lang="en-US" altLang="zh-TW" sz="2000" i="1" dirty="0"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altLang="zh-TW" sz="2000" baseline="-30000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65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962" y="1358279"/>
                <a:ext cx="7491539" cy="400110"/>
              </a:xfrm>
              <a:prstGeom prst="rect">
                <a:avLst/>
              </a:prstGeom>
              <a:blipFill>
                <a:blip r:embed="rId2"/>
                <a:stretch>
                  <a:fillRect l="-677" t="-9375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文字方塊 8"/>
              <p:cNvSpPr txBox="1">
                <a:spLocks noChangeArrowheads="1"/>
              </p:cNvSpPr>
              <p:nvPr/>
            </p:nvSpPr>
            <p:spPr bwMode="auto">
              <a:xfrm>
                <a:off x="953962" y="2845232"/>
                <a:ext cx="39338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To leading order</a:t>
                </a:r>
                <a:r>
                  <a:rPr lang="zh-TW" altLang="en-US" sz="2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in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  <m:r>
                      <a:rPr lang="zh-TW" altLang="en-US" sz="2000" i="1">
                        <a:latin typeface="Cambria Math"/>
                        <a:ea typeface="Cambria Math"/>
                        <a:cs typeface="Times New Roman" pitchFamily="18" charset="0"/>
                      </a:rPr>
                      <m:t>𝜆</m:t>
                    </m:r>
                    <m:r>
                      <a:rPr lang="en-US" altLang="zh-TW" sz="2000" i="1">
                        <a:latin typeface="Cambria Math"/>
                        <a:ea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2000" i="1">
                        <a:latin typeface="Cambria Math"/>
                        <a:cs typeface="Times New Roman"/>
                      </a:rPr>
                      <m:t>𝑔</m:t>
                    </m:r>
                  </m:oMath>
                </a14:m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:</a:t>
                </a:r>
                <a:endParaRPr lang="zh-TW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962" y="2845232"/>
                <a:ext cx="3933825" cy="400050"/>
              </a:xfrm>
              <a:prstGeom prst="rect">
                <a:avLst/>
              </a:prstGeom>
              <a:blipFill>
                <a:blip r:embed="rId3"/>
                <a:stretch>
                  <a:fillRect l="-1286" t="-9375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7657" name="文字方塊 12"/>
          <p:cNvSpPr txBox="1">
            <a:spLocks noChangeArrowheads="1"/>
          </p:cNvSpPr>
          <p:nvPr/>
        </p:nvSpPr>
        <p:spPr bwMode="auto">
          <a:xfrm>
            <a:off x="953963" y="269446"/>
            <a:ext cx="56419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Perturbation expansio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solve the equation: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77352" y="4992965"/>
                <a:ext cx="3989243" cy="90197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,−∞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𝑆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(1)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=−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𝑖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𝑑𝑡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′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cs typeface="Times New Roman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52" y="4992965"/>
                <a:ext cx="3989243" cy="901978"/>
              </a:xfrm>
              <a:prstGeom prst="rect">
                <a:avLst/>
              </a:prstGeom>
              <a:blipFill>
                <a:blip r:embed="rId4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953962" y="701552"/>
                <a:ext cx="3307187" cy="6766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𝑑𝑡</m:t>
                          </m:r>
                        </m:den>
                      </m:f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𝑡</m:t>
                          </m:r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=−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𝑖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TW" sz="2000" b="0" i="0" smtClean="0">
                              <a:latin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r>
                        <a:rPr kumimoji="1"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∙</m:t>
                      </m:r>
                      <m:r>
                        <a:rPr kumimoji="1"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𝑈</m:t>
                      </m:r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𝑡</m:t>
                          </m:r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62" y="701552"/>
                <a:ext cx="3307187" cy="676660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977352" y="3266911"/>
                <a:ext cx="3283798" cy="6766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(1)</m:t>
                          </m:r>
                        </m:sup>
                      </m:sSup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=−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𝑖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TW" sz="2000" b="0" i="0" smtClean="0">
                              <a:latin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d>
                            <m:d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kumimoji="1" lang="en-US" altLang="zh-TW" sz="2000" b="0" i="1" smtClean="0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kumimoji="1"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=−</m:t>
                      </m:r>
                      <m:r>
                        <a:rPr kumimoji="1"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𝑖</m:t>
                      </m:r>
                      <m:sSub>
                        <m:sSub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TW" sz="2000" b="0" i="0" smtClean="0">
                              <a:latin typeface="Cambria Math"/>
                              <a:ea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52" y="3266911"/>
                <a:ext cx="3283798" cy="676660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977352" y="4095971"/>
                <a:ext cx="3370108" cy="81868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𝑡</m:t>
                          </m:r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=−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𝑖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 </m:t>
                      </m:r>
                      <m:nary>
                        <m:nary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𝑡</m:t>
                          </m:r>
                        </m:sup>
                        <m:e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𝑑</m:t>
                          </m:r>
                          <m:sSup>
                            <m:sSup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  <a:cs typeface="Times New Roman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000" i="0">
                              <a:latin typeface="Cambria Math"/>
                              <a:ea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  <a:cs typeface="Times New Roman"/>
                            </a:rPr>
                            <m:t>𝑡</m:t>
                          </m:r>
                          <m:r>
                            <a:rPr lang="en-US" altLang="zh-TW" sz="2000" i="1">
                              <a:latin typeface="Cambria Math"/>
                              <a:ea typeface="Cambria Math"/>
                              <a:cs typeface="Times New Roman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52" y="4095971"/>
                <a:ext cx="3370108" cy="818686"/>
              </a:xfrm>
              <a:prstGeom prst="rect">
                <a:avLst/>
              </a:prstGeom>
              <a:blipFill>
                <a:blip r:embed="rId7"/>
                <a:stretch>
                  <a:fillRect t="-146154" b="-2184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53962" y="1845097"/>
                <a:ext cx="2531783" cy="41293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/>
                              <a:cs typeface="Times New Roman"/>
                            </a:rPr>
                            <m:t>𝑈</m:t>
                          </m:r>
                          <m:r>
                            <a:rPr lang="en-US" altLang="zh-TW" sz="2000" b="0" i="1" smtClean="0">
                              <a:latin typeface="Cambria Math"/>
                              <a:cs typeface="Times New Roman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/>
                                  <a:cs typeface="Times New Roman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0</m:t>
                              </m:r>
                              <m:r>
                                <a:rPr lang="en-US" altLang="zh-TW" sz="2000" i="1">
                                  <a:latin typeface="Cambria Math"/>
                                  <a:cs typeface="Times New Roman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/>
                              <a:cs typeface="Times New Roman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(1)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/>
                          <a:cs typeface="Times New Roman"/>
                        </a:rPr>
                        <m:t>+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⋯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62" y="1845097"/>
                <a:ext cx="2531783" cy="4129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953962" y="2397705"/>
                <a:ext cx="2545505" cy="41293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(0)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cs typeface="Times New Roman"/>
                        </a:rPr>
                        <m:t>𝑈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zh-TW" altLang="en-US" sz="2000" b="0" i="1" smtClean="0">
                              <a:latin typeface="Cambria Math"/>
                              <a:cs typeface="Times New Roman"/>
                            </a:rPr>
                            <m:t>𝜆</m:t>
                          </m:r>
                          <m:r>
                            <a:rPr lang="en-US" altLang="zh-TW" sz="2000" b="0" i="1" smtClean="0">
                              <a:latin typeface="Cambria Math"/>
                              <a:cs typeface="Times New Roman"/>
                            </a:rPr>
                            <m:t>=0</m:t>
                          </m:r>
                        </m:e>
                      </m:d>
                      <m:r>
                        <a:rPr lang="en-US" altLang="zh-TW" sz="2000" b="0" i="1" smtClean="0">
                          <a:latin typeface="Cambria Math"/>
                          <a:cs typeface="Times New Roman"/>
                        </a:rPr>
                        <m:t>=1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62" y="2397705"/>
                <a:ext cx="2545505" cy="4129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930476" y="6255575"/>
                <a:ext cx="67385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i="1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operator 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在領先項等於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Interaction Hamiltonian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cs typeface="Times New Roman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FF0000"/>
                            </a:solidFill>
                            <a:latin typeface="Cambria Math"/>
                            <a:cs typeface="Times New Roman"/>
                          </a:rPr>
                          <m:t>I</m:t>
                        </m:r>
                      </m:sub>
                    </m:sSub>
                    <m:r>
                      <a:rPr lang="zh-TW" altLang="en-US" b="0" i="1" smtClean="0">
                        <a:solidFill>
                          <a:srgbClr val="FF0000"/>
                        </a:solidFill>
                        <a:latin typeface="Cambria Math"/>
                        <a:cs typeface="Times New Roman"/>
                      </a:rPr>
                      <m:t> 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對時間的積分！</a:t>
                </a:r>
                <a:r>
                  <a:rPr lang="en-US" altLang="zh-TW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76" y="6255575"/>
                <a:ext cx="6738576" cy="369332"/>
              </a:xfrm>
              <a:prstGeom prst="rect">
                <a:avLst/>
              </a:prstGeom>
              <a:blipFill>
                <a:blip r:embed="rId10"/>
                <a:stretch>
                  <a:fillRect l="-75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347460" y="863911"/>
                <a:ext cx="4188543" cy="3722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ea typeface="Cambria Math"/>
                    <a:cs typeface="Times New Roman" pitchFamily="18" charset="0"/>
                  </a:rPr>
                  <a:t>例如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Int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=</m:t>
                    </m:r>
                    <m:r>
                      <a:rPr lang="zh-TW" altLang="en-US" i="1">
                        <a:latin typeface="Cambria Math"/>
                        <a:ea typeface="Cambria Math"/>
                        <a:cs typeface="Times New Roman" pitchFamily="18" charset="0"/>
                      </a:rPr>
                      <m:t>𝜆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  <a:cs typeface="Times New Roman"/>
                          </a:rPr>
                          <m:t>𝜙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  <a:cs typeface="Times New Roman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/>
                        <a:cs typeface="Times New Roman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cs typeface="Times New Roman"/>
                      </a:rPr>
                      <m:t>𝑔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/>
                      </a:rPr>
                      <m:t>∙</m:t>
                    </m:r>
                    <m:acc>
                      <m:accPr>
                        <m:chr m:val="̅"/>
                        <m:ctrlPr>
                          <a:rPr kumimoji="1" lang="en-US" altLang="zh-TW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accPr>
                      <m:e>
                        <m:r>
                          <a:rPr kumimoji="1" lang="zh-TW" altLang="en-US" b="0" i="1" smtClean="0">
                            <a:latin typeface="Cambria Math"/>
                            <a:cs typeface="Times New Roman"/>
                          </a:rPr>
                          <m:t>𝜓</m:t>
                        </m:r>
                      </m:e>
                    </m:acc>
                    <m:d>
                      <m:dPr>
                        <m:ctrlPr>
                          <a:rPr kumimoji="1" lang="en-US" altLang="zh-TW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kumimoji="1" lang="en-US" altLang="zh-TW" b="0" i="1" smtClean="0">
                            <a:latin typeface="Cambria Math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kumimoji="1" lang="zh-TW" altLang="en-US" i="1" smtClean="0">
                        <a:latin typeface="Cambria Math"/>
                        <a:cs typeface="Times New Roman"/>
                      </a:rPr>
                      <m:t>𝜓</m:t>
                    </m:r>
                    <m:d>
                      <m:dPr>
                        <m:ctrlPr>
                          <a:rPr kumimoji="1" lang="en-US" altLang="zh-TW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kumimoji="1" lang="en-US" altLang="zh-TW" b="0" i="1" smtClean="0">
                            <a:latin typeface="Cambria Math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kumimoji="1" lang="zh-TW" altLang="en-US" i="1" smtClean="0">
                        <a:latin typeface="Cambria Math"/>
                        <a:cs typeface="Times New Roman"/>
                      </a:rPr>
                      <m:t>𝜙</m:t>
                    </m:r>
                    <m:d>
                      <m:dPr>
                        <m:ctrlPr>
                          <a:rPr kumimoji="1" lang="en-US" altLang="zh-TW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kumimoji="1" lang="en-US" altLang="zh-TW" b="0" i="1" smtClean="0">
                            <a:latin typeface="Cambria Math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460" y="863911"/>
                <a:ext cx="4188543" cy="372218"/>
              </a:xfrm>
              <a:prstGeom prst="rect">
                <a:avLst/>
              </a:prstGeom>
              <a:blipFill>
                <a:blip r:embed="rId11"/>
                <a:stretch>
                  <a:fillRect l="-121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3862897" y="1842342"/>
                <a:ext cx="1978427" cy="41293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(</m:t>
                          </m:r>
                          <m:r>
                            <a:rPr lang="en-US" altLang="zh-TW" sz="2000" b="0" i="1" smtClean="0">
                              <a:latin typeface="Cambria Math"/>
                              <a:cs typeface="Times New Roman"/>
                            </a:rPr>
                            <m:t>𝑛</m:t>
                          </m:r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)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∝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zh-TW" altLang="en-US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𝜆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𝑛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2000" b="0" i="0" smtClean="0">
                          <a:latin typeface="Cambria Math"/>
                          <a:ea typeface="Cambria Math"/>
                          <a:cs typeface="Times New Roman"/>
                        </a:rPr>
                        <m:t>or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 </m:t>
                          </m:r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𝑔</m:t>
                          </m:r>
                        </m:e>
                        <m:sup>
                          <m:r>
                            <a:rPr lang="en-US" altLang="zh-TW" sz="2000" i="1">
                              <a:latin typeface="Cambria Math"/>
                              <a:ea typeface="Cambria Math"/>
                              <a:cs typeface="Times New Roman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897" y="1842342"/>
                <a:ext cx="1978427" cy="412934"/>
              </a:xfrm>
              <a:prstGeom prst="rect">
                <a:avLst/>
              </a:prstGeom>
              <a:blipFill>
                <a:blip r:embed="rId12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3494981" y="2410205"/>
            <a:ext cx="519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/>
                <a:cs typeface="Times New Roman"/>
              </a:rPr>
              <a:t>No interaction </a:t>
            </a:r>
            <a:r>
              <a:rPr lang="zh-TW" altLang="en-US" sz="2000" dirty="0">
                <a:latin typeface="Times New Roman"/>
                <a:cs typeface="Times New Roman"/>
              </a:rPr>
              <a:t>無交互作用時，粒子狀態不變。</a:t>
            </a:r>
            <a:endParaRPr kumimoji="1" lang="zh-TW" altLang="en-US" sz="2000" dirty="0">
              <a:latin typeface="Times New Roman"/>
              <a:cs typeface="Times New Roman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571999" y="4305259"/>
            <a:ext cx="3989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latin typeface="Times New Roman"/>
                <a:cs typeface="Times New Roman"/>
              </a:rPr>
              <a:t>This is called Born Approximation.</a:t>
            </a:r>
            <a:endParaRPr kumimoji="1" lang="zh-TW" altLang="en-US" sz="20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7C1650C9-7AED-9247-A47B-A69DEF4C6177}"/>
                  </a:ext>
                </a:extLst>
              </p:cNvPr>
              <p:cNvSpPr/>
              <p:nvPr/>
            </p:nvSpPr>
            <p:spPr>
              <a:xfrm>
                <a:off x="6441731" y="3462131"/>
                <a:ext cx="1486111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∝</m:t>
                      </m:r>
                      <m:r>
                        <a:rPr lang="zh-TW" altLang="en-US" sz="20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m:rPr>
                          <m:nor/>
                        </m:rPr>
                        <a:rPr lang="en-US" altLang="zh-TW" sz="2000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2000" b="0" i="0" smtClean="0">
                          <a:latin typeface="Cambria Math"/>
                          <a:ea typeface="Cambria Math"/>
                          <a:cs typeface="Times New Roman"/>
                        </a:rPr>
                        <m:t>or</m:t>
                      </m:r>
                      <m:r>
                        <m:rPr>
                          <m:nor/>
                        </m:rPr>
                        <a:rPr lang="en-US" altLang="zh-TW" sz="2000" b="0" i="0" smtClean="0">
                          <a:latin typeface="Cambria Math"/>
                          <a:ea typeface="Cambria Math"/>
                          <a:cs typeface="Times New Roman"/>
                        </a:rPr>
                        <m:t> 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/>
                          <a:cs typeface="Times New Roman"/>
                        </a:rPr>
                        <m:t>𝑔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9" name="矩形 16">
                <a:extLst>
                  <a:ext uri="{FF2B5EF4-FFF2-40B4-BE49-F238E27FC236}">
                    <a16:creationId xmlns:a16="http://schemas.microsoft.com/office/drawing/2014/main" id="{7C1650C9-7AED-9247-A47B-A69DEF4C6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731" y="3462131"/>
                <a:ext cx="1486111" cy="400110"/>
              </a:xfrm>
              <a:prstGeom prst="rect">
                <a:avLst/>
              </a:prstGeom>
              <a:blipFill>
                <a:blip r:embed="rId13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8">
                <a:extLst>
                  <a:ext uri="{FF2B5EF4-FFF2-40B4-BE49-F238E27FC236}">
                    <a16:creationId xmlns:a16="http://schemas.microsoft.com/office/drawing/2014/main" id="{3EDC9D2D-C9B8-4343-A06A-9A09CC0661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8285" y="5850651"/>
                <a:ext cx="806721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 leading order,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/>
                        <a:cs typeface="Times New Roman"/>
                      </a:rPr>
                      <m:t>𝑆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equals time integration of </a:t>
                </a:r>
                <a:r>
                  <a:rPr lang="en-TW" sz="2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the interaction Hamiltonian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/>
                            <a:cs typeface="Times New Roman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000">
                            <a:solidFill>
                              <a:srgbClr val="FF0000"/>
                            </a:solidFill>
                            <a:latin typeface="Cambria Math"/>
                            <a:cs typeface="Times New Roman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  </a:t>
                </a:r>
                <a:endParaRPr lang="zh-TW" altLang="en-US" sz="2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字方塊 8">
                <a:extLst>
                  <a:ext uri="{FF2B5EF4-FFF2-40B4-BE49-F238E27FC236}">
                    <a16:creationId xmlns:a16="http://schemas.microsoft.com/office/drawing/2014/main" id="{3EDC9D2D-C9B8-4343-A06A-9A09CC066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285" y="5850651"/>
                <a:ext cx="8067219" cy="400110"/>
              </a:xfrm>
              <a:prstGeom prst="rect">
                <a:avLst/>
              </a:prstGeom>
              <a:blipFill>
                <a:blip r:embed="rId14"/>
                <a:stretch>
                  <a:fillRect l="-786" t="-9091" r="-786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" grpId="0" animBg="1"/>
      <p:bldP spid="16" grpId="0" animBg="1"/>
      <p:bldP spid="18" grpId="0" animBg="1"/>
      <p:bldP spid="5" grpId="0" animBg="1"/>
      <p:bldP spid="6" grpId="0"/>
      <p:bldP spid="7" grpId="0"/>
      <p:bldP spid="8" grpId="0"/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字方塊 2"/>
          <p:cNvSpPr txBox="1">
            <a:spLocks noChangeArrowheads="1"/>
          </p:cNvSpPr>
          <p:nvPr/>
        </p:nvSpPr>
        <p:spPr bwMode="auto">
          <a:xfrm>
            <a:off x="674914" y="3734870"/>
            <a:ext cx="38970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To leading order, 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matrix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equals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文字方塊 5"/>
          <p:cNvSpPr txBox="1">
            <a:spLocks noChangeArrowheads="1"/>
          </p:cNvSpPr>
          <p:nvPr/>
        </p:nvSpPr>
        <p:spPr bwMode="auto">
          <a:xfrm>
            <a:off x="674180" y="4603224"/>
            <a:ext cx="77602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 is Lorentz invariant if the interaction </a:t>
            </a:r>
            <a:r>
              <a:rPr lang="en-US" altLang="zh-TW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density is invariant.</a:t>
            </a:r>
            <a:endParaRPr lang="zh-TW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74180" y="2630173"/>
                <a:ext cx="7577138" cy="99200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/>
                              <a:cs typeface="Times New Roman"/>
                            </a:rPr>
                            <m:t>𝑆</m:t>
                          </m:r>
                        </m:e>
                        <m:sup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(1)</m:t>
                          </m:r>
                        </m:sup>
                      </m:sSup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=−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𝑖</m:t>
                      </m:r>
                      <m:nary>
                        <m:naryPr>
                          <m:limLoc m:val="undOvr"/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𝑑𝑡</m:t>
                          </m:r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cs typeface="Times New Roman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TW" sz="2000" b="0" i="0" smtClean="0">
                                  <a:latin typeface="Cambria Math"/>
                                  <a:cs typeface="Times New Roman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=−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𝑖</m:t>
                      </m:r>
                      <m:nary>
                        <m:naryPr>
                          <m:limLoc m:val="undOvr"/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𝑑𝑡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2000" b="0" i="1" smtClean="0">
                                      <a:latin typeface="Cambria Math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sz="2000" b="0" i="1" smtClean="0">
                                      <a:latin typeface="Cambria Math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sz="2000" b="0" i="1" smtClean="0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ℋ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kumimoji="1" lang="en-US" altLang="zh-TW" sz="2000" b="0" i="0" smtClean="0">
                                      <a:latin typeface="Cambria Math"/>
                                      <a:cs typeface="Times New Roman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𝑥</m:t>
                              </m:r>
                            </m:e>
                          </m:acc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,</m:t>
                          </m:r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𝑡</m:t>
                          </m:r>
                        </m:e>
                      </m:d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𝑖</m:t>
                      </m:r>
                      <m:nary>
                        <m:naryPr>
                          <m:limLoc m:val="undOvr"/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1" lang="en-US" altLang="zh-TW" sz="2000" b="0" i="1" smtClean="0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𝑥</m:t>
                          </m:r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 </m:t>
                          </m:r>
                          <m:sSub>
                            <m:sSub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TW" sz="2000" b="0" i="0" smtClean="0">
                                  <a:latin typeface="Cambria Math"/>
                                  <a:cs typeface="Times New Roman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80" y="2630173"/>
                <a:ext cx="7577138" cy="992003"/>
              </a:xfrm>
              <a:prstGeom prst="rect">
                <a:avLst/>
              </a:prstGeom>
              <a:blipFill>
                <a:blip r:embed="rId2"/>
                <a:stretch>
                  <a:fillRect t="-110000" b="-1687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674180" y="4156814"/>
            <a:ext cx="7040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spacetime integration of the interaction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density.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3B735533-3ECF-6845-A879-14FF55065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4180" y="2073672"/>
                <a:ext cx="806721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TW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he interaction Hamiltonian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/>
                            <a:cs typeface="Times New Roman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000">
                            <a:solidFill>
                              <a:schemeClr val="tx1"/>
                            </a:solidFill>
                            <a:latin typeface="Cambria Math"/>
                            <a:cs typeface="Times New Roman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can be written in terms Hamiltonian density.  </a:t>
                </a:r>
                <a:endParaRPr lang="zh-TW" alt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8">
                <a:extLst>
                  <a:ext uri="{FF2B5EF4-FFF2-40B4-BE49-F238E27FC236}">
                    <a16:creationId xmlns:a16="http://schemas.microsoft.com/office/drawing/2014/main" id="{3B735533-3ECF-6845-A879-14FF55065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180" y="2073672"/>
                <a:ext cx="8067219" cy="400110"/>
              </a:xfrm>
              <a:prstGeom prst="rect">
                <a:avLst/>
              </a:prstGeom>
              <a:blipFill>
                <a:blip r:embed="rId3"/>
                <a:stretch>
                  <a:fillRect l="-786" t="-9375" r="-629" b="-281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1"/>
          <p:cNvSpPr>
            <a:spLocks noChangeArrowheads="1"/>
          </p:cNvSpPr>
          <p:nvPr/>
        </p:nvSpPr>
        <p:spPr bwMode="auto">
          <a:xfrm>
            <a:off x="3859645" y="573262"/>
            <a:ext cx="1176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Vertex</a:t>
            </a:r>
            <a:endParaRPr lang="zh-TW" alt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文字方塊 5"/>
          <p:cNvSpPr txBox="1">
            <a:spLocks noChangeArrowheads="1"/>
          </p:cNvSpPr>
          <p:nvPr/>
        </p:nvSpPr>
        <p:spPr bwMode="auto">
          <a:xfrm>
            <a:off x="1132320" y="1807471"/>
            <a:ext cx="619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the following interaction term in the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900"/>
              <a:t> </a:t>
            </a:r>
            <a:endParaRPr lang="en-US" altLang="zh-TW" sz="1800"/>
          </a:p>
        </p:txBody>
      </p:sp>
      <p:sp>
        <p:nvSpPr>
          <p:cNvPr id="29702" name="Rectangle 11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900"/>
              <a:t> </a:t>
            </a:r>
            <a:endParaRPr lang="en-US" altLang="zh-TW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03" name="文字方塊 13"/>
              <p:cNvSpPr txBox="1">
                <a:spLocks noChangeArrowheads="1"/>
              </p:cNvSpPr>
              <p:nvPr/>
            </p:nvSpPr>
            <p:spPr bwMode="auto">
              <a:xfrm>
                <a:off x="1205345" y="2882209"/>
                <a:ext cx="79386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transition amplitude for </a:t>
                </a:r>
                <a:r>
                  <a:rPr lang="en-US" altLang="zh-TW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decay: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TW" sz="1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sz="1800" b="0" i="0" smtClean="0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1800" b="0" i="1" smtClean="0">
                        <a:latin typeface="Cambria Math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computed as :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703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345" y="2882209"/>
                <a:ext cx="7938655" cy="369332"/>
              </a:xfrm>
              <a:prstGeom prst="rect">
                <a:avLst/>
              </a:prstGeom>
              <a:blipFill>
                <a:blip r:embed="rId2"/>
                <a:stretch>
                  <a:fillRect l="-800" t="-13793" r="-480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7" name="文字方塊 20"/>
          <p:cNvSpPr txBox="1">
            <a:spLocks noChangeArrowheads="1"/>
          </p:cNvSpPr>
          <p:nvPr/>
        </p:nvSpPr>
        <p:spPr bwMode="auto">
          <a:xfrm>
            <a:off x="1233920" y="3914250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leading order: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8" name="矩形 17"/>
          <p:cNvSpPr>
            <a:spLocks noChangeArrowheads="1"/>
          </p:cNvSpPr>
          <p:nvPr/>
        </p:nvSpPr>
        <p:spPr bwMode="auto">
          <a:xfrm>
            <a:off x="1143432" y="940798"/>
            <a:ext cx="50835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ABC model, every particle corresponds to a field: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312862" y="4381985"/>
                <a:ext cx="4914078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cs typeface="Times New Roman"/>
                        </a:rPr>
                        <m:t>𝑆</m:t>
                      </m:r>
                      <m:r>
                        <a:rPr lang="en-US" altLang="zh-TW" i="1" smtClean="0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  <a:cs typeface="Times New Roman"/>
                        </a:rPr>
                        <m:t>𝑖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i="0">
                                  <a:latin typeface="Cambria Math"/>
                                  <a:cs typeface="Times New Roman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𝑖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𝑔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𝐴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𝐵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𝐶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862" y="4381985"/>
                <a:ext cx="4914078" cy="901914"/>
              </a:xfrm>
              <a:prstGeom prst="rect">
                <a:avLst/>
              </a:prstGeom>
              <a:blipFill>
                <a:blip r:embed="rId3"/>
                <a:stretch>
                  <a:fillRect l="-4639"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756475" y="2276289"/>
                <a:ext cx="2678623" cy="3798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i="0">
                              <a:latin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𝑔</m:t>
                      </m:r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 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𝐴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𝐵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𝐶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475" y="2276289"/>
                <a:ext cx="2678623" cy="379848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886717" y="5475882"/>
                <a:ext cx="7798904" cy="4433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𝑆</m:t>
                          </m:r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𝑔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𝑔</m:t>
                                  </m:r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717" y="5475882"/>
                <a:ext cx="7798904" cy="443326"/>
              </a:xfrm>
              <a:prstGeom prst="rect">
                <a:avLst/>
              </a:prstGeom>
              <a:blipFill>
                <a:blip r:embed="rId5"/>
                <a:stretch>
                  <a:fillRect t="-108333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763372" y="3358706"/>
                <a:ext cx="321087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𝐵𝐶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∞,−∞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𝐵𝐶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372" y="3358706"/>
                <a:ext cx="3210879" cy="369332"/>
              </a:xfrm>
              <a:prstGeom prst="rect">
                <a:avLst/>
              </a:prstGeom>
              <a:blipFill>
                <a:blip r:embed="rId6"/>
                <a:stretch>
                  <a:fillRect l="-8268" t="-106667" r="-5512" b="-17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756475" y="1427623"/>
                <a:ext cx="2423012" cy="3798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/>
                      </a:rPr>
                      <m:t>𝐴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  <a:cs typeface="Times New Roman"/>
                      </a:rPr>
                      <m:t>→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sSubPr>
                      <m:e>
                        <m:r>
                          <a:rPr lang="zh-TW" altLang="en-US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𝜙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/>
                          </a:rPr>
                          <m:t>𝑥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  <a:cs typeface="Times New Roman"/>
                      </a:rPr>
                      <m:t>≡</m:t>
                    </m:r>
                    <m:r>
                      <a:rPr lang="en-US" altLang="zh-TW" b="0" i="1" smtClean="0">
                        <a:latin typeface="Cambria Math"/>
                        <a:cs typeface="Times New Roman"/>
                      </a:rPr>
                      <m:t> </m:t>
                    </m:r>
                    <m:r>
                      <a:rPr lang="en-US" altLang="zh-TW" i="1">
                        <a:latin typeface="Cambria Math"/>
                        <a:cs typeface="Times New Roman"/>
                      </a:rPr>
                      <m:t>𝐴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/>
                    <a:cs typeface="Times New Roman"/>
                  </a:rPr>
                  <a:t> </a:t>
                </a:r>
                <a:r>
                  <a:rPr lang="en-US" altLang="zh-TW" dirty="0">
                    <a:latin typeface="Times New Roman"/>
                    <a:cs typeface="Times New Roman"/>
                  </a:rPr>
                  <a:t>etc</a:t>
                </a:r>
                <a:endParaRPr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475" y="1427623"/>
                <a:ext cx="2423012" cy="379848"/>
              </a:xfrm>
              <a:prstGeom prst="rect">
                <a:avLst/>
              </a:prstGeom>
              <a:blipFill>
                <a:blip r:embed="rId7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07" grpId="0"/>
      <p:bldP spid="2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46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1"/>
          <a:stretch>
            <a:fillRect/>
          </a:stretch>
        </p:blipFill>
        <p:spPr bwMode="auto">
          <a:xfrm>
            <a:off x="4125456" y="1301146"/>
            <a:ext cx="2720943" cy="25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3" descr="46bi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788" y="1332355"/>
            <a:ext cx="1412875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7396" name="Text Box 4"/>
              <p:cNvSpPr txBox="1">
                <a:spLocks noChangeArrowheads="1"/>
              </p:cNvSpPr>
              <p:nvPr/>
            </p:nvSpPr>
            <p:spPr bwMode="auto">
              <a:xfrm>
                <a:off x="4000204" y="731371"/>
                <a:ext cx="99695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zh-TW" sz="1800" dirty="0" err="1">
                    <a:solidFill>
                      <a:srgbClr val="FF0000"/>
                    </a:solidFill>
                  </a:rPr>
                  <a:t>Pions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endParaRPr lang="el-GR" altLang="zh-TW" sz="1800" dirty="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7396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0204" y="731371"/>
                <a:ext cx="996954" cy="369332"/>
              </a:xfrm>
              <a:prstGeom prst="rect">
                <a:avLst/>
              </a:prstGeom>
              <a:blipFill>
                <a:blip r:embed="rId4"/>
                <a:stretch>
                  <a:fillRect l="-375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60554" y="4050907"/>
            <a:ext cx="687930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新細明體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latin typeface="+mn-lt"/>
              </a:rPr>
              <a:t>湯川建議有一個新粒子如光子媒介電磁力一樣，媒介核力。</a:t>
            </a:r>
            <a:endParaRPr lang="en-US" altLang="zh-TW" sz="1800" dirty="0">
              <a:latin typeface="+mn-lt"/>
            </a:endParaRPr>
          </a:p>
        </p:txBody>
      </p:sp>
      <p:pic>
        <p:nvPicPr>
          <p:cNvPr id="187398" name="Picture 4" descr="46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70" y="1305480"/>
            <a:ext cx="2814637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57459" y="5253396"/>
            <a:ext cx="6937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dirty="0">
                <a:latin typeface="+mn-lt"/>
                <a:ea typeface="新細明體" charset="0"/>
                <a:cs typeface="Tahoma" charset="0"/>
              </a:rPr>
              <a:t>他進一步預測這個新粒子的質量介於電子與質子之間：</a:t>
            </a:r>
            <a:r>
              <a:rPr lang="en-US" altLang="zh-TW" dirty="0">
                <a:latin typeface="+mn-lt"/>
                <a:ea typeface="新細明體" charset="0"/>
                <a:cs typeface="Tahoma" charset="0"/>
              </a:rPr>
              <a:t>~</a:t>
            </a:r>
            <a:r>
              <a:rPr lang="en-US" altLang="zh-TW" dirty="0">
                <a:latin typeface="+mn-lt"/>
                <a:ea typeface="新細明體" charset="0"/>
                <a:cs typeface="新細明體" charset="0"/>
              </a:rPr>
              <a:t>100Mev.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8E49B-7EF5-2648-836B-3D90E9ED9ABD}"/>
              </a:ext>
            </a:extLst>
          </p:cNvPr>
          <p:cNvSpPr txBox="1"/>
          <p:nvPr/>
        </p:nvSpPr>
        <p:spPr>
          <a:xfrm>
            <a:off x="557459" y="4452348"/>
            <a:ext cx="869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+mn-lt"/>
              </a:rPr>
              <a:t>This is ground breaking since </a:t>
            </a:r>
            <a:r>
              <a:rPr lang="en-TW">
                <a:latin typeface="+mn-lt"/>
              </a:rPr>
              <a:t>pion </a:t>
            </a:r>
            <a:r>
              <a:rPr lang="en-US" dirty="0">
                <a:latin typeface="+mn-lt"/>
              </a:rPr>
              <a:t>would be</a:t>
            </a:r>
            <a:r>
              <a:rPr lang="en-TW">
                <a:latin typeface="+mn-lt"/>
              </a:rPr>
              <a:t> first </a:t>
            </a:r>
            <a:r>
              <a:rPr lang="en-TW" dirty="0">
                <a:latin typeface="+mn-lt"/>
              </a:rPr>
              <a:t>fundamental particle </a:t>
            </a:r>
            <a:r>
              <a:rPr lang="en-TW">
                <a:latin typeface="+mn-lt"/>
              </a:rPr>
              <a:t>not exist</a:t>
            </a:r>
            <a:r>
              <a:rPr lang="en-US" dirty="0" err="1">
                <a:latin typeface="+mn-lt"/>
              </a:rPr>
              <a:t>ing</a:t>
            </a:r>
            <a:r>
              <a:rPr lang="en-TW">
                <a:latin typeface="+mn-lt"/>
              </a:rPr>
              <a:t> </a:t>
            </a:r>
            <a:r>
              <a:rPr lang="en-TW" dirty="0">
                <a:latin typeface="+mn-lt"/>
              </a:rPr>
              <a:t>in nature.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BC6B8-7D88-1241-B2FE-98EEBC4DB1C0}"/>
              </a:ext>
            </a:extLst>
          </p:cNvPr>
          <p:cNvSpPr txBox="1"/>
          <p:nvPr/>
        </p:nvSpPr>
        <p:spPr>
          <a:xfrm>
            <a:off x="563321" y="4853234"/>
            <a:ext cx="687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+mn-lt"/>
              </a:rPr>
              <a:t>This idea of mediation particle as interaction become a paradigm.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90665-943A-2965-47C0-58E763279409}"/>
              </a:ext>
            </a:extLst>
          </p:cNvPr>
          <p:cNvSpPr txBox="1"/>
          <p:nvPr/>
        </p:nvSpPr>
        <p:spPr>
          <a:xfrm>
            <a:off x="991470" y="412595"/>
            <a:ext cx="4104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Strong is Colorful </a:t>
            </a:r>
            <a:r>
              <a:rPr lang="en-US" dirty="0" err="1">
                <a:latin typeface="+mn-lt"/>
              </a:rPr>
              <a:t>強是色彩繽紛的</a:t>
            </a:r>
            <a:r>
              <a:rPr lang="en-US" dirty="0">
                <a:latin typeface="+mn-lt"/>
              </a:rPr>
              <a:t>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879841" y="3785182"/>
                <a:ext cx="5950532" cy="4433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𝑔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𝑔</m:t>
                                  </m:r>
                                </m:e>
                              </m:nary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41" y="3785182"/>
                <a:ext cx="5950532" cy="443326"/>
              </a:xfrm>
              <a:prstGeom prst="rect">
                <a:avLst/>
              </a:prstGeom>
              <a:blipFill>
                <a:blip r:embed="rId2"/>
                <a:stretch>
                  <a:fillRect t="-105556" b="-1638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弧形箭號 (下彎) 10"/>
          <p:cNvSpPr/>
          <p:nvPr/>
        </p:nvSpPr>
        <p:spPr>
          <a:xfrm>
            <a:off x="4152900" y="3494087"/>
            <a:ext cx="2003425" cy="377825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弧形箭號 (下彎) 19"/>
          <p:cNvSpPr/>
          <p:nvPr/>
        </p:nvSpPr>
        <p:spPr>
          <a:xfrm flipH="1" flipV="1">
            <a:off x="2445324" y="4191574"/>
            <a:ext cx="2893591" cy="424873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弧形箭號 (下彎) 20"/>
          <p:cNvSpPr/>
          <p:nvPr/>
        </p:nvSpPr>
        <p:spPr>
          <a:xfrm flipH="1" flipV="1">
            <a:off x="1808014" y="4180753"/>
            <a:ext cx="3066327" cy="424873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118307" y="6101050"/>
                <a:ext cx="1307859" cy="400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i="1" smtClean="0">
                          <a:latin typeface="Cambria Math"/>
                          <a:ea typeface="Cambria Math"/>
                          <a:cs typeface="Times New Roman"/>
                        </a:rPr>
                        <m:t>~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  <a:ea typeface="Cambria Math"/>
                              <a:cs typeface="Times New Roman"/>
                            </a:rPr>
                          </m:ctrlPr>
                        </m:dPr>
                        <m:e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0</m:t>
                          </m:r>
                        </m:e>
                        <m:e>
                          <m:r>
                            <a:rPr kumimoji="1" lang="en-US" altLang="zh-TW" sz="2000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0</m:t>
                          </m:r>
                        </m:e>
                      </m:d>
                      <m:r>
                        <a:rPr kumimoji="1" lang="en-US" altLang="zh-TW" sz="2000" i="1" smtClean="0">
                          <a:latin typeface="Cambria Math"/>
                          <a:ea typeface="Cambria Math"/>
                          <a:cs typeface="Times New Roman"/>
                        </a:rPr>
                        <m:t>~</m:t>
                      </m:r>
                      <m:r>
                        <a:rPr kumimoji="1" lang="en-US" altLang="zh-TW" sz="2000" b="0" i="1" smtClean="0">
                          <a:latin typeface="Cambria Math"/>
                          <a:ea typeface="Cambria Math"/>
                          <a:cs typeface="Times New Roman"/>
                        </a:rPr>
                        <m:t>1</m:t>
                      </m:r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07" y="6101050"/>
                <a:ext cx="130785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3503355" y="6366479"/>
            <a:ext cx="5128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latin typeface="Times New Roman"/>
                <a:cs typeface="Times New Roman"/>
              </a:rPr>
              <a:t>其他的項都是零！</a:t>
            </a:r>
            <a:r>
              <a:rPr kumimoji="1" lang="en-US" altLang="zh-TW" sz="2000" dirty="0">
                <a:latin typeface="Times New Roman"/>
                <a:cs typeface="Times New Roman"/>
              </a:rPr>
              <a:t>All the </a:t>
            </a:r>
            <a:r>
              <a:rPr lang="en-US" altLang="zh-TW" sz="2000" dirty="0">
                <a:latin typeface="Times New Roman"/>
                <a:cs typeface="Times New Roman"/>
              </a:rPr>
              <a:t>r</a:t>
            </a:r>
            <a:r>
              <a:rPr kumimoji="1" lang="en-US" altLang="zh-TW" sz="2000" dirty="0">
                <a:latin typeface="Times New Roman"/>
                <a:cs typeface="Times New Roman"/>
              </a:rPr>
              <a:t>est terms vanish. </a:t>
            </a:r>
            <a:endParaRPr kumimoji="1" lang="zh-TW" altLang="en-US" sz="20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60E851F-FDB8-DC48-AD15-9BCFB53914F8}"/>
                  </a:ext>
                </a:extLst>
              </p:cNvPr>
              <p:cNvSpPr txBox="1"/>
              <p:nvPr/>
            </p:nvSpPr>
            <p:spPr>
              <a:xfrm>
                <a:off x="149777" y="275240"/>
                <a:ext cx="3838102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TW" alt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𝐴</m:t>
                          </m:r>
                        </m:e>
                      </m:acc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𝑖𝑝𝑥</m:t>
                                  </m:r>
                                </m:sup>
                              </m:s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†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60E851F-FDB8-DC48-AD15-9BCFB5391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77" y="275240"/>
                <a:ext cx="3838102" cy="726481"/>
              </a:xfrm>
              <a:prstGeom prst="rect">
                <a:avLst/>
              </a:prstGeom>
              <a:blipFill>
                <a:blip r:embed="rId4"/>
                <a:stretch>
                  <a:fillRect l="-13245" t="-153448" b="-21896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A5F12D7D-CE92-4F4D-AC44-5963D7397E3A}"/>
                  </a:ext>
                </a:extLst>
              </p:cNvPr>
              <p:cNvSpPr txBox="1"/>
              <p:nvPr/>
            </p:nvSpPr>
            <p:spPr>
              <a:xfrm>
                <a:off x="4530802" y="253324"/>
                <a:ext cx="4129271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TW" alt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𝐵</m:t>
                          </m:r>
                        </m:e>
                      </m:acc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</m:sub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†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A5F12D7D-CE92-4F4D-AC44-5963D7397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802" y="253324"/>
                <a:ext cx="4129271" cy="726481"/>
              </a:xfrm>
              <a:prstGeom prst="rect">
                <a:avLst/>
              </a:prstGeom>
              <a:blipFill>
                <a:blip r:embed="rId5"/>
                <a:stretch>
                  <a:fillRect l="-11621" t="-155172" b="-21896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F905D0B-2BF6-814C-B128-986928B8D39F}"/>
                  </a:ext>
                </a:extLst>
              </p:cNvPr>
              <p:cNvSpPr txBox="1"/>
              <p:nvPr/>
            </p:nvSpPr>
            <p:spPr>
              <a:xfrm>
                <a:off x="149777" y="1184799"/>
                <a:ext cx="4378506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zh-TW" alt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𝐶</m:t>
                          </m:r>
                        </m:e>
                      </m:acc>
                      <m:r>
                        <a:rPr kumimoji="1"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′′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′′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′′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′′</m:t>
                                  </m:r>
                                </m:sub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†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′′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F905D0B-2BF6-814C-B128-986928B8D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77" y="1184799"/>
                <a:ext cx="4378506" cy="726481"/>
              </a:xfrm>
              <a:prstGeom prst="rect">
                <a:avLst/>
              </a:prstGeom>
              <a:blipFill>
                <a:blip r:embed="rId6"/>
                <a:stretch>
                  <a:fillRect l="-11594" t="-155172" b="-21896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48902CA7-A281-DA45-A582-3ABB46448649}"/>
                  </a:ext>
                </a:extLst>
              </p:cNvPr>
              <p:cNvSpPr txBox="1"/>
              <p:nvPr/>
            </p:nvSpPr>
            <p:spPr>
              <a:xfrm>
                <a:off x="2317305" y="2602526"/>
                <a:ext cx="3869584" cy="41453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48902CA7-A281-DA45-A582-3ABB46448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305" y="2602526"/>
                <a:ext cx="3869584" cy="414537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12D70C73-7A97-2141-B774-EDEE0A72FA45}"/>
                  </a:ext>
                </a:extLst>
              </p:cNvPr>
              <p:cNvSpPr txBox="1"/>
              <p:nvPr/>
            </p:nvSpPr>
            <p:spPr>
              <a:xfrm>
                <a:off x="4189783" y="3118810"/>
                <a:ext cx="338362" cy="3354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12D70C73-7A97-2141-B774-EDEE0A72F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783" y="3118810"/>
                <a:ext cx="338362" cy="335413"/>
              </a:xfrm>
              <a:prstGeom prst="rect">
                <a:avLst/>
              </a:prstGeom>
              <a:blipFill>
                <a:blip r:embed="rId33"/>
                <a:stretch>
                  <a:fillRect l="-10714" t="-18519" r="-3571" b="-148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561CBAF0-0831-7A4B-A668-6E6C02331662}"/>
                  </a:ext>
                </a:extLst>
              </p:cNvPr>
              <p:cNvSpPr txBox="1"/>
              <p:nvPr/>
            </p:nvSpPr>
            <p:spPr>
              <a:xfrm>
                <a:off x="5338915" y="4304250"/>
                <a:ext cx="442685" cy="41690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  <m:t>′′</m:t>
                          </m:r>
                        </m:sub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561CBAF0-0831-7A4B-A668-6E6C02331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915" y="4304250"/>
                <a:ext cx="442685" cy="416909"/>
              </a:xfrm>
              <a:prstGeom prst="rect">
                <a:avLst/>
              </a:prstGeom>
              <a:blipFill>
                <a:blip r:embed="rId34"/>
                <a:stretch>
                  <a:fillRect l="-5556" t="-2941" r="-2778" b="-1764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281C478-D62A-CB45-B1D1-1D5A50357F43}"/>
                  </a:ext>
                </a:extLst>
              </p:cNvPr>
              <p:cNvSpPr txBox="1"/>
              <p:nvPr/>
            </p:nvSpPr>
            <p:spPr>
              <a:xfrm>
                <a:off x="2118307" y="4621137"/>
                <a:ext cx="392736" cy="41690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  <m:t>′</m:t>
                          </m:r>
                        </m:sub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281C478-D62A-CB45-B1D1-1D5A50357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07" y="4621137"/>
                <a:ext cx="392736" cy="416909"/>
              </a:xfrm>
              <a:prstGeom prst="rect">
                <a:avLst/>
              </a:prstGeom>
              <a:blipFill>
                <a:blip r:embed="rId35"/>
                <a:stretch>
                  <a:fillRect l="-12500" t="-2941" b="-147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AFED6803-AF7A-2348-95CF-D09B7D34239C}"/>
                  </a:ext>
                </a:extLst>
              </p:cNvPr>
              <p:cNvSpPr txBox="1"/>
              <p:nvPr/>
            </p:nvSpPr>
            <p:spPr>
              <a:xfrm>
                <a:off x="329741" y="5381208"/>
                <a:ext cx="3922356" cy="56368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𝐴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sub>
                          </m:sSub>
                        </m:e>
                      </m:ra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AFED6803-AF7A-2348-95CF-D09B7D342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41" y="5381208"/>
                <a:ext cx="3922356" cy="563680"/>
              </a:xfrm>
              <a:prstGeom prst="rect">
                <a:avLst/>
              </a:prstGeom>
              <a:blipFill>
                <a:blip r:embed="rId36"/>
                <a:stretch>
                  <a:fillRect l="-2894" t="-56522" b="-913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40EE7A21-D825-344D-9693-8694AC8CE161}"/>
                  </a:ext>
                </a:extLst>
              </p:cNvPr>
              <p:cNvSpPr/>
              <p:nvPr/>
            </p:nvSpPr>
            <p:spPr>
              <a:xfrm>
                <a:off x="4417888" y="4918513"/>
                <a:ext cx="4678407" cy="6560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𝐵𝐶</m:t>
                              </m:r>
                              <m:d>
                                <m:d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′′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†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sub>
                          </m:sSub>
                        </m:e>
                      </m:ra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′′−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40EE7A21-D825-344D-9693-8694AC8CE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888" y="4918513"/>
                <a:ext cx="4678407" cy="656013"/>
              </a:xfrm>
              <a:prstGeom prst="rect">
                <a:avLst/>
              </a:prstGeom>
              <a:blipFill>
                <a:blip r:embed="rId37"/>
                <a:stretch>
                  <a:fillRect l="-5962" t="-44231" b="-7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BE00E49-A7C6-8D41-8B96-4EC9896AB542}"/>
                  </a:ext>
                </a:extLst>
              </p:cNvPr>
              <p:cNvSpPr/>
              <p:nvPr/>
            </p:nvSpPr>
            <p:spPr>
              <a:xfrm>
                <a:off x="4417888" y="5621944"/>
                <a:ext cx="4456354" cy="65601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anose="020206030504050203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′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†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sub>
                          </m:sSub>
                        </m:e>
                      </m:ra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′−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BE00E49-A7C6-8D41-8B96-4EC9896AB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888" y="5621944"/>
                <a:ext cx="4456354" cy="656013"/>
              </a:xfrm>
              <a:prstGeom prst="rect">
                <a:avLst/>
              </a:prstGeom>
              <a:blipFill>
                <a:blip r:embed="rId38"/>
                <a:stretch>
                  <a:fillRect l="-5128" t="-41509" b="-7169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45A3949-D230-0849-BDAE-B4E8D7BF3AD7}"/>
              </a:ext>
            </a:extLst>
          </p:cNvPr>
          <p:cNvSpPr txBox="1"/>
          <p:nvPr/>
        </p:nvSpPr>
        <p:spPr>
          <a:xfrm>
            <a:off x="416605" y="2105915"/>
            <a:ext cx="831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TW" sz="2000" dirty="0">
                <a:latin typeface="Times New Roman"/>
                <a:cs typeface="Times New Roman"/>
              </a:rPr>
              <a:t>There are 8 terms, but only the one that match particles in process will survive.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4" grpId="0" animBg="1"/>
      <p:bldP spid="10" grpId="0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E5F6A4B2-D3A9-8941-A2F8-2C3C0B30AA1B}"/>
                  </a:ext>
                </a:extLst>
              </p:cNvPr>
              <p:cNvSpPr txBox="1"/>
              <p:nvPr/>
            </p:nvSpPr>
            <p:spPr>
              <a:xfrm>
                <a:off x="172469" y="462188"/>
                <a:ext cx="3585918" cy="8072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𝑖𝑝𝑥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E5F6A4B2-D3A9-8941-A2F8-2C3C0B30A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69" y="462188"/>
                <a:ext cx="3585918" cy="807272"/>
              </a:xfrm>
              <a:prstGeom prst="rect">
                <a:avLst/>
              </a:prstGeom>
              <a:blipFill>
                <a:blip r:embed="rId2"/>
                <a:stretch>
                  <a:fillRect l="-28873" t="-154688" b="-2171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FEEDD7FE-51F6-504F-9ED1-DEA8FAAA3D21}"/>
                  </a:ext>
                </a:extLst>
              </p:cNvPr>
              <p:cNvSpPr txBox="1"/>
              <p:nvPr/>
            </p:nvSpPr>
            <p:spPr>
              <a:xfrm>
                <a:off x="4553493" y="440272"/>
                <a:ext cx="3991725" cy="8072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′−</m:t>
                                  </m:r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FEEDD7FE-51F6-504F-9ED1-DEA8FAAA3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93" y="440272"/>
                <a:ext cx="3991725" cy="807272"/>
              </a:xfrm>
              <a:prstGeom prst="rect">
                <a:avLst/>
              </a:prstGeom>
              <a:blipFill>
                <a:blip r:embed="rId3"/>
                <a:stretch>
                  <a:fillRect l="-21905" t="-152308" b="-21230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0631FD4-8F74-EC40-8805-84D6B4A25A09}"/>
                  </a:ext>
                </a:extLst>
              </p:cNvPr>
              <p:cNvSpPr txBox="1"/>
              <p:nvPr/>
            </p:nvSpPr>
            <p:spPr>
              <a:xfrm>
                <a:off x="172469" y="1371747"/>
                <a:ext cx="3854067" cy="8072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′′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TW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′′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′′−</m:t>
                                  </m:r>
                                  <m:sSub>
                                    <m:sSub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0631FD4-8F74-EC40-8805-84D6B4A25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69" y="1371747"/>
                <a:ext cx="3854067" cy="807272"/>
              </a:xfrm>
              <a:prstGeom prst="rect">
                <a:avLst/>
              </a:prstGeom>
              <a:blipFill>
                <a:blip r:embed="rId4"/>
                <a:stretch>
                  <a:fillRect l="-26885" t="-156250" b="-2171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827865" y="2494008"/>
                <a:ext cx="6555044" cy="4433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𝑔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 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𝑔</m:t>
                                  </m:r>
                                </m:e>
                              </m:nary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65" y="2494008"/>
                <a:ext cx="6555044" cy="443326"/>
              </a:xfrm>
              <a:prstGeom prst="rect">
                <a:avLst/>
              </a:prstGeom>
              <a:blipFill>
                <a:blip r:embed="rId5"/>
                <a:stretch>
                  <a:fillRect t="-105556" b="-16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rot="16200000" flipV="1">
            <a:off x="4199732" y="3009321"/>
            <a:ext cx="4937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rot="16200000" flipV="1">
            <a:off x="4679156" y="3009320"/>
            <a:ext cx="4937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rot="16200000" flipV="1">
            <a:off x="5111100" y="3037029"/>
            <a:ext cx="4937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24" y="3730683"/>
            <a:ext cx="7112000" cy="582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6" name="文字方塊 25"/>
          <p:cNvSpPr txBox="1">
            <a:spLocks noChangeArrowheads="1"/>
          </p:cNvSpPr>
          <p:nvPr/>
        </p:nvSpPr>
        <p:spPr bwMode="auto">
          <a:xfrm>
            <a:off x="252413" y="3259646"/>
            <a:ext cx="419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remaining numerical factor is: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5976592" y="4292122"/>
            <a:ext cx="288845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Momentum Conservation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1879823" y="506399"/>
            <a:ext cx="581025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3" name="橢圓 42"/>
          <p:cNvSpPr/>
          <p:nvPr/>
        </p:nvSpPr>
        <p:spPr>
          <a:xfrm>
            <a:off x="6683152" y="506399"/>
            <a:ext cx="581025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" name="橢圓 43"/>
          <p:cNvSpPr/>
          <p:nvPr/>
        </p:nvSpPr>
        <p:spPr>
          <a:xfrm>
            <a:off x="1960501" y="1469865"/>
            <a:ext cx="711485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E13CB7F-A7D5-3944-89FD-AF58B69B4EFC}"/>
              </a:ext>
            </a:extLst>
          </p:cNvPr>
          <p:cNvSpPr/>
          <p:nvPr/>
        </p:nvSpPr>
        <p:spPr>
          <a:xfrm>
            <a:off x="824024" y="4384282"/>
            <a:ext cx="2590780" cy="243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12A264EE-77D9-3847-AC67-0E3EAA55651C}"/>
              </a:ext>
            </a:extLst>
          </p:cNvPr>
          <p:cNvCxnSpPr/>
          <p:nvPr/>
        </p:nvCxnSpPr>
        <p:spPr>
          <a:xfrm rot="5400000" flipH="1" flipV="1">
            <a:off x="2055242" y="4881878"/>
            <a:ext cx="631825" cy="601663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521F17C2-67ED-0B4B-8F49-C59A68257E82}"/>
              </a:ext>
            </a:extLst>
          </p:cNvPr>
          <p:cNvCxnSpPr/>
          <p:nvPr/>
        </p:nvCxnSpPr>
        <p:spPr>
          <a:xfrm rot="10800000">
            <a:off x="1409923" y="4895372"/>
            <a:ext cx="660400" cy="588963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3D233F2E-A69E-814E-90B7-3F97A47E6A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6273" y="4692172"/>
                <a:ext cx="43497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3D233F2E-A69E-814E-90B7-3F97A47E6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6273" y="4692172"/>
                <a:ext cx="434975" cy="3698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7181451-1D04-3D45-AEA4-358B3F06FD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5123" y="4749322"/>
                <a:ext cx="2889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7181451-1D04-3D45-AEA4-358B3F06F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5123" y="4749322"/>
                <a:ext cx="288925" cy="369888"/>
              </a:xfrm>
              <a:prstGeom prst="rect">
                <a:avLst/>
              </a:prstGeom>
              <a:blipFill>
                <a:blip r:embed="rId8"/>
                <a:stretch>
                  <a:fillRect r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0">
                <a:extLst>
                  <a:ext uri="{FF2B5EF4-FFF2-40B4-BE49-F238E27FC236}">
                    <a16:creationId xmlns:a16="http://schemas.microsoft.com/office/drawing/2014/main" id="{722CE5BB-86A7-9147-97B5-A3B257A921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1136" y="5403372"/>
                <a:ext cx="4794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𝑖𝑔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4" name="文字方塊 30">
                <a:extLst>
                  <a:ext uri="{FF2B5EF4-FFF2-40B4-BE49-F238E27FC236}">
                    <a16:creationId xmlns:a16="http://schemas.microsoft.com/office/drawing/2014/main" id="{722CE5BB-86A7-9147-97B5-A3B257A92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1136" y="5403372"/>
                <a:ext cx="479425" cy="369888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3406BF4-E8B6-6248-A61C-0927B2E155EF}"/>
              </a:ext>
            </a:extLst>
          </p:cNvPr>
          <p:cNvCxnSpPr/>
          <p:nvPr/>
        </p:nvCxnSpPr>
        <p:spPr>
          <a:xfrm rot="16200000" flipV="1">
            <a:off x="1678210" y="5865335"/>
            <a:ext cx="796925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7">
                <a:extLst>
                  <a:ext uri="{FF2B5EF4-FFF2-40B4-BE49-F238E27FC236}">
                    <a16:creationId xmlns:a16="http://schemas.microsoft.com/office/drawing/2014/main" id="{0C65619B-F6E4-AB4E-AC2A-78A28D93F2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81411" y="6233430"/>
                <a:ext cx="3048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6" name="文字方塊 27">
                <a:extLst>
                  <a:ext uri="{FF2B5EF4-FFF2-40B4-BE49-F238E27FC236}">
                    <a16:creationId xmlns:a16="http://schemas.microsoft.com/office/drawing/2014/main" id="{0C65619B-F6E4-AB4E-AC2A-78A28D93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1411" y="6233430"/>
                <a:ext cx="304800" cy="3683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11573A41-ADC3-2149-9E2D-FEC2154292F0}"/>
                  </a:ext>
                </a:extLst>
              </p:cNvPr>
              <p:cNvSpPr txBox="1"/>
              <p:nvPr/>
            </p:nvSpPr>
            <p:spPr>
              <a:xfrm>
                <a:off x="4189783" y="3118810"/>
                <a:ext cx="429669" cy="3381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11573A41-ADC3-2149-9E2D-FEC215429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783" y="3118810"/>
                <a:ext cx="429669" cy="338169"/>
              </a:xfrm>
              <a:prstGeom prst="rect">
                <a:avLst/>
              </a:prstGeom>
              <a:blipFill>
                <a:blip r:embed="rId21"/>
                <a:stretch>
                  <a:fillRect l="-8571" t="-18519" b="-148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8B2F6BEE-E8BF-9F42-BC4E-A22289A239FD}"/>
                  </a:ext>
                </a:extLst>
              </p:cNvPr>
              <p:cNvSpPr txBox="1"/>
              <p:nvPr/>
            </p:nvSpPr>
            <p:spPr>
              <a:xfrm>
                <a:off x="5298301" y="3077355"/>
                <a:ext cx="399340" cy="4210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𝑐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8B2F6BEE-E8BF-9F42-BC4E-A22289A23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301" y="3077355"/>
                <a:ext cx="399340" cy="421077"/>
              </a:xfrm>
              <a:prstGeom prst="rect">
                <a:avLst/>
              </a:prstGeom>
              <a:blipFill>
                <a:blip r:embed="rId22"/>
                <a:stretch>
                  <a:fillRect l="-3030" t="-2941" b="-147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AF9F0A17-7CF5-FD44-BA96-D0E0006A8E90}"/>
                  </a:ext>
                </a:extLst>
              </p:cNvPr>
              <p:cNvSpPr txBox="1"/>
              <p:nvPr/>
            </p:nvSpPr>
            <p:spPr>
              <a:xfrm>
                <a:off x="4780346" y="3100698"/>
                <a:ext cx="416716" cy="41966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AF9F0A17-7CF5-FD44-BA96-D0E0006A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346" y="3100698"/>
                <a:ext cx="416716" cy="419667"/>
              </a:xfrm>
              <a:prstGeom prst="rect">
                <a:avLst/>
              </a:prstGeom>
              <a:blipFill>
                <a:blip r:embed="rId23"/>
                <a:stretch>
                  <a:fillRect l="-8824" t="-2941" b="-147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0660317-9209-314E-BAD8-84137AEC1424}"/>
              </a:ext>
            </a:extLst>
          </p:cNvPr>
          <p:cNvSpPr txBox="1"/>
          <p:nvPr/>
        </p:nvSpPr>
        <p:spPr>
          <a:xfrm>
            <a:off x="5697642" y="3118810"/>
            <a:ext cx="3446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TW" sz="2000" dirty="0">
                <a:latin typeface="Times New Roman"/>
                <a:cs typeface="Times New Roman"/>
              </a:rPr>
              <a:t>This is the only surviving term.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F3C3B7-D5BD-D748-A66F-82A6984F6C37}"/>
              </a:ext>
            </a:extLst>
          </p:cNvPr>
          <p:cNvSpPr txBox="1"/>
          <p:nvPr/>
        </p:nvSpPr>
        <p:spPr>
          <a:xfrm>
            <a:off x="3588327" y="5403372"/>
            <a:ext cx="505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TW" sz="2000" dirty="0">
                <a:latin typeface="Times New Roman"/>
                <a:cs typeface="Times New Roman"/>
              </a:rPr>
              <a:t>The amplitude is represented by this diagram.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6" grpId="0"/>
      <p:bldP spid="5" grpId="0"/>
      <p:bldP spid="6" grpId="0" animBg="1"/>
      <p:bldP spid="43" grpId="0" animBg="1"/>
      <p:bldP spid="44" grpId="0" animBg="1"/>
      <p:bldP spid="26" grpId="0" animBg="1"/>
      <p:bldP spid="29" grpId="0"/>
      <p:bldP spid="30" grpId="0"/>
      <p:bldP spid="34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字方塊 1"/>
          <p:cNvSpPr txBox="1">
            <a:spLocks noChangeArrowheads="1"/>
          </p:cNvSpPr>
          <p:nvPr/>
        </p:nvSpPr>
        <p:spPr bwMode="auto">
          <a:xfrm>
            <a:off x="1306513" y="609600"/>
            <a:ext cx="409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For a toy ABC model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文字方塊 2"/>
          <p:cNvSpPr txBox="1">
            <a:spLocks noChangeArrowheads="1"/>
          </p:cNvSpPr>
          <p:nvPr/>
        </p:nvSpPr>
        <p:spPr bwMode="auto">
          <a:xfrm>
            <a:off x="1263650" y="1103313"/>
            <a:ext cx="6226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Three scalar particle with masses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TW" sz="2000" i="1" baseline="-250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en-US" altLang="zh-TW" sz="2000" i="1" baseline="-250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 ,m</a:t>
            </a:r>
            <a:r>
              <a:rPr lang="en-US" altLang="zh-TW" sz="2000" i="1" baseline="-250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文字方塊 4"/>
          <p:cNvSpPr txBox="1">
            <a:spLocks noChangeArrowheads="1"/>
          </p:cNvSpPr>
          <p:nvPr/>
        </p:nvSpPr>
        <p:spPr bwMode="auto">
          <a:xfrm>
            <a:off x="1276350" y="1814513"/>
            <a:ext cx="294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External Lines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3" name="文字方塊 6"/>
          <p:cNvSpPr txBox="1">
            <a:spLocks noChangeArrowheads="1"/>
          </p:cNvSpPr>
          <p:nvPr/>
        </p:nvSpPr>
        <p:spPr bwMode="auto">
          <a:xfrm>
            <a:off x="1336675" y="3584349"/>
            <a:ext cx="1741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Vertex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3541713" y="2017713"/>
            <a:ext cx="17113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>
            <a:off x="4033838" y="1785938"/>
            <a:ext cx="4064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776" name="Object 2"/>
          <p:cNvGraphicFramePr>
            <a:graphicFrameLocks noChangeAspect="1"/>
          </p:cNvGraphicFramePr>
          <p:nvPr/>
        </p:nvGraphicFramePr>
        <p:xfrm>
          <a:off x="4525963" y="1544638"/>
          <a:ext cx="277812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77646" imgH="228402" progId="Equation.3">
                  <p:embed/>
                </p:oleObj>
              </mc:Choice>
              <mc:Fallback>
                <p:oleObj name="方程式" r:id="rId2" imgW="177646" imgH="228402" progId="Equation.3">
                  <p:embed/>
                  <p:pic>
                    <p:nvPicPr>
                      <p:cNvPr id="3277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1544638"/>
                        <a:ext cx="277812" cy="3571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接點 18"/>
          <p:cNvCxnSpPr>
            <a:stCxn id="23" idx="1"/>
          </p:cNvCxnSpPr>
          <p:nvPr/>
        </p:nvCxnSpPr>
        <p:spPr>
          <a:xfrm rot="16200000" flipH="1">
            <a:off x="4445794" y="3848668"/>
            <a:ext cx="561975" cy="7381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endCxn id="23" idx="7"/>
          </p:cNvCxnSpPr>
          <p:nvPr/>
        </p:nvCxnSpPr>
        <p:spPr>
          <a:xfrm flipV="1">
            <a:off x="3775075" y="3936774"/>
            <a:ext cx="665163" cy="620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橢圓 22"/>
          <p:cNvSpPr/>
          <p:nvPr/>
        </p:nvSpPr>
        <p:spPr>
          <a:xfrm>
            <a:off x="4341813" y="3917724"/>
            <a:ext cx="115887" cy="1317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83" name="文字方塊 27"/>
              <p:cNvSpPr txBox="1">
                <a:spLocks noChangeArrowheads="1"/>
              </p:cNvSpPr>
              <p:nvPr/>
            </p:nvSpPr>
            <p:spPr bwMode="auto">
              <a:xfrm>
                <a:off x="6402388" y="3555774"/>
                <a:ext cx="754062" cy="36988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sz="1800" i="1" dirty="0" err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𝑖𝑔</m:t>
                      </m:r>
                    </m:oMath>
                  </m:oMathPara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783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2388" y="3555774"/>
                <a:ext cx="754062" cy="369888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84" name="文字方塊 21"/>
          <p:cNvSpPr txBox="1">
            <a:spLocks noChangeArrowheads="1"/>
          </p:cNvSpPr>
          <p:nvPr/>
        </p:nvSpPr>
        <p:spPr bwMode="auto">
          <a:xfrm>
            <a:off x="5856288" y="1719263"/>
            <a:ext cx="1058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/>
              <a:t>1</a:t>
            </a:r>
            <a:endParaRPr lang="zh-TW" altLang="en-US" sz="1800"/>
          </a:p>
        </p:txBody>
      </p:sp>
      <p:cxnSp>
        <p:nvCxnSpPr>
          <p:cNvPr id="33" name="直線接點 32"/>
          <p:cNvCxnSpPr/>
          <p:nvPr/>
        </p:nvCxnSpPr>
        <p:spPr>
          <a:xfrm rot="16200000" flipV="1">
            <a:off x="4098131" y="3653406"/>
            <a:ext cx="585787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8" name="文字方塊 33"/>
          <p:cNvSpPr txBox="1">
            <a:spLocks noChangeArrowheads="1"/>
          </p:cNvSpPr>
          <p:nvPr/>
        </p:nvSpPr>
        <p:spPr bwMode="auto">
          <a:xfrm>
            <a:off x="3382963" y="4484462"/>
            <a:ext cx="450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/>
              <a:t>A</a:t>
            </a:r>
            <a:endParaRPr lang="zh-TW" altLang="en-US" sz="1800"/>
          </a:p>
        </p:txBody>
      </p:sp>
      <p:sp>
        <p:nvSpPr>
          <p:cNvPr id="32789" name="文字方塊 34"/>
          <p:cNvSpPr txBox="1">
            <a:spLocks noChangeArrowheads="1"/>
          </p:cNvSpPr>
          <p:nvPr/>
        </p:nvSpPr>
        <p:spPr bwMode="auto">
          <a:xfrm>
            <a:off x="5016500" y="4549549"/>
            <a:ext cx="449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/>
              <a:t>B</a:t>
            </a:r>
            <a:endParaRPr lang="zh-TW" altLang="en-US" sz="1800"/>
          </a:p>
        </p:txBody>
      </p:sp>
      <p:sp>
        <p:nvSpPr>
          <p:cNvPr id="32790" name="文字方塊 35"/>
          <p:cNvSpPr txBox="1">
            <a:spLocks noChangeArrowheads="1"/>
          </p:cNvSpPr>
          <p:nvPr/>
        </p:nvSpPr>
        <p:spPr bwMode="auto">
          <a:xfrm>
            <a:off x="4522788" y="3054124"/>
            <a:ext cx="449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/>
              <a:t>C</a:t>
            </a:r>
            <a:endParaRPr lang="zh-TW" altLang="en-US" sz="1800"/>
          </a:p>
        </p:txBody>
      </p:sp>
      <p:graphicFrame>
        <p:nvGraphicFramePr>
          <p:cNvPr id="32791" name="Object 6"/>
          <p:cNvGraphicFramePr>
            <a:graphicFrameLocks noChangeAspect="1"/>
          </p:cNvGraphicFramePr>
          <p:nvPr/>
        </p:nvGraphicFramePr>
        <p:xfrm>
          <a:off x="3971925" y="4403499"/>
          <a:ext cx="23812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52268" imgH="215713" progId="Equation.3">
                  <p:embed/>
                </p:oleObj>
              </mc:Choice>
              <mc:Fallback>
                <p:oleObj name="方程式" r:id="rId6" imgW="152268" imgH="215713" progId="Equation.3">
                  <p:embed/>
                  <p:pic>
                    <p:nvPicPr>
                      <p:cNvPr id="3279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1925" y="4403499"/>
                        <a:ext cx="238125" cy="3381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92" name="Object 7"/>
          <p:cNvGraphicFramePr>
            <a:graphicFrameLocks noChangeAspect="1"/>
          </p:cNvGraphicFramePr>
          <p:nvPr/>
        </p:nvGraphicFramePr>
        <p:xfrm>
          <a:off x="4090988" y="3428774"/>
          <a:ext cx="258762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64885" imgH="215619" progId="Equation.3">
                  <p:embed/>
                </p:oleObj>
              </mc:Choice>
              <mc:Fallback>
                <p:oleObj name="方程式" r:id="rId8" imgW="164885" imgH="215619" progId="Equation.3">
                  <p:embed/>
                  <p:pic>
                    <p:nvPicPr>
                      <p:cNvPr id="3279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3428774"/>
                        <a:ext cx="258762" cy="3381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93" name="Object 8"/>
          <p:cNvGraphicFramePr>
            <a:graphicFrameLocks noChangeAspect="1"/>
          </p:cNvGraphicFramePr>
          <p:nvPr/>
        </p:nvGraphicFramePr>
        <p:xfrm>
          <a:off x="4654550" y="4346349"/>
          <a:ext cx="258763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65028" imgH="228501" progId="Equation.3">
                  <p:embed/>
                </p:oleObj>
              </mc:Choice>
              <mc:Fallback>
                <p:oleObj name="方程式" r:id="rId10" imgW="165028" imgH="228501" progId="Equation.3">
                  <p:embed/>
                  <p:pic>
                    <p:nvPicPr>
                      <p:cNvPr id="3279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550" y="4346349"/>
                        <a:ext cx="258763" cy="3571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直線單箭頭接點 36"/>
          <p:cNvCxnSpPr/>
          <p:nvPr/>
        </p:nvCxnSpPr>
        <p:spPr>
          <a:xfrm flipV="1">
            <a:off x="4037013" y="4630512"/>
            <a:ext cx="246062" cy="246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rot="10800000">
            <a:off x="4587875" y="4600349"/>
            <a:ext cx="312738" cy="2397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/>
          <p:nvPr/>
        </p:nvCxnSpPr>
        <p:spPr>
          <a:xfrm rot="5400000">
            <a:off x="3796506" y="3556568"/>
            <a:ext cx="414338" cy="6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97" name="文字方塊 30"/>
          <p:cNvSpPr txBox="1">
            <a:spLocks noChangeArrowheads="1"/>
          </p:cNvSpPr>
          <p:nvPr/>
        </p:nvSpPr>
        <p:spPr bwMode="auto">
          <a:xfrm>
            <a:off x="1263650" y="2539774"/>
            <a:ext cx="6242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Lines for each kind of particle with appropriate masses.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98" name="文字方塊 31"/>
          <p:cNvSpPr txBox="1">
            <a:spLocks noChangeArrowheads="1"/>
          </p:cNvSpPr>
          <p:nvPr/>
        </p:nvSpPr>
        <p:spPr bwMode="auto">
          <a:xfrm>
            <a:off x="1263650" y="5021037"/>
            <a:ext cx="740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The configuration of the vertex determine the interaction of the model.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7">
                <a:extLst>
                  <a:ext uri="{FF2B5EF4-FFF2-40B4-BE49-F238E27FC236}">
                    <a16:creationId xmlns:a16="http://schemas.microsoft.com/office/drawing/2014/main" id="{32CABAFA-12FF-6A43-AB6A-64DE10592629}"/>
                  </a:ext>
                </a:extLst>
              </p:cNvPr>
              <p:cNvSpPr txBox="1"/>
              <p:nvPr/>
            </p:nvSpPr>
            <p:spPr>
              <a:xfrm>
                <a:off x="5917296" y="4170363"/>
                <a:ext cx="247830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𝜋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4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7" name="文字方塊 27">
                <a:extLst>
                  <a:ext uri="{FF2B5EF4-FFF2-40B4-BE49-F238E27FC236}">
                    <a16:creationId xmlns:a16="http://schemas.microsoft.com/office/drawing/2014/main" id="{32CABAFA-12FF-6A43-AB6A-64DE10592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296" y="4170363"/>
                <a:ext cx="2478307" cy="276999"/>
              </a:xfrm>
              <a:prstGeom prst="rect">
                <a:avLst/>
              </a:prstGeom>
              <a:blipFill>
                <a:blip r:embed="rId12"/>
                <a:stretch>
                  <a:fillRect t="-4348" b="-130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 1"/>
          <p:cNvCxnSpPr/>
          <p:nvPr/>
        </p:nvCxnSpPr>
        <p:spPr>
          <a:xfrm rot="5400000">
            <a:off x="5986463" y="1230312"/>
            <a:ext cx="769938" cy="158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/>
          <p:cNvCxnSpPr/>
          <p:nvPr/>
        </p:nvCxnSpPr>
        <p:spPr>
          <a:xfrm rot="16200000" flipH="1">
            <a:off x="6322219" y="1637507"/>
            <a:ext cx="790575" cy="703262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/>
          <p:cNvCxnSpPr/>
          <p:nvPr/>
        </p:nvCxnSpPr>
        <p:spPr>
          <a:xfrm rot="5400000">
            <a:off x="5756275" y="1628775"/>
            <a:ext cx="658813" cy="56038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800" name="文字方塊 8"/>
              <p:cNvSpPr txBox="1">
                <a:spLocks noChangeArrowheads="1"/>
              </p:cNvSpPr>
              <p:nvPr/>
            </p:nvSpPr>
            <p:spPr bwMode="auto">
              <a:xfrm>
                <a:off x="718345" y="3178174"/>
                <a:ext cx="7881938" cy="411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Every </a:t>
                </a:r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field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operator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/>
                            <a:ea typeface="Cambria Math"/>
                            <a:cs typeface="Times New Roman"/>
                          </a:rPr>
                          <m:t>ℒ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zh-TW" sz="2000" i="0">
                            <a:latin typeface="Cambria Math"/>
                            <a:cs typeface="Times New Roman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corresponds to one </a:t>
                </a:r>
                <a:r>
                  <a:rPr lang="en-US" altLang="zh-TW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leg</a:t>
                </a:r>
                <a:r>
                  <a:rPr lang="en-US" altLang="zh-TW" sz="2000" dirty="0">
                    <a:latin typeface="Times New Roman" pitchFamily="18" charset="0"/>
                    <a:cs typeface="Times New Roman" pitchFamily="18" charset="0"/>
                  </a:rPr>
                  <a:t> in the vertex.</a:t>
                </a:r>
                <a:endParaRPr lang="zh-TW" alt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800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345" y="3178174"/>
                <a:ext cx="7881938" cy="411779"/>
              </a:xfrm>
              <a:prstGeom prst="rect">
                <a:avLst/>
              </a:prstGeom>
              <a:blipFill rotWithShape="1">
                <a:blip r:embed="rId3"/>
                <a:stretch>
                  <a:fillRect l="-851" t="-7353" b="-220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801" name="文字方塊 9"/>
          <p:cNvSpPr txBox="1">
            <a:spLocks noChangeArrowheads="1"/>
          </p:cNvSpPr>
          <p:nvPr/>
        </p:nvSpPr>
        <p:spPr bwMode="auto">
          <a:xfrm>
            <a:off x="718345" y="3756024"/>
            <a:ext cx="5137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Every field is a linear combination of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TW" sz="2000" i="1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zh-TW" altLang="en-US" sz="2000" i="1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4629151" y="1397000"/>
            <a:ext cx="857250" cy="29051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804" name="文字方塊 17"/>
          <p:cNvSpPr txBox="1">
            <a:spLocks noChangeArrowheads="1"/>
          </p:cNvSpPr>
          <p:nvPr/>
        </p:nvSpPr>
        <p:spPr bwMode="auto">
          <a:xfrm>
            <a:off x="1450976" y="2514600"/>
            <a:ext cx="2728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Interaction </a:t>
            </a:r>
            <a:r>
              <a:rPr lang="en-US" altLang="zh-TW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Lagrangian</a:t>
            </a:r>
            <a:endParaRPr lang="zh-TW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5" name="文字方塊 18"/>
          <p:cNvSpPr txBox="1">
            <a:spLocks noChangeArrowheads="1"/>
          </p:cNvSpPr>
          <p:nvPr/>
        </p:nvSpPr>
        <p:spPr bwMode="auto">
          <a:xfrm>
            <a:off x="5864226" y="2514600"/>
            <a:ext cx="1073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vertex</a:t>
            </a:r>
            <a:endParaRPr lang="zh-TW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6" name="文字方塊 19"/>
          <p:cNvSpPr txBox="1">
            <a:spLocks noChangeArrowheads="1"/>
          </p:cNvSpPr>
          <p:nvPr/>
        </p:nvSpPr>
        <p:spPr bwMode="auto">
          <a:xfrm>
            <a:off x="702470" y="4422774"/>
            <a:ext cx="7388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Every leg of a vertex can either annihilate or create a particle!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7" name="文字方塊 11"/>
          <p:cNvSpPr txBox="1">
            <a:spLocks noChangeArrowheads="1"/>
          </p:cNvSpPr>
          <p:nvPr/>
        </p:nvSpPr>
        <p:spPr bwMode="auto">
          <a:xfrm>
            <a:off x="702470" y="5046662"/>
            <a:ext cx="6154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This diagram is the combination of 8 diagrams!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534187" y="1352332"/>
                <a:ext cx="2723694" cy="3798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i="0">
                              <a:latin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𝑔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 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𝐴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𝐵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𝐶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87" y="1352332"/>
                <a:ext cx="2723694" cy="379848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3">
                <a:extLst>
                  <a:ext uri="{FF2B5EF4-FFF2-40B4-BE49-F238E27FC236}">
                    <a16:creationId xmlns:a16="http://schemas.microsoft.com/office/drawing/2014/main" id="{8F9E118D-566C-D64D-8311-C125DF00C01B}"/>
                  </a:ext>
                </a:extLst>
              </p:cNvPr>
              <p:cNvSpPr txBox="1"/>
              <p:nvPr/>
            </p:nvSpPr>
            <p:spPr>
              <a:xfrm>
                <a:off x="6530331" y="716800"/>
                <a:ext cx="1560364" cy="4606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𝐴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0" name="文字方塊 23">
                <a:extLst>
                  <a:ext uri="{FF2B5EF4-FFF2-40B4-BE49-F238E27FC236}">
                    <a16:creationId xmlns:a16="http://schemas.microsoft.com/office/drawing/2014/main" id="{8F9E118D-566C-D64D-8311-C125DF00C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331" y="716800"/>
                <a:ext cx="1560364" cy="460639"/>
              </a:xfrm>
              <a:prstGeom prst="rect">
                <a:avLst/>
              </a:prstGeom>
              <a:blipFill>
                <a:blip r:embed="rId11"/>
                <a:stretch>
                  <a:fillRect l="-3252" b="-108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3">
                <a:extLst>
                  <a:ext uri="{FF2B5EF4-FFF2-40B4-BE49-F238E27FC236}">
                    <a16:creationId xmlns:a16="http://schemas.microsoft.com/office/drawing/2014/main" id="{381B3E57-47A6-624A-B971-FB3E9A5584E2}"/>
                  </a:ext>
                </a:extLst>
              </p:cNvPr>
              <p:cNvSpPr txBox="1"/>
              <p:nvPr/>
            </p:nvSpPr>
            <p:spPr>
              <a:xfrm>
                <a:off x="7206201" y="2071393"/>
                <a:ext cx="1688026" cy="4606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𝐵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1" name="文字方塊 23">
                <a:extLst>
                  <a:ext uri="{FF2B5EF4-FFF2-40B4-BE49-F238E27FC236}">
                    <a16:creationId xmlns:a16="http://schemas.microsoft.com/office/drawing/2014/main" id="{381B3E57-47A6-624A-B971-FB3E9A558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201" y="2071393"/>
                <a:ext cx="1688026" cy="460639"/>
              </a:xfrm>
              <a:prstGeom prst="rect">
                <a:avLst/>
              </a:prstGeom>
              <a:blipFill>
                <a:blip r:embed="rId12"/>
                <a:stretch>
                  <a:fillRect l="-2239" b="-108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3">
                <a:extLst>
                  <a:ext uri="{FF2B5EF4-FFF2-40B4-BE49-F238E27FC236}">
                    <a16:creationId xmlns:a16="http://schemas.microsoft.com/office/drawing/2014/main" id="{CFAA713F-5191-7F44-9952-664AA4DB6AC2}"/>
                  </a:ext>
                </a:extLst>
              </p:cNvPr>
              <p:cNvSpPr txBox="1"/>
              <p:nvPr/>
            </p:nvSpPr>
            <p:spPr>
              <a:xfrm>
                <a:off x="3871484" y="2048476"/>
                <a:ext cx="1774460" cy="4606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𝐶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sub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2" name="文字方塊 23">
                <a:extLst>
                  <a:ext uri="{FF2B5EF4-FFF2-40B4-BE49-F238E27FC236}">
                    <a16:creationId xmlns:a16="http://schemas.microsoft.com/office/drawing/2014/main" id="{CFAA713F-5191-7F44-9952-664AA4DB6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484" y="2048476"/>
                <a:ext cx="1774460" cy="460639"/>
              </a:xfrm>
              <a:prstGeom prst="rect">
                <a:avLst/>
              </a:prstGeom>
              <a:blipFill>
                <a:blip r:embed="rId13"/>
                <a:stretch>
                  <a:fillRect l="-2128" b="-108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3">
                <a:extLst>
                  <a:ext uri="{FF2B5EF4-FFF2-40B4-BE49-F238E27FC236}">
                    <a16:creationId xmlns:a16="http://schemas.microsoft.com/office/drawing/2014/main" id="{1DC54872-B447-CC47-A147-1942901A6432}"/>
                  </a:ext>
                </a:extLst>
              </p:cNvPr>
              <p:cNvSpPr txBox="1"/>
              <p:nvPr/>
            </p:nvSpPr>
            <p:spPr>
              <a:xfrm>
                <a:off x="5702821" y="3767448"/>
                <a:ext cx="1395959" cy="4606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23" name="文字方塊 23">
                <a:extLst>
                  <a:ext uri="{FF2B5EF4-FFF2-40B4-BE49-F238E27FC236}">
                    <a16:creationId xmlns:a16="http://schemas.microsoft.com/office/drawing/2014/main" id="{1DC54872-B447-CC47-A147-1942901A6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821" y="3767448"/>
                <a:ext cx="1395959" cy="460639"/>
              </a:xfrm>
              <a:prstGeom prst="rect">
                <a:avLst/>
              </a:prstGeom>
              <a:blipFill>
                <a:blip r:embed="rId14"/>
                <a:stretch>
                  <a:fillRect l="-909" b="-789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04" y="4146839"/>
            <a:ext cx="7213600" cy="590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文字方塊 13"/>
          <p:cNvSpPr txBox="1">
            <a:spLocks noChangeArrowheads="1"/>
          </p:cNvSpPr>
          <p:nvPr/>
        </p:nvSpPr>
        <p:spPr bwMode="auto">
          <a:xfrm>
            <a:off x="1228292" y="5381008"/>
            <a:ext cx="6980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In momentum space, the factor for a vertex is simply a constant.</a:t>
            </a:r>
          </a:p>
        </p:txBody>
      </p:sp>
      <p:sp>
        <p:nvSpPr>
          <p:cNvPr id="34819" name="文字方塊 14"/>
          <p:cNvSpPr txBox="1">
            <a:spLocks noChangeArrowheads="1"/>
          </p:cNvSpPr>
          <p:nvPr/>
        </p:nvSpPr>
        <p:spPr bwMode="auto">
          <a:xfrm>
            <a:off x="1210829" y="4954197"/>
            <a:ext cx="5327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integration yields a momentum conservation.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線接點 5"/>
          <p:cNvCxnSpPr/>
          <p:nvPr/>
        </p:nvCxnSpPr>
        <p:spPr>
          <a:xfrm rot="5400000">
            <a:off x="5681229" y="905164"/>
            <a:ext cx="769938" cy="158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rot="16200000" flipH="1">
            <a:off x="6016985" y="1312359"/>
            <a:ext cx="790575" cy="703262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rot="5400000">
            <a:off x="5451041" y="1303627"/>
            <a:ext cx="658813" cy="56038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文字方塊 4"/>
              <p:cNvSpPr txBox="1">
                <a:spLocks noChangeArrowheads="1"/>
              </p:cNvSpPr>
              <p:nvPr/>
            </p:nvSpPr>
            <p:spPr bwMode="auto">
              <a:xfrm>
                <a:off x="6168592" y="492414"/>
                <a:ext cx="3048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4823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8592" y="492414"/>
                <a:ext cx="304800" cy="368300"/>
              </a:xfrm>
              <a:prstGeom prst="rect">
                <a:avLst/>
              </a:prstGeom>
              <a:blipFill>
                <a:blip r:embed="rId3"/>
                <a:stretch>
                  <a:fillRect r="-4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文字方塊 5"/>
              <p:cNvSpPr txBox="1">
                <a:spLocks noChangeArrowheads="1"/>
              </p:cNvSpPr>
              <p:nvPr/>
            </p:nvSpPr>
            <p:spPr bwMode="auto">
              <a:xfrm>
                <a:off x="6849629" y="1768764"/>
                <a:ext cx="436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4824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9629" y="1768764"/>
                <a:ext cx="436563" cy="3698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文字方塊 6"/>
              <p:cNvSpPr txBox="1">
                <a:spLocks noChangeArrowheads="1"/>
              </p:cNvSpPr>
              <p:nvPr/>
            </p:nvSpPr>
            <p:spPr bwMode="auto">
              <a:xfrm>
                <a:off x="5136717" y="1811627"/>
                <a:ext cx="29051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48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6717" y="1811627"/>
                <a:ext cx="290512" cy="369887"/>
              </a:xfrm>
              <a:prstGeom prst="rect">
                <a:avLst/>
              </a:prstGeom>
              <a:blipFill>
                <a:blip r:embed="rId5"/>
                <a:stretch>
                  <a:fillRect r="-4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向右箭號 12"/>
          <p:cNvSpPr/>
          <p:nvPr/>
        </p:nvSpPr>
        <p:spPr>
          <a:xfrm>
            <a:off x="4323917" y="1071852"/>
            <a:ext cx="857250" cy="29051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828" name="文字方塊 13"/>
          <p:cNvSpPr txBox="1">
            <a:spLocks noChangeArrowheads="1"/>
          </p:cNvSpPr>
          <p:nvPr/>
        </p:nvSpPr>
        <p:spPr bwMode="auto">
          <a:xfrm>
            <a:off x="1145742" y="2189452"/>
            <a:ext cx="2728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Interaction Lagrangian</a:t>
            </a:r>
            <a:endParaRPr lang="zh-TW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9" name="文字方塊 14"/>
          <p:cNvSpPr txBox="1">
            <a:spLocks noChangeArrowheads="1"/>
          </p:cNvSpPr>
          <p:nvPr/>
        </p:nvSpPr>
        <p:spPr bwMode="auto">
          <a:xfrm>
            <a:off x="5558992" y="2189452"/>
            <a:ext cx="1073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vertex</a:t>
            </a:r>
            <a:endParaRPr lang="zh-TW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31" name="文字方塊 16"/>
          <p:cNvSpPr txBox="1">
            <a:spLocks noChangeArrowheads="1"/>
          </p:cNvSpPr>
          <p:nvPr/>
        </p:nvSpPr>
        <p:spPr bwMode="auto">
          <a:xfrm>
            <a:off x="1131454" y="2726027"/>
            <a:ext cx="731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The Interaction Lagrangian is integrated over the whole spacetime. </a:t>
            </a:r>
          </a:p>
        </p:txBody>
      </p:sp>
      <p:sp>
        <p:nvSpPr>
          <p:cNvPr id="34832" name="矩形 17"/>
          <p:cNvSpPr>
            <a:spLocks noChangeArrowheads="1"/>
          </p:cNvSpPr>
          <p:nvPr/>
        </p:nvSpPr>
        <p:spPr bwMode="auto">
          <a:xfrm>
            <a:off x="1177492" y="3168939"/>
            <a:ext cx="6307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Interaction could happen anywhere anytime.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33" name="文字方塊 1"/>
          <p:cNvSpPr txBox="1">
            <a:spLocks noChangeArrowheads="1"/>
          </p:cNvSpPr>
          <p:nvPr/>
        </p:nvSpPr>
        <p:spPr bwMode="auto">
          <a:xfrm>
            <a:off x="1155267" y="3594389"/>
            <a:ext cx="718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The amplitudes at various spacetime need to be added up.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左-右雙向箭號 3"/>
          <p:cNvSpPr/>
          <p:nvPr/>
        </p:nvSpPr>
        <p:spPr>
          <a:xfrm>
            <a:off x="4235017" y="2284702"/>
            <a:ext cx="865187" cy="255587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048843" y="716034"/>
                <a:ext cx="2723694" cy="37984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TW" i="0">
                              <a:latin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𝑔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 </m:t>
                      </m:r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𝐴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𝐵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𝐶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43" y="716034"/>
                <a:ext cx="2723694" cy="379848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048843" y="1254414"/>
                <a:ext cx="2749855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𝑖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𝑔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𝐴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𝐵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𝐶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43" y="1254414"/>
                <a:ext cx="2749855" cy="901914"/>
              </a:xfrm>
              <a:prstGeom prst="rect">
                <a:avLst/>
              </a:prstGeom>
              <a:blipFill>
                <a:blip r:embed="rId7"/>
                <a:stretch>
                  <a:fillRect l="-23394" t="-109722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接點 1"/>
          <p:cNvCxnSpPr/>
          <p:nvPr/>
        </p:nvCxnSpPr>
        <p:spPr>
          <a:xfrm rot="16200000" flipH="1">
            <a:off x="5634832" y="1702594"/>
            <a:ext cx="800100" cy="725487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接點 2"/>
          <p:cNvCxnSpPr/>
          <p:nvPr/>
        </p:nvCxnSpPr>
        <p:spPr>
          <a:xfrm rot="16200000" flipH="1">
            <a:off x="6349207" y="2486819"/>
            <a:ext cx="906462" cy="81915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接點 3"/>
          <p:cNvCxnSpPr/>
          <p:nvPr/>
        </p:nvCxnSpPr>
        <p:spPr>
          <a:xfrm rot="5400000">
            <a:off x="5608638" y="2506663"/>
            <a:ext cx="847725" cy="720725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4" name="文字方塊 8"/>
          <p:cNvSpPr txBox="1">
            <a:spLocks noChangeArrowheads="1"/>
          </p:cNvSpPr>
          <p:nvPr/>
        </p:nvSpPr>
        <p:spPr bwMode="auto">
          <a:xfrm>
            <a:off x="942975" y="4168775"/>
            <a:ext cx="788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Every </a:t>
            </a:r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field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operator in the interaction corresponds to one </a:t>
            </a:r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leg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in the vertex.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4379913" y="2246313"/>
            <a:ext cx="857250" cy="29051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847" name="文字方塊 17"/>
          <p:cNvSpPr txBox="1">
            <a:spLocks noChangeArrowheads="1"/>
          </p:cNvSpPr>
          <p:nvPr/>
        </p:nvSpPr>
        <p:spPr bwMode="auto">
          <a:xfrm>
            <a:off x="1477963" y="3363913"/>
            <a:ext cx="2728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Interaction Lagrangian</a:t>
            </a:r>
            <a:endParaRPr lang="zh-TW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8" name="文字方塊 18"/>
          <p:cNvSpPr txBox="1">
            <a:spLocks noChangeArrowheads="1"/>
          </p:cNvSpPr>
          <p:nvPr/>
        </p:nvSpPr>
        <p:spPr bwMode="auto">
          <a:xfrm>
            <a:off x="5891213" y="3363913"/>
            <a:ext cx="1073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Vertex</a:t>
            </a:r>
            <a:endParaRPr lang="zh-TW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9" name="文字方塊 19"/>
          <p:cNvSpPr txBox="1">
            <a:spLocks noChangeArrowheads="1"/>
          </p:cNvSpPr>
          <p:nvPr/>
        </p:nvSpPr>
        <p:spPr bwMode="auto">
          <a:xfrm>
            <a:off x="942975" y="4641850"/>
            <a:ext cx="7388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Every leg of a vertex can either annihilate or create a particle!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直線接點 18"/>
          <p:cNvCxnSpPr/>
          <p:nvPr/>
        </p:nvCxnSpPr>
        <p:spPr>
          <a:xfrm rot="5400000">
            <a:off x="6332538" y="1709737"/>
            <a:ext cx="820738" cy="646113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286000" y="2183210"/>
                <a:ext cx="1276632" cy="41671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zh-TW" sz="200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zh-TW" sz="2000" b="0" i="0" smtClean="0">
                              <a:latin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kumimoji="1" lang="zh-TW" altLang="en-US" sz="2000" b="0" i="1" smtClean="0">
                          <a:latin typeface="Cambria Math"/>
                          <a:cs typeface="Times New Roman"/>
                        </a:rPr>
                        <m:t>𝜆</m:t>
                      </m:r>
                      <m:sSup>
                        <m:sSupPr>
                          <m:ctrlPr>
                            <a:rPr kumimoji="1" lang="en-US" altLang="zh-TW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kumimoji="1" lang="zh-TW" altLang="en-US" sz="2000" b="0" i="1" smtClean="0">
                              <a:latin typeface="Cambria Math"/>
                              <a:cs typeface="Times New Roman"/>
                            </a:rPr>
                            <m:t>𝜙</m:t>
                          </m:r>
                        </m:e>
                        <m:sup>
                          <m:r>
                            <a:rPr kumimoji="1" lang="en-US" altLang="zh-TW" sz="2000" b="0" i="1" smtClean="0">
                              <a:latin typeface="Cambria Math"/>
                              <a:cs typeface="Times New Roman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183210"/>
                <a:ext cx="1276632" cy="416717"/>
              </a:xfrm>
              <a:prstGeom prst="rect">
                <a:avLst/>
              </a:prstGeom>
              <a:blipFill rotWithShape="1">
                <a:blip r:embed="rId5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8F43935D-995E-E248-A3B1-EE5641BE1793}"/>
                  </a:ext>
                </a:extLst>
              </p:cNvPr>
              <p:cNvSpPr txBox="1"/>
              <p:nvPr/>
            </p:nvSpPr>
            <p:spPr>
              <a:xfrm>
                <a:off x="7297019" y="3119305"/>
                <a:ext cx="1576201" cy="4606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𝜙</m:t>
                      </m:r>
                      <m:r>
                        <a:rPr kumimoji="1"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文字方塊 23">
                <a:extLst>
                  <a:ext uri="{FF2B5EF4-FFF2-40B4-BE49-F238E27FC236}">
                    <a16:creationId xmlns:a16="http://schemas.microsoft.com/office/drawing/2014/main" id="{8F43935D-995E-E248-A3B1-EE5641BE1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019" y="3119305"/>
                <a:ext cx="1576201" cy="460639"/>
              </a:xfrm>
              <a:prstGeom prst="rect">
                <a:avLst/>
              </a:prstGeom>
              <a:blipFill>
                <a:blip r:embed="rId6"/>
                <a:stretch>
                  <a:fillRect l="-4800" b="-108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文字方塊 1"/>
          <p:cNvSpPr txBox="1">
            <a:spLocks noChangeArrowheads="1"/>
          </p:cNvSpPr>
          <p:nvPr/>
        </p:nvSpPr>
        <p:spPr bwMode="auto">
          <a:xfrm>
            <a:off x="710008" y="706943"/>
            <a:ext cx="7991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whole series of operator </a:t>
            </a: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can be explicitly written in this notation: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文字方塊 3"/>
          <p:cNvSpPr txBox="1">
            <a:spLocks noChangeArrowheads="1"/>
          </p:cNvSpPr>
          <p:nvPr/>
        </p:nvSpPr>
        <p:spPr bwMode="auto">
          <a:xfrm>
            <a:off x="710008" y="2251482"/>
            <a:ext cx="5973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whole series can be summed into an exponential: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10009" y="1227235"/>
                <a:ext cx="6484388" cy="9578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𝑡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!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𝑡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⋯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I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I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09" y="1227235"/>
                <a:ext cx="6484388" cy="957826"/>
              </a:xfrm>
              <a:prstGeom prst="rect">
                <a:avLst/>
              </a:prstGeom>
              <a:blipFill>
                <a:blip r:embed="rId2"/>
                <a:stretch>
                  <a:fillRect t="-102632" b="-15921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10008" y="2726786"/>
                <a:ext cx="7253655" cy="30241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𝑡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−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!</m:t>
                              </m:r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⋯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 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𝑇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cs typeface="Times New Roman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cs typeface="Times New Roman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cs typeface="Times New Roman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∙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⋯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zh-TW" b="0" i="0" smtClean="0">
                          <a:latin typeface="Cambria Math"/>
                          <a:cs typeface="Times New Roman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𝑇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−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!</m:t>
                              </m:r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⋯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  <a:cs typeface="Times New Roman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cs typeface="Times New Roman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cs typeface="Times New Roman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∙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⋯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US" altLang="zh-TW" b="0" i="0" smtClean="0">
                          <a:latin typeface="Cambria Math"/>
                          <a:cs typeface="Times New Roman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𝑇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−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𝑛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!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limLoc m:val="undOvr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𝑡</m:t>
                                      </m:r>
                                    </m:sup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/>
                                        </a:rPr>
                                        <m:t>𝑡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 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TW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TW" i="1">
                                                  <a:latin typeface="Cambria Math"/>
                                                  <a:ea typeface="Cambria Math"/>
                                                  <a:cs typeface="Times New Roman"/>
                                                </a:rPr>
                                                <m:t>𝐻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altLang="zh-TW">
                                                  <a:latin typeface="Cambria Math"/>
                                                  <a:ea typeface="Cambria Math"/>
                                                  <a:cs typeface="Times New Roman"/>
                                                </a:rPr>
                                                <m:t>I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zh-TW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Times New Roman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TW" b="0" i="1" smtClean="0">
                                                  <a:latin typeface="Cambria Math"/>
                                                  <a:ea typeface="Cambria Math"/>
                                                  <a:cs typeface="Times New Roman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cs typeface="Times New Roman"/>
                        </a:rPr>
                        <m:t>𝑇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cs typeface="Times New Roman"/>
                            </a:rPr>
                            <m:t>exp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𝑖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𝑑𝑡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 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Times New Roman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ea typeface="Cambria Math"/>
                                              <a:cs typeface="Times New Roman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d>
                    </m:oMath>
                  </m:oMathPara>
                </a14:m>
                <a:endParaRPr lang="en-US" altLang="zh-TW" dirty="0">
                  <a:cs typeface="Times New Roman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08" y="2726786"/>
                <a:ext cx="7253655" cy="3024161"/>
              </a:xfrm>
              <a:prstGeom prst="rect">
                <a:avLst/>
              </a:prstGeom>
              <a:blipFill>
                <a:blip r:embed="rId3"/>
                <a:stretch>
                  <a:fillRect l="-699" t="-32636" b="-40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48426BF4-F78F-E940-8BC1-2F62CA5E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98" y="3761734"/>
            <a:ext cx="1326790" cy="19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F4872586-5F34-BB44-A6B6-A7DDC9043E7B}"/>
              </a:ext>
            </a:extLst>
          </p:cNvPr>
          <p:cNvSpPr/>
          <p:nvPr/>
        </p:nvSpPr>
        <p:spPr>
          <a:xfrm>
            <a:off x="6828368" y="5817314"/>
            <a:ext cx="2270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Freeman Dyson, 1923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3A1ECE-9EEA-194E-953F-CF7C47972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29" y="886691"/>
            <a:ext cx="8347603" cy="5444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C97FC8-DA5B-5F49-96D8-30F8686F7D6D}"/>
              </a:ext>
            </a:extLst>
          </p:cNvPr>
          <p:cNvSpPr txBox="1"/>
          <p:nvPr/>
        </p:nvSpPr>
        <p:spPr>
          <a:xfrm>
            <a:off x="2342202" y="341807"/>
            <a:ext cx="419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TW" dirty="0">
                <a:latin typeface="Times New Roman"/>
                <a:cs typeface="Times New Roman"/>
              </a:rPr>
              <a:t>The proof is so simple.</a:t>
            </a:r>
            <a:r>
              <a:rPr kumimoji="1" lang="zh-TW" altLang="en-US" dirty="0">
                <a:latin typeface="Times New Roman"/>
                <a:cs typeface="Times New Roman"/>
              </a:rPr>
              <a:t> </a:t>
            </a:r>
            <a:r>
              <a:rPr kumimoji="1" lang="en-US" altLang="zh-TW" dirty="0">
                <a:latin typeface="Times New Roman"/>
                <a:cs typeface="Times New Roman"/>
              </a:rPr>
              <a:t>From Tong’s notes.</a:t>
            </a:r>
            <a:endParaRPr kumimoji="1" lang="en-TW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2092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1">
                <a:extLst>
                  <a:ext uri="{FF2B5EF4-FFF2-40B4-BE49-F238E27FC236}">
                    <a16:creationId xmlns:a16="http://schemas.microsoft.com/office/drawing/2014/main" id="{8042E3E3-3F90-7C47-9AE0-3FFE8155F0E5}"/>
                  </a:ext>
                </a:extLst>
              </p:cNvPr>
              <p:cNvSpPr/>
              <p:nvPr/>
            </p:nvSpPr>
            <p:spPr>
              <a:xfrm>
                <a:off x="1343673" y="4512843"/>
                <a:ext cx="666114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矩形 1">
                <a:extLst>
                  <a:ext uri="{FF2B5EF4-FFF2-40B4-BE49-F238E27FC236}">
                    <a16:creationId xmlns:a16="http://schemas.microsoft.com/office/drawing/2014/main" id="{8042E3E3-3F90-7C47-9AE0-3FFE8155F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673" y="4512843"/>
                <a:ext cx="6661149" cy="901914"/>
              </a:xfrm>
              <a:prstGeom prst="rect">
                <a:avLst/>
              </a:prstGeom>
              <a:blipFill>
                <a:blip r:embed="rId3"/>
                <a:stretch>
                  <a:fillRect l="-6084"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1">
                <a:extLst>
                  <a:ext uri="{FF2B5EF4-FFF2-40B4-BE49-F238E27FC236}">
                    <a16:creationId xmlns:a16="http://schemas.microsoft.com/office/drawing/2014/main" id="{D0C7939A-ED6C-7545-964B-4F2852FB0AC9}"/>
                  </a:ext>
                </a:extLst>
              </p:cNvPr>
              <p:cNvSpPr/>
              <p:nvPr/>
            </p:nvSpPr>
            <p:spPr>
              <a:xfrm>
                <a:off x="204497" y="3001640"/>
                <a:ext cx="8939503" cy="57214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𝑔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𝐴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𝐶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𝑔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𝐴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𝐵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𝐶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7" name="矩形 1">
                <a:extLst>
                  <a:ext uri="{FF2B5EF4-FFF2-40B4-BE49-F238E27FC236}">
                    <a16:creationId xmlns:a16="http://schemas.microsoft.com/office/drawing/2014/main" id="{D0C7939A-ED6C-7545-964B-4F2852FB0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97" y="3001640"/>
                <a:ext cx="8939503" cy="572144"/>
              </a:xfrm>
              <a:prstGeom prst="rect">
                <a:avLst/>
              </a:prstGeom>
              <a:blipFill>
                <a:blip r:embed="rId4"/>
                <a:stretch>
                  <a:fillRect t="-73913" b="-1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485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9" name="弧形箭號 (上彎) 8"/>
          <p:cNvSpPr/>
          <p:nvPr/>
        </p:nvSpPr>
        <p:spPr>
          <a:xfrm>
            <a:off x="5748337" y="3497673"/>
            <a:ext cx="2263775" cy="333375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弧形箭號 (上彎) 9"/>
          <p:cNvSpPr/>
          <p:nvPr/>
        </p:nvSpPr>
        <p:spPr>
          <a:xfrm>
            <a:off x="3773488" y="3440113"/>
            <a:ext cx="5021029" cy="784225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80291" y="3120449"/>
            <a:ext cx="561100" cy="34766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663327" y="3113088"/>
            <a:ext cx="597311" cy="3333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650258" y="3090069"/>
            <a:ext cx="561099" cy="3810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8179035" y="3126624"/>
            <a:ext cx="615483" cy="3333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弧形箭號 (下彎) 14"/>
          <p:cNvSpPr/>
          <p:nvPr/>
        </p:nvSpPr>
        <p:spPr>
          <a:xfrm flipH="1">
            <a:off x="1371599" y="2714625"/>
            <a:ext cx="2997199" cy="392113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弧形箭號 (下彎) 15"/>
          <p:cNvSpPr/>
          <p:nvPr/>
        </p:nvSpPr>
        <p:spPr>
          <a:xfrm flipH="1">
            <a:off x="748144" y="2344738"/>
            <a:ext cx="5652655" cy="688975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03859" y="3121025"/>
            <a:ext cx="601328" cy="3333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575356" y="3117273"/>
            <a:ext cx="597311" cy="35083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6207608" y="3126624"/>
            <a:ext cx="601328" cy="3333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122610" y="3123769"/>
            <a:ext cx="632618" cy="3333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98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82" name="文字方塊 22"/>
          <p:cNvSpPr txBox="1">
            <a:spLocks noChangeArrowheads="1"/>
          </p:cNvSpPr>
          <p:nvPr/>
        </p:nvSpPr>
        <p:spPr bwMode="auto">
          <a:xfrm>
            <a:off x="2409825" y="1176338"/>
            <a:ext cx="2960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Amplitude for scattering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83" name="Object 10"/>
          <p:cNvGraphicFramePr>
            <a:graphicFrameLocks noChangeAspect="1"/>
          </p:cNvGraphicFramePr>
          <p:nvPr/>
        </p:nvGraphicFramePr>
        <p:xfrm>
          <a:off x="5138738" y="1204913"/>
          <a:ext cx="167163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964781" imgH="177723" progId="Equation.3">
                  <p:embed/>
                </p:oleObj>
              </mc:Choice>
              <mc:Fallback>
                <p:oleObj name="方程式" r:id="rId5" imgW="964781" imgH="177723" progId="Equation.3">
                  <p:embed/>
                  <p:pic>
                    <p:nvPicPr>
                      <p:cNvPr id="4098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8" y="1204913"/>
                        <a:ext cx="1671637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橢圓 24"/>
          <p:cNvSpPr/>
          <p:nvPr/>
        </p:nvSpPr>
        <p:spPr>
          <a:xfrm>
            <a:off x="5094288" y="4513263"/>
            <a:ext cx="2686050" cy="944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506" name="文字方塊 25"/>
          <p:cNvSpPr txBox="1">
            <a:spLocks noChangeArrowheads="1"/>
          </p:cNvSpPr>
          <p:nvPr/>
        </p:nvSpPr>
        <p:spPr bwMode="auto">
          <a:xfrm>
            <a:off x="5341938" y="5602288"/>
            <a:ext cx="333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Propagator between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7" name="文字方塊 26"/>
          <p:cNvSpPr txBox="1">
            <a:spLocks noChangeArrowheads="1"/>
          </p:cNvSpPr>
          <p:nvPr/>
        </p:nvSpPr>
        <p:spPr bwMode="auto">
          <a:xfrm>
            <a:off x="1944688" y="5602288"/>
            <a:ext cx="299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Fourier Transformation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向下箭號 27"/>
          <p:cNvSpPr/>
          <p:nvPr/>
        </p:nvSpPr>
        <p:spPr>
          <a:xfrm>
            <a:off x="3367088" y="5224463"/>
            <a:ext cx="146050" cy="4064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509" name="文字方塊 28"/>
          <p:cNvSpPr txBox="1">
            <a:spLocks noChangeArrowheads="1"/>
          </p:cNvSpPr>
          <p:nvPr/>
        </p:nvSpPr>
        <p:spPr bwMode="auto">
          <a:xfrm>
            <a:off x="582613" y="5980113"/>
            <a:ext cx="2597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pour into C at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2</a:t>
            </a:r>
            <a:endParaRPr lang="zh-TW" altLang="en-US" sz="2000" baseline="-25000">
              <a:latin typeface="Times New Roman" pitchFamily="18" charset="0"/>
              <a:ea typeface="FangSong" pitchFamily="49" charset="-122"/>
            </a:endParaRPr>
          </a:p>
        </p:txBody>
      </p:sp>
      <p:sp>
        <p:nvSpPr>
          <p:cNvPr id="20510" name="文字方塊 29"/>
          <p:cNvSpPr txBox="1">
            <a:spLocks noChangeArrowheads="1"/>
          </p:cNvSpPr>
          <p:nvPr/>
        </p:nvSpPr>
        <p:spPr bwMode="auto">
          <a:xfrm>
            <a:off x="3084513" y="5972175"/>
            <a:ext cx="2597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pour into C at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1</a:t>
            </a:r>
            <a:endParaRPr lang="zh-TW" altLang="en-US" sz="2000" baseline="-25000">
              <a:latin typeface="Times New Roman" pitchFamily="18" charset="0"/>
              <a:ea typeface="FangSong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98335" y="268779"/>
                <a:ext cx="6813778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(2)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=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𝑈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,−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  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𝑇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∙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ea typeface="Cambria Math"/>
                                          <a:cs typeface="Times New Roman"/>
                                        </a:rPr>
                                        <m:t>I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335" y="268779"/>
                <a:ext cx="6813778" cy="901914"/>
              </a:xfrm>
              <a:prstGeom prst="rect">
                <a:avLst/>
              </a:prstGeom>
              <a:blipFill>
                <a:blip r:embed="rId7"/>
                <a:stretch>
                  <a:fillRect t="-111111" b="-1708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7910996" y="3752676"/>
                <a:ext cx="1050159" cy="3782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996" y="3752676"/>
                <a:ext cx="1050159" cy="378245"/>
              </a:xfrm>
              <a:prstGeom prst="rect">
                <a:avLst/>
              </a:prstGeom>
              <a:blipFill>
                <a:blip r:embed="rId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5744028" y="3752676"/>
                <a:ext cx="1050159" cy="3782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028" y="3752676"/>
                <a:ext cx="1050159" cy="378245"/>
              </a:xfrm>
              <a:prstGeom prst="rect">
                <a:avLst/>
              </a:prstGeom>
              <a:blipFill>
                <a:blip r:embed="rId9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3994331" y="2532436"/>
                <a:ext cx="928331" cy="3782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331" y="2532436"/>
                <a:ext cx="928331" cy="378245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6249372" y="2495713"/>
                <a:ext cx="928331" cy="37824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372" y="2495713"/>
                <a:ext cx="928331" cy="378245"/>
              </a:xfrm>
              <a:prstGeom prst="rect">
                <a:avLst/>
              </a:prstGeom>
              <a:blipFill>
                <a:blip r:embed="rId11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1">
                <a:extLst>
                  <a:ext uri="{FF2B5EF4-FFF2-40B4-BE49-F238E27FC236}">
                    <a16:creationId xmlns:a16="http://schemas.microsoft.com/office/drawing/2014/main" id="{C6E7578A-BF7A-F843-9769-9C5E6FB840D7}"/>
                  </a:ext>
                </a:extLst>
              </p:cNvPr>
              <p:cNvSpPr/>
              <p:nvPr/>
            </p:nvSpPr>
            <p:spPr>
              <a:xfrm>
                <a:off x="2416823" y="1640524"/>
                <a:ext cx="306232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6" name="矩形 1">
                <a:extLst>
                  <a:ext uri="{FF2B5EF4-FFF2-40B4-BE49-F238E27FC236}">
                    <a16:creationId xmlns:a16="http://schemas.microsoft.com/office/drawing/2014/main" id="{C6E7578A-BF7A-F843-9769-9C5E6FB84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823" y="1640524"/>
                <a:ext cx="3062320" cy="369332"/>
              </a:xfrm>
              <a:prstGeom prst="rect">
                <a:avLst/>
              </a:prstGeom>
              <a:blipFill>
                <a:blip r:embed="rId12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66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5" grpId="0" animBg="1"/>
      <p:bldP spid="20506" grpId="0"/>
      <p:bldP spid="20507" grpId="0"/>
      <p:bldP spid="28" grpId="0" animBg="1"/>
      <p:bldP spid="20509" grpId="0"/>
      <p:bldP spid="20510" grpId="0"/>
      <p:bldP spid="3" grpId="0" animBg="1"/>
      <p:bldP spid="32" grpId="0" animBg="1"/>
      <p:bldP spid="33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1">
                <a:extLst>
                  <a:ext uri="{FF2B5EF4-FFF2-40B4-BE49-F238E27FC236}">
                    <a16:creationId xmlns:a16="http://schemas.microsoft.com/office/drawing/2014/main" id="{DFCE2C27-EA6A-F64D-B29F-3364E785681F}"/>
                  </a:ext>
                </a:extLst>
              </p:cNvPr>
              <p:cNvSpPr/>
              <p:nvPr/>
            </p:nvSpPr>
            <p:spPr>
              <a:xfrm>
                <a:off x="810021" y="1549499"/>
                <a:ext cx="7326271" cy="5942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𝐶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𝐶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†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†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矩形 1">
                <a:extLst>
                  <a:ext uri="{FF2B5EF4-FFF2-40B4-BE49-F238E27FC236}">
                    <a16:creationId xmlns:a16="http://schemas.microsoft.com/office/drawing/2014/main" id="{DFCE2C27-EA6A-F64D-B29F-3364E7856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21" y="1549499"/>
                <a:ext cx="7326271" cy="5942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35"/>
          <p:cNvSpPr/>
          <p:nvPr/>
        </p:nvSpPr>
        <p:spPr>
          <a:xfrm>
            <a:off x="1320318" y="3371046"/>
            <a:ext cx="5878513" cy="291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8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pSp>
        <p:nvGrpSpPr>
          <p:cNvPr id="41989" name="Group 3"/>
          <p:cNvGrpSpPr>
            <a:grpSpLocks noChangeAspect="1"/>
          </p:cNvGrpSpPr>
          <p:nvPr/>
        </p:nvGrpSpPr>
        <p:grpSpPr bwMode="auto">
          <a:xfrm>
            <a:off x="1537806" y="3647271"/>
            <a:ext cx="5257800" cy="2286000"/>
            <a:chOff x="2355" y="4860"/>
            <a:chExt cx="7200" cy="3200"/>
          </a:xfrm>
        </p:grpSpPr>
        <p:sp>
          <p:nvSpPr>
            <p:cNvPr id="41999" name="AutoShape 33"/>
            <p:cNvSpPr>
              <a:spLocks noChangeAspect="1" noChangeArrowheads="1" noTextEdit="1"/>
            </p:cNvSpPr>
            <p:nvPr/>
          </p:nvSpPr>
          <p:spPr bwMode="auto">
            <a:xfrm>
              <a:off x="2355" y="4860"/>
              <a:ext cx="7200" cy="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0" name="Line 22"/>
            <p:cNvSpPr>
              <a:spLocks noChangeShapeType="1"/>
            </p:cNvSpPr>
            <p:nvPr/>
          </p:nvSpPr>
          <p:spPr bwMode="auto">
            <a:xfrm>
              <a:off x="5311" y="5340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1" name="Line 21"/>
            <p:cNvSpPr>
              <a:spLocks noChangeShapeType="1"/>
            </p:cNvSpPr>
            <p:nvPr/>
          </p:nvSpPr>
          <p:spPr bwMode="auto">
            <a:xfrm flipV="1">
              <a:off x="5329" y="6279"/>
              <a:ext cx="942" cy="6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2" name="Line 16"/>
            <p:cNvSpPr>
              <a:spLocks noChangeShapeType="1"/>
            </p:cNvSpPr>
            <p:nvPr/>
          </p:nvSpPr>
          <p:spPr bwMode="auto">
            <a:xfrm>
              <a:off x="6271" y="5367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3" name="Text Box 15"/>
            <p:cNvSpPr txBox="1">
              <a:spLocks noChangeArrowheads="1"/>
            </p:cNvSpPr>
            <p:nvPr/>
          </p:nvSpPr>
          <p:spPr bwMode="auto">
            <a:xfrm>
              <a:off x="5626" y="6937"/>
              <a:ext cx="199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altLang="zh-TW" sz="1800"/>
            </a:p>
          </p:txBody>
        </p:sp>
        <p:sp>
          <p:nvSpPr>
            <p:cNvPr id="42004" name="Text Box 14"/>
            <p:cNvSpPr txBox="1">
              <a:spLocks noChangeArrowheads="1"/>
            </p:cNvSpPr>
            <p:nvPr/>
          </p:nvSpPr>
          <p:spPr bwMode="auto">
            <a:xfrm>
              <a:off x="4982" y="6735"/>
              <a:ext cx="247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altLang="zh-TW" sz="1800"/>
            </a:p>
          </p:txBody>
        </p:sp>
        <p:sp>
          <p:nvSpPr>
            <p:cNvPr id="42005" name="Text Box 13"/>
            <p:cNvSpPr txBox="1">
              <a:spLocks noChangeArrowheads="1"/>
            </p:cNvSpPr>
            <p:nvPr/>
          </p:nvSpPr>
          <p:spPr bwMode="auto">
            <a:xfrm>
              <a:off x="6320" y="6127"/>
              <a:ext cx="247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altLang="zh-TW" sz="1800"/>
            </a:p>
          </p:txBody>
        </p:sp>
        <p:sp>
          <p:nvSpPr>
            <p:cNvPr id="42006" name="Line 11"/>
            <p:cNvSpPr>
              <a:spLocks noChangeShapeType="1"/>
            </p:cNvSpPr>
            <p:nvPr/>
          </p:nvSpPr>
          <p:spPr bwMode="auto">
            <a:xfrm>
              <a:off x="7807" y="5316"/>
              <a:ext cx="2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7" name="Line 10"/>
            <p:cNvSpPr>
              <a:spLocks noChangeShapeType="1"/>
            </p:cNvSpPr>
            <p:nvPr/>
          </p:nvSpPr>
          <p:spPr bwMode="auto">
            <a:xfrm flipV="1">
              <a:off x="7807" y="6481"/>
              <a:ext cx="9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8" name="Text Box 9"/>
            <p:cNvSpPr txBox="1">
              <a:spLocks noChangeArrowheads="1"/>
            </p:cNvSpPr>
            <p:nvPr/>
          </p:nvSpPr>
          <p:spPr bwMode="auto">
            <a:xfrm>
              <a:off x="7683" y="7580"/>
              <a:ext cx="471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A(p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  <p:sp>
          <p:nvSpPr>
            <p:cNvPr id="42009" name="Text Box 8"/>
            <p:cNvSpPr txBox="1">
              <a:spLocks noChangeArrowheads="1"/>
            </p:cNvSpPr>
            <p:nvPr/>
          </p:nvSpPr>
          <p:spPr bwMode="auto">
            <a:xfrm>
              <a:off x="8621" y="7580"/>
              <a:ext cx="524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A(p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  <p:sp>
          <p:nvSpPr>
            <p:cNvPr id="42010" name="Text Box 7"/>
            <p:cNvSpPr txBox="1">
              <a:spLocks noChangeArrowheads="1"/>
            </p:cNvSpPr>
            <p:nvPr/>
          </p:nvSpPr>
          <p:spPr bwMode="auto">
            <a:xfrm>
              <a:off x="7609" y="5063"/>
              <a:ext cx="545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B(p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  <p:sp>
          <p:nvSpPr>
            <p:cNvPr id="42011" name="Line 6"/>
            <p:cNvSpPr>
              <a:spLocks noChangeShapeType="1"/>
            </p:cNvSpPr>
            <p:nvPr/>
          </p:nvSpPr>
          <p:spPr bwMode="auto">
            <a:xfrm>
              <a:off x="8798" y="5367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12" name="Text Box 5"/>
            <p:cNvSpPr txBox="1">
              <a:spLocks noChangeArrowheads="1"/>
            </p:cNvSpPr>
            <p:nvPr/>
          </p:nvSpPr>
          <p:spPr bwMode="auto">
            <a:xfrm>
              <a:off x="7956" y="6532"/>
              <a:ext cx="793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C(p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-p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  <p:sp>
          <p:nvSpPr>
            <p:cNvPr id="42013" name="Text Box 4"/>
            <p:cNvSpPr txBox="1">
              <a:spLocks noChangeArrowheads="1"/>
            </p:cNvSpPr>
            <p:nvPr/>
          </p:nvSpPr>
          <p:spPr bwMode="auto">
            <a:xfrm>
              <a:off x="8600" y="5063"/>
              <a:ext cx="545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B(p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</p:grpSp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3577743" y="5641171"/>
            <a:ext cx="34448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4176231" y="5641171"/>
            <a:ext cx="382587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>
            <a:off x="3509481" y="3799671"/>
            <a:ext cx="398462" cy="217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1993" name="Text Box 4"/>
          <p:cNvSpPr txBox="1">
            <a:spLocks noChangeArrowheads="1"/>
          </p:cNvSpPr>
          <p:nvPr/>
        </p:nvSpPr>
        <p:spPr bwMode="auto">
          <a:xfrm>
            <a:off x="4334981" y="3785384"/>
            <a:ext cx="398462" cy="217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6" name="弧形箭號 (下彎) 45"/>
          <p:cNvSpPr/>
          <p:nvPr/>
        </p:nvSpPr>
        <p:spPr>
          <a:xfrm flipV="1">
            <a:off x="7198831" y="1978807"/>
            <a:ext cx="670181" cy="376237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7" name="弧形箭號 (下彎) 46"/>
          <p:cNvSpPr/>
          <p:nvPr/>
        </p:nvSpPr>
        <p:spPr>
          <a:xfrm flipV="1">
            <a:off x="5573230" y="2029608"/>
            <a:ext cx="2236787" cy="376237"/>
          </a:xfrm>
          <a:prstGeom prst="curved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1997" name="文字方塊 48"/>
          <p:cNvSpPr txBox="1">
            <a:spLocks noChangeArrowheads="1"/>
          </p:cNvSpPr>
          <p:nvPr/>
        </p:nvSpPr>
        <p:spPr bwMode="auto">
          <a:xfrm>
            <a:off x="1483101" y="2387590"/>
            <a:ext cx="5980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A particle is created at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and later annihilated at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. 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152543" y="3604409"/>
            <a:ext cx="1727200" cy="2408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537805" y="505579"/>
            <a:ext cx="6537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>
                <a:latin typeface="Times New Roman"/>
                <a:cs typeface="Times New Roman"/>
              </a:rPr>
              <a:t>Why is it called propagator? </a:t>
            </a:r>
            <a:endParaRPr kumimoji="1" lang="zh-TW" altLang="en-US" sz="2000" dirty="0">
              <a:latin typeface="Times New Roman"/>
              <a:cs typeface="Times New Roman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1483101" y="2867779"/>
            <a:ext cx="4090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/>
                <a:cs typeface="Times New Roman"/>
              </a:rPr>
              <a:t>I</a:t>
            </a:r>
            <a:r>
              <a:rPr kumimoji="1" lang="en-US" altLang="zh-TW" sz="2000" dirty="0">
                <a:latin typeface="Times New Roman"/>
                <a:cs typeface="Times New Roman"/>
              </a:rPr>
              <a:t>t is indeed a propagator?</a:t>
            </a:r>
            <a:endParaRPr kumimoji="1" lang="zh-TW" altLang="en-US" sz="20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939A11-9DDD-5F4C-8C05-2AAECF6FBE1D}"/>
                  </a:ext>
                </a:extLst>
              </p:cNvPr>
              <p:cNvSpPr txBox="1"/>
              <p:nvPr/>
            </p:nvSpPr>
            <p:spPr>
              <a:xfrm>
                <a:off x="2238570" y="995626"/>
                <a:ext cx="826701" cy="3077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𝑡</m:t>
                          </m:r>
                        </m:e>
                        <m:sub>
                          <m: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kumimoji="1" lang="en-US" sz="2000" b="0" i="1" smtClean="0">
                          <a:latin typeface="Cambria Math" panose="02040503050406030204" pitchFamily="18" charset="0"/>
                          <a:cs typeface="Times New Roman"/>
                        </a:rPr>
                        <m:t>&gt;</m:t>
                      </m:r>
                      <m:sSub>
                        <m:sSubPr>
                          <m:ctrlP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𝑡</m:t>
                          </m:r>
                        </m:e>
                        <m:sub>
                          <m: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en-TW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939A11-9DDD-5F4C-8C05-2AAECF6FB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570" y="995626"/>
                <a:ext cx="826701" cy="307777"/>
              </a:xfrm>
              <a:prstGeom prst="rect">
                <a:avLst/>
              </a:prstGeom>
              <a:blipFill>
                <a:blip r:embed="rId3"/>
                <a:stretch>
                  <a:fillRect l="-6061" r="-1515" b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990" grpId="0" animBg="1"/>
      <p:bldP spid="41991" grpId="0" animBg="1"/>
      <p:bldP spid="41992" grpId="0" animBg="1"/>
      <p:bldP spid="41993" grpId="0" animBg="1"/>
      <p:bldP spid="46" grpId="0" animBg="1"/>
      <p:bldP spid="47" grpId="0" animBg="1"/>
      <p:bldP spid="41997" grpId="0"/>
      <p:bldP spid="50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圖片 1" descr="residual_stro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20" y="2287569"/>
            <a:ext cx="465137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文字方塊 2"/>
          <p:cNvSpPr txBox="1">
            <a:spLocks noChangeArrowheads="1"/>
          </p:cNvSpPr>
          <p:nvPr/>
        </p:nvSpPr>
        <p:spPr bwMode="auto">
          <a:xfrm>
            <a:off x="1208140" y="4644688"/>
            <a:ext cx="644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質子質子間的核力，分解開後應是介於夸克與夸克間的力。</a:t>
            </a:r>
          </a:p>
        </p:txBody>
      </p:sp>
      <p:sp>
        <p:nvSpPr>
          <p:cNvPr id="4" name="橢圓 3"/>
          <p:cNvSpPr/>
          <p:nvPr/>
        </p:nvSpPr>
        <p:spPr>
          <a:xfrm>
            <a:off x="2791872" y="1598594"/>
            <a:ext cx="508000" cy="463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1800">
                <a:solidFill>
                  <a:srgbClr val="FFFFFF"/>
                </a:solidFill>
              </a:rPr>
              <a:t>P</a:t>
            </a:r>
            <a:endParaRPr lang="zh-TW" altLang="en-US" sz="1800">
              <a:solidFill>
                <a:srgbClr val="FFFFFF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5049297" y="1576369"/>
            <a:ext cx="508000" cy="465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1800">
                <a:solidFill>
                  <a:srgbClr val="FFFFFF"/>
                </a:solidFill>
              </a:rPr>
              <a:t>P</a:t>
            </a:r>
            <a:endParaRPr lang="zh-TW" altLang="en-US" sz="1800">
              <a:solidFill>
                <a:srgbClr val="FFFFFF"/>
              </a:solidFill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3285585" y="1801794"/>
            <a:ext cx="566737" cy="14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>
            <a:stCxn id="5" idx="2"/>
          </p:cNvCxnSpPr>
          <p:nvPr/>
        </p:nvCxnSpPr>
        <p:spPr>
          <a:xfrm rot="10800000">
            <a:off x="4388897" y="1801794"/>
            <a:ext cx="660400" cy="6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592" name="文字方塊 7"/>
          <p:cNvSpPr txBox="1">
            <a:spLocks noChangeArrowheads="1"/>
          </p:cNvSpPr>
          <p:nvPr/>
        </p:nvSpPr>
        <p:spPr bwMode="auto">
          <a:xfrm>
            <a:off x="1189090" y="4217650"/>
            <a:ext cx="4949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如果質子是由更基本的夸克所組成</a:t>
            </a:r>
            <a:r>
              <a:rPr lang="en-US" altLang="zh-TW" sz="1800">
                <a:latin typeface="Tahoma" pitchFamily="34" charset="0"/>
              </a:rPr>
              <a:t>……</a:t>
            </a:r>
            <a:r>
              <a:rPr lang="zh-TW" altLang="en-US" sz="1800">
                <a:latin typeface="Tahoma" pitchFamily="34" charset="0"/>
              </a:rPr>
              <a:t>那麼</a:t>
            </a:r>
          </a:p>
        </p:txBody>
      </p:sp>
      <p:sp>
        <p:nvSpPr>
          <p:cNvPr id="195594" name="文字方塊 1"/>
          <p:cNvSpPr txBox="1">
            <a:spLocks noChangeArrowheads="1"/>
          </p:cNvSpPr>
          <p:nvPr/>
        </p:nvSpPr>
        <p:spPr bwMode="auto">
          <a:xfrm>
            <a:off x="1318672" y="1071544"/>
            <a:ext cx="673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以</a:t>
            </a:r>
            <a:r>
              <a:rPr lang="zh-TW" altLang="en-US" sz="1800"/>
              <a:t>π</a:t>
            </a:r>
            <a:r>
              <a:rPr lang="zh-TW" altLang="en-US" sz="1800">
                <a:latin typeface="Tahoma" pitchFamily="34" charset="0"/>
              </a:rPr>
              <a:t>子為媒介粒子的圖像並不是基本的，也不是特別有用。</a:t>
            </a:r>
          </a:p>
        </p:txBody>
      </p:sp>
      <p:sp>
        <p:nvSpPr>
          <p:cNvPr id="3" name="矩形 2"/>
          <p:cNvSpPr/>
          <p:nvPr/>
        </p:nvSpPr>
        <p:spPr>
          <a:xfrm>
            <a:off x="1208140" y="5080735"/>
            <a:ext cx="730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這個夸克之間很強的作用，將夸克束縛在微小的重子與介子中。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/>
      <p:bldP spid="19559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1">
                <a:extLst>
                  <a:ext uri="{FF2B5EF4-FFF2-40B4-BE49-F238E27FC236}">
                    <a16:creationId xmlns:a16="http://schemas.microsoft.com/office/drawing/2014/main" id="{EE21E79A-E02A-C440-9F9C-8CDE38563449}"/>
                  </a:ext>
                </a:extLst>
              </p:cNvPr>
              <p:cNvSpPr/>
              <p:nvPr/>
            </p:nvSpPr>
            <p:spPr>
              <a:xfrm>
                <a:off x="882299" y="1472929"/>
                <a:ext cx="7326271" cy="5942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𝐶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𝐶</m:t>
                              </m:r>
                            </m:e>
                          </m:acc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†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†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3" name="矩形 1">
                <a:extLst>
                  <a:ext uri="{FF2B5EF4-FFF2-40B4-BE49-F238E27FC236}">
                    <a16:creationId xmlns:a16="http://schemas.microsoft.com/office/drawing/2014/main" id="{EE21E79A-E02A-C440-9F9C-8CDE385634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99" y="1472929"/>
                <a:ext cx="7326271" cy="5942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35"/>
          <p:cNvSpPr/>
          <p:nvPr/>
        </p:nvSpPr>
        <p:spPr>
          <a:xfrm>
            <a:off x="1133898" y="3240088"/>
            <a:ext cx="5876925" cy="291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2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pSp>
        <p:nvGrpSpPr>
          <p:cNvPr id="43013" name="Group 3"/>
          <p:cNvGrpSpPr>
            <a:grpSpLocks noChangeAspect="1"/>
          </p:cNvGrpSpPr>
          <p:nvPr/>
        </p:nvGrpSpPr>
        <p:grpSpPr bwMode="auto">
          <a:xfrm>
            <a:off x="1351385" y="3516313"/>
            <a:ext cx="5257800" cy="2286000"/>
            <a:chOff x="2355" y="4860"/>
            <a:chExt cx="7200" cy="3200"/>
          </a:xfrm>
        </p:grpSpPr>
        <p:sp>
          <p:nvSpPr>
            <p:cNvPr id="43028" name="AutoShape 33"/>
            <p:cNvSpPr>
              <a:spLocks noChangeAspect="1" noChangeArrowheads="1" noTextEdit="1"/>
            </p:cNvSpPr>
            <p:nvPr/>
          </p:nvSpPr>
          <p:spPr bwMode="auto">
            <a:xfrm>
              <a:off x="2355" y="4860"/>
              <a:ext cx="7200" cy="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29" name="Line 32"/>
            <p:cNvSpPr>
              <a:spLocks noChangeShapeType="1"/>
            </p:cNvSpPr>
            <p:nvPr/>
          </p:nvSpPr>
          <p:spPr bwMode="auto">
            <a:xfrm>
              <a:off x="2981" y="5340"/>
              <a:ext cx="0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30" name="Line 31"/>
            <p:cNvSpPr>
              <a:spLocks noChangeShapeType="1"/>
            </p:cNvSpPr>
            <p:nvPr/>
          </p:nvSpPr>
          <p:spPr bwMode="auto">
            <a:xfrm>
              <a:off x="2999" y="6279"/>
              <a:ext cx="942" cy="6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31" name="Line 26"/>
            <p:cNvSpPr>
              <a:spLocks noChangeShapeType="1"/>
            </p:cNvSpPr>
            <p:nvPr/>
          </p:nvSpPr>
          <p:spPr bwMode="auto">
            <a:xfrm>
              <a:off x="3941" y="5367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32" name="Text Box 25"/>
            <p:cNvSpPr txBox="1">
              <a:spLocks noChangeArrowheads="1"/>
            </p:cNvSpPr>
            <p:nvPr/>
          </p:nvSpPr>
          <p:spPr bwMode="auto">
            <a:xfrm>
              <a:off x="3297" y="6836"/>
              <a:ext cx="313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altLang="zh-TW" sz="1800"/>
            </a:p>
          </p:txBody>
        </p:sp>
        <p:sp>
          <p:nvSpPr>
            <p:cNvPr id="43033" name="Text Box 24"/>
            <p:cNvSpPr txBox="1">
              <a:spLocks noChangeArrowheads="1"/>
            </p:cNvSpPr>
            <p:nvPr/>
          </p:nvSpPr>
          <p:spPr bwMode="auto">
            <a:xfrm>
              <a:off x="2652" y="6076"/>
              <a:ext cx="248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altLang="zh-TW" sz="1800"/>
            </a:p>
          </p:txBody>
        </p:sp>
        <p:sp>
          <p:nvSpPr>
            <p:cNvPr id="43034" name="Text Box 23"/>
            <p:cNvSpPr txBox="1">
              <a:spLocks noChangeArrowheads="1"/>
            </p:cNvSpPr>
            <p:nvPr/>
          </p:nvSpPr>
          <p:spPr bwMode="auto">
            <a:xfrm>
              <a:off x="4090" y="6785"/>
              <a:ext cx="247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altLang="zh-TW" sz="1800"/>
            </a:p>
          </p:txBody>
        </p:sp>
        <p:sp>
          <p:nvSpPr>
            <p:cNvPr id="43035" name="Line 22"/>
            <p:cNvSpPr>
              <a:spLocks noChangeShapeType="1"/>
            </p:cNvSpPr>
            <p:nvPr/>
          </p:nvSpPr>
          <p:spPr bwMode="auto">
            <a:xfrm>
              <a:off x="5311" y="5340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36" name="Line 21"/>
            <p:cNvSpPr>
              <a:spLocks noChangeShapeType="1"/>
            </p:cNvSpPr>
            <p:nvPr/>
          </p:nvSpPr>
          <p:spPr bwMode="auto">
            <a:xfrm flipV="1">
              <a:off x="5329" y="6279"/>
              <a:ext cx="942" cy="6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37" name="Line 16"/>
            <p:cNvSpPr>
              <a:spLocks noChangeShapeType="1"/>
            </p:cNvSpPr>
            <p:nvPr/>
          </p:nvSpPr>
          <p:spPr bwMode="auto">
            <a:xfrm>
              <a:off x="6271" y="5367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38" name="Text Box 15"/>
            <p:cNvSpPr txBox="1">
              <a:spLocks noChangeArrowheads="1"/>
            </p:cNvSpPr>
            <p:nvPr/>
          </p:nvSpPr>
          <p:spPr bwMode="auto">
            <a:xfrm>
              <a:off x="5626" y="6937"/>
              <a:ext cx="199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altLang="zh-TW" sz="1800"/>
            </a:p>
          </p:txBody>
        </p:sp>
        <p:sp>
          <p:nvSpPr>
            <p:cNvPr id="43039" name="Text Box 14"/>
            <p:cNvSpPr txBox="1">
              <a:spLocks noChangeArrowheads="1"/>
            </p:cNvSpPr>
            <p:nvPr/>
          </p:nvSpPr>
          <p:spPr bwMode="auto">
            <a:xfrm>
              <a:off x="4982" y="6735"/>
              <a:ext cx="247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altLang="zh-TW" sz="1800"/>
            </a:p>
          </p:txBody>
        </p:sp>
        <p:sp>
          <p:nvSpPr>
            <p:cNvPr id="43040" name="Text Box 13"/>
            <p:cNvSpPr txBox="1">
              <a:spLocks noChangeArrowheads="1"/>
            </p:cNvSpPr>
            <p:nvPr/>
          </p:nvSpPr>
          <p:spPr bwMode="auto">
            <a:xfrm>
              <a:off x="6320" y="6127"/>
              <a:ext cx="247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altLang="zh-TW" sz="1800"/>
            </a:p>
          </p:txBody>
        </p:sp>
        <p:sp>
          <p:nvSpPr>
            <p:cNvPr id="43041" name="Line 12"/>
            <p:cNvSpPr>
              <a:spLocks noChangeShapeType="1"/>
            </p:cNvSpPr>
            <p:nvPr/>
          </p:nvSpPr>
          <p:spPr bwMode="auto">
            <a:xfrm>
              <a:off x="6816" y="6583"/>
              <a:ext cx="4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42" name="Line 11"/>
            <p:cNvSpPr>
              <a:spLocks noChangeShapeType="1"/>
            </p:cNvSpPr>
            <p:nvPr/>
          </p:nvSpPr>
          <p:spPr bwMode="auto">
            <a:xfrm>
              <a:off x="7807" y="5316"/>
              <a:ext cx="2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43" name="Line 10"/>
            <p:cNvSpPr>
              <a:spLocks noChangeShapeType="1"/>
            </p:cNvSpPr>
            <p:nvPr/>
          </p:nvSpPr>
          <p:spPr bwMode="auto">
            <a:xfrm flipV="1">
              <a:off x="7807" y="6481"/>
              <a:ext cx="9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44" name="Text Box 9"/>
            <p:cNvSpPr txBox="1">
              <a:spLocks noChangeArrowheads="1"/>
            </p:cNvSpPr>
            <p:nvPr/>
          </p:nvSpPr>
          <p:spPr bwMode="auto">
            <a:xfrm>
              <a:off x="7683" y="7580"/>
              <a:ext cx="471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A(p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  <p:sp>
          <p:nvSpPr>
            <p:cNvPr id="43045" name="Text Box 8"/>
            <p:cNvSpPr txBox="1">
              <a:spLocks noChangeArrowheads="1"/>
            </p:cNvSpPr>
            <p:nvPr/>
          </p:nvSpPr>
          <p:spPr bwMode="auto">
            <a:xfrm>
              <a:off x="8621" y="7580"/>
              <a:ext cx="524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A(p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  <p:sp>
          <p:nvSpPr>
            <p:cNvPr id="43046" name="Text Box 7"/>
            <p:cNvSpPr txBox="1">
              <a:spLocks noChangeArrowheads="1"/>
            </p:cNvSpPr>
            <p:nvPr/>
          </p:nvSpPr>
          <p:spPr bwMode="auto">
            <a:xfrm>
              <a:off x="7609" y="5063"/>
              <a:ext cx="545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B(p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  <p:sp>
          <p:nvSpPr>
            <p:cNvPr id="43047" name="Line 6"/>
            <p:cNvSpPr>
              <a:spLocks noChangeShapeType="1"/>
            </p:cNvSpPr>
            <p:nvPr/>
          </p:nvSpPr>
          <p:spPr bwMode="auto">
            <a:xfrm>
              <a:off x="8798" y="5367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48" name="Text Box 5"/>
            <p:cNvSpPr txBox="1">
              <a:spLocks noChangeArrowheads="1"/>
            </p:cNvSpPr>
            <p:nvPr/>
          </p:nvSpPr>
          <p:spPr bwMode="auto">
            <a:xfrm>
              <a:off x="7956" y="6532"/>
              <a:ext cx="793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C(p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-p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  <p:sp>
          <p:nvSpPr>
            <p:cNvPr id="43049" name="Text Box 4"/>
            <p:cNvSpPr txBox="1">
              <a:spLocks noChangeArrowheads="1"/>
            </p:cNvSpPr>
            <p:nvPr/>
          </p:nvSpPr>
          <p:spPr bwMode="auto">
            <a:xfrm>
              <a:off x="8600" y="5063"/>
              <a:ext cx="545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B(p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zh-TW" sz="1800"/>
            </a:p>
          </p:txBody>
        </p:sp>
      </p:grp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1635548" y="5510213"/>
            <a:ext cx="342900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3391323" y="5510213"/>
            <a:ext cx="344487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378498" y="5524500"/>
            <a:ext cx="382587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989810" y="5510213"/>
            <a:ext cx="38258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3018" name="Text Box 7"/>
          <p:cNvSpPr txBox="1">
            <a:spLocks noChangeArrowheads="1"/>
          </p:cNvSpPr>
          <p:nvPr/>
        </p:nvSpPr>
        <p:spPr bwMode="auto">
          <a:xfrm>
            <a:off x="1581573" y="3640138"/>
            <a:ext cx="396875" cy="217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3019" name="Text Box 28"/>
          <p:cNvSpPr txBox="1">
            <a:spLocks noChangeArrowheads="1"/>
          </p:cNvSpPr>
          <p:nvPr/>
        </p:nvSpPr>
        <p:spPr bwMode="auto">
          <a:xfrm>
            <a:off x="1640310" y="3878263"/>
            <a:ext cx="98425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en-US" altLang="zh-TW" sz="1800"/>
          </a:p>
        </p:txBody>
      </p:sp>
      <p:sp>
        <p:nvSpPr>
          <p:cNvPr id="43020" name="Text Box 7"/>
          <p:cNvSpPr txBox="1">
            <a:spLocks noChangeArrowheads="1"/>
          </p:cNvSpPr>
          <p:nvPr/>
        </p:nvSpPr>
        <p:spPr bwMode="auto">
          <a:xfrm>
            <a:off x="3323060" y="3668713"/>
            <a:ext cx="396875" cy="217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3021" name="Text Box 4"/>
          <p:cNvSpPr txBox="1">
            <a:spLocks noChangeArrowheads="1"/>
          </p:cNvSpPr>
          <p:nvPr/>
        </p:nvSpPr>
        <p:spPr bwMode="auto">
          <a:xfrm>
            <a:off x="4148560" y="3654425"/>
            <a:ext cx="396875" cy="217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3022" name="Text Box 4"/>
          <p:cNvSpPr txBox="1">
            <a:spLocks noChangeArrowheads="1"/>
          </p:cNvSpPr>
          <p:nvPr/>
        </p:nvSpPr>
        <p:spPr bwMode="auto">
          <a:xfrm>
            <a:off x="2405485" y="3625850"/>
            <a:ext cx="398463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6" name="弧形箭號 (下彎) 45"/>
          <p:cNvSpPr/>
          <p:nvPr/>
        </p:nvSpPr>
        <p:spPr>
          <a:xfrm flipV="1">
            <a:off x="7209260" y="1895475"/>
            <a:ext cx="711200" cy="376238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7" name="弧形箭號 (下彎) 46"/>
          <p:cNvSpPr/>
          <p:nvPr/>
        </p:nvSpPr>
        <p:spPr>
          <a:xfrm flipV="1">
            <a:off x="5685259" y="1958822"/>
            <a:ext cx="2315087" cy="625782"/>
          </a:xfrm>
          <a:prstGeom prst="curved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3026" name="文字方塊 48"/>
          <p:cNvSpPr txBox="1">
            <a:spLocks noChangeArrowheads="1"/>
          </p:cNvSpPr>
          <p:nvPr/>
        </p:nvSpPr>
        <p:spPr bwMode="auto">
          <a:xfrm>
            <a:off x="1206923" y="2714625"/>
            <a:ext cx="5980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A particle is created at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and later annihilated at </a:t>
            </a:r>
            <a:r>
              <a:rPr lang="en-US" altLang="zh-TW" sz="20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TW" sz="20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. 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889673" y="3429000"/>
            <a:ext cx="3802062" cy="240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BF8C3A-790F-BD4D-B3E7-6452AB1B2394}"/>
                  </a:ext>
                </a:extLst>
              </p:cNvPr>
              <p:cNvSpPr txBox="1"/>
              <p:nvPr/>
            </p:nvSpPr>
            <p:spPr>
              <a:xfrm>
                <a:off x="2192611" y="954511"/>
                <a:ext cx="826701" cy="30777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𝑡</m:t>
                          </m:r>
                        </m:e>
                        <m:sub>
                          <m: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kumimoji="1" lang="en-US" sz="2000" b="0" i="1" smtClean="0">
                          <a:latin typeface="Cambria Math" panose="02040503050406030204" pitchFamily="18" charset="0"/>
                          <a:cs typeface="Times New Roman"/>
                        </a:rPr>
                        <m:t>&gt;</m:t>
                      </m:r>
                      <m:sSub>
                        <m:sSubPr>
                          <m:ctrlP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𝑡</m:t>
                          </m:r>
                        </m:e>
                        <m:sub>
                          <m:r>
                            <a:rPr kumimoji="1" lang="en-US" sz="2000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en-TW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2BF8C3A-790F-BD4D-B3E7-6452AB1B2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611" y="954511"/>
                <a:ext cx="826701" cy="307777"/>
              </a:xfrm>
              <a:prstGeom prst="rect">
                <a:avLst/>
              </a:prstGeom>
              <a:blipFill>
                <a:blip r:embed="rId3"/>
                <a:stretch>
                  <a:fillRect l="-6061" r="-1515" b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1945527" y="1757968"/>
            <a:ext cx="3714656" cy="2407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035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grpSp>
        <p:nvGrpSpPr>
          <p:cNvPr id="44036" name="Group 3"/>
          <p:cNvGrpSpPr>
            <a:grpSpLocks noChangeAspect="1"/>
          </p:cNvGrpSpPr>
          <p:nvPr/>
        </p:nvGrpSpPr>
        <p:grpSpPr bwMode="auto">
          <a:xfrm>
            <a:off x="2173288" y="1687513"/>
            <a:ext cx="5257800" cy="2286000"/>
            <a:chOff x="2355" y="4860"/>
            <a:chExt cx="7200" cy="3200"/>
          </a:xfrm>
        </p:grpSpPr>
        <p:sp>
          <p:nvSpPr>
            <p:cNvPr id="44051" name="AutoShape 33"/>
            <p:cNvSpPr>
              <a:spLocks noChangeAspect="1" noChangeArrowheads="1" noTextEdit="1"/>
            </p:cNvSpPr>
            <p:nvPr/>
          </p:nvSpPr>
          <p:spPr bwMode="auto">
            <a:xfrm>
              <a:off x="2355" y="4860"/>
              <a:ext cx="7200" cy="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52" name="Line 32"/>
            <p:cNvSpPr>
              <a:spLocks noChangeShapeType="1"/>
            </p:cNvSpPr>
            <p:nvPr/>
          </p:nvSpPr>
          <p:spPr bwMode="auto">
            <a:xfrm>
              <a:off x="2981" y="5340"/>
              <a:ext cx="0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53" name="Line 31"/>
            <p:cNvSpPr>
              <a:spLocks noChangeShapeType="1"/>
            </p:cNvSpPr>
            <p:nvPr/>
          </p:nvSpPr>
          <p:spPr bwMode="auto">
            <a:xfrm>
              <a:off x="2999" y="6279"/>
              <a:ext cx="942" cy="6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54" name="Line 26"/>
            <p:cNvSpPr>
              <a:spLocks noChangeShapeType="1"/>
            </p:cNvSpPr>
            <p:nvPr/>
          </p:nvSpPr>
          <p:spPr bwMode="auto">
            <a:xfrm>
              <a:off x="3941" y="5367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55" name="Text Box 25"/>
            <p:cNvSpPr txBox="1">
              <a:spLocks noChangeArrowheads="1"/>
            </p:cNvSpPr>
            <p:nvPr/>
          </p:nvSpPr>
          <p:spPr bwMode="auto">
            <a:xfrm>
              <a:off x="3297" y="6836"/>
              <a:ext cx="313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altLang="zh-TW" sz="1800"/>
            </a:p>
          </p:txBody>
        </p:sp>
        <p:sp>
          <p:nvSpPr>
            <p:cNvPr id="44056" name="Text Box 24"/>
            <p:cNvSpPr txBox="1">
              <a:spLocks noChangeArrowheads="1"/>
            </p:cNvSpPr>
            <p:nvPr/>
          </p:nvSpPr>
          <p:spPr bwMode="auto">
            <a:xfrm>
              <a:off x="2652" y="6076"/>
              <a:ext cx="248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altLang="zh-TW" sz="1800"/>
            </a:p>
          </p:txBody>
        </p:sp>
        <p:sp>
          <p:nvSpPr>
            <p:cNvPr id="44057" name="Text Box 23"/>
            <p:cNvSpPr txBox="1">
              <a:spLocks noChangeArrowheads="1"/>
            </p:cNvSpPr>
            <p:nvPr/>
          </p:nvSpPr>
          <p:spPr bwMode="auto">
            <a:xfrm>
              <a:off x="4090" y="6785"/>
              <a:ext cx="247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altLang="zh-TW" sz="1800"/>
            </a:p>
          </p:txBody>
        </p:sp>
        <p:sp>
          <p:nvSpPr>
            <p:cNvPr id="44058" name="Line 22"/>
            <p:cNvSpPr>
              <a:spLocks noChangeShapeType="1"/>
            </p:cNvSpPr>
            <p:nvPr/>
          </p:nvSpPr>
          <p:spPr bwMode="auto">
            <a:xfrm>
              <a:off x="5311" y="5340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59" name="Line 21"/>
            <p:cNvSpPr>
              <a:spLocks noChangeShapeType="1"/>
            </p:cNvSpPr>
            <p:nvPr/>
          </p:nvSpPr>
          <p:spPr bwMode="auto">
            <a:xfrm flipV="1">
              <a:off x="5329" y="6279"/>
              <a:ext cx="942" cy="6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60" name="Line 16"/>
            <p:cNvSpPr>
              <a:spLocks noChangeShapeType="1"/>
            </p:cNvSpPr>
            <p:nvPr/>
          </p:nvSpPr>
          <p:spPr bwMode="auto">
            <a:xfrm>
              <a:off x="6271" y="5367"/>
              <a:ext cx="1" cy="2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061" name="Text Box 15"/>
            <p:cNvSpPr txBox="1">
              <a:spLocks noChangeArrowheads="1"/>
            </p:cNvSpPr>
            <p:nvPr/>
          </p:nvSpPr>
          <p:spPr bwMode="auto">
            <a:xfrm>
              <a:off x="5626" y="6937"/>
              <a:ext cx="199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altLang="zh-TW" sz="1800"/>
            </a:p>
          </p:txBody>
        </p:sp>
        <p:sp>
          <p:nvSpPr>
            <p:cNvPr id="44062" name="Text Box 14"/>
            <p:cNvSpPr txBox="1">
              <a:spLocks noChangeArrowheads="1"/>
            </p:cNvSpPr>
            <p:nvPr/>
          </p:nvSpPr>
          <p:spPr bwMode="auto">
            <a:xfrm>
              <a:off x="4982" y="6735"/>
              <a:ext cx="247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altLang="zh-TW" sz="1800"/>
            </a:p>
          </p:txBody>
        </p:sp>
        <p:sp>
          <p:nvSpPr>
            <p:cNvPr id="44063" name="Text Box 13"/>
            <p:cNvSpPr txBox="1">
              <a:spLocks noChangeArrowheads="1"/>
            </p:cNvSpPr>
            <p:nvPr/>
          </p:nvSpPr>
          <p:spPr bwMode="auto">
            <a:xfrm>
              <a:off x="6320" y="6127"/>
              <a:ext cx="247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0" hangingPunct="0"/>
              <a:r>
                <a:rPr lang="en-US" altLang="zh-TW" sz="120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TW" sz="1200" baseline="-3000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altLang="zh-TW" sz="1800"/>
            </a:p>
          </p:txBody>
        </p:sp>
      </p:grp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2447176" y="3808194"/>
            <a:ext cx="34448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4202951" y="3808194"/>
            <a:ext cx="34448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3190126" y="3822481"/>
            <a:ext cx="38258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4801439" y="3808194"/>
            <a:ext cx="382587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A(p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2393201" y="1936531"/>
            <a:ext cx="398463" cy="217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4042" name="Text Box 28"/>
          <p:cNvSpPr txBox="1">
            <a:spLocks noChangeArrowheads="1"/>
          </p:cNvSpPr>
          <p:nvPr/>
        </p:nvSpPr>
        <p:spPr bwMode="auto">
          <a:xfrm>
            <a:off x="2453526" y="2176244"/>
            <a:ext cx="96838" cy="342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endParaRPr lang="en-US" altLang="zh-TW" sz="1800"/>
          </a:p>
        </p:txBody>
      </p:sp>
      <p:sp>
        <p:nvSpPr>
          <p:cNvPr id="44043" name="Text Box 7"/>
          <p:cNvSpPr txBox="1">
            <a:spLocks noChangeArrowheads="1"/>
          </p:cNvSpPr>
          <p:nvPr/>
        </p:nvSpPr>
        <p:spPr bwMode="auto">
          <a:xfrm>
            <a:off x="4134689" y="1966694"/>
            <a:ext cx="398462" cy="217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4044" name="Text Box 4"/>
          <p:cNvSpPr txBox="1">
            <a:spLocks noChangeArrowheads="1"/>
          </p:cNvSpPr>
          <p:nvPr/>
        </p:nvSpPr>
        <p:spPr bwMode="auto">
          <a:xfrm>
            <a:off x="4960189" y="1952406"/>
            <a:ext cx="398462" cy="21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4045" name="Text Box 4"/>
          <p:cNvSpPr txBox="1">
            <a:spLocks noChangeArrowheads="1"/>
          </p:cNvSpPr>
          <p:nvPr/>
        </p:nvSpPr>
        <p:spPr bwMode="auto">
          <a:xfrm>
            <a:off x="3218701" y="1922244"/>
            <a:ext cx="398463" cy="217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0" hangingPunct="0"/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B(p</a:t>
            </a:r>
            <a:r>
              <a:rPr lang="en-US" altLang="zh-TW" sz="1200" baseline="-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120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800"/>
          </a:p>
        </p:txBody>
      </p:sp>
      <p:sp>
        <p:nvSpPr>
          <p:cNvPr id="44048" name="文字方塊 16"/>
          <p:cNvSpPr txBox="1">
            <a:spLocks noChangeArrowheads="1"/>
          </p:cNvSpPr>
          <p:nvPr/>
        </p:nvSpPr>
        <p:spPr bwMode="auto">
          <a:xfrm>
            <a:off x="1290637" y="5194380"/>
            <a:ext cx="731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Every Interaction vertex is integrated over the whole spacetime. </a:t>
            </a:r>
          </a:p>
        </p:txBody>
      </p:sp>
      <p:sp>
        <p:nvSpPr>
          <p:cNvPr id="44049" name="矩形 17"/>
          <p:cNvSpPr>
            <a:spLocks noChangeArrowheads="1"/>
          </p:cNvSpPr>
          <p:nvPr/>
        </p:nvSpPr>
        <p:spPr bwMode="auto">
          <a:xfrm>
            <a:off x="1290637" y="5603455"/>
            <a:ext cx="6307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Interaction could happen anywhere anytime.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50" name="矩形 1"/>
          <p:cNvSpPr>
            <a:spLocks noChangeArrowheads="1"/>
          </p:cNvSpPr>
          <p:nvPr/>
        </p:nvSpPr>
        <p:spPr bwMode="auto">
          <a:xfrm>
            <a:off x="1290637" y="4323397"/>
            <a:ext cx="7132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This construction ensures causality of the process. 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1">
                <a:extLst>
                  <a:ext uri="{FF2B5EF4-FFF2-40B4-BE49-F238E27FC236}">
                    <a16:creationId xmlns:a16="http://schemas.microsoft.com/office/drawing/2014/main" id="{B3ED40DE-33A4-4943-90CA-69DD5BB6F615}"/>
                  </a:ext>
                </a:extLst>
              </p:cNvPr>
              <p:cNvSpPr/>
              <p:nvPr/>
            </p:nvSpPr>
            <p:spPr>
              <a:xfrm>
                <a:off x="-24164" y="637778"/>
                <a:ext cx="9160109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zh-TW" altLang="en-US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/>
                              <a:cs typeface="Times New Roman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𝐶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2" name="矩形 1">
                <a:extLst>
                  <a:ext uri="{FF2B5EF4-FFF2-40B4-BE49-F238E27FC236}">
                    <a16:creationId xmlns:a16="http://schemas.microsoft.com/office/drawing/2014/main" id="{B3ED40DE-33A4-4943-90CA-69DD5BB6F6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164" y="637778"/>
                <a:ext cx="9160109" cy="901914"/>
              </a:xfrm>
              <a:prstGeom prst="rect">
                <a:avLst/>
              </a:prstGeom>
              <a:blipFill>
                <a:blip r:embed="rId2"/>
                <a:stretch>
                  <a:fillRect t="-111111" b="-1694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89B7B31C-4300-7347-9BF5-E66E63FDC268}"/>
              </a:ext>
            </a:extLst>
          </p:cNvPr>
          <p:cNvSpPr txBox="1"/>
          <p:nvPr/>
        </p:nvSpPr>
        <p:spPr>
          <a:xfrm>
            <a:off x="1324971" y="4753108"/>
            <a:ext cx="6619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It is actually the sum of two possible but exclusive processes.</a:t>
            </a:r>
            <a:r>
              <a:rPr lang="zh-TW" altLang="zh-TW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TW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E3FA85-47E8-C84C-B089-9D18E7E11A59}"/>
              </a:ext>
            </a:extLst>
          </p:cNvPr>
          <p:cNvSpPr txBox="1"/>
          <p:nvPr/>
        </p:nvSpPr>
        <p:spPr>
          <a:xfrm>
            <a:off x="1239321" y="6026169"/>
            <a:ext cx="6358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And amplitudes need to be added up.</a:t>
            </a:r>
            <a:endParaRPr lang="en-TW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82C3-7558-9200-BE6A-48F4CF1DA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063E0FF3-CF32-3E6E-CF79-76634A8123BD}"/>
                  </a:ext>
                </a:extLst>
              </p:cNvPr>
              <p:cNvSpPr/>
              <p:nvPr/>
            </p:nvSpPr>
            <p:spPr>
              <a:xfrm>
                <a:off x="543036" y="3343655"/>
                <a:ext cx="5339257" cy="4433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</m:d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𝑖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/>
                                </a:rPr>
                                <m:t>𝑔</m:t>
                              </m:r>
                              <m:nary>
                                <m:naryPr>
                                  <m:limLoc m:val="undOvr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  <a:cs typeface="Times New Roman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 </m:t>
                                  </m:r>
                                </m:e>
                              </m:nary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𝜓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e>
                          <m:r>
                            <a:rPr lang="en-US" altLang="zh-TW" i="1">
                              <a:latin typeface="Cambria Math"/>
                              <a:cs typeface="Times New Roman" panose="020206030504050203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063E0FF3-CF32-3E6E-CF79-76634A8123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36" y="3343655"/>
                <a:ext cx="5339257" cy="443326"/>
              </a:xfrm>
              <a:prstGeom prst="rect">
                <a:avLst/>
              </a:prstGeom>
              <a:blipFill>
                <a:blip r:embed="rId2"/>
                <a:stretch>
                  <a:fillRect t="-108333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5">
            <a:extLst>
              <a:ext uri="{FF2B5EF4-FFF2-40B4-BE49-F238E27FC236}">
                <a16:creationId xmlns:a16="http://schemas.microsoft.com/office/drawing/2014/main" id="{BC43B5CE-6B7C-7401-94F4-393318125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90" y="5295785"/>
            <a:ext cx="6330877" cy="5186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6" name="文字方塊 25">
            <a:extLst>
              <a:ext uri="{FF2B5EF4-FFF2-40B4-BE49-F238E27FC236}">
                <a16:creationId xmlns:a16="http://schemas.microsoft.com/office/drawing/2014/main" id="{8DD0B89F-7D2C-1826-C830-32CB51CE3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20" y="4481532"/>
            <a:ext cx="419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remaining numerical factor is: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22ECCB4-FE23-4947-9288-C1C27F5A1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58" y="4889826"/>
            <a:ext cx="288845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Momentum Conservation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73EC4A3-A196-6A11-14A1-73405521FCBB}"/>
                  </a:ext>
                </a:extLst>
              </p:cNvPr>
              <p:cNvSpPr txBox="1"/>
              <p:nvPr/>
            </p:nvSpPr>
            <p:spPr>
              <a:xfrm>
                <a:off x="3741146" y="3894502"/>
                <a:ext cx="426014" cy="3381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73EC4A3-A196-6A11-14A1-73405521F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146" y="3894502"/>
                <a:ext cx="426014" cy="338169"/>
              </a:xfrm>
              <a:prstGeom prst="rect">
                <a:avLst/>
              </a:prstGeom>
              <a:blipFill>
                <a:blip r:embed="rId4"/>
                <a:stretch>
                  <a:fillRect l="-8571" t="-178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788F85-05F4-6533-61CA-E65665B15805}"/>
                  </a:ext>
                </a:extLst>
              </p:cNvPr>
              <p:cNvSpPr txBox="1"/>
              <p:nvPr/>
            </p:nvSpPr>
            <p:spPr>
              <a:xfrm>
                <a:off x="4328192" y="3834032"/>
                <a:ext cx="338361" cy="41690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788F85-05F4-6533-61CA-E65665B15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92" y="3834032"/>
                <a:ext cx="338361" cy="416909"/>
              </a:xfrm>
              <a:prstGeom prst="rect">
                <a:avLst/>
              </a:prstGeom>
              <a:blipFill>
                <a:blip r:embed="rId5"/>
                <a:stretch>
                  <a:fillRect l="-10714" t="-2941" r="-7143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70998A6B-6E6F-0CBD-A134-C3117CEA1B19}"/>
                  </a:ext>
                </a:extLst>
              </p:cNvPr>
              <p:cNvSpPr txBox="1"/>
              <p:nvPr/>
            </p:nvSpPr>
            <p:spPr>
              <a:xfrm>
                <a:off x="3012995" y="3839638"/>
                <a:ext cx="399340" cy="384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70998A6B-6E6F-0CBD-A134-C3117CEA1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995" y="3839638"/>
                <a:ext cx="399340" cy="384914"/>
              </a:xfrm>
              <a:prstGeom prst="rect">
                <a:avLst/>
              </a:prstGeom>
              <a:blipFill>
                <a:blip r:embed="rId6"/>
                <a:stretch>
                  <a:fillRect l="-12500" t="-6452" r="-3125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299BBF1-D652-BF3C-31A0-FFFCFC31640E}"/>
              </a:ext>
            </a:extLst>
          </p:cNvPr>
          <p:cNvSpPr txBox="1"/>
          <p:nvPr/>
        </p:nvSpPr>
        <p:spPr>
          <a:xfrm>
            <a:off x="4716359" y="3842782"/>
            <a:ext cx="3446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TW" sz="2000" dirty="0">
                <a:latin typeface="Times New Roman"/>
                <a:cs typeface="Times New Roman"/>
              </a:rPr>
              <a:t>This is the only surviving term.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39D6E-4BB8-7474-5E62-3E9F87E2F6CB}"/>
              </a:ext>
            </a:extLst>
          </p:cNvPr>
          <p:cNvSpPr txBox="1"/>
          <p:nvPr/>
        </p:nvSpPr>
        <p:spPr>
          <a:xfrm>
            <a:off x="437058" y="5857965"/>
            <a:ext cx="5056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TW" sz="2000" dirty="0">
                <a:latin typeface="Times New Roman"/>
                <a:cs typeface="Times New Roman"/>
              </a:rPr>
              <a:t>The amplitude is represented by this diagram.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364A12-02D0-4818-D5D1-1782A90E25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54" r="9731"/>
          <a:stretch>
            <a:fillRect/>
          </a:stretch>
        </p:blipFill>
        <p:spPr>
          <a:xfrm>
            <a:off x="6475218" y="666180"/>
            <a:ext cx="2540702" cy="1856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917A0DD-B8E2-6B96-F532-E23280A88F89}"/>
                  </a:ext>
                </a:extLst>
              </p:cNvPr>
              <p:cNvSpPr txBox="1"/>
              <p:nvPr/>
            </p:nvSpPr>
            <p:spPr>
              <a:xfrm>
                <a:off x="631103" y="232844"/>
                <a:ext cx="5113002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𝑢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𝑖𝑝𝑥</m:t>
                                  </m:r>
                                </m:sup>
                              </m:s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𝑣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𝑖𝑝𝑥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917A0DD-B8E2-6B96-F532-E23280A88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03" y="232844"/>
                <a:ext cx="5113002" cy="726481"/>
              </a:xfrm>
              <a:prstGeom prst="rect">
                <a:avLst/>
              </a:prstGeom>
              <a:blipFill>
                <a:blip r:embed="rId8"/>
                <a:stretch>
                  <a:fillRect l="-1238" t="-155172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E500CF9-4CB2-16D4-0C9A-6546FEE3454E}"/>
                  </a:ext>
                </a:extLst>
              </p:cNvPr>
              <p:cNvSpPr txBox="1"/>
              <p:nvPr/>
            </p:nvSpPr>
            <p:spPr>
              <a:xfrm>
                <a:off x="644648" y="1801529"/>
                <a:ext cx="5830570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′′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𝜀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′′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𝜀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′′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𝜇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′′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9E500CF9-4CB2-16D4-0C9A-6546FEE34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48" y="1801529"/>
                <a:ext cx="5830570" cy="726481"/>
              </a:xfrm>
              <a:prstGeom prst="rect">
                <a:avLst/>
              </a:prstGeom>
              <a:blipFill>
                <a:blip r:embed="rId9"/>
                <a:stretch>
                  <a:fillRect t="-155172" b="-2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638A8928-A8E1-7AED-76AF-EAEBF3FE339A}"/>
                  </a:ext>
                </a:extLst>
              </p:cNvPr>
              <p:cNvSpPr txBox="1"/>
              <p:nvPr/>
            </p:nvSpPr>
            <p:spPr>
              <a:xfrm>
                <a:off x="655539" y="1023007"/>
                <a:ext cx="5445722" cy="7264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</m:rad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2</m:t>
                                      </m:r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kumimoji="1"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638A8928-A8E1-7AED-76AF-EAEBF3FE3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39" y="1023007"/>
                <a:ext cx="5445722" cy="726481"/>
              </a:xfrm>
              <a:prstGeom prst="rect">
                <a:avLst/>
              </a:prstGeom>
              <a:blipFill>
                <a:blip r:embed="rId10"/>
                <a:stretch>
                  <a:fillRect l="-2093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2">
                <a:extLst>
                  <a:ext uri="{FF2B5EF4-FFF2-40B4-BE49-F238E27FC236}">
                    <a16:creationId xmlns:a16="http://schemas.microsoft.com/office/drawing/2014/main" id="{F54B4346-D262-62CA-45F7-3A9BC9F2411A}"/>
                  </a:ext>
                </a:extLst>
              </p:cNvPr>
              <p:cNvSpPr/>
              <p:nvPr/>
            </p:nvSpPr>
            <p:spPr>
              <a:xfrm>
                <a:off x="4150134" y="4273263"/>
                <a:ext cx="4591933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/>
                            </a:rPr>
                            <m:t>𝑖𝑔</m:t>
                          </m:r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/>
                                </a:rPr>
                                <m:t> 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𝑥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𝑖𝑝𝑥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𝜀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𝜇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32">
                <a:extLst>
                  <a:ext uri="{FF2B5EF4-FFF2-40B4-BE49-F238E27FC236}">
                    <a16:creationId xmlns:a16="http://schemas.microsoft.com/office/drawing/2014/main" id="{F54B4346-D262-62CA-45F7-3A9BC9F241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134" y="4273263"/>
                <a:ext cx="4591933" cy="901914"/>
              </a:xfrm>
              <a:prstGeom prst="rect">
                <a:avLst/>
              </a:prstGeom>
              <a:blipFill>
                <a:blip r:embed="rId11"/>
                <a:stretch>
                  <a:fillRect l="-10193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2">
                <a:extLst>
                  <a:ext uri="{FF2B5EF4-FFF2-40B4-BE49-F238E27FC236}">
                    <a16:creationId xmlns:a16="http://schemas.microsoft.com/office/drawing/2014/main" id="{C769BEFD-860A-15B6-755C-230DD4BC86A0}"/>
                  </a:ext>
                </a:extLst>
              </p:cNvPr>
              <p:cNvSpPr/>
              <p:nvPr/>
            </p:nvSpPr>
            <p:spPr>
              <a:xfrm>
                <a:off x="2408283" y="6258075"/>
                <a:ext cx="2072239" cy="44820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/>
                        </a:rPr>
                        <m:t>𝑖𝑔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𝑠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𝑢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𝜀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𝑠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32">
                <a:extLst>
                  <a:ext uri="{FF2B5EF4-FFF2-40B4-BE49-F238E27FC236}">
                    <a16:creationId xmlns:a16="http://schemas.microsoft.com/office/drawing/2014/main" id="{C769BEFD-860A-15B6-755C-230DD4BC86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283" y="6258075"/>
                <a:ext cx="2072239" cy="448200"/>
              </a:xfrm>
              <a:prstGeom prst="rect">
                <a:avLst/>
              </a:prstGeom>
              <a:blipFill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3">
                <a:extLst>
                  <a:ext uri="{FF2B5EF4-FFF2-40B4-BE49-F238E27FC236}">
                    <a16:creationId xmlns:a16="http://schemas.microsoft.com/office/drawing/2014/main" id="{83C1B4D7-FAE4-6887-4D43-B4E0CF74F4E8}"/>
                  </a:ext>
                </a:extLst>
              </p:cNvPr>
              <p:cNvSpPr txBox="1"/>
              <p:nvPr/>
            </p:nvSpPr>
            <p:spPr>
              <a:xfrm>
                <a:off x="2084123" y="2588071"/>
                <a:ext cx="3874137" cy="41453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′′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zh-TW" altLang="en-US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文字方塊 23">
                <a:extLst>
                  <a:ext uri="{FF2B5EF4-FFF2-40B4-BE49-F238E27FC236}">
                    <a16:creationId xmlns:a16="http://schemas.microsoft.com/office/drawing/2014/main" id="{83C1B4D7-FAE4-6887-4D43-B4E0CF74F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123" y="2588071"/>
                <a:ext cx="3874137" cy="414537"/>
              </a:xfrm>
              <a:prstGeom prst="rect">
                <a:avLst/>
              </a:prstGeom>
              <a:blipFill>
                <a:blip r:embed="rId13"/>
                <a:stretch>
                  <a:fillRect t="-3030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弧形箭號 (下彎) 10">
            <a:extLst>
              <a:ext uri="{FF2B5EF4-FFF2-40B4-BE49-F238E27FC236}">
                <a16:creationId xmlns:a16="http://schemas.microsoft.com/office/drawing/2014/main" id="{32A1772F-9252-98C0-F2CA-A16B29C07310}"/>
              </a:ext>
            </a:extLst>
          </p:cNvPr>
          <p:cNvSpPr/>
          <p:nvPr/>
        </p:nvSpPr>
        <p:spPr>
          <a:xfrm>
            <a:off x="3970351" y="3081600"/>
            <a:ext cx="1523316" cy="377825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3" name="弧形箭號 (下彎) 10">
            <a:extLst>
              <a:ext uri="{FF2B5EF4-FFF2-40B4-BE49-F238E27FC236}">
                <a16:creationId xmlns:a16="http://schemas.microsoft.com/office/drawing/2014/main" id="{B2D3DA0F-EBF6-CFE6-2001-6EEB67801637}"/>
              </a:ext>
            </a:extLst>
          </p:cNvPr>
          <p:cNvSpPr/>
          <p:nvPr/>
        </p:nvSpPr>
        <p:spPr>
          <a:xfrm flipH="1">
            <a:off x="944546" y="3081600"/>
            <a:ext cx="2279154" cy="377825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下彎) 10">
            <a:extLst>
              <a:ext uri="{FF2B5EF4-FFF2-40B4-BE49-F238E27FC236}">
                <a16:creationId xmlns:a16="http://schemas.microsoft.com/office/drawing/2014/main" id="{86AEB9EF-072E-C5B4-6520-3C4456AF1A58}"/>
              </a:ext>
            </a:extLst>
          </p:cNvPr>
          <p:cNvSpPr/>
          <p:nvPr/>
        </p:nvSpPr>
        <p:spPr>
          <a:xfrm flipH="1">
            <a:off x="1540703" y="3125157"/>
            <a:ext cx="3020191" cy="377825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298304-575E-1B4A-0292-84DF74B0DD6B}"/>
              </a:ext>
            </a:extLst>
          </p:cNvPr>
          <p:cNvSpPr txBox="1"/>
          <p:nvPr/>
        </p:nvSpPr>
        <p:spPr>
          <a:xfrm>
            <a:off x="508101" y="2949773"/>
            <a:ext cx="831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TW" sz="2000" dirty="0">
                <a:latin typeface="Times New Roman"/>
                <a:cs typeface="Times New Roman"/>
              </a:rPr>
              <a:t>There are 8 terms, but only the one that match particles in process will survive.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EF92702-70C8-B7D3-B3E1-AE1B038DECA9}"/>
                  </a:ext>
                </a:extLst>
              </p:cNvPr>
              <p:cNvSpPr txBox="1"/>
              <p:nvPr/>
            </p:nvSpPr>
            <p:spPr>
              <a:xfrm>
                <a:off x="4817391" y="6306004"/>
                <a:ext cx="851195" cy="3523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𝑃𝐼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𝑖𝑔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EF92702-70C8-B7D3-B3E1-AE1B038DE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391" y="6306004"/>
                <a:ext cx="851195" cy="352341"/>
              </a:xfrm>
              <a:prstGeom prst="rect">
                <a:avLst/>
              </a:prstGeom>
              <a:blipFill>
                <a:blip r:embed="rId14"/>
                <a:stretch>
                  <a:fillRect l="-2941" r="-1471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323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6" grpId="0"/>
      <p:bldP spid="5" grpId="0"/>
      <p:bldP spid="31" grpId="0" animBg="1"/>
      <p:bldP spid="37" grpId="0" animBg="1"/>
      <p:bldP spid="2" grpId="0"/>
      <p:bldP spid="3" grpId="0"/>
      <p:bldP spid="14" grpId="0" animBg="1"/>
      <p:bldP spid="15" grpId="0" animBg="1"/>
      <p:bldP spid="16" grpId="0" animBg="1"/>
      <p:bldP spid="22" grpId="0" animBg="1"/>
      <p:bldP spid="24" grpId="0" animBg="1"/>
      <p:bldP spid="25" grpId="0"/>
      <p:bldP spid="25" grpId="1"/>
      <p:bldP spid="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6106C-A4D1-FED8-F7B5-FB3E15F65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文字方塊 8">
            <a:extLst>
              <a:ext uri="{FF2B5EF4-FFF2-40B4-BE49-F238E27FC236}">
                <a16:creationId xmlns:a16="http://schemas.microsoft.com/office/drawing/2014/main" id="{F12847AB-C3B5-330D-EE0F-555236299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38" y="2777063"/>
            <a:ext cx="788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Every </a:t>
            </a:r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field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operator in the interaction corresponds to one </a:t>
            </a:r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leg</a:t>
            </a:r>
            <a:r>
              <a:rPr lang="en-US" altLang="zh-TW" sz="2000">
                <a:latin typeface="Times New Roman" pitchFamily="18" charset="0"/>
                <a:cs typeface="Times New Roman" pitchFamily="18" charset="0"/>
              </a:rPr>
              <a:t> in the vertex.</a:t>
            </a:r>
            <a:endParaRPr lang="zh-TW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7" name="文字方塊 17">
            <a:extLst>
              <a:ext uri="{FF2B5EF4-FFF2-40B4-BE49-F238E27FC236}">
                <a16:creationId xmlns:a16="http://schemas.microsoft.com/office/drawing/2014/main" id="{1B9F525B-91EB-E4D3-3F88-272E0ED69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592" y="2283804"/>
            <a:ext cx="2728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Interaction Lagrangian</a:t>
            </a:r>
            <a:endParaRPr lang="zh-TW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8" name="文字方塊 18">
            <a:extLst>
              <a:ext uri="{FF2B5EF4-FFF2-40B4-BE49-F238E27FC236}">
                <a16:creationId xmlns:a16="http://schemas.microsoft.com/office/drawing/2014/main" id="{C7D395C7-965E-9410-EA4D-894D18B0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842" y="2283804"/>
            <a:ext cx="1073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Vertex</a:t>
            </a:r>
            <a:endParaRPr lang="zh-TW" alt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9" name="文字方塊 19">
            <a:extLst>
              <a:ext uri="{FF2B5EF4-FFF2-40B4-BE49-F238E27FC236}">
                <a16:creationId xmlns:a16="http://schemas.microsoft.com/office/drawing/2014/main" id="{4E9339E4-A02B-4159-774A-3DF95E3B2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38" y="3228059"/>
            <a:ext cx="7388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Every leg of a vertex can either annihilate or create an antiparticle!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3A4BB439-E3F3-E8D3-6A5F-0F950FA5C327}"/>
                  </a:ext>
                </a:extLst>
              </p:cNvPr>
              <p:cNvSpPr txBox="1"/>
              <p:nvPr/>
            </p:nvSpPr>
            <p:spPr>
              <a:xfrm>
                <a:off x="1132111" y="1145429"/>
                <a:ext cx="2847446" cy="43524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200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kumimoji="1" lang="en-US" altLang="zh-TW" sz="2000" i="1" smtClean="0">
                              <a:latin typeface="Cambria Math"/>
                              <a:ea typeface="Cambria Math"/>
                              <a:cs typeface="Times New Roman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en-US" altLang="zh-TW" sz="2000" b="0" i="0" smtClean="0">
                              <a:latin typeface="Cambria Math"/>
                              <a:cs typeface="Times New Roman"/>
                            </a:rPr>
                            <m:t>I</m:t>
                          </m:r>
                        </m:sub>
                      </m:sSub>
                      <m:r>
                        <a:rPr kumimoji="1" lang="en-US" altLang="zh-TW" sz="2000" b="0" i="1" smtClean="0">
                          <a:latin typeface="Cambria Math"/>
                          <a:cs typeface="Times New Roman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TW" altLang="en-US" sz="2000" dirty="0">
                  <a:latin typeface="Times New Roman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3A4BB439-E3F3-E8D3-6A5F-0F950FA5C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111" y="1145429"/>
                <a:ext cx="2847446" cy="435247"/>
              </a:xfrm>
              <a:prstGeom prst="rect">
                <a:avLst/>
              </a:prstGeom>
              <a:blipFill>
                <a:blip r:embed="rId2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1C2C1E8-44E4-D6B3-E69C-EA3E0D72F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4" r="9731"/>
          <a:stretch>
            <a:fillRect/>
          </a:stretch>
        </p:blipFill>
        <p:spPr>
          <a:xfrm>
            <a:off x="5709040" y="571976"/>
            <a:ext cx="2063027" cy="1507457"/>
          </a:xfrm>
          <a:prstGeom prst="rect">
            <a:avLst/>
          </a:prstGeom>
        </p:spPr>
      </p:pic>
      <p:sp>
        <p:nvSpPr>
          <p:cNvPr id="7" name="文字方塊 13">
            <a:extLst>
              <a:ext uri="{FF2B5EF4-FFF2-40B4-BE49-F238E27FC236}">
                <a16:creationId xmlns:a16="http://schemas.microsoft.com/office/drawing/2014/main" id="{E7CC8745-9E43-6091-BAFC-D337BCB1E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38" y="5994687"/>
            <a:ext cx="6980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In momentum space, the factor for a vertex is simply a constant.</a:t>
            </a:r>
          </a:p>
        </p:txBody>
      </p:sp>
      <p:sp>
        <p:nvSpPr>
          <p:cNvPr id="8" name="文字方塊 14">
            <a:extLst>
              <a:ext uri="{FF2B5EF4-FFF2-40B4-BE49-F238E27FC236}">
                <a16:creationId xmlns:a16="http://schemas.microsoft.com/office/drawing/2014/main" id="{5351FF24-8116-CF38-39BD-2570AB470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38" y="5573650"/>
            <a:ext cx="5327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integration yields a momentum conservation.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字方塊 16">
            <a:extLst>
              <a:ext uri="{FF2B5EF4-FFF2-40B4-BE49-F238E27FC236}">
                <a16:creationId xmlns:a16="http://schemas.microsoft.com/office/drawing/2014/main" id="{EE59501C-05A9-A101-5318-F34921A88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38" y="4143784"/>
            <a:ext cx="731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Interaction </a:t>
            </a:r>
            <a:r>
              <a:rPr lang="en-US" altLang="zh-TW" sz="2000" dirty="0" err="1"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 is integrated over the whole spacetime. 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D3579D7D-8368-CF20-207A-696EED610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38" y="4569179"/>
            <a:ext cx="6307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Interaction could happen anywhere anytime.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字方塊 1">
            <a:extLst>
              <a:ext uri="{FF2B5EF4-FFF2-40B4-BE49-F238E27FC236}">
                <a16:creationId xmlns:a16="http://schemas.microsoft.com/office/drawing/2014/main" id="{2AFE6D21-4B8A-AB45-8F3D-0F137DC43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17" y="4969229"/>
            <a:ext cx="718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The amplitudes at various spacetime need to be added up.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B3E91A-1155-3BC4-40BF-CE4FAB7C43D4}"/>
                  </a:ext>
                </a:extLst>
              </p:cNvPr>
              <p:cNvSpPr txBox="1"/>
              <p:nvPr/>
            </p:nvSpPr>
            <p:spPr>
              <a:xfrm>
                <a:off x="6912992" y="2321294"/>
                <a:ext cx="53489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𝑖𝑔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B3E91A-1155-3BC4-40BF-CE4FAB7C4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992" y="2321294"/>
                <a:ext cx="534890" cy="276999"/>
              </a:xfrm>
              <a:prstGeom prst="rect">
                <a:avLst/>
              </a:prstGeom>
              <a:blipFill>
                <a:blip r:embed="rId4"/>
                <a:stretch>
                  <a:fillRect l="-13953" r="-232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1">
            <a:extLst>
              <a:ext uri="{FF2B5EF4-FFF2-40B4-BE49-F238E27FC236}">
                <a16:creationId xmlns:a16="http://schemas.microsoft.com/office/drawing/2014/main" id="{6E05DBD2-81C8-B105-7DC9-BF78DEA52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55" y="3628109"/>
            <a:ext cx="6154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This diagram is the combination of 6 diagrams!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DA03CFB7-B597-9FF7-CCF5-2AFA77A0BF55}"/>
              </a:ext>
            </a:extLst>
          </p:cNvPr>
          <p:cNvSpPr/>
          <p:nvPr/>
        </p:nvSpPr>
        <p:spPr>
          <a:xfrm>
            <a:off x="4374017" y="1325704"/>
            <a:ext cx="680868" cy="2549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2C6FA-C98E-22DB-3B84-7E0011EF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44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D26DF-F062-E01B-76C0-178C8FA2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96" y="995990"/>
            <a:ext cx="4004784" cy="5247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652515-7A65-7501-968E-28537E9B19DC}"/>
              </a:ext>
            </a:extLst>
          </p:cNvPr>
          <p:cNvSpPr txBox="1"/>
          <p:nvPr/>
        </p:nvSpPr>
        <p:spPr>
          <a:xfrm>
            <a:off x="2533096" y="429696"/>
            <a:ext cx="365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n-lt"/>
              </a:rPr>
              <a:t>重整化群</a:t>
            </a:r>
            <a:r>
              <a:rPr lang="zh-TW" altLang="en-US" dirty="0">
                <a:latin typeface="+mn-lt"/>
              </a:rPr>
              <a:t> </a:t>
            </a:r>
            <a:r>
              <a:rPr lang="en-US" dirty="0">
                <a:latin typeface="+mn-lt"/>
              </a:rPr>
              <a:t>Renormalization Group</a:t>
            </a:r>
          </a:p>
        </p:txBody>
      </p:sp>
    </p:spTree>
    <p:extLst>
      <p:ext uri="{BB962C8B-B14F-4D97-AF65-F5344CB8AC3E}">
        <p14:creationId xmlns:p14="http://schemas.microsoft.com/office/powerpoint/2010/main" val="2389314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4C32A2-B1A5-EC8B-3710-D1DA653749C0}"/>
              </a:ext>
            </a:extLst>
          </p:cNvPr>
          <p:cNvSpPr txBox="1"/>
          <p:nvPr/>
        </p:nvSpPr>
        <p:spPr>
          <a:xfrm>
            <a:off x="2424016" y="480094"/>
            <a:ext cx="4423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effectLst/>
                <a:latin typeface="+mn-ea"/>
                <a:ea typeface="+mn-ea"/>
              </a:rPr>
              <a:t>彌漫於萬物深處，沉靜無波的希格斯場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8C6DC74B-BFCE-BE48-E224-B7674E49F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01" y="1019438"/>
            <a:ext cx="6330503" cy="49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BF446A-7930-E726-908E-D2D2BD3FDA0D}"/>
              </a:ext>
            </a:extLst>
          </p:cNvPr>
          <p:cNvSpPr txBox="1"/>
          <p:nvPr/>
        </p:nvSpPr>
        <p:spPr>
          <a:xfrm>
            <a:off x="2652201" y="6008574"/>
            <a:ext cx="440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印象、日出，莫內</a:t>
            </a:r>
            <a:r>
              <a:rPr lang="zh-TW" altLang="en-US" dirty="0"/>
              <a:t> </a:t>
            </a:r>
            <a:r>
              <a:rPr lang="en-GB" b="0" i="0" u="none" strike="noStrike" dirty="0">
                <a:effectLst/>
                <a:latin typeface="+mn-lt"/>
              </a:rPr>
              <a:t>Le Havre</a:t>
            </a:r>
            <a:r>
              <a:rPr lang="zh-TW" altLang="en-US" b="0" i="0" u="none" strike="noStrike" dirty="0">
                <a:effectLst/>
                <a:latin typeface="+mn-lt"/>
              </a:rPr>
              <a:t> </a:t>
            </a:r>
            <a:r>
              <a:rPr lang="zh-TW" altLang="en-US" b="1" i="0" u="none" strike="noStrike" dirty="0">
                <a:effectLst/>
                <a:latin typeface="Centra No2"/>
              </a:rPr>
              <a:t>勒哈芙</a:t>
            </a:r>
          </a:p>
        </p:txBody>
      </p:sp>
    </p:spTree>
    <p:extLst>
      <p:ext uri="{BB962C8B-B14F-4D97-AF65-F5344CB8AC3E}">
        <p14:creationId xmlns:p14="http://schemas.microsoft.com/office/powerpoint/2010/main" val="4273257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4D0B67-0B25-BB71-30BB-D18BBE90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46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39E1C-98E5-1D9A-228B-6B5FF2A62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64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0CCC2F-96E6-C7FD-36F2-92D795A4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39A58-8C51-253F-40E1-92C4DF3C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471" y="1691503"/>
            <a:ext cx="4368800" cy="327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1AD32-68DC-B012-34B6-F59A4710FA71}"/>
              </a:ext>
            </a:extLst>
          </p:cNvPr>
          <p:cNvSpPr txBox="1"/>
          <p:nvPr/>
        </p:nvSpPr>
        <p:spPr>
          <a:xfrm>
            <a:off x="3707026" y="5772037"/>
            <a:ext cx="232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Frick Collection NYC</a:t>
            </a:r>
          </a:p>
        </p:txBody>
      </p:sp>
      <p:pic>
        <p:nvPicPr>
          <p:cNvPr id="5" name="Picture 4" descr="Secret Love Letters Remain Sealed in Vermeer Show - The New York Times">
            <a:extLst>
              <a:ext uri="{FF2B5EF4-FFF2-40B4-BE49-F238E27FC236}">
                <a16:creationId xmlns:a16="http://schemas.microsoft.com/office/drawing/2014/main" id="{A2C6A554-6646-2F81-E8FF-A5A67E90D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945" y="1145403"/>
            <a:ext cx="38100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67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54077-57BB-5F44-ED59-20D4340D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7" r="3170" b="29105"/>
          <a:stretch>
            <a:fillRect/>
          </a:stretch>
        </p:blipFill>
        <p:spPr>
          <a:xfrm>
            <a:off x="241344" y="1013276"/>
            <a:ext cx="8661312" cy="36546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18AAE3-F9DE-DE0C-30F4-37363E12961A}"/>
              </a:ext>
            </a:extLst>
          </p:cNvPr>
          <p:cNvSpPr/>
          <p:nvPr/>
        </p:nvSpPr>
        <p:spPr>
          <a:xfrm>
            <a:off x="119743" y="2458146"/>
            <a:ext cx="8882743" cy="794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DF9DA-2AEC-6448-64CF-D3EA720A1E14}"/>
              </a:ext>
            </a:extLst>
          </p:cNvPr>
          <p:cNvSpPr txBox="1"/>
          <p:nvPr/>
        </p:nvSpPr>
        <p:spPr bwMode="auto">
          <a:xfrm>
            <a:off x="712381" y="4805540"/>
            <a:ext cx="5518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Naïve QFT does not make sense.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1FB29-57E5-7473-9540-CC6E7AFE8A85}"/>
              </a:ext>
            </a:extLst>
          </p:cNvPr>
          <p:cNvSpPr txBox="1"/>
          <p:nvPr/>
        </p:nvSpPr>
        <p:spPr bwMode="auto">
          <a:xfrm>
            <a:off x="712380" y="5265279"/>
            <a:ext cx="808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Intrinsically QFT needs to be modified to be even an approximation of nature.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748414-25CD-7E33-DC43-FFB0014D5812}"/>
                  </a:ext>
                </a:extLst>
              </p:cNvPr>
              <p:cNvSpPr txBox="1"/>
              <p:nvPr/>
            </p:nvSpPr>
            <p:spPr bwMode="auto">
              <a:xfrm>
                <a:off x="712379" y="5725018"/>
                <a:ext cx="794929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 eaLnBrk="1" hangingPunct="1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modification is regularization (make it finite) and renormalization (remove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748414-25CD-7E33-DC43-FFB0014D5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379" y="5725018"/>
                <a:ext cx="7949299" cy="369332"/>
              </a:xfrm>
              <a:prstGeom prst="rect">
                <a:avLst/>
              </a:prstGeom>
              <a:blipFill>
                <a:blip r:embed="rId3"/>
                <a:stretch>
                  <a:fillRect l="-79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771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65E49-BD09-024B-4FF6-C6A8B3A1904D}"/>
              </a:ext>
            </a:extLst>
          </p:cNvPr>
          <p:cNvSpPr txBox="1"/>
          <p:nvPr/>
        </p:nvSpPr>
        <p:spPr bwMode="auto">
          <a:xfrm>
            <a:off x="1060470" y="991907"/>
            <a:ext cx="7634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Renormalization group is a group, trivial group: scaling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縮放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D8215-05CF-E44E-AB16-DC92870A76A8}"/>
              </a:ext>
            </a:extLst>
          </p:cNvPr>
          <p:cNvSpPr txBox="1"/>
          <p:nvPr/>
        </p:nvSpPr>
        <p:spPr bwMode="auto">
          <a:xfrm>
            <a:off x="1060470" y="5866093"/>
            <a:ext cx="7634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 eaLnBrk="1" hangingPunct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Renormalization group should have been called renormalization ambiguity.</a:t>
            </a:r>
          </a:p>
        </p:txBody>
      </p:sp>
      <p:pic>
        <p:nvPicPr>
          <p:cNvPr id="5" name="Picture 4" descr="990404b">
            <a:extLst>
              <a:ext uri="{FF2B5EF4-FFF2-40B4-BE49-F238E27FC236}">
                <a16:creationId xmlns:a16="http://schemas.microsoft.com/office/drawing/2014/main" id="{FB5FF109-C982-7B6A-830B-C162CD73C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799" y="1564880"/>
            <a:ext cx="4603485" cy="391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34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59606" y="910422"/>
                <a:ext cx="7348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若是弱交互作用（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𝑔</m:t>
                    </m:r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≪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zh-TW" altLang="en-US" dirty="0"/>
                  <a:t>），越複雜的圖的貢獻越小（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altLang="zh-TW" i="1">
                        <a:latin typeface="Cambria Math"/>
                        <a:ea typeface="Cambria Math"/>
                      </a:rPr>
                      <m:t>≪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𝑔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），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06" y="910422"/>
                <a:ext cx="7348540" cy="369332"/>
              </a:xfrm>
              <a:prstGeom prst="rect">
                <a:avLst/>
              </a:prstGeom>
              <a:blipFill>
                <a:blip r:embed="rId2"/>
                <a:stretch>
                  <a:fillRect l="-51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676980" y="1325598"/>
            <a:ext cx="819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對特定的精確度，只需有限的圖即可。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66748" y="1832199"/>
                <a:ext cx="77843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n-lt"/>
                  </a:rPr>
                  <a:t>但強交互作用是強交互作用！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𝑔</m:t>
                    </m:r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≫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zh-TW" altLang="en-US" dirty="0">
                    <a:latin typeface="+mn-lt"/>
                  </a:rPr>
                  <a:t>。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48" y="1832199"/>
                <a:ext cx="7784308" cy="369332"/>
              </a:xfrm>
              <a:prstGeom prst="rect">
                <a:avLst/>
              </a:prstGeom>
              <a:blipFill>
                <a:blip r:embed="rId3"/>
                <a:stretch>
                  <a:fillRect l="-651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696118" y="2228851"/>
            <a:ext cx="7298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+mn-lt"/>
              </a:rPr>
              <a:t>Feynman Diagrams</a:t>
            </a:r>
            <a:r>
              <a:rPr lang="zh-TW" altLang="en-US" dirty="0"/>
              <a:t>的微擾展開，是既發散，又非微擾。</a:t>
            </a:r>
          </a:p>
        </p:txBody>
      </p:sp>
      <p:pic>
        <p:nvPicPr>
          <p:cNvPr id="7" name="Picture 8" descr="Illustration of the strong force: the atom neucleas being held together by a rubber-b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84" y="1805460"/>
            <a:ext cx="15367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7" y="2625503"/>
            <a:ext cx="5022875" cy="373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788035" y="4005736"/>
            <a:ext cx="2700338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這樣的圖除了示意之外，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788035" y="4437132"/>
            <a:ext cx="335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其實沒有甚麼計算的誠意。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84609" y="514351"/>
            <a:ext cx="437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而且更糟的是：量子場論依賴微擾計算。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FD5A0-AD0C-A544-3497-630C1101BA62}"/>
              </a:ext>
            </a:extLst>
          </p:cNvPr>
          <p:cNvSpPr txBox="1"/>
          <p:nvPr/>
        </p:nvSpPr>
        <p:spPr>
          <a:xfrm>
            <a:off x="5788035" y="3527100"/>
            <a:ext cx="237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n-lt"/>
              </a:rPr>
              <a:t>質子碰撞的費曼圖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736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67496E-6E1D-5D92-C00B-2851D70B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AD262-E5B5-FF4A-4073-5B37614E0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423" y="1034097"/>
            <a:ext cx="2947517" cy="1013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0BEC0-A0F2-39E5-0135-CF09418483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83" r="8569"/>
          <a:stretch>
            <a:fillRect/>
          </a:stretch>
        </p:blipFill>
        <p:spPr>
          <a:xfrm>
            <a:off x="1555118" y="2491108"/>
            <a:ext cx="543281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4A314-2E03-3A76-AA41-96E4F0626A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54" r="9731"/>
          <a:stretch>
            <a:fillRect/>
          </a:stretch>
        </p:blipFill>
        <p:spPr>
          <a:xfrm>
            <a:off x="3483355" y="2577104"/>
            <a:ext cx="1537398" cy="11233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D00E61-0041-5361-8CF7-87D84B905384}"/>
              </a:ext>
            </a:extLst>
          </p:cNvPr>
          <p:cNvSpPr/>
          <p:nvPr/>
        </p:nvSpPr>
        <p:spPr>
          <a:xfrm>
            <a:off x="4019266" y="2816229"/>
            <a:ext cx="147377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1E02C-88B2-687A-397F-DFDE6536F692}"/>
              </a:ext>
            </a:extLst>
          </p:cNvPr>
          <p:cNvSpPr/>
          <p:nvPr/>
        </p:nvSpPr>
        <p:spPr>
          <a:xfrm>
            <a:off x="3754661" y="3430656"/>
            <a:ext cx="264605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D60114-CCD8-1FED-4E20-B6CF012A17FC}"/>
              </a:ext>
            </a:extLst>
          </p:cNvPr>
          <p:cNvSpPr/>
          <p:nvPr/>
        </p:nvSpPr>
        <p:spPr>
          <a:xfrm>
            <a:off x="4414504" y="3419130"/>
            <a:ext cx="264605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833CE-6B06-6AB9-B002-B33247E65AED}"/>
              </a:ext>
            </a:extLst>
          </p:cNvPr>
          <p:cNvSpPr txBox="1"/>
          <p:nvPr/>
        </p:nvSpPr>
        <p:spPr>
          <a:xfrm>
            <a:off x="1180678" y="304987"/>
            <a:ext cx="776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Starting point is calculation of 1PI diagrams. We’ll take QED vertex as example.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B3281E-9FF8-9723-CD19-FC43FF847299}"/>
                  </a:ext>
                </a:extLst>
              </p:cNvPr>
              <p:cNvSpPr txBox="1"/>
              <p:nvPr/>
            </p:nvSpPr>
            <p:spPr>
              <a:xfrm>
                <a:off x="1180680" y="2121776"/>
                <a:ext cx="7380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1PI diagrams usually starts with a coupling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latin typeface="+mn-lt"/>
                  </a:rPr>
                  <a:t>, a perturbation parameter.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B3281E-9FF8-9723-CD19-FC43FF847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680" y="2121776"/>
                <a:ext cx="7380514" cy="369332"/>
              </a:xfrm>
              <a:prstGeom prst="rect">
                <a:avLst/>
              </a:prstGeom>
              <a:blipFill>
                <a:blip r:embed="rId5"/>
                <a:stretch>
                  <a:fillRect l="-86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7F8682DB-3007-298A-FDC2-04F4CE3E5ED0}"/>
              </a:ext>
            </a:extLst>
          </p:cNvPr>
          <p:cNvSpPr txBox="1"/>
          <p:nvPr/>
        </p:nvSpPr>
        <p:spPr>
          <a:xfrm>
            <a:off x="1180679" y="674319"/>
            <a:ext cx="776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effectLst/>
                <a:latin typeface="+mn-lt"/>
              </a:rPr>
              <a:t>It could be proven: if 1PI is finite, we are safe, </a:t>
            </a:r>
            <a:r>
              <a:rPr lang="en-GB" dirty="0" err="1">
                <a:effectLst/>
                <a:latin typeface="+mn-lt"/>
              </a:rPr>
              <a:t>ie</a:t>
            </a:r>
            <a:r>
              <a:rPr lang="en-GB" dirty="0">
                <a:effectLst/>
                <a:latin typeface="+mn-lt"/>
              </a:rPr>
              <a:t>. all green functions are finite.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CFC30-9745-DD4E-D1B5-35110DFBB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423" y="3894036"/>
            <a:ext cx="33782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179B0-0CF3-9F3D-D244-93C5060E2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350" y="5029950"/>
            <a:ext cx="7099300" cy="1536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427C08-3C9C-C639-ABF7-9D3B8F9D5039}"/>
                  </a:ext>
                </a:extLst>
              </p:cNvPr>
              <p:cNvSpPr txBox="1"/>
              <p:nvPr/>
            </p:nvSpPr>
            <p:spPr>
              <a:xfrm>
                <a:off x="960384" y="4619070"/>
                <a:ext cx="7490280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of the contribution with magnetic moment Dirac structure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is finite.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427C08-3C9C-C639-ABF7-9D3B8F9D5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84" y="4619070"/>
                <a:ext cx="7490280" cy="391646"/>
              </a:xfrm>
              <a:prstGeom prst="rect">
                <a:avLst/>
              </a:prstGeom>
              <a:blipFill>
                <a:blip r:embed="rId8"/>
                <a:stretch>
                  <a:fillRect l="-677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92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" descr="F3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8"/>
          <a:stretch>
            <a:fillRect/>
          </a:stretch>
        </p:blipFill>
        <p:spPr bwMode="auto">
          <a:xfrm>
            <a:off x="1694843" y="1337975"/>
            <a:ext cx="1929439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6"/>
          <p:cNvSpPr txBox="1">
            <a:spLocks noChangeArrowheads="1"/>
          </p:cNvSpPr>
          <p:nvPr/>
        </p:nvSpPr>
        <p:spPr bwMode="auto">
          <a:xfrm>
            <a:off x="1372228" y="787525"/>
            <a:ext cx="6057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b="1" dirty="0">
                <a:latin typeface="Tahoma" pitchFamily="34" charset="0"/>
              </a:rPr>
              <a:t>量子電動力學對電子的磁偶極的計算驚人地極度準確！</a:t>
            </a:r>
          </a:p>
        </p:txBody>
      </p:sp>
      <p:graphicFrame>
        <p:nvGraphicFramePr>
          <p:cNvPr id="182277" name="Object 3"/>
          <p:cNvGraphicFramePr>
            <a:graphicFrameLocks noChangeAspect="1"/>
          </p:cNvGraphicFramePr>
          <p:nvPr/>
        </p:nvGraphicFramePr>
        <p:xfrm>
          <a:off x="478338" y="4834225"/>
          <a:ext cx="43624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01900" imgH="393700" progId="Equation.3">
                  <p:embed/>
                </p:oleObj>
              </mc:Choice>
              <mc:Fallback>
                <p:oleObj name="方程式" r:id="rId3" imgW="2501900" imgH="393700" progId="Equation.3">
                  <p:embed/>
                  <p:pic>
                    <p:nvPicPr>
                      <p:cNvPr id="18227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338" y="4834225"/>
                        <a:ext cx="4362450" cy="685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278" name="Object 4"/>
          <p:cNvGraphicFramePr>
            <a:graphicFrameLocks noChangeAspect="1"/>
          </p:cNvGraphicFramePr>
          <p:nvPr/>
        </p:nvGraphicFramePr>
        <p:xfrm>
          <a:off x="489450" y="5675600"/>
          <a:ext cx="43640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501900" imgH="393700" progId="Equation.3">
                  <p:embed/>
                </p:oleObj>
              </mc:Choice>
              <mc:Fallback>
                <p:oleObj name="方程式" r:id="rId5" imgW="2501900" imgH="393700" progId="Equation.3">
                  <p:embed/>
                  <p:pic>
                    <p:nvPicPr>
                      <p:cNvPr id="18227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50" y="5675600"/>
                        <a:ext cx="4364038" cy="685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227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03" y="4776788"/>
            <a:ext cx="20955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E74CC4C-2E82-4E75-94A6-EE286F553420}" type="slidenum">
              <a:rPr kumimoji="0" lang="zh-TW" altLang="en-US" sz="140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kumimoji="0" lang="en-US" altLang="zh-TW" sz="1400"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7D61AFCD-609E-B94E-8354-7BA5E5A15E84}"/>
                  </a:ext>
                </a:extLst>
              </p:cNvPr>
              <p:cNvSpPr txBox="1"/>
              <p:nvPr/>
            </p:nvSpPr>
            <p:spPr>
              <a:xfrm>
                <a:off x="3936201" y="1345788"/>
                <a:ext cx="2275431" cy="47436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7D61AFCD-609E-B94E-8354-7BA5E5A15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201" y="1345788"/>
                <a:ext cx="2275431" cy="474361"/>
              </a:xfrm>
              <a:prstGeom prst="rect">
                <a:avLst/>
              </a:prstGeom>
              <a:blipFill>
                <a:blip r:embed="rId9"/>
                <a:stretch>
                  <a:fillRect l="-2222" r="-556" b="-1578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521584E4-26DC-9B4C-AFDF-AE5192278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572" y="2000712"/>
            <a:ext cx="2047081" cy="147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ADB5D5-7E25-AA40-9196-0BE1D8A73844}"/>
                  </a:ext>
                </a:extLst>
              </p:cNvPr>
              <p:cNvSpPr txBox="1"/>
              <p:nvPr/>
            </p:nvSpPr>
            <p:spPr>
              <a:xfrm>
                <a:off x="3936201" y="3678148"/>
                <a:ext cx="40568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+mn-lt"/>
                  </a:rPr>
                  <a:t>This first order diagram predict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=2.</m:t>
                    </m:r>
                  </m:oMath>
                </a14:m>
                <a:endParaRPr lang="en-TW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ADB5D5-7E25-AA40-9196-0BE1D8A73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201" y="3678148"/>
                <a:ext cx="4056862" cy="369332"/>
              </a:xfrm>
              <a:prstGeom prst="rect">
                <a:avLst/>
              </a:prstGeom>
              <a:blipFill>
                <a:blip r:embed="rId11"/>
                <a:stretch>
                  <a:fillRect l="-156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EC6EFF3-E149-1247-B963-AF9914AFA1C0}"/>
              </a:ext>
            </a:extLst>
          </p:cNvPr>
          <p:cNvSpPr txBox="1"/>
          <p:nvPr/>
        </p:nvSpPr>
        <p:spPr>
          <a:xfrm>
            <a:off x="3936200" y="4135348"/>
            <a:ext cx="50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>
                <a:latin typeface="+mn-lt"/>
              </a:rPr>
              <a:t>The following diagram gives the leading correction.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圖片 1" descr="圖片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20863" r="25514" b="8826"/>
          <a:stretch>
            <a:fillRect/>
          </a:stretch>
        </p:blipFill>
        <p:spPr bwMode="auto">
          <a:xfrm>
            <a:off x="1435100" y="414652"/>
            <a:ext cx="56070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735D7B9-0338-4170-897F-2361E20B9C1C}" type="slidenum">
              <a:rPr kumimoji="0" lang="zh-TW" altLang="en-US" sz="140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kumimoji="0" lang="en-US" altLang="zh-TW" sz="1400"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1AD61-8758-E562-B6C5-26366B8DCF69}"/>
                  </a:ext>
                </a:extLst>
              </p:cNvPr>
              <p:cNvSpPr txBox="1"/>
              <p:nvPr/>
            </p:nvSpPr>
            <p:spPr>
              <a:xfrm>
                <a:off x="653143" y="5701027"/>
                <a:ext cx="8294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Schwinger use Coulomb gauge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+mn-lt"/>
                  </a:rPr>
                  <a:t> to calculate. Not sure it is Lorentz invariant.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31AD61-8758-E562-B6C5-26366B8DC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5701027"/>
                <a:ext cx="8294007" cy="369332"/>
              </a:xfrm>
              <a:prstGeom prst="rect">
                <a:avLst/>
              </a:prstGeom>
              <a:blipFill>
                <a:blip r:embed="rId3"/>
                <a:stretch>
                  <a:fillRect l="-612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08D13D-59FD-2ED6-F3B6-612219BCA01C}"/>
              </a:ext>
            </a:extLst>
          </p:cNvPr>
          <p:cNvSpPr txBox="1"/>
          <p:nvPr/>
        </p:nvSpPr>
        <p:spPr>
          <a:xfrm>
            <a:off x="653144" y="6058972"/>
            <a:ext cx="813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Feynman starts with a manifestly Lorentz formalism to calculate. But nobody understand what he was computing.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7DA44-2FCD-A880-95BA-097CC8F9A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D693E7-1864-14B4-3BDA-B05A2488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1218" y="6400800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53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64950-95EC-F732-10F8-3AD77CFC38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000"/>
          <a:stretch>
            <a:fillRect/>
          </a:stretch>
        </p:blipFill>
        <p:spPr>
          <a:xfrm>
            <a:off x="579881" y="890478"/>
            <a:ext cx="5617029" cy="1284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073F3A-6314-765B-9C39-11A92EA535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73" t="79959" r="37512" b="-1"/>
          <a:stretch>
            <a:fillRect/>
          </a:stretch>
        </p:blipFill>
        <p:spPr>
          <a:xfrm>
            <a:off x="6618579" y="2725735"/>
            <a:ext cx="2158790" cy="4296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C3D008-A291-05E9-2C39-ADBBBE660D82}"/>
                  </a:ext>
                </a:extLst>
              </p:cNvPr>
              <p:cNvSpPr txBox="1"/>
              <p:nvPr/>
            </p:nvSpPr>
            <p:spPr>
              <a:xfrm>
                <a:off x="593591" y="2062703"/>
                <a:ext cx="5403120" cy="527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The part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 is logarithmically divergent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𝑑𝑘</m:t>
                    </m:r>
                  </m:oMath>
                </a14:m>
                <a:r>
                  <a:rPr lang="en-US" dirty="0">
                    <a:latin typeface="+mn-lt"/>
                  </a:rPr>
                  <a:t>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+mn-lt"/>
                  </a:rPr>
                  <a:t>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C3D008-A291-05E9-2C39-ADBBBE660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91" y="2062703"/>
                <a:ext cx="5403120" cy="527196"/>
              </a:xfrm>
              <a:prstGeom prst="rect">
                <a:avLst/>
              </a:prstGeom>
              <a:blipFill>
                <a:blip r:embed="rId4"/>
                <a:stretch>
                  <a:fillRect l="-937" r="-1874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7809458-CCC9-D331-883A-6367121587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76" b="75460"/>
          <a:stretch>
            <a:fillRect/>
          </a:stretch>
        </p:blipFill>
        <p:spPr>
          <a:xfrm>
            <a:off x="619096" y="3359910"/>
            <a:ext cx="8015864" cy="641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1C4F24-DBED-6526-99AB-4CD8EDE9B6E9}"/>
                  </a:ext>
                </a:extLst>
              </p:cNvPr>
              <p:cNvSpPr txBox="1"/>
              <p:nvPr/>
            </p:nvSpPr>
            <p:spPr>
              <a:xfrm>
                <a:off x="594949" y="2576971"/>
                <a:ext cx="6749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Introduce a Pauli-Villar momentum Cutoff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 regularization: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1C4F24-DBED-6526-99AB-4CD8EDE9B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49" y="2576971"/>
                <a:ext cx="6749599" cy="369332"/>
              </a:xfrm>
              <a:prstGeom prst="rect">
                <a:avLst/>
              </a:prstGeom>
              <a:blipFill>
                <a:blip r:embed="rId6"/>
                <a:stretch>
                  <a:fillRect l="-940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31657B-9CE3-262F-B8CB-902BA5166395}"/>
                  </a:ext>
                </a:extLst>
              </p:cNvPr>
              <p:cNvSpPr txBox="1"/>
              <p:nvPr/>
            </p:nvSpPr>
            <p:spPr>
              <a:xfrm>
                <a:off x="577178" y="445369"/>
                <a:ext cx="7490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with current Dirac structure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 is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divergent.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31657B-9CE3-262F-B8CB-902BA5166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78" y="445369"/>
                <a:ext cx="7490280" cy="369332"/>
              </a:xfrm>
              <a:prstGeom prst="rect">
                <a:avLst/>
              </a:prstGeom>
              <a:blipFill>
                <a:blip r:embed="rId7"/>
                <a:stretch>
                  <a:fillRect l="-67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F6D5B6-F68C-BCB5-28E2-E1D115F44247}"/>
                  </a:ext>
                </a:extLst>
              </p:cNvPr>
              <p:cNvSpPr txBox="1"/>
              <p:nvPr/>
            </p:nvSpPr>
            <p:spPr>
              <a:xfrm>
                <a:off x="619096" y="2990578"/>
                <a:ext cx="5689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You set an upper limit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+mn-lt"/>
                  </a:rPr>
                  <a:t> integration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F6D5B6-F68C-BCB5-28E2-E1D115F44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96" y="2990578"/>
                <a:ext cx="5689113" cy="369332"/>
              </a:xfrm>
              <a:prstGeom prst="rect">
                <a:avLst/>
              </a:prstGeom>
              <a:blipFill>
                <a:blip r:embed="rId8"/>
                <a:stretch>
                  <a:fillRect l="-89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598E79-F062-B633-1A5A-00144DB6870B}"/>
                  </a:ext>
                </a:extLst>
              </p:cNvPr>
              <p:cNvSpPr txBox="1"/>
              <p:nvPr/>
            </p:nvSpPr>
            <p:spPr>
              <a:xfrm>
                <a:off x="644601" y="4386537"/>
                <a:ext cx="2039046" cy="67743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598E79-F062-B633-1A5A-00144DB68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01" y="4386537"/>
                <a:ext cx="2039046" cy="6774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4928F2F0-F035-3A95-567D-8C57C0DB7E68}"/>
              </a:ext>
            </a:extLst>
          </p:cNvPr>
          <p:cNvSpPr/>
          <p:nvPr/>
        </p:nvSpPr>
        <p:spPr>
          <a:xfrm>
            <a:off x="2373512" y="970684"/>
            <a:ext cx="442127" cy="421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2D00E3-22F6-0D5C-2997-6314F8424C07}"/>
              </a:ext>
            </a:extLst>
          </p:cNvPr>
          <p:cNvSpPr/>
          <p:nvPr/>
        </p:nvSpPr>
        <p:spPr>
          <a:xfrm>
            <a:off x="2853024" y="1786977"/>
            <a:ext cx="442127" cy="347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7B0979-5E1C-43E8-E23D-10A8AAAA005D}"/>
              </a:ext>
            </a:extLst>
          </p:cNvPr>
          <p:cNvSpPr/>
          <p:nvPr/>
        </p:nvSpPr>
        <p:spPr>
          <a:xfrm>
            <a:off x="2190510" y="1536240"/>
            <a:ext cx="442127" cy="421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DE89D-3019-2D4A-81BB-C07FFDAA6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0622" y="876599"/>
            <a:ext cx="1994705" cy="182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FC3B69-F00C-5FB7-0B6E-4FA2F152AEB3}"/>
                  </a:ext>
                </a:extLst>
              </p:cNvPr>
              <p:cNvSpPr txBox="1"/>
              <p:nvPr/>
            </p:nvSpPr>
            <p:spPr>
              <a:xfrm>
                <a:off x="644601" y="4035016"/>
                <a:ext cx="5176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+mn-lt"/>
                  </a:rPr>
                  <a:t>, the divergence can be written as: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FC3B69-F00C-5FB7-0B6E-4FA2F152A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01" y="4035016"/>
                <a:ext cx="5176648" cy="369332"/>
              </a:xfrm>
              <a:prstGeom prst="rect">
                <a:avLst/>
              </a:prstGeom>
              <a:blipFill>
                <a:blip r:embed="rId11"/>
                <a:stretch>
                  <a:fillRect l="-97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E32F4A-5A3D-79D9-E660-2356626A19B6}"/>
                  </a:ext>
                </a:extLst>
              </p:cNvPr>
              <p:cNvSpPr txBox="1"/>
              <p:nvPr/>
            </p:nvSpPr>
            <p:spPr>
              <a:xfrm>
                <a:off x="1446114" y="3359910"/>
                <a:ext cx="35759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E32F4A-5A3D-79D9-E660-2356626A1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114" y="3359910"/>
                <a:ext cx="357590" cy="338554"/>
              </a:xfrm>
              <a:prstGeom prst="rect">
                <a:avLst/>
              </a:prstGeom>
              <a:blipFill>
                <a:blip r:embed="rId12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111AA0-1713-B825-8C4B-0AA25F9EA30B}"/>
                  </a:ext>
                </a:extLst>
              </p:cNvPr>
              <p:cNvSpPr txBox="1"/>
              <p:nvPr/>
            </p:nvSpPr>
            <p:spPr>
              <a:xfrm>
                <a:off x="1866839" y="1116937"/>
                <a:ext cx="2342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111AA0-1713-B825-8C4B-0AA25F9EA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839" y="1116937"/>
                <a:ext cx="234213" cy="246221"/>
              </a:xfrm>
              <a:prstGeom prst="rect">
                <a:avLst/>
              </a:prstGeom>
              <a:blipFill>
                <a:blip r:embed="rId13"/>
                <a:stretch>
                  <a:fillRect l="-25000" r="-1500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B35EF0-4984-3789-F242-4B1632ABFDF0}"/>
                  </a:ext>
                </a:extLst>
              </p:cNvPr>
              <p:cNvSpPr txBox="1"/>
              <p:nvPr/>
            </p:nvSpPr>
            <p:spPr>
              <a:xfrm>
                <a:off x="608185" y="5088955"/>
                <a:ext cx="7448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This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 is not cutoff in Wilson’s RG of condense matter theory.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B35EF0-4984-3789-F242-4B1632ABF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85" y="5088955"/>
                <a:ext cx="7448362" cy="369332"/>
              </a:xfrm>
              <a:prstGeom prst="rect">
                <a:avLst/>
              </a:prstGeom>
              <a:blipFill>
                <a:blip r:embed="rId14"/>
                <a:stretch>
                  <a:fillRect l="-85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FDEEC0-96AF-E210-635B-72EEBDB34F4F}"/>
                  </a:ext>
                </a:extLst>
              </p:cNvPr>
              <p:cNvSpPr txBox="1"/>
              <p:nvPr/>
            </p:nvSpPr>
            <p:spPr>
              <a:xfrm>
                <a:off x="619096" y="5448616"/>
                <a:ext cx="7865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In condense matter theory,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 is physical, indicating separations of lattice.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FDEEC0-96AF-E210-635B-72EEBDB34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96" y="5448616"/>
                <a:ext cx="7865167" cy="369332"/>
              </a:xfrm>
              <a:prstGeom prst="rect">
                <a:avLst/>
              </a:prstGeom>
              <a:blipFill>
                <a:blip r:embed="rId15"/>
                <a:stretch>
                  <a:fillRect l="-644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A9EEBFE-6C3F-65DC-5B30-1CA3348FCED7}"/>
              </a:ext>
            </a:extLst>
          </p:cNvPr>
          <p:cNvSpPr txBox="1"/>
          <p:nvPr/>
        </p:nvSpPr>
        <p:spPr>
          <a:xfrm>
            <a:off x="619096" y="5841116"/>
            <a:ext cx="616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In particle physics, there is no lattice.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145F2D-FBE5-9E4B-C333-227286E05681}"/>
                  </a:ext>
                </a:extLst>
              </p:cNvPr>
              <p:cNvSpPr txBox="1"/>
              <p:nvPr/>
            </p:nvSpPr>
            <p:spPr>
              <a:xfrm>
                <a:off x="622087" y="6244488"/>
                <a:ext cx="79254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 is a temporary remedy to </a:t>
                </a: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regulate</a:t>
                </a:r>
                <a:r>
                  <a:rPr lang="en-US" dirty="0">
                    <a:latin typeface="+mn-lt"/>
                  </a:rPr>
                  <a:t> infinity so that we can at least calculate.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2145F2D-FBE5-9E4B-C333-227286E05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87" y="6244488"/>
                <a:ext cx="7925424" cy="369332"/>
              </a:xfrm>
              <a:prstGeom prst="rect">
                <a:avLst/>
              </a:prstGeom>
              <a:blipFill>
                <a:blip r:embed="rId1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D40980F-278F-F9B0-7598-007D81E47B31}"/>
              </a:ext>
            </a:extLst>
          </p:cNvPr>
          <p:cNvSpPr txBox="1"/>
          <p:nvPr/>
        </p:nvSpPr>
        <p:spPr>
          <a:xfrm>
            <a:off x="567024" y="74383"/>
            <a:ext cx="6216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RG in Cutoff </a:t>
            </a:r>
            <a:r>
              <a:rPr lang="en-US" dirty="0" err="1">
                <a:latin typeface="+mn-lt"/>
              </a:rPr>
              <a:t>Regurization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重整化群在</a:t>
            </a:r>
            <a:r>
              <a:rPr lang="zh-TW" altLang="en-US" dirty="0"/>
              <a:t>截止動量</a:t>
            </a:r>
            <a:r>
              <a:rPr lang="en-GB" dirty="0" err="1">
                <a:solidFill>
                  <a:srgbClr val="000000"/>
                </a:solidFill>
                <a:latin typeface="-webkit-standard"/>
              </a:rPr>
              <a:t>正規化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BA3F16-2A3B-6185-470D-8B0F4C4BC8EC}"/>
                  </a:ext>
                </a:extLst>
              </p:cNvPr>
              <p:cNvSpPr txBox="1"/>
              <p:nvPr/>
            </p:nvSpPr>
            <p:spPr>
              <a:xfrm>
                <a:off x="6031127" y="4054152"/>
                <a:ext cx="2603833" cy="93416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𝑑𝑘</m:t>
                          </m:r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9BA3F16-2A3B-6185-470D-8B0F4C4BC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127" y="4054152"/>
                <a:ext cx="2603833" cy="934166"/>
              </a:xfrm>
              <a:prstGeom prst="rect">
                <a:avLst/>
              </a:prstGeom>
              <a:blipFill>
                <a:blip r:embed="rId17"/>
                <a:stretch>
                  <a:fillRect l="-32524" t="-105405" b="-1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037EF62-5293-D49B-1147-58410A0AFF49}"/>
              </a:ext>
            </a:extLst>
          </p:cNvPr>
          <p:cNvSpPr txBox="1"/>
          <p:nvPr/>
        </p:nvSpPr>
        <p:spPr>
          <a:xfrm>
            <a:off x="6698391" y="289998"/>
            <a:ext cx="151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Schwartz 19.3 </a:t>
            </a:r>
          </a:p>
        </p:txBody>
      </p:sp>
    </p:spTree>
    <p:extLst>
      <p:ext uri="{BB962C8B-B14F-4D97-AF65-F5344CB8AC3E}">
        <p14:creationId xmlns:p14="http://schemas.microsoft.com/office/powerpoint/2010/main" val="64672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9" grpId="0" animBg="1"/>
      <p:bldP spid="15" grpId="0"/>
      <p:bldP spid="17" grpId="0" animBg="1"/>
      <p:bldP spid="3" grpId="0"/>
      <p:bldP spid="13" grpId="0"/>
      <p:bldP spid="18" grpId="0"/>
      <p:bldP spid="22" grpId="0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78C9B-E19E-D16E-490D-AB5851BA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1218" y="6400800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54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A2C70-C876-71F5-0B09-4FB608AD73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000"/>
          <a:stretch>
            <a:fillRect/>
          </a:stretch>
        </p:blipFill>
        <p:spPr>
          <a:xfrm>
            <a:off x="577178" y="4085395"/>
            <a:ext cx="5617029" cy="1284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1779B8-1883-B823-13E4-61B3395BB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99" y="984231"/>
            <a:ext cx="2114012" cy="192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BA3ADC-C8A7-8D25-E1BC-ABFFA0D04B2D}"/>
                  </a:ext>
                </a:extLst>
              </p:cNvPr>
              <p:cNvSpPr txBox="1"/>
              <p:nvPr/>
            </p:nvSpPr>
            <p:spPr>
              <a:xfrm>
                <a:off x="1864136" y="4311854"/>
                <a:ext cx="2342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BA3ADC-C8A7-8D25-E1BC-ABFFA0D04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136" y="4311854"/>
                <a:ext cx="234213" cy="246221"/>
              </a:xfrm>
              <a:prstGeom prst="rect">
                <a:avLst/>
              </a:prstGeom>
              <a:blipFill>
                <a:blip r:embed="rId4"/>
                <a:stretch>
                  <a:fillRect l="-25000" r="-1500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CD2F81-EF5C-44F5-5FAD-26A26C29504B}"/>
                  </a:ext>
                </a:extLst>
              </p:cNvPr>
              <p:cNvSpPr txBox="1"/>
              <p:nvPr/>
            </p:nvSpPr>
            <p:spPr>
              <a:xfrm>
                <a:off x="577178" y="984230"/>
                <a:ext cx="5226495" cy="72648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𝑖𝑔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CD2F81-EF5C-44F5-5FAD-26A26C295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78" y="984230"/>
                <a:ext cx="5226495" cy="726481"/>
              </a:xfrm>
              <a:prstGeom prst="rect">
                <a:avLst/>
              </a:prstGeom>
              <a:blipFill>
                <a:blip r:embed="rId5"/>
                <a:stretch>
                  <a:fillRect l="-7039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161753-E252-5B0D-9697-9D115341C850}"/>
              </a:ext>
            </a:extLst>
          </p:cNvPr>
          <p:cNvCxnSpPr/>
          <p:nvPr/>
        </p:nvCxnSpPr>
        <p:spPr>
          <a:xfrm flipH="1">
            <a:off x="2861266" y="1365595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43AD90-40EB-834C-7820-71E44A5014EA}"/>
              </a:ext>
            </a:extLst>
          </p:cNvPr>
          <p:cNvCxnSpPr/>
          <p:nvPr/>
        </p:nvCxnSpPr>
        <p:spPr>
          <a:xfrm flipH="1">
            <a:off x="2446650" y="1395665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7C8DDF-DE6A-CACF-6047-41315D8BAADD}"/>
              </a:ext>
            </a:extLst>
          </p:cNvPr>
          <p:cNvCxnSpPr/>
          <p:nvPr/>
        </p:nvCxnSpPr>
        <p:spPr>
          <a:xfrm flipH="1">
            <a:off x="3818137" y="1365594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73B4B53-179E-626F-A837-E763A61C72E8}"/>
                  </a:ext>
                </a:extLst>
              </p:cNvPr>
              <p:cNvSpPr txBox="1"/>
              <p:nvPr/>
            </p:nvSpPr>
            <p:spPr>
              <a:xfrm>
                <a:off x="604001" y="2187131"/>
                <a:ext cx="5899541" cy="72648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d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73B4B53-179E-626F-A837-E763A61C7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01" y="2187131"/>
                <a:ext cx="5899541" cy="726481"/>
              </a:xfrm>
              <a:prstGeom prst="rect">
                <a:avLst/>
              </a:prstGeom>
              <a:blipFill>
                <a:blip r:embed="rId6"/>
                <a:stretch>
                  <a:fillRect l="-6223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3132FC-DC06-DBAA-B015-95D61E300D63}"/>
              </a:ext>
            </a:extLst>
          </p:cNvPr>
          <p:cNvCxnSpPr/>
          <p:nvPr/>
        </p:nvCxnSpPr>
        <p:spPr>
          <a:xfrm flipH="1">
            <a:off x="3110039" y="2214289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E06CAA-4696-5BEE-2DDA-1215D71C9FF6}"/>
              </a:ext>
            </a:extLst>
          </p:cNvPr>
          <p:cNvCxnSpPr/>
          <p:nvPr/>
        </p:nvCxnSpPr>
        <p:spPr>
          <a:xfrm flipH="1">
            <a:off x="2681692" y="2269211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B5ECBE-BB75-D2CD-9C1F-6539431CFC68}"/>
              </a:ext>
            </a:extLst>
          </p:cNvPr>
          <p:cNvCxnSpPr/>
          <p:nvPr/>
        </p:nvCxnSpPr>
        <p:spPr>
          <a:xfrm flipH="1">
            <a:off x="4338250" y="2214289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BDF266-9880-A9E2-26C1-B328888EAF0C}"/>
                  </a:ext>
                </a:extLst>
              </p:cNvPr>
              <p:cNvSpPr txBox="1"/>
              <p:nvPr/>
            </p:nvSpPr>
            <p:spPr>
              <a:xfrm>
                <a:off x="577178" y="3066683"/>
                <a:ext cx="8419040" cy="72648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BDF266-9880-A9E2-26C1-B328888EA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78" y="3066683"/>
                <a:ext cx="8419040" cy="726481"/>
              </a:xfrm>
              <a:prstGeom prst="rect">
                <a:avLst/>
              </a:prstGeom>
              <a:blipFill>
                <a:blip r:embed="rId7"/>
                <a:stretch>
                  <a:fillRect l="-4970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5D7468-6836-C0BA-E0B0-FEE804CB9337}"/>
              </a:ext>
            </a:extLst>
          </p:cNvPr>
          <p:cNvCxnSpPr/>
          <p:nvPr/>
        </p:nvCxnSpPr>
        <p:spPr>
          <a:xfrm flipH="1">
            <a:off x="6113821" y="3261543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137B382-A263-7196-17BB-53FE430850E1}"/>
              </a:ext>
            </a:extLst>
          </p:cNvPr>
          <p:cNvCxnSpPr/>
          <p:nvPr/>
        </p:nvCxnSpPr>
        <p:spPr>
          <a:xfrm flipH="1">
            <a:off x="6509459" y="3271449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ACB33FD-2DB6-E5EA-0E47-B5A54E383ACC}"/>
              </a:ext>
            </a:extLst>
          </p:cNvPr>
          <p:cNvCxnSpPr/>
          <p:nvPr/>
        </p:nvCxnSpPr>
        <p:spPr>
          <a:xfrm flipH="1">
            <a:off x="7547004" y="3261543"/>
            <a:ext cx="80386" cy="23716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275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A6189-F6BB-A5A8-06AF-6EEB2D5F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55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76768-EBF6-D872-363A-C0CCB4C34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75" y="0"/>
            <a:ext cx="680785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8D788F-14D6-19B9-B36F-A8121CB34AB9}"/>
              </a:ext>
            </a:extLst>
          </p:cNvPr>
          <p:cNvSpPr/>
          <p:nvPr/>
        </p:nvSpPr>
        <p:spPr>
          <a:xfrm>
            <a:off x="1708220" y="4592097"/>
            <a:ext cx="6280220" cy="5727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40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FB4FE-DBDB-4329-2953-2D792290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F11455-0CAD-1710-DE21-B0579353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26304" y="5847687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56</a:t>
            </a:fld>
            <a:endParaRPr lang="en-US" altLang="zh-T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83982-A8E2-27FE-03D2-92E86F4B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84" b="9251"/>
          <a:stretch>
            <a:fillRect/>
          </a:stretch>
        </p:blipFill>
        <p:spPr>
          <a:xfrm>
            <a:off x="261520" y="1252010"/>
            <a:ext cx="6719837" cy="115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D730E-FC9D-C98B-FB52-AC86ACBB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4" r="9731"/>
          <a:stretch>
            <a:fillRect/>
          </a:stretch>
        </p:blipFill>
        <p:spPr>
          <a:xfrm>
            <a:off x="3307010" y="1263536"/>
            <a:ext cx="1537398" cy="1123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942803-2ED4-5CAB-3DF0-BB95AE6D4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43" r="35271" b="10159"/>
          <a:stretch>
            <a:fillRect/>
          </a:stretch>
        </p:blipFill>
        <p:spPr>
          <a:xfrm>
            <a:off x="6981357" y="1263536"/>
            <a:ext cx="1617785" cy="1140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CA609-CEDA-D7F6-E5ED-65E7F6B23F4C}"/>
              </a:ext>
            </a:extLst>
          </p:cNvPr>
          <p:cNvSpPr/>
          <p:nvPr/>
        </p:nvSpPr>
        <p:spPr>
          <a:xfrm>
            <a:off x="3842921" y="1502661"/>
            <a:ext cx="147377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CC199-ED0C-A63E-08B4-5CB62C2A6A97}"/>
              </a:ext>
            </a:extLst>
          </p:cNvPr>
          <p:cNvSpPr/>
          <p:nvPr/>
        </p:nvSpPr>
        <p:spPr>
          <a:xfrm>
            <a:off x="3578316" y="2117088"/>
            <a:ext cx="264605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17B502-40ED-A03D-E8BF-02DD8A55E95D}"/>
              </a:ext>
            </a:extLst>
          </p:cNvPr>
          <p:cNvSpPr/>
          <p:nvPr/>
        </p:nvSpPr>
        <p:spPr>
          <a:xfrm>
            <a:off x="4238159" y="2105562"/>
            <a:ext cx="264605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7870B3-2B35-CDC4-8F10-B143E2547678}"/>
              </a:ext>
            </a:extLst>
          </p:cNvPr>
          <p:cNvSpPr/>
          <p:nvPr/>
        </p:nvSpPr>
        <p:spPr>
          <a:xfrm>
            <a:off x="6716752" y="2149553"/>
            <a:ext cx="264605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F06039-DE54-644C-4504-B1FF9D819D89}"/>
                  </a:ext>
                </a:extLst>
              </p:cNvPr>
              <p:cNvSpPr txBox="1"/>
              <p:nvPr/>
            </p:nvSpPr>
            <p:spPr>
              <a:xfrm>
                <a:off x="945096" y="2466746"/>
                <a:ext cx="8184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+mn-lt"/>
                  </a:rPr>
                  <a:t>The recipe is to</a:t>
                </a:r>
                <a:r>
                  <a:rPr lang="en-GB" dirty="0">
                    <a:effectLst/>
                    <a:latin typeface="+mn-lt"/>
                  </a:rPr>
                  <a:t> add counter term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effectLst/>
                    <a:latin typeface="+mn-lt"/>
                  </a:rPr>
                  <a:t> to cancel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GB" dirty="0">
                    <a:effectLst/>
                    <a:latin typeface="+mn-lt"/>
                  </a:rPr>
                  <a:t> in one loop 1PI.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F06039-DE54-644C-4504-B1FF9D819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96" y="2466746"/>
                <a:ext cx="8184383" cy="369332"/>
              </a:xfrm>
              <a:prstGeom prst="rect">
                <a:avLst/>
              </a:prstGeom>
              <a:blipFill>
                <a:blip r:embed="rId4"/>
                <a:stretch>
                  <a:fillRect l="-619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977942-E91C-C915-82B8-D0EC5794CFB4}"/>
                  </a:ext>
                </a:extLst>
              </p:cNvPr>
              <p:cNvSpPr txBox="1"/>
              <p:nvPr/>
            </p:nvSpPr>
            <p:spPr>
              <a:xfrm>
                <a:off x="975680" y="4021115"/>
                <a:ext cx="8184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Noting leading term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justify this step by saying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there in the beginning.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977942-E91C-C915-82B8-D0EC5794C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80" y="4021115"/>
                <a:ext cx="8184383" cy="369332"/>
              </a:xfrm>
              <a:prstGeom prst="rect">
                <a:avLst/>
              </a:prstGeom>
              <a:blipFill>
                <a:blip r:embed="rId5"/>
                <a:stretch>
                  <a:fillRect l="-61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0726A7D-36A4-399D-950C-CF4BB67622F4}"/>
              </a:ext>
            </a:extLst>
          </p:cNvPr>
          <p:cNvSpPr txBox="1"/>
          <p:nvPr/>
        </p:nvSpPr>
        <p:spPr>
          <a:xfrm>
            <a:off x="945096" y="5522289"/>
            <a:ext cx="7492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is legitimation by redefinition, technically called renormalization.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2">
                <a:extLst>
                  <a:ext uri="{FF2B5EF4-FFF2-40B4-BE49-F238E27FC236}">
                    <a16:creationId xmlns:a16="http://schemas.microsoft.com/office/drawing/2014/main" id="{1C484EA6-3507-607D-1EAB-138EA3B48198}"/>
                  </a:ext>
                </a:extLst>
              </p:cNvPr>
              <p:cNvSpPr txBox="1"/>
              <p:nvPr/>
            </p:nvSpPr>
            <p:spPr>
              <a:xfrm>
                <a:off x="1051648" y="4774597"/>
                <a:ext cx="2073196" cy="29956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12">
                <a:extLst>
                  <a:ext uri="{FF2B5EF4-FFF2-40B4-BE49-F238E27FC236}">
                    <a16:creationId xmlns:a16="http://schemas.microsoft.com/office/drawing/2014/main" id="{1C484EA6-3507-607D-1EAB-138EA3B48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648" y="4774597"/>
                <a:ext cx="2073196" cy="299569"/>
              </a:xfrm>
              <a:prstGeom prst="rect">
                <a:avLst/>
              </a:prstGeom>
              <a:blipFill>
                <a:blip r:embed="rId6"/>
                <a:stretch>
                  <a:fillRect l="-2439" r="-18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B70FB3-F3EA-C291-DD81-0D7EACD93E65}"/>
                  </a:ext>
                </a:extLst>
              </p:cNvPr>
              <p:cNvSpPr txBox="1"/>
              <p:nvPr/>
            </p:nvSpPr>
            <p:spPr>
              <a:xfrm>
                <a:off x="959617" y="4359449"/>
                <a:ext cx="78083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counter term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GB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combined with perturbation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GB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form bare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B70FB3-F3EA-C291-DD81-0D7EACD93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17" y="4359449"/>
                <a:ext cx="7808355" cy="369332"/>
              </a:xfrm>
              <a:prstGeom prst="rect">
                <a:avLst/>
              </a:prstGeom>
              <a:blipFill>
                <a:blip r:embed="rId7"/>
                <a:stretch>
                  <a:fillRect l="-64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DEC8F1B-F38D-7135-E5EE-3BC210B1D3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25" t="8952" r="21099" b="12279"/>
          <a:stretch>
            <a:fillRect/>
          </a:stretch>
        </p:blipFill>
        <p:spPr>
          <a:xfrm>
            <a:off x="959617" y="2876379"/>
            <a:ext cx="3606096" cy="7671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A899A5-F3B8-6DAA-E3FC-34044FDA74EA}"/>
                  </a:ext>
                </a:extLst>
              </p:cNvPr>
              <p:cNvSpPr txBox="1"/>
              <p:nvPr/>
            </p:nvSpPr>
            <p:spPr>
              <a:xfrm>
                <a:off x="945096" y="487185"/>
                <a:ext cx="1689228" cy="65402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A899A5-F3B8-6DAA-E3FC-34044FDA7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96" y="487185"/>
                <a:ext cx="1689228" cy="654025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FC41BB-B1DD-10B9-1F86-5C15D3B37AE6}"/>
                  </a:ext>
                </a:extLst>
              </p:cNvPr>
              <p:cNvSpPr txBox="1"/>
              <p:nvPr/>
            </p:nvSpPr>
            <p:spPr>
              <a:xfrm>
                <a:off x="7282805" y="1995871"/>
                <a:ext cx="104502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altLang="zh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zh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FC41BB-B1DD-10B9-1F86-5C15D3B37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805" y="1995871"/>
                <a:ext cx="1045026" cy="276999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213E54C-D599-DC5B-60B6-765CB5D199D3}"/>
              </a:ext>
            </a:extLst>
          </p:cNvPr>
          <p:cNvSpPr txBox="1"/>
          <p:nvPr/>
        </p:nvSpPr>
        <p:spPr>
          <a:xfrm>
            <a:off x="4565713" y="3067188"/>
            <a:ext cx="264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for on-shell subtraction.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8D35A4-E204-219C-20E7-1E74D7C5CE25}"/>
                  </a:ext>
                </a:extLst>
              </p:cNvPr>
              <p:cNvSpPr txBox="1"/>
              <p:nvPr/>
            </p:nvSpPr>
            <p:spPr>
              <a:xfrm>
                <a:off x="1065196" y="5963753"/>
                <a:ext cx="4649926" cy="27988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𝑖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8D35A4-E204-219C-20E7-1E74D7C5C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96" y="5963753"/>
                <a:ext cx="4649926" cy="279885"/>
              </a:xfrm>
              <a:prstGeom prst="rect">
                <a:avLst/>
              </a:prstGeom>
              <a:blipFill>
                <a:blip r:embed="rId11"/>
                <a:stretch>
                  <a:fillRect l="-817" r="-109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93063D-3B07-7F24-4842-F7801DAB8B96}"/>
                  </a:ext>
                </a:extLst>
              </p:cNvPr>
              <p:cNvSpPr txBox="1"/>
              <p:nvPr/>
            </p:nvSpPr>
            <p:spPr>
              <a:xfrm>
                <a:off x="1804232" y="2985350"/>
                <a:ext cx="28401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93063D-3B07-7F24-4842-F7801DAB8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232" y="2985350"/>
                <a:ext cx="284014" cy="276999"/>
              </a:xfrm>
              <a:prstGeom prst="rect">
                <a:avLst/>
              </a:prstGeom>
              <a:blipFill>
                <a:blip r:embed="rId12"/>
                <a:stretch>
                  <a:fillRect l="-26087" r="-13043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1FCC2C-33EF-439F-DB7B-BF27468A6676}"/>
                  </a:ext>
                </a:extLst>
              </p:cNvPr>
              <p:cNvSpPr txBox="1"/>
              <p:nvPr/>
            </p:nvSpPr>
            <p:spPr>
              <a:xfrm>
                <a:off x="928192" y="120910"/>
                <a:ext cx="78397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We need our calculation to be rid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 eventually.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 is unphysical and infinite.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1FCC2C-33EF-439F-DB7B-BF27468A6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92" y="120910"/>
                <a:ext cx="7839780" cy="369332"/>
              </a:xfrm>
              <a:prstGeom prst="rect">
                <a:avLst/>
              </a:prstGeom>
              <a:blipFill>
                <a:blip r:embed="rId13"/>
                <a:stretch>
                  <a:fillRect l="-48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8BB6D6-FA38-F1A7-55B1-DAC34978E56C}"/>
              </a:ext>
            </a:extLst>
          </p:cNvPr>
          <p:cNvCxnSpPr/>
          <p:nvPr/>
        </p:nvCxnSpPr>
        <p:spPr>
          <a:xfrm flipV="1">
            <a:off x="5103889" y="2272870"/>
            <a:ext cx="2430966" cy="3364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266004-FE1E-94F8-E6AF-62FBEF3BFCDD}"/>
                  </a:ext>
                </a:extLst>
              </p:cNvPr>
              <p:cNvSpPr txBox="1"/>
              <p:nvPr/>
            </p:nvSpPr>
            <p:spPr>
              <a:xfrm>
                <a:off x="3882431" y="1970494"/>
                <a:ext cx="32884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266004-FE1E-94F8-E6AF-62FBEF3BF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431" y="1970494"/>
                <a:ext cx="328846" cy="276999"/>
              </a:xfrm>
              <a:prstGeom prst="rect">
                <a:avLst/>
              </a:prstGeom>
              <a:blipFill>
                <a:blip r:embed="rId1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187B49-BF28-9BEF-54A8-575CE21BE370}"/>
                  </a:ext>
                </a:extLst>
              </p:cNvPr>
              <p:cNvSpPr txBox="1"/>
              <p:nvPr/>
            </p:nvSpPr>
            <p:spPr>
              <a:xfrm>
                <a:off x="975679" y="5160060"/>
                <a:ext cx="81843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GB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parameter appearing in the full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ℒ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But it’s not perturbation parameter.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187B49-BF28-9BEF-54A8-575CE21BE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79" y="5160060"/>
                <a:ext cx="8184383" cy="369332"/>
              </a:xfrm>
              <a:prstGeom prst="rect">
                <a:avLst/>
              </a:prstGeom>
              <a:blipFill>
                <a:blip r:embed="rId15"/>
                <a:stretch>
                  <a:fillRect l="-61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76B65F3-8FFE-A2E6-7C97-2C10A4A7F467}"/>
              </a:ext>
            </a:extLst>
          </p:cNvPr>
          <p:cNvSpPr txBox="1"/>
          <p:nvPr/>
        </p:nvSpPr>
        <p:spPr>
          <a:xfrm>
            <a:off x="975680" y="6367758"/>
            <a:ext cx="7971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effectLst/>
                <a:latin typeface="+mn-lt"/>
              </a:rPr>
              <a:t>It works! </a:t>
            </a:r>
            <a:r>
              <a:rPr lang="en-GB" dirty="0">
                <a:latin typeface="+mn-lt"/>
              </a:rPr>
              <a:t>We can</a:t>
            </a:r>
            <a:r>
              <a:rPr lang="en-GB" dirty="0">
                <a:effectLst/>
                <a:latin typeface="+mn-lt"/>
              </a:rPr>
              <a:t> prove: if 1PI is finite, we are safe, </a:t>
            </a:r>
            <a:r>
              <a:rPr lang="en-GB" dirty="0" err="1">
                <a:effectLst/>
                <a:latin typeface="+mn-lt"/>
              </a:rPr>
              <a:t>ie</a:t>
            </a:r>
            <a:r>
              <a:rPr lang="en-GB" dirty="0">
                <a:effectLst/>
                <a:latin typeface="+mn-lt"/>
              </a:rPr>
              <a:t>. all green functions are finite.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B3B380-BB18-F326-ECFF-49AAAA2DB1E0}"/>
                  </a:ext>
                </a:extLst>
              </p:cNvPr>
              <p:cNvSpPr txBox="1"/>
              <p:nvPr/>
            </p:nvSpPr>
            <p:spPr>
              <a:xfrm>
                <a:off x="945096" y="3612996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effectLst/>
                    <a:latin typeface="+mn-lt"/>
                  </a:rPr>
                  <a:t>Now 1PI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>
                    <a:effectLst/>
                    <a:latin typeface="+mn-lt"/>
                  </a:rPr>
                  <a:t> independent or finite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GB" dirty="0">
                    <a:effectLst/>
                    <a:latin typeface="+mn-lt"/>
                  </a:rPr>
                  <a:t>. </a:t>
                </a:r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B3B380-BB18-F326-ECFF-49AAAA2DB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96" y="3612996"/>
                <a:ext cx="4572000" cy="369332"/>
              </a:xfrm>
              <a:prstGeom prst="rect">
                <a:avLst/>
              </a:prstGeom>
              <a:blipFill>
                <a:blip r:embed="rId16"/>
                <a:stretch>
                  <a:fillRect l="-110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473128C-4DC9-E2E8-9DC3-A7D07BE7962E}"/>
              </a:ext>
            </a:extLst>
          </p:cNvPr>
          <p:cNvCxnSpPr/>
          <p:nvPr/>
        </p:nvCxnSpPr>
        <p:spPr>
          <a:xfrm flipV="1">
            <a:off x="1804232" y="487185"/>
            <a:ext cx="642406" cy="764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A3E2BC-94A8-4895-2FCB-66AD5709009E}"/>
              </a:ext>
            </a:extLst>
          </p:cNvPr>
          <p:cNvCxnSpPr/>
          <p:nvPr/>
        </p:nvCxnSpPr>
        <p:spPr>
          <a:xfrm flipV="1">
            <a:off x="2588690" y="2824735"/>
            <a:ext cx="642406" cy="764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1851C0-CEF5-28B5-CC4E-A2B3FF5B5294}"/>
                  </a:ext>
                </a:extLst>
              </p:cNvPr>
              <p:cNvSpPr txBox="1"/>
              <p:nvPr/>
            </p:nvSpPr>
            <p:spPr>
              <a:xfrm>
                <a:off x="2833635" y="683288"/>
                <a:ext cx="31752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I hide the gamma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1851C0-CEF5-28B5-CC4E-A2B3FF5B5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635" y="683288"/>
                <a:ext cx="3175279" cy="369332"/>
              </a:xfrm>
              <a:prstGeom prst="rect">
                <a:avLst/>
              </a:prstGeom>
              <a:blipFill>
                <a:blip r:embed="rId17"/>
                <a:stretch>
                  <a:fillRect l="-1992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12">
                <a:extLst>
                  <a:ext uri="{FF2B5EF4-FFF2-40B4-BE49-F238E27FC236}">
                    <a16:creationId xmlns:a16="http://schemas.microsoft.com/office/drawing/2014/main" id="{7BCD5ABE-67B1-A24C-3085-BC72E6D8539D}"/>
                  </a:ext>
                </a:extLst>
              </p:cNvPr>
              <p:cNvSpPr txBox="1"/>
              <p:nvPr/>
            </p:nvSpPr>
            <p:spPr>
              <a:xfrm>
                <a:off x="3568267" y="4788359"/>
                <a:ext cx="1224438" cy="29956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字方塊 12">
                <a:extLst>
                  <a:ext uri="{FF2B5EF4-FFF2-40B4-BE49-F238E27FC236}">
                    <a16:creationId xmlns:a16="http://schemas.microsoft.com/office/drawing/2014/main" id="{7BCD5ABE-67B1-A24C-3085-BC72E6D85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267" y="4788359"/>
                <a:ext cx="1224438" cy="299569"/>
              </a:xfrm>
              <a:prstGeom prst="rect">
                <a:avLst/>
              </a:prstGeom>
              <a:blipFill>
                <a:blip r:embed="rId18"/>
                <a:stretch>
                  <a:fillRect l="-3061" r="-102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2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3" grpId="0" animBg="1"/>
      <p:bldP spid="25" grpId="0"/>
      <p:bldP spid="17" grpId="0"/>
      <p:bldP spid="12" grpId="0" animBg="1"/>
      <p:bldP spid="14" grpId="0" animBg="1"/>
      <p:bldP spid="26" grpId="0"/>
      <p:bldP spid="27" grpId="0"/>
      <p:bldP spid="29" grpId="0"/>
      <p:bldP spid="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8EFB58-2285-D015-29E6-4BE089B5B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9383" y="6106729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57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FCEC7B6E-6129-9916-EC39-328A1AAB8842}"/>
                  </a:ext>
                </a:extLst>
              </p:cNvPr>
              <p:cNvSpPr txBox="1"/>
              <p:nvPr/>
            </p:nvSpPr>
            <p:spPr>
              <a:xfrm>
                <a:off x="745015" y="2406445"/>
                <a:ext cx="1790170" cy="56380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字方塊 12">
                <a:extLst>
                  <a:ext uri="{FF2B5EF4-FFF2-40B4-BE49-F238E27FC236}">
                    <a16:creationId xmlns:a16="http://schemas.microsoft.com/office/drawing/2014/main" id="{FCEC7B6E-6129-9916-EC39-328A1AAB8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15" y="2406445"/>
                <a:ext cx="1790170" cy="563809"/>
              </a:xfrm>
              <a:prstGeom prst="rect">
                <a:avLst/>
              </a:prstGeom>
              <a:blipFill>
                <a:blip r:embed="rId2"/>
                <a:stretch>
                  <a:fillRect l="-2817" t="-444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20C090-EAEB-17DD-85A6-144ECB9E8682}"/>
                  </a:ext>
                </a:extLst>
              </p:cNvPr>
              <p:cNvSpPr txBox="1"/>
              <p:nvPr/>
            </p:nvSpPr>
            <p:spPr>
              <a:xfrm>
                <a:off x="684256" y="3032461"/>
                <a:ext cx="66419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Since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 is not a real parameter of the theory,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is not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 dependent.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20C090-EAEB-17DD-85A6-144ECB9E8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56" y="3032461"/>
                <a:ext cx="6641959" cy="369332"/>
              </a:xfrm>
              <a:prstGeom prst="rect">
                <a:avLst/>
              </a:prstGeom>
              <a:blipFill>
                <a:blip r:embed="rId3"/>
                <a:stretch>
                  <a:fillRect l="-76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91F868-B193-9D42-40AA-D80440DEA788}"/>
                  </a:ext>
                </a:extLst>
              </p:cNvPr>
              <p:cNvSpPr txBox="1"/>
              <p:nvPr/>
            </p:nvSpPr>
            <p:spPr>
              <a:xfrm>
                <a:off x="662493" y="3337229"/>
                <a:ext cx="79499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Hence the perturbation parameter </a:t>
                </a:r>
                <a:r>
                  <a:rPr lang="en-US" altLang="zh-TW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𝑔(</a:t>
                </a:r>
                <a:r>
                  <a:rPr lang="el-GR" altLang="zh-TW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𝜇)</a:t>
                </a:r>
                <a:r>
                  <a:rPr lang="en-US" altLang="zh-TW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+mn-lt"/>
                  </a:rPr>
                  <a:t>unexpectedly </a:t>
                </a:r>
                <a:r>
                  <a:rPr lang="en-US" sz="2400" dirty="0">
                    <a:solidFill>
                      <a:srgbClr val="FF0000"/>
                    </a:solidFill>
                    <a:latin typeface="+mn-lt"/>
                  </a:rPr>
                  <a:t>is</a:t>
                </a:r>
                <a:r>
                  <a:rPr lang="en-US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n-lt"/>
                  </a:rPr>
                  <a:t>dependent.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91F868-B193-9D42-40AA-D80440DEA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93" y="3337229"/>
                <a:ext cx="7949971" cy="461665"/>
              </a:xfrm>
              <a:prstGeom prst="rect">
                <a:avLst/>
              </a:prstGeom>
              <a:blipFill>
                <a:blip r:embed="rId4"/>
                <a:stretch>
                  <a:fillRect l="-63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AB79AB-E3A8-48B1-1A84-220CDA136A73}"/>
                  </a:ext>
                </a:extLst>
              </p:cNvPr>
              <p:cNvSpPr txBox="1"/>
              <p:nvPr/>
            </p:nvSpPr>
            <p:spPr>
              <a:xfrm>
                <a:off x="662493" y="4643668"/>
                <a:ext cx="7762388" cy="531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Without field renormalization, dependencies will cancel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</m:num>
                          <m:den>
                            <m:r>
                              <a:rPr lang="el-GR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.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AB79AB-E3A8-48B1-1A84-220CDA136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93" y="4643668"/>
                <a:ext cx="7762388" cy="531364"/>
              </a:xfrm>
              <a:prstGeom prst="rect">
                <a:avLst/>
              </a:prstGeom>
              <a:blipFill>
                <a:blip r:embed="rId6"/>
                <a:stretch>
                  <a:fillRect l="-654" r="-1144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47D421C-6E45-879B-A226-66ECA3ABB942}"/>
              </a:ext>
            </a:extLst>
          </p:cNvPr>
          <p:cNvSpPr txBox="1"/>
          <p:nvPr/>
        </p:nvSpPr>
        <p:spPr>
          <a:xfrm>
            <a:off x="662493" y="5121338"/>
            <a:ext cx="756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We usually define a beta function and calculate it in perturbation expansion: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BD927B5C-24BC-FCC4-6DDB-14B304BAA66F}"/>
                  </a:ext>
                </a:extLst>
              </p:cNvPr>
              <p:cNvSpPr txBox="1"/>
              <p:nvPr/>
            </p:nvSpPr>
            <p:spPr>
              <a:xfrm>
                <a:off x="697471" y="5535739"/>
                <a:ext cx="3647473" cy="57099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</m:func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BD927B5C-24BC-FCC4-6DDB-14B304BAA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71" y="5535739"/>
                <a:ext cx="3647473" cy="570990"/>
              </a:xfrm>
              <a:prstGeom prst="rect">
                <a:avLst/>
              </a:prstGeom>
              <a:blipFill>
                <a:blip r:embed="rId7"/>
                <a:stretch>
                  <a:fillRect l="-1730" t="-4348" r="-173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2CBC2636-E2A6-AFF6-7154-1FEC98E055D3}"/>
                  </a:ext>
                </a:extLst>
              </p:cNvPr>
              <p:cNvSpPr txBox="1"/>
              <p:nvPr/>
            </p:nvSpPr>
            <p:spPr>
              <a:xfrm>
                <a:off x="2992983" y="1385571"/>
                <a:ext cx="1809341" cy="60362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2CBC2636-E2A6-AFF6-7154-1FEC98E05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983" y="1385571"/>
                <a:ext cx="1809341" cy="603627"/>
              </a:xfrm>
              <a:prstGeom prst="rect">
                <a:avLst/>
              </a:prstGeom>
              <a:blipFill>
                <a:blip r:embed="rId8"/>
                <a:stretch>
                  <a:fillRect l="-2778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63CBDE-F657-4E3D-C842-887393354C94}"/>
                  </a:ext>
                </a:extLst>
              </p:cNvPr>
              <p:cNvSpPr txBox="1"/>
              <p:nvPr/>
            </p:nvSpPr>
            <p:spPr>
              <a:xfrm>
                <a:off x="684256" y="289604"/>
                <a:ext cx="8138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GB" dirty="0">
                    <a:effectLst/>
                    <a:latin typeface="+mn-lt"/>
                  </a:rPr>
                  <a:t>The trouble is if the purpose of counter terms is just to cancel the </a:t>
                </a:r>
                <a:r>
                  <a:rPr lang="en-GB" dirty="0">
                    <a:latin typeface="+mn-lt"/>
                  </a:rPr>
                  <a:t>divergence</a:t>
                </a:r>
                <a:r>
                  <a:rPr lang="en-GB" dirty="0">
                    <a:effectLst/>
                    <a:latin typeface="+mn-lt"/>
                  </a:rPr>
                  <a:t> in 1PI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GB" dirty="0">
                    <a:effectLst/>
                    <a:latin typeface="+mn-lt"/>
                  </a:rPr>
                  <a:t>,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63CBDE-F657-4E3D-C842-887393354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56" y="289604"/>
                <a:ext cx="8138400" cy="369332"/>
              </a:xfrm>
              <a:prstGeom prst="rect">
                <a:avLst/>
              </a:prstGeom>
              <a:blipFill>
                <a:blip r:embed="rId9"/>
                <a:stretch>
                  <a:fillRect l="-623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8407358-192A-CC0A-369A-02FCBB9C862E}"/>
              </a:ext>
            </a:extLst>
          </p:cNvPr>
          <p:cNvSpPr txBox="1"/>
          <p:nvPr/>
        </p:nvSpPr>
        <p:spPr>
          <a:xfrm>
            <a:off x="697471" y="642424"/>
            <a:ext cx="7228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latin typeface="+mn-lt"/>
              </a:rPr>
              <a:t>there</a:t>
            </a:r>
            <a:r>
              <a:rPr lang="en-GB" dirty="0">
                <a:effectLst/>
                <a:latin typeface="+mn-lt"/>
              </a:rPr>
              <a:t> is a freedom in </a:t>
            </a:r>
            <a:r>
              <a:rPr lang="en-GB" dirty="0">
                <a:latin typeface="+mn-lt"/>
              </a:rPr>
              <a:t>choosing </a:t>
            </a:r>
            <a:r>
              <a:rPr lang="en-US" dirty="0">
                <a:effectLst/>
                <a:latin typeface="+mn-lt"/>
              </a:rPr>
              <a:t>how much</a:t>
            </a:r>
            <a:r>
              <a:rPr lang="en-GB" dirty="0">
                <a:effectLst/>
                <a:latin typeface="+mn-lt"/>
              </a:rPr>
              <a:t> to cut or cancel.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E8045F-A1AA-FC26-C649-ABE9FD3E1ED6}"/>
                  </a:ext>
                </a:extLst>
              </p:cNvPr>
              <p:cNvSpPr txBox="1"/>
              <p:nvPr/>
            </p:nvSpPr>
            <p:spPr>
              <a:xfrm>
                <a:off x="684256" y="986521"/>
                <a:ext cx="8259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You are free to replace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altLang="zh-TW" dirty="0"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by any 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. </a:t>
                </a:r>
                <a:r>
                  <a:rPr lang="en-US" dirty="0"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TW" dirty="0"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ny</a:t>
                </a:r>
                <a:r>
                  <a:rPr lang="en-US" altLang="zh-TW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 gives as a competent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to serve the job.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E8045F-A1AA-FC26-C649-ABE9FD3E1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56" y="986521"/>
                <a:ext cx="8259022" cy="369332"/>
              </a:xfrm>
              <a:prstGeom prst="rect">
                <a:avLst/>
              </a:prstGeom>
              <a:blipFill>
                <a:blip r:embed="rId10"/>
                <a:stretch>
                  <a:fillRect l="-61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A6B318-9469-87D1-05D0-F7E4BC72AC4B}"/>
                  </a:ext>
                </a:extLst>
              </p:cNvPr>
              <p:cNvSpPr txBox="1"/>
              <p:nvPr/>
            </p:nvSpPr>
            <p:spPr>
              <a:xfrm>
                <a:off x="684257" y="2026873"/>
                <a:ext cx="7831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Choosing different 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 means cutting more or cutting less from one loop 1PI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latin typeface="+mn-lt"/>
                  </a:rPr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AA6B318-9469-87D1-05D0-F7E4BC72A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57" y="2026873"/>
                <a:ext cx="7831018" cy="369332"/>
              </a:xfrm>
              <a:prstGeom prst="rect">
                <a:avLst/>
              </a:prstGeom>
              <a:blipFill>
                <a:blip r:embed="rId11"/>
                <a:stretch>
                  <a:fillRect l="-64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Strawberry Matcha Latte Cake">
            <a:extLst>
              <a:ext uri="{FF2B5EF4-FFF2-40B4-BE49-F238E27FC236}">
                <a16:creationId xmlns:a16="http://schemas.microsoft.com/office/drawing/2014/main" id="{4C547219-6BFD-ACA4-9B61-AF74B47417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6215" y="2437562"/>
            <a:ext cx="1474088" cy="2211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A7FF2C23-B22C-422A-51C1-A9D4356F0412}"/>
                  </a:ext>
                </a:extLst>
              </p:cNvPr>
              <p:cNvSpPr txBox="1"/>
              <p:nvPr/>
            </p:nvSpPr>
            <p:spPr>
              <a:xfrm>
                <a:off x="745015" y="3876199"/>
                <a:ext cx="2445670" cy="56380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A7FF2C23-B22C-422A-51C1-A9D4356F0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15" y="3876199"/>
                <a:ext cx="2445670" cy="563809"/>
              </a:xfrm>
              <a:prstGeom prst="rect">
                <a:avLst/>
              </a:prstGeom>
              <a:blipFill>
                <a:blip r:embed="rId13"/>
                <a:stretch>
                  <a:fillRect l="-1546" t="-6667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9225D0-14DA-BB66-75BA-68D7EEED1467}"/>
                  </a:ext>
                </a:extLst>
              </p:cNvPr>
              <p:cNvSpPr txBox="1"/>
              <p:nvPr/>
            </p:nvSpPr>
            <p:spPr bwMode="auto">
              <a:xfrm>
                <a:off x="684255" y="6194597"/>
                <a:ext cx="78310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 is an inevitable renormalization calculation ambiguity: we can choose any 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9225D0-14DA-BB66-75BA-68D7EEED1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55" y="6194597"/>
                <a:ext cx="7831019" cy="369332"/>
              </a:xfrm>
              <a:prstGeom prst="rect">
                <a:avLst/>
              </a:prstGeom>
              <a:blipFill>
                <a:blip r:embed="rId14"/>
                <a:stretch>
                  <a:fillRect l="-647" t="-6667" r="-162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C04D01-8467-D40C-B80C-42AAFD148E40}"/>
                  </a:ext>
                </a:extLst>
              </p:cNvPr>
              <p:cNvSpPr txBox="1"/>
              <p:nvPr/>
            </p:nvSpPr>
            <p:spPr>
              <a:xfrm>
                <a:off x="4373276" y="5657967"/>
                <a:ext cx="4728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We calculate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latin typeface="+mn-lt"/>
                  </a:rPr>
                  <a:t>’s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 dependence by counter terms.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C04D01-8467-D40C-B80C-42AAFD148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276" y="5657967"/>
                <a:ext cx="4728767" cy="369332"/>
              </a:xfrm>
              <a:prstGeom prst="rect">
                <a:avLst/>
              </a:prstGeom>
              <a:blipFill>
                <a:blip r:embed="rId15"/>
                <a:stretch>
                  <a:fillRect l="-1072" t="-6667" r="-134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5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  <p:bldP spid="10" grpId="0" animBg="1"/>
      <p:bldP spid="5" grpId="0" animBg="1"/>
      <p:bldP spid="15" grpId="0"/>
      <p:bldP spid="16" grpId="0"/>
      <p:bldP spid="11" grpId="0" animBg="1"/>
      <p:bldP spid="12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DBC80-49A7-2E66-485D-A054E2091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9CC7F-6510-05F4-A681-3BC1B8EC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4013" y="6139332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58</a:t>
            </a:fld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286703-47EB-697A-B730-EAAF4B510739}"/>
                  </a:ext>
                </a:extLst>
              </p:cNvPr>
              <p:cNvSpPr txBox="1"/>
              <p:nvPr/>
            </p:nvSpPr>
            <p:spPr>
              <a:xfrm>
                <a:off x="503950" y="722721"/>
                <a:ext cx="7831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+mn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Choose different 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 means cutting more or cutting less from one loop 1PI diagram.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286703-47EB-697A-B730-EAAF4B510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50" y="722721"/>
                <a:ext cx="7831018" cy="369332"/>
              </a:xfrm>
              <a:prstGeom prst="rect">
                <a:avLst/>
              </a:prstGeom>
              <a:blipFill>
                <a:blip r:embed="rId2"/>
                <a:stretch>
                  <a:fillRect l="-647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AE0CC0-EE4D-ECE2-E99C-EE42CDE03402}"/>
                  </a:ext>
                </a:extLst>
              </p:cNvPr>
              <p:cNvSpPr txBox="1"/>
              <p:nvPr/>
            </p:nvSpPr>
            <p:spPr>
              <a:xfrm>
                <a:off x="503949" y="1120138"/>
                <a:ext cx="67517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n-lt"/>
                  </a:rPr>
                  <a:t>After cancellation from counter terms, 1-loop 1PI will contain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func>
                  </m:oMath>
                </a14:m>
                <a:r>
                  <a:rPr lang="en-US" dirty="0">
                    <a:latin typeface="+mn-lt"/>
                  </a:rPr>
                  <a:t>:  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AE0CC0-EE4D-ECE2-E99C-EE42CDE03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9" y="1120138"/>
                <a:ext cx="6751728" cy="369332"/>
              </a:xfrm>
              <a:prstGeom prst="rect">
                <a:avLst/>
              </a:prstGeom>
              <a:blipFill>
                <a:blip r:embed="rId3"/>
                <a:stretch>
                  <a:fillRect l="-750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89E8D226-20C2-9716-E469-41C72D7599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18"/>
          <a:stretch>
            <a:fillRect/>
          </a:stretch>
        </p:blipFill>
        <p:spPr>
          <a:xfrm>
            <a:off x="503949" y="1615106"/>
            <a:ext cx="4117310" cy="127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94370A-26C8-F63A-06C7-A78715A443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54" r="9731"/>
          <a:stretch>
            <a:fillRect/>
          </a:stretch>
        </p:blipFill>
        <p:spPr>
          <a:xfrm>
            <a:off x="503949" y="1626632"/>
            <a:ext cx="1537398" cy="1123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DED51F-46ED-6155-4797-82D616A7A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143" r="35271"/>
          <a:stretch>
            <a:fillRect/>
          </a:stretch>
        </p:blipFill>
        <p:spPr>
          <a:xfrm>
            <a:off x="4215139" y="1626632"/>
            <a:ext cx="1617785" cy="1270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8A4A62F-6601-7C24-5706-40BE0D9B7009}"/>
              </a:ext>
            </a:extLst>
          </p:cNvPr>
          <p:cNvSpPr/>
          <p:nvPr/>
        </p:nvSpPr>
        <p:spPr>
          <a:xfrm>
            <a:off x="1039860" y="1865757"/>
            <a:ext cx="147377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144C5A-D91C-543D-C36E-5BC004736D21}"/>
              </a:ext>
            </a:extLst>
          </p:cNvPr>
          <p:cNvSpPr/>
          <p:nvPr/>
        </p:nvSpPr>
        <p:spPr>
          <a:xfrm>
            <a:off x="775255" y="2480184"/>
            <a:ext cx="264605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61429D-9CF3-B98A-EF85-EEF24DD1784D}"/>
              </a:ext>
            </a:extLst>
          </p:cNvPr>
          <p:cNvSpPr/>
          <p:nvPr/>
        </p:nvSpPr>
        <p:spPr>
          <a:xfrm>
            <a:off x="1435098" y="2468658"/>
            <a:ext cx="264605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DF9064-410E-4148-0C2D-D915393B8B8C}"/>
              </a:ext>
            </a:extLst>
          </p:cNvPr>
          <p:cNvSpPr/>
          <p:nvPr/>
        </p:nvSpPr>
        <p:spPr>
          <a:xfrm>
            <a:off x="4007476" y="2605788"/>
            <a:ext cx="264605" cy="251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12">
                <a:extLst>
                  <a:ext uri="{FF2B5EF4-FFF2-40B4-BE49-F238E27FC236}">
                    <a16:creationId xmlns:a16="http://schemas.microsoft.com/office/drawing/2014/main" id="{B7E59E6C-10C6-8DB9-1CAB-C489B148D7F5}"/>
                  </a:ext>
                </a:extLst>
              </p:cNvPr>
              <p:cNvSpPr txBox="1"/>
              <p:nvPr/>
            </p:nvSpPr>
            <p:spPr>
              <a:xfrm>
                <a:off x="503949" y="3057540"/>
                <a:ext cx="7428471" cy="56380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Γ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                 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l-GR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文字方塊 12">
                <a:extLst>
                  <a:ext uri="{FF2B5EF4-FFF2-40B4-BE49-F238E27FC236}">
                    <a16:creationId xmlns:a16="http://schemas.microsoft.com/office/drawing/2014/main" id="{B7E59E6C-10C6-8DB9-1CAB-C489B148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9" y="3057540"/>
                <a:ext cx="7428471" cy="563809"/>
              </a:xfrm>
              <a:prstGeom prst="rect">
                <a:avLst/>
              </a:prstGeom>
              <a:blipFill>
                <a:blip r:embed="rId6"/>
                <a:stretch>
                  <a:fillRect l="-1024" t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49E107-2A8F-3B05-9494-6366B6AE554E}"/>
                  </a:ext>
                </a:extLst>
              </p:cNvPr>
              <p:cNvSpPr txBox="1"/>
              <p:nvPr/>
            </p:nvSpPr>
            <p:spPr>
              <a:xfrm>
                <a:off x="459717" y="4070913"/>
                <a:ext cx="7354629" cy="87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n-lt"/>
                  </a:rPr>
                  <a:t>To have a small log so that perturbation is workable, you better choose </a:t>
                </a:r>
                <a14:m>
                  <m:oMath xmlns:m="http://schemas.openxmlformats.org/officeDocument/2006/math">
                    <m: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l-GR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  <a:r>
                  <a:rPr lang="en-US" altLang="zh-TW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 then will be the coupling you feel, called </a:t>
                </a:r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running coupling constant</a:t>
                </a:r>
                <a:r>
                  <a:rPr lang="en-US" dirty="0">
                    <a:latin typeface="+mn-lt"/>
                  </a:rPr>
                  <a:t>.   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D49E107-2A8F-3B05-9494-6366B6AE5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17" y="4070913"/>
                <a:ext cx="7354629" cy="873509"/>
              </a:xfrm>
              <a:prstGeom prst="rect">
                <a:avLst/>
              </a:prstGeom>
              <a:blipFill>
                <a:blip r:embed="rId7"/>
                <a:stretch>
                  <a:fillRect l="-6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CBBEEB4F-6D89-2BDF-634D-018F3867F47C}"/>
              </a:ext>
            </a:extLst>
          </p:cNvPr>
          <p:cNvSpPr txBox="1"/>
          <p:nvPr/>
        </p:nvSpPr>
        <p:spPr>
          <a:xfrm>
            <a:off x="459717" y="5056990"/>
            <a:ext cx="773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coupling constant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you feel </a:t>
            </a:r>
            <a:r>
              <a:rPr lang="en-US" dirty="0">
                <a:latin typeface="+mn-lt"/>
              </a:rPr>
              <a:t>depends on the energy scale of your experiments.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BDBAF-8E75-BA39-E6EC-C7C0E7FA7C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372" r="10042"/>
          <a:stretch>
            <a:fillRect/>
          </a:stretch>
        </p:blipFill>
        <p:spPr>
          <a:xfrm>
            <a:off x="1699703" y="3052421"/>
            <a:ext cx="724625" cy="568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ABC8EA-FA46-FADD-0CB6-595BB3EBC04D}"/>
                  </a:ext>
                </a:extLst>
              </p:cNvPr>
              <p:cNvSpPr txBox="1"/>
              <p:nvPr/>
            </p:nvSpPr>
            <p:spPr>
              <a:xfrm>
                <a:off x="459717" y="5538890"/>
                <a:ext cx="7949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Calculate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n-lt"/>
                  </a:rPr>
                  <a:t>dependence of </a:t>
                </a:r>
                <a:r>
                  <a:rPr lang="en-US" altLang="zh-TW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𝑔(</a:t>
                </a:r>
                <a:r>
                  <a:rPr lang="el-GR" altLang="zh-TW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𝜇)</a:t>
                </a:r>
                <a:r>
                  <a:rPr lang="en-US" altLang="zh-TW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extremely important</a:t>
                </a:r>
                <a:r>
                  <a:rPr lang="en-US" dirty="0">
                    <a:latin typeface="+mn-lt"/>
                  </a:rPr>
                  <a:t>.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ABC8EA-FA46-FADD-0CB6-595BB3EBC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17" y="5538890"/>
                <a:ext cx="7949971" cy="369332"/>
              </a:xfrm>
              <a:prstGeom prst="rect">
                <a:avLst/>
              </a:prstGeom>
              <a:blipFill>
                <a:blip r:embed="rId8"/>
                <a:stretch>
                  <a:fillRect l="-638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43714E-2C44-4B42-CBB6-956E9A6687B9}"/>
                  </a:ext>
                </a:extLst>
              </p:cNvPr>
              <p:cNvSpPr txBox="1"/>
              <p:nvPr/>
            </p:nvSpPr>
            <p:spPr>
              <a:xfrm>
                <a:off x="477315" y="3701421"/>
                <a:ext cx="81037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n-lt"/>
                  </a:rPr>
                  <a:t>denotes roughly the typical energy of the process, like electron 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43714E-2C44-4B42-CBB6-956E9A668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15" y="3701421"/>
                <a:ext cx="8103726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3A32-C0B1-0904-9757-30C1FCED3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DD6E82-E690-E504-BDE7-FC14A98D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1570" y="6587361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59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68D5F-29C2-3763-AC8A-8D7A06BD5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853" y="1515645"/>
            <a:ext cx="1635369" cy="122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100344-2A7D-7DB7-62C8-38B3114585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02" b="40055"/>
          <a:stretch>
            <a:fillRect/>
          </a:stretch>
        </p:blipFill>
        <p:spPr>
          <a:xfrm>
            <a:off x="765260" y="1519176"/>
            <a:ext cx="5739130" cy="1136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7A8C12-F14E-1DA3-9CB0-09C05D2ED982}"/>
                  </a:ext>
                </a:extLst>
              </p:cNvPr>
              <p:cNvSpPr txBox="1"/>
              <p:nvPr/>
            </p:nvSpPr>
            <p:spPr>
              <a:xfrm>
                <a:off x="703159" y="926869"/>
                <a:ext cx="8440841" cy="53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&gt;→0</m:t>
                    </m:r>
                  </m:oMath>
                </a14:m>
                <a:r>
                  <a:rPr lang="en-US" dirty="0">
                    <a:latin typeface="+mn-lt"/>
                  </a:rPr>
                  <a:t>. The integral is convergent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𝑑𝑘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𝑑𝑘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n-lt"/>
                  </a:rPr>
                  <a:t>as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7A8C12-F14E-1DA3-9CB0-09C05D2ED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59" y="926869"/>
                <a:ext cx="8440841" cy="537968"/>
              </a:xfrm>
              <a:prstGeom prst="rect">
                <a:avLst/>
              </a:prstGeom>
              <a:blipFill>
                <a:blip r:embed="rId4"/>
                <a:stretch>
                  <a:fillRect l="-602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41DB6FD-1FF5-A626-287A-49A20905EB51}"/>
              </a:ext>
            </a:extLst>
          </p:cNvPr>
          <p:cNvSpPr txBox="1"/>
          <p:nvPr/>
        </p:nvSpPr>
        <p:spPr>
          <a:xfrm>
            <a:off x="750572" y="2700839"/>
            <a:ext cx="7441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This is a kind of regularization, called Dimensional Regularization (DR).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C482B3-E1C2-5A61-3C70-EF9ECDAC86E7}"/>
                  </a:ext>
                </a:extLst>
              </p:cNvPr>
              <p:cNvSpPr txBox="1"/>
              <p:nvPr/>
            </p:nvSpPr>
            <p:spPr>
              <a:xfrm>
                <a:off x="719116" y="643068"/>
                <a:ext cx="7437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The practical calculation is usually done in DRMS instead of using cutoff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C482B3-E1C2-5A61-3C70-EF9ECDAC8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16" y="643068"/>
                <a:ext cx="7437961" cy="369332"/>
              </a:xfrm>
              <a:prstGeom prst="rect">
                <a:avLst/>
              </a:prstGeom>
              <a:blipFill>
                <a:blip r:embed="rId5"/>
                <a:stretch>
                  <a:fillRect l="-68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F3F776-02E6-75CD-3DD7-680401FFCF7E}"/>
                  </a:ext>
                </a:extLst>
              </p:cNvPr>
              <p:cNvSpPr txBox="1"/>
              <p:nvPr/>
            </p:nvSpPr>
            <p:spPr>
              <a:xfrm>
                <a:off x="1327053" y="1635179"/>
                <a:ext cx="18905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F3F776-02E6-75CD-3DD7-680401FFC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053" y="1635179"/>
                <a:ext cx="189058" cy="246221"/>
              </a:xfrm>
              <a:prstGeom prst="rect">
                <a:avLst/>
              </a:prstGeom>
              <a:blipFill>
                <a:blip r:embed="rId6"/>
                <a:stretch>
                  <a:fillRect l="-37500" r="-3750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圖片 2">
            <a:extLst>
              <a:ext uri="{FF2B5EF4-FFF2-40B4-BE49-F238E27FC236}">
                <a16:creationId xmlns:a16="http://schemas.microsoft.com/office/drawing/2014/main" id="{3FB77F00-24AA-9E4A-D667-7C9EDF713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8" t="23397" r="31225" b="18796"/>
          <a:stretch/>
        </p:blipFill>
        <p:spPr>
          <a:xfrm>
            <a:off x="703159" y="3114844"/>
            <a:ext cx="3701578" cy="338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CB7D1-4BC3-D036-ED93-C5C572B3C842}"/>
              </a:ext>
            </a:extLst>
          </p:cNvPr>
          <p:cNvSpPr txBox="1"/>
          <p:nvPr/>
        </p:nvSpPr>
        <p:spPr>
          <a:xfrm>
            <a:off x="703159" y="258814"/>
            <a:ext cx="5538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重整化群在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維度正規化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+mn-lt"/>
              </a:rPr>
              <a:t>RG in dimensional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regurization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A0B63-3CC2-1424-33DB-A358D3EE3C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2000"/>
          <a:stretch>
            <a:fillRect/>
          </a:stretch>
        </p:blipFill>
        <p:spPr>
          <a:xfrm>
            <a:off x="3344346" y="4186295"/>
            <a:ext cx="5617029" cy="1284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BBD494-ED5F-21BE-DD0E-3A0C73CDCB58}"/>
                  </a:ext>
                </a:extLst>
              </p:cNvPr>
              <p:cNvSpPr txBox="1"/>
              <p:nvPr/>
            </p:nvSpPr>
            <p:spPr>
              <a:xfrm>
                <a:off x="4637376" y="4393369"/>
                <a:ext cx="20377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BBD494-ED5F-21BE-DD0E-3A0C73CDC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376" y="4393369"/>
                <a:ext cx="203777" cy="246221"/>
              </a:xfrm>
              <a:prstGeom prst="rect">
                <a:avLst/>
              </a:prstGeom>
              <a:blipFill>
                <a:blip r:embed="rId9"/>
                <a:stretch>
                  <a:fillRect l="-35294" t="-5000" r="-2941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B2386F-95AA-A94E-7661-16D5DA82F805}"/>
              </a:ext>
            </a:extLst>
          </p:cNvPr>
          <p:cNvSpPr txBox="1"/>
          <p:nvPr/>
        </p:nvSpPr>
        <p:spPr>
          <a:xfrm>
            <a:off x="8121720" y="258814"/>
            <a:ext cx="102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p347</a:t>
            </a:r>
          </a:p>
        </p:txBody>
      </p:sp>
    </p:spTree>
    <p:extLst>
      <p:ext uri="{BB962C8B-B14F-4D97-AF65-F5344CB8AC3E}">
        <p14:creationId xmlns:p14="http://schemas.microsoft.com/office/powerpoint/2010/main" val="152929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F82F-4459-44CB-8F1A-EC4A99B6DCE5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81" y="4212405"/>
            <a:ext cx="2814968" cy="211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211045" y="3244334"/>
            <a:ext cx="752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質子</a:t>
            </a:r>
            <a:r>
              <a:rPr lang="zh-TW" altLang="en-US" dirty="0">
                <a:latin typeface="+mn-lt"/>
              </a:rPr>
              <a:t>撞擊同時，組成成分</a:t>
            </a:r>
            <a:r>
              <a:rPr lang="en-US" altLang="zh-TW" dirty="0">
                <a:latin typeface="+mn-lt"/>
              </a:rPr>
              <a:t>Parton</a:t>
            </a:r>
            <a:r>
              <a:rPr lang="zh-TW" altLang="en-US" dirty="0">
                <a:latin typeface="+mn-lt"/>
              </a:rPr>
              <a:t>還正在與其他</a:t>
            </a:r>
            <a:r>
              <a:rPr lang="en-US" altLang="zh-TW" dirty="0">
                <a:latin typeface="+mn-lt"/>
              </a:rPr>
              <a:t>Parton</a:t>
            </a:r>
            <a:r>
              <a:rPr lang="zh-TW" altLang="en-US" dirty="0">
                <a:latin typeface="+mn-lt"/>
              </a:rPr>
              <a:t>一直進行強交互作用。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211045" y="3666917"/>
            <a:ext cx="5605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黨外競爭同時黨內互打不停，想像兩團泥巴撞擊，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960CE-CC06-D945-8CC8-47589B746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70" y="361266"/>
            <a:ext cx="3469100" cy="257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95E46FA-6604-2924-988C-DA12A7FD9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0" t="16514" r="1227" b="34292"/>
          <a:stretch>
            <a:fillRect/>
          </a:stretch>
        </p:blipFill>
        <p:spPr bwMode="auto">
          <a:xfrm>
            <a:off x="6299460" y="4342596"/>
            <a:ext cx="1485379" cy="185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AFC50BB-6AC2-5984-1059-333EC4613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16514" r="63781" b="34932"/>
          <a:stretch>
            <a:fillRect/>
          </a:stretch>
        </p:blipFill>
        <p:spPr bwMode="auto">
          <a:xfrm>
            <a:off x="1004512" y="4366659"/>
            <a:ext cx="1580758" cy="182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2545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ECF0F6-B033-3AEE-40EF-1D258A315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60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21B1A-4C39-EDA1-4B56-F0AC7BB66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80" y="1048504"/>
            <a:ext cx="6483350" cy="47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897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6E72C-2EFD-02CC-5168-9C0B82975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89D20A-17DE-437B-611C-387B1E0E015E}"/>
                  </a:ext>
                </a:extLst>
              </p:cNvPr>
              <p:cNvSpPr txBox="1"/>
              <p:nvPr/>
            </p:nvSpPr>
            <p:spPr>
              <a:xfrm>
                <a:off x="616757" y="3858576"/>
                <a:ext cx="6449010" cy="72750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den>
                              </m:f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+….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89D20A-17DE-437B-611C-387B1E0E0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57" y="3858576"/>
                <a:ext cx="6449010" cy="727507"/>
              </a:xfrm>
              <a:prstGeom prst="rect">
                <a:avLst/>
              </a:prstGeom>
              <a:blipFill>
                <a:blip r:embed="rId2"/>
                <a:stretch>
                  <a:fillRect t="-153448" b="-2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FD36C3-DDFE-643B-7378-6C4E4573B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1570" y="6587361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61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927ADE-AAF2-DFE4-E062-0A222485EFDA}"/>
                  </a:ext>
                </a:extLst>
              </p:cNvPr>
              <p:cNvSpPr txBox="1"/>
              <p:nvPr/>
            </p:nvSpPr>
            <p:spPr>
              <a:xfrm>
                <a:off x="616757" y="3424927"/>
                <a:ext cx="8209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The only part to-be-divergent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latin typeface="+mn-lt"/>
                  </a:rPr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. We’ll show it generates a pole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+mn-lt"/>
                  </a:rPr>
                  <a:t>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927ADE-AAF2-DFE4-E062-0A222485E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57" y="3424927"/>
                <a:ext cx="8209813" cy="369332"/>
              </a:xfrm>
              <a:prstGeom prst="rect">
                <a:avLst/>
              </a:prstGeom>
              <a:blipFill>
                <a:blip r:embed="rId3"/>
                <a:stretch>
                  <a:fillRect l="-61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A4E83B4-0A2A-6016-6967-A4C15D10F1B8}"/>
              </a:ext>
            </a:extLst>
          </p:cNvPr>
          <p:cNvSpPr/>
          <p:nvPr/>
        </p:nvSpPr>
        <p:spPr>
          <a:xfrm>
            <a:off x="5178692" y="3896321"/>
            <a:ext cx="374860" cy="619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52E940-F3B1-FBD8-7C46-62A3D596B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902" b="40055"/>
          <a:stretch>
            <a:fillRect/>
          </a:stretch>
        </p:blipFill>
        <p:spPr>
          <a:xfrm>
            <a:off x="631445" y="1140035"/>
            <a:ext cx="5739130" cy="11369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3A7C4D-E903-4FE5-FEAC-C5D61262FE70}"/>
              </a:ext>
            </a:extLst>
          </p:cNvPr>
          <p:cNvSpPr txBox="1"/>
          <p:nvPr/>
        </p:nvSpPr>
        <p:spPr>
          <a:xfrm>
            <a:off x="631445" y="5123239"/>
            <a:ext cx="739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In Minimal Subtraction (MS) scheme, the counter term will cut just the pole.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BC7565-71EC-D0B6-E469-834BBE0EDECA}"/>
                  </a:ext>
                </a:extLst>
              </p:cNvPr>
              <p:cNvSpPr txBox="1"/>
              <p:nvPr/>
            </p:nvSpPr>
            <p:spPr>
              <a:xfrm>
                <a:off x="631445" y="4690873"/>
                <a:ext cx="55429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The pole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+mn-lt"/>
                  </a:rPr>
                  <a:t> diverges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→4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BC7565-71EC-D0B6-E469-834BBE0E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45" y="4690873"/>
                <a:ext cx="5542922" cy="369332"/>
              </a:xfrm>
              <a:prstGeom prst="rect">
                <a:avLst/>
              </a:prstGeom>
              <a:blipFill>
                <a:blip r:embed="rId5"/>
                <a:stretch>
                  <a:fillRect l="-91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AC4DD1-CBA0-BDB3-1C3E-7289C0FEBAF1}"/>
                  </a:ext>
                </a:extLst>
              </p:cNvPr>
              <p:cNvSpPr txBox="1"/>
              <p:nvPr/>
            </p:nvSpPr>
            <p:spPr>
              <a:xfrm>
                <a:off x="3944517" y="5674319"/>
                <a:ext cx="1468992" cy="56028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AC4DD1-CBA0-BDB3-1C3E-7289C0FEB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517" y="5674319"/>
                <a:ext cx="1468992" cy="560282"/>
              </a:xfrm>
              <a:prstGeom prst="rect">
                <a:avLst/>
              </a:prstGeom>
              <a:blipFill>
                <a:blip r:embed="rId6"/>
                <a:stretch>
                  <a:fillRect l="-3419" r="-341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D05501-7BDE-64CC-0799-029630B17B29}"/>
                  </a:ext>
                </a:extLst>
              </p:cNvPr>
              <p:cNvSpPr txBox="1"/>
              <p:nvPr/>
            </p:nvSpPr>
            <p:spPr>
              <a:xfrm>
                <a:off x="569344" y="446617"/>
                <a:ext cx="8440841" cy="53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&gt;→0</m:t>
                    </m:r>
                  </m:oMath>
                </a14:m>
                <a:r>
                  <a:rPr lang="en-US" dirty="0">
                    <a:latin typeface="+mn-lt"/>
                  </a:rPr>
                  <a:t>. The integral is convergent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𝑑𝑘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𝑑𝑘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n-lt"/>
                  </a:rPr>
                  <a:t>as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D05501-7BDE-64CC-0799-029630B17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44" y="446617"/>
                <a:ext cx="8440841" cy="537968"/>
              </a:xfrm>
              <a:prstGeom prst="rect">
                <a:avLst/>
              </a:prstGeom>
              <a:blipFill>
                <a:blip r:embed="rId8"/>
                <a:stretch>
                  <a:fillRect l="-601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D6506A-EA4E-00A8-603E-8BA577C39958}"/>
                  </a:ext>
                </a:extLst>
              </p:cNvPr>
              <p:cNvSpPr txBox="1"/>
              <p:nvPr/>
            </p:nvSpPr>
            <p:spPr>
              <a:xfrm>
                <a:off x="631445" y="2519864"/>
                <a:ext cx="8077290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But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, you need to add a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 to compensate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+mn-lt"/>
                  </a:rPr>
                  <a:t> is arbitrary! 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D6506A-EA4E-00A8-603E-8BA577C39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45" y="2519864"/>
                <a:ext cx="8077290" cy="374270"/>
              </a:xfrm>
              <a:prstGeom prst="rect">
                <a:avLst/>
              </a:prstGeom>
              <a:blipFill>
                <a:blip r:embed="rId9"/>
                <a:stretch>
                  <a:fillRect l="-628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2E9E5D-110B-67BE-EDCC-7EA9B5205AAB}"/>
              </a:ext>
            </a:extLst>
          </p:cNvPr>
          <p:cNvSpPr txBox="1"/>
          <p:nvPr/>
        </p:nvSpPr>
        <p:spPr>
          <a:xfrm>
            <a:off x="631445" y="2911782"/>
            <a:ext cx="809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This introduces an arbitrary scale as earlier. We’d call it renormalization scale.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2A087F-BC03-2AF7-0D5C-F24274037E52}"/>
                  </a:ext>
                </a:extLst>
              </p:cNvPr>
              <p:cNvSpPr txBox="1"/>
              <p:nvPr/>
            </p:nvSpPr>
            <p:spPr>
              <a:xfrm>
                <a:off x="1193238" y="1256038"/>
                <a:ext cx="18905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2A087F-BC03-2AF7-0D5C-F24274037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238" y="1256038"/>
                <a:ext cx="189058" cy="246221"/>
              </a:xfrm>
              <a:prstGeom prst="rect">
                <a:avLst/>
              </a:prstGeom>
              <a:blipFill>
                <a:blip r:embed="rId10"/>
                <a:stretch>
                  <a:fillRect l="-40000" r="-46667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70EB17-F8B8-32B8-EECE-B0ADBD70D99B}"/>
                  </a:ext>
                </a:extLst>
              </p:cNvPr>
              <p:cNvSpPr txBox="1"/>
              <p:nvPr/>
            </p:nvSpPr>
            <p:spPr>
              <a:xfrm>
                <a:off x="6159679" y="4634711"/>
                <a:ext cx="2549056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𝑥𝑦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70EB17-F8B8-32B8-EECE-B0ADBD70D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679" y="4634711"/>
                <a:ext cx="2549056" cy="369332"/>
              </a:xfrm>
              <a:prstGeom prst="rect">
                <a:avLst/>
              </a:prstGeom>
              <a:blipFill>
                <a:blip r:embed="rId11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517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animBg="1"/>
      <p:bldP spid="14" grpId="0"/>
      <p:bldP spid="15" grpId="0"/>
      <p:bldP spid="16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C850CC-66C7-29E4-5742-CC28488C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62</a:t>
            </a:fld>
            <a:endParaRPr lang="en-US" altLang="zh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720AEE-4BEA-04B3-6190-109E9386CDDB}"/>
                  </a:ext>
                </a:extLst>
              </p:cNvPr>
              <p:cNvSpPr txBox="1"/>
              <p:nvPr/>
            </p:nvSpPr>
            <p:spPr>
              <a:xfrm>
                <a:off x="715013" y="722125"/>
                <a:ext cx="7361567" cy="72750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𝑑𝑘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720AEE-4BEA-04B3-6190-109E9386C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13" y="722125"/>
                <a:ext cx="7361567" cy="727507"/>
              </a:xfrm>
              <a:prstGeom prst="rect">
                <a:avLst/>
              </a:prstGeom>
              <a:blipFill>
                <a:blip r:embed="rId2"/>
                <a:stretch>
                  <a:fillRect l="-172" t="-150847" r="-172" b="-2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C7F53F-004A-1F23-7A4B-7CC93D53BF29}"/>
                  </a:ext>
                </a:extLst>
              </p:cNvPr>
              <p:cNvSpPr txBox="1"/>
              <p:nvPr/>
            </p:nvSpPr>
            <p:spPr>
              <a:xfrm>
                <a:off x="702060" y="1554855"/>
                <a:ext cx="7196970" cy="72750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𝑑𝑘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groupChr>
                            <m:groupChrPr>
                              <m:chr m:val="→"/>
                              <m:pos m:val="top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m:rPr>
                                  <m:sty m:val="p"/>
                                  <m:brk m:alnAt="1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uclidean</m:t>
                              </m:r>
                            </m:e>
                          </m:groupCh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𝑑𝑘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C7F53F-004A-1F23-7A4B-7CC93D53B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60" y="1554855"/>
                <a:ext cx="7196970" cy="727507"/>
              </a:xfrm>
              <a:prstGeom prst="rect">
                <a:avLst/>
              </a:prstGeom>
              <a:blipFill>
                <a:blip r:embed="rId3"/>
                <a:stretch>
                  <a:fillRect l="-12148" t="-15344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430DE3-C4B3-2128-2B38-3CDF939D8D90}"/>
                  </a:ext>
                </a:extLst>
              </p:cNvPr>
              <p:cNvSpPr txBox="1"/>
              <p:nvPr/>
            </p:nvSpPr>
            <p:spPr>
              <a:xfrm>
                <a:off x="7994650" y="1880392"/>
                <a:ext cx="1065570" cy="40197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430DE3-C4B3-2128-2B38-3CDF939D8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650" y="1880392"/>
                <a:ext cx="1065570" cy="401970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FAB657-CE2E-C845-2283-029D8EEDFC95}"/>
                  </a:ext>
                </a:extLst>
              </p:cNvPr>
              <p:cNvSpPr txBox="1"/>
              <p:nvPr/>
            </p:nvSpPr>
            <p:spPr>
              <a:xfrm>
                <a:off x="702058" y="2416288"/>
                <a:ext cx="7374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This integral equals some Gamma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latin typeface="+mn-lt"/>
                  </a:rPr>
                  <a:t>. But we need to first maneuver.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FAB657-CE2E-C845-2283-029D8EEDF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8" y="2416288"/>
                <a:ext cx="7374522" cy="369332"/>
              </a:xfrm>
              <a:prstGeom prst="rect">
                <a:avLst/>
              </a:prstGeom>
              <a:blipFill>
                <a:blip r:embed="rId5"/>
                <a:stretch>
                  <a:fillRect l="-68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E66D06-EB45-31A1-E55F-6F3988E156F0}"/>
                  </a:ext>
                </a:extLst>
              </p:cNvPr>
              <p:cNvSpPr txBox="1"/>
              <p:nvPr/>
            </p:nvSpPr>
            <p:spPr>
              <a:xfrm>
                <a:off x="702059" y="2825886"/>
                <a:ext cx="3964355" cy="60311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1+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E66D06-EB45-31A1-E55F-6F3988E15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9" y="2825886"/>
                <a:ext cx="3964355" cy="603114"/>
              </a:xfrm>
              <a:prstGeom prst="rect">
                <a:avLst/>
              </a:prstGeom>
              <a:blipFill>
                <a:blip r:embed="rId6"/>
                <a:stretch>
                  <a:fillRect l="-319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C02042-8CC0-4852-FA15-87BF8F4FEE99}"/>
                  </a:ext>
                </a:extLst>
              </p:cNvPr>
              <p:cNvSpPr txBox="1"/>
              <p:nvPr/>
            </p:nvSpPr>
            <p:spPr>
              <a:xfrm>
                <a:off x="702059" y="3635214"/>
                <a:ext cx="2440925" cy="27699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C02042-8CC0-4852-FA15-87BF8F4FE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9" y="3635214"/>
                <a:ext cx="2440925" cy="276999"/>
              </a:xfrm>
              <a:prstGeom prst="rect">
                <a:avLst/>
              </a:prstGeom>
              <a:blipFill>
                <a:blip r:embed="rId7"/>
                <a:stretch>
                  <a:fillRect l="-1554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6A057-C4A0-5229-6AC1-008E16D6DDD5}"/>
                  </a:ext>
                </a:extLst>
              </p:cNvPr>
              <p:cNvSpPr txBox="1"/>
              <p:nvPr/>
            </p:nvSpPr>
            <p:spPr>
              <a:xfrm>
                <a:off x="702059" y="4113265"/>
                <a:ext cx="3421001" cy="57323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6A057-C4A0-5229-6AC1-008E16D6D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9" y="4113265"/>
                <a:ext cx="3421001" cy="573234"/>
              </a:xfrm>
              <a:prstGeom prst="rect">
                <a:avLst/>
              </a:prstGeom>
              <a:blipFill>
                <a:blip r:embed="rId8"/>
                <a:stretch>
                  <a:fillRect l="-1111" t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51BB19-D18B-7434-C86F-181D5867B3E5}"/>
                  </a:ext>
                </a:extLst>
              </p:cNvPr>
              <p:cNvSpPr txBox="1"/>
              <p:nvPr/>
            </p:nvSpPr>
            <p:spPr>
              <a:xfrm>
                <a:off x="702059" y="4784578"/>
                <a:ext cx="6493444" cy="79919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51BB19-D18B-7434-C86F-181D5867B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9" y="4784578"/>
                <a:ext cx="6493444" cy="799193"/>
              </a:xfrm>
              <a:prstGeom prst="rect">
                <a:avLst/>
              </a:prstGeom>
              <a:blipFill>
                <a:blip r:embed="rId9"/>
                <a:stretch>
                  <a:fillRect l="-1563" t="-131250" b="-19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ABB551-456D-FC26-A69C-5312E261C7B3}"/>
                  </a:ext>
                </a:extLst>
              </p:cNvPr>
              <p:cNvSpPr txBox="1"/>
              <p:nvPr/>
            </p:nvSpPr>
            <p:spPr>
              <a:xfrm>
                <a:off x="702059" y="5735870"/>
                <a:ext cx="5359351" cy="87953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ABB551-456D-FC26-A69C-5312E261C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9" y="5735870"/>
                <a:ext cx="5359351" cy="879536"/>
              </a:xfrm>
              <a:prstGeom prst="rect">
                <a:avLst/>
              </a:prstGeom>
              <a:blipFill>
                <a:blip r:embed="rId10"/>
                <a:stretch>
                  <a:fillRect l="-3546" t="-111429" b="-18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12DB00C5-0378-F975-6F85-D8768A525F01}"/>
              </a:ext>
            </a:extLst>
          </p:cNvPr>
          <p:cNvSpPr/>
          <p:nvPr/>
        </p:nvSpPr>
        <p:spPr>
          <a:xfrm>
            <a:off x="5263493" y="5488169"/>
            <a:ext cx="797918" cy="891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F1DB7D-B6B3-EAEB-3DC2-563A0FCB60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5327" y="3975299"/>
            <a:ext cx="389890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1991E3-439E-D274-E6E8-5081F01FA554}"/>
              </a:ext>
            </a:extLst>
          </p:cNvPr>
          <p:cNvSpPr txBox="1"/>
          <p:nvPr/>
        </p:nvSpPr>
        <p:spPr>
          <a:xfrm>
            <a:off x="6264520" y="5665752"/>
            <a:ext cx="208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This is divergent.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53437-74D3-F844-D028-FA8E68CFA5D4}"/>
              </a:ext>
            </a:extLst>
          </p:cNvPr>
          <p:cNvSpPr txBox="1"/>
          <p:nvPr/>
        </p:nvSpPr>
        <p:spPr>
          <a:xfrm>
            <a:off x="4524336" y="3635214"/>
            <a:ext cx="199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n-lt"/>
              </a:rPr>
              <a:t>Arfken</a:t>
            </a:r>
            <a:r>
              <a:rPr lang="en-US" dirty="0">
                <a:latin typeface="+mn-lt"/>
              </a:rPr>
              <a:t> p617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2DC8F-A4E4-C4C8-E583-1EDC103DFA1C}"/>
                  </a:ext>
                </a:extLst>
              </p:cNvPr>
              <p:cNvSpPr txBox="1"/>
              <p:nvPr/>
            </p:nvSpPr>
            <p:spPr>
              <a:xfrm>
                <a:off x="702058" y="300182"/>
                <a:ext cx="46436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Now calculation: integrand depends only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2DC8F-A4E4-C4C8-E583-1EDC103DF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8" y="300182"/>
                <a:ext cx="4643665" cy="369332"/>
              </a:xfrm>
              <a:prstGeom prst="rect">
                <a:avLst/>
              </a:prstGeom>
              <a:blipFill>
                <a:blip r:embed="rId12"/>
                <a:stretch>
                  <a:fillRect l="-1093" t="-6667" r="-109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081562E-4E19-B2BB-3D6B-A66734346B37}"/>
              </a:ext>
            </a:extLst>
          </p:cNvPr>
          <p:cNvSpPr txBox="1"/>
          <p:nvPr/>
        </p:nvSpPr>
        <p:spPr>
          <a:xfrm>
            <a:off x="5435148" y="288641"/>
            <a:ext cx="3214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Angle factor can be integrated.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69C1F2A-8FD0-5065-0113-27171640B845}"/>
              </a:ext>
            </a:extLst>
          </p:cNvPr>
          <p:cNvCxnSpPr/>
          <p:nvPr/>
        </p:nvCxnSpPr>
        <p:spPr>
          <a:xfrm>
            <a:off x="5772151" y="591496"/>
            <a:ext cx="0" cy="2512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3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1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F2A69-79EE-F93B-86AF-242676A9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59" y="3820159"/>
            <a:ext cx="3181482" cy="2683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A0D2A-C526-07BA-993B-782363DBE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83870"/>
            <a:ext cx="6350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1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6CE91-287B-308F-95FE-5EACC543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64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546EF-B400-EA2C-DC71-22973243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15" b="35548"/>
          <a:stretch>
            <a:fillRect/>
          </a:stretch>
        </p:blipFill>
        <p:spPr>
          <a:xfrm>
            <a:off x="1720915" y="1808703"/>
            <a:ext cx="5600553" cy="1147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A9D731-A4A4-B8C8-0AA4-276C70602F35}"/>
                  </a:ext>
                </a:extLst>
              </p:cNvPr>
              <p:cNvSpPr txBox="1"/>
              <p:nvPr/>
            </p:nvSpPr>
            <p:spPr>
              <a:xfrm>
                <a:off x="3383679" y="3138430"/>
                <a:ext cx="1698859" cy="90819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A9D731-A4A4-B8C8-0AA4-276C70602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679" y="3138430"/>
                <a:ext cx="1698859" cy="908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F71B09-F27C-C4EA-532D-4899E28D5A9B}"/>
                  </a:ext>
                </a:extLst>
              </p:cNvPr>
              <p:cNvSpPr txBox="1"/>
              <p:nvPr/>
            </p:nvSpPr>
            <p:spPr>
              <a:xfrm>
                <a:off x="1632857" y="1339339"/>
                <a:ext cx="13314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+mn-lt"/>
                    <a:ea typeface="Cambria Math" panose="02040503050406030204" pitchFamily="18" charset="0"/>
                  </a:rPr>
                  <a:t>for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F71B09-F27C-C4EA-532D-4899E28D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57" y="1339339"/>
                <a:ext cx="133140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6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A2B5B1-9C6C-9C2A-E4EE-A8E46F22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65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26AC79-E43D-DBA3-B5E8-6140B673ADB9}"/>
                  </a:ext>
                </a:extLst>
              </p:cNvPr>
              <p:cNvSpPr txBox="1"/>
              <p:nvPr/>
            </p:nvSpPr>
            <p:spPr>
              <a:xfrm>
                <a:off x="711472" y="1570484"/>
                <a:ext cx="5197384" cy="72750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𝑑𝑘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426AC79-E43D-DBA3-B5E8-6140B673A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72" y="1570484"/>
                <a:ext cx="5197384" cy="727507"/>
              </a:xfrm>
              <a:prstGeom prst="rect">
                <a:avLst/>
              </a:prstGeom>
              <a:blipFill>
                <a:blip r:embed="rId2"/>
                <a:stretch>
                  <a:fillRect l="-18293" t="-153448" r="-488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54FC55-CCFA-A590-83EE-A563FE026945}"/>
                  </a:ext>
                </a:extLst>
              </p:cNvPr>
              <p:cNvSpPr txBox="1"/>
              <p:nvPr/>
            </p:nvSpPr>
            <p:spPr>
              <a:xfrm>
                <a:off x="711472" y="2455329"/>
                <a:ext cx="3338542" cy="75283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54FC55-CCFA-A590-83EE-A563FE026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72" y="2455329"/>
                <a:ext cx="3338542" cy="752835"/>
              </a:xfrm>
              <a:prstGeom prst="rect">
                <a:avLst/>
              </a:prstGeom>
              <a:blipFill>
                <a:blip r:embed="rId3"/>
                <a:stretch>
                  <a:fillRect t="-166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A321D7-1994-D20F-85A2-9F91AA6FF141}"/>
                  </a:ext>
                </a:extLst>
              </p:cNvPr>
              <p:cNvSpPr txBox="1"/>
              <p:nvPr/>
            </p:nvSpPr>
            <p:spPr>
              <a:xfrm>
                <a:off x="6237982" y="2580155"/>
                <a:ext cx="1628933" cy="90819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A321D7-1994-D20F-85A2-9F91AA6FF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982" y="2580155"/>
                <a:ext cx="1628933" cy="908197"/>
              </a:xfrm>
              <a:prstGeom prst="rect">
                <a:avLst/>
              </a:prstGeom>
              <a:blipFill>
                <a:blip r:embed="rId5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0C4AE7-664F-FE1C-4AEC-F20A9FE47537}"/>
                  </a:ext>
                </a:extLst>
              </p:cNvPr>
              <p:cNvSpPr txBox="1"/>
              <p:nvPr/>
            </p:nvSpPr>
            <p:spPr>
              <a:xfrm>
                <a:off x="711472" y="3448084"/>
                <a:ext cx="3285130" cy="94917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0C4AE7-664F-FE1C-4AEC-F20A9FE47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72" y="3448084"/>
                <a:ext cx="3285130" cy="949171"/>
              </a:xfrm>
              <a:prstGeom prst="rect">
                <a:avLst/>
              </a:prstGeom>
              <a:blipFill>
                <a:blip r:embed="rId6"/>
                <a:stretch>
                  <a:fillRect l="-386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A8C821-9C1B-31BD-8618-E26947FCFA7D}"/>
                  </a:ext>
                </a:extLst>
              </p:cNvPr>
              <p:cNvSpPr txBox="1"/>
              <p:nvPr/>
            </p:nvSpPr>
            <p:spPr>
              <a:xfrm>
                <a:off x="6237982" y="3738003"/>
                <a:ext cx="1905000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A8C821-9C1B-31BD-8618-E26947FCF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982" y="3738003"/>
                <a:ext cx="1905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B1EE89-B84B-96C9-CBF5-9B0685DAFDB4}"/>
                  </a:ext>
                </a:extLst>
              </p:cNvPr>
              <p:cNvSpPr txBox="1"/>
              <p:nvPr/>
            </p:nvSpPr>
            <p:spPr>
              <a:xfrm>
                <a:off x="711472" y="4637175"/>
                <a:ext cx="2494722" cy="63446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B1EE89-B84B-96C9-CBF5-9B0685DAF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72" y="4637175"/>
                <a:ext cx="2494722" cy="634469"/>
              </a:xfrm>
              <a:prstGeom prst="rect">
                <a:avLst/>
              </a:prstGeom>
              <a:blipFill>
                <a:blip r:embed="rId8"/>
                <a:stretch>
                  <a:fillRect l="-1015" t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42AB85-6A4D-CF9B-F1DD-7D0E83F1610F}"/>
                  </a:ext>
                </a:extLst>
              </p:cNvPr>
              <p:cNvSpPr txBox="1"/>
              <p:nvPr/>
            </p:nvSpPr>
            <p:spPr>
              <a:xfrm>
                <a:off x="571189" y="1122483"/>
                <a:ext cx="46825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in: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42AB85-6A4D-CF9B-F1DD-7D0E83F16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89" y="1122483"/>
                <a:ext cx="4682532" cy="369332"/>
              </a:xfrm>
              <a:prstGeom prst="rect">
                <a:avLst/>
              </a:prstGeom>
              <a:blipFill>
                <a:blip r:embed="rId10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7F5C01-8839-777C-5EF2-976748BBC96B}"/>
                  </a:ext>
                </a:extLst>
              </p:cNvPr>
              <p:cNvSpPr txBox="1"/>
              <p:nvPr/>
            </p:nvSpPr>
            <p:spPr>
              <a:xfrm>
                <a:off x="6237982" y="4356986"/>
                <a:ext cx="2002664" cy="53181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7F5C01-8839-777C-5EF2-976748BBC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982" y="4356986"/>
                <a:ext cx="2002664" cy="531812"/>
              </a:xfrm>
              <a:prstGeom prst="rect">
                <a:avLst/>
              </a:prstGeom>
              <a:blipFill>
                <a:blip r:embed="rId11"/>
                <a:stretch>
                  <a:fillRect l="-1899"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8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B814B-3CD6-9981-A039-833097135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CB67BC-FFFA-0631-2EA4-F6D02C65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2150" y="5910907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66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2D31CE-473D-F519-21C6-FDDD4E774FFD}"/>
                  </a:ext>
                </a:extLst>
              </p:cNvPr>
              <p:cNvSpPr txBox="1"/>
              <p:nvPr/>
            </p:nvSpPr>
            <p:spPr>
              <a:xfrm>
                <a:off x="1107848" y="582446"/>
                <a:ext cx="3469411" cy="63446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2D31CE-473D-F519-21C6-FDDD4E774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848" y="582446"/>
                <a:ext cx="3469411" cy="634469"/>
              </a:xfrm>
              <a:prstGeom prst="rect">
                <a:avLst/>
              </a:prstGeom>
              <a:blipFill>
                <a:blip r:embed="rId2"/>
                <a:stretch>
                  <a:fillRect l="-1095" t="-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BFE593E-1A7B-77C1-ABAD-5D9426DF5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68" y="5255849"/>
            <a:ext cx="1635369" cy="1224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5861F3-76B9-C937-FEBE-36F9238B4408}"/>
                  </a:ext>
                </a:extLst>
              </p:cNvPr>
              <p:cNvSpPr txBox="1"/>
              <p:nvPr/>
            </p:nvSpPr>
            <p:spPr>
              <a:xfrm>
                <a:off x="1090215" y="1800674"/>
                <a:ext cx="3963649" cy="62895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5861F3-76B9-C937-FEBE-36F9238B4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15" y="1800674"/>
                <a:ext cx="3963649" cy="628955"/>
              </a:xfrm>
              <a:prstGeom prst="rect">
                <a:avLst/>
              </a:prstGeom>
              <a:blipFill>
                <a:blip r:embed="rId4"/>
                <a:stretch>
                  <a:fillRect t="-392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15B230-47F2-6F7B-E2F5-8E93AF026DBB}"/>
                  </a:ext>
                </a:extLst>
              </p:cNvPr>
              <p:cNvSpPr txBox="1"/>
              <p:nvPr/>
            </p:nvSpPr>
            <p:spPr>
              <a:xfrm>
                <a:off x="1090215" y="2530763"/>
                <a:ext cx="3067185" cy="7244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15B230-47F2-6F7B-E2F5-8E93AF026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15" y="2530763"/>
                <a:ext cx="3067185" cy="724429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9C6BED-14AB-D6B0-244A-5BA37E57D67C}"/>
                  </a:ext>
                </a:extLst>
              </p:cNvPr>
              <p:cNvSpPr txBox="1"/>
              <p:nvPr/>
            </p:nvSpPr>
            <p:spPr>
              <a:xfrm>
                <a:off x="1090215" y="3429000"/>
                <a:ext cx="4383572" cy="62799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9C6BED-14AB-D6B0-244A-5BA37E57D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15" y="3429000"/>
                <a:ext cx="4383572" cy="6279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73765E-82C4-63B9-505B-712AF951E2A1}"/>
                  </a:ext>
                </a:extLst>
              </p:cNvPr>
              <p:cNvSpPr txBox="1"/>
              <p:nvPr/>
            </p:nvSpPr>
            <p:spPr>
              <a:xfrm>
                <a:off x="5872777" y="2455657"/>
                <a:ext cx="2391877" cy="81676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den>
                              </m:f>
                            </m:e>
                          </m:func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73765E-82C4-63B9-505B-712AF951E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777" y="2455657"/>
                <a:ext cx="2391877" cy="816762"/>
              </a:xfrm>
              <a:prstGeom prst="rect">
                <a:avLst/>
              </a:prstGeom>
              <a:blipFill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FDAF17C-ECE9-03E2-0EDA-FC12FCCBC88D}"/>
                  </a:ext>
                </a:extLst>
              </p:cNvPr>
              <p:cNvSpPr txBox="1"/>
              <p:nvPr/>
            </p:nvSpPr>
            <p:spPr>
              <a:xfrm>
                <a:off x="1107848" y="5307738"/>
                <a:ext cx="1468992" cy="56028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FDAF17C-ECE9-03E2-0EDA-FC12FCCBC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848" y="5307738"/>
                <a:ext cx="1468992" cy="560282"/>
              </a:xfrm>
              <a:prstGeom prst="rect">
                <a:avLst/>
              </a:prstGeom>
              <a:blipFill>
                <a:blip r:embed="rId8"/>
                <a:stretch>
                  <a:fillRect l="-3419" r="-25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251CAA-6DB4-3681-242F-59DB143F8282}"/>
                  </a:ext>
                </a:extLst>
              </p:cNvPr>
              <p:cNvSpPr txBox="1"/>
              <p:nvPr/>
            </p:nvSpPr>
            <p:spPr>
              <a:xfrm>
                <a:off x="1090215" y="4181307"/>
                <a:ext cx="2794035" cy="62799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den>
                              </m:f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+….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251CAA-6DB4-3681-242F-59DB143F8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15" y="4181307"/>
                <a:ext cx="2794035" cy="627992"/>
              </a:xfrm>
              <a:prstGeom prst="rect">
                <a:avLst/>
              </a:prstGeom>
              <a:blipFill>
                <a:blip r:embed="rId9"/>
                <a:stretch>
                  <a:fillRect l="-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BA851E-9A61-8B5D-E4A9-138BC8A12C4C}"/>
                  </a:ext>
                </a:extLst>
              </p:cNvPr>
              <p:cNvSpPr txBox="1"/>
              <p:nvPr/>
            </p:nvSpPr>
            <p:spPr>
              <a:xfrm>
                <a:off x="5826546" y="3429000"/>
                <a:ext cx="2391878" cy="6127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BA851E-9A61-8B5D-E4A9-138BC8A1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546" y="3429000"/>
                <a:ext cx="2391878" cy="6127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DFE055-9A7C-F1E3-B3DF-5338382CAEC0}"/>
                  </a:ext>
                </a:extLst>
              </p:cNvPr>
              <p:cNvSpPr txBox="1"/>
              <p:nvPr/>
            </p:nvSpPr>
            <p:spPr>
              <a:xfrm>
                <a:off x="1090215" y="1355392"/>
                <a:ext cx="35621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Write all in terms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DFE055-9A7C-F1E3-B3DF-5338382CA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15" y="1355392"/>
                <a:ext cx="3562172" cy="369332"/>
              </a:xfrm>
              <a:prstGeom prst="rect">
                <a:avLst/>
              </a:prstGeom>
              <a:blipFill>
                <a:blip r:embed="rId11"/>
                <a:stretch>
                  <a:fillRect l="-141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5C0F7462-D978-0FB1-13D2-1FED5B480785}"/>
              </a:ext>
            </a:extLst>
          </p:cNvPr>
          <p:cNvSpPr/>
          <p:nvPr/>
        </p:nvSpPr>
        <p:spPr>
          <a:xfrm>
            <a:off x="1535947" y="5056363"/>
            <a:ext cx="683933" cy="1154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995F1-58D5-E3F1-3098-992A331D3E67}"/>
              </a:ext>
            </a:extLst>
          </p:cNvPr>
          <p:cNvSpPr txBox="1"/>
          <p:nvPr/>
        </p:nvSpPr>
        <p:spPr>
          <a:xfrm>
            <a:off x="1543994" y="6242437"/>
            <a:ext cx="138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negative!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D3ED7-0689-56D1-E202-4F1B526561A7}"/>
              </a:ext>
            </a:extLst>
          </p:cNvPr>
          <p:cNvSpPr txBox="1"/>
          <p:nvPr/>
        </p:nvSpPr>
        <p:spPr>
          <a:xfrm>
            <a:off x="1090215" y="4883451"/>
            <a:ext cx="739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In Minimal Subtraction (MS) scheme, the counter term will cut just the pole.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77249F-501D-65B2-F2B2-A72FB6BA654F}"/>
                  </a:ext>
                </a:extLst>
              </p:cNvPr>
              <p:cNvSpPr txBox="1"/>
              <p:nvPr/>
            </p:nvSpPr>
            <p:spPr>
              <a:xfrm>
                <a:off x="5043846" y="618587"/>
                <a:ext cx="3996607" cy="92147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77249F-501D-65B2-F2B2-A72FB6BA6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846" y="618587"/>
                <a:ext cx="3996607" cy="921471"/>
              </a:xfrm>
              <a:prstGeom prst="rect">
                <a:avLst/>
              </a:prstGeom>
              <a:blipFill>
                <a:blip r:embed="rId12"/>
                <a:stretch>
                  <a:fillRect t="-2703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79556D-17A7-8E4B-34EE-74606FB78C55}"/>
                  </a:ext>
                </a:extLst>
              </p:cNvPr>
              <p:cNvSpPr txBox="1"/>
              <p:nvPr/>
            </p:nvSpPr>
            <p:spPr>
              <a:xfrm>
                <a:off x="8108980" y="1564547"/>
                <a:ext cx="931473" cy="27699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79556D-17A7-8E4B-34EE-74606FB78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980" y="1564547"/>
                <a:ext cx="931473" cy="276999"/>
              </a:xfrm>
              <a:prstGeom prst="rect">
                <a:avLst/>
              </a:prstGeom>
              <a:blipFill>
                <a:blip r:embed="rId13"/>
                <a:stretch>
                  <a:fillRect l="-135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85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19" grpId="1" animBg="1"/>
      <p:bldP spid="21" grpId="0" animBg="1"/>
      <p:bldP spid="22" grpId="0" animBg="1"/>
      <p:bldP spid="24" grpId="0" animBg="1"/>
      <p:bldP spid="24" grpId="1" animBg="1"/>
      <p:bldP spid="3" grpId="0" animBg="1"/>
      <p:bldP spid="4" grpId="0"/>
      <p:bldP spid="5" grpId="0"/>
      <p:bldP spid="6" grpId="0" animBg="1"/>
      <p:bldP spid="6" grpId="1" animBg="1"/>
      <p:bldP spid="8" grpId="0" animBg="1"/>
      <p:bldP spid="8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93B49-C073-910D-3362-C9C643E19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43A2E9-9BF5-EC87-AFB6-A15CD8F3DBE5}"/>
              </a:ext>
            </a:extLst>
          </p:cNvPr>
          <p:cNvSpPr/>
          <p:nvPr/>
        </p:nvSpPr>
        <p:spPr>
          <a:xfrm>
            <a:off x="927100" y="3429000"/>
            <a:ext cx="7289800" cy="186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C586FA-07FA-17CA-0721-DF440039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67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672BC-3025-E964-A567-6A07F907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05"/>
          <a:stretch>
            <a:fillRect/>
          </a:stretch>
        </p:blipFill>
        <p:spPr>
          <a:xfrm>
            <a:off x="1962080" y="3429000"/>
            <a:ext cx="6115050" cy="1864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E4BAB-F1E7-F916-CC39-208BE112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1074406"/>
            <a:ext cx="7289800" cy="219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82D24-1208-85AD-FEA9-EB5BCA91F404}"/>
              </a:ext>
            </a:extLst>
          </p:cNvPr>
          <p:cNvSpPr txBox="1"/>
          <p:nvPr/>
        </p:nvSpPr>
        <p:spPr>
          <a:xfrm>
            <a:off x="927100" y="557561"/>
            <a:ext cx="309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Usually we just consult tables.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461E11-038A-051B-BBB8-8462E185DD28}"/>
              </a:ext>
            </a:extLst>
          </p:cNvPr>
          <p:cNvSpPr/>
          <p:nvPr/>
        </p:nvSpPr>
        <p:spPr>
          <a:xfrm>
            <a:off x="1874520" y="4663440"/>
            <a:ext cx="5063490" cy="6410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65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F5C25A-32E4-D57B-E129-45985C1A47D4}"/>
              </a:ext>
            </a:extLst>
          </p:cNvPr>
          <p:cNvSpPr/>
          <p:nvPr/>
        </p:nvSpPr>
        <p:spPr>
          <a:xfrm>
            <a:off x="1640705" y="3820702"/>
            <a:ext cx="5331107" cy="762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85801-AD5C-DC02-5A71-A5142C24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68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B9400-5403-1CB8-F25F-79EEDA145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45" t="3269"/>
          <a:stretch>
            <a:fillRect/>
          </a:stretch>
        </p:blipFill>
        <p:spPr>
          <a:xfrm>
            <a:off x="1640705" y="1389232"/>
            <a:ext cx="5212583" cy="798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D1A4A-9EF6-3926-849A-C3566E94C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705" y="3820702"/>
            <a:ext cx="2668047" cy="762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27399-6B52-BF75-63A0-EBA9D7815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220" y="3883388"/>
            <a:ext cx="2342592" cy="636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55AD68-6637-1F82-7E59-81B874E586E6}"/>
                  </a:ext>
                </a:extLst>
              </p:cNvPr>
              <p:cNvSpPr txBox="1"/>
              <p:nvPr/>
            </p:nvSpPr>
            <p:spPr>
              <a:xfrm>
                <a:off x="3296172" y="2437007"/>
                <a:ext cx="1815561" cy="56611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55AD68-6637-1F82-7E59-81B874E58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172" y="2437007"/>
                <a:ext cx="1815561" cy="566117"/>
              </a:xfrm>
              <a:prstGeom prst="rect">
                <a:avLst/>
              </a:prstGeom>
              <a:blipFill>
                <a:blip r:embed="rId5"/>
                <a:stretch>
                  <a:fillRect l="-277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F9C03A-E75E-6BE4-5454-9E4B0F42BC32}"/>
                  </a:ext>
                </a:extLst>
              </p:cNvPr>
              <p:cNvSpPr txBox="1"/>
              <p:nvPr/>
            </p:nvSpPr>
            <p:spPr>
              <a:xfrm>
                <a:off x="3296172" y="4902651"/>
                <a:ext cx="2292294" cy="56611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0F9C03A-E75E-6BE4-5454-9E4B0F42B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172" y="4902651"/>
                <a:ext cx="2292294" cy="566117"/>
              </a:xfrm>
              <a:prstGeom prst="rect">
                <a:avLst/>
              </a:prstGeom>
              <a:blipFill>
                <a:blip r:embed="rId6"/>
                <a:stretch>
                  <a:fillRect l="-54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66AD1DE-803F-5A97-7D1B-32F2E18DE2A6}"/>
              </a:ext>
            </a:extLst>
          </p:cNvPr>
          <p:cNvSpPr txBox="1"/>
          <p:nvPr/>
        </p:nvSpPr>
        <p:spPr>
          <a:xfrm>
            <a:off x="1640705" y="814039"/>
            <a:ext cx="323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Photon vacuum </a:t>
            </a:r>
            <a:r>
              <a:rPr lang="en-US" dirty="0" err="1">
                <a:latin typeface="+mn-lt"/>
              </a:rPr>
              <a:t>polariztion</a:t>
            </a:r>
            <a:endParaRPr lang="en-US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CDDBE-0538-BEDB-3FD0-990FFE57ECAD}"/>
              </a:ext>
            </a:extLst>
          </p:cNvPr>
          <p:cNvSpPr txBox="1"/>
          <p:nvPr/>
        </p:nvSpPr>
        <p:spPr>
          <a:xfrm>
            <a:off x="1640705" y="3316386"/>
            <a:ext cx="293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Electron self energy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F3BEBF9-5EF6-F796-6BA8-211DF025A056}"/>
              </a:ext>
            </a:extLst>
          </p:cNvPr>
          <p:cNvSpPr/>
          <p:nvPr/>
        </p:nvSpPr>
        <p:spPr>
          <a:xfrm>
            <a:off x="4073407" y="2250765"/>
            <a:ext cx="683933" cy="1154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23C6C-CC48-A6BE-EF54-EC1C3C0026C3}"/>
              </a:ext>
            </a:extLst>
          </p:cNvPr>
          <p:cNvSpPr txBox="1"/>
          <p:nvPr/>
        </p:nvSpPr>
        <p:spPr>
          <a:xfrm>
            <a:off x="4081454" y="3436839"/>
            <a:ext cx="138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negative!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4C9807-3FF3-A4F6-B4CB-63C6B77CA4F0}"/>
              </a:ext>
            </a:extLst>
          </p:cNvPr>
          <p:cNvSpPr/>
          <p:nvPr/>
        </p:nvSpPr>
        <p:spPr>
          <a:xfrm>
            <a:off x="4629220" y="4654030"/>
            <a:ext cx="683933" cy="1154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2A493-2633-25C9-F47E-99C8632F2DBF}"/>
              </a:ext>
            </a:extLst>
          </p:cNvPr>
          <p:cNvSpPr txBox="1"/>
          <p:nvPr/>
        </p:nvSpPr>
        <p:spPr>
          <a:xfrm>
            <a:off x="4637267" y="5840104"/>
            <a:ext cx="138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negative!</a:t>
            </a:r>
          </a:p>
        </p:txBody>
      </p:sp>
    </p:spTree>
    <p:extLst>
      <p:ext uri="{BB962C8B-B14F-4D97-AF65-F5344CB8AC3E}">
        <p14:creationId xmlns:p14="http://schemas.microsoft.com/office/powerpoint/2010/main" val="333290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0418A-63D4-DAC5-0A03-FE14CE3E2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976B5-16B1-F9B0-CD7A-01233AE7E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69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1C64BB-0AD1-8882-B1B7-81D3C9667FB9}"/>
                  </a:ext>
                </a:extLst>
              </p:cNvPr>
              <p:cNvSpPr txBox="1"/>
              <p:nvPr/>
            </p:nvSpPr>
            <p:spPr>
              <a:xfrm>
                <a:off x="513106" y="1106203"/>
                <a:ext cx="4750852" cy="51860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𝑖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𝜓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1C64BB-0AD1-8882-B1B7-81D3C9667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06" y="1106203"/>
                <a:ext cx="4750852" cy="518604"/>
              </a:xfrm>
              <a:prstGeom prst="rect">
                <a:avLst/>
              </a:prstGeom>
              <a:blipFill>
                <a:blip r:embed="rId2"/>
                <a:stretch>
                  <a:fillRect l="-533" t="-465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E0FC6E-DCED-C210-EDAE-84C76304BCCB}"/>
                  </a:ext>
                </a:extLst>
              </p:cNvPr>
              <p:cNvSpPr txBox="1"/>
              <p:nvPr/>
            </p:nvSpPr>
            <p:spPr>
              <a:xfrm>
                <a:off x="456679" y="2331165"/>
                <a:ext cx="4078809" cy="51860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𝑖𝑔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E0FC6E-DCED-C210-EDAE-84C76304B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79" y="2331165"/>
                <a:ext cx="4078809" cy="518604"/>
              </a:xfrm>
              <a:prstGeom prst="rect">
                <a:avLst/>
              </a:prstGeom>
              <a:blipFill>
                <a:blip r:embed="rId3"/>
                <a:stretch>
                  <a:fillRect l="-932" t="-4762" r="-124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CFBC35-8026-AB99-F443-CD3DD19DB64F}"/>
                  </a:ext>
                </a:extLst>
              </p:cNvPr>
              <p:cNvSpPr txBox="1"/>
              <p:nvPr/>
            </p:nvSpPr>
            <p:spPr>
              <a:xfrm>
                <a:off x="4485165" y="2331165"/>
                <a:ext cx="4421339" cy="51860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CFBC35-8026-AB99-F443-CD3DD19DB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165" y="2331165"/>
                <a:ext cx="4421339" cy="518604"/>
              </a:xfrm>
              <a:prstGeom prst="rect">
                <a:avLst/>
              </a:prstGeom>
              <a:blipFill>
                <a:blip r:embed="rId4"/>
                <a:stretch>
                  <a:fillRect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316A5A-685E-AC59-D82D-45E6F21EA9CB}"/>
                  </a:ext>
                </a:extLst>
              </p:cNvPr>
              <p:cNvSpPr txBox="1"/>
              <p:nvPr/>
            </p:nvSpPr>
            <p:spPr>
              <a:xfrm>
                <a:off x="456679" y="2979069"/>
                <a:ext cx="6585471" cy="51860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𝑖𝑔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(1+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)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316A5A-685E-AC59-D82D-45E6F21EA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79" y="2979069"/>
                <a:ext cx="6585471" cy="518604"/>
              </a:xfrm>
              <a:prstGeom prst="rect">
                <a:avLst/>
              </a:prstGeom>
              <a:blipFill>
                <a:blip r:embed="rId5"/>
                <a:stretch>
                  <a:fillRect l="-578" t="-4762" r="-193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26955C-7648-1991-2A60-168234DD85E5}"/>
                  </a:ext>
                </a:extLst>
              </p:cNvPr>
              <p:cNvSpPr txBox="1"/>
              <p:nvPr/>
            </p:nvSpPr>
            <p:spPr>
              <a:xfrm>
                <a:off x="476608" y="3605685"/>
                <a:ext cx="4902239" cy="518604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𝑖𝑔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26955C-7648-1991-2A60-168234DD8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08" y="3605685"/>
                <a:ext cx="4902239" cy="518604"/>
              </a:xfrm>
              <a:prstGeom prst="rect">
                <a:avLst/>
              </a:prstGeom>
              <a:blipFill>
                <a:blip r:embed="rId6"/>
                <a:stretch>
                  <a:fillRect l="-258"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EE223F-0123-17C2-21F8-8C2B2FDF5893}"/>
                  </a:ext>
                </a:extLst>
              </p:cNvPr>
              <p:cNvSpPr txBox="1"/>
              <p:nvPr/>
            </p:nvSpPr>
            <p:spPr>
              <a:xfrm>
                <a:off x="476607" y="5314059"/>
                <a:ext cx="8114734" cy="63671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ra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EE223F-0123-17C2-21F8-8C2B2FDF5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07" y="5314059"/>
                <a:ext cx="8114734" cy="636713"/>
              </a:xfrm>
              <a:prstGeom prst="rect">
                <a:avLst/>
              </a:prstGeom>
              <a:blipFill>
                <a:blip r:embed="rId7"/>
                <a:stretch>
                  <a:fillRect t="-3922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033DD17-EE85-6399-56C5-BA4ABAFE764A}"/>
              </a:ext>
            </a:extLst>
          </p:cNvPr>
          <p:cNvSpPr txBox="1"/>
          <p:nvPr/>
        </p:nvSpPr>
        <p:spPr>
          <a:xfrm>
            <a:off x="456679" y="4851935"/>
            <a:ext cx="857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bare parameters and bare fields are thus related to perturbation parameters and fields.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0D706C-A5AC-F87D-A21E-328A96BF9183}"/>
              </a:ext>
            </a:extLst>
          </p:cNvPr>
          <p:cNvSpPr txBox="1"/>
          <p:nvPr/>
        </p:nvSpPr>
        <p:spPr>
          <a:xfrm>
            <a:off x="456679" y="628859"/>
            <a:ext cx="698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QED </a:t>
            </a:r>
            <a:r>
              <a:rPr lang="en-US" dirty="0" err="1">
                <a:latin typeface="+mn-lt"/>
              </a:rPr>
              <a:t>Lagrangian</a:t>
            </a:r>
            <a:r>
              <a:rPr lang="en-US" dirty="0">
                <a:latin typeface="+mn-lt"/>
              </a:rPr>
              <a:t> in terms of bare parameters and fields.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215AA2-8E22-B7AA-ABF9-94181CF8856A}"/>
                  </a:ext>
                </a:extLst>
              </p:cNvPr>
              <p:cNvSpPr txBox="1"/>
              <p:nvPr/>
            </p:nvSpPr>
            <p:spPr>
              <a:xfrm>
                <a:off x="443039" y="1921962"/>
                <a:ext cx="80842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It is equal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>
                    <a:latin typeface="+mn-lt"/>
                  </a:rPr>
                  <a:t> in terms of perturbation parameters and field plus counter terms.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215AA2-8E22-B7AA-ABF9-94181CF88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39" y="1921962"/>
                <a:ext cx="8084251" cy="369332"/>
              </a:xfrm>
              <a:prstGeom prst="rect">
                <a:avLst/>
              </a:prstGeom>
              <a:blipFill>
                <a:blip r:embed="rId8"/>
                <a:stretch>
                  <a:fillRect l="-78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A5D25B3-E75B-4537-E2C9-53933B2E7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8470" y="3746681"/>
            <a:ext cx="1352359" cy="1012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A779E-52D3-6AC9-4B0B-0D9B10FA6F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3958" y="4225319"/>
            <a:ext cx="1949988" cy="55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2AD75F-01BF-560B-A51A-5E148510320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3645" t="9236" r="31295"/>
          <a:stretch>
            <a:fillRect/>
          </a:stretch>
        </p:blipFill>
        <p:spPr>
          <a:xfrm>
            <a:off x="3450396" y="4225319"/>
            <a:ext cx="1705980" cy="55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F8423-3430-BC72-0CF0-EB9319991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296AD4-BF36-1419-7259-048742B983D0}"/>
              </a:ext>
            </a:extLst>
          </p:cNvPr>
          <p:cNvSpPr/>
          <p:nvPr/>
        </p:nvSpPr>
        <p:spPr>
          <a:xfrm>
            <a:off x="5715048" y="1458930"/>
            <a:ext cx="3232102" cy="1797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E1C241-4E39-E3E8-E0B6-B4CE917D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F82F-4459-44CB-8F1A-EC4A99B6DCE5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  <p:pic>
        <p:nvPicPr>
          <p:cNvPr id="164866" name="Picture 2">
            <a:extLst>
              <a:ext uri="{FF2B5EF4-FFF2-40B4-BE49-F238E27FC236}">
                <a16:creationId xmlns:a16="http://schemas.microsoft.com/office/drawing/2014/main" id="{489DF96A-DC3D-4EA5-3FE5-1D2492B10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16514" r="1227" b="25574"/>
          <a:stretch/>
        </p:blipFill>
        <p:spPr bwMode="auto">
          <a:xfrm>
            <a:off x="1059700" y="1304539"/>
            <a:ext cx="4421982" cy="217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3D2AA47-507D-C901-C857-728734938E82}"/>
              </a:ext>
            </a:extLst>
          </p:cNvPr>
          <p:cNvSpPr txBox="1"/>
          <p:nvPr/>
        </p:nvSpPr>
        <p:spPr>
          <a:xfrm>
            <a:off x="965419" y="313700"/>
            <a:ext cx="757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但實驗數據意外顯示：當能量很大時，質子中的夸克與膠子</a:t>
            </a:r>
            <a:r>
              <a:rPr lang="zh-TW" altLang="en-US" dirty="0">
                <a:solidFill>
                  <a:srgbClr val="FF0000"/>
                </a:solidFill>
                <a:latin typeface="+mn-lt"/>
              </a:rPr>
              <a:t>近似是自由的</a:t>
            </a:r>
            <a:r>
              <a:rPr lang="zh-TW" altLang="en-US" dirty="0">
                <a:latin typeface="+mn-lt"/>
              </a:rPr>
              <a:t>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2FAC5D3-4025-18E3-EEF9-51805F7186D7}"/>
              </a:ext>
            </a:extLst>
          </p:cNvPr>
          <p:cNvSpPr txBox="1"/>
          <p:nvPr/>
        </p:nvSpPr>
        <p:spPr>
          <a:xfrm>
            <a:off x="973974" y="754469"/>
            <a:ext cx="7272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在撞擊的瞬間，只有一個成分參與，其他的組成成分完全沒有發生作用。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291F6F0-C8D8-B752-1D6F-4A60D773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00" y="3510296"/>
            <a:ext cx="4367212" cy="262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213A8C2-3ECE-9CED-D21F-AC948B6507F0}"/>
              </a:ext>
            </a:extLst>
          </p:cNvPr>
          <p:cNvSpPr txBox="1"/>
          <p:nvPr/>
        </p:nvSpPr>
        <p:spPr>
          <a:xfrm>
            <a:off x="5643129" y="4587368"/>
            <a:ext cx="150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主將對決！</a:t>
            </a:r>
            <a:endParaRPr lang="zh-CN" alt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AAE3F-0685-DC27-1D1A-564C5581780A}"/>
              </a:ext>
            </a:extLst>
          </p:cNvPr>
          <p:cNvSpPr txBox="1"/>
          <p:nvPr/>
        </p:nvSpPr>
        <p:spPr>
          <a:xfrm>
            <a:off x="1140431" y="6243638"/>
            <a:ext cx="727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n-lt"/>
              </a:rPr>
              <a:t>難道強交互作用的強弱</a:t>
            </a:r>
            <a:r>
              <a:rPr lang="en-US" dirty="0">
                <a:latin typeface="+mn-lt"/>
              </a:rPr>
              <a:t> Coupling Constant </a:t>
            </a:r>
            <a:r>
              <a:rPr lang="en-US" dirty="0" err="1">
                <a:latin typeface="+mn-lt"/>
              </a:rPr>
              <a:t>還因人設事，看情況而定</a:t>
            </a:r>
            <a:r>
              <a:rPr lang="en-US" dirty="0">
                <a:latin typeface="+mn-lt"/>
              </a:rPr>
              <a:t>？</a:t>
            </a:r>
          </a:p>
        </p:txBody>
      </p:sp>
      <p:pic>
        <p:nvPicPr>
          <p:cNvPr id="7" name="圖片 3">
            <a:extLst>
              <a:ext uri="{FF2B5EF4-FFF2-40B4-BE49-F238E27FC236}">
                <a16:creationId xmlns:a16="http://schemas.microsoft.com/office/drawing/2014/main" id="{8BA94241-1915-5463-18BD-04314FF2A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33" y="1529762"/>
            <a:ext cx="2906454" cy="171318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A306F3-B0D8-5951-2D45-9C594F796B62}"/>
              </a:ext>
            </a:extLst>
          </p:cNvPr>
          <p:cNvCxnSpPr>
            <a:cxnSpLocks/>
          </p:cNvCxnSpPr>
          <p:nvPr/>
        </p:nvCxnSpPr>
        <p:spPr>
          <a:xfrm flipV="1">
            <a:off x="6948106" y="2715522"/>
            <a:ext cx="0" cy="954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2">
            <a:extLst>
              <a:ext uri="{FF2B5EF4-FFF2-40B4-BE49-F238E27FC236}">
                <a16:creationId xmlns:a16="http://schemas.microsoft.com/office/drawing/2014/main" id="{412262C5-696B-115C-C89C-D3D8F78DE9E3}"/>
              </a:ext>
            </a:extLst>
          </p:cNvPr>
          <p:cNvSpPr txBox="1"/>
          <p:nvPr/>
        </p:nvSpPr>
        <p:spPr>
          <a:xfrm>
            <a:off x="6366751" y="3715711"/>
            <a:ext cx="258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單將上場！大軍退開。</a:t>
            </a:r>
            <a:endParaRPr lang="zh-CN" altLang="en-US" dirty="0">
              <a:latin typeface="+mn-lt"/>
            </a:endParaRPr>
          </a:p>
        </p:txBody>
      </p:sp>
      <p:pic>
        <p:nvPicPr>
          <p:cNvPr id="15" name="Picture 14" descr="If you can't explain something in simple terms, you don't understand it">
            <a:extLst>
              <a:ext uri="{FF2B5EF4-FFF2-40B4-BE49-F238E27FC236}">
                <a16:creationId xmlns:a16="http://schemas.microsoft.com/office/drawing/2014/main" id="{6D92897B-4194-1048-8992-7EC988538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106" y="4249776"/>
            <a:ext cx="1885131" cy="14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0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3F48D-0691-3171-7F54-A332E78C8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70</a:t>
            </a:fld>
            <a:endParaRPr lang="en-US" altLang="zh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88F3F3-874F-8E87-D260-4B3FAE4E2F74}"/>
                  </a:ext>
                </a:extLst>
              </p:cNvPr>
              <p:cNvSpPr txBox="1"/>
              <p:nvPr/>
            </p:nvSpPr>
            <p:spPr>
              <a:xfrm>
                <a:off x="899643" y="746189"/>
                <a:ext cx="27482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If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&gt;→0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88F3F3-874F-8E87-D260-4B3FAE4E2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43" y="746189"/>
                <a:ext cx="2748224" cy="369332"/>
              </a:xfrm>
              <a:prstGeom prst="rect">
                <a:avLst/>
              </a:prstGeom>
              <a:blipFill>
                <a:blip r:embed="rId2"/>
                <a:stretch>
                  <a:fillRect l="-230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39669A9C-2D05-5B2C-8B47-8A8353DF0170}"/>
                  </a:ext>
                </a:extLst>
              </p:cNvPr>
              <p:cNvSpPr txBox="1"/>
              <p:nvPr/>
            </p:nvSpPr>
            <p:spPr>
              <a:xfrm>
                <a:off x="945525" y="1197945"/>
                <a:ext cx="1237198" cy="40786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39669A9C-2D05-5B2C-8B47-8A8353DF0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25" y="1197945"/>
                <a:ext cx="1237198" cy="407869"/>
              </a:xfrm>
              <a:prstGeom prst="rect">
                <a:avLst/>
              </a:prstGeom>
              <a:blipFill>
                <a:blip r:embed="rId3"/>
                <a:stretch>
                  <a:fillRect l="-4082" r="-408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92D8F5CF-6956-08C4-84C8-1549A24BD70C}"/>
                  </a:ext>
                </a:extLst>
              </p:cNvPr>
              <p:cNvSpPr txBox="1"/>
              <p:nvPr/>
            </p:nvSpPr>
            <p:spPr>
              <a:xfrm>
                <a:off x="920625" y="2102755"/>
                <a:ext cx="6111993" cy="62857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d>
                        <m:d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92D8F5CF-6956-08C4-84C8-1549A24BD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25" y="2102755"/>
                <a:ext cx="6111993" cy="628570"/>
              </a:xfrm>
              <a:prstGeom prst="rect">
                <a:avLst/>
              </a:prstGeom>
              <a:blipFill>
                <a:blip r:embed="rId4"/>
                <a:stretch>
                  <a:fillRect l="-207" r="-415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F42DC-7ADB-AC50-5728-DEB8779CEAA6}"/>
                  </a:ext>
                </a:extLst>
              </p:cNvPr>
              <p:cNvSpPr txBox="1"/>
              <p:nvPr/>
            </p:nvSpPr>
            <p:spPr>
              <a:xfrm>
                <a:off x="920625" y="1705647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 independent.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F42DC-7ADB-AC50-5728-DEB8779C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25" y="1705647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A8D7C08E-25B8-9A90-8540-9B09D3BA8E53}"/>
                  </a:ext>
                </a:extLst>
              </p:cNvPr>
              <p:cNvSpPr txBox="1"/>
              <p:nvPr/>
            </p:nvSpPr>
            <p:spPr>
              <a:xfrm>
                <a:off x="938832" y="3061415"/>
                <a:ext cx="2113847" cy="61254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A8D7C08E-25B8-9A90-8540-9B09D3BA8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32" y="3061415"/>
                <a:ext cx="2113847" cy="612540"/>
              </a:xfrm>
              <a:prstGeom prst="rect">
                <a:avLst/>
              </a:prstGeom>
              <a:blipFill>
                <a:blip r:embed="rId6"/>
                <a:stretch>
                  <a:fillRect l="-2976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88998D-0F30-66EC-48C8-8836B31C2873}"/>
                  </a:ext>
                </a:extLst>
              </p:cNvPr>
              <p:cNvSpPr txBox="1"/>
              <p:nvPr/>
            </p:nvSpPr>
            <p:spPr>
              <a:xfrm>
                <a:off x="899643" y="3739862"/>
                <a:ext cx="3514702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To leading order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+mn-lt"/>
                  </a:rPr>
                  <a:t>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288998D-0F30-66EC-48C8-8836B31C2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43" y="3739862"/>
                <a:ext cx="3514702" cy="391902"/>
              </a:xfrm>
              <a:prstGeom prst="rect">
                <a:avLst/>
              </a:prstGeom>
              <a:blipFill>
                <a:blip r:embed="rId7"/>
                <a:stretch>
                  <a:fillRect l="-1805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8A161FE-4EC5-2ADB-A5F8-9003AC360E97}"/>
                  </a:ext>
                </a:extLst>
              </p:cNvPr>
              <p:cNvSpPr txBox="1"/>
              <p:nvPr/>
            </p:nvSpPr>
            <p:spPr>
              <a:xfrm>
                <a:off x="2518713" y="1119394"/>
                <a:ext cx="5016693" cy="55585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8A161FE-4EC5-2ADB-A5F8-9003AC360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713" y="1119394"/>
                <a:ext cx="5016693" cy="555858"/>
              </a:xfrm>
              <a:prstGeom prst="rect">
                <a:avLst/>
              </a:prstGeom>
              <a:blipFill>
                <a:blip r:embed="rId8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2">
                <a:extLst>
                  <a:ext uri="{FF2B5EF4-FFF2-40B4-BE49-F238E27FC236}">
                    <a16:creationId xmlns:a16="http://schemas.microsoft.com/office/drawing/2014/main" id="{2FC6E013-27A1-AB50-DF61-7237ACAF3E70}"/>
                  </a:ext>
                </a:extLst>
              </p:cNvPr>
              <p:cNvSpPr txBox="1"/>
              <p:nvPr/>
            </p:nvSpPr>
            <p:spPr>
              <a:xfrm>
                <a:off x="3886967" y="3651151"/>
                <a:ext cx="1989583" cy="56932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2">
                <a:extLst>
                  <a:ext uri="{FF2B5EF4-FFF2-40B4-BE49-F238E27FC236}">
                    <a16:creationId xmlns:a16="http://schemas.microsoft.com/office/drawing/2014/main" id="{2FC6E013-27A1-AB50-DF61-7237ACAF3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967" y="3651151"/>
                <a:ext cx="1989583" cy="569323"/>
              </a:xfrm>
              <a:prstGeom prst="rect">
                <a:avLst/>
              </a:prstGeom>
              <a:blipFill>
                <a:blip r:embed="rId9"/>
                <a:stretch>
                  <a:fillRect l="-3822" t="-4348" r="-2548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E1BF500-FE7B-9493-2C70-C110280F52D2}"/>
              </a:ext>
            </a:extLst>
          </p:cNvPr>
          <p:cNvSpPr txBox="1"/>
          <p:nvPr/>
        </p:nvSpPr>
        <p:spPr>
          <a:xfrm>
            <a:off x="882802" y="4498907"/>
            <a:ext cx="380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To next-to-leading order: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38EE0BA2-8C05-3FA2-4947-CB66B33A454C}"/>
                  </a:ext>
                </a:extLst>
              </p:cNvPr>
              <p:cNvSpPr txBox="1"/>
              <p:nvPr/>
            </p:nvSpPr>
            <p:spPr>
              <a:xfrm>
                <a:off x="3424511" y="4416483"/>
                <a:ext cx="4331763" cy="61254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zh-TW" alt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38EE0BA2-8C05-3FA2-4947-CB66B33A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511" y="4416483"/>
                <a:ext cx="4331763" cy="612540"/>
              </a:xfrm>
              <a:prstGeom prst="rect">
                <a:avLst/>
              </a:prstGeom>
              <a:blipFill>
                <a:blip r:embed="rId10"/>
                <a:stretch>
                  <a:fillRect l="-1462" t="-4082" r="-877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2">
                <a:extLst>
                  <a:ext uri="{FF2B5EF4-FFF2-40B4-BE49-F238E27FC236}">
                    <a16:creationId xmlns:a16="http://schemas.microsoft.com/office/drawing/2014/main" id="{D7108552-9A5A-3555-6738-6CD61315C783}"/>
                  </a:ext>
                </a:extLst>
              </p:cNvPr>
              <p:cNvSpPr txBox="1"/>
              <p:nvPr/>
            </p:nvSpPr>
            <p:spPr>
              <a:xfrm>
                <a:off x="968249" y="5559575"/>
                <a:ext cx="1056122" cy="57317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2">
                <a:extLst>
                  <a:ext uri="{FF2B5EF4-FFF2-40B4-BE49-F238E27FC236}">
                    <a16:creationId xmlns:a16="http://schemas.microsoft.com/office/drawing/2014/main" id="{D7108552-9A5A-3555-6738-6CD61315C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249" y="5559575"/>
                <a:ext cx="1056122" cy="573170"/>
              </a:xfrm>
              <a:prstGeom prst="rect">
                <a:avLst/>
              </a:prstGeom>
              <a:blipFill>
                <a:blip r:embed="rId11"/>
                <a:stretch>
                  <a:fillRect l="-5952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546011-56E3-99BD-EDD5-967CF5114E62}"/>
              </a:ext>
            </a:extLst>
          </p:cNvPr>
          <p:cNvCxnSpPr>
            <a:cxnSpLocks/>
          </p:cNvCxnSpPr>
          <p:nvPr/>
        </p:nvCxnSpPr>
        <p:spPr>
          <a:xfrm flipH="1" flipV="1">
            <a:off x="6379779" y="4942214"/>
            <a:ext cx="519373" cy="290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CEC55F-0EEC-CDB4-4C7A-6BF6991331FE}"/>
                  </a:ext>
                </a:extLst>
              </p:cNvPr>
              <p:cNvSpPr txBox="1"/>
              <p:nvPr/>
            </p:nvSpPr>
            <p:spPr>
              <a:xfrm>
                <a:off x="925262" y="5126463"/>
                <a:ext cx="7472922" cy="461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only depends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through coupling constant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We plug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(1)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TW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CEC55F-0EEC-CDB4-4C7A-6BF699133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62" y="5126463"/>
                <a:ext cx="7472922" cy="461473"/>
              </a:xfrm>
              <a:prstGeom prst="rect">
                <a:avLst/>
              </a:prstGeom>
              <a:blipFill>
                <a:blip r:embed="rId1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9B6D3-C82D-FBAF-7598-5AAA5EB469D4}"/>
                  </a:ext>
                </a:extLst>
              </p:cNvPr>
              <p:cNvSpPr txBox="1"/>
              <p:nvPr/>
            </p:nvSpPr>
            <p:spPr>
              <a:xfrm>
                <a:off x="2201359" y="5662909"/>
                <a:ext cx="45208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dirty="0">
                    <a:latin typeface="+mn-lt"/>
                  </a:rPr>
                  <a:t> solely depends on the poles in counter terms.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9B6D3-C82D-FBAF-7598-5AAA5EB46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359" y="5662909"/>
                <a:ext cx="4520805" cy="369332"/>
              </a:xfrm>
              <a:prstGeom prst="rect">
                <a:avLst/>
              </a:prstGeom>
              <a:blipFill>
                <a:blip r:embed="rId13"/>
                <a:stretch>
                  <a:fillRect l="-560" t="-6452" r="-1961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3FD9D280-6A35-6209-FF51-05127ADF3FF1}"/>
                  </a:ext>
                </a:extLst>
              </p:cNvPr>
              <p:cNvSpPr txBox="1"/>
              <p:nvPr/>
            </p:nvSpPr>
            <p:spPr>
              <a:xfrm>
                <a:off x="6144889" y="2910285"/>
                <a:ext cx="204158" cy="27699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12">
                <a:extLst>
                  <a:ext uri="{FF2B5EF4-FFF2-40B4-BE49-F238E27FC236}">
                    <a16:creationId xmlns:a16="http://schemas.microsoft.com/office/drawing/2014/main" id="{3FD9D280-6A35-6209-FF51-05127ADF3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889" y="2910285"/>
                <a:ext cx="204158" cy="276999"/>
              </a:xfrm>
              <a:prstGeom prst="rect">
                <a:avLst/>
              </a:prstGeom>
              <a:blipFill>
                <a:blip r:embed="rId14"/>
                <a:stretch>
                  <a:fillRect l="-33333" r="-27778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79C2B11-629A-4D9B-9FF3-2CED057D1DA7}"/>
              </a:ext>
            </a:extLst>
          </p:cNvPr>
          <p:cNvCxnSpPr>
            <a:stCxn id="22" idx="0"/>
          </p:cNvCxnSpPr>
          <p:nvPr/>
        </p:nvCxnSpPr>
        <p:spPr>
          <a:xfrm flipV="1">
            <a:off x="6246968" y="2731325"/>
            <a:ext cx="6687" cy="178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8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5" grpId="0"/>
      <p:bldP spid="16" grpId="0" animBg="1"/>
      <p:bldP spid="17" grpId="0" animBg="1"/>
      <p:bldP spid="25" grpId="0"/>
      <p:bldP spid="3" grpId="0"/>
      <p:bldP spid="2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4C726F-599D-D52E-53AF-179CFAC5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71</a:t>
            </a:fld>
            <a:endParaRPr lang="en-US" altLang="zh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90871-4C86-65A8-F58E-94168553C31F}"/>
              </a:ext>
            </a:extLst>
          </p:cNvPr>
          <p:cNvSpPr txBox="1"/>
          <p:nvPr/>
        </p:nvSpPr>
        <p:spPr>
          <a:xfrm>
            <a:off x="1130802" y="3241951"/>
            <a:ext cx="570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 better lesson: Different scales, different tools.</a:t>
            </a:r>
          </a:p>
        </p:txBody>
      </p:sp>
      <p:pic>
        <p:nvPicPr>
          <p:cNvPr id="5" name="Picture 4" descr="Bulldozer - Wikipedia">
            <a:extLst>
              <a:ext uri="{FF2B5EF4-FFF2-40B4-BE49-F238E27FC236}">
                <a16:creationId xmlns:a16="http://schemas.microsoft.com/office/drawing/2014/main" id="{26189D46-1823-3D49-F0C3-9EE65E4AE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366" y="3859811"/>
            <a:ext cx="3793875" cy="2523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AA2474C9-952E-8F3E-E4FC-F480AC1D2B19}"/>
                  </a:ext>
                </a:extLst>
              </p:cNvPr>
              <p:cNvSpPr txBox="1"/>
              <p:nvPr/>
            </p:nvSpPr>
            <p:spPr>
              <a:xfrm>
                <a:off x="2966226" y="506217"/>
                <a:ext cx="2368662" cy="59920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</m:func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12">
                <a:extLst>
                  <a:ext uri="{FF2B5EF4-FFF2-40B4-BE49-F238E27FC236}">
                    <a16:creationId xmlns:a16="http://schemas.microsoft.com/office/drawing/2014/main" id="{AA2474C9-952E-8F3E-E4FC-F480AC1D2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226" y="506217"/>
                <a:ext cx="2368662" cy="599203"/>
              </a:xfrm>
              <a:prstGeom prst="rect">
                <a:avLst/>
              </a:prstGeom>
              <a:blipFill>
                <a:blip r:embed="rId3"/>
                <a:stretch>
                  <a:fillRect l="-2660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2">
                <a:extLst>
                  <a:ext uri="{FF2B5EF4-FFF2-40B4-BE49-F238E27FC236}">
                    <a16:creationId xmlns:a16="http://schemas.microsoft.com/office/drawing/2014/main" id="{3A20327B-F77E-D479-A941-F49D130721FA}"/>
                  </a:ext>
                </a:extLst>
              </p:cNvPr>
              <p:cNvSpPr txBox="1"/>
              <p:nvPr/>
            </p:nvSpPr>
            <p:spPr>
              <a:xfrm>
                <a:off x="2966226" y="4638781"/>
                <a:ext cx="773352" cy="55585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字方塊 12">
                <a:extLst>
                  <a:ext uri="{FF2B5EF4-FFF2-40B4-BE49-F238E27FC236}">
                    <a16:creationId xmlns:a16="http://schemas.microsoft.com/office/drawing/2014/main" id="{3A20327B-F77E-D479-A941-F49D13072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226" y="4638781"/>
                <a:ext cx="773352" cy="555858"/>
              </a:xfrm>
              <a:prstGeom prst="rect">
                <a:avLst/>
              </a:prstGeom>
              <a:blipFill>
                <a:blip r:embed="rId5"/>
                <a:stretch>
                  <a:fillRect l="-3226" r="-161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D29D65B6-AB58-C07B-E49A-580EECFBB7B1}"/>
                  </a:ext>
                </a:extLst>
              </p:cNvPr>
              <p:cNvSpPr txBox="1"/>
              <p:nvPr/>
            </p:nvSpPr>
            <p:spPr>
              <a:xfrm>
                <a:off x="2957893" y="1209113"/>
                <a:ext cx="1352742" cy="59920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</m:func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D29D65B6-AB58-C07B-E49A-580EECFBB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93" y="1209113"/>
                <a:ext cx="1352742" cy="599203"/>
              </a:xfrm>
              <a:prstGeom prst="rect">
                <a:avLst/>
              </a:prstGeom>
              <a:blipFill>
                <a:blip r:embed="rId6"/>
                <a:stretch>
                  <a:fillRect l="-3704" r="-926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061FC026-742C-C330-BCA3-1EE35A99CF9D}"/>
                  </a:ext>
                </a:extLst>
              </p:cNvPr>
              <p:cNvSpPr txBox="1"/>
              <p:nvPr/>
            </p:nvSpPr>
            <p:spPr>
              <a:xfrm>
                <a:off x="2966226" y="1948093"/>
                <a:ext cx="1779205" cy="82349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TW" alt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TW" alt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zh-TW" alt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altLang="zh-TW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b="0" i="0" smtClean="0">
                                              <a:latin typeface="Cambria Math" panose="02040503050406030204" pitchFamily="18" charset="0"/>
                                            </a:rPr>
                                            <m:t>QED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061FC026-742C-C330-BCA3-1EE35A99C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226" y="1948093"/>
                <a:ext cx="1779205" cy="823495"/>
              </a:xfrm>
              <a:prstGeom prst="rect">
                <a:avLst/>
              </a:prstGeom>
              <a:blipFill>
                <a:blip r:embed="rId7"/>
                <a:stretch>
                  <a:fillRect l="-1418" t="-3030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45BC0EF7-9488-43F9-72F6-21C8213AF569}"/>
                  </a:ext>
                </a:extLst>
              </p:cNvPr>
              <p:cNvSpPr txBox="1"/>
              <p:nvPr/>
            </p:nvSpPr>
            <p:spPr>
              <a:xfrm>
                <a:off x="5092208" y="2056038"/>
                <a:ext cx="1745158" cy="30322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QED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286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45BC0EF7-9488-43F9-72F6-21C8213AF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208" y="2056038"/>
                <a:ext cx="1745158" cy="303225"/>
              </a:xfrm>
              <a:prstGeom prst="rect">
                <a:avLst/>
              </a:prstGeom>
              <a:blipFill>
                <a:blip r:embed="rId8"/>
                <a:stretch>
                  <a:fillRect l="-2158" r="-1439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BD62FA6-362E-9A3D-42F7-96DFB54218F9}"/>
              </a:ext>
            </a:extLst>
          </p:cNvPr>
          <p:cNvSpPr txBox="1"/>
          <p:nvPr/>
        </p:nvSpPr>
        <p:spPr>
          <a:xfrm>
            <a:off x="2265366" y="57733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110F1F-34E4-2F13-6CED-7E1D53C243A9}"/>
              </a:ext>
            </a:extLst>
          </p:cNvPr>
          <p:cNvSpPr txBox="1"/>
          <p:nvPr/>
        </p:nvSpPr>
        <p:spPr>
          <a:xfrm>
            <a:off x="2265366" y="57733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4" name="Picture 3" descr="Needs and Opportunities in the Semiconductor Manufacturing Sector | NIST">
            <a:extLst>
              <a:ext uri="{FF2B5EF4-FFF2-40B4-BE49-F238E27FC236}">
                <a16:creationId xmlns:a16="http://schemas.microsoft.com/office/drawing/2014/main" id="{D35E8964-4896-0A15-4F75-D3544482E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383" y="4252032"/>
            <a:ext cx="4021366" cy="1739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960D5-D020-9386-4F1B-CAA40FFEC70E}"/>
              </a:ext>
            </a:extLst>
          </p:cNvPr>
          <p:cNvSpPr txBox="1"/>
          <p:nvPr/>
        </p:nvSpPr>
        <p:spPr>
          <a:xfrm>
            <a:off x="1130801" y="2834296"/>
            <a:ext cx="748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Lesson: QED will eventually die: Landau Pole. But that is a long way off.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2">
                <a:extLst>
                  <a:ext uri="{FF2B5EF4-FFF2-40B4-BE49-F238E27FC236}">
                    <a16:creationId xmlns:a16="http://schemas.microsoft.com/office/drawing/2014/main" id="{1F343320-8763-F69B-D646-F84E23C45AF4}"/>
                  </a:ext>
                </a:extLst>
              </p:cNvPr>
              <p:cNvSpPr txBox="1"/>
              <p:nvPr/>
            </p:nvSpPr>
            <p:spPr>
              <a:xfrm>
                <a:off x="5574506" y="1243447"/>
                <a:ext cx="773352" cy="55585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文字方塊 12">
                <a:extLst>
                  <a:ext uri="{FF2B5EF4-FFF2-40B4-BE49-F238E27FC236}">
                    <a16:creationId xmlns:a16="http://schemas.microsoft.com/office/drawing/2014/main" id="{1F343320-8763-F69B-D646-F84E23C45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506" y="1243447"/>
                <a:ext cx="773352" cy="555858"/>
              </a:xfrm>
              <a:prstGeom prst="rect">
                <a:avLst/>
              </a:prstGeom>
              <a:blipFill>
                <a:blip r:embed="rId10"/>
                <a:stretch>
                  <a:fillRect l="-3226" r="-322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68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  <p:bldP spid="13" grpId="0"/>
      <p:bldP spid="15" grpId="0"/>
      <p:bldP spid="6" grpId="0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AB5B3-B363-EFDA-C7BE-77A6938D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1602" y="5658011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72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02DDA-7A87-1133-CBA8-3370DF65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685"/>
          <a:stretch>
            <a:fillRect/>
          </a:stretch>
        </p:blipFill>
        <p:spPr>
          <a:xfrm>
            <a:off x="601984" y="2522306"/>
            <a:ext cx="7071039" cy="550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925634-A1D4-F83C-8DA5-668F4AACE454}"/>
                  </a:ext>
                </a:extLst>
              </p:cNvPr>
              <p:cNvSpPr txBox="1"/>
              <p:nvPr/>
            </p:nvSpPr>
            <p:spPr bwMode="auto">
              <a:xfrm>
                <a:off x="797282" y="993744"/>
                <a:ext cx="5595955" cy="34233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/2</m:t>
                          </m:r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E925634-A1D4-F83C-8DA5-668F4AACE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282" y="993744"/>
                <a:ext cx="5595955" cy="342338"/>
              </a:xfrm>
              <a:prstGeom prst="rect">
                <a:avLst/>
              </a:prstGeom>
              <a:blipFill>
                <a:blip r:embed="rId3"/>
                <a:stretch>
                  <a:fillRect t="-3571" b="-2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64764-7F61-EA91-2857-9C7CE4BD8308}"/>
                  </a:ext>
                </a:extLst>
              </p:cNvPr>
              <p:cNvSpPr txBox="1"/>
              <p:nvPr/>
            </p:nvSpPr>
            <p:spPr>
              <a:xfrm>
                <a:off x="797282" y="481407"/>
                <a:ext cx="4549509" cy="34067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ra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𝑔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64764-7F61-EA91-2857-9C7CE4BD8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82" y="481407"/>
                <a:ext cx="4549509" cy="340671"/>
              </a:xfrm>
              <a:prstGeom prst="rect">
                <a:avLst/>
              </a:prstGeom>
              <a:blipFill>
                <a:blip r:embed="rId4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60A28D-319D-B865-F317-AC43AC7F7107}"/>
                  </a:ext>
                </a:extLst>
              </p:cNvPr>
              <p:cNvSpPr txBox="1"/>
              <p:nvPr/>
            </p:nvSpPr>
            <p:spPr bwMode="auto">
              <a:xfrm>
                <a:off x="776644" y="1469725"/>
                <a:ext cx="7071038" cy="467244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/2</m:t>
                          </m:r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⋯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60A28D-319D-B865-F317-AC43AC7F7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644" y="1469725"/>
                <a:ext cx="7071038" cy="467244"/>
              </a:xfrm>
              <a:prstGeom prst="rect">
                <a:avLst/>
              </a:prstGeom>
              <a:blipFill>
                <a:blip r:embed="rId5"/>
                <a:stretch>
                  <a:fillRect r="-717" b="-157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9EC57B3-938E-6E46-E2E6-79D688827C32}"/>
              </a:ext>
            </a:extLst>
          </p:cNvPr>
          <p:cNvSpPr txBox="1"/>
          <p:nvPr/>
        </p:nvSpPr>
        <p:spPr>
          <a:xfrm>
            <a:off x="797281" y="2065606"/>
            <a:ext cx="812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This is a relation between bare field Greens function and renormalized Green function.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4984EF-9DCD-D1D9-BB3D-60317364C362}"/>
                  </a:ext>
                </a:extLst>
              </p:cNvPr>
              <p:cNvSpPr txBox="1"/>
              <p:nvPr/>
            </p:nvSpPr>
            <p:spPr>
              <a:xfrm>
                <a:off x="797281" y="3174715"/>
                <a:ext cx="68757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Again, the left-hand side with bare fields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n-lt"/>
                  </a:rPr>
                  <a:t> independent.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4984EF-9DCD-D1D9-BB3D-60317364C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81" y="3174715"/>
                <a:ext cx="6875742" cy="369332"/>
              </a:xfrm>
              <a:prstGeom prst="rect">
                <a:avLst/>
              </a:prstGeom>
              <a:blipFill>
                <a:blip r:embed="rId6"/>
                <a:stretch>
                  <a:fillRect l="-737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92C323-FA12-F692-BC9F-37C11C35D949}"/>
                  </a:ext>
                </a:extLst>
              </p:cNvPr>
              <p:cNvSpPr txBox="1"/>
              <p:nvPr/>
            </p:nvSpPr>
            <p:spPr bwMode="auto">
              <a:xfrm>
                <a:off x="797281" y="3895525"/>
                <a:ext cx="6989029" cy="591765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𝜕𝜇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92C323-FA12-F692-BC9F-37C11C35D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281" y="3895525"/>
                <a:ext cx="6989029" cy="591765"/>
              </a:xfrm>
              <a:prstGeom prst="rect">
                <a:avLst/>
              </a:prstGeom>
              <a:blipFill>
                <a:blip r:embed="rId7"/>
                <a:stretch>
                  <a:fillRect l="-363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FB223D2-ABA0-8B12-3841-4366DC1BD2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8627" b="10462"/>
          <a:stretch>
            <a:fillRect/>
          </a:stretch>
        </p:blipFill>
        <p:spPr>
          <a:xfrm>
            <a:off x="776644" y="5639550"/>
            <a:ext cx="7100864" cy="491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EFE9D5-115A-2DC8-4295-80338AD68E5F}"/>
                  </a:ext>
                </a:extLst>
              </p:cNvPr>
              <p:cNvSpPr txBox="1"/>
              <p:nvPr/>
            </p:nvSpPr>
            <p:spPr bwMode="auto">
              <a:xfrm>
                <a:off x="797281" y="4693002"/>
                <a:ext cx="3620415" cy="575286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𝜕𝜇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EFE9D5-115A-2DC8-4295-80338AD68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281" y="4693002"/>
                <a:ext cx="3620415" cy="575286"/>
              </a:xfrm>
              <a:prstGeom prst="rect">
                <a:avLst/>
              </a:prstGeom>
              <a:blipFill>
                <a:blip r:embed="rId9"/>
                <a:stretch>
                  <a:fillRect t="-2174" r="-1049" b="-195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D20064C-56D3-FBD0-C92D-772EBA876467}"/>
              </a:ext>
            </a:extLst>
          </p:cNvPr>
          <p:cNvSpPr txBox="1"/>
          <p:nvPr/>
        </p:nvSpPr>
        <p:spPr>
          <a:xfrm>
            <a:off x="797281" y="5288679"/>
            <a:ext cx="288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Anomalous dimension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04D792-3F0E-9140-14CC-B67B01F1BB66}"/>
              </a:ext>
            </a:extLst>
          </p:cNvPr>
          <p:cNvCxnSpPr/>
          <p:nvPr/>
        </p:nvCxnSpPr>
        <p:spPr>
          <a:xfrm flipV="1">
            <a:off x="1818526" y="5178175"/>
            <a:ext cx="0" cy="369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  <p:bldP spid="9" grpId="0" animBg="1"/>
      <p:bldP spid="11" grpId="0" animBg="1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B2EB7-5B8A-2B0C-BE2D-3B62351D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73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F88F1-B32A-C058-9C97-B3A7F5F29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68" y="1175385"/>
            <a:ext cx="7100864" cy="45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269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7024B-DF9F-6D1C-72AA-37F96145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9058" y="5912043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74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9AEEF-E0A9-1C65-5E28-BFC892C4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943" t="57417" b="13865"/>
          <a:stretch>
            <a:fillRect/>
          </a:stretch>
        </p:blipFill>
        <p:spPr>
          <a:xfrm>
            <a:off x="6773457" y="3268939"/>
            <a:ext cx="2010601" cy="1969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3EEAF3-DFA3-5CFA-69CA-7F626D795CD2}"/>
                  </a:ext>
                </a:extLst>
              </p:cNvPr>
              <p:cNvSpPr txBox="1"/>
              <p:nvPr/>
            </p:nvSpPr>
            <p:spPr>
              <a:xfrm>
                <a:off x="744933" y="677259"/>
                <a:ext cx="78651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In condense matter theory, there is usually a physical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3EEAF3-DFA3-5CFA-69CA-7F626D795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3" y="677259"/>
                <a:ext cx="7865167" cy="369332"/>
              </a:xfrm>
              <a:prstGeom prst="rect">
                <a:avLst/>
              </a:prstGeom>
              <a:blipFill>
                <a:blip r:embed="rId3"/>
                <a:stretch>
                  <a:fillRect l="-64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DA8D96A-3142-0E60-CE6A-F9CE082128BE}"/>
              </a:ext>
            </a:extLst>
          </p:cNvPr>
          <p:cNvSpPr txBox="1"/>
          <p:nvPr/>
        </p:nvSpPr>
        <p:spPr>
          <a:xfrm>
            <a:off x="734884" y="197395"/>
            <a:ext cx="395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Wilson’s renormalization group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434985-8BD9-0DA4-017C-444EF187F352}"/>
                  </a:ext>
                </a:extLst>
              </p:cNvPr>
              <p:cNvSpPr txBox="1"/>
              <p:nvPr/>
            </p:nvSpPr>
            <p:spPr>
              <a:xfrm>
                <a:off x="744933" y="1046591"/>
                <a:ext cx="46172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 is usually related to the separation of lattice.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434985-8BD9-0DA4-017C-444EF187F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3" y="1046591"/>
                <a:ext cx="4617216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7F9D828-A6AB-3DCA-3F81-491198346F35}"/>
              </a:ext>
            </a:extLst>
          </p:cNvPr>
          <p:cNvSpPr txBox="1"/>
          <p:nvPr/>
        </p:nvSpPr>
        <p:spPr>
          <a:xfrm>
            <a:off x="744933" y="1415923"/>
            <a:ext cx="525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Condense matter doesn’t have an infinity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6977F8-F78A-46B2-4D03-CF7A4E75B001}"/>
                  </a:ext>
                </a:extLst>
              </p:cNvPr>
              <p:cNvSpPr txBox="1"/>
              <p:nvPr/>
            </p:nvSpPr>
            <p:spPr bwMode="auto">
              <a:xfrm>
                <a:off x="768704" y="2245603"/>
                <a:ext cx="6316949" cy="985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b="0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Λ</m:t>
                          </m:r>
                        </m:e>
                      </m:d>
                      <m:r>
                        <a:rPr kumimoji="1"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/>
                        </a:rPr>
                        <m:t>𝑁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Λ</m:t>
                          </m:r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𝐸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  <m:nary>
                            <m:naryPr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24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Λ</m:t>
                              </m:r>
                              <m:r>
                                <m:rPr>
                                  <m:brk m:alnAt="24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/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𝑏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Λ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𝐷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−</m:t>
                                  </m:r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𝑑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/>
                                            </a:rPr>
                                            <m:t>𝐸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  </m:t>
                                      </m:r>
                                    </m:e>
                                  </m:nary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ℒ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𝐼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6977F8-F78A-46B2-4D03-CF7A4E75B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704" y="2245603"/>
                <a:ext cx="6316949" cy="985270"/>
              </a:xfrm>
              <a:prstGeom prst="rect">
                <a:avLst/>
              </a:prstGeom>
              <a:blipFill>
                <a:blip r:embed="rId5"/>
                <a:stretch>
                  <a:fillRect t="-94937" b="-151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6CB986-2C7C-BFCD-DFCC-ADC0D4F9FE5B}"/>
                  </a:ext>
                </a:extLst>
              </p:cNvPr>
              <p:cNvSpPr txBox="1"/>
              <p:nvPr/>
            </p:nvSpPr>
            <p:spPr>
              <a:xfrm>
                <a:off x="734884" y="1854021"/>
                <a:ext cx="8149216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In configurations, assume we can separate the fast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and slowing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by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6CB986-2C7C-BFCD-DFCC-ADC0D4F9F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84" y="1854021"/>
                <a:ext cx="8149216" cy="391582"/>
              </a:xfrm>
              <a:prstGeom prst="rect">
                <a:avLst/>
              </a:prstGeom>
              <a:blipFill>
                <a:blip r:embed="rId6"/>
                <a:stretch>
                  <a:fillRect l="-779" t="-3125" r="-312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6B373C-A0DB-6CF3-CDBC-9EF114FA7582}"/>
                  </a:ext>
                </a:extLst>
              </p:cNvPr>
              <p:cNvSpPr txBox="1"/>
              <p:nvPr/>
            </p:nvSpPr>
            <p:spPr>
              <a:xfrm>
                <a:off x="734884" y="3245269"/>
                <a:ext cx="6122730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could also be said to be the more detailed, with finer pixels.  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C6B373C-A0DB-6CF3-CDBC-9EF114FA7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84" y="3245269"/>
                <a:ext cx="6122730" cy="391582"/>
              </a:xfrm>
              <a:prstGeom prst="rect">
                <a:avLst/>
              </a:prstGeom>
              <a:blipFill>
                <a:blip r:embed="rId7"/>
                <a:stretch>
                  <a:fillRect l="-415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D5F8A4-99D3-F221-F8F7-5228DD0A585A}"/>
                  </a:ext>
                </a:extLst>
              </p:cNvPr>
              <p:cNvSpPr txBox="1"/>
              <p:nvPr/>
            </p:nvSpPr>
            <p:spPr>
              <a:xfrm>
                <a:off x="734884" y="3660521"/>
                <a:ext cx="5617031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n-lt"/>
                  </a:rPr>
                  <a:t>Let’s say we can integrate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first without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.  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D5F8A4-99D3-F221-F8F7-5228DD0A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84" y="3660521"/>
                <a:ext cx="5617031" cy="391582"/>
              </a:xfrm>
              <a:prstGeom prst="rect">
                <a:avLst/>
              </a:prstGeom>
              <a:blipFill>
                <a:blip r:embed="rId8"/>
                <a:stretch>
                  <a:fillRect l="-1129" t="-625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B751D9-4C28-1B78-8BCF-2D0E639596FA}"/>
                  </a:ext>
                </a:extLst>
              </p:cNvPr>
              <p:cNvSpPr txBox="1"/>
              <p:nvPr/>
            </p:nvSpPr>
            <p:spPr bwMode="auto">
              <a:xfrm>
                <a:off x="734884" y="4075773"/>
                <a:ext cx="5042935" cy="96782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Λ</m:t>
                          </m:r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Λ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  </m:t>
                                  </m:r>
                                </m:e>
                              </m:nary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  </m:t>
                              </m:r>
                            </m:e>
                          </m:nary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B751D9-4C28-1B78-8BCF-2D0E63959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884" y="4075773"/>
                <a:ext cx="5042935" cy="967829"/>
              </a:xfrm>
              <a:prstGeom prst="rect">
                <a:avLst/>
              </a:prstGeom>
              <a:blipFill>
                <a:blip r:embed="rId9"/>
                <a:stretch>
                  <a:fillRect l="-12814" t="-102632" b="-1578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6227C6-9AFE-6D39-B103-45DE6F8F758C}"/>
                  </a:ext>
                </a:extLst>
              </p:cNvPr>
              <p:cNvSpPr txBox="1"/>
              <p:nvPr/>
            </p:nvSpPr>
            <p:spPr>
              <a:xfrm>
                <a:off x="768705" y="5159977"/>
                <a:ext cx="7221092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Most likely, the effects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latin typeface="+mn-lt"/>
                  </a:rPr>
                  <a:t> can be written as a correction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ℒ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𝐸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latin typeface="+mn-lt"/>
                  </a:rPr>
                  <a:t>.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6227C6-9AFE-6D39-B103-45DE6F8F7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05" y="5159977"/>
                <a:ext cx="7221092" cy="391582"/>
              </a:xfrm>
              <a:prstGeom prst="rect">
                <a:avLst/>
              </a:prstGeom>
              <a:blipFill>
                <a:blip r:embed="rId10"/>
                <a:stretch>
                  <a:fillRect l="-702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E3772A-7CF6-A48D-0022-5078E698C7EE}"/>
                  </a:ext>
                </a:extLst>
              </p:cNvPr>
              <p:cNvSpPr txBox="1"/>
              <p:nvPr/>
            </p:nvSpPr>
            <p:spPr bwMode="auto">
              <a:xfrm>
                <a:off x="744933" y="5546031"/>
                <a:ext cx="3636314" cy="985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Λ</m:t>
                          </m:r>
                          <m:r>
                            <m:rPr>
                              <m:brk m:alnAt="24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𝐸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  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E3772A-7CF6-A48D-0022-5078E698C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933" y="5546031"/>
                <a:ext cx="3636314" cy="985270"/>
              </a:xfrm>
              <a:prstGeom prst="rect">
                <a:avLst/>
              </a:prstGeom>
              <a:blipFill>
                <a:blip r:embed="rId11"/>
                <a:stretch>
                  <a:fillRect l="-19097" t="-96203" b="-1518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BB06A3F-3629-7585-8B2C-E3180D0422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2858" y="165489"/>
            <a:ext cx="1028700" cy="14351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C99D7F9-B88E-F1CC-E517-431675DD27C8}"/>
              </a:ext>
            </a:extLst>
          </p:cNvPr>
          <p:cNvSpPr txBox="1"/>
          <p:nvPr/>
        </p:nvSpPr>
        <p:spPr>
          <a:xfrm>
            <a:off x="6400818" y="1591882"/>
            <a:ext cx="2209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Ken Wilson 1963-2013</a:t>
            </a:r>
          </a:p>
        </p:txBody>
      </p:sp>
    </p:spTree>
    <p:extLst>
      <p:ext uri="{BB962C8B-B14F-4D97-AF65-F5344CB8AC3E}">
        <p14:creationId xmlns:p14="http://schemas.microsoft.com/office/powerpoint/2010/main" val="278691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6" grpId="0"/>
      <p:bldP spid="18" grpId="0" animBg="1"/>
      <p:bldP spid="19" grpId="0"/>
      <p:bldP spid="2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3F9F-70D5-C5F0-A593-B20F30452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16B8C8-81DA-5A91-F427-32D552D7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75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52FB1-A893-70CB-DCD0-D126A49B3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943" b="44030"/>
          <a:stretch>
            <a:fillRect/>
          </a:stretch>
        </p:blipFill>
        <p:spPr>
          <a:xfrm>
            <a:off x="2773344" y="223802"/>
            <a:ext cx="3346102" cy="63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2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A4EAD-2E12-B9D1-20CB-012C2E2BF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6684" y="4287305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76</a:t>
            </a:fld>
            <a:endParaRPr lang="en-US" altLang="zh-TW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300A0-AACB-7B54-156B-D56D5497E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593"/>
          <a:stretch>
            <a:fillRect/>
          </a:stretch>
        </p:blipFill>
        <p:spPr>
          <a:xfrm>
            <a:off x="1147157" y="1243346"/>
            <a:ext cx="6515406" cy="42913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78902A-5B9E-8AB5-3F4F-ED06EF3197D4}"/>
              </a:ext>
            </a:extLst>
          </p:cNvPr>
          <p:cNvSpPr/>
          <p:nvPr/>
        </p:nvSpPr>
        <p:spPr>
          <a:xfrm>
            <a:off x="4550100" y="4842907"/>
            <a:ext cx="1637414" cy="3698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9404DA-3AA9-D69A-4E11-5DEA4925FB5E}"/>
                  </a:ext>
                </a:extLst>
              </p:cNvPr>
              <p:cNvSpPr txBox="1"/>
              <p:nvPr/>
            </p:nvSpPr>
            <p:spPr>
              <a:xfrm>
                <a:off x="1333051" y="378264"/>
                <a:ext cx="61436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We can rescale so that </a:t>
                </a:r>
                <a14:m>
                  <m:oMath xmlns:m="http://schemas.openxmlformats.org/officeDocument/2006/math">
                    <m:r>
                      <m:rPr>
                        <m:sty m:val="p"/>
                        <m:brk m:alnAt="24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Λ</m:t>
                    </m:r>
                    <m:r>
                      <m:rPr>
                        <m:brk m:alnAt="24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𝑏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Λ</m:t>
                    </m:r>
                  </m:oMath>
                </a14:m>
                <a:r>
                  <a:rPr lang="en-US" dirty="0">
                    <a:latin typeface="+mn-lt"/>
                  </a:rPr>
                  <a:t>. It is equivalent to </a:t>
                </a:r>
                <a14:m>
                  <m:oMath xmlns:m="http://schemas.openxmlformats.org/officeDocument/2006/math">
                    <m:r>
                      <m:rPr>
                        <m:brk m:alnAt="24"/>
                      </m:rP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𝑏𝑝</m:t>
                    </m:r>
                  </m:oMath>
                </a14:m>
                <a:r>
                  <a:rPr lang="en-US" dirty="0">
                    <a:latin typeface="+mn-lt"/>
                  </a:rPr>
                  <a:t>.  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9404DA-3AA9-D69A-4E11-5DEA4925F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051" y="378264"/>
                <a:ext cx="6143617" cy="369332"/>
              </a:xfrm>
              <a:prstGeom prst="rect">
                <a:avLst/>
              </a:prstGeom>
              <a:blipFill>
                <a:blip r:embed="rId3"/>
                <a:stretch>
                  <a:fillRect l="-1033" t="-6452" r="-330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280EFA2-E6EE-273C-1707-CEE130D65AFE}"/>
              </a:ext>
            </a:extLst>
          </p:cNvPr>
          <p:cNvSpPr txBox="1"/>
          <p:nvPr/>
        </p:nvSpPr>
        <p:spPr>
          <a:xfrm>
            <a:off x="1333051" y="747596"/>
            <a:ext cx="408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Fields need be rescaled too.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6010E7-567A-BBB5-8B1B-8DF574CF5A1A}"/>
                  </a:ext>
                </a:extLst>
              </p:cNvPr>
              <p:cNvSpPr txBox="1"/>
              <p:nvPr/>
            </p:nvSpPr>
            <p:spPr bwMode="auto">
              <a:xfrm>
                <a:off x="3307551" y="2826056"/>
                <a:ext cx="2721460" cy="98527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Λ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′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𝐸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6010E7-567A-BBB5-8B1B-8DF574CF5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7551" y="2826056"/>
                <a:ext cx="2721460" cy="985270"/>
              </a:xfrm>
              <a:prstGeom prst="rect">
                <a:avLst/>
              </a:prstGeom>
              <a:blipFill>
                <a:blip r:embed="rId4"/>
                <a:stretch>
                  <a:fillRect l="-26977" t="-97436" b="-155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49DF1E-3DD5-0828-D157-F307F12373C9}"/>
                  </a:ext>
                </a:extLst>
              </p:cNvPr>
              <p:cNvSpPr txBox="1"/>
              <p:nvPr/>
            </p:nvSpPr>
            <p:spPr>
              <a:xfrm>
                <a:off x="1147156" y="5637462"/>
                <a:ext cx="78159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So now we work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ℒ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𝐸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 with possible new terms and changed coupling constants.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449DF1E-3DD5-0828-D157-F307F1237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56" y="5637462"/>
                <a:ext cx="7815974" cy="369332"/>
              </a:xfrm>
              <a:prstGeom prst="rect">
                <a:avLst/>
              </a:prstGeom>
              <a:blipFill>
                <a:blip r:embed="rId5"/>
                <a:stretch>
                  <a:fillRect l="-649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4FF2C1-9680-320A-05F6-DE985EB54B61}"/>
                  </a:ext>
                </a:extLst>
              </p:cNvPr>
              <p:cNvSpPr txBox="1"/>
              <p:nvPr/>
            </p:nvSpPr>
            <p:spPr>
              <a:xfrm>
                <a:off x="1147155" y="6006794"/>
                <a:ext cx="74240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latin typeface="+mn-lt"/>
                    <a:ea typeface="Cambria Math" panose="02040503050406030204" pitchFamily="18" charset="0"/>
                    <a:cs typeface="Times New Roman"/>
                  </a:rPr>
                  <a:t>But momenta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𝑏𝑝</m:t>
                    </m:r>
                  </m:oMath>
                </a14:m>
                <a:r>
                  <a:rPr lang="en-US" dirty="0">
                    <a:latin typeface="+mn-lt"/>
                  </a:rPr>
                  <a:t> corresponds to a smaller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𝑝</m:t>
                    </m:r>
                  </m:oMath>
                </a14:m>
                <a:r>
                  <a:rPr lang="en-US" dirty="0">
                    <a:latin typeface="+mn-lt"/>
                  </a:rPr>
                  <a:t> in the original theory.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4FF2C1-9680-320A-05F6-DE985EB54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55" y="6006794"/>
                <a:ext cx="7424089" cy="369332"/>
              </a:xfrm>
              <a:prstGeom prst="rect">
                <a:avLst/>
              </a:prstGeom>
              <a:blipFill>
                <a:blip r:embed="rId6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27197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E8DCAC-0847-118D-B99A-54A12F3EB623}"/>
                  </a:ext>
                </a:extLst>
              </p:cNvPr>
              <p:cNvSpPr txBox="1"/>
              <p:nvPr/>
            </p:nvSpPr>
            <p:spPr bwMode="auto">
              <a:xfrm>
                <a:off x="1476656" y="86190"/>
                <a:ext cx="5042935" cy="96782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Λ</m:t>
                          </m:r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𝑏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Λ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𝐷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−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/>
                                        </a:rPr>
                                        <m:t>𝐸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  </m:t>
                                  </m:r>
                                </m:e>
                              </m:nary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cs typeface="Times New Roman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𝑑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  </m:t>
                              </m:r>
                            </m:e>
                          </m:nary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E8DCAC-0847-118D-B99A-54A12F3EB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6656" y="86190"/>
                <a:ext cx="5042935" cy="967829"/>
              </a:xfrm>
              <a:prstGeom prst="rect">
                <a:avLst/>
              </a:prstGeom>
              <a:blipFill>
                <a:blip r:embed="rId2"/>
                <a:stretch>
                  <a:fillRect l="-12563" t="-100000" b="-1525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B2EA0-411F-182E-6C2C-1ECE730D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77</a:t>
            </a:fld>
            <a:endParaRPr lang="en-US" altLang="zh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2DEDF-3599-A813-A3BC-E93E439ACC34}"/>
              </a:ext>
            </a:extLst>
          </p:cNvPr>
          <p:cNvSpPr txBox="1"/>
          <p:nvPr/>
        </p:nvSpPr>
        <p:spPr>
          <a:xfrm>
            <a:off x="887820" y="1957047"/>
            <a:ext cx="712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Wilson’s RG is actually Effetive Field Theory EFT of particle physics.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1AC41C-F8B3-53D8-EB56-F896B4DAD9FA}"/>
              </a:ext>
            </a:extLst>
          </p:cNvPr>
          <p:cNvSpPr txBox="1"/>
          <p:nvPr/>
        </p:nvSpPr>
        <p:spPr>
          <a:xfrm>
            <a:off x="887820" y="1000118"/>
            <a:ext cx="648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By integrating out fast changing field configuration,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415A5-9E90-5AA4-33B4-02E6A4D34530}"/>
              </a:ext>
            </a:extLst>
          </p:cNvPr>
          <p:cNvSpPr txBox="1"/>
          <p:nvPr/>
        </p:nvSpPr>
        <p:spPr>
          <a:xfrm>
            <a:off x="887819" y="1478582"/>
            <a:ext cx="733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their effects will be incorporated into parameter changes or new interactions.   </a:t>
            </a: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2F271A15-877C-2E77-F6F4-05E35C434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006" y="6214548"/>
            <a:ext cx="7720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在低能量時，</a:t>
            </a:r>
            <a:r>
              <a:rPr lang="en-US" altLang="zh-TW" sz="1800" dirty="0">
                <a:cs typeface="Times New Roman" pitchFamily="18" charset="0"/>
              </a:rPr>
              <a:t>Fermi</a:t>
            </a:r>
            <a:r>
              <a:rPr lang="en-US" altLang="zh-TW" sz="1800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ahoma" pitchFamily="34" charset="0"/>
                <a:cs typeface="Times New Roman" pitchFamily="18" charset="0"/>
              </a:rPr>
              <a:t>的理論是一個很有效的理論</a:t>
            </a:r>
            <a:r>
              <a:rPr lang="en-US" altLang="zh-TW" sz="1800" dirty="0">
                <a:latin typeface="Tahoma" pitchFamily="34" charset="0"/>
                <a:cs typeface="Times New Roman" pitchFamily="18" charset="0"/>
              </a:rPr>
              <a:t> </a:t>
            </a:r>
            <a:r>
              <a:rPr lang="en-US" altLang="zh-TW" sz="1800" dirty="0">
                <a:cs typeface="Times New Roman" pitchFamily="18" charset="0"/>
              </a:rPr>
              <a:t>Effective Field Theory</a:t>
            </a:r>
            <a:r>
              <a:rPr lang="zh-TW" altLang="en-US" sz="1800" dirty="0">
                <a:latin typeface="Tahoma" pitchFamily="34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3BA1AE0C-103D-0C4B-A790-9D989075B4C7}"/>
                  </a:ext>
                </a:extLst>
              </p:cNvPr>
              <p:cNvSpPr txBox="1"/>
              <p:nvPr/>
            </p:nvSpPr>
            <p:spPr>
              <a:xfrm>
                <a:off x="987006" y="5802651"/>
                <a:ext cx="7556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latin typeface="+mn-lt"/>
                  </a:rPr>
                  <a:t>If we integrate out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altLang="zh-TW" dirty="0">
                    <a:latin typeface="+mn-lt"/>
                  </a:rPr>
                  <a:t>, we must add a 4-vertex to account for its effects.</a:t>
                </a:r>
                <a:endParaRPr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文字方塊 1">
                <a:extLst>
                  <a:ext uri="{FF2B5EF4-FFF2-40B4-BE49-F238E27FC236}">
                    <a16:creationId xmlns:a16="http://schemas.microsoft.com/office/drawing/2014/main" id="{3BA1AE0C-103D-0C4B-A790-9D989075B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006" y="5802651"/>
                <a:ext cx="7556424" cy="369332"/>
              </a:xfrm>
              <a:prstGeom prst="rect">
                <a:avLst/>
              </a:prstGeom>
              <a:blipFill>
                <a:blip r:embed="rId3"/>
                <a:stretch>
                  <a:fillRect l="-67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38">
            <a:extLst>
              <a:ext uri="{FF2B5EF4-FFF2-40B4-BE49-F238E27FC236}">
                <a16:creationId xmlns:a16="http://schemas.microsoft.com/office/drawing/2014/main" id="{5BE8F727-AF7B-B395-8584-D15F087381C8}"/>
              </a:ext>
            </a:extLst>
          </p:cNvPr>
          <p:cNvSpPr/>
          <p:nvPr/>
        </p:nvSpPr>
        <p:spPr>
          <a:xfrm>
            <a:off x="4982057" y="2435512"/>
            <a:ext cx="3174939" cy="248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1E187562-A0AD-6824-FF94-CB5F2D22B0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190" y="4409763"/>
            <a:ext cx="39573" cy="1427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Line 17">
            <a:extLst>
              <a:ext uri="{FF2B5EF4-FFF2-40B4-BE49-F238E27FC236}">
                <a16:creationId xmlns:a16="http://schemas.microsoft.com/office/drawing/2014/main" id="{E81D901D-1C5D-2439-73C2-67423DE5D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0400" y="3734067"/>
            <a:ext cx="212014" cy="11313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">
            <a:extLst>
              <a:ext uri="{FF2B5EF4-FFF2-40B4-BE49-F238E27FC236}">
                <a16:creationId xmlns:a16="http://schemas.microsoft.com/office/drawing/2014/main" id="{DC303A54-D059-8D8C-390A-CC9FC22C2A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17" y="3737018"/>
            <a:ext cx="1743575" cy="86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71068E41-F075-790D-FCC2-5CE21A1AF4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71722" y="3050774"/>
            <a:ext cx="63895" cy="5556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Line 20">
            <a:extLst>
              <a:ext uri="{FF2B5EF4-FFF2-40B4-BE49-F238E27FC236}">
                <a16:creationId xmlns:a16="http://schemas.microsoft.com/office/drawing/2014/main" id="{3E675940-4C2D-7269-8229-CD7363E740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10190" y="2504564"/>
            <a:ext cx="139408" cy="12327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Line 21">
            <a:extLst>
              <a:ext uri="{FF2B5EF4-FFF2-40B4-BE49-F238E27FC236}">
                <a16:creationId xmlns:a16="http://schemas.microsoft.com/office/drawing/2014/main" id="{6F6CBA9E-E804-8D7D-4291-A940E4B802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58952" y="3168011"/>
            <a:ext cx="63895" cy="5254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Line 22">
            <a:extLst>
              <a:ext uri="{FF2B5EF4-FFF2-40B4-BE49-F238E27FC236}">
                <a16:creationId xmlns:a16="http://schemas.microsoft.com/office/drawing/2014/main" id="{194A5026-9C0A-6C65-68BB-8C21B916B4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50295" y="2542279"/>
            <a:ext cx="148078" cy="12051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25">
                <a:extLst>
                  <a:ext uri="{FF2B5EF4-FFF2-40B4-BE49-F238E27FC236}">
                    <a16:creationId xmlns:a16="http://schemas.microsoft.com/office/drawing/2014/main" id="{D87F96B1-3052-7ED2-0EBD-3BA9F8B655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9007" y="4436387"/>
                <a:ext cx="3349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TW" sz="1800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0" name="Text Box 25">
                <a:extLst>
                  <a:ext uri="{FF2B5EF4-FFF2-40B4-BE49-F238E27FC236}">
                    <a16:creationId xmlns:a16="http://schemas.microsoft.com/office/drawing/2014/main" id="{D87F96B1-3052-7ED2-0EBD-3BA9F8B65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9007" y="4436387"/>
                <a:ext cx="33496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6">
                <a:extLst>
                  <a:ext uri="{FF2B5EF4-FFF2-40B4-BE49-F238E27FC236}">
                    <a16:creationId xmlns:a16="http://schemas.microsoft.com/office/drawing/2014/main" id="{12371D57-65C5-676F-854C-84C572FDEA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9289" y="2561847"/>
                <a:ext cx="4206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altLang="zh-TW" sz="1800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1" name="Text Box 26">
                <a:extLst>
                  <a:ext uri="{FF2B5EF4-FFF2-40B4-BE49-F238E27FC236}">
                    <a16:creationId xmlns:a16="http://schemas.microsoft.com/office/drawing/2014/main" id="{12371D57-65C5-676F-854C-84C572FDE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09289" y="2561847"/>
                <a:ext cx="420687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27">
                <a:extLst>
                  <a:ext uri="{FF2B5EF4-FFF2-40B4-BE49-F238E27FC236}">
                    <a16:creationId xmlns:a16="http://schemas.microsoft.com/office/drawing/2014/main" id="{5A5B7DE5-4505-B66A-90AD-8461ABDEFB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3791" y="2494465"/>
                <a:ext cx="45085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𝑒</m:t>
                      </m:r>
                    </m:oMath>
                  </m:oMathPara>
                </a14:m>
                <a:endParaRPr lang="en-US" altLang="zh-TW" sz="1800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2" name="Text Box 27">
                <a:extLst>
                  <a:ext uri="{FF2B5EF4-FFF2-40B4-BE49-F238E27FC236}">
                    <a16:creationId xmlns:a16="http://schemas.microsoft.com/office/drawing/2014/main" id="{5A5B7DE5-4505-B66A-90AD-8461ABDEF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3791" y="2494465"/>
                <a:ext cx="450850" cy="3667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28">
                <a:extLst>
                  <a:ext uri="{FF2B5EF4-FFF2-40B4-BE49-F238E27FC236}">
                    <a16:creationId xmlns:a16="http://schemas.microsoft.com/office/drawing/2014/main" id="{D4616247-2736-3C0F-828D-D10C30AD39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38648" y="4556648"/>
                <a:ext cx="43497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TW" sz="1800" i="1" dirty="0" smtClean="0">
                          <a:latin typeface="Cambria Math"/>
                          <a:cs typeface="Tahoma" pitchFamily="34" charset="0"/>
                        </a:rPr>
                        <m:t>𝜈</m:t>
                      </m:r>
                    </m:oMath>
                  </m:oMathPara>
                </a14:m>
                <a:endParaRPr lang="el-GR" altLang="zh-TW" sz="1800" dirty="0"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23" name="Text Box 28">
                <a:extLst>
                  <a:ext uri="{FF2B5EF4-FFF2-40B4-BE49-F238E27FC236}">
                    <a16:creationId xmlns:a16="http://schemas.microsoft.com/office/drawing/2014/main" id="{D4616247-2736-3C0F-828D-D10C30AD3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38648" y="4556648"/>
                <a:ext cx="434975" cy="3667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單箭頭接點 79">
            <a:extLst>
              <a:ext uri="{FF2B5EF4-FFF2-40B4-BE49-F238E27FC236}">
                <a16:creationId xmlns:a16="http://schemas.microsoft.com/office/drawing/2014/main" id="{34D32A07-3376-FFC6-7043-DF57E427A07F}"/>
              </a:ext>
            </a:extLst>
          </p:cNvPr>
          <p:cNvCxnSpPr>
            <a:cxnSpLocks/>
          </p:cNvCxnSpPr>
          <p:nvPr/>
        </p:nvCxnSpPr>
        <p:spPr>
          <a:xfrm>
            <a:off x="6121839" y="3877190"/>
            <a:ext cx="74692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9">
                <a:extLst>
                  <a:ext uri="{FF2B5EF4-FFF2-40B4-BE49-F238E27FC236}">
                    <a16:creationId xmlns:a16="http://schemas.microsoft.com/office/drawing/2014/main" id="{11981E59-1DA8-C69C-DED3-4A5F692E5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6539" y="3920751"/>
                <a:ext cx="6222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新細明體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  <a:ea typeface="新細明體" charset="0"/>
                          </a:rPr>
                          <m:t>𝑊</m:t>
                        </m:r>
                      </m:e>
                      <m:sup>
                        <m:r>
                          <a:rPr lang="en-US" altLang="zh-TW" b="0" i="1" smtClean="0">
                            <a:latin typeface="Cambria Math"/>
                            <a:ea typeface="新細明體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ahoma" charset="0"/>
                    <a:ea typeface="新細明體" charset="0"/>
                    <a:cs typeface="新細明體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矩形 19">
                <a:extLst>
                  <a:ext uri="{FF2B5EF4-FFF2-40B4-BE49-F238E27FC236}">
                    <a16:creationId xmlns:a16="http://schemas.microsoft.com/office/drawing/2014/main" id="{11981E59-1DA8-C69C-DED3-4A5F692E5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6539" y="3920751"/>
                <a:ext cx="6222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49">
                <a:extLst>
                  <a:ext uri="{FF2B5EF4-FFF2-40B4-BE49-F238E27FC236}">
                    <a16:creationId xmlns:a16="http://schemas.microsoft.com/office/drawing/2014/main" id="{9A520C4C-BE0C-FC36-26CA-F5BBEB42ED8F}"/>
                  </a:ext>
                </a:extLst>
              </p:cNvPr>
              <p:cNvSpPr txBox="1"/>
              <p:nvPr/>
            </p:nvSpPr>
            <p:spPr>
              <a:xfrm>
                <a:off x="4078873" y="3347154"/>
                <a:ext cx="6399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600" i="1" smtClean="0">
                          <a:latin typeface="Cambria Math"/>
                          <a:ea typeface="Cambria Math"/>
                        </a:rPr>
                        <m:t>≈</m:t>
                      </m:r>
                    </m:oMath>
                  </m:oMathPara>
                </a14:m>
                <a:endParaRPr lang="zh-TW" altLang="en-US" sz="3600" dirty="0">
                  <a:latin typeface="+mn-lt"/>
                </a:endParaRPr>
              </a:p>
            </p:txBody>
          </p:sp>
        </mc:Choice>
        <mc:Fallback xmlns="">
          <p:sp>
            <p:nvSpPr>
              <p:cNvPr id="27" name="文字方塊 49">
                <a:extLst>
                  <a:ext uri="{FF2B5EF4-FFF2-40B4-BE49-F238E27FC236}">
                    <a16:creationId xmlns:a16="http://schemas.microsoft.com/office/drawing/2014/main" id="{9A520C4C-BE0C-FC36-26CA-F5BBEB42E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873" y="3347154"/>
                <a:ext cx="639919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1">
            <a:extLst>
              <a:ext uri="{FF2B5EF4-FFF2-40B4-BE49-F238E27FC236}">
                <a16:creationId xmlns:a16="http://schemas.microsoft.com/office/drawing/2014/main" id="{C3B4D911-4071-CB8E-8DDE-2AA3AEF27D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5020" y="2533689"/>
            <a:ext cx="3465384" cy="2223776"/>
            <a:chOff x="2920" y="8411"/>
            <a:chExt cx="3284" cy="2108"/>
          </a:xfrm>
          <a:solidFill>
            <a:schemeClr val="bg1"/>
          </a:solidFill>
        </p:grpSpPr>
        <p:sp>
          <p:nvSpPr>
            <p:cNvPr id="29" name="AutoShape 8">
              <a:extLst>
                <a:ext uri="{FF2B5EF4-FFF2-40B4-BE49-F238E27FC236}">
                  <a16:creationId xmlns:a16="http://schemas.microsoft.com/office/drawing/2014/main" id="{D51ADE49-5DEA-4265-A514-F45A37E7653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20" y="8411"/>
              <a:ext cx="3284" cy="2108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0" name="Line 7">
              <a:extLst>
                <a:ext uri="{FF2B5EF4-FFF2-40B4-BE49-F238E27FC236}">
                  <a16:creationId xmlns:a16="http://schemas.microsoft.com/office/drawing/2014/main" id="{CB19F912-5681-BFC1-CDA5-17775B5CF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1" y="8790"/>
              <a:ext cx="809" cy="841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1" name="Line 6">
              <a:extLst>
                <a:ext uri="{FF2B5EF4-FFF2-40B4-BE49-F238E27FC236}">
                  <a16:creationId xmlns:a16="http://schemas.microsoft.com/office/drawing/2014/main" id="{6F56DDD1-18C9-44D8-0C0F-6B181EEB34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85" y="8790"/>
              <a:ext cx="1363" cy="1524"/>
            </a:xfrm>
            <a:prstGeom prst="lin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</p:grpSp>
      <p:cxnSp>
        <p:nvCxnSpPr>
          <p:cNvPr id="34" name="直線單箭頭接點 63">
            <a:extLst>
              <a:ext uri="{FF2B5EF4-FFF2-40B4-BE49-F238E27FC236}">
                <a16:creationId xmlns:a16="http://schemas.microsoft.com/office/drawing/2014/main" id="{DAF1EC1A-9DD7-DC6F-3B42-049520D5E73D}"/>
              </a:ext>
            </a:extLst>
          </p:cNvPr>
          <p:cNvCxnSpPr/>
          <p:nvPr/>
        </p:nvCxnSpPr>
        <p:spPr>
          <a:xfrm flipV="1">
            <a:off x="1476656" y="4097498"/>
            <a:ext cx="109001" cy="1392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4">
            <a:extLst>
              <a:ext uri="{FF2B5EF4-FFF2-40B4-BE49-F238E27FC236}">
                <a16:creationId xmlns:a16="http://schemas.microsoft.com/office/drawing/2014/main" id="{83266036-B9D9-4CAC-7709-D5B5EE5B2618}"/>
              </a:ext>
            </a:extLst>
          </p:cNvPr>
          <p:cNvCxnSpPr/>
          <p:nvPr/>
        </p:nvCxnSpPr>
        <p:spPr>
          <a:xfrm flipV="1">
            <a:off x="2070107" y="3377562"/>
            <a:ext cx="170567" cy="1930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65">
            <a:extLst>
              <a:ext uri="{FF2B5EF4-FFF2-40B4-BE49-F238E27FC236}">
                <a16:creationId xmlns:a16="http://schemas.microsoft.com/office/drawing/2014/main" id="{C09C0633-5BE1-1AA0-A615-997476404FB3}"/>
              </a:ext>
            </a:extLst>
          </p:cNvPr>
          <p:cNvCxnSpPr>
            <a:cxnSpLocks/>
          </p:cNvCxnSpPr>
          <p:nvPr/>
        </p:nvCxnSpPr>
        <p:spPr>
          <a:xfrm flipH="1" flipV="1">
            <a:off x="2127712" y="4051162"/>
            <a:ext cx="192592" cy="1856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66">
            <a:extLst>
              <a:ext uri="{FF2B5EF4-FFF2-40B4-BE49-F238E27FC236}">
                <a16:creationId xmlns:a16="http://schemas.microsoft.com/office/drawing/2014/main" id="{DC56ADCD-052F-F6B7-D15E-3C4D24A4B121}"/>
              </a:ext>
            </a:extLst>
          </p:cNvPr>
          <p:cNvCxnSpPr/>
          <p:nvPr/>
        </p:nvCxnSpPr>
        <p:spPr>
          <a:xfrm flipH="1" flipV="1">
            <a:off x="1418625" y="3377562"/>
            <a:ext cx="167032" cy="1709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67">
            <a:extLst>
              <a:ext uri="{FF2B5EF4-FFF2-40B4-BE49-F238E27FC236}">
                <a16:creationId xmlns:a16="http://schemas.microsoft.com/office/drawing/2014/main" id="{E195C630-719F-9493-4A3D-33DF3E40A290}"/>
              </a:ext>
            </a:extLst>
          </p:cNvPr>
          <p:cNvCxnSpPr>
            <a:cxnSpLocks/>
          </p:cNvCxnSpPr>
          <p:nvPr/>
        </p:nvCxnSpPr>
        <p:spPr>
          <a:xfrm>
            <a:off x="1855687" y="3816344"/>
            <a:ext cx="851623" cy="7666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7">
                <a:extLst>
                  <a:ext uri="{FF2B5EF4-FFF2-40B4-BE49-F238E27FC236}">
                    <a16:creationId xmlns:a16="http://schemas.microsoft.com/office/drawing/2014/main" id="{3F4ECB0E-4EA8-B03A-A193-46F8DAD664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2746" y="2584595"/>
                <a:ext cx="45085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𝑒</m:t>
                      </m:r>
                    </m:oMath>
                  </m:oMathPara>
                </a14:m>
                <a:endParaRPr lang="en-US" altLang="zh-TW" sz="1800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39" name="Text Box 27">
                <a:extLst>
                  <a:ext uri="{FF2B5EF4-FFF2-40B4-BE49-F238E27FC236}">
                    <a16:creationId xmlns:a16="http://schemas.microsoft.com/office/drawing/2014/main" id="{3F4ECB0E-4EA8-B03A-A193-46F8DAD66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2746" y="2584595"/>
                <a:ext cx="450850" cy="3667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4">
                <a:extLst>
                  <a:ext uri="{FF2B5EF4-FFF2-40B4-BE49-F238E27FC236}">
                    <a16:creationId xmlns:a16="http://schemas.microsoft.com/office/drawing/2014/main" id="{88A2910B-EA4C-DCB7-CB07-9686D01A5D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2111" y="4120433"/>
                <a:ext cx="249019" cy="3490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  <a:cs typeface="Times New Roman" pitchFamily="18" charset="0"/>
                        </a:rPr>
                        <m:t>𝜈</m:t>
                      </m:r>
                      <m:r>
                        <a:rPr lang="en-US" altLang="zh-TW" sz="2000" i="1" baseline="-30000" dirty="0" err="1">
                          <a:latin typeface="Cambria Math"/>
                          <a:cs typeface="Times New Roman" pitchFamily="18" charset="0"/>
                        </a:rPr>
                        <m:t>𝑒</m:t>
                      </m:r>
                    </m:oMath>
                  </m:oMathPara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41" name="Text Box 4">
                <a:extLst>
                  <a:ext uri="{FF2B5EF4-FFF2-40B4-BE49-F238E27FC236}">
                    <a16:creationId xmlns:a16="http://schemas.microsoft.com/office/drawing/2014/main" id="{88A2910B-EA4C-DCB7-CB07-9686D01A5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2111" y="4120433"/>
                <a:ext cx="249019" cy="349066"/>
              </a:xfrm>
              <a:prstGeom prst="rect">
                <a:avLst/>
              </a:prstGeom>
              <a:blipFill>
                <a:blip r:embed="rId10"/>
                <a:stretch>
                  <a:fillRect l="-19048" r="-4762" b="-3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F7400E0-589E-C8D7-49B1-70B9FAB57FAC}"/>
                  </a:ext>
                </a:extLst>
              </p:cNvPr>
              <p:cNvSpPr txBox="1"/>
              <p:nvPr/>
            </p:nvSpPr>
            <p:spPr>
              <a:xfrm>
                <a:off x="6091263" y="5011122"/>
                <a:ext cx="935641" cy="58464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>
                  <a:latin typeface="+mn-l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F7400E0-589E-C8D7-49B1-70B9FAB57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263" y="5011122"/>
                <a:ext cx="935641" cy="584647"/>
              </a:xfrm>
              <a:prstGeom prst="rect">
                <a:avLst/>
              </a:prstGeom>
              <a:blipFill>
                <a:blip r:embed="rId11"/>
                <a:stretch>
                  <a:fillRect l="-4000" t="-2128" r="-1333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8B9AE10-8BDC-C82D-D47A-FA172DEA8511}"/>
                  </a:ext>
                </a:extLst>
              </p:cNvPr>
              <p:cNvSpPr txBox="1"/>
              <p:nvPr/>
            </p:nvSpPr>
            <p:spPr>
              <a:xfrm>
                <a:off x="2630889" y="5011121"/>
                <a:ext cx="630877" cy="58464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>
                  <a:latin typeface="+mn-lt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8B9AE10-8BDC-C82D-D47A-FA172DEA8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889" y="5011121"/>
                <a:ext cx="630877" cy="584647"/>
              </a:xfrm>
              <a:prstGeom prst="rect">
                <a:avLst/>
              </a:prstGeom>
              <a:blipFill>
                <a:blip r:embed="rId12"/>
                <a:stretch>
                  <a:fillRect l="-2000" t="-2128" r="-4000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4446FD3-EEA1-0679-2BFB-36DA9DBB20C6}"/>
                  </a:ext>
                </a:extLst>
              </p:cNvPr>
              <p:cNvSpPr txBox="1"/>
              <p:nvPr/>
            </p:nvSpPr>
            <p:spPr>
              <a:xfrm>
                <a:off x="3881620" y="4763124"/>
                <a:ext cx="993349" cy="2821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≪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TW" dirty="0">
                  <a:latin typeface="+mn-lt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4446FD3-EEA1-0679-2BFB-36DA9DBB2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620" y="4763124"/>
                <a:ext cx="993349" cy="282129"/>
              </a:xfrm>
              <a:prstGeom prst="rect">
                <a:avLst/>
              </a:prstGeom>
              <a:blipFill>
                <a:blip r:embed="rId13"/>
                <a:stretch>
                  <a:fillRect l="-5063" r="-126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ight Arrow 45">
            <a:extLst>
              <a:ext uri="{FF2B5EF4-FFF2-40B4-BE49-F238E27FC236}">
                <a16:creationId xmlns:a16="http://schemas.microsoft.com/office/drawing/2014/main" id="{7C12A573-F345-3979-3A73-FA89E663CB0B}"/>
              </a:ext>
            </a:extLst>
          </p:cNvPr>
          <p:cNvSpPr/>
          <p:nvPr/>
        </p:nvSpPr>
        <p:spPr>
          <a:xfrm flipH="1">
            <a:off x="4080660" y="5216061"/>
            <a:ext cx="630877" cy="2923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ine 19">
            <a:extLst>
              <a:ext uri="{FF2B5EF4-FFF2-40B4-BE49-F238E27FC236}">
                <a16:creationId xmlns:a16="http://schemas.microsoft.com/office/drawing/2014/main" id="{27AE0ED2-4AFC-428D-B174-AACD6F1353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27465" y="4309778"/>
            <a:ext cx="63895" cy="5556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" name="Line 20">
            <a:extLst>
              <a:ext uri="{FF2B5EF4-FFF2-40B4-BE49-F238E27FC236}">
                <a16:creationId xmlns:a16="http://schemas.microsoft.com/office/drawing/2014/main" id="{F7A5C19C-97FC-7AF3-5E50-65D3A14F95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5933" y="3763568"/>
            <a:ext cx="119624" cy="10471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25">
                <a:extLst>
                  <a:ext uri="{FF2B5EF4-FFF2-40B4-BE49-F238E27FC236}">
                    <a16:creationId xmlns:a16="http://schemas.microsoft.com/office/drawing/2014/main" id="{6C4E61EC-64A9-128D-C40F-9FA43F1971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589" y="4102268"/>
                <a:ext cx="3349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TW" sz="1800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49" name="Text Box 25">
                <a:extLst>
                  <a:ext uri="{FF2B5EF4-FFF2-40B4-BE49-F238E27FC236}">
                    <a16:creationId xmlns:a16="http://schemas.microsoft.com/office/drawing/2014/main" id="{6C4E61EC-64A9-128D-C40F-9FA43F197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589" y="4102268"/>
                <a:ext cx="33496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26">
                <a:extLst>
                  <a:ext uri="{FF2B5EF4-FFF2-40B4-BE49-F238E27FC236}">
                    <a16:creationId xmlns:a16="http://schemas.microsoft.com/office/drawing/2014/main" id="{FED6427D-582C-EA8A-9B7B-65343F2169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0018" y="2801299"/>
                <a:ext cx="4206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altLang="zh-TW" sz="1800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50" name="Text Box 26">
                <a:extLst>
                  <a:ext uri="{FF2B5EF4-FFF2-40B4-BE49-F238E27FC236}">
                    <a16:creationId xmlns:a16="http://schemas.microsoft.com/office/drawing/2014/main" id="{FED6427D-582C-EA8A-9B7B-65343F216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018" y="2801299"/>
                <a:ext cx="420687" cy="3667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9584D92-F11F-D017-24E2-031423577D6D}"/>
              </a:ext>
            </a:extLst>
          </p:cNvPr>
          <p:cNvCxnSpPr/>
          <p:nvPr/>
        </p:nvCxnSpPr>
        <p:spPr>
          <a:xfrm flipH="1" flipV="1">
            <a:off x="2519829" y="603668"/>
            <a:ext cx="473581" cy="6212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FF9FE9-FF43-21E1-FD25-A009F7D8AA94}"/>
              </a:ext>
            </a:extLst>
          </p:cNvPr>
          <p:cNvCxnSpPr>
            <a:cxnSpLocks/>
          </p:cNvCxnSpPr>
          <p:nvPr/>
        </p:nvCxnSpPr>
        <p:spPr>
          <a:xfrm flipH="1" flipV="1">
            <a:off x="4972498" y="601728"/>
            <a:ext cx="383990" cy="1061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8972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0574D-1AB1-8674-7873-147D7B53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447C63-ED79-92A3-469B-5F0626AA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78</a:t>
            </a:fld>
            <a:endParaRPr lang="en-US" altLang="zh-T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2E529-650E-6B4F-5C6C-166A91E6FAF6}"/>
              </a:ext>
            </a:extLst>
          </p:cNvPr>
          <p:cNvSpPr txBox="1"/>
          <p:nvPr/>
        </p:nvSpPr>
        <p:spPr>
          <a:xfrm>
            <a:off x="2787049" y="1206437"/>
            <a:ext cx="379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Different scales, different tools.</a:t>
            </a:r>
          </a:p>
        </p:txBody>
      </p:sp>
      <p:pic>
        <p:nvPicPr>
          <p:cNvPr id="5" name="Picture 4" descr="Bulldozer - Wikipedia">
            <a:extLst>
              <a:ext uri="{FF2B5EF4-FFF2-40B4-BE49-F238E27FC236}">
                <a16:creationId xmlns:a16="http://schemas.microsoft.com/office/drawing/2014/main" id="{8E1D0085-3C86-DEA9-EC3A-FE65F6B2D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97"/>
          <a:stretch>
            <a:fillRect/>
          </a:stretch>
        </p:blipFill>
        <p:spPr>
          <a:xfrm>
            <a:off x="5174251" y="1710843"/>
            <a:ext cx="3185980" cy="17696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394234-6DCF-F09C-389E-4F2BE1564998}"/>
              </a:ext>
            </a:extLst>
          </p:cNvPr>
          <p:cNvSpPr txBox="1"/>
          <p:nvPr/>
        </p:nvSpPr>
        <p:spPr>
          <a:xfrm>
            <a:off x="2286000" y="32471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4" name="Picture 3" descr="Needs and Opportunities in the Semiconductor Manufacturing Sector | NIST">
            <a:extLst>
              <a:ext uri="{FF2B5EF4-FFF2-40B4-BE49-F238E27FC236}">
                <a16:creationId xmlns:a16="http://schemas.microsoft.com/office/drawing/2014/main" id="{67BD162C-9BD1-0E3A-F4CC-148C143D6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22" y="1725835"/>
            <a:ext cx="4021366" cy="1739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A865FC-7479-67E9-D846-F35BAE1BED93}"/>
              </a:ext>
            </a:extLst>
          </p:cNvPr>
          <p:cNvSpPr txBox="1"/>
          <p:nvPr/>
        </p:nvSpPr>
        <p:spPr>
          <a:xfrm>
            <a:off x="420019" y="4149970"/>
            <a:ext cx="711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It would be stupid to dig ground using semiconductor manufacturing tools.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22743D-F435-7A8F-8199-3A25D1791455}"/>
              </a:ext>
            </a:extLst>
          </p:cNvPr>
          <p:cNvSpPr txBox="1"/>
          <p:nvPr/>
        </p:nvSpPr>
        <p:spPr>
          <a:xfrm>
            <a:off x="420018" y="4558796"/>
            <a:ext cx="7732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Wilson’s RG and Effetive Field Theory are telling us: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082A7-95D4-4045-5674-7E943BECF433}"/>
              </a:ext>
            </a:extLst>
          </p:cNvPr>
          <p:cNvSpPr txBox="1"/>
          <p:nvPr/>
        </p:nvSpPr>
        <p:spPr>
          <a:xfrm>
            <a:off x="420017" y="4986834"/>
            <a:ext cx="8527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at different energy (details), efficient way to do science may be different effective theory.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946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79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3039666" y="1656486"/>
            <a:ext cx="4507706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但強作用力真是奇特</a:t>
            </a:r>
            <a:r>
              <a:rPr lang="en-US" altLang="zh-TW" dirty="0">
                <a:latin typeface="+mn-lt"/>
              </a:rPr>
              <a:t>………..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Picture 8" descr="Illustration of the strong force: the atom neucleas being held together by a rubber-b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07" y="2221706"/>
            <a:ext cx="2119312" cy="211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45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F44_0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3"/>
          <a:stretch/>
        </p:blipFill>
        <p:spPr bwMode="auto">
          <a:xfrm>
            <a:off x="898085" y="1477080"/>
            <a:ext cx="2057124" cy="35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6" descr="F44_04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545"/>
          <a:stretch/>
        </p:blipFill>
        <p:spPr bwMode="auto">
          <a:xfrm>
            <a:off x="3559891" y="1477079"/>
            <a:ext cx="2024218" cy="357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文字方塊 3"/>
          <p:cNvSpPr txBox="1">
            <a:spLocks noChangeArrowheads="1"/>
          </p:cNvSpPr>
          <p:nvPr/>
        </p:nvSpPr>
        <p:spPr bwMode="auto">
          <a:xfrm>
            <a:off x="852175" y="695825"/>
            <a:ext cx="7115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研究強作用應該針對夸克如何被束縛於強子（重子與介子）之中！</a:t>
            </a:r>
          </a:p>
        </p:txBody>
      </p:sp>
      <p:sp>
        <p:nvSpPr>
          <p:cNvPr id="131077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19D9267-2B2C-40A8-BDBD-B9D273865347}" type="slidenum">
              <a:rPr kumimoji="0" lang="zh-TW" altLang="en-US" sz="140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8" name="Picture 10" descr="color_fiel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43" y="1477079"/>
            <a:ext cx="123507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13"/>
          <p:cNvSpPr>
            <a:spLocks noChangeArrowheads="1"/>
          </p:cNvSpPr>
          <p:nvPr/>
        </p:nvSpPr>
        <p:spPr bwMode="auto">
          <a:xfrm>
            <a:off x="6580168" y="1077050"/>
            <a:ext cx="646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/>
              <a:t>重子</a:t>
            </a:r>
            <a:endParaRPr lang="zh-TW" altLang="en-US" sz="2400" dirty="0"/>
          </a:p>
        </p:txBody>
      </p:sp>
      <p:sp>
        <p:nvSpPr>
          <p:cNvPr id="10" name="文字方塊 16"/>
          <p:cNvSpPr txBox="1">
            <a:spLocks noChangeArrowheads="1"/>
          </p:cNvSpPr>
          <p:nvPr/>
        </p:nvSpPr>
        <p:spPr bwMode="auto">
          <a:xfrm>
            <a:off x="5980756" y="2737974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由三個夸克構成</a:t>
            </a:r>
          </a:p>
        </p:txBody>
      </p:sp>
      <p:pic>
        <p:nvPicPr>
          <p:cNvPr id="11" name="Picture 9" descr="p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93" y="3703742"/>
            <a:ext cx="12795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5"/>
          <p:cNvSpPr txBox="1">
            <a:spLocks noChangeArrowheads="1"/>
          </p:cNvSpPr>
          <p:nvPr/>
        </p:nvSpPr>
        <p:spPr bwMode="auto">
          <a:xfrm>
            <a:off x="6518125" y="3335442"/>
            <a:ext cx="754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介子</a:t>
            </a:r>
          </a:p>
        </p:txBody>
      </p:sp>
      <p:sp>
        <p:nvSpPr>
          <p:cNvPr id="13" name="文字方塊 17"/>
          <p:cNvSpPr txBox="1">
            <a:spLocks noChangeArrowheads="1"/>
          </p:cNvSpPr>
          <p:nvPr/>
        </p:nvSpPr>
        <p:spPr bwMode="auto">
          <a:xfrm>
            <a:off x="5997037" y="4915449"/>
            <a:ext cx="1970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cs typeface="Times New Roman" pitchFamily="18" charset="0"/>
              </a:rPr>
              <a:t>由一個夸克及一個反夸克構成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52175" y="5478922"/>
            <a:ext cx="514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夸克被束縛只有這兩者組合，為什麼？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52176" y="5874306"/>
            <a:ext cx="637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為什麼兩個夸克與一個反夸克，或四個夸克不能形成束縛態呢？</a:t>
            </a:r>
          </a:p>
        </p:txBody>
      </p:sp>
    </p:spTree>
    <p:extLst>
      <p:ext uri="{BB962C8B-B14F-4D97-AF65-F5344CB8AC3E}">
        <p14:creationId xmlns:p14="http://schemas.microsoft.com/office/powerpoint/2010/main" val="42738459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B1539-3C51-51DA-B5B5-DC7AC663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80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685F9-79FE-CDDE-A6A6-8272861F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8" y="336157"/>
            <a:ext cx="7772400" cy="2608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4012CB-92EC-6A51-1C0D-9654D8D2F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726" y="3155181"/>
            <a:ext cx="2968048" cy="1048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BF6B55-760E-949C-C5B7-0F6438632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76" y="4430428"/>
            <a:ext cx="3016041" cy="2091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F535E-409F-9923-9E57-466B9B650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503" y="4455593"/>
            <a:ext cx="3016041" cy="1992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7B037-0843-75AA-6E02-1B1E57690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930" y="4887875"/>
            <a:ext cx="2134716" cy="11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72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6D0A5-314D-583A-9340-F309CDFF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81</a:t>
            </a:fld>
            <a:endParaRPr lang="en-US" altLang="zh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B224C-0057-5890-38C9-C2A5D3279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9" r="48007" b="6711"/>
          <a:stretch>
            <a:fillRect/>
          </a:stretch>
        </p:blipFill>
        <p:spPr>
          <a:xfrm>
            <a:off x="1725334" y="970411"/>
            <a:ext cx="2716037" cy="1262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42A3E-8C41-E3B3-E74F-FD914149E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12" r="30018" b="18032"/>
          <a:stretch>
            <a:fillRect/>
          </a:stretch>
        </p:blipFill>
        <p:spPr>
          <a:xfrm>
            <a:off x="1703231" y="2869876"/>
            <a:ext cx="3049639" cy="597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19E7FB91-951C-1903-696F-2726754E08EC}"/>
                  </a:ext>
                </a:extLst>
              </p:cNvPr>
              <p:cNvSpPr txBox="1"/>
              <p:nvPr/>
            </p:nvSpPr>
            <p:spPr>
              <a:xfrm>
                <a:off x="1667198" y="4322483"/>
                <a:ext cx="3624197" cy="56932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19E7FB91-951C-1903-696F-2726754E0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198" y="4322483"/>
                <a:ext cx="3624197" cy="569323"/>
              </a:xfrm>
              <a:prstGeom prst="rect">
                <a:avLst/>
              </a:prstGeom>
              <a:blipFill>
                <a:blip r:embed="rId4"/>
                <a:stretch>
                  <a:fillRect t="-222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352139A3-E42A-2233-BDE3-E79A18FECF4E}"/>
              </a:ext>
            </a:extLst>
          </p:cNvPr>
          <p:cNvSpPr/>
          <p:nvPr/>
        </p:nvSpPr>
        <p:spPr>
          <a:xfrm>
            <a:off x="3281127" y="2516155"/>
            <a:ext cx="683933" cy="1154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865606-7983-DB80-3728-5C94BEB803B7}"/>
              </a:ext>
            </a:extLst>
          </p:cNvPr>
          <p:cNvSpPr txBox="1"/>
          <p:nvPr/>
        </p:nvSpPr>
        <p:spPr>
          <a:xfrm>
            <a:off x="3712918" y="2341622"/>
            <a:ext cx="138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Positive!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0FC77-ABB5-C3A2-7EED-DEAB2C03F6F1}"/>
              </a:ext>
            </a:extLst>
          </p:cNvPr>
          <p:cNvSpPr txBox="1"/>
          <p:nvPr/>
        </p:nvSpPr>
        <p:spPr>
          <a:xfrm>
            <a:off x="2280330" y="5831745"/>
            <a:ext cx="138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Negative!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712EE0E2-435C-6F55-3791-6DBC729C0424}"/>
                  </a:ext>
                </a:extLst>
              </p:cNvPr>
              <p:cNvSpPr txBox="1"/>
              <p:nvPr/>
            </p:nvSpPr>
            <p:spPr>
              <a:xfrm>
                <a:off x="1679453" y="5095520"/>
                <a:ext cx="2938625" cy="56169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3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/>
                                </a:rPr>
                                <m:t>𝐹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12">
                <a:extLst>
                  <a:ext uri="{FF2B5EF4-FFF2-40B4-BE49-F238E27FC236}">
                    <a16:creationId xmlns:a16="http://schemas.microsoft.com/office/drawing/2014/main" id="{712EE0E2-435C-6F55-3791-6DBC729C0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453" y="5095520"/>
                <a:ext cx="2938625" cy="561692"/>
              </a:xfrm>
              <a:prstGeom prst="rect">
                <a:avLst/>
              </a:prstGeom>
              <a:blipFill>
                <a:blip r:embed="rId5"/>
                <a:stretch>
                  <a:fillRect l="-258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51AC8BCB-4CD1-6156-06A9-8AD0DDD7E7B3}"/>
                  </a:ext>
                </a:extLst>
              </p:cNvPr>
              <p:cNvSpPr txBox="1"/>
              <p:nvPr/>
            </p:nvSpPr>
            <p:spPr>
              <a:xfrm>
                <a:off x="5921574" y="5084042"/>
                <a:ext cx="1056122" cy="57317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12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2">
                <a:extLst>
                  <a:ext uri="{FF2B5EF4-FFF2-40B4-BE49-F238E27FC236}">
                    <a16:creationId xmlns:a16="http://schemas.microsoft.com/office/drawing/2014/main" id="{51AC8BCB-4CD1-6156-06A9-8AD0DDD7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574" y="5084042"/>
                <a:ext cx="1056122" cy="573170"/>
              </a:xfrm>
              <a:prstGeom prst="rect">
                <a:avLst/>
              </a:prstGeom>
              <a:blipFill>
                <a:blip r:embed="rId6"/>
                <a:stretch>
                  <a:fillRect l="-595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D132FDEC-311D-4A54-CF58-E32573D479AB}"/>
              </a:ext>
            </a:extLst>
          </p:cNvPr>
          <p:cNvSpPr/>
          <p:nvPr/>
        </p:nvSpPr>
        <p:spPr>
          <a:xfrm>
            <a:off x="4963886" y="5295481"/>
            <a:ext cx="512466" cy="21101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00E60-08D0-89A8-D24D-CAE9587F4E16}"/>
              </a:ext>
            </a:extLst>
          </p:cNvPr>
          <p:cNvSpPr txBox="1"/>
          <p:nvPr/>
        </p:nvSpPr>
        <p:spPr>
          <a:xfrm>
            <a:off x="5994522" y="5685427"/>
            <a:ext cx="180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QED positive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FE6728-587F-63DB-02E1-88EDFC6107BC}"/>
                  </a:ext>
                </a:extLst>
              </p:cNvPr>
              <p:cNvSpPr txBox="1"/>
              <p:nvPr/>
            </p:nvSpPr>
            <p:spPr>
              <a:xfrm>
                <a:off x="3458875" y="5685427"/>
                <a:ext cx="1802999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=3,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FE6728-587F-63DB-02E1-88EDFC610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875" y="5685427"/>
                <a:ext cx="1802999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C6C55D6-C5B6-6289-4F9D-D9FB6D25C717}"/>
              </a:ext>
            </a:extLst>
          </p:cNvPr>
          <p:cNvSpPr/>
          <p:nvPr/>
        </p:nvSpPr>
        <p:spPr>
          <a:xfrm>
            <a:off x="3712918" y="1800682"/>
            <a:ext cx="733530" cy="35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772002-0B11-D1F3-E806-235B9C2FB01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0302"/>
          <a:stretch>
            <a:fillRect/>
          </a:stretch>
        </p:blipFill>
        <p:spPr>
          <a:xfrm>
            <a:off x="5261874" y="2260880"/>
            <a:ext cx="3331136" cy="16039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1E201D-A0A8-83E0-E924-EB75C2B42A20}"/>
              </a:ext>
            </a:extLst>
          </p:cNvPr>
          <p:cNvSpPr/>
          <p:nvPr/>
        </p:nvSpPr>
        <p:spPr>
          <a:xfrm>
            <a:off x="6560676" y="3349844"/>
            <a:ext cx="2032333" cy="43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6B43A7-7FB8-A161-6D32-5E63AA83664A}"/>
              </a:ext>
            </a:extLst>
          </p:cNvPr>
          <p:cNvCxnSpPr/>
          <p:nvPr/>
        </p:nvCxnSpPr>
        <p:spPr>
          <a:xfrm flipH="1" flipV="1">
            <a:off x="4617881" y="2516155"/>
            <a:ext cx="948906" cy="157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475B75-5DC3-9617-247C-5CAD679F20CD}"/>
                  </a:ext>
                </a:extLst>
              </p:cNvPr>
              <p:cNvSpPr txBox="1"/>
              <p:nvPr/>
            </p:nvSpPr>
            <p:spPr>
              <a:xfrm>
                <a:off x="4617881" y="1051878"/>
                <a:ext cx="1527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+mn-lt"/>
                    <a:ea typeface="Cambria Math" panose="02040503050406030204" pitchFamily="18" charset="0"/>
                  </a:rPr>
                  <a:t>Take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475B75-5DC3-9617-247C-5CAD679F2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881" y="1051878"/>
                <a:ext cx="1527350" cy="369332"/>
              </a:xfrm>
              <a:prstGeom prst="rect">
                <a:avLst/>
              </a:prstGeom>
              <a:blipFill>
                <a:blip r:embed="rId9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CECE9E-0D54-F0CE-06C0-3EA64652C11F}"/>
                  </a:ext>
                </a:extLst>
              </p:cNvPr>
              <p:cNvSpPr txBox="1"/>
              <p:nvPr/>
            </p:nvSpPr>
            <p:spPr>
              <a:xfrm>
                <a:off x="1725334" y="3788229"/>
                <a:ext cx="2892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dirty="0">
                    <a:latin typeface="+mn-lt"/>
                  </a:rPr>
                  <a:t> will change sign.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CECE9E-0D54-F0CE-06C0-3EA64652C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334" y="3788229"/>
                <a:ext cx="2892547" cy="369332"/>
              </a:xfrm>
              <a:prstGeom prst="rect">
                <a:avLst/>
              </a:prstGeom>
              <a:blipFill>
                <a:blip r:embed="rId10"/>
                <a:stretch>
                  <a:fillRect l="-43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83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 animBg="1"/>
      <p:bldP spid="13" grpId="0"/>
      <p:bldP spid="15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6E6DC-5EA8-8C89-37BF-62951821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82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53CBD-3995-5894-38E0-5C3DABC69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87" y="2252907"/>
            <a:ext cx="4043472" cy="3990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D4DA9770-A396-36A6-EDAA-7D0184CE07C0}"/>
                  </a:ext>
                </a:extLst>
              </p:cNvPr>
              <p:cNvSpPr txBox="1"/>
              <p:nvPr/>
            </p:nvSpPr>
            <p:spPr>
              <a:xfrm>
                <a:off x="2409587" y="573792"/>
                <a:ext cx="1681038" cy="59920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</m:func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12">
                <a:extLst>
                  <a:ext uri="{FF2B5EF4-FFF2-40B4-BE49-F238E27FC236}">
                    <a16:creationId xmlns:a16="http://schemas.microsoft.com/office/drawing/2014/main" id="{D4DA9770-A396-36A6-EDAA-7D0184CE0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587" y="573792"/>
                <a:ext cx="1681038" cy="599203"/>
              </a:xfrm>
              <a:prstGeom prst="rect">
                <a:avLst/>
              </a:prstGeom>
              <a:blipFill>
                <a:blip r:embed="rId3"/>
                <a:stretch>
                  <a:fillRect l="-746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923F7F18-B7EC-8184-1337-D7ED457DB7E7}"/>
                  </a:ext>
                </a:extLst>
              </p:cNvPr>
              <p:cNvSpPr txBox="1"/>
              <p:nvPr/>
            </p:nvSpPr>
            <p:spPr>
              <a:xfrm>
                <a:off x="2409587" y="1301780"/>
                <a:ext cx="1777603" cy="82349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TW" alt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TW" alt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zh-TW" alt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altLang="zh-TW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TW" b="0" i="0" smtClean="0">
                                              <a:latin typeface="Cambria Math" panose="02040503050406030204" pitchFamily="18" charset="0"/>
                                            </a:rPr>
                                            <m:t>QCD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923F7F18-B7EC-8184-1337-D7ED457DB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587" y="1301780"/>
                <a:ext cx="1777603" cy="823495"/>
              </a:xfrm>
              <a:prstGeom prst="rect">
                <a:avLst/>
              </a:prstGeom>
              <a:blipFill>
                <a:blip r:embed="rId4"/>
                <a:stretch>
                  <a:fillRect l="-1418" t="-3030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78CB90F0-AB44-DCB9-DDE7-56FEE9701E78}"/>
                  </a:ext>
                </a:extLst>
              </p:cNvPr>
              <p:cNvSpPr txBox="1"/>
              <p:nvPr/>
            </p:nvSpPr>
            <p:spPr>
              <a:xfrm>
                <a:off x="4772023" y="613193"/>
                <a:ext cx="1524263" cy="52039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=11−</m:t>
                      </m:r>
                      <m:f>
                        <m:f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zh-TW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zh-TW" alt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12">
                <a:extLst>
                  <a:ext uri="{FF2B5EF4-FFF2-40B4-BE49-F238E27FC236}">
                    <a16:creationId xmlns:a16="http://schemas.microsoft.com/office/drawing/2014/main" id="{78CB90F0-AB44-DCB9-DDE7-56FEE97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023" y="613193"/>
                <a:ext cx="1524263" cy="520399"/>
              </a:xfrm>
              <a:prstGeom prst="rect">
                <a:avLst/>
              </a:prstGeom>
              <a:blipFill>
                <a:blip r:embed="rId5"/>
                <a:stretch>
                  <a:fillRect l="-4959" t="-4762" r="-2479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3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83</a:t>
            </a:fld>
            <a:endParaRPr lang="en-US" altLang="zh-TW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38" y="1128713"/>
            <a:ext cx="4474639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715765" y="671514"/>
            <a:ext cx="3643313" cy="378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n-lt"/>
              </a:rPr>
              <a:t>Asymptotic Freedom </a:t>
            </a:r>
            <a:r>
              <a:rPr lang="zh-TW" altLang="en-US" dirty="0">
                <a:latin typeface="+mn-lt"/>
              </a:rPr>
              <a:t>漸進自由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058538" y="6243638"/>
            <a:ext cx="595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距離越近，能量越大，強作用的耦合常數越小！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9E7FE2C-A234-DC44-B5D0-E885B3C2C90D}"/>
              </a:ext>
            </a:extLst>
          </p:cNvPr>
          <p:cNvSpPr txBox="1"/>
          <p:nvPr/>
        </p:nvSpPr>
        <p:spPr>
          <a:xfrm>
            <a:off x="2058538" y="257763"/>
            <a:ext cx="569793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強交互作用強度與距離的關係竟然與電磁作用相反。</a:t>
            </a:r>
          </a:p>
        </p:txBody>
      </p:sp>
    </p:spTree>
    <p:extLst>
      <p:ext uri="{BB962C8B-B14F-4D97-AF65-F5344CB8AC3E}">
        <p14:creationId xmlns:p14="http://schemas.microsoft.com/office/powerpoint/2010/main" val="18926695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84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14203" r="29752" b="15954"/>
          <a:stretch/>
        </p:blipFill>
        <p:spPr>
          <a:xfrm>
            <a:off x="1585913" y="778667"/>
            <a:ext cx="4879181" cy="529192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3" t="34798" r="56872" b="34598"/>
          <a:stretch/>
        </p:blipFill>
        <p:spPr>
          <a:xfrm>
            <a:off x="6553619" y="3814763"/>
            <a:ext cx="1588434" cy="2314574"/>
          </a:xfrm>
          <a:prstGeom prst="rect">
            <a:avLst/>
          </a:prstGeom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t="10972" r="12271" b="11368"/>
          <a:stretch/>
        </p:blipFill>
        <p:spPr bwMode="auto">
          <a:xfrm>
            <a:off x="6603625" y="778667"/>
            <a:ext cx="2169145" cy="292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603624" y="364331"/>
            <a:ext cx="197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n-lt"/>
              </a:rPr>
              <a:t>Sidney Coleman</a:t>
            </a:r>
            <a:endParaRPr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9008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85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8" t="23397" r="31225" b="18796"/>
          <a:stretch/>
        </p:blipFill>
        <p:spPr>
          <a:xfrm>
            <a:off x="1971674" y="1035841"/>
            <a:ext cx="5327214" cy="48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316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F82F-4459-44CB-8F1A-EC4A99B6DCE5}" type="slidenum">
              <a:rPr lang="zh-TW" altLang="en-US" smtClean="0"/>
              <a:pPr>
                <a:defRPr/>
              </a:pPr>
              <a:t>86</a:t>
            </a:fld>
            <a:endParaRPr lang="en-US" altLang="zh-TW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16514" r="1227" b="25574"/>
          <a:stretch/>
        </p:blipFill>
        <p:spPr bwMode="auto">
          <a:xfrm>
            <a:off x="1645440" y="1367313"/>
            <a:ext cx="4421982" cy="217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51160" y="376474"/>
            <a:ext cx="546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當能量很大時，質子中的夸克與膠子近似是自由的。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59714" y="817243"/>
            <a:ext cx="612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在撞擊發生的瞬間，其他的組成成分完全沒有發生作用。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40" y="3706891"/>
            <a:ext cx="4367212" cy="262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300788" y="4357688"/>
            <a:ext cx="150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主將對決！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474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87</a:t>
            </a:fld>
            <a:endParaRPr lang="en-US" altLang="zh-TW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" y="219593"/>
            <a:ext cx="6848475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" y="4032766"/>
            <a:ext cx="6697264" cy="77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878679" y="4919901"/>
            <a:ext cx="806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質子分析為組成成分</a:t>
            </a:r>
            <a:r>
              <a:rPr lang="en-US" altLang="zh-TW" dirty="0">
                <a:latin typeface="+mn-lt"/>
              </a:rPr>
              <a:t>Parton</a:t>
            </a:r>
            <a:r>
              <a:rPr lang="zh-TW" altLang="en-US" dirty="0">
                <a:latin typeface="+mn-lt"/>
              </a:rPr>
              <a:t>（及</a:t>
            </a:r>
            <a:r>
              <a:rPr lang="en-US" altLang="zh-TW" dirty="0">
                <a:latin typeface="+mn-lt"/>
              </a:rPr>
              <a:t>Parton</a:t>
            </a:r>
            <a:r>
              <a:rPr lang="zh-TW" altLang="en-US" dirty="0">
                <a:latin typeface="+mn-lt"/>
              </a:rPr>
              <a:t>在撞擊後組成其他強子）的</a:t>
            </a:r>
            <a:r>
              <a:rPr lang="en-US" altLang="zh-TW" dirty="0">
                <a:latin typeface="+mn-lt"/>
              </a:rPr>
              <a:t>Soft</a:t>
            </a:r>
            <a:r>
              <a:rPr lang="zh-TW" altLang="en-US" dirty="0">
                <a:latin typeface="+mn-lt"/>
              </a:rPr>
              <a:t>過程，</a:t>
            </a:r>
          </a:p>
        </p:txBody>
      </p:sp>
      <p:sp>
        <p:nvSpPr>
          <p:cNvPr id="4" name="矩形 3"/>
          <p:cNvSpPr/>
          <p:nvPr/>
        </p:nvSpPr>
        <p:spPr>
          <a:xfrm>
            <a:off x="878680" y="5429250"/>
            <a:ext cx="5069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與</a:t>
            </a:r>
            <a:r>
              <a:rPr lang="en-US" altLang="zh-TW" dirty="0" err="1">
                <a:latin typeface="+mn-lt"/>
              </a:rPr>
              <a:t>Partons</a:t>
            </a:r>
            <a:r>
              <a:rPr lang="zh-TW" altLang="en-US" dirty="0">
                <a:latin typeface="+mn-lt"/>
              </a:rPr>
              <a:t>互相</a:t>
            </a:r>
            <a:r>
              <a:rPr lang="zh-TW" altLang="en-US" dirty="0"/>
              <a:t>撞擊的</a:t>
            </a:r>
            <a:r>
              <a:rPr lang="en-US" altLang="zh-TW" dirty="0">
                <a:latin typeface="+mn-lt"/>
              </a:rPr>
              <a:t>Hard</a:t>
            </a:r>
            <a:r>
              <a:rPr lang="zh-TW" altLang="en-US" dirty="0"/>
              <a:t>過程完全分離！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3186111" y="4549498"/>
            <a:ext cx="1042987" cy="4714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5233985" y="4583908"/>
            <a:ext cx="0" cy="3359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V="1">
            <a:off x="4712491" y="4549498"/>
            <a:ext cx="2188370" cy="10265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878680" y="5916097"/>
            <a:ext cx="697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+mn-lt"/>
              </a:rPr>
              <a:t>Soft</a:t>
            </a:r>
            <a:r>
              <a:rPr lang="zh-TW" altLang="en-US" dirty="0"/>
              <a:t>過程，例如</a:t>
            </a:r>
            <a:r>
              <a:rPr lang="en-US" altLang="zh-TW" dirty="0">
                <a:latin typeface="+mn-lt"/>
              </a:rPr>
              <a:t>Fragmentation</a:t>
            </a:r>
            <a:r>
              <a:rPr lang="zh-TW" altLang="en-US" dirty="0">
                <a:latin typeface="+mn-lt"/>
              </a:rPr>
              <a:t>，</a:t>
            </a:r>
            <a:r>
              <a:rPr lang="zh-TW" altLang="en-US" dirty="0"/>
              <a:t>可以從其他反應數據歸納得出。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878680" y="630078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+mn-lt"/>
                <a:ea typeface="Cambria Math" panose="02040503050406030204" pitchFamily="18" charset="0"/>
              </a:rPr>
              <a:t>Hard</a:t>
            </a:r>
            <a:r>
              <a:rPr lang="zh-TW" altLang="en-US" dirty="0"/>
              <a:t>過程則可以計算！</a:t>
            </a:r>
            <a:endParaRPr lang="zh-CN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413662" y="6300788"/>
            <a:ext cx="324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+mn-lt"/>
              </a:rPr>
              <a:t>Factorization Theorem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45867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94626" y="1099389"/>
            <a:ext cx="4897546" cy="288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88</a:t>
            </a:fld>
            <a:endParaRPr lang="en-U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26" y="1099389"/>
            <a:ext cx="4897546" cy="2886823"/>
          </a:xfrm>
          <a:prstGeom prst="rect">
            <a:avLst/>
          </a:prstGeom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5" r="62715" b="65000"/>
          <a:stretch/>
        </p:blipFill>
        <p:spPr bwMode="auto">
          <a:xfrm>
            <a:off x="3136105" y="4264979"/>
            <a:ext cx="2414587" cy="140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894625" y="5991624"/>
            <a:ext cx="542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以費因曼圖計算</a:t>
            </a:r>
            <a:r>
              <a:rPr lang="en-US" altLang="zh-TW" dirty="0">
                <a:latin typeface="+mn-lt"/>
              </a:rPr>
              <a:t>Parton</a:t>
            </a:r>
            <a:r>
              <a:rPr lang="zh-TW" altLang="en-US" dirty="0">
                <a:latin typeface="+mn-lt"/>
              </a:rPr>
              <a:t>的</a:t>
            </a:r>
            <a:r>
              <a:rPr lang="en-US" altLang="zh-TW" dirty="0">
                <a:latin typeface="+mn-lt"/>
              </a:rPr>
              <a:t>Hard</a:t>
            </a:r>
            <a:r>
              <a:rPr lang="zh-TW" altLang="en-US" dirty="0">
                <a:latin typeface="+mn-lt"/>
              </a:rPr>
              <a:t> </a:t>
            </a:r>
            <a:r>
              <a:rPr lang="en-US" altLang="zh-TW" dirty="0">
                <a:latin typeface="+mn-lt"/>
              </a:rPr>
              <a:t>Process</a:t>
            </a:r>
            <a:r>
              <a:rPr lang="zh-TW" altLang="en-US" dirty="0">
                <a:latin typeface="+mn-lt"/>
              </a:rPr>
              <a:t>是完全合法的！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700211" y="430017"/>
            <a:ext cx="561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n-lt"/>
              </a:rPr>
              <a:t>QCD at high energy is Perturbative</a:t>
            </a:r>
            <a:r>
              <a:rPr lang="zh-TW" altLang="en-US" dirty="0">
                <a:latin typeface="+mn-lt"/>
              </a:rPr>
              <a:t>！</a:t>
            </a:r>
            <a:r>
              <a:rPr lang="en-US" altLang="zh-TW" dirty="0">
                <a:latin typeface="+mn-lt"/>
              </a:rPr>
              <a:t> Perturbative QCD</a:t>
            </a:r>
            <a:r>
              <a:rPr lang="zh-TW" altLang="en-US" dirty="0">
                <a:latin typeface="+mn-lt"/>
              </a:rPr>
              <a:t>！</a:t>
            </a:r>
          </a:p>
        </p:txBody>
      </p:sp>
      <p:cxnSp>
        <p:nvCxnSpPr>
          <p:cNvPr id="8" name="直線接點 7"/>
          <p:cNvCxnSpPr/>
          <p:nvPr/>
        </p:nvCxnSpPr>
        <p:spPr>
          <a:xfrm flipV="1">
            <a:off x="1894625" y="1257300"/>
            <a:ext cx="3291738" cy="111442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970825" y="2667001"/>
            <a:ext cx="3139338" cy="97631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849287" y="1829871"/>
            <a:ext cx="14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n-lt"/>
              </a:rPr>
              <a:t>Hard</a:t>
            </a:r>
            <a:r>
              <a:rPr lang="zh-TW" alt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+mn-lt"/>
              </a:rPr>
              <a:t>Process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03025" y="809945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n-lt"/>
              </a:rPr>
              <a:t>Soft</a:t>
            </a:r>
            <a:r>
              <a:rPr lang="zh-TW" alt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+mn-lt"/>
              </a:rPr>
              <a:t>Process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87759" y="3616880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n-lt"/>
              </a:rPr>
              <a:t>Soft</a:t>
            </a:r>
            <a:r>
              <a:rPr lang="zh-TW" alt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+mn-lt"/>
              </a:rPr>
              <a:t>Process</a:t>
            </a:r>
            <a:endParaRPr lang="zh-CN" alt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9754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56437" y="6258765"/>
            <a:ext cx="1905000" cy="457200"/>
          </a:xfrm>
        </p:spPr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89</a:t>
            </a:fld>
            <a:endParaRPr lang="en-US" altLang="zh-TW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" y="1240036"/>
            <a:ext cx="2986087" cy="226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69" y="4483574"/>
            <a:ext cx="2663129" cy="211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r="406" b="3776"/>
          <a:stretch/>
        </p:blipFill>
        <p:spPr bwMode="auto">
          <a:xfrm>
            <a:off x="775097" y="4505845"/>
            <a:ext cx="3132534" cy="206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631" y="1240036"/>
            <a:ext cx="2561967" cy="226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57225" y="322309"/>
            <a:ext cx="540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若考慮量子效應，真空事實上很像一個電介質！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57225" y="729503"/>
            <a:ext cx="6500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電子正子對可以一直產生又消逝。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71523" y="3590927"/>
            <a:ext cx="8372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若在一電荷旁，電子正子對中的電子與正子會分離，</a:t>
            </a:r>
            <a:r>
              <a:rPr lang="zh-TW" altLang="en-US" dirty="0"/>
              <a:t>稱為</a:t>
            </a:r>
            <a:r>
              <a:rPr lang="en-US" altLang="zh-TW" dirty="0">
                <a:latin typeface="+mn-lt"/>
              </a:rPr>
              <a:t>Vacuum Polarization</a:t>
            </a:r>
            <a:r>
              <a:rPr lang="zh-TW" altLang="en-US" dirty="0"/>
              <a:t>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50093" y="4023011"/>
            <a:ext cx="6407946" cy="37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如此電荷的大小會感覺與距離有關（越近越強）！</a:t>
            </a:r>
          </a:p>
        </p:txBody>
      </p:sp>
    </p:spTree>
    <p:extLst>
      <p:ext uri="{BB962C8B-B14F-4D97-AF65-F5344CB8AC3E}">
        <p14:creationId xmlns:p14="http://schemas.microsoft.com/office/powerpoint/2010/main" val="101075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F44_0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" b="11909"/>
          <a:stretch/>
        </p:blipFill>
        <p:spPr bwMode="auto">
          <a:xfrm>
            <a:off x="2913344" y="974699"/>
            <a:ext cx="1581466" cy="273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6" descr="F44_04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3"/>
          <a:stretch/>
        </p:blipFill>
        <p:spPr bwMode="auto">
          <a:xfrm>
            <a:off x="4789590" y="974699"/>
            <a:ext cx="1556169" cy="273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17219" y="5975158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19D9267-2B2C-40A8-BDBD-B9D273865347}" type="slidenum">
              <a:rPr kumimoji="0" lang="zh-TW" altLang="en-US" sz="140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16322" y="4290167"/>
            <a:ext cx="861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兩個夸克間是斥力</a:t>
            </a:r>
            <a:r>
              <a:rPr lang="en-US" altLang="zh-TW" dirty="0">
                <a:latin typeface="+mn-lt"/>
              </a:rPr>
              <a:t>(</a:t>
            </a:r>
            <a:r>
              <a:rPr lang="zh-TW" altLang="en-US" dirty="0">
                <a:latin typeface="+mn-lt"/>
              </a:rPr>
              <a:t>沒見過兩個夸克的束縛態</a:t>
            </a:r>
            <a:r>
              <a:rPr lang="en-US" altLang="zh-TW" dirty="0">
                <a:latin typeface="+mn-lt"/>
              </a:rPr>
              <a:t>)</a:t>
            </a:r>
            <a:r>
              <a:rPr lang="zh-TW" altLang="en-US" dirty="0">
                <a:latin typeface="+mn-lt"/>
              </a:rPr>
              <a:t>，</a:t>
            </a:r>
            <a:r>
              <a:rPr lang="zh-TW" altLang="en-US" dirty="0"/>
              <a:t>那為什麼三個夸克就能形成束縛態？</a:t>
            </a:r>
            <a:r>
              <a:rPr lang="en-US" altLang="zh-TW" dirty="0"/>
              <a:t> </a:t>
            </a:r>
            <a:endParaRPr lang="zh-TW" altLang="en-US" dirty="0">
              <a:latin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2984" y="3884595"/>
            <a:ext cx="780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圖中口味迥異的強子質量相近。將夸克束縛於強子中的力應該與口味無關。</a:t>
            </a:r>
          </a:p>
        </p:txBody>
      </p:sp>
      <p:sp>
        <p:nvSpPr>
          <p:cNvPr id="14" name="矩形 13"/>
          <p:cNvSpPr/>
          <p:nvPr/>
        </p:nvSpPr>
        <p:spPr>
          <a:xfrm>
            <a:off x="416322" y="4695739"/>
            <a:ext cx="8401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除非夸克有個未發現的性質</a:t>
            </a:r>
            <a:r>
              <a:rPr lang="en-US" altLang="zh-TW" dirty="0"/>
              <a:t>(</a:t>
            </a:r>
            <a:r>
              <a:rPr lang="zh-TW" altLang="en-US" dirty="0"/>
              <a:t>量子數</a:t>
            </a:r>
            <a:r>
              <a:rPr lang="en-US" altLang="zh-TW" dirty="0"/>
              <a:t>)</a:t>
            </a:r>
            <a:r>
              <a:rPr lang="zh-TW" altLang="en-US" dirty="0"/>
              <a:t>，否則很難雙夸克態是排斥而三夸克態是束縛。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77BE06-86C7-184D-889C-20A28C7C9AEC}"/>
              </a:ext>
            </a:extLst>
          </p:cNvPr>
          <p:cNvSpPr/>
          <p:nvPr/>
        </p:nvSpPr>
        <p:spPr>
          <a:xfrm>
            <a:off x="267940" y="5101311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（此兩狀態中的雙夸克具有不一樣的新量子數）</a:t>
            </a:r>
          </a:p>
        </p:txBody>
      </p:sp>
    </p:spTree>
    <p:extLst>
      <p:ext uri="{BB962C8B-B14F-4D97-AF65-F5344CB8AC3E}">
        <p14:creationId xmlns:p14="http://schemas.microsoft.com/office/powerpoint/2010/main" val="363464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/>
      <p:bldP spid="4" grpId="0"/>
      <p:bldP spid="14" grpId="0"/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05714-A7AA-EAD3-E440-5B342DD1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90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5320A-B900-4354-1F81-53E6E9C3B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7" y="1883088"/>
            <a:ext cx="8689642" cy="3629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3904BA-3CD5-AD5E-23C8-01267842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67" y="397188"/>
            <a:ext cx="4292600" cy="1485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AC3229-7E3E-C270-8FE1-FCE3000C447A}"/>
              </a:ext>
            </a:extLst>
          </p:cNvPr>
          <p:cNvSpPr/>
          <p:nvPr/>
        </p:nvSpPr>
        <p:spPr>
          <a:xfrm>
            <a:off x="1034980" y="3969098"/>
            <a:ext cx="7375490" cy="442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3DFFD9-904E-797D-7794-840CB05433BD}"/>
              </a:ext>
            </a:extLst>
          </p:cNvPr>
          <p:cNvSpPr/>
          <p:nvPr/>
        </p:nvSpPr>
        <p:spPr>
          <a:xfrm>
            <a:off x="1034980" y="4411225"/>
            <a:ext cx="7375490" cy="442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495825-52C0-87AB-E695-ED4963DA3A97}"/>
                  </a:ext>
                </a:extLst>
              </p:cNvPr>
              <p:cNvSpPr txBox="1"/>
              <p:nvPr/>
            </p:nvSpPr>
            <p:spPr>
              <a:xfrm>
                <a:off x="2336967" y="5739568"/>
                <a:ext cx="620170" cy="27699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495825-52C0-87AB-E695-ED4963DA3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967" y="5739568"/>
                <a:ext cx="620170" cy="276999"/>
              </a:xfrm>
              <a:prstGeom prst="rect">
                <a:avLst/>
              </a:prstGeom>
              <a:blipFill>
                <a:blip r:embed="rId4"/>
                <a:stretch>
                  <a:fillRect l="-6000" r="-80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E5C3BD-7AD6-A6E6-5028-F262EE71679B}"/>
                  </a:ext>
                </a:extLst>
              </p:cNvPr>
              <p:cNvSpPr txBox="1"/>
              <p:nvPr/>
            </p:nvSpPr>
            <p:spPr>
              <a:xfrm>
                <a:off x="3363573" y="5729301"/>
                <a:ext cx="727059" cy="27699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E5C3BD-7AD6-A6E6-5028-F262EE716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573" y="5729301"/>
                <a:ext cx="727059" cy="276999"/>
              </a:xfrm>
              <a:prstGeom prst="rect">
                <a:avLst/>
              </a:prstGeom>
              <a:blipFill>
                <a:blip r:embed="rId5"/>
                <a:stretch>
                  <a:fillRect l="-6780" r="-5085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CA379C-0FC9-1448-3643-0792B7B404FA}"/>
                  </a:ext>
                </a:extLst>
              </p:cNvPr>
              <p:cNvSpPr txBox="1"/>
              <p:nvPr/>
            </p:nvSpPr>
            <p:spPr>
              <a:xfrm>
                <a:off x="4722725" y="5719034"/>
                <a:ext cx="600421" cy="27699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CA379C-0FC9-1448-3643-0792B7B40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725" y="5719034"/>
                <a:ext cx="600421" cy="276999"/>
              </a:xfrm>
              <a:prstGeom prst="rect">
                <a:avLst/>
              </a:prstGeom>
              <a:blipFill>
                <a:blip r:embed="rId6"/>
                <a:stretch>
                  <a:fillRect l="-6250" r="-625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2979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860FF2-0CED-23D6-C6D0-D9D4B7B3C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91</a:t>
            </a:fld>
            <a:endParaRPr lang="en-US" altLang="zh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3133C-578C-64E6-1301-880F140B6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2079719"/>
            <a:ext cx="6858000" cy="3857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4C8647-4F46-02E5-5C11-8CC6B4961212}"/>
                  </a:ext>
                </a:extLst>
              </p:cNvPr>
              <p:cNvSpPr txBox="1"/>
              <p:nvPr/>
            </p:nvSpPr>
            <p:spPr>
              <a:xfrm>
                <a:off x="1544934" y="5563547"/>
                <a:ext cx="627191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b="0" i="0" u="none" strike="noStrike" dirty="0">
                    <a:solidFill>
                      <a:srgbClr val="000000"/>
                    </a:solidFill>
                    <a:effectLst/>
                    <a:latin typeface="+mn-lt"/>
                  </a:rPr>
                  <a:t>Screening vs Anti-screening. A cartoon representation of the screening effect in QED (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200" i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GB" sz="1200" b="0" i="0" u="none" strike="noStrike" dirty="0">
                    <a:solidFill>
                      <a:srgbClr val="000000"/>
                    </a:solidFill>
                    <a:effectLst/>
                    <a:latin typeface="+mn-lt"/>
                  </a:rPr>
                  <a:t>) for which the effective electric charge increases closer to the bare charge and the anti-screening effect for asymptotically free theories (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200" i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GB" sz="1200" b="0" i="0" u="none" strike="noStrike" dirty="0">
                    <a:solidFill>
                      <a:srgbClr val="000000"/>
                    </a:solidFill>
                    <a:effectLst/>
                    <a:latin typeface="+mn-lt"/>
                  </a:rPr>
                  <a:t>) such as QCD in which the net colour (red in this case) decreases closer to the bare particle.</a:t>
                </a:r>
                <a:endParaRPr lang="en-US" sz="12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4C8647-4F46-02E5-5C11-8CC6B4961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934" y="5563547"/>
                <a:ext cx="6271916" cy="830997"/>
              </a:xfrm>
              <a:prstGeom prst="rect">
                <a:avLst/>
              </a:prstGeom>
              <a:blipFill>
                <a:blip r:embed="rId3"/>
                <a:stretch>
                  <a:fillRect t="-151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2EA379-2D7A-AF0B-3CC7-2422A64966E9}"/>
                  </a:ext>
                </a:extLst>
              </p:cNvPr>
              <p:cNvSpPr txBox="1"/>
              <p:nvPr/>
            </p:nvSpPr>
            <p:spPr>
              <a:xfrm>
                <a:off x="1592160" y="382864"/>
                <a:ext cx="1682833" cy="55964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𝜋𝜀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2EA379-2D7A-AF0B-3CC7-2422A6496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160" y="382864"/>
                <a:ext cx="1682833" cy="559640"/>
              </a:xfrm>
              <a:prstGeom prst="rect">
                <a:avLst/>
              </a:prstGeom>
              <a:blipFill>
                <a:blip r:embed="rId4"/>
                <a:stretch>
                  <a:fillRect l="-3008" t="-6667" r="-752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5012429-4BBD-91C0-2638-1BFC745B0D62}"/>
              </a:ext>
            </a:extLst>
          </p:cNvPr>
          <p:cNvSpPr txBox="1"/>
          <p:nvPr/>
        </p:nvSpPr>
        <p:spPr>
          <a:xfrm>
            <a:off x="3274993" y="478018"/>
            <a:ext cx="586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potential between two stationary charges is calculable.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634C95-4C73-3F56-FD2B-412A69701FDB}"/>
                  </a:ext>
                </a:extLst>
              </p:cNvPr>
              <p:cNvSpPr txBox="1"/>
              <p:nvPr/>
            </p:nvSpPr>
            <p:spPr>
              <a:xfrm>
                <a:off x="1531455" y="993857"/>
                <a:ext cx="6857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smaller than 1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increases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+mn-lt"/>
                  </a:rPr>
                  <a:t>for QCD.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634C95-4C73-3F56-FD2B-412A69701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55" y="993857"/>
                <a:ext cx="6857999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753424-62DC-8254-5BBD-7A5ED41B3B7A}"/>
                  </a:ext>
                </a:extLst>
              </p:cNvPr>
              <p:cNvSpPr txBox="1"/>
              <p:nvPr/>
            </p:nvSpPr>
            <p:spPr>
              <a:xfrm>
                <a:off x="1531455" y="1363189"/>
                <a:ext cx="7331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It means vacuum polarization, which becomes less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latin typeface="+mn-lt"/>
                  </a:rPr>
                  <a:t>, increase color.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753424-62DC-8254-5BBD-7A5ED41B3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55" y="1363189"/>
                <a:ext cx="7331190" cy="369332"/>
              </a:xfrm>
              <a:prstGeom prst="rect">
                <a:avLst/>
              </a:prstGeom>
              <a:blipFill>
                <a:blip r:embed="rId6"/>
                <a:stretch>
                  <a:fillRect l="-69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DAB833-D9A6-D5E9-7365-4C0B03B48826}"/>
                  </a:ext>
                </a:extLst>
              </p:cNvPr>
              <p:cNvSpPr txBox="1"/>
              <p:nvPr/>
            </p:nvSpPr>
            <p:spPr>
              <a:xfrm>
                <a:off x="1531455" y="2163122"/>
                <a:ext cx="6857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Interaction, </a:t>
                </a:r>
                <a:r>
                  <a:rPr lang="en-US" dirty="0" err="1">
                    <a:latin typeface="+mn-lt"/>
                  </a:rPr>
                  <a:t>ie</a:t>
                </a:r>
                <a:r>
                  <a:rPr lang="en-US" dirty="0">
                    <a:latin typeface="+mn-lt"/>
                  </a:rPr>
                  <a:t>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+mn-lt"/>
                  </a:rPr>
                  <a:t> and coupling constant, decreases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latin typeface="+mn-lt"/>
                  </a:rPr>
                  <a:t>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DAB833-D9A6-D5E9-7365-4C0B03B48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455" y="2163122"/>
                <a:ext cx="6857999" cy="369332"/>
              </a:xfrm>
              <a:prstGeom prst="rect">
                <a:avLst/>
              </a:prstGeom>
              <a:blipFill>
                <a:blip r:embed="rId7"/>
                <a:stretch>
                  <a:fillRect l="-73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2F5B8A2-4B9C-37CF-4195-80AD85FF2C17}"/>
              </a:ext>
            </a:extLst>
          </p:cNvPr>
          <p:cNvSpPr txBox="1"/>
          <p:nvPr/>
        </p:nvSpPr>
        <p:spPr>
          <a:xfrm>
            <a:off x="1544934" y="1732521"/>
            <a:ext cx="632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This is due to the attractive force between gluon of identical color.</a:t>
            </a:r>
          </a:p>
        </p:txBody>
      </p:sp>
    </p:spTree>
    <p:extLst>
      <p:ext uri="{BB962C8B-B14F-4D97-AF65-F5344CB8AC3E}">
        <p14:creationId xmlns:p14="http://schemas.microsoft.com/office/powerpoint/2010/main" val="5481269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Image:Quarkconfinement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2736850"/>
            <a:ext cx="6802438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4" descr="http://fafnir.phyast.pitt.edu/particles/confine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292225"/>
            <a:ext cx="137953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3520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://www.zamandayolculuk.com/cetinbal/FJ/I1conf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7"/>
          <a:stretch>
            <a:fillRect/>
          </a:stretch>
        </p:blipFill>
        <p:spPr bwMode="auto">
          <a:xfrm>
            <a:off x="1071563" y="1357313"/>
            <a:ext cx="66103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文字方塊 3"/>
          <p:cNvSpPr txBox="1">
            <a:spLocks noChangeArrowheads="1"/>
          </p:cNvSpPr>
          <p:nvPr/>
        </p:nvSpPr>
        <p:spPr bwMode="auto">
          <a:xfrm>
            <a:off x="3571875" y="642938"/>
            <a:ext cx="314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但色力非常特別！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DC8A03F-88B0-714F-96D2-1462898C1D17}"/>
              </a:ext>
            </a:extLst>
          </p:cNvPr>
          <p:cNvSpPr txBox="1"/>
          <p:nvPr/>
        </p:nvSpPr>
        <p:spPr>
          <a:xfrm>
            <a:off x="1939481" y="5316021"/>
            <a:ext cx="570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+mn-lt"/>
              </a:rPr>
              <a:t>膠子彼此有交互作用，色力場線也似乎會彼此吸引。</a:t>
            </a:r>
            <a:endParaRPr kumimoji="1"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51492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108. How stringy is QCD stri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66" y="2825463"/>
            <a:ext cx="3586504" cy="33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文字方塊 6"/>
          <p:cNvSpPr txBox="1">
            <a:spLocks noChangeArrowheads="1"/>
          </p:cNvSpPr>
          <p:nvPr/>
        </p:nvSpPr>
        <p:spPr bwMode="auto">
          <a:xfrm>
            <a:off x="1175951" y="2350389"/>
            <a:ext cx="44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遠距卻是線性關係！</a:t>
            </a:r>
          </a:p>
        </p:txBody>
      </p:sp>
      <p:sp>
        <p:nvSpPr>
          <p:cNvPr id="93190" name="文字方塊 7"/>
          <p:cNvSpPr txBox="1">
            <a:spLocks noChangeArrowheads="1"/>
          </p:cNvSpPr>
          <p:nvPr/>
        </p:nvSpPr>
        <p:spPr bwMode="auto">
          <a:xfrm>
            <a:off x="1215566" y="1981057"/>
            <a:ext cx="50379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強交互作用的近似位能，近距離是平方反比，</a:t>
            </a:r>
          </a:p>
        </p:txBody>
      </p:sp>
      <p:pic>
        <p:nvPicPr>
          <p:cNvPr id="7" name="Picture 6" descr="http://ati.tuwien.ac.at/uploads/RTEmagicC_6fe73f744b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66" y="974836"/>
            <a:ext cx="35052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10"/>
          <p:cNvSpPr txBox="1">
            <a:spLocks noChangeArrowheads="1"/>
          </p:cNvSpPr>
          <p:nvPr/>
        </p:nvSpPr>
        <p:spPr bwMode="auto">
          <a:xfrm>
            <a:off x="1220670" y="6259906"/>
            <a:ext cx="5570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強交互作用正比於位能的微分，不隨距離而減小！</a:t>
            </a:r>
          </a:p>
        </p:txBody>
      </p:sp>
      <p:sp>
        <p:nvSpPr>
          <p:cNvPr id="9" name="橢圓 8"/>
          <p:cNvSpPr/>
          <p:nvPr/>
        </p:nvSpPr>
        <p:spPr>
          <a:xfrm>
            <a:off x="1298907" y="1232009"/>
            <a:ext cx="459583" cy="393701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A9AC91DE-61CD-F24D-8B16-C4756252811D}"/>
                  </a:ext>
                </a:extLst>
              </p:cNvPr>
              <p:cNvSpPr txBox="1"/>
              <p:nvPr/>
            </p:nvSpPr>
            <p:spPr>
              <a:xfrm>
                <a:off x="3385751" y="2396555"/>
                <a:ext cx="154709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kumimoji="1" lang="zh-TW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A9AC91DE-61CD-F24D-8B16-C47562528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751" y="2396555"/>
                <a:ext cx="1547090" cy="276999"/>
              </a:xfrm>
              <a:prstGeom prst="rect">
                <a:avLst/>
              </a:prstGeom>
              <a:blipFill>
                <a:blip r:embed="rId4"/>
                <a:stretch>
                  <a:fillRect l="-2459" t="-4348" r="-1639" b="-304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1F1867F9-F0A8-5A40-B64D-F882D85187C2}"/>
              </a:ext>
            </a:extLst>
          </p:cNvPr>
          <p:cNvSpPr txBox="1"/>
          <p:nvPr/>
        </p:nvSpPr>
        <p:spPr>
          <a:xfrm>
            <a:off x="1215566" y="401637"/>
            <a:ext cx="4088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+mn-lt"/>
              </a:rPr>
              <a:t>遠距離時場線形成管狀</a:t>
            </a:r>
            <a:r>
              <a:rPr kumimoji="1" lang="en-US" altLang="zh-TW" dirty="0">
                <a:latin typeface="+mn-lt"/>
              </a:rPr>
              <a:t>·</a:t>
            </a:r>
            <a:endParaRPr kumimoji="1"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1834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zamandayolculuk.com/cetinbal/FJ/I1conf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7"/>
          <a:stretch>
            <a:fillRect/>
          </a:stretch>
        </p:blipFill>
        <p:spPr bwMode="auto">
          <a:xfrm>
            <a:off x="1071563" y="1357313"/>
            <a:ext cx="66103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文字方塊 4"/>
          <p:cNvSpPr txBox="1">
            <a:spLocks noChangeArrowheads="1"/>
          </p:cNvSpPr>
          <p:nvPr/>
        </p:nvSpPr>
        <p:spPr bwMode="auto">
          <a:xfrm>
            <a:off x="4876800" y="52578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強交互作用不隨距離而減小！</a:t>
            </a:r>
          </a:p>
        </p:txBody>
      </p:sp>
      <p:sp>
        <p:nvSpPr>
          <p:cNvPr id="95237" name="文字方塊 5"/>
          <p:cNvSpPr txBox="1">
            <a:spLocks noChangeArrowheads="1"/>
          </p:cNvSpPr>
          <p:nvPr/>
        </p:nvSpPr>
        <p:spPr bwMode="auto">
          <a:xfrm>
            <a:off x="1447800" y="52578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電磁作用隨距離增加而減小</a:t>
            </a:r>
          </a:p>
        </p:txBody>
      </p:sp>
      <p:sp>
        <p:nvSpPr>
          <p:cNvPr id="2" name="矩形 1"/>
          <p:cNvSpPr/>
          <p:nvPr/>
        </p:nvSpPr>
        <p:spPr>
          <a:xfrm>
            <a:off x="4657725" y="3550444"/>
            <a:ext cx="2943225" cy="1473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29372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File:Gluon tube-color confinement animation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077788"/>
            <a:ext cx="3917156" cy="232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文字方塊 2"/>
          <p:cNvSpPr txBox="1">
            <a:spLocks noChangeArrowheads="1"/>
          </p:cNvSpPr>
          <p:nvPr/>
        </p:nvSpPr>
        <p:spPr bwMode="auto">
          <a:xfrm>
            <a:off x="1331118" y="4411663"/>
            <a:ext cx="63984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色力位能會一直增加，直到足夠產生一個夸克加一個反夸克！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331119" y="3930651"/>
            <a:ext cx="70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如果持續輸入能量，嘗試將一介子中的夸克與反夸克拉開。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331117" y="4879183"/>
            <a:ext cx="697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如此產生的兩個夸克又與原來的夸克配對，各自形成無色的強子。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105291"/>
            <a:ext cx="2702718" cy="221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331117" y="5827158"/>
            <a:ext cx="511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因此，夸克永遠無法被單獨分離！</a:t>
            </a:r>
          </a:p>
        </p:txBody>
      </p:sp>
      <p:sp>
        <p:nvSpPr>
          <p:cNvPr id="5" name="橢圓 4"/>
          <p:cNvSpPr/>
          <p:nvPr/>
        </p:nvSpPr>
        <p:spPr>
          <a:xfrm>
            <a:off x="7603328" y="1393031"/>
            <a:ext cx="357189" cy="342900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603327" y="2239722"/>
            <a:ext cx="357189" cy="342900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603329" y="2993231"/>
            <a:ext cx="357188" cy="323850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386514" y="2334972"/>
            <a:ext cx="146444" cy="152400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598317" y="3069431"/>
            <a:ext cx="178594" cy="171450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4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圖片 1" descr="color_fiel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3" y="1582935"/>
            <a:ext cx="430053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5" name="Picture 4" descr="http://fafnir.phyast.pitt.edu/particles/confine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55" y="333137"/>
            <a:ext cx="1379537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文字方塊 3"/>
          <p:cNvSpPr txBox="1">
            <a:spLocks noChangeArrowheads="1"/>
          </p:cNvSpPr>
          <p:nvPr/>
        </p:nvSpPr>
        <p:spPr bwMode="auto">
          <a:xfrm>
            <a:off x="1990724" y="4173494"/>
            <a:ext cx="3614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+mn-lt"/>
              </a:rPr>
              <a:t>Quark Confinement</a:t>
            </a:r>
            <a:r>
              <a:rPr lang="zh-TW" altLang="en-US" sz="1800" dirty="0">
                <a:latin typeface="+mn-lt"/>
              </a:rPr>
              <a:t> </a:t>
            </a:r>
            <a:r>
              <a:rPr lang="zh-TW" altLang="en-US" sz="1800" dirty="0">
                <a:latin typeface="Tahoma" pitchFamily="34" charset="0"/>
              </a:rPr>
              <a:t>夸克囚禁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993103" y="4563302"/>
            <a:ext cx="341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自然界不存在可觀測的有色粒子！</a:t>
            </a:r>
          </a:p>
        </p:txBody>
      </p:sp>
      <p:sp>
        <p:nvSpPr>
          <p:cNvPr id="3" name="矩形 2"/>
          <p:cNvSpPr/>
          <p:nvPr/>
        </p:nvSpPr>
        <p:spPr>
          <a:xfrm>
            <a:off x="1990722" y="5182230"/>
            <a:ext cx="58753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+mn-ea"/>
                <a:ea typeface="+mn-ea"/>
              </a:rPr>
              <a:t>一</a:t>
            </a:r>
            <a:r>
              <a:rPr lang="zh-TW" altLang="en-US" dirty="0"/>
              <a:t>個孤立的帶色夸克的色力作用位能極大，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能量可以產生許多夸克或膠子直到其顏色被中和為止。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993103" y="6105560"/>
            <a:ext cx="532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n-lt"/>
              </a:rPr>
              <a:t>無色的組合能量較低！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05695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731E7-05E2-4B34-A808-C068F5CA7571}" type="slidenum">
              <a:rPr lang="zh-TW" altLang="en-US" smtClean="0"/>
              <a:pPr/>
              <a:t>98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2716053" y="736878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強交互作用強到無法見天日！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8" y="1282216"/>
            <a:ext cx="7169944" cy="406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6FAA8DC-5006-F04F-B3FC-DD5235204AF1}"/>
              </a:ext>
            </a:extLst>
          </p:cNvPr>
          <p:cNvSpPr txBox="1"/>
          <p:nvPr/>
        </p:nvSpPr>
        <p:spPr>
          <a:xfrm>
            <a:off x="2504660" y="5608811"/>
            <a:ext cx="499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+mn-lt"/>
              </a:rPr>
              <a:t>自然界無法觀察測量到帶顏色的物質</a:t>
            </a:r>
            <a:r>
              <a:rPr lang="zh-TW" altLang="en-US" dirty="0">
                <a:latin typeface="+mn-lt"/>
              </a:rPr>
              <a:t>！</a:t>
            </a:r>
            <a:endParaRPr kumimoji="1"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46183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73721-ECA9-D6D5-48CE-858D35F75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2AD269E-A813-457F-BF49-E5AD42E93E02}"/>
              </a:ext>
            </a:extLst>
          </p:cNvPr>
          <p:cNvSpPr/>
          <p:nvPr/>
        </p:nvSpPr>
        <p:spPr>
          <a:xfrm>
            <a:off x="708818" y="1578816"/>
            <a:ext cx="8128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42691" name="Picture 6">
            <a:extLst>
              <a:ext uri="{FF2B5EF4-FFF2-40B4-BE49-F238E27FC236}">
                <a16:creationId xmlns:a16="http://schemas.microsoft.com/office/drawing/2014/main" id="{C838E125-30CD-0225-D1EE-C442E6A6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" y="1340691"/>
            <a:ext cx="26098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2692" name="Object 8">
            <a:extLst>
              <a:ext uri="{FF2B5EF4-FFF2-40B4-BE49-F238E27FC236}">
                <a16:creationId xmlns:a16="http://schemas.microsoft.com/office/drawing/2014/main" id="{64FE6824-6E86-E256-E826-FCF436D65F3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1143" y="1581991"/>
          <a:ext cx="417513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3780" imgH="164957" progId="Equation.3">
                  <p:embed/>
                </p:oleObj>
              </mc:Choice>
              <mc:Fallback>
                <p:oleObj name="方程式" r:id="rId3" imgW="253780" imgH="164957" progId="Equation.3">
                  <p:embed/>
                  <p:pic>
                    <p:nvPicPr>
                      <p:cNvPr id="2426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143" y="1581991"/>
                        <a:ext cx="417513" cy="271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3" name="Object 9">
            <a:extLst>
              <a:ext uri="{FF2B5EF4-FFF2-40B4-BE49-F238E27FC236}">
                <a16:creationId xmlns:a16="http://schemas.microsoft.com/office/drawing/2014/main" id="{5CACAB67-0622-4527-919C-A4C31DC01D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9556" y="2639266"/>
          <a:ext cx="417512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3780" imgH="164957" progId="Equation.3">
                  <p:embed/>
                </p:oleObj>
              </mc:Choice>
              <mc:Fallback>
                <p:oleObj name="方程式" r:id="rId3" imgW="253780" imgH="164957" progId="Equation.3">
                  <p:embed/>
                  <p:pic>
                    <p:nvPicPr>
                      <p:cNvPr id="24269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556" y="2639266"/>
                        <a:ext cx="417512" cy="271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2694" name="Picture 4">
            <a:extLst>
              <a:ext uri="{FF2B5EF4-FFF2-40B4-BE49-F238E27FC236}">
                <a16:creationId xmlns:a16="http://schemas.microsoft.com/office/drawing/2014/main" id="{7ADDFDC7-ECFA-86C1-87AB-BF35D640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442291"/>
            <a:ext cx="281781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5" name="Picture 5">
            <a:extLst>
              <a:ext uri="{FF2B5EF4-FFF2-40B4-BE49-F238E27FC236}">
                <a16:creationId xmlns:a16="http://schemas.microsoft.com/office/drawing/2014/main" id="{5CACB3C6-9682-EA78-7D84-DF020380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3" y="3361579"/>
            <a:ext cx="33051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6" name="Picture 6">
            <a:extLst>
              <a:ext uri="{FF2B5EF4-FFF2-40B4-BE49-F238E27FC236}">
                <a16:creationId xmlns:a16="http://schemas.microsoft.com/office/drawing/2014/main" id="{4C4E2EB3-E634-248E-EE02-459C8A88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531" y="1359741"/>
            <a:ext cx="24320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7" name="Picture 7">
            <a:extLst>
              <a:ext uri="{FF2B5EF4-FFF2-40B4-BE49-F238E27FC236}">
                <a16:creationId xmlns:a16="http://schemas.microsoft.com/office/drawing/2014/main" id="{45533972-3EF7-D4ED-9B72-44B90B6C8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43" y="3359991"/>
            <a:ext cx="2508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8" name="文字方塊 11">
            <a:extLst>
              <a:ext uri="{FF2B5EF4-FFF2-40B4-BE49-F238E27FC236}">
                <a16:creationId xmlns:a16="http://schemas.microsoft.com/office/drawing/2014/main" id="{56623894-A5DE-1FC1-E4BA-E16B122B0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3" y="363538"/>
            <a:ext cx="2322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基本交互作用交點</a:t>
            </a:r>
          </a:p>
        </p:txBody>
      </p:sp>
      <p:sp>
        <p:nvSpPr>
          <p:cNvPr id="242699" name="文字方塊 19">
            <a:extLst>
              <a:ext uri="{FF2B5EF4-FFF2-40B4-BE49-F238E27FC236}">
                <a16:creationId xmlns:a16="http://schemas.microsoft.com/office/drawing/2014/main" id="{847C77E0-7987-2FE4-FED4-91A269A88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181" y="800941"/>
            <a:ext cx="284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FF0000"/>
                </a:solidFill>
                <a:latin typeface="Tahoma" pitchFamily="34" charset="0"/>
              </a:rPr>
              <a:t>基本粒子的基本交互作用</a:t>
            </a:r>
          </a:p>
        </p:txBody>
      </p:sp>
      <p:sp>
        <p:nvSpPr>
          <p:cNvPr id="242700" name="文字方塊 19">
            <a:extLst>
              <a:ext uri="{FF2B5EF4-FFF2-40B4-BE49-F238E27FC236}">
                <a16:creationId xmlns:a16="http://schemas.microsoft.com/office/drawing/2014/main" id="{8D140C83-460F-1C1C-DF63-B02C400F0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81" y="5636466"/>
            <a:ext cx="735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放出媒介粒子後，不只改變基本粒子的動量，也可能改變粒子的身分！</a:t>
            </a:r>
          </a:p>
        </p:txBody>
      </p:sp>
      <p:sp>
        <p:nvSpPr>
          <p:cNvPr id="242701" name="文字方塊 1">
            <a:extLst>
              <a:ext uri="{FF2B5EF4-FFF2-40B4-BE49-F238E27FC236}">
                <a16:creationId xmlns:a16="http://schemas.microsoft.com/office/drawing/2014/main" id="{97BA26B4-8A28-7E64-9B72-DBFC97C4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693" y="5225304"/>
            <a:ext cx="7300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基本交互作用可以由很簡單的元件組成：基本粒子放出一個媒介粒子。</a:t>
            </a:r>
          </a:p>
        </p:txBody>
      </p:sp>
      <p:sp>
        <p:nvSpPr>
          <p:cNvPr id="242702" name="文字方塊 3">
            <a:extLst>
              <a:ext uri="{FF2B5EF4-FFF2-40B4-BE49-F238E27FC236}">
                <a16:creationId xmlns:a16="http://schemas.microsoft.com/office/drawing/2014/main" id="{FC8EFE7F-F3B7-AC54-89E2-44F77F3DA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293" y="6060854"/>
            <a:ext cx="4849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Tahoma" pitchFamily="34" charset="0"/>
              </a:rPr>
              <a:t>基本交互作用的性質由媒介粒子決定。</a:t>
            </a:r>
          </a:p>
        </p:txBody>
      </p:sp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9680EDE0-67A7-0187-7D19-74DA98B12F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1618" y="1578816"/>
          <a:ext cx="417513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3780" imgH="164957" progId="Equation.3">
                  <p:embed/>
                </p:oleObj>
              </mc:Choice>
              <mc:Fallback>
                <p:oleObj name="方程式" r:id="rId3" imgW="253780" imgH="164957" progId="Equation.3">
                  <p:embed/>
                  <p:pic>
                    <p:nvPicPr>
                      <p:cNvPr id="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1618" y="1578816"/>
                        <a:ext cx="417513" cy="271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D6ADE532-5F80-8759-210E-E25408E85F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6106" y="3615264"/>
          <a:ext cx="417513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3780" imgH="164957" progId="Equation.3">
                  <p:embed/>
                </p:oleObj>
              </mc:Choice>
              <mc:Fallback>
                <p:oleObj name="方程式" r:id="rId3" imgW="253780" imgH="164957" progId="Equation.3">
                  <p:embed/>
                  <p:pic>
                    <p:nvPicPr>
                      <p:cNvPr id="2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6106" y="3615264"/>
                        <a:ext cx="417513" cy="271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65EE5286-97C9-F9E3-5A45-A0418B45A3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42608" y="4668944"/>
          <a:ext cx="417513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53780" imgH="164957" progId="Equation.3">
                  <p:embed/>
                </p:oleObj>
              </mc:Choice>
              <mc:Fallback>
                <p:oleObj name="方程式" r:id="rId3" imgW="253780" imgH="164957" progId="Equation.3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2608" y="4668944"/>
                        <a:ext cx="417513" cy="271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6D670BEC-1092-AAD6-5FE5-25FAF06BCC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6443" y="2598737"/>
          <a:ext cx="369888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4880" imgH="177480" progId="Equation.3">
                  <p:embed/>
                </p:oleObj>
              </mc:Choice>
              <mc:Fallback>
                <p:oleObj name="方程式" r:id="rId9" imgW="164880" imgH="177480" progId="Equation.3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443" y="2598737"/>
                        <a:ext cx="369888" cy="269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1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</TotalTime>
  <Words>5219</Words>
  <Application>Microsoft Macintosh PowerPoint</Application>
  <PresentationFormat>On-screen Show (4:3)</PresentationFormat>
  <Paragraphs>676</Paragraphs>
  <Slides>99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8" baseType="lpstr">
      <vt:lpstr>-webkit-standard</vt:lpstr>
      <vt:lpstr>Centra No2</vt:lpstr>
      <vt:lpstr>Arial</vt:lpstr>
      <vt:lpstr>Cambria Math</vt:lpstr>
      <vt:lpstr>Tahoma</vt:lpstr>
      <vt:lpstr>Times New Roman</vt:lpstr>
      <vt:lpstr>Wingdings</vt:lpstr>
      <vt:lpstr>Blends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Vincent Chang</dc:creator>
  <cp:lastModifiedBy>Chia-Hung Vincent Chang</cp:lastModifiedBy>
  <cp:revision>147</cp:revision>
  <cp:lastPrinted>2026-07-08T04:06:49Z</cp:lastPrinted>
  <dcterms:created xsi:type="dcterms:W3CDTF">2020-10-26T05:22:39Z</dcterms:created>
  <dcterms:modified xsi:type="dcterms:W3CDTF">2026-07-09T04:50:43Z</dcterms:modified>
</cp:coreProperties>
</file>