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53"/>
  </p:notesMasterIdLst>
  <p:handoutMasterIdLst>
    <p:handoutMasterId r:id="rId54"/>
  </p:handoutMasterIdLst>
  <p:sldIdLst>
    <p:sldId id="1956" r:id="rId2"/>
    <p:sldId id="1957" r:id="rId3"/>
    <p:sldId id="1958" r:id="rId4"/>
    <p:sldId id="394" r:id="rId5"/>
    <p:sldId id="1812" r:id="rId6"/>
    <p:sldId id="1763" r:id="rId7"/>
    <p:sldId id="1794" r:id="rId8"/>
    <p:sldId id="1820" r:id="rId9"/>
    <p:sldId id="1963" r:id="rId10"/>
    <p:sldId id="1959" r:id="rId11"/>
    <p:sldId id="1817" r:id="rId12"/>
    <p:sldId id="1827" r:id="rId13"/>
    <p:sldId id="1818" r:id="rId14"/>
    <p:sldId id="1961" r:id="rId15"/>
    <p:sldId id="1962" r:id="rId16"/>
    <p:sldId id="1814" r:id="rId17"/>
    <p:sldId id="1828" r:id="rId18"/>
    <p:sldId id="1815" r:id="rId19"/>
    <p:sldId id="1816" r:id="rId20"/>
    <p:sldId id="1821" r:id="rId21"/>
    <p:sldId id="1965" r:id="rId22"/>
    <p:sldId id="1960" r:id="rId23"/>
    <p:sldId id="1823" r:id="rId24"/>
    <p:sldId id="1833" r:id="rId25"/>
    <p:sldId id="1825" r:id="rId26"/>
    <p:sldId id="1964" r:id="rId27"/>
    <p:sldId id="802" r:id="rId28"/>
    <p:sldId id="705" r:id="rId29"/>
    <p:sldId id="1829" r:id="rId30"/>
    <p:sldId id="1834" r:id="rId31"/>
    <p:sldId id="1837" r:id="rId32"/>
    <p:sldId id="1830" r:id="rId33"/>
    <p:sldId id="1835" r:id="rId34"/>
    <p:sldId id="1836" r:id="rId35"/>
    <p:sldId id="1831" r:id="rId36"/>
    <p:sldId id="1838" r:id="rId37"/>
    <p:sldId id="1840" r:id="rId38"/>
    <p:sldId id="1841" r:id="rId39"/>
    <p:sldId id="1842" r:id="rId40"/>
    <p:sldId id="1839" r:id="rId41"/>
    <p:sldId id="1843" r:id="rId42"/>
    <p:sldId id="1844" r:id="rId43"/>
    <p:sldId id="1845" r:id="rId44"/>
    <p:sldId id="1847" r:id="rId45"/>
    <p:sldId id="1849" r:id="rId46"/>
    <p:sldId id="1846" r:id="rId47"/>
    <p:sldId id="1850" r:id="rId48"/>
    <p:sldId id="1848" r:id="rId49"/>
    <p:sldId id="1851" r:id="rId50"/>
    <p:sldId id="1854" r:id="rId51"/>
    <p:sldId id="1855" r:id="rId52"/>
  </p:sldIdLst>
  <p:sldSz cx="9144000" cy="6858000" type="screen4x3"/>
  <p:notesSz cx="9723438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00"/>
    <a:srgbClr val="CCFFFF"/>
    <a:srgbClr val="FF33CC"/>
    <a:srgbClr val="66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3"/>
    <p:restoredTop sz="94660"/>
  </p:normalViewPr>
  <p:slideViewPr>
    <p:cSldViewPr snapToGrid="0">
      <p:cViewPr varScale="1">
        <p:scale>
          <a:sx n="119" d="100"/>
          <a:sy n="119" d="100"/>
        </p:scale>
        <p:origin x="200" y="456"/>
      </p:cViewPr>
      <p:guideLst>
        <p:guide orient="horz" pos="4315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10213" y="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10213" y="651510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9B20851-9AD5-4C16-BC4C-E98AC1ACB4F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564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10213" y="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36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148013" y="514350"/>
            <a:ext cx="3427412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96988" y="3257550"/>
            <a:ext cx="712946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10213" y="651510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DA9F391A-6C18-49C4-8D77-A2CB2EF88FB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521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B6455-1C3F-4BD7-BA86-B3BCED68A2A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033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1C347-F66C-4374-84FF-F9550D1D4CB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201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525A3-514B-4C0F-A4C4-5887B3737AA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42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AF9C2-5E3F-4E1F-AF52-8AFF10E1CEF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73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A5FBB-7087-4373-A4B2-13DA75969C9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122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15776-499C-4B07-974E-FBEDBD64E56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129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5D512-7C5A-4A86-8BA6-3909ED098EC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53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F944B-1861-46C1-A103-37F1AE7BCAC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830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A93F5-6478-450C-AD4F-99EF642C85A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554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D6621-072C-41EC-B998-24C1BAE97CD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456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BDE2-9717-47CE-A23D-66D575F1867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692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B4450-CFC5-4191-827D-D91E9DA520E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76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A053314-0681-49BA-98DB-CAC214AC8F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新細明體" charset="0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新細明體" charset="0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新細明體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新細明體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新細明體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新細明體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51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11" Type="http://schemas.openxmlformats.org/officeDocument/2006/relationships/image" Target="../media/image48.png"/><Relationship Id="rId5" Type="http://schemas.openxmlformats.org/officeDocument/2006/relationships/image" Target="../media/image450.png"/><Relationship Id="rId15" Type="http://schemas.openxmlformats.org/officeDocument/2006/relationships/image" Target="../media/image52.png"/><Relationship Id="rId10" Type="http://schemas.openxmlformats.org/officeDocument/2006/relationships/image" Target="../media/image470.png"/><Relationship Id="rId4" Type="http://schemas.openxmlformats.org/officeDocument/2006/relationships/image" Target="../media/image236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81.png"/><Relationship Id="rId7" Type="http://schemas.openxmlformats.org/officeDocument/2006/relationships/image" Target="../media/image370.png"/><Relationship Id="rId12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70.png"/><Relationship Id="rId5" Type="http://schemas.openxmlformats.org/officeDocument/2006/relationships/image" Target="../media/image350.png"/><Relationship Id="rId10" Type="http://schemas.openxmlformats.org/officeDocument/2006/relationships/image" Target="../media/image69.png"/><Relationship Id="rId4" Type="http://schemas.openxmlformats.org/officeDocument/2006/relationships/image" Target="../media/image340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71.png"/><Relationship Id="rId7" Type="http://schemas.openxmlformats.org/officeDocument/2006/relationships/image" Target="../media/image79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1.png"/><Relationship Id="rId7" Type="http://schemas.openxmlformats.org/officeDocument/2006/relationships/image" Target="../media/image650.png"/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30.png"/><Relationship Id="rId4" Type="http://schemas.openxmlformats.org/officeDocument/2006/relationships/image" Target="../media/image9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83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4.png"/><Relationship Id="rId21" Type="http://schemas.openxmlformats.org/officeDocument/2006/relationships/image" Target="../media/image119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3.png"/><Relationship Id="rId16" Type="http://schemas.openxmlformats.org/officeDocument/2006/relationships/image" Target="../media/image115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10.png"/><Relationship Id="rId5" Type="http://schemas.openxmlformats.org/officeDocument/2006/relationships/image" Target="../media/image106.png"/><Relationship Id="rId15" Type="http://schemas.openxmlformats.org/officeDocument/2006/relationships/image" Target="../media/image114.png"/><Relationship Id="rId10" Type="http://schemas.openxmlformats.org/officeDocument/2006/relationships/image" Target="../media/image91.png"/><Relationship Id="rId19" Type="http://schemas.openxmlformats.org/officeDocument/2006/relationships/image" Target="../media/image98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030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wmf"/><Relationship Id="rId11" Type="http://schemas.openxmlformats.org/officeDocument/2006/relationships/image" Target="../media/image19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2.png"/><Relationship Id="rId4" Type="http://schemas.openxmlformats.org/officeDocument/2006/relationships/image" Target="../media/image1880.png"/><Relationship Id="rId9" Type="http://schemas.openxmlformats.org/officeDocument/2006/relationships/image" Target="../media/image1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2.png"/><Relationship Id="rId3" Type="http://schemas.openxmlformats.org/officeDocument/2006/relationships/image" Target="../media/image781.png"/><Relationship Id="rId7" Type="http://schemas.openxmlformats.org/officeDocument/2006/relationships/image" Target="../media/image82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1.png"/><Relationship Id="rId5" Type="http://schemas.openxmlformats.org/officeDocument/2006/relationships/image" Target="../media/image801.png"/><Relationship Id="rId4" Type="http://schemas.openxmlformats.org/officeDocument/2006/relationships/image" Target="../media/image791.pn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13" Type="http://schemas.openxmlformats.org/officeDocument/2006/relationships/image" Target="../media/image950.png"/><Relationship Id="rId18" Type="http://schemas.openxmlformats.org/officeDocument/2006/relationships/image" Target="../media/image1000.png"/><Relationship Id="rId3" Type="http://schemas.openxmlformats.org/officeDocument/2006/relationships/image" Target="../media/image125.png"/><Relationship Id="rId7" Type="http://schemas.openxmlformats.org/officeDocument/2006/relationships/image" Target="../media/image890.png"/><Relationship Id="rId12" Type="http://schemas.openxmlformats.org/officeDocument/2006/relationships/image" Target="../media/image940.png"/><Relationship Id="rId17" Type="http://schemas.openxmlformats.org/officeDocument/2006/relationships/image" Target="../media/image990.png"/><Relationship Id="rId2" Type="http://schemas.openxmlformats.org/officeDocument/2006/relationships/image" Target="../media/image124.png"/><Relationship Id="rId16" Type="http://schemas.openxmlformats.org/officeDocument/2006/relationships/image" Target="../media/image9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11" Type="http://schemas.openxmlformats.org/officeDocument/2006/relationships/image" Target="../media/image930.png"/><Relationship Id="rId5" Type="http://schemas.openxmlformats.org/officeDocument/2006/relationships/image" Target="../media/image872.png"/><Relationship Id="rId15" Type="http://schemas.openxmlformats.org/officeDocument/2006/relationships/image" Target="../media/image970.png"/><Relationship Id="rId10" Type="http://schemas.openxmlformats.org/officeDocument/2006/relationships/image" Target="../media/image920.png"/><Relationship Id="rId4" Type="http://schemas.openxmlformats.org/officeDocument/2006/relationships/image" Target="../media/image862.png"/><Relationship Id="rId9" Type="http://schemas.openxmlformats.org/officeDocument/2006/relationships/image" Target="../media/image910.png"/><Relationship Id="rId14" Type="http://schemas.openxmlformats.org/officeDocument/2006/relationships/image" Target="../media/image9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090.png"/><Relationship Id="rId7" Type="http://schemas.openxmlformats.org/officeDocument/2006/relationships/image" Target="../media/image1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Relationship Id="rId9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1.png"/><Relationship Id="rId13" Type="http://schemas.openxmlformats.org/officeDocument/2006/relationships/image" Target="../media/image1241.png"/><Relationship Id="rId3" Type="http://schemas.openxmlformats.org/officeDocument/2006/relationships/image" Target="../media/image125.png"/><Relationship Id="rId7" Type="http://schemas.openxmlformats.org/officeDocument/2006/relationships/image" Target="../media/image1181.png"/><Relationship Id="rId12" Type="http://schemas.openxmlformats.org/officeDocument/2006/relationships/image" Target="../media/image12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1.png"/><Relationship Id="rId11" Type="http://schemas.openxmlformats.org/officeDocument/2006/relationships/image" Target="../media/image122.png"/><Relationship Id="rId5" Type="http://schemas.openxmlformats.org/officeDocument/2006/relationships/image" Target="../media/image1160.png"/><Relationship Id="rId10" Type="http://schemas.openxmlformats.org/officeDocument/2006/relationships/image" Target="../media/image121.png"/><Relationship Id="rId4" Type="http://schemas.openxmlformats.org/officeDocument/2006/relationships/image" Target="../media/image1150.png"/><Relationship Id="rId9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7" Type="http://schemas.openxmlformats.org/officeDocument/2006/relationships/image" Target="../media/image121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0.png"/><Relationship Id="rId5" Type="http://schemas.openxmlformats.org/officeDocument/2006/relationships/image" Target="../media/image1190.png"/><Relationship Id="rId4" Type="http://schemas.openxmlformats.org/officeDocument/2006/relationships/image" Target="../media/image11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0.png"/><Relationship Id="rId7" Type="http://schemas.openxmlformats.org/officeDocument/2006/relationships/image" Target="../media/image126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0.png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37.gif"/><Relationship Id="rId3" Type="http://schemas.openxmlformats.org/officeDocument/2006/relationships/image" Target="../media/image1350.png"/><Relationship Id="rId7" Type="http://schemas.openxmlformats.org/officeDocument/2006/relationships/image" Target="../media/image1330.png"/><Relationship Id="rId12" Type="http://schemas.openxmlformats.org/officeDocument/2006/relationships/image" Target="../media/image142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24.png"/><Relationship Id="rId5" Type="http://schemas.openxmlformats.org/officeDocument/2006/relationships/image" Target="../media/image1360.png"/><Relationship Id="rId10" Type="http://schemas.openxmlformats.org/officeDocument/2006/relationships/image" Target="../media/image141.png"/><Relationship Id="rId4" Type="http://schemas.openxmlformats.org/officeDocument/2006/relationships/image" Target="../media/image1370.png"/><Relationship Id="rId9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24.png"/><Relationship Id="rId7" Type="http://schemas.openxmlformats.org/officeDocument/2006/relationships/image" Target="../media/image146.png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3" Type="http://schemas.openxmlformats.org/officeDocument/2006/relationships/image" Target="../media/image186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image" Target="../media/image185.png"/><Relationship Id="rId16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88.png"/><Relationship Id="rId15" Type="http://schemas.openxmlformats.org/officeDocument/2006/relationships/image" Target="../media/image204.png"/><Relationship Id="rId10" Type="http://schemas.openxmlformats.org/officeDocument/2006/relationships/image" Target="../media/image199.png"/><Relationship Id="rId4" Type="http://schemas.openxmlformats.org/officeDocument/2006/relationships/image" Target="../media/image187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41.jpe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12" Type="http://schemas.openxmlformats.org/officeDocument/2006/relationships/hyperlink" Target="http://www.google.com/url?sa=i&amp;rct=j&amp;q=&amp;esrc=s&amp;source=images&amp;cd=&amp;cad=rja&amp;uact=8&amp;docid=uIwGvo4AVo9nvM&amp;tbnid=qlVm3qdAORRT3M:&amp;ved=0CAcQjRw&amp;url=http://fellowshiproom.org/tag/idea/&amp;ei=aUIeVKniCJfg8AXpuoCIAQ&amp;psig=AFQjCNFGhh8KNqWfiNHl8aAf0iysupKBcA&amp;ust=1411355617872028" TargetMode="Externa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140.jpeg"/><Relationship Id="rId5" Type="http://schemas.openxmlformats.org/officeDocument/2006/relationships/image" Target="../media/image227.pn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69.png"/><Relationship Id="rId4" Type="http://schemas.openxmlformats.org/officeDocument/2006/relationships/image" Target="../media/image2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559E42-8084-BF33-5413-E15E0FCD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01120-7E90-C544-F91D-D678A064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A5DA2-03D4-6E92-516B-33D7D9701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99A5E-C6AE-5607-BF9C-1A570542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314"/>
          <a:stretch>
            <a:fillRect/>
          </a:stretch>
        </p:blipFill>
        <p:spPr>
          <a:xfrm>
            <a:off x="1982836" y="1004737"/>
            <a:ext cx="3856167" cy="1718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A62150-8957-F451-11C9-69CE22EDAF26}"/>
                  </a:ext>
                </a:extLst>
              </p:cNvPr>
              <p:cNvSpPr txBox="1"/>
              <p:nvPr/>
            </p:nvSpPr>
            <p:spPr>
              <a:xfrm>
                <a:off x="1355366" y="4057727"/>
                <a:ext cx="5644585" cy="458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 is usually a quadratic form: </a:t>
                </a:r>
                <a:r>
                  <a:rPr kumimoji="1" lang="en-US" dirty="0">
                    <a:latin typeface="Times New Roman"/>
                    <a:cs typeface="Times New Roman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A62150-8957-F451-11C9-69CE22EDA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366" y="4057727"/>
                <a:ext cx="5644585" cy="458011"/>
              </a:xfrm>
              <a:prstGeom prst="rect">
                <a:avLst/>
              </a:prstGeom>
              <a:blipFill>
                <a:blip r:embed="rId3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1DFF67-23C4-DF01-67E3-AC5D020A67AC}"/>
                  </a:ext>
                </a:extLst>
              </p:cNvPr>
              <p:cNvSpPr txBox="1"/>
              <p:nvPr/>
            </p:nvSpPr>
            <p:spPr>
              <a:xfrm>
                <a:off x="1982836" y="4544719"/>
                <a:ext cx="5178328" cy="7773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b="0" i="0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1DFF67-23C4-DF01-67E3-AC5D020A6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836" y="4544719"/>
                <a:ext cx="5178328" cy="777392"/>
              </a:xfrm>
              <a:prstGeom prst="rect">
                <a:avLst/>
              </a:prstGeom>
              <a:blipFill>
                <a:blip r:embed="rId4"/>
                <a:stretch>
                  <a:fillRect t="-116129" b="-17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CBD11D-5543-B666-8C99-184D4F5C7354}"/>
                  </a:ext>
                </a:extLst>
              </p:cNvPr>
              <p:cNvSpPr txBox="1"/>
              <p:nvPr/>
            </p:nvSpPr>
            <p:spPr>
              <a:xfrm>
                <a:off x="1440414" y="5375173"/>
                <a:ext cx="439858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sum of amplitude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will be</a:t>
                </a:r>
                <a:endParaRPr kumimoji="1"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CBD11D-5543-B666-8C99-184D4F5C7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4" y="5375173"/>
                <a:ext cx="4398589" cy="276999"/>
              </a:xfrm>
              <a:prstGeom prst="rect">
                <a:avLst/>
              </a:prstGeom>
              <a:blipFill>
                <a:blip r:embed="rId5"/>
                <a:stretch>
                  <a:fillRect l="-3170" t="-272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042E6F-56D2-B5D9-4224-5519C3F9398E}"/>
                  </a:ext>
                </a:extLst>
              </p:cNvPr>
              <p:cNvSpPr txBox="1"/>
              <p:nvPr/>
            </p:nvSpPr>
            <p:spPr>
              <a:xfrm>
                <a:off x="1982836" y="5805488"/>
                <a:ext cx="2552652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042E6F-56D2-B5D9-4224-5519C3F9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836" y="5805488"/>
                <a:ext cx="2552652" cy="726481"/>
              </a:xfrm>
              <a:prstGeom prst="rect">
                <a:avLst/>
              </a:prstGeom>
              <a:blipFill>
                <a:blip r:embed="rId6"/>
                <a:stretch>
                  <a:fillRect t="-150847" b="-2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C0975-62A3-601E-A35A-3A1A13EE88C8}"/>
                  </a:ext>
                </a:extLst>
              </p:cNvPr>
              <p:cNvSpPr txBox="1"/>
              <p:nvPr/>
            </p:nvSpPr>
            <p:spPr bwMode="auto">
              <a:xfrm>
                <a:off x="1355366" y="539768"/>
                <a:ext cx="6813944" cy="388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Feynman told us how to calculate the amplitudes of each path: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𝑖𝑆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C0975-62A3-601E-A35A-3A1A13EE8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5366" y="539768"/>
                <a:ext cx="6813944" cy="388311"/>
              </a:xfrm>
              <a:prstGeom prst="rect">
                <a:avLst/>
              </a:prstGeom>
              <a:blipFill>
                <a:blip r:embed="rId7"/>
                <a:stretch>
                  <a:fillRect l="-743" b="-258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48098-4B4C-9150-40F6-F706CDAF3F86}"/>
                  </a:ext>
                </a:extLst>
              </p:cNvPr>
              <p:cNvSpPr txBox="1"/>
              <p:nvPr/>
            </p:nvSpPr>
            <p:spPr bwMode="auto">
              <a:xfrm>
                <a:off x="1938419" y="3299298"/>
                <a:ext cx="259706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48098-4B4C-9150-40F6-F706CDAF3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419" y="3299298"/>
                <a:ext cx="2597069" cy="818814"/>
              </a:xfrm>
              <a:prstGeom prst="rect">
                <a:avLst/>
              </a:prstGeom>
              <a:blipFill>
                <a:blip r:embed="rId8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If you can't explain something in simple terms, you don't understand it">
            <a:extLst>
              <a:ext uri="{FF2B5EF4-FFF2-40B4-BE49-F238E27FC236}">
                <a16:creationId xmlns:a16="http://schemas.microsoft.com/office/drawing/2014/main" id="{14F93AA8-FD88-D5E7-198B-54BE9C6323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2595" y="2956385"/>
            <a:ext cx="1548970" cy="116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A99A0-EAE8-5C18-1DC7-BED6FBEED0AE}"/>
              </a:ext>
            </a:extLst>
          </p:cNvPr>
          <p:cNvSpPr txBox="1"/>
          <p:nvPr/>
        </p:nvSpPr>
        <p:spPr bwMode="auto">
          <a:xfrm>
            <a:off x="1343225" y="2876904"/>
            <a:ext cx="67538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 amplitude equals</a:t>
            </a:r>
            <a:r>
              <a:rPr kumimoji="1"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kumimoji="1" lang="en-US" dirty="0">
                <a:latin typeface="Times New Roman"/>
                <a:cs typeface="Times New Roman"/>
              </a:rPr>
              <a:t> sum over all possible paths.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2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80C1D6-6364-9BB2-67D1-DBBADB6A3DC4}"/>
                  </a:ext>
                </a:extLst>
              </p:cNvPr>
              <p:cNvSpPr txBox="1"/>
              <p:nvPr/>
            </p:nvSpPr>
            <p:spPr>
              <a:xfrm>
                <a:off x="866725" y="3449654"/>
                <a:ext cx="6910488" cy="7899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nary>
                                <m:naryPr>
                                  <m:chr m:val="∏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𝛽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𝑚</m:t>
                                  </m:r>
                                </m:sup>
                                <m:e>
                                  <m:nary>
                                    <m:naryPr>
                                      <m:chr m:val="∏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𝛽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nary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/2</m:t>
                          </m:r>
                        </m:sup>
                      </m:sSup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𝑚𝑛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det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80C1D6-6364-9BB2-67D1-DBBADB6A3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25" y="3449654"/>
                <a:ext cx="6910488" cy="789960"/>
              </a:xfrm>
              <a:prstGeom prst="rect">
                <a:avLst/>
              </a:prstGeom>
              <a:blipFill>
                <a:blip r:embed="rId2"/>
                <a:stretch>
                  <a:fillRect l="-13761" t="-134921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38696D-065B-B86C-ECBD-4EF93614CFD2}"/>
                  </a:ext>
                </a:extLst>
              </p:cNvPr>
              <p:cNvSpPr txBox="1"/>
              <p:nvPr/>
            </p:nvSpPr>
            <p:spPr>
              <a:xfrm>
                <a:off x="866725" y="5625354"/>
                <a:ext cx="2825300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𝐷𝑥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𝐴𝑥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det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38696D-065B-B86C-ECBD-4EF93614C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25" y="5625354"/>
                <a:ext cx="2825300" cy="726481"/>
              </a:xfrm>
              <a:prstGeom prst="rect">
                <a:avLst/>
              </a:prstGeom>
              <a:blipFill>
                <a:blip r:embed="rId4"/>
                <a:stretch>
                  <a:fillRect l="-33632" t="-15517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E6E931-E19D-577E-FE44-57FF7B80966B}"/>
                  </a:ext>
                </a:extLst>
              </p:cNvPr>
              <p:cNvSpPr txBox="1"/>
              <p:nvPr/>
            </p:nvSpPr>
            <p:spPr>
              <a:xfrm>
                <a:off x="866724" y="4378332"/>
                <a:ext cx="1934227" cy="67262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𝐷𝑥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E6E931-E19D-577E-FE44-57FF7B809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24" y="4378332"/>
                <a:ext cx="1934227" cy="6726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B06F2E-B432-1542-3776-E3DA344BF0BA}"/>
                  </a:ext>
                </a:extLst>
              </p:cNvPr>
              <p:cNvSpPr txBox="1"/>
              <p:nvPr/>
            </p:nvSpPr>
            <p:spPr bwMode="auto">
              <a:xfrm>
                <a:off x="866727" y="357844"/>
                <a:ext cx="74105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extended to include more degrees of freedom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B06F2E-B432-1542-3776-E3DA344BF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727" y="357844"/>
                <a:ext cx="7410545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D9CBE6-6ED2-CCBC-A712-2CE694379A89}"/>
                  </a:ext>
                </a:extLst>
              </p:cNvPr>
              <p:cNvSpPr txBox="1"/>
              <p:nvPr/>
            </p:nvSpPr>
            <p:spPr bwMode="auto">
              <a:xfrm>
                <a:off x="866726" y="804099"/>
                <a:ext cx="4042893" cy="4138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𝛽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=1⋯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𝑚𝑛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D9CBE6-6ED2-CCBC-A712-2CE694379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726" y="804099"/>
                <a:ext cx="4042893" cy="413831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129941A-68FE-4A1F-BC42-D29B1DE172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8944"/>
          <a:stretch>
            <a:fillRect/>
          </a:stretch>
        </p:blipFill>
        <p:spPr>
          <a:xfrm>
            <a:off x="4656422" y="1448670"/>
            <a:ext cx="4298871" cy="1901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AF0BC6-7E04-510D-9657-1B7F172894B0}"/>
                  </a:ext>
                </a:extLst>
              </p:cNvPr>
              <p:cNvSpPr txBox="1"/>
              <p:nvPr/>
            </p:nvSpPr>
            <p:spPr bwMode="auto">
              <a:xfrm>
                <a:off x="7172789" y="3073912"/>
                <a:ext cx="439305" cy="3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AF0BC6-7E04-510D-9657-1B7F17289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2789" y="3073912"/>
                <a:ext cx="439305" cy="326949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4AC149-7D9F-CCD5-4791-C22901911DC8}"/>
                  </a:ext>
                </a:extLst>
              </p:cNvPr>
              <p:cNvSpPr txBox="1"/>
              <p:nvPr/>
            </p:nvSpPr>
            <p:spPr bwMode="auto">
              <a:xfrm>
                <a:off x="7523071" y="3081397"/>
                <a:ext cx="391804" cy="3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4AC149-7D9F-CCD5-4791-C22901911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3071" y="3081397"/>
                <a:ext cx="391804" cy="326949"/>
              </a:xfrm>
              <a:prstGeom prst="rect">
                <a:avLst/>
              </a:prstGeom>
              <a:blipFill>
                <a:blip r:embed="rId10"/>
                <a:stretch>
                  <a:fillRect r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8F3560-38C5-93D5-5719-9FAD41E0EE13}"/>
                  </a:ext>
                </a:extLst>
              </p:cNvPr>
              <p:cNvSpPr txBox="1"/>
              <p:nvPr/>
            </p:nvSpPr>
            <p:spPr bwMode="auto">
              <a:xfrm>
                <a:off x="8445454" y="2907315"/>
                <a:ext cx="439305" cy="3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8F3560-38C5-93D5-5719-9FAD41E0E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5454" y="2907315"/>
                <a:ext cx="439305" cy="32694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DFA04-AEBC-4B92-B885-0ADCF8059AFA}"/>
              </a:ext>
            </a:extLst>
          </p:cNvPr>
          <p:cNvCxnSpPr>
            <a:cxnSpLocks/>
          </p:cNvCxnSpPr>
          <p:nvPr/>
        </p:nvCxnSpPr>
        <p:spPr>
          <a:xfrm flipV="1">
            <a:off x="7392442" y="2660471"/>
            <a:ext cx="0" cy="412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3C8EBF-04A3-11C1-41A2-A73075E90288}"/>
              </a:ext>
            </a:extLst>
          </p:cNvPr>
          <p:cNvCxnSpPr>
            <a:cxnSpLocks/>
          </p:cNvCxnSpPr>
          <p:nvPr/>
        </p:nvCxnSpPr>
        <p:spPr>
          <a:xfrm flipV="1">
            <a:off x="7621991" y="2454137"/>
            <a:ext cx="0" cy="574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76657A-662B-E4A0-3369-46E98273114E}"/>
                  </a:ext>
                </a:extLst>
              </p:cNvPr>
              <p:cNvSpPr txBox="1"/>
              <p:nvPr/>
            </p:nvSpPr>
            <p:spPr bwMode="auto">
              <a:xfrm>
                <a:off x="866725" y="5164113"/>
                <a:ext cx="72221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dirty="0">
                    <a:latin typeface="Times New Roman"/>
                    <a:cs typeface="Times New Roman"/>
                  </a:rPr>
                  <a:t> is a sum over all possible path with multiple degrees of freedom.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76657A-662B-E4A0-3369-46E982731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725" y="5164113"/>
                <a:ext cx="7222198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D4E579-F6D7-EF16-8775-9AFBC7FB5562}"/>
                  </a:ext>
                </a:extLst>
              </p:cNvPr>
              <p:cNvSpPr txBox="1"/>
              <p:nvPr/>
            </p:nvSpPr>
            <p:spPr bwMode="auto">
              <a:xfrm>
                <a:off x="866727" y="1280056"/>
                <a:ext cx="4572000" cy="394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have a chart as: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D4E579-F6D7-EF16-8775-9AFBC7FB5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727" y="1280056"/>
                <a:ext cx="4572000" cy="394082"/>
              </a:xfrm>
              <a:prstGeom prst="rect">
                <a:avLst/>
              </a:prstGeom>
              <a:blipFill>
                <a:blip r:embed="rId13"/>
                <a:stretch>
                  <a:fillRect l="-1108"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E0D43AB-50ED-DFEC-8D9F-42486DABA531}"/>
              </a:ext>
            </a:extLst>
          </p:cNvPr>
          <p:cNvSpPr txBox="1"/>
          <p:nvPr/>
        </p:nvSpPr>
        <p:spPr bwMode="auto">
          <a:xfrm>
            <a:off x="5165024" y="804099"/>
            <a:ext cx="1496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pile up!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64C8DA-BE0F-EE42-5249-E2CDB429DCFF}"/>
                  </a:ext>
                </a:extLst>
              </p:cNvPr>
              <p:cNvSpPr txBox="1"/>
              <p:nvPr/>
            </p:nvSpPr>
            <p:spPr>
              <a:xfrm>
                <a:off x="866727" y="1722958"/>
                <a:ext cx="2615537" cy="7899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𝐷𝑥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chr m:val="∏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𝛽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64C8DA-BE0F-EE42-5249-E2CDB429D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27" y="1722958"/>
                <a:ext cx="2615537" cy="789960"/>
              </a:xfrm>
              <a:prstGeom prst="rect">
                <a:avLst/>
              </a:prstGeom>
              <a:blipFill>
                <a:blip r:embed="rId14"/>
                <a:stretch>
                  <a:fillRect l="-33816" t="-134921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4C4805-2078-1491-474A-865B6D2257CE}"/>
                  </a:ext>
                </a:extLst>
              </p:cNvPr>
              <p:cNvSpPr txBox="1"/>
              <p:nvPr/>
            </p:nvSpPr>
            <p:spPr>
              <a:xfrm>
                <a:off x="866724" y="2592590"/>
                <a:ext cx="3789698" cy="7773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4C4805-2078-1491-474A-865B6D225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24" y="2592590"/>
                <a:ext cx="3789698" cy="777392"/>
              </a:xfrm>
              <a:prstGeom prst="rect">
                <a:avLst/>
              </a:prstGeom>
              <a:blipFill>
                <a:blip r:embed="rId15"/>
                <a:stretch>
                  <a:fillRect t="-116129" b="-17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0C38A-10ED-EC13-AA8C-4ECBAB66BBEB}"/>
                  </a:ext>
                </a:extLst>
              </p:cNvPr>
              <p:cNvSpPr txBox="1"/>
              <p:nvPr/>
            </p:nvSpPr>
            <p:spPr>
              <a:xfrm>
                <a:off x="5553981" y="4303419"/>
                <a:ext cx="216499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0C38A-10ED-EC13-AA8C-4ECBAB66B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981" y="4303419"/>
                <a:ext cx="2164992" cy="809581"/>
              </a:xfrm>
              <a:prstGeom prst="rect">
                <a:avLst/>
              </a:prstGeom>
              <a:blipFill>
                <a:blip r:embed="rId16"/>
                <a:stretch>
                  <a:fillRect l="-33918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3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  <p:bldP spid="13" grpId="0" animBg="1"/>
      <p:bldP spid="14" grpId="0" animBg="1"/>
      <p:bldP spid="23" grpId="0"/>
      <p:bldP spid="25" grpId="0"/>
      <p:bldP spid="2" grpId="0" animBg="1"/>
      <p:bldP spid="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D2D1E7-8530-0CD3-EC91-DD2634992B86}"/>
                  </a:ext>
                </a:extLst>
              </p:cNvPr>
              <p:cNvSpPr txBox="1"/>
              <p:nvPr/>
            </p:nvSpPr>
            <p:spPr>
              <a:xfrm>
                <a:off x="799671" y="1486168"/>
                <a:ext cx="2619308" cy="518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D2D1E7-8530-0CD3-EC91-DD2634992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1" y="1486168"/>
                <a:ext cx="2619308" cy="518604"/>
              </a:xfrm>
              <a:prstGeom prst="rect">
                <a:avLst/>
              </a:prstGeom>
              <a:blipFill>
                <a:blip r:embed="rId2"/>
                <a:stretch>
                  <a:fillRect t="-731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C1E63A-6113-36E0-CFCD-35EF327CCEAD}"/>
                  </a:ext>
                </a:extLst>
              </p:cNvPr>
              <p:cNvSpPr txBox="1"/>
              <p:nvPr/>
            </p:nvSpPr>
            <p:spPr>
              <a:xfrm>
                <a:off x="851570" y="2155371"/>
                <a:ext cx="35337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maximized 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C1E63A-6113-36E0-CFCD-35EF327CC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70" y="2155371"/>
                <a:ext cx="3533708" cy="276999"/>
              </a:xfrm>
              <a:prstGeom prst="rect">
                <a:avLst/>
              </a:prstGeom>
              <a:blipFill>
                <a:blip r:embed="rId3"/>
                <a:stretch>
                  <a:fillRect l="-2867" t="-2173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CE1971-B290-C9A5-01E8-13CD7198A22C}"/>
                  </a:ext>
                </a:extLst>
              </p:cNvPr>
              <p:cNvSpPr txBox="1"/>
              <p:nvPr/>
            </p:nvSpPr>
            <p:spPr>
              <a:xfrm>
                <a:off x="851567" y="2640860"/>
                <a:ext cx="7281745" cy="518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CE1971-B290-C9A5-01E8-13CD7198A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67" y="2640860"/>
                <a:ext cx="7281745" cy="518604"/>
              </a:xfrm>
              <a:prstGeom prst="rect">
                <a:avLst/>
              </a:prstGeom>
              <a:blipFill>
                <a:blip r:embed="rId4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7FB448-46C5-3A99-39FF-AF842DEB92AE}"/>
                  </a:ext>
                </a:extLst>
              </p:cNvPr>
              <p:cNvSpPr txBox="1"/>
              <p:nvPr/>
            </p:nvSpPr>
            <p:spPr>
              <a:xfrm>
                <a:off x="799671" y="4130943"/>
                <a:ext cx="7544658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det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7FB448-46C5-3A99-39FF-AF842DEB9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1" y="4130943"/>
                <a:ext cx="7544658" cy="726481"/>
              </a:xfrm>
              <a:prstGeom prst="rect">
                <a:avLst/>
              </a:prstGeom>
              <a:blipFill>
                <a:blip r:embed="rId5"/>
                <a:stretch>
                  <a:fillRect l="-9228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D714C4-38AE-8AF7-60DC-FB3AF4C0EF32}"/>
                  </a:ext>
                </a:extLst>
              </p:cNvPr>
              <p:cNvSpPr txBox="1"/>
              <p:nvPr/>
            </p:nvSpPr>
            <p:spPr bwMode="auto">
              <a:xfrm>
                <a:off x="799671" y="3641457"/>
                <a:ext cx="60876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Infinity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integration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invariant after a shift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D714C4-38AE-8AF7-60DC-FB3AF4C0E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671" y="3641457"/>
                <a:ext cx="6087647" cy="369332"/>
              </a:xfrm>
              <a:prstGeom prst="rect">
                <a:avLst/>
              </a:prstGeom>
              <a:blipFill>
                <a:blip r:embed="rId6"/>
                <a:stretch>
                  <a:fillRect l="-6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FD3E481-578D-1EB6-FD1F-4CEDE9875D61}"/>
              </a:ext>
            </a:extLst>
          </p:cNvPr>
          <p:cNvSpPr txBox="1"/>
          <p:nvPr/>
        </p:nvSpPr>
        <p:spPr bwMode="auto">
          <a:xfrm>
            <a:off x="799671" y="1041537"/>
            <a:ext cx="5668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quadratic form could have a linear term:</a:t>
            </a:r>
          </a:p>
        </p:txBody>
      </p:sp>
    </p:spTree>
    <p:extLst>
      <p:ext uri="{BB962C8B-B14F-4D97-AF65-F5344CB8AC3E}">
        <p14:creationId xmlns:p14="http://schemas.microsoft.com/office/powerpoint/2010/main" val="418372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DA8F9A-1185-5FA1-95DE-73FFCFCD1F61}"/>
                  </a:ext>
                </a:extLst>
              </p:cNvPr>
              <p:cNvSpPr txBox="1"/>
              <p:nvPr/>
            </p:nvSpPr>
            <p:spPr>
              <a:xfrm>
                <a:off x="559583" y="715528"/>
                <a:ext cx="1104597" cy="4154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</m:sub>
                      </m:sSub>
                      <m:r>
                        <a:rPr kumimoji="1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→</m:t>
                      </m:r>
                      <m:r>
                        <a:rPr kumimoji="1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d>
                        <m:dPr>
                          <m:ctrlPr>
                            <a:rPr kumimoji="1"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DA8F9A-1185-5FA1-95DE-73FFCFCD1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83" y="715528"/>
                <a:ext cx="1104597" cy="415498"/>
              </a:xfrm>
              <a:prstGeom prst="rect">
                <a:avLst/>
              </a:prstGeom>
              <a:blipFill>
                <a:blip r:embed="rId2"/>
                <a:stretch>
                  <a:fillRect l="-3409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9D2BA8AF-2EB3-0883-9F0E-11D35A268575}"/>
              </a:ext>
            </a:extLst>
          </p:cNvPr>
          <p:cNvSpPr/>
          <p:nvPr/>
        </p:nvSpPr>
        <p:spPr>
          <a:xfrm flipV="1">
            <a:off x="199989" y="4730135"/>
            <a:ext cx="376745" cy="26112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995BD-23C6-0118-0BA7-F3FA03CE5BCD}"/>
              </a:ext>
            </a:extLst>
          </p:cNvPr>
          <p:cNvSpPr txBox="1"/>
          <p:nvPr/>
        </p:nvSpPr>
        <p:spPr>
          <a:xfrm>
            <a:off x="596842" y="402117"/>
            <a:ext cx="58481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extend the above to scalar field theory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47B3E2-E99E-E669-2956-762057CBC731}"/>
                  </a:ext>
                </a:extLst>
              </p:cNvPr>
              <p:cNvSpPr txBox="1"/>
              <p:nvPr/>
            </p:nvSpPr>
            <p:spPr>
              <a:xfrm>
                <a:off x="1893738" y="716175"/>
                <a:ext cx="827791" cy="4154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𝑎</m:t>
                      </m:r>
                      <m:r>
                        <a:rPr kumimoji="1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→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𝑡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,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𝒙</m:t>
                      </m:r>
                    </m:oMath>
                  </m:oMathPara>
                </a14:m>
                <a:endParaRPr kumimoji="1" lang="en-US" b="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47B3E2-E99E-E669-2956-762057CBC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738" y="716175"/>
                <a:ext cx="827791" cy="415498"/>
              </a:xfrm>
              <a:prstGeom prst="rect">
                <a:avLst/>
              </a:prstGeom>
              <a:blipFill>
                <a:blip r:embed="rId3"/>
                <a:stretch>
                  <a:fillRect l="-4545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6840CC-BBD2-1544-81A4-F37335BC5B11}"/>
                  </a:ext>
                </a:extLst>
              </p:cNvPr>
              <p:cNvSpPr txBox="1"/>
              <p:nvPr/>
            </p:nvSpPr>
            <p:spPr bwMode="auto">
              <a:xfrm>
                <a:off x="559584" y="1193236"/>
                <a:ext cx="46063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Now space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𝒙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index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𝛽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spacetime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6840CC-BBD2-1544-81A4-F37335BC5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584" y="1193236"/>
                <a:ext cx="4606352" cy="369332"/>
              </a:xfrm>
              <a:prstGeom prst="rect">
                <a:avLst/>
              </a:prstGeom>
              <a:blipFill>
                <a:blip r:embed="rId4"/>
                <a:stretch>
                  <a:fillRect l="-137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9EC78E-9B0A-B7E4-58B7-8538F0CB5BA9}"/>
                  </a:ext>
                </a:extLst>
              </p:cNvPr>
              <p:cNvSpPr txBox="1"/>
              <p:nvPr/>
            </p:nvSpPr>
            <p:spPr>
              <a:xfrm>
                <a:off x="559585" y="3701346"/>
                <a:ext cx="5885397" cy="7773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9EC78E-9B0A-B7E4-58B7-8538F0CB5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85" y="3701346"/>
                <a:ext cx="5885397" cy="777392"/>
              </a:xfrm>
              <a:prstGeom prst="rect">
                <a:avLst/>
              </a:prstGeom>
              <a:blipFill>
                <a:blip r:embed="rId5"/>
                <a:stretch>
                  <a:fillRect t="-114516" b="-17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16B65E-B041-9EED-48CD-6F3B4CBC74C5}"/>
                  </a:ext>
                </a:extLst>
              </p:cNvPr>
              <p:cNvSpPr txBox="1"/>
              <p:nvPr/>
            </p:nvSpPr>
            <p:spPr bwMode="auto">
              <a:xfrm>
                <a:off x="576733" y="4515197"/>
                <a:ext cx="8135176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16B65E-B041-9EED-48CD-6F3B4CBC7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733" y="4515197"/>
                <a:ext cx="8135176" cy="818814"/>
              </a:xfrm>
              <a:prstGeom prst="rect">
                <a:avLst/>
              </a:prstGeom>
              <a:blipFill>
                <a:blip r:embed="rId6"/>
                <a:stretch>
                  <a:fillRect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CC9F325-190B-C0F7-1D3E-0C2583D319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" b="14852"/>
          <a:stretch>
            <a:fillRect/>
          </a:stretch>
        </p:blipFill>
        <p:spPr>
          <a:xfrm>
            <a:off x="5198998" y="359870"/>
            <a:ext cx="3750624" cy="17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D65460-A5CD-543D-009D-301BAEE5EA73}"/>
                  </a:ext>
                </a:extLst>
              </p:cNvPr>
              <p:cNvSpPr txBox="1"/>
              <p:nvPr/>
            </p:nvSpPr>
            <p:spPr>
              <a:xfrm>
                <a:off x="8372180" y="1523989"/>
                <a:ext cx="54438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d>
                        <m:dPr>
                          <m:ctrlPr>
                            <a:rPr kumimoji="1"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D65460-A5CD-543D-009D-301BAEE5E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180" y="1523989"/>
                <a:ext cx="544380" cy="415498"/>
              </a:xfrm>
              <a:prstGeom prst="rect">
                <a:avLst/>
              </a:prstGeom>
              <a:blipFill>
                <a:blip r:embed="rId8"/>
                <a:stretch>
                  <a:fillRect l="-1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EF8B56-EAC1-9CE2-0E49-3572C2A7D324}"/>
                  </a:ext>
                </a:extLst>
              </p:cNvPr>
              <p:cNvSpPr txBox="1"/>
              <p:nvPr/>
            </p:nvSpPr>
            <p:spPr>
              <a:xfrm>
                <a:off x="2922132" y="722248"/>
                <a:ext cx="659411" cy="4154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𝛽</m:t>
                      </m:r>
                      <m:r>
                        <a:rPr kumimoji="1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→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𝒙</m:t>
                      </m:r>
                    </m:oMath>
                  </m:oMathPara>
                </a14:m>
                <a:endParaRPr kumimoji="1" lang="en-US" b="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EF8B56-EAC1-9CE2-0E49-3572C2A7D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132" y="722248"/>
                <a:ext cx="659411" cy="415498"/>
              </a:xfrm>
              <a:prstGeom prst="rect">
                <a:avLst/>
              </a:prstGeom>
              <a:blipFill>
                <a:blip r:embed="rId9"/>
                <a:stretch>
                  <a:fillRect l="-11111" r="-370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0BDD8DB-22F8-418F-DF7F-5D1B8C4C7EE1}"/>
                  </a:ext>
                </a:extLst>
              </p:cNvPr>
              <p:cNvSpPr txBox="1"/>
              <p:nvPr/>
            </p:nvSpPr>
            <p:spPr>
              <a:xfrm>
                <a:off x="618860" y="5805488"/>
                <a:ext cx="5515484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0BDD8DB-22F8-418F-DF7F-5D1B8C4C7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60" y="5805488"/>
                <a:ext cx="5515484" cy="818814"/>
              </a:xfrm>
              <a:prstGeom prst="rect">
                <a:avLst/>
              </a:prstGeom>
              <a:blipFill>
                <a:blip r:embed="rId10"/>
                <a:stretch>
                  <a:fillRect l="-7586" t="-128788" b="-18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84FEA4-0F82-CA57-D5A9-6AEE69247F7F}"/>
                  </a:ext>
                </a:extLst>
              </p:cNvPr>
              <p:cNvSpPr txBox="1"/>
              <p:nvPr/>
            </p:nvSpPr>
            <p:spPr bwMode="auto">
              <a:xfrm>
                <a:off x="6230241" y="6017021"/>
                <a:ext cx="16881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84FEA4-0F82-CA57-D5A9-6AEE69247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0241" y="6017021"/>
                <a:ext cx="16881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0468E-AFD5-2C39-FFCA-75A2D83068B5}"/>
                  </a:ext>
                </a:extLst>
              </p:cNvPr>
              <p:cNvSpPr txBox="1"/>
              <p:nvPr/>
            </p:nvSpPr>
            <p:spPr bwMode="auto">
              <a:xfrm>
                <a:off x="559583" y="5370470"/>
                <a:ext cx="78125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a scalar field with source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The action can be written as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0468E-AFD5-2C39-FFCA-75A2D8306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583" y="5370470"/>
                <a:ext cx="7812597" cy="369332"/>
              </a:xfrm>
              <a:prstGeom prst="rect">
                <a:avLst/>
              </a:prstGeom>
              <a:blipFill>
                <a:blip r:embed="rId12"/>
                <a:stretch>
                  <a:fillRect l="-8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B68C27-6122-180D-B752-FB5E5F680C84}"/>
                  </a:ext>
                </a:extLst>
              </p:cNvPr>
              <p:cNvSpPr txBox="1"/>
              <p:nvPr/>
            </p:nvSpPr>
            <p:spPr>
              <a:xfrm>
                <a:off x="576733" y="1579051"/>
                <a:ext cx="3123167" cy="8822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/2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∏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𝛽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B68C27-6122-180D-B752-FB5E5F680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33" y="1579051"/>
                <a:ext cx="3123167" cy="882293"/>
              </a:xfrm>
              <a:prstGeom prst="rect">
                <a:avLst/>
              </a:prstGeom>
              <a:blipFill>
                <a:blip r:embed="rId13"/>
                <a:stretch>
                  <a:fillRect t="-97143" b="-14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6689DC2-311F-1E70-E2AB-8FA46021F96C}"/>
              </a:ext>
            </a:extLst>
          </p:cNvPr>
          <p:cNvSpPr txBox="1"/>
          <p:nvPr/>
        </p:nvSpPr>
        <p:spPr bwMode="auto">
          <a:xfrm>
            <a:off x="559583" y="2438459"/>
            <a:ext cx="5987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dirty="0">
                <a:latin typeface="Times New Roman"/>
                <a:cs typeface="Times New Roman"/>
              </a:rPr>
              <a:t>is a sum over all possible </a:t>
            </a:r>
            <a:r>
              <a:rPr kumimoji="1" lang="en-US" altLang="zh-TW" dirty="0">
                <a:latin typeface="Times New Roman"/>
                <a:cs typeface="Times New Roman"/>
              </a:rPr>
              <a:t>field</a:t>
            </a:r>
            <a:r>
              <a:rPr kumimoji="1" lang="zh-TW" altLang="en-US" dirty="0">
                <a:latin typeface="Times New Roman"/>
                <a:cs typeface="Times New Roman"/>
              </a:rPr>
              <a:t> </a:t>
            </a:r>
            <a:r>
              <a:rPr kumimoji="1" lang="en-US" altLang="zh-TW" dirty="0">
                <a:latin typeface="Times New Roman"/>
                <a:cs typeface="Times New Roman"/>
              </a:rPr>
              <a:t>configuration</a:t>
            </a:r>
            <a:r>
              <a:rPr kumimoji="1" lang="zh-TW" altLang="en-US" dirty="0">
                <a:latin typeface="Times New Roman"/>
                <a:cs typeface="Times New Roman"/>
              </a:rPr>
              <a:t> </a:t>
            </a:r>
            <a:r>
              <a:rPr lang="en-US" altLang="zh-TW" dirty="0">
                <a:latin typeface="Times New Roman"/>
                <a:cs typeface="Times New Roman"/>
              </a:rPr>
              <a:t>and</a:t>
            </a:r>
            <a:r>
              <a:rPr kumimoji="1" lang="zh-TW" altLang="en-US" dirty="0">
                <a:latin typeface="Times New Roman"/>
                <a:cs typeface="Times New Roman"/>
              </a:rPr>
              <a:t> </a:t>
            </a:r>
            <a:r>
              <a:rPr kumimoji="1" lang="en-US" altLang="zh-TW" dirty="0">
                <a:latin typeface="Times New Roman"/>
                <a:cs typeface="Times New Roman"/>
              </a:rPr>
              <a:t>evolution.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AF464E-94DD-6EFB-3DB3-359BAC9A9B17}"/>
                  </a:ext>
                </a:extLst>
              </p:cNvPr>
              <p:cNvSpPr txBox="1"/>
              <p:nvPr/>
            </p:nvSpPr>
            <p:spPr bwMode="auto">
              <a:xfrm>
                <a:off x="3897738" y="1645371"/>
                <a:ext cx="2135275" cy="78572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≡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𝑡</m:t>
                          </m:r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kumimoji="1"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𝒙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AF464E-94DD-6EFB-3DB3-359BAC9A9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7738" y="1645371"/>
                <a:ext cx="2135275" cy="785728"/>
              </a:xfrm>
              <a:prstGeom prst="rect">
                <a:avLst/>
              </a:prstGeom>
              <a:blipFill>
                <a:blip r:embed="rId14"/>
                <a:stretch>
                  <a:fillRect t="-119048" b="-16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D5D100-FE33-075A-1865-91C58085FEEF}"/>
                  </a:ext>
                </a:extLst>
              </p:cNvPr>
              <p:cNvSpPr txBox="1"/>
              <p:nvPr/>
            </p:nvSpPr>
            <p:spPr bwMode="auto">
              <a:xfrm>
                <a:off x="576733" y="2804011"/>
                <a:ext cx="3106017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D5D100-FE33-075A-1865-91C58085F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733" y="2804011"/>
                <a:ext cx="3106017" cy="818814"/>
              </a:xfrm>
              <a:prstGeom prst="rect">
                <a:avLst/>
              </a:prstGeom>
              <a:blipFill>
                <a:blip r:embed="rId15"/>
                <a:stretch>
                  <a:fillRect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F64F14-D9BF-3F5B-B5F8-7519312DBBA9}"/>
                  </a:ext>
                </a:extLst>
              </p:cNvPr>
              <p:cNvSpPr txBox="1"/>
              <p:nvPr/>
            </p:nvSpPr>
            <p:spPr bwMode="auto">
              <a:xfrm>
                <a:off x="3686739" y="2957745"/>
                <a:ext cx="52298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amplitude 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matrix is given by path integral.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F64F14-D9BF-3F5B-B5F8-7519312DB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6739" y="2957745"/>
                <a:ext cx="5229821" cy="369332"/>
              </a:xfrm>
              <a:prstGeom prst="rect">
                <a:avLst/>
              </a:prstGeom>
              <a:blipFill>
                <a:blip r:embed="rId16"/>
                <a:stretch>
                  <a:fillRect l="-96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686784A5-C0C4-ABC8-528F-12A42F8F1F5F}"/>
              </a:ext>
            </a:extLst>
          </p:cNvPr>
          <p:cNvSpPr/>
          <p:nvPr/>
        </p:nvSpPr>
        <p:spPr>
          <a:xfrm>
            <a:off x="3682750" y="2001140"/>
            <a:ext cx="281353" cy="16077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4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8" grpId="0" animBg="1"/>
      <p:bldP spid="19" grpId="0" animBg="1"/>
      <p:bldP spid="20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D6B1E-513A-3ACE-ABAD-9A3E18D7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799D849-35F3-618B-2F24-401E1F339F8D}"/>
              </a:ext>
            </a:extLst>
          </p:cNvPr>
          <p:cNvSpPr txBox="1"/>
          <p:nvPr/>
        </p:nvSpPr>
        <p:spPr bwMode="auto">
          <a:xfrm>
            <a:off x="529197" y="1640826"/>
            <a:ext cx="8273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QFT quantities can be calculated by the vacuum-to-vacuum amplitude with source.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53C8C8-446D-BFF6-6007-7A8D496F9E64}"/>
                  </a:ext>
                </a:extLst>
              </p:cNvPr>
              <p:cNvSpPr txBox="1"/>
              <p:nvPr/>
            </p:nvSpPr>
            <p:spPr bwMode="auto">
              <a:xfrm>
                <a:off x="3197032" y="2044419"/>
                <a:ext cx="1657249" cy="29642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53C8C8-446D-BFF6-6007-7A8D496F9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7032" y="2044419"/>
                <a:ext cx="1657249" cy="296428"/>
              </a:xfrm>
              <a:prstGeom prst="rect">
                <a:avLst/>
              </a:prstGeom>
              <a:blipFill>
                <a:blip r:embed="rId2"/>
                <a:stretch>
                  <a:fillRect b="-2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B5E43C-5B1B-1497-2D8B-FF4627A37119}"/>
                  </a:ext>
                </a:extLst>
              </p:cNvPr>
              <p:cNvSpPr txBox="1"/>
              <p:nvPr/>
            </p:nvSpPr>
            <p:spPr bwMode="auto">
              <a:xfrm>
                <a:off x="529197" y="2398108"/>
                <a:ext cx="810618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amplitude is a functional of the function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every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it gives a number.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B5E43C-5B1B-1497-2D8B-FF4627A37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197" y="2398108"/>
                <a:ext cx="8106183" cy="369332"/>
              </a:xfrm>
              <a:prstGeom prst="rect">
                <a:avLst/>
              </a:prstGeom>
              <a:blipFill>
                <a:blip r:embed="rId3"/>
                <a:stretch>
                  <a:fillRect l="-625" t="-6667" r="-469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6E04C4-F253-AE5D-6FD4-EF85E9B8D6C5}"/>
                  </a:ext>
                </a:extLst>
              </p:cNvPr>
              <p:cNvSpPr txBox="1"/>
              <p:nvPr/>
            </p:nvSpPr>
            <p:spPr bwMode="auto">
              <a:xfrm>
                <a:off x="529197" y="5303583"/>
                <a:ext cx="84339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 derivatives about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gives all the Green functions of QFT, so generating functional.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6E04C4-F253-AE5D-6FD4-EF85E9B8D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197" y="5303583"/>
                <a:ext cx="8433933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C328630-84A3-9C35-5308-69F1B8E698FA}"/>
              </a:ext>
            </a:extLst>
          </p:cNvPr>
          <p:cNvSpPr txBox="1"/>
          <p:nvPr/>
        </p:nvSpPr>
        <p:spPr bwMode="auto">
          <a:xfrm>
            <a:off x="554317" y="2870853"/>
            <a:ext cx="5269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canonical quantization, in the interaction picture,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4A9AFE5D-6AC7-4F67-FBBD-9C2A50D63760}"/>
                  </a:ext>
                </a:extLst>
              </p:cNvPr>
              <p:cNvSpPr txBox="1"/>
              <p:nvPr/>
            </p:nvSpPr>
            <p:spPr>
              <a:xfrm>
                <a:off x="5475881" y="2912109"/>
                <a:ext cx="166622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𝐽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4A9AFE5D-6AC7-4F67-FBBD-9C2A50D63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881" y="2912109"/>
                <a:ext cx="166622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1596C85-B1EB-D710-360A-9BF93044BFA6}"/>
              </a:ext>
            </a:extLst>
          </p:cNvPr>
          <p:cNvSpPr txBox="1"/>
          <p:nvPr/>
        </p:nvSpPr>
        <p:spPr bwMode="auto">
          <a:xfrm>
            <a:off x="554317" y="3333077"/>
            <a:ext cx="4475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 matrix can be written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321500-E3E1-0E3D-9229-31943804B2F3}"/>
                  </a:ext>
                </a:extLst>
              </p:cNvPr>
              <p:cNvSpPr txBox="1"/>
              <p:nvPr/>
            </p:nvSpPr>
            <p:spPr bwMode="auto">
              <a:xfrm>
                <a:off x="579437" y="3743665"/>
                <a:ext cx="6562669" cy="8564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cs typeface="Times New Roman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nary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i="0">
                              <a:latin typeface="Cambria Math"/>
                              <a:cs typeface="Times New Roman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nary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)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𝜙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321500-E3E1-0E3D-9229-31943804B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7" y="3743665"/>
                <a:ext cx="6562669" cy="856453"/>
              </a:xfrm>
              <a:prstGeom prst="rect">
                <a:avLst/>
              </a:prstGeom>
              <a:blipFill>
                <a:blip r:embed="rId6"/>
                <a:stretch>
                  <a:fillRect t="-120290" b="-1768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1CC71D-1E2F-9889-B512-7FBA958D376C}"/>
                  </a:ext>
                </a:extLst>
              </p:cNvPr>
              <p:cNvSpPr txBox="1"/>
              <p:nvPr/>
            </p:nvSpPr>
            <p:spPr bwMode="auto">
              <a:xfrm>
                <a:off x="579437" y="4877054"/>
                <a:ext cx="5414559" cy="33425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altLang="zh-TW" i="0">
                                  <a:latin typeface="Cambria Math"/>
                                  <a:cs typeface="Times New Roman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𝑖</m:t>
                                  </m:r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</m:nary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𝑖𝐽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𝜙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1CC71D-1E2F-9889-B512-7FBA958D3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7" y="4877054"/>
                <a:ext cx="5414559" cy="334259"/>
              </a:xfrm>
              <a:prstGeom prst="rect">
                <a:avLst/>
              </a:prstGeom>
              <a:blipFill>
                <a:blip r:embed="rId7"/>
                <a:stretch>
                  <a:fillRect t="-162963" b="-237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94CB13-EF8A-7EB9-726F-0D8ECEB774C5}"/>
                  </a:ext>
                </a:extLst>
              </p:cNvPr>
              <p:cNvSpPr txBox="1"/>
              <p:nvPr/>
            </p:nvSpPr>
            <p:spPr bwMode="auto">
              <a:xfrm>
                <a:off x="554317" y="5776328"/>
                <a:ext cx="5554580" cy="6823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𝛿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𝐽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⋯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94CB13-EF8A-7EB9-726F-0D8ECEB77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17" y="5776328"/>
                <a:ext cx="5554580" cy="682303"/>
              </a:xfrm>
              <a:prstGeom prst="rect">
                <a:avLst/>
              </a:prstGeom>
              <a:blipFill>
                <a:blip r:embed="rId8"/>
                <a:stretch>
                  <a:fillRect t="-205556" b="-2796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D0E9E525-D46D-3E26-F405-95ADB3ABFC6C}"/>
                  </a:ext>
                </a:extLst>
              </p:cNvPr>
              <p:cNvSpPr txBox="1"/>
              <p:nvPr/>
            </p:nvSpPr>
            <p:spPr>
              <a:xfrm>
                <a:off x="593413" y="752165"/>
                <a:ext cx="5515484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D0E9E525-D46D-3E26-F405-95ADB3ABF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3" y="752165"/>
                <a:ext cx="5515484" cy="818814"/>
              </a:xfrm>
              <a:prstGeom prst="rect">
                <a:avLst/>
              </a:prstGeom>
              <a:blipFill>
                <a:blip r:embed="rId9"/>
                <a:stretch>
                  <a:fillRect l="-7586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AC8C45-58BF-5ECB-24D7-42C89511593B}"/>
                  </a:ext>
                </a:extLst>
              </p:cNvPr>
              <p:cNvSpPr txBox="1"/>
              <p:nvPr/>
            </p:nvSpPr>
            <p:spPr bwMode="auto">
              <a:xfrm>
                <a:off x="579437" y="341577"/>
                <a:ext cx="78125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a scalar field with source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The action can be written as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AC8C45-58BF-5ECB-24D7-42C895115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7" y="341577"/>
                <a:ext cx="7812597" cy="369332"/>
              </a:xfrm>
              <a:prstGeom prst="rect">
                <a:avLst/>
              </a:prstGeom>
              <a:blipFill>
                <a:blip r:embed="rId10"/>
                <a:stretch>
                  <a:fillRect l="-64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5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8" grpId="0" animBg="1"/>
      <p:bldP spid="11" grpId="0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5BDDB-2D72-B7E4-1C31-F6DC89965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EC3E0-ABBA-F060-E33D-29822D5E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54" y="3322202"/>
            <a:ext cx="8092291" cy="147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E74E59-755B-5659-4E98-AC66D611816D}"/>
                  </a:ext>
                </a:extLst>
              </p:cNvPr>
              <p:cNvSpPr txBox="1"/>
              <p:nvPr/>
            </p:nvSpPr>
            <p:spPr bwMode="auto">
              <a:xfrm>
                <a:off x="2658500" y="2363606"/>
                <a:ext cx="3900024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E74E59-755B-5659-4E98-AC66D6118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8500" y="2363606"/>
                <a:ext cx="3900024" cy="818814"/>
              </a:xfrm>
              <a:prstGeom prst="rect">
                <a:avLst/>
              </a:prstGeom>
              <a:blipFill>
                <a:blip r:embed="rId3"/>
                <a:stretch>
                  <a:fillRect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4D3836-F942-12C5-BCC2-3CCD151C44E8}"/>
                  </a:ext>
                </a:extLst>
              </p:cNvPr>
              <p:cNvSpPr txBox="1"/>
              <p:nvPr/>
            </p:nvSpPr>
            <p:spPr bwMode="auto">
              <a:xfrm>
                <a:off x="887887" y="1951298"/>
                <a:ext cx="8077382" cy="388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𝑒</m:t>
                        </m:r>
                      </m:e>
                      <m:sup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𝑖𝑆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𝜙</m:t>
                            </m:r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,</m:t>
                            </m:r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𝐽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would be the amplitudes of various histories , 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as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summation.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4D3836-F942-12C5-BCC2-3CCD151C4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887" y="1951298"/>
                <a:ext cx="8077382" cy="388311"/>
              </a:xfrm>
              <a:prstGeom prst="rect">
                <a:avLst/>
              </a:prstGeom>
              <a:blipFill>
                <a:blip r:embed="rId4"/>
                <a:stretch>
                  <a:fillRect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E873A0-567F-9EF1-A068-C8548A4602CB}"/>
                  </a:ext>
                </a:extLst>
              </p:cNvPr>
              <p:cNvSpPr txBox="1"/>
              <p:nvPr/>
            </p:nvSpPr>
            <p:spPr bwMode="auto">
              <a:xfrm>
                <a:off x="887887" y="1508274"/>
                <a:ext cx="6389094" cy="388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also be calculated by path or history integral.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E873A0-567F-9EF1-A068-C8548A460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887" y="1508274"/>
                <a:ext cx="6389094" cy="388761"/>
              </a:xfrm>
              <a:prstGeom prst="rect">
                <a:avLst/>
              </a:prstGeom>
              <a:blipFill>
                <a:blip r:embed="rId5"/>
                <a:stretch>
                  <a:fillRect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2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76FF40-77FC-BA98-E715-84C78D136DE6}"/>
              </a:ext>
            </a:extLst>
          </p:cNvPr>
          <p:cNvSpPr txBox="1"/>
          <p:nvPr/>
        </p:nvSpPr>
        <p:spPr bwMode="auto">
          <a:xfrm>
            <a:off x="739723" y="150111"/>
            <a:ext cx="4059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8AF26D-AF76-2870-D1C6-647109756A13}"/>
                  </a:ext>
                </a:extLst>
              </p:cNvPr>
              <p:cNvSpPr txBox="1"/>
              <p:nvPr/>
            </p:nvSpPr>
            <p:spPr bwMode="auto">
              <a:xfrm>
                <a:off x="3457218" y="519756"/>
                <a:ext cx="1817426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8AF26D-AF76-2870-D1C6-647109756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7218" y="519756"/>
                <a:ext cx="1817426" cy="818814"/>
              </a:xfrm>
              <a:prstGeom prst="rect">
                <a:avLst/>
              </a:prstGeom>
              <a:blipFill>
                <a:blip r:embed="rId2"/>
                <a:stretch>
                  <a:fillRect l="-34028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B8DE04-21A5-772F-3464-FFB1E8F192EA}"/>
                  </a:ext>
                </a:extLst>
              </p:cNvPr>
              <p:cNvSpPr txBox="1"/>
              <p:nvPr/>
            </p:nvSpPr>
            <p:spPr bwMode="auto">
              <a:xfrm>
                <a:off x="739723" y="1298495"/>
                <a:ext cx="57275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oscillating,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exponentially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decreasing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→∞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B8DE04-21A5-772F-3464-FFB1E8F19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723" y="1298495"/>
                <a:ext cx="5727561" cy="369332"/>
              </a:xfrm>
              <a:prstGeom prst="rect">
                <a:avLst/>
              </a:prstGeom>
              <a:blipFill>
                <a:blip r:embed="rId3"/>
                <a:stretch>
                  <a:fillRect l="-8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9B6BE59-17FF-46C1-6796-982446FABB36}"/>
              </a:ext>
            </a:extLst>
          </p:cNvPr>
          <p:cNvSpPr txBox="1"/>
          <p:nvPr/>
        </p:nvSpPr>
        <p:spPr bwMode="auto">
          <a:xfrm>
            <a:off x="739723" y="1667827"/>
            <a:ext cx="7560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Euclidean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Wick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2F22CD-0DC0-EFA3-5271-159B35046F62}"/>
                  </a:ext>
                </a:extLst>
              </p:cNvPr>
              <p:cNvSpPr txBox="1"/>
              <p:nvPr/>
            </p:nvSpPr>
            <p:spPr bwMode="auto">
              <a:xfrm>
                <a:off x="752109" y="2037159"/>
                <a:ext cx="52906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becomes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imaginary: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2F22CD-0DC0-EFA3-5271-159B35046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109" y="2037159"/>
                <a:ext cx="5290632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3E8C87-62CB-C167-6262-8D96CD9C34CA}"/>
                  </a:ext>
                </a:extLst>
              </p:cNvPr>
              <p:cNvSpPr txBox="1"/>
              <p:nvPr/>
            </p:nvSpPr>
            <p:spPr bwMode="auto">
              <a:xfrm>
                <a:off x="3477812" y="2037472"/>
                <a:ext cx="200464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3E8C87-62CB-C167-6262-8D96CD9C3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7812" y="2037472"/>
                <a:ext cx="200464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7CCE95-55CD-C44F-7BD1-915E03392EB7}"/>
                  </a:ext>
                </a:extLst>
              </p:cNvPr>
              <p:cNvSpPr txBox="1"/>
              <p:nvPr/>
            </p:nvSpPr>
            <p:spPr bwMode="auto">
              <a:xfrm>
                <a:off x="3477812" y="2477869"/>
                <a:ext cx="3315138" cy="28251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7CCE95-55CD-C44F-7BD1-915E03392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7812" y="2477869"/>
                <a:ext cx="3315138" cy="282513"/>
              </a:xfrm>
              <a:prstGeom prst="rect">
                <a:avLst/>
              </a:prstGeom>
              <a:blipFill>
                <a:blip r:embed="rId6"/>
                <a:stretch>
                  <a:fillRect l="-766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412F97-5A3C-1690-ACCB-3321EE4EF034}"/>
                  </a:ext>
                </a:extLst>
              </p:cNvPr>
              <p:cNvSpPr txBox="1"/>
              <p:nvPr/>
            </p:nvSpPr>
            <p:spPr bwMode="auto">
              <a:xfrm>
                <a:off x="3477812" y="3116654"/>
                <a:ext cx="200464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412F97-5A3C-1690-ACCB-3321EE4EF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7812" y="3116654"/>
                <a:ext cx="200464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0F7BD7-007B-0930-8013-3B407CDFC1CD}"/>
                  </a:ext>
                </a:extLst>
              </p:cNvPr>
              <p:cNvSpPr txBox="1"/>
              <p:nvPr/>
            </p:nvSpPr>
            <p:spPr bwMode="auto">
              <a:xfrm>
                <a:off x="3477812" y="3559745"/>
                <a:ext cx="3316228" cy="28251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0F7BD7-007B-0930-8013-3B407CDFC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7812" y="3559745"/>
                <a:ext cx="3316228" cy="282513"/>
              </a:xfrm>
              <a:prstGeom prst="rect">
                <a:avLst/>
              </a:prstGeom>
              <a:blipFill>
                <a:blip r:embed="rId8"/>
                <a:stretch>
                  <a:fillRect l="-1527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59FA3F9-663C-3324-BE96-D466C17D0C46}"/>
              </a:ext>
            </a:extLst>
          </p:cNvPr>
          <p:cNvSpPr txBox="1"/>
          <p:nvPr/>
        </p:nvSpPr>
        <p:spPr bwMode="auto">
          <a:xfrm>
            <a:off x="739723" y="2747322"/>
            <a:ext cx="8243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Momenta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accordingly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vanishes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ECB8041A-69A0-7255-4A75-FAA726A70BFE}"/>
                  </a:ext>
                </a:extLst>
              </p:cNvPr>
              <p:cNvSpPr txBox="1"/>
              <p:nvPr/>
            </p:nvSpPr>
            <p:spPr>
              <a:xfrm>
                <a:off x="850122" y="3924226"/>
                <a:ext cx="5506761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ECB8041A-69A0-7255-4A75-FAA726A70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22" y="3924226"/>
                <a:ext cx="5506761" cy="818814"/>
              </a:xfrm>
              <a:prstGeom prst="rect">
                <a:avLst/>
              </a:prstGeom>
              <a:blipFill>
                <a:blip r:embed="rId9"/>
                <a:stretch>
                  <a:fillRect l="-1379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DB9D0F1F-CDAA-90AD-F55F-36B49D9B60BC}"/>
                  </a:ext>
                </a:extLst>
              </p:cNvPr>
              <p:cNvSpPr txBox="1"/>
              <p:nvPr/>
            </p:nvSpPr>
            <p:spPr>
              <a:xfrm>
                <a:off x="1220635" y="4798390"/>
                <a:ext cx="4765733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𝐸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DB9D0F1F-CDAA-90AD-F55F-36B49D9B6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635" y="4798390"/>
                <a:ext cx="4765733" cy="818814"/>
              </a:xfrm>
              <a:prstGeom prst="rect">
                <a:avLst/>
              </a:prstGeom>
              <a:blipFill>
                <a:blip r:embed="rId10"/>
                <a:stretch>
                  <a:fillRect l="-7181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02FB16-817A-4919-0B31-553FE8DF9969}"/>
                  </a:ext>
                </a:extLst>
              </p:cNvPr>
              <p:cNvSpPr txBox="1"/>
              <p:nvPr/>
            </p:nvSpPr>
            <p:spPr bwMode="auto">
              <a:xfrm>
                <a:off x="1220635" y="5672554"/>
                <a:ext cx="4952045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02FB16-817A-4919-0B31-553FE8DF9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0635" y="5672554"/>
                <a:ext cx="4952045" cy="818814"/>
              </a:xfrm>
              <a:prstGeom prst="rect">
                <a:avLst/>
              </a:prstGeom>
              <a:blipFill>
                <a:blip r:embed="rId11"/>
                <a:stretch>
                  <a:fillRect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2144ED-97FF-74E0-8EB2-1B67109A98A0}"/>
                  </a:ext>
                </a:extLst>
              </p:cNvPr>
              <p:cNvSpPr txBox="1"/>
              <p:nvPr/>
            </p:nvSpPr>
            <p:spPr bwMode="auto">
              <a:xfrm>
                <a:off x="6883386" y="4222277"/>
                <a:ext cx="22123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□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d'Alembertian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2144ED-97FF-74E0-8EB2-1B67109A9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3386" y="4222277"/>
                <a:ext cx="2212367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D62C8D-8B3A-D072-93EC-707A652FB7E0}"/>
              </a:ext>
            </a:extLst>
          </p:cNvPr>
          <p:cNvSpPr txBox="1"/>
          <p:nvPr/>
        </p:nvSpPr>
        <p:spPr bwMode="auto">
          <a:xfrm>
            <a:off x="6312216" y="5731879"/>
            <a:ext cx="26710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exponentially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488F9-5EF9-083D-9F2C-2B84A16B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03" y="1513354"/>
            <a:ext cx="7772400" cy="1915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C3EBD-B95B-E77E-BCB2-DD97E4412F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524"/>
          <a:stretch>
            <a:fillRect/>
          </a:stretch>
        </p:blipFill>
        <p:spPr>
          <a:xfrm>
            <a:off x="760013" y="3338564"/>
            <a:ext cx="7804690" cy="9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2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E2EF7-8FA4-543C-E1EA-8EEB3B981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29"/>
          <a:stretch>
            <a:fillRect/>
          </a:stretch>
        </p:blipFill>
        <p:spPr>
          <a:xfrm>
            <a:off x="1075401" y="59872"/>
            <a:ext cx="6722600" cy="6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3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D65AA-5E68-8067-9000-2C88EFCDA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13" y="278205"/>
            <a:ext cx="5308670" cy="6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6C1A03-4D01-69DC-56BB-DC38E8205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990DA-40E4-B220-F2D6-48449EDF8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4DA4CA-776E-9CF0-D2FF-8E37B483E866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09351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3B2D7-A692-2594-6800-44AB0792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4" y="4357456"/>
            <a:ext cx="7683500" cy="226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FC529-EB9B-110D-25D9-BA2773F6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63" y="2542183"/>
            <a:ext cx="7683501" cy="189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241048-667F-3DAE-0392-14B2453FBFC9}"/>
                  </a:ext>
                </a:extLst>
              </p:cNvPr>
              <p:cNvSpPr txBox="1"/>
              <p:nvPr/>
            </p:nvSpPr>
            <p:spPr bwMode="auto">
              <a:xfrm>
                <a:off x="2844887" y="815733"/>
                <a:ext cx="335942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241048-667F-3DAE-0392-14B2453FB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4887" y="815733"/>
                <a:ext cx="3359429" cy="818814"/>
              </a:xfrm>
              <a:prstGeom prst="rect">
                <a:avLst/>
              </a:prstGeom>
              <a:blipFill>
                <a:blip r:embed="rId4"/>
                <a:stretch>
                  <a:fillRect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53EFF16-1082-9C64-A0F4-25A8FCABF9E1}"/>
              </a:ext>
            </a:extLst>
          </p:cNvPr>
          <p:cNvSpPr txBox="1"/>
          <p:nvPr/>
        </p:nvSpPr>
        <p:spPr bwMode="auto">
          <a:xfrm>
            <a:off x="719363" y="1672193"/>
            <a:ext cx="738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summation over history becomes summation over all possible configurations.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6B605-83DF-4938-ADAA-BB08334F22FB}"/>
              </a:ext>
            </a:extLst>
          </p:cNvPr>
          <p:cNvSpPr txBox="1"/>
          <p:nvPr/>
        </p:nvSpPr>
        <p:spPr bwMode="auto">
          <a:xfrm>
            <a:off x="719363" y="2079171"/>
            <a:ext cx="7248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partition function in statistical mechanics with Canonical Ensemble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D55B4-9FDB-CF75-1B72-EAC62A93A26E}"/>
              </a:ext>
            </a:extLst>
          </p:cNvPr>
          <p:cNvSpPr txBox="1"/>
          <p:nvPr/>
        </p:nvSpPr>
        <p:spPr bwMode="auto">
          <a:xfrm>
            <a:off x="719363" y="1042903"/>
            <a:ext cx="4653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Euclidean Space,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726DC-F110-C9CD-ACFB-259B55CC8D26}"/>
              </a:ext>
            </a:extLst>
          </p:cNvPr>
          <p:cNvSpPr txBox="1"/>
          <p:nvPr/>
        </p:nvSpPr>
        <p:spPr bwMode="auto">
          <a:xfrm>
            <a:off x="719363" y="371109"/>
            <a:ext cx="5202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量子場論與多體系統統計力學在數學上是互通的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1EE39-0941-DF05-BE35-7757A4B46C1D}"/>
              </a:ext>
            </a:extLst>
          </p:cNvPr>
          <p:cNvSpPr txBox="1"/>
          <p:nvPr/>
        </p:nvSpPr>
        <p:spPr bwMode="auto">
          <a:xfrm>
            <a:off x="2473692" y="2069432"/>
            <a:ext cx="4600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Feynman Rule from Feynman’s path integral</a:t>
            </a:r>
          </a:p>
        </p:txBody>
      </p:sp>
    </p:spTree>
    <p:extLst>
      <p:ext uri="{BB962C8B-B14F-4D97-AF65-F5344CB8AC3E}">
        <p14:creationId xmlns:p14="http://schemas.microsoft.com/office/powerpoint/2010/main" val="2703501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E65E0-7A3F-3394-DA91-43160A27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528003-874A-167D-B86E-4BEA268860C3}"/>
                  </a:ext>
                </a:extLst>
              </p:cNvPr>
              <p:cNvSpPr txBox="1"/>
              <p:nvPr/>
            </p:nvSpPr>
            <p:spPr bwMode="auto">
              <a:xfrm>
                <a:off x="587821" y="3415594"/>
                <a:ext cx="7790827" cy="7264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acc>
                            <m:accPr>
                              <m:chr m:val="̂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acc>
                            <m:accPr>
                              <m:chr m:val="̂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528003-874A-167D-B86E-4BEA26886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21" y="3415594"/>
                <a:ext cx="7790827" cy="726481"/>
              </a:xfrm>
              <a:prstGeom prst="rect">
                <a:avLst/>
              </a:prstGeom>
              <a:blipFill>
                <a:blip r:embed="rId2"/>
                <a:stretch>
                  <a:fillRect t="-153448" b="-2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94486C-D372-BEA2-48A6-FE1CCB1D8F41}"/>
                  </a:ext>
                </a:extLst>
              </p:cNvPr>
              <p:cNvSpPr txBox="1"/>
              <p:nvPr/>
            </p:nvSpPr>
            <p:spPr bwMode="auto">
              <a:xfrm>
                <a:off x="587821" y="3032040"/>
                <a:ext cx="79890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already know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𝐽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’s derivatives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gives the Green functions of QFT. So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94486C-D372-BEA2-48A6-FE1CCB1D8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21" y="3032040"/>
                <a:ext cx="7989093" cy="369332"/>
              </a:xfrm>
              <a:prstGeom prst="rect">
                <a:avLst/>
              </a:prstGeom>
              <a:blipFill>
                <a:blip r:embed="rId3"/>
                <a:stretch>
                  <a:fillRect l="-63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902F5E-9F4E-E4DF-0505-CE9EFA8CB13B}"/>
                  </a:ext>
                </a:extLst>
              </p:cNvPr>
              <p:cNvSpPr txBox="1"/>
              <p:nvPr/>
            </p:nvSpPr>
            <p:spPr bwMode="auto">
              <a:xfrm>
                <a:off x="589501" y="206096"/>
                <a:ext cx="85544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𝐽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called generating functional. </a:t>
                </a:r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902F5E-9F4E-E4DF-0505-CE9EFA8C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501" y="206096"/>
                <a:ext cx="8554499" cy="369332"/>
              </a:xfrm>
              <a:prstGeom prst="rect">
                <a:avLst/>
              </a:prstGeom>
              <a:blipFill>
                <a:blip r:embed="rId4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F5C19E-D575-2E82-457C-F0DF01B2FE6E}"/>
                  </a:ext>
                </a:extLst>
              </p:cNvPr>
              <p:cNvSpPr txBox="1"/>
              <p:nvPr/>
            </p:nvSpPr>
            <p:spPr bwMode="auto">
              <a:xfrm>
                <a:off x="587821" y="974629"/>
                <a:ext cx="5087820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</m:e>
                          </m:d>
                        </m:sup>
                      </m:sSup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=0</m:t>
                              </m:r>
                            </m:e>
                          </m:d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F5C19E-D575-2E82-457C-F0DF01B2F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21" y="974629"/>
                <a:ext cx="5087820" cy="818814"/>
              </a:xfrm>
              <a:prstGeom prst="rect">
                <a:avLst/>
              </a:prstGeom>
              <a:blipFill>
                <a:blip r:embed="rId5"/>
                <a:stretch>
                  <a:fillRect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40305BB-F0E6-3066-84D9-E909EEDEE9E6}"/>
              </a:ext>
            </a:extLst>
          </p:cNvPr>
          <p:cNvSpPr txBox="1"/>
          <p:nvPr/>
        </p:nvSpPr>
        <p:spPr bwMode="auto">
          <a:xfrm>
            <a:off x="569403" y="4768171"/>
            <a:ext cx="8025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Green’s function, we can calculate the S matrix, by LSZ reduction formula.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D97347-DAF7-57A0-BDA4-F73CC69A6644}"/>
                  </a:ext>
                </a:extLst>
              </p:cNvPr>
              <p:cNvSpPr txBox="1"/>
              <p:nvPr/>
            </p:nvSpPr>
            <p:spPr bwMode="auto">
              <a:xfrm>
                <a:off x="587821" y="5145213"/>
                <a:ext cx="8007512" cy="7641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e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D97347-DAF7-57A0-BDA4-F73CC69A6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21" y="5145213"/>
                <a:ext cx="8007512" cy="764120"/>
              </a:xfrm>
              <a:prstGeom prst="rect">
                <a:avLst/>
              </a:prstGeom>
              <a:blipFill>
                <a:blip r:embed="rId6"/>
                <a:stretch>
                  <a:fillRect t="-144262" b="-20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42CF92-69A6-2419-43CB-85A648D730B7}"/>
                  </a:ext>
                </a:extLst>
              </p:cNvPr>
              <p:cNvSpPr txBox="1"/>
              <p:nvPr/>
            </p:nvSpPr>
            <p:spPr bwMode="auto">
              <a:xfrm>
                <a:off x="2722372" y="5969922"/>
                <a:ext cx="2439129" cy="3126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42CF92-69A6-2419-43CB-85A648D73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2372" y="5969922"/>
                <a:ext cx="2439129" cy="312650"/>
              </a:xfrm>
              <a:prstGeom prst="rect">
                <a:avLst/>
              </a:prstGeom>
              <a:blipFill>
                <a:blip r:embed="rId7"/>
                <a:stretch>
                  <a:fillRect l="-1036" t="-11538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C7BD2D-7581-DC0B-4D78-264DD8D2DA13}"/>
                  </a:ext>
                </a:extLst>
              </p:cNvPr>
              <p:cNvSpPr txBox="1"/>
              <p:nvPr/>
            </p:nvSpPr>
            <p:spPr bwMode="auto">
              <a:xfrm>
                <a:off x="589499" y="2240655"/>
                <a:ext cx="6362284" cy="7264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𝛿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𝐽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⋯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C7BD2D-7581-DC0B-4D78-264DD8D2D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499" y="2240655"/>
                <a:ext cx="6362284" cy="726481"/>
              </a:xfrm>
              <a:prstGeom prst="rect">
                <a:avLst/>
              </a:prstGeom>
              <a:blipFill>
                <a:blip r:embed="rId8"/>
                <a:stretch>
                  <a:fillRect t="-186207" b="-2586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9A5644-E58E-22C9-4460-97630D6716C2}"/>
                  </a:ext>
                </a:extLst>
              </p:cNvPr>
              <p:cNvSpPr txBox="1"/>
              <p:nvPr/>
            </p:nvSpPr>
            <p:spPr bwMode="auto">
              <a:xfrm>
                <a:off x="587822" y="1768283"/>
                <a:ext cx="78628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 derivatives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also be calculated in path integral formalism.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9A5644-E58E-22C9-4460-97630D671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22" y="1768283"/>
                <a:ext cx="7862842" cy="369332"/>
              </a:xfrm>
              <a:prstGeom prst="rect">
                <a:avLst/>
              </a:prstGeom>
              <a:blipFill>
                <a:blip r:embed="rId9"/>
                <a:stretch>
                  <a:fillRect l="-6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E70B36-5FA5-B471-3A58-CB33A0635462}"/>
                  </a:ext>
                </a:extLst>
              </p:cNvPr>
              <p:cNvSpPr txBox="1"/>
              <p:nvPr/>
            </p:nvSpPr>
            <p:spPr bwMode="auto">
              <a:xfrm>
                <a:off x="569403" y="4250588"/>
                <a:ext cx="85561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bserve that commuting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⋯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R automatically arranged into time order at L.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E70B36-5FA5-B471-3A58-CB33A0635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403" y="4250588"/>
                <a:ext cx="8556179" cy="369332"/>
              </a:xfrm>
              <a:prstGeom prst="rect">
                <a:avLst/>
              </a:prstGeom>
              <a:blipFill>
                <a:blip r:embed="rId10"/>
                <a:stretch>
                  <a:fillRect l="-59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B1B3012-3B55-7FA9-7725-A20541FC8FD1}"/>
              </a:ext>
            </a:extLst>
          </p:cNvPr>
          <p:cNvSpPr txBox="1"/>
          <p:nvPr/>
        </p:nvSpPr>
        <p:spPr bwMode="auto">
          <a:xfrm>
            <a:off x="569403" y="583138"/>
            <a:ext cx="8314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define it as calculated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Euclidean space and continued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Minkowski Space.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7" grpId="0"/>
      <p:bldP spid="18" grpId="0" animBg="1"/>
      <p:bldP spid="19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21FD9-81F3-6410-170B-ED81069D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923" y="5366865"/>
            <a:ext cx="876300" cy="431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AF9CEC-42A4-B914-100E-4E2CA5C1461D}"/>
                  </a:ext>
                </a:extLst>
              </p:cNvPr>
              <p:cNvSpPr txBox="1"/>
              <p:nvPr/>
            </p:nvSpPr>
            <p:spPr bwMode="auto">
              <a:xfrm>
                <a:off x="255069" y="644885"/>
                <a:ext cx="8576110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□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AF9CEC-42A4-B914-100E-4E2CA5C14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069" y="644885"/>
                <a:ext cx="8576110" cy="818814"/>
              </a:xfrm>
              <a:prstGeom prst="rect">
                <a:avLst/>
              </a:prstGeom>
              <a:blipFill>
                <a:blip r:embed="rId3"/>
                <a:stretch>
                  <a:fillRect l="-2219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9C7423-6957-40F2-55C0-21960A2C244B}"/>
                  </a:ext>
                </a:extLst>
              </p:cNvPr>
              <p:cNvSpPr txBox="1"/>
              <p:nvPr/>
            </p:nvSpPr>
            <p:spPr>
              <a:xfrm>
                <a:off x="1243507" y="1825605"/>
                <a:ext cx="4733782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det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9C7423-6957-40F2-55C0-21960A2C2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507" y="1825605"/>
                <a:ext cx="4733782" cy="726481"/>
              </a:xfrm>
              <a:prstGeom prst="rect">
                <a:avLst/>
              </a:prstGeom>
              <a:blipFill>
                <a:blip r:embed="rId4"/>
                <a:stretch>
                  <a:fillRect l="-16845" t="-150847" b="-2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5046F7-FB19-A29D-BD9A-95F5763AA874}"/>
                  </a:ext>
                </a:extLst>
              </p:cNvPr>
              <p:cNvSpPr txBox="1"/>
              <p:nvPr/>
            </p:nvSpPr>
            <p:spPr bwMode="auto">
              <a:xfrm>
                <a:off x="1246315" y="2595370"/>
                <a:ext cx="2360908" cy="37317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□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𝐽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5046F7-FB19-A29D-BD9A-95F5763AA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6315" y="2595370"/>
                <a:ext cx="2360908" cy="373179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AC133E0-A1E4-420D-04CD-5E89DD8C011E}"/>
              </a:ext>
            </a:extLst>
          </p:cNvPr>
          <p:cNvSpPr txBox="1"/>
          <p:nvPr/>
        </p:nvSpPr>
        <p:spPr bwMode="auto">
          <a:xfrm>
            <a:off x="1269934" y="1433393"/>
            <a:ext cx="5094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familiar formula we just derived: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78A5C2-7360-49CC-36BA-01AE2846B14F}"/>
                  </a:ext>
                </a:extLst>
              </p:cNvPr>
              <p:cNvSpPr txBox="1"/>
              <p:nvPr/>
            </p:nvSpPr>
            <p:spPr bwMode="auto">
              <a:xfrm>
                <a:off x="1243506" y="2603426"/>
                <a:ext cx="6499962" cy="8569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E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78A5C2-7360-49CC-36BA-01AE2846B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506" y="2603426"/>
                <a:ext cx="6499962" cy="856966"/>
              </a:xfrm>
              <a:prstGeom prst="rect">
                <a:avLst/>
              </a:prstGeom>
              <a:blipFill>
                <a:blip r:embed="rId6"/>
                <a:stretch>
                  <a:fillRect t="-118841" b="-1782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2162EA-3221-F442-1BB2-B1EE5E51C9F9}"/>
                  </a:ext>
                </a:extLst>
              </p:cNvPr>
              <p:cNvSpPr txBox="1"/>
              <p:nvPr/>
            </p:nvSpPr>
            <p:spPr bwMode="auto">
              <a:xfrm>
                <a:off x="1243506" y="3570956"/>
                <a:ext cx="45720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Choose </a:t>
                </a:r>
                <a14:m>
                  <m:oMath xmlns:m="http://schemas.openxmlformats.org/officeDocument/2006/math">
                    <m:r>
                      <a:rPr kumimoji="1"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that: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E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𝐽</m:t>
                        </m:r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=0</m:t>
                        </m:r>
                      </m:e>
                    </m:d>
                    <m:r>
                      <a:rPr kumimoji="1" lang="en-US" b="0" i="1" smtClean="0">
                        <a:latin typeface="Cambria Math" panose="02040503050406030204" pitchFamily="18" charset="0"/>
                        <a:cs typeface="Times New Roman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2162EA-3221-F442-1BB2-B1EE5E51C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506" y="3570956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831" t="-10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760001-597A-B5A6-5247-980C289BBB23}"/>
                  </a:ext>
                </a:extLst>
              </p:cNvPr>
              <p:cNvSpPr txBox="1"/>
              <p:nvPr/>
            </p:nvSpPr>
            <p:spPr bwMode="auto">
              <a:xfrm>
                <a:off x="1243506" y="4037304"/>
                <a:ext cx="4572000" cy="8569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E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760001-597A-B5A6-5247-980C289B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506" y="4037304"/>
                <a:ext cx="4572000" cy="856966"/>
              </a:xfrm>
              <a:prstGeom prst="rect">
                <a:avLst/>
              </a:prstGeom>
              <a:blipFill>
                <a:blip r:embed="rId8"/>
                <a:stretch>
                  <a:fillRect t="-118841" b="-1782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486793-57C9-C580-AF96-705486CFBB5B}"/>
                  </a:ext>
                </a:extLst>
              </p:cNvPr>
              <p:cNvSpPr txBox="1"/>
              <p:nvPr/>
            </p:nvSpPr>
            <p:spPr bwMode="auto">
              <a:xfrm>
                <a:off x="1243506" y="5021249"/>
                <a:ext cx="1418008" cy="67941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486793-57C9-C580-AF96-705486CFB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506" y="5021249"/>
                <a:ext cx="1418008" cy="6794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DA929D6-B0C4-221C-BACF-90AE636A42A9}"/>
              </a:ext>
            </a:extLst>
          </p:cNvPr>
          <p:cNvSpPr txBox="1"/>
          <p:nvPr/>
        </p:nvSpPr>
        <p:spPr bwMode="auto">
          <a:xfrm>
            <a:off x="2695029" y="4987062"/>
            <a:ext cx="5828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function connecting two sources is just the propagator!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606091-D977-209B-D9D7-6AD4B4187B0B}"/>
                  </a:ext>
                </a:extLst>
              </p:cNvPr>
              <p:cNvSpPr txBox="1"/>
              <p:nvPr/>
            </p:nvSpPr>
            <p:spPr bwMode="auto">
              <a:xfrm>
                <a:off x="3979048" y="6328464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606091-D977-209B-D9D7-6AD4B4187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9048" y="6328464"/>
                <a:ext cx="490519" cy="276999"/>
              </a:xfrm>
              <a:prstGeom prst="rect">
                <a:avLst/>
              </a:prstGeom>
              <a:blipFill>
                <a:blip r:embed="rId10"/>
                <a:stretch>
                  <a:fillRect l="-2564" r="-2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04274C-5830-CCA5-2826-8890062F5D51}"/>
                  </a:ext>
                </a:extLst>
              </p:cNvPr>
              <p:cNvSpPr txBox="1"/>
              <p:nvPr/>
            </p:nvSpPr>
            <p:spPr bwMode="auto">
              <a:xfrm>
                <a:off x="1243506" y="5834335"/>
                <a:ext cx="44750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E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𝐽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just sum of any numbers of….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04274C-5830-CCA5-2826-8890062F5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506" y="5834335"/>
                <a:ext cx="4475087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DB485A1-5BAC-FF37-100A-004CFD66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34" y="6246951"/>
            <a:ext cx="876300" cy="43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947CA-6458-87D5-9418-F388EB6B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749" y="6239337"/>
            <a:ext cx="876300" cy="43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101FC1-C4E5-75BA-3601-CD2BF4B1A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95" y="6296459"/>
            <a:ext cx="876300" cy="431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702BAF-386D-4B52-2635-1609396F5F74}"/>
              </a:ext>
            </a:extLst>
          </p:cNvPr>
          <p:cNvSpPr txBox="1"/>
          <p:nvPr/>
        </p:nvSpPr>
        <p:spPr bwMode="auto">
          <a:xfrm>
            <a:off x="1254447" y="279266"/>
            <a:ext cx="4347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calculate first in Euclidean Space!</a:t>
            </a:r>
          </a:p>
        </p:txBody>
      </p:sp>
    </p:spTree>
    <p:extLst>
      <p:ext uri="{BB962C8B-B14F-4D97-AF65-F5344CB8AC3E}">
        <p14:creationId xmlns:p14="http://schemas.microsoft.com/office/powerpoint/2010/main" val="37685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 animBg="1"/>
      <p:bldP spid="12" grpId="0" animBg="1"/>
      <p:bldP spid="13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239DF7-FF7A-B0D3-9BF4-E22C85299228}"/>
                  </a:ext>
                </a:extLst>
              </p:cNvPr>
              <p:cNvSpPr txBox="1"/>
              <p:nvPr/>
            </p:nvSpPr>
            <p:spPr bwMode="auto">
              <a:xfrm>
                <a:off x="1109907" y="1131912"/>
                <a:ext cx="2445388" cy="61363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239DF7-FF7A-B0D3-9BF4-E22C85299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9907" y="1131912"/>
                <a:ext cx="2445388" cy="613630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D6A03F-3530-EE41-F9A5-C904CFD87384}"/>
                  </a:ext>
                </a:extLst>
              </p:cNvPr>
              <p:cNvSpPr txBox="1"/>
              <p:nvPr/>
            </p:nvSpPr>
            <p:spPr bwMode="auto">
              <a:xfrm>
                <a:off x="1109907" y="1872812"/>
                <a:ext cx="4124713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(4)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D6A03F-3530-EE41-F9A5-C904CFD87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9907" y="1872812"/>
                <a:ext cx="4124713" cy="380810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35D60A-C40C-8791-A524-7A5AC7E0BE1D}"/>
                  </a:ext>
                </a:extLst>
              </p:cNvPr>
              <p:cNvSpPr txBox="1"/>
              <p:nvPr/>
            </p:nvSpPr>
            <p:spPr bwMode="auto">
              <a:xfrm>
                <a:off x="1109907" y="334017"/>
                <a:ext cx="1418008" cy="67941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35D60A-C40C-8791-A524-7A5AC7E0B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9907" y="334017"/>
                <a:ext cx="1418008" cy="6794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C8E0E48-B727-3102-08B6-5345847943C0}"/>
              </a:ext>
            </a:extLst>
          </p:cNvPr>
          <p:cNvSpPr txBox="1"/>
          <p:nvPr/>
        </p:nvSpPr>
        <p:spPr bwMode="auto">
          <a:xfrm>
            <a:off x="2612571" y="489059"/>
            <a:ext cx="5014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continued back to Monkowski space.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548978-FC0A-0DD3-671E-8F57C52E1428}"/>
                  </a:ext>
                </a:extLst>
              </p:cNvPr>
              <p:cNvSpPr txBox="1"/>
              <p:nvPr/>
            </p:nvSpPr>
            <p:spPr bwMode="auto">
              <a:xfrm>
                <a:off x="3622429" y="1269812"/>
                <a:ext cx="43911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would be Feynman Propagator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548978-FC0A-0DD3-671E-8F57C52E1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2429" y="1269812"/>
                <a:ext cx="4391130" cy="369332"/>
              </a:xfrm>
              <a:prstGeom prst="rect">
                <a:avLst/>
              </a:prstGeom>
              <a:blipFill>
                <a:blip r:embed="rId5"/>
                <a:stretch>
                  <a:fillRect l="-115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174D8E0-1275-414B-0146-6C6FAA783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356" y="2629872"/>
            <a:ext cx="2964263" cy="2661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460ED9-3A20-0677-0678-AB2EC8985418}"/>
                  </a:ext>
                </a:extLst>
              </p:cNvPr>
              <p:cNvSpPr txBox="1"/>
              <p:nvPr/>
            </p:nvSpPr>
            <p:spPr bwMode="auto">
              <a:xfrm>
                <a:off x="1113705" y="2284306"/>
                <a:ext cx="6101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to ensure there is no pole in the analytic continuation.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460ED9-3A20-0677-0678-AB2EC8985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3705" y="2284306"/>
                <a:ext cx="6101009" cy="369332"/>
              </a:xfrm>
              <a:prstGeom prst="rect">
                <a:avLst/>
              </a:prstGeom>
              <a:blipFill>
                <a:blip r:embed="rId7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5356CD8-EE4E-2964-4522-DEF00F3A902B}"/>
              </a:ext>
            </a:extLst>
          </p:cNvPr>
          <p:cNvSpPr txBox="1"/>
          <p:nvPr/>
        </p:nvSpPr>
        <p:spPr bwMode="auto">
          <a:xfrm>
            <a:off x="5061205" y="3822045"/>
            <a:ext cx="1319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Monkowski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C170C-38D1-DF3E-E30C-0DE53B5EAA9A}"/>
              </a:ext>
            </a:extLst>
          </p:cNvPr>
          <p:cNvSpPr txBox="1"/>
          <p:nvPr/>
        </p:nvSpPr>
        <p:spPr bwMode="auto">
          <a:xfrm>
            <a:off x="4363835" y="3145030"/>
            <a:ext cx="870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Euclidean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8263B0-2B75-098E-3905-CD0E15932A61}"/>
                  </a:ext>
                </a:extLst>
              </p:cNvPr>
              <p:cNvSpPr txBox="1"/>
              <p:nvPr/>
            </p:nvSpPr>
            <p:spPr bwMode="auto">
              <a:xfrm>
                <a:off x="338874" y="5780791"/>
                <a:ext cx="8393228" cy="8569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𝜀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e>
                          </m:nary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𝜀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𝐽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8263B0-2B75-098E-3905-CD0E15932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874" y="5780791"/>
                <a:ext cx="8393228" cy="856966"/>
              </a:xfrm>
              <a:prstGeom prst="rect">
                <a:avLst/>
              </a:prstGeom>
              <a:blipFill>
                <a:blip r:embed="rId8"/>
                <a:stretch>
                  <a:fillRect t="-122059" b="-182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36E5EB-43F9-62EC-4E1B-4F5F78C0FD5D}"/>
              </a:ext>
            </a:extLst>
          </p:cNvPr>
          <p:cNvSpPr txBox="1"/>
          <p:nvPr/>
        </p:nvSpPr>
        <p:spPr bwMode="auto">
          <a:xfrm>
            <a:off x="1109907" y="5339036"/>
            <a:ext cx="3054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Fourier Transformation:</a:t>
            </a:r>
          </a:p>
        </p:txBody>
      </p:sp>
    </p:spTree>
    <p:extLst>
      <p:ext uri="{BB962C8B-B14F-4D97-AF65-F5344CB8AC3E}">
        <p14:creationId xmlns:p14="http://schemas.microsoft.com/office/powerpoint/2010/main" val="25586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4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9CDEE64-A99C-0132-6003-C6AA6E0A7F7D}"/>
                  </a:ext>
                </a:extLst>
              </p:cNvPr>
              <p:cNvSpPr txBox="1"/>
              <p:nvPr/>
            </p:nvSpPr>
            <p:spPr bwMode="auto">
              <a:xfrm>
                <a:off x="722180" y="1002672"/>
                <a:ext cx="498626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9CDEE64-A99C-0132-6003-C6AA6E0A7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180" y="1002672"/>
                <a:ext cx="4986269" cy="818814"/>
              </a:xfrm>
              <a:prstGeom prst="rect">
                <a:avLst/>
              </a:prstGeom>
              <a:blipFill>
                <a:blip r:embed="rId2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7FD390-60EB-B41F-340C-C06F233C017A}"/>
                  </a:ext>
                </a:extLst>
              </p:cNvPr>
              <p:cNvSpPr txBox="1"/>
              <p:nvPr/>
            </p:nvSpPr>
            <p:spPr bwMode="auto">
              <a:xfrm>
                <a:off x="740144" y="2160131"/>
                <a:ext cx="6287783" cy="8564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exp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7FD390-60EB-B41F-340C-C06F233C0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144" y="2160131"/>
                <a:ext cx="6287783" cy="856453"/>
              </a:xfrm>
              <a:prstGeom prst="rect">
                <a:avLst/>
              </a:prstGeom>
              <a:blipFill>
                <a:blip r:embed="rId3"/>
                <a:stretch>
                  <a:fillRect t="-120290" b="-1768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5D95F7-FF32-9622-2F88-460473D0AB08}"/>
                  </a:ext>
                </a:extLst>
              </p:cNvPr>
              <p:cNvSpPr txBox="1"/>
              <p:nvPr/>
            </p:nvSpPr>
            <p:spPr bwMode="auto">
              <a:xfrm>
                <a:off x="722180" y="3411952"/>
                <a:ext cx="6697587" cy="8564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𝛿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𝛿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𝐽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5D95F7-FF32-9622-2F88-460473D0A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180" y="3411952"/>
                <a:ext cx="6697587" cy="856453"/>
              </a:xfrm>
              <a:prstGeom prst="rect">
                <a:avLst/>
              </a:prstGeom>
              <a:blipFill>
                <a:blip r:embed="rId4"/>
                <a:stretch>
                  <a:fillRect t="-123529" b="-180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5986473-EFEC-778E-D312-B33C128A7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0" y="5649118"/>
            <a:ext cx="8763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4D2A9-C5DE-A91D-EF3A-A6C16B759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769" y="5658430"/>
            <a:ext cx="8763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29B17-C085-49A0-72EC-4D5E15EB4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172" y="5669603"/>
            <a:ext cx="876300" cy="431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441432-32BC-A3A9-3029-40740EBA6AC9}"/>
                  </a:ext>
                </a:extLst>
              </p:cNvPr>
              <p:cNvSpPr txBox="1"/>
              <p:nvPr/>
            </p:nvSpPr>
            <p:spPr bwMode="auto">
              <a:xfrm>
                <a:off x="6188034" y="5735831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441432-32BC-A3A9-3029-40740EBA6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8034" y="5735831"/>
                <a:ext cx="490519" cy="276999"/>
              </a:xfrm>
              <a:prstGeom prst="rect">
                <a:avLst/>
              </a:prstGeom>
              <a:blipFill>
                <a:blip r:embed="rId6"/>
                <a:stretch>
                  <a:fillRect l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F68A40F-21C2-C3B3-29D8-256EEAC62BA4}"/>
              </a:ext>
            </a:extLst>
          </p:cNvPr>
          <p:cNvSpPr txBox="1"/>
          <p:nvPr/>
        </p:nvSpPr>
        <p:spPr bwMode="auto">
          <a:xfrm>
            <a:off x="722180" y="1777499"/>
            <a:ext cx="6679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separate the interaction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67764-242B-928E-46CB-55EDB143BD5F}"/>
                  </a:ext>
                </a:extLst>
              </p:cNvPr>
              <p:cNvSpPr txBox="1"/>
              <p:nvPr/>
            </p:nvSpPr>
            <p:spPr bwMode="auto">
              <a:xfrm>
                <a:off x="761037" y="588961"/>
                <a:ext cx="414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Now we can add interaction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I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67764-242B-928E-46CB-55EDB143B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037" y="588961"/>
                <a:ext cx="4143394" cy="369332"/>
              </a:xfrm>
              <a:prstGeom prst="rect">
                <a:avLst/>
              </a:prstGeom>
              <a:blipFill>
                <a:blip r:embed="rId7"/>
                <a:stretch>
                  <a:fillRect l="-15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DA37FE-0289-280D-C297-2D81DECD6653}"/>
                  </a:ext>
                </a:extLst>
              </p:cNvPr>
              <p:cNvSpPr txBox="1"/>
              <p:nvPr/>
            </p:nvSpPr>
            <p:spPr bwMode="auto">
              <a:xfrm>
                <a:off x="722180" y="3036982"/>
                <a:ext cx="86907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obtained by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functional derivatives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𝐽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derivatives is taken out of integral.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DA37FE-0289-280D-C297-2D81DECD6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180" y="3036982"/>
                <a:ext cx="8690761" cy="369332"/>
              </a:xfrm>
              <a:prstGeom prst="rect">
                <a:avLst/>
              </a:prstGeom>
              <a:blipFill>
                <a:blip r:embed="rId8"/>
                <a:stretch>
                  <a:fillRect l="-1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653B7C-891F-A608-A776-946BC265BAC4}"/>
                  </a:ext>
                </a:extLst>
              </p:cNvPr>
              <p:cNvSpPr txBox="1"/>
              <p:nvPr/>
            </p:nvSpPr>
            <p:spPr bwMode="auto">
              <a:xfrm>
                <a:off x="3642736" y="5460997"/>
                <a:ext cx="613758" cy="808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/>
                        <m:e/>
                      </m:nary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653B7C-891F-A608-A776-946BC265B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2736" y="5460997"/>
                <a:ext cx="613758" cy="808042"/>
              </a:xfrm>
              <a:prstGeom prst="rect">
                <a:avLst/>
              </a:prstGeom>
              <a:blipFill>
                <a:blip r:embed="rId9"/>
                <a:stretch>
                  <a:fillRect l="-136735" t="-106250" r="-46939" b="-16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10E3DA-4B14-B4B4-CEFC-917667DDF489}"/>
                  </a:ext>
                </a:extLst>
              </p:cNvPr>
              <p:cNvSpPr txBox="1"/>
              <p:nvPr/>
            </p:nvSpPr>
            <p:spPr bwMode="auto">
              <a:xfrm>
                <a:off x="740144" y="4399411"/>
                <a:ext cx="6422916" cy="8564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𝛿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𝛿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𝐽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𝜀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10E3DA-4B14-B4B4-CEFC-917667DDF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144" y="4399411"/>
                <a:ext cx="6422916" cy="856453"/>
              </a:xfrm>
              <a:prstGeom prst="rect">
                <a:avLst/>
              </a:prstGeom>
              <a:blipFill>
                <a:blip r:embed="rId10"/>
                <a:stretch>
                  <a:fillRect t="-123529" b="-180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4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11" grpId="0"/>
      <p:bldP spid="14" grpId="0"/>
      <p:bldP spid="15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C192-50D1-CFE1-6730-11EEA34E8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791BD9-D353-5904-4FF6-F4FB8C0E9540}"/>
                  </a:ext>
                </a:extLst>
              </p:cNvPr>
              <p:cNvSpPr txBox="1"/>
              <p:nvPr/>
            </p:nvSpPr>
            <p:spPr bwMode="auto">
              <a:xfrm>
                <a:off x="614633" y="4175235"/>
                <a:ext cx="7647606" cy="94641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𝛿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⋯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ℒ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𝛿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𝛿</m:t>
                                              </m:r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𝐽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𝐽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791BD9-D353-5904-4FF6-F4FB8C0E9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633" y="4175235"/>
                <a:ext cx="7647606" cy="946413"/>
              </a:xfrm>
              <a:prstGeom prst="rect">
                <a:avLst/>
              </a:prstGeom>
              <a:blipFill>
                <a:blip r:embed="rId2"/>
                <a:stretch>
                  <a:fillRect t="-213158" r="-15920" b="-296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93BFAE-CDED-8440-DE6C-6C47488B6538}"/>
                  </a:ext>
                </a:extLst>
              </p:cNvPr>
              <p:cNvSpPr txBox="1"/>
              <p:nvPr/>
            </p:nvSpPr>
            <p:spPr bwMode="auto">
              <a:xfrm>
                <a:off x="590438" y="5397954"/>
                <a:ext cx="8572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 dots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must either end up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in-out particles or as a leg in 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 vertex.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93BFAE-CDED-8440-DE6C-6C47488B6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38" y="5397954"/>
                <a:ext cx="8572803" cy="369332"/>
              </a:xfrm>
              <a:prstGeom prst="rect">
                <a:avLst/>
              </a:prstGeom>
              <a:blipFill>
                <a:blip r:embed="rId3"/>
                <a:stretch>
                  <a:fillRect l="-592" t="-6452" r="-148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7B3B92-878B-3121-5AE5-0AD5159DB3AB}"/>
                  </a:ext>
                </a:extLst>
              </p:cNvPr>
              <p:cNvSpPr txBox="1"/>
              <p:nvPr/>
            </p:nvSpPr>
            <p:spPr bwMode="auto">
              <a:xfrm>
                <a:off x="590437" y="5767286"/>
                <a:ext cx="59323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Otherwise, it will vanish as we take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7B3B92-878B-3121-5AE5-0AD5159DB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37" y="5767286"/>
                <a:ext cx="5932345" cy="369332"/>
              </a:xfrm>
              <a:prstGeom prst="rect">
                <a:avLst/>
              </a:prstGeom>
              <a:blipFill>
                <a:blip r:embed="rId4"/>
                <a:stretch>
                  <a:fillRect l="-85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9D8E88-7C44-1654-CD32-7E0F66B8346C}"/>
              </a:ext>
            </a:extLst>
          </p:cNvPr>
          <p:cNvCxnSpPr>
            <a:cxnSpLocks/>
          </p:cNvCxnSpPr>
          <p:nvPr/>
        </p:nvCxnSpPr>
        <p:spPr>
          <a:xfrm flipH="1" flipV="1">
            <a:off x="6772297" y="4954981"/>
            <a:ext cx="1068230" cy="588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394BDA-CCB2-FBB0-E911-7FDACF227D7F}"/>
              </a:ext>
            </a:extLst>
          </p:cNvPr>
          <p:cNvCxnSpPr>
            <a:cxnSpLocks/>
          </p:cNvCxnSpPr>
          <p:nvPr/>
        </p:nvCxnSpPr>
        <p:spPr>
          <a:xfrm flipH="1" flipV="1">
            <a:off x="4289009" y="5111301"/>
            <a:ext cx="959902" cy="37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C5A706-19CA-9FA5-C093-9F3BC02B92F8}"/>
                  </a:ext>
                </a:extLst>
              </p:cNvPr>
              <p:cNvSpPr txBox="1"/>
              <p:nvPr/>
            </p:nvSpPr>
            <p:spPr bwMode="auto">
              <a:xfrm>
                <a:off x="571196" y="1977595"/>
                <a:ext cx="7188690" cy="8564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𝛿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𝛿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𝐽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𝜀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C5A706-19CA-9FA5-C093-9F3BC02B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196" y="1977595"/>
                <a:ext cx="7188690" cy="856453"/>
              </a:xfrm>
              <a:prstGeom prst="rect">
                <a:avLst/>
              </a:prstGeom>
              <a:blipFill>
                <a:blip r:embed="rId5"/>
                <a:stretch>
                  <a:fillRect t="-120290" b="-1768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556EE7C-ADC6-7C52-F28B-09F6E101B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60" y="643982"/>
            <a:ext cx="876300" cy="431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433A35-6685-DEB8-0F9C-5DE7FE203BF3}"/>
                  </a:ext>
                </a:extLst>
              </p:cNvPr>
              <p:cNvSpPr txBox="1"/>
              <p:nvPr/>
            </p:nvSpPr>
            <p:spPr bwMode="auto">
              <a:xfrm>
                <a:off x="1908465" y="721382"/>
                <a:ext cx="2308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433A35-6685-DEB8-0F9C-5DE7FE203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8465" y="721382"/>
                <a:ext cx="230832" cy="276999"/>
              </a:xfrm>
              <a:prstGeom prst="rect">
                <a:avLst/>
              </a:prstGeom>
              <a:blipFill>
                <a:blip r:embed="rId7"/>
                <a:stretch>
                  <a:fillRect l="-21053" r="-15789" b="-43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A15AD77-BFDA-ADA6-D082-6EA012500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598" y="636628"/>
            <a:ext cx="8763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D1114-66B1-046E-BFEC-9627C6964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686" y="636628"/>
            <a:ext cx="876300" cy="431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F296DF-C0DC-1828-B248-0B518D31F741}"/>
                  </a:ext>
                </a:extLst>
              </p:cNvPr>
              <p:cNvSpPr txBox="1"/>
              <p:nvPr/>
            </p:nvSpPr>
            <p:spPr bwMode="auto">
              <a:xfrm>
                <a:off x="5048492" y="694740"/>
                <a:ext cx="2308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F296DF-C0DC-1828-B248-0B518D31F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8492" y="694740"/>
                <a:ext cx="230832" cy="276999"/>
              </a:xfrm>
              <a:prstGeom prst="rect">
                <a:avLst/>
              </a:prstGeom>
              <a:blipFill>
                <a:blip r:embed="rId8"/>
                <a:stretch>
                  <a:fillRect l="-15789" r="-21053" b="-43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7DF2B1-5977-7836-444D-A9C7022E88B0}"/>
                  </a:ext>
                </a:extLst>
              </p:cNvPr>
              <p:cNvSpPr txBox="1"/>
              <p:nvPr/>
            </p:nvSpPr>
            <p:spPr bwMode="auto">
              <a:xfrm>
                <a:off x="4403024" y="696308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7DF2B1-5977-7836-444D-A9C7022E8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3024" y="696308"/>
                <a:ext cx="490519" cy="276999"/>
              </a:xfrm>
              <a:prstGeom prst="rect">
                <a:avLst/>
              </a:prstGeom>
              <a:blipFill>
                <a:blip r:embed="rId9"/>
                <a:stretch>
                  <a:fillRect l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E3B29190-B3D5-AC6D-CE11-FED1BB7BD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89" y="656306"/>
            <a:ext cx="876300" cy="43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39B9B2-44D6-EDE9-1350-917F773B9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208" y="665618"/>
            <a:ext cx="876300" cy="431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A74CD0-4EDC-657F-5947-23B588169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957" y="656306"/>
            <a:ext cx="876300" cy="431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36AFF4-E35B-C116-392E-7EE605DC1BF7}"/>
                  </a:ext>
                </a:extLst>
              </p:cNvPr>
              <p:cNvSpPr txBox="1"/>
              <p:nvPr/>
            </p:nvSpPr>
            <p:spPr bwMode="auto">
              <a:xfrm>
                <a:off x="7429473" y="743019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36AFF4-E35B-C116-392E-7EE605DC1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9473" y="743019"/>
                <a:ext cx="490519" cy="276999"/>
              </a:xfrm>
              <a:prstGeom prst="rect">
                <a:avLst/>
              </a:prstGeom>
              <a:blipFill>
                <a:blip r:embed="rId10"/>
                <a:stretch>
                  <a:fillRect l="-2564" r="-2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F8E8B6-03A3-5BD8-D1D8-20B0339DC512}"/>
                  </a:ext>
                </a:extLst>
              </p:cNvPr>
              <p:cNvSpPr txBox="1"/>
              <p:nvPr/>
            </p:nvSpPr>
            <p:spPr bwMode="auto">
              <a:xfrm>
                <a:off x="571196" y="2889893"/>
                <a:ext cx="56897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Every derivative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take out a source. 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F8E8B6-03A3-5BD8-D1D8-20B0339D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196" y="2889893"/>
                <a:ext cx="5689755" cy="369332"/>
              </a:xfrm>
              <a:prstGeom prst="rect">
                <a:avLst/>
              </a:prstGeom>
              <a:blipFill>
                <a:blip r:embed="rId11"/>
                <a:stretch>
                  <a:fillRect l="-11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FCC12-3D23-5B07-D286-EA5748811189}"/>
                  </a:ext>
                </a:extLst>
              </p:cNvPr>
              <p:cNvSpPr txBox="1"/>
              <p:nvPr/>
            </p:nvSpPr>
            <p:spPr bwMode="auto">
              <a:xfrm>
                <a:off x="614633" y="1177153"/>
                <a:ext cx="1224500" cy="660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FCC12-3D23-5B07-D286-EA5748811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633" y="1177153"/>
                <a:ext cx="1224500" cy="660758"/>
              </a:xfrm>
              <a:prstGeom prst="rect">
                <a:avLst/>
              </a:prstGeom>
              <a:blipFill>
                <a:blip r:embed="rId12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A8781D-DB1B-7569-A6B1-EFB295B491A1}"/>
                  </a:ext>
                </a:extLst>
              </p:cNvPr>
              <p:cNvSpPr txBox="1"/>
              <p:nvPr/>
            </p:nvSpPr>
            <p:spPr bwMode="auto">
              <a:xfrm>
                <a:off x="1908465" y="1358213"/>
                <a:ext cx="2308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A8781D-DB1B-7569-A6B1-EFB295B49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8465" y="1358213"/>
                <a:ext cx="230832" cy="276999"/>
              </a:xfrm>
              <a:prstGeom prst="rect">
                <a:avLst/>
              </a:prstGeom>
              <a:blipFill>
                <a:blip r:embed="rId13"/>
                <a:stretch>
                  <a:fillRect l="-21053" r="-15789" b="-45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1EDF48-6BBA-3AB1-B6CF-1A6EF423404E}"/>
                  </a:ext>
                </a:extLst>
              </p:cNvPr>
              <p:cNvSpPr txBox="1"/>
              <p:nvPr/>
            </p:nvSpPr>
            <p:spPr bwMode="auto">
              <a:xfrm>
                <a:off x="2220012" y="1166334"/>
                <a:ext cx="1224500" cy="660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1EDF48-6BBA-3AB1-B6CF-1A6EF4234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0012" y="1166334"/>
                <a:ext cx="1224500" cy="660758"/>
              </a:xfrm>
              <a:prstGeom prst="rect">
                <a:avLst/>
              </a:prstGeom>
              <a:blipFill>
                <a:blip r:embed="rId14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BFAC1C-58C7-D028-F8E4-12E5971E126C}"/>
                  </a:ext>
                </a:extLst>
              </p:cNvPr>
              <p:cNvSpPr txBox="1"/>
              <p:nvPr/>
            </p:nvSpPr>
            <p:spPr bwMode="auto">
              <a:xfrm>
                <a:off x="3525227" y="1166334"/>
                <a:ext cx="1224500" cy="660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BFAC1C-58C7-D028-F8E4-12E5971E1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5227" y="1166334"/>
                <a:ext cx="1224500" cy="660758"/>
              </a:xfrm>
              <a:prstGeom prst="rect">
                <a:avLst/>
              </a:prstGeom>
              <a:blipFill>
                <a:blip r:embed="rId15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69B766-7615-31E7-A11D-008F803AE376}"/>
                  </a:ext>
                </a:extLst>
              </p:cNvPr>
              <p:cNvSpPr txBox="1"/>
              <p:nvPr/>
            </p:nvSpPr>
            <p:spPr bwMode="auto">
              <a:xfrm>
                <a:off x="4912502" y="1364952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69B766-7615-31E7-A11D-008F803AE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2502" y="1364952"/>
                <a:ext cx="490519" cy="276999"/>
              </a:xfrm>
              <a:prstGeom prst="rect">
                <a:avLst/>
              </a:prstGeom>
              <a:blipFill>
                <a:blip r:embed="rId16"/>
                <a:stretch>
                  <a:fillRect l="-2500" r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73D744-7225-3B5F-5D15-856C79520408}"/>
                  </a:ext>
                </a:extLst>
              </p:cNvPr>
              <p:cNvSpPr txBox="1"/>
              <p:nvPr/>
            </p:nvSpPr>
            <p:spPr bwMode="auto">
              <a:xfrm>
                <a:off x="5844958" y="1226826"/>
                <a:ext cx="1224500" cy="660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73D744-7225-3B5F-5D15-856C79520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4958" y="1226826"/>
                <a:ext cx="1224500" cy="660758"/>
              </a:xfrm>
              <a:prstGeom prst="rect">
                <a:avLst/>
              </a:prstGeom>
              <a:blipFill>
                <a:blip r:embed="rId17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33200C-9D05-43C9-15EF-31449F528B40}"/>
                  </a:ext>
                </a:extLst>
              </p:cNvPr>
              <p:cNvSpPr txBox="1"/>
              <p:nvPr/>
            </p:nvSpPr>
            <p:spPr bwMode="auto">
              <a:xfrm>
                <a:off x="7777411" y="1226825"/>
                <a:ext cx="1224500" cy="660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33200C-9D05-43C9-15EF-31449F528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7411" y="1226825"/>
                <a:ext cx="1224500" cy="660758"/>
              </a:xfrm>
              <a:prstGeom prst="rect">
                <a:avLst/>
              </a:prstGeom>
              <a:blipFill>
                <a:blip r:embed="rId18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86DEA6-9337-1704-2DD8-1521FA046A38}"/>
                  </a:ext>
                </a:extLst>
              </p:cNvPr>
              <p:cNvSpPr txBox="1"/>
              <p:nvPr/>
            </p:nvSpPr>
            <p:spPr bwMode="auto">
              <a:xfrm>
                <a:off x="7228965" y="1418705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86DEA6-9337-1704-2DD8-1521FA046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8965" y="1418705"/>
                <a:ext cx="490519" cy="276999"/>
              </a:xfrm>
              <a:prstGeom prst="rect">
                <a:avLst/>
              </a:prstGeom>
              <a:blipFill>
                <a:blip r:embed="rId19"/>
                <a:stretch>
                  <a:fillRect l="-2564" r="-2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E069AD-DF54-4AE5-9281-5E70BEE690F8}"/>
                  </a:ext>
                </a:extLst>
              </p:cNvPr>
              <p:cNvSpPr txBox="1"/>
              <p:nvPr/>
            </p:nvSpPr>
            <p:spPr bwMode="auto">
              <a:xfrm>
                <a:off x="5485173" y="1364951"/>
                <a:ext cx="2308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E069AD-DF54-4AE5-9281-5E70BEE69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5173" y="1364951"/>
                <a:ext cx="230832" cy="276999"/>
              </a:xfrm>
              <a:prstGeom prst="rect">
                <a:avLst/>
              </a:prstGeom>
              <a:blipFill>
                <a:blip r:embed="rId20"/>
                <a:stretch>
                  <a:fillRect l="-21053" r="-15789" b="-43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FE7DDE-4247-6022-81C7-44D83EACD918}"/>
              </a:ext>
            </a:extLst>
          </p:cNvPr>
          <p:cNvCxnSpPr/>
          <p:nvPr/>
        </p:nvCxnSpPr>
        <p:spPr>
          <a:xfrm flipV="1">
            <a:off x="3001384" y="516367"/>
            <a:ext cx="229514" cy="482014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52F55D-3FDF-939F-B4DB-BC985AA2A4F2}"/>
              </a:ext>
            </a:extLst>
          </p:cNvPr>
          <p:cNvCxnSpPr/>
          <p:nvPr/>
        </p:nvCxnSpPr>
        <p:spPr>
          <a:xfrm flipV="1">
            <a:off x="3475043" y="530073"/>
            <a:ext cx="229514" cy="482014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2A25A99-1BE0-47E9-1C26-1F293738F6E7}"/>
                  </a:ext>
                </a:extLst>
              </p:cNvPr>
              <p:cNvSpPr txBox="1"/>
              <p:nvPr/>
            </p:nvSpPr>
            <p:spPr bwMode="auto">
              <a:xfrm>
                <a:off x="590437" y="3331619"/>
                <a:ext cx="75638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field operators in Green’s function could be written as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derivatives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𝐽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too.  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2A25A99-1BE0-47E9-1C26-1F293738F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37" y="3331619"/>
                <a:ext cx="7563859" cy="369332"/>
              </a:xfrm>
              <a:prstGeom prst="rect">
                <a:avLst/>
              </a:prstGeom>
              <a:blipFill>
                <a:blip r:embed="rId21"/>
                <a:stretch>
                  <a:fillRect l="-670" t="-6667" r="-67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B759D47-EDCF-D895-F896-16CD660115C8}"/>
              </a:ext>
            </a:extLst>
          </p:cNvPr>
          <p:cNvSpPr txBox="1"/>
          <p:nvPr/>
        </p:nvSpPr>
        <p:spPr bwMode="auto">
          <a:xfrm>
            <a:off x="614633" y="3700951"/>
            <a:ext cx="5689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derivative take out one source, too.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EBF8400-B742-3ADD-86D1-37206E804D72}"/>
              </a:ext>
            </a:extLst>
          </p:cNvPr>
          <p:cNvCxnSpPr>
            <a:cxnSpLocks/>
          </p:cNvCxnSpPr>
          <p:nvPr/>
        </p:nvCxnSpPr>
        <p:spPr>
          <a:xfrm flipV="1">
            <a:off x="4137477" y="583527"/>
            <a:ext cx="0" cy="4812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580117-DD3C-F8D7-B92E-6C0B803BC2F1}"/>
              </a:ext>
            </a:extLst>
          </p:cNvPr>
          <p:cNvCxnSpPr>
            <a:cxnSpLocks/>
          </p:cNvCxnSpPr>
          <p:nvPr/>
        </p:nvCxnSpPr>
        <p:spPr>
          <a:xfrm flipV="1">
            <a:off x="2514865" y="594486"/>
            <a:ext cx="0" cy="4812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4F3D17-48FA-182C-B856-D655ACF81920}"/>
              </a:ext>
            </a:extLst>
          </p:cNvPr>
          <p:cNvCxnSpPr/>
          <p:nvPr/>
        </p:nvCxnSpPr>
        <p:spPr>
          <a:xfrm flipV="1">
            <a:off x="6547391" y="548530"/>
            <a:ext cx="229514" cy="482014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01CA5A-E2F6-000F-A91A-F46541110247}"/>
              </a:ext>
            </a:extLst>
          </p:cNvPr>
          <p:cNvCxnSpPr/>
          <p:nvPr/>
        </p:nvCxnSpPr>
        <p:spPr>
          <a:xfrm flipV="1">
            <a:off x="8043126" y="583527"/>
            <a:ext cx="229514" cy="482014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89FFE3E-F0F3-662E-3B71-D0FFE5ECD698}"/>
              </a:ext>
            </a:extLst>
          </p:cNvPr>
          <p:cNvCxnSpPr>
            <a:cxnSpLocks/>
          </p:cNvCxnSpPr>
          <p:nvPr/>
        </p:nvCxnSpPr>
        <p:spPr>
          <a:xfrm flipV="1">
            <a:off x="5485173" y="606810"/>
            <a:ext cx="0" cy="4812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066DBF7-C563-7881-CB2C-0E98BF3547DD}"/>
              </a:ext>
            </a:extLst>
          </p:cNvPr>
          <p:cNvCxnSpPr>
            <a:cxnSpLocks/>
          </p:cNvCxnSpPr>
          <p:nvPr/>
        </p:nvCxnSpPr>
        <p:spPr>
          <a:xfrm flipV="1">
            <a:off x="6098955" y="594486"/>
            <a:ext cx="0" cy="4812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0F4156-DE47-BB85-71FC-D786826009B9}"/>
              </a:ext>
            </a:extLst>
          </p:cNvPr>
          <p:cNvCxnSpPr/>
          <p:nvPr/>
        </p:nvCxnSpPr>
        <p:spPr>
          <a:xfrm flipV="1">
            <a:off x="4438436" y="2853470"/>
            <a:ext cx="229514" cy="482014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26FE71-5ED4-43A5-468A-B7A3C17D557A}"/>
              </a:ext>
            </a:extLst>
          </p:cNvPr>
          <p:cNvCxnSpPr>
            <a:cxnSpLocks/>
          </p:cNvCxnSpPr>
          <p:nvPr/>
        </p:nvCxnSpPr>
        <p:spPr>
          <a:xfrm flipV="1">
            <a:off x="4749727" y="3644969"/>
            <a:ext cx="0" cy="4812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1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23" grpId="0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8042E3E3-3F90-7C47-9AE0-3FFE8155F0E5}"/>
                  </a:ext>
                </a:extLst>
              </p:cNvPr>
              <p:cNvSpPr/>
              <p:nvPr/>
            </p:nvSpPr>
            <p:spPr>
              <a:xfrm>
                <a:off x="1999296" y="4392790"/>
                <a:ext cx="666114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8042E3E3-3F90-7C47-9AE0-3FFE8155F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296" y="4392790"/>
                <a:ext cx="6661149" cy="901914"/>
              </a:xfrm>
              <a:prstGeom prst="rect">
                <a:avLst/>
              </a:prstGeom>
              <a:blipFill>
                <a:blip r:embed="rId2"/>
                <a:stretch>
                  <a:fillRect l="-6084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1">
                <a:extLst>
                  <a:ext uri="{FF2B5EF4-FFF2-40B4-BE49-F238E27FC236}">
                    <a16:creationId xmlns:a16="http://schemas.microsoft.com/office/drawing/2014/main" id="{D0C7939A-ED6C-7545-964B-4F2852FB0AC9}"/>
                  </a:ext>
                </a:extLst>
              </p:cNvPr>
              <p:cNvSpPr/>
              <p:nvPr/>
            </p:nvSpPr>
            <p:spPr>
              <a:xfrm>
                <a:off x="204497" y="3001640"/>
                <a:ext cx="8939503" cy="57214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𝑔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𝐴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𝐶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𝑔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𝐴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𝐶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矩形 1">
                <a:extLst>
                  <a:ext uri="{FF2B5EF4-FFF2-40B4-BE49-F238E27FC236}">
                    <a16:creationId xmlns:a16="http://schemas.microsoft.com/office/drawing/2014/main" id="{D0C7939A-ED6C-7545-964B-4F2852FB0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97" y="3001640"/>
                <a:ext cx="8939503" cy="572144"/>
              </a:xfrm>
              <a:prstGeom prst="rect">
                <a:avLst/>
              </a:prstGeom>
              <a:blipFill>
                <a:blip r:embed="rId4"/>
                <a:stretch>
                  <a:fillRect t="-73913" b="-1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9" name="弧形箭號 (上彎) 8"/>
          <p:cNvSpPr/>
          <p:nvPr/>
        </p:nvSpPr>
        <p:spPr>
          <a:xfrm>
            <a:off x="5748337" y="3497673"/>
            <a:ext cx="2263775" cy="333375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弧形箭號 (上彎) 9"/>
          <p:cNvSpPr/>
          <p:nvPr/>
        </p:nvSpPr>
        <p:spPr>
          <a:xfrm>
            <a:off x="3773488" y="3440113"/>
            <a:ext cx="5021029" cy="784225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弧形箭號 (下彎) 14"/>
          <p:cNvSpPr/>
          <p:nvPr/>
        </p:nvSpPr>
        <p:spPr>
          <a:xfrm flipH="1">
            <a:off x="1371599" y="2714625"/>
            <a:ext cx="2997199" cy="392113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弧形箭號 (下彎) 15"/>
          <p:cNvSpPr/>
          <p:nvPr/>
        </p:nvSpPr>
        <p:spPr>
          <a:xfrm flipH="1">
            <a:off x="748144" y="2344738"/>
            <a:ext cx="5652655" cy="68897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098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82" name="文字方塊 22"/>
          <p:cNvSpPr txBox="1">
            <a:spLocks noChangeArrowheads="1"/>
          </p:cNvSpPr>
          <p:nvPr/>
        </p:nvSpPr>
        <p:spPr bwMode="auto">
          <a:xfrm>
            <a:off x="2409825" y="1176338"/>
            <a:ext cx="2960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Amplitude for scattering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3" name="Object 10"/>
          <p:cNvGraphicFramePr>
            <a:graphicFrameLocks noChangeAspect="1"/>
          </p:cNvGraphicFramePr>
          <p:nvPr/>
        </p:nvGraphicFramePr>
        <p:xfrm>
          <a:off x="5138738" y="1204913"/>
          <a:ext cx="167163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964781" imgH="177723" progId="Equation.3">
                  <p:embed/>
                </p:oleObj>
              </mc:Choice>
              <mc:Fallback>
                <p:oleObj name="方程式" r:id="rId5" imgW="964781" imgH="177723" progId="Equation.3">
                  <p:embed/>
                  <p:pic>
                    <p:nvPicPr>
                      <p:cNvPr id="4098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8" y="1204913"/>
                        <a:ext cx="1671637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橢圓 24"/>
          <p:cNvSpPr/>
          <p:nvPr/>
        </p:nvSpPr>
        <p:spPr>
          <a:xfrm>
            <a:off x="6128365" y="4329494"/>
            <a:ext cx="2098675" cy="944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98335" y="268779"/>
                <a:ext cx="6813778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(2)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,−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  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𝑇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∙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35" y="268779"/>
                <a:ext cx="6813778" cy="901914"/>
              </a:xfrm>
              <a:prstGeom prst="rect">
                <a:avLst/>
              </a:prstGeom>
              <a:blipFill>
                <a:blip r:embed="rId7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7910996" y="3752676"/>
                <a:ext cx="1050159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996" y="3752676"/>
                <a:ext cx="1050159" cy="378245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5744028" y="3752676"/>
                <a:ext cx="1050159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028" y="3752676"/>
                <a:ext cx="1050159" cy="378245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3994331" y="2532436"/>
                <a:ext cx="928331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331" y="2532436"/>
                <a:ext cx="928331" cy="378245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6249372" y="2495713"/>
                <a:ext cx="928331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372" y="2495713"/>
                <a:ext cx="928331" cy="378245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1">
                <a:extLst>
                  <a:ext uri="{FF2B5EF4-FFF2-40B4-BE49-F238E27FC236}">
                    <a16:creationId xmlns:a16="http://schemas.microsoft.com/office/drawing/2014/main" id="{C6E7578A-BF7A-F843-9769-9C5E6FB840D7}"/>
                  </a:ext>
                </a:extLst>
              </p:cNvPr>
              <p:cNvSpPr/>
              <p:nvPr/>
            </p:nvSpPr>
            <p:spPr>
              <a:xfrm>
                <a:off x="2416823" y="1640524"/>
                <a:ext cx="306232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矩形 1">
                <a:extLst>
                  <a:ext uri="{FF2B5EF4-FFF2-40B4-BE49-F238E27FC236}">
                    <a16:creationId xmlns:a16="http://schemas.microsoft.com/office/drawing/2014/main" id="{C6E7578A-BF7A-F843-9769-9C5E6FB84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823" y="1640524"/>
                <a:ext cx="3062320" cy="369332"/>
              </a:xfrm>
              <a:prstGeom prst="rect">
                <a:avLst/>
              </a:prstGeom>
              <a:blipFill>
                <a:blip r:embed="rId12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弧形向下箭號 1">
            <a:extLst>
              <a:ext uri="{FF2B5EF4-FFF2-40B4-BE49-F238E27FC236}">
                <a16:creationId xmlns:a16="http://schemas.microsoft.com/office/drawing/2014/main" id="{C94972FA-C047-B044-AA08-C0B3EB2839CD}"/>
              </a:ext>
            </a:extLst>
          </p:cNvPr>
          <p:cNvSpPr/>
          <p:nvPr/>
        </p:nvSpPr>
        <p:spPr>
          <a:xfrm>
            <a:off x="5082713" y="2626229"/>
            <a:ext cx="2135188" cy="53975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40">
                <a:extLst>
                  <a:ext uri="{FF2B5EF4-FFF2-40B4-BE49-F238E27FC236}">
                    <a16:creationId xmlns:a16="http://schemas.microsoft.com/office/drawing/2014/main" id="{967863F0-0E01-7B47-8EBF-DB23E6AD3E56}"/>
                  </a:ext>
                </a:extLst>
              </p:cNvPr>
              <p:cNvSpPr/>
              <p:nvPr/>
            </p:nvSpPr>
            <p:spPr>
              <a:xfrm>
                <a:off x="6249372" y="5549577"/>
                <a:ext cx="2388381" cy="6557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𝑖</m:t>
                          </m:r>
                          <m:r>
                            <a:rPr lang="zh-TW" altLang="en-US" i="1">
                              <a:latin typeface="Cambria Math"/>
                              <a:cs typeface="Times New Roman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40">
                <a:extLst>
                  <a:ext uri="{FF2B5EF4-FFF2-40B4-BE49-F238E27FC236}">
                    <a16:creationId xmlns:a16="http://schemas.microsoft.com/office/drawing/2014/main" id="{967863F0-0E01-7B47-8EBF-DB23E6AD3E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372" y="5549577"/>
                <a:ext cx="2388381" cy="655757"/>
              </a:xfrm>
              <a:prstGeom prst="rect">
                <a:avLst/>
              </a:prstGeom>
              <a:blipFill>
                <a:blip r:embed="rId13"/>
                <a:stretch>
                  <a:fillRect r="-15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6">
            <a:extLst>
              <a:ext uri="{FF2B5EF4-FFF2-40B4-BE49-F238E27FC236}">
                <a16:creationId xmlns:a16="http://schemas.microsoft.com/office/drawing/2014/main" id="{82848E18-2694-3FC9-F790-3349E777AD14}"/>
              </a:ext>
            </a:extLst>
          </p:cNvPr>
          <p:cNvSpPr/>
          <p:nvPr/>
        </p:nvSpPr>
        <p:spPr>
          <a:xfrm>
            <a:off x="376680" y="4478794"/>
            <a:ext cx="1496029" cy="218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8689650-E595-61E6-7DD8-B48F165941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258504" y="4490960"/>
            <a:ext cx="5257800" cy="2286000"/>
            <a:chOff x="2355" y="4860"/>
            <a:chExt cx="7200" cy="3200"/>
          </a:xfrm>
        </p:grpSpPr>
        <p:sp>
          <p:nvSpPr>
            <p:cNvPr id="8" name="AutoShape 33">
              <a:extLst>
                <a:ext uri="{FF2B5EF4-FFF2-40B4-BE49-F238E27FC236}">
                  <a16:creationId xmlns:a16="http://schemas.microsoft.com/office/drawing/2014/main" id="{5F6D2C0E-6363-67EA-46B5-093BF19BD7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55" y="4860"/>
              <a:ext cx="7200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B3917F32-5965-9F10-27AB-347E6CCAC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7" y="5316"/>
              <a:ext cx="2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BB2B7C53-8A8A-E625-CF53-B8E035BC0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07" y="6481"/>
              <a:ext cx="9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Text Box 5">
              <a:extLst>
                <a:ext uri="{FF2B5EF4-FFF2-40B4-BE49-F238E27FC236}">
                  <a16:creationId xmlns:a16="http://schemas.microsoft.com/office/drawing/2014/main" id="{678C3BFD-B130-874A-DB91-CACBDFE2C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0" y="6583"/>
              <a:ext cx="793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 i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altLang="zh-TW" sz="1800" i="1" dirty="0"/>
            </a:p>
          </p:txBody>
        </p:sp>
        <p:sp>
          <p:nvSpPr>
            <p:cNvPr id="39" name="Line 6">
              <a:extLst>
                <a:ext uri="{FF2B5EF4-FFF2-40B4-BE49-F238E27FC236}">
                  <a16:creationId xmlns:a16="http://schemas.microsoft.com/office/drawing/2014/main" id="{9E21D73E-CB8F-4C04-6A3C-148218924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8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1" name="Text Box 5">
            <a:extLst>
              <a:ext uri="{FF2B5EF4-FFF2-40B4-BE49-F238E27FC236}">
                <a16:creationId xmlns:a16="http://schemas.microsoft.com/office/drawing/2014/main" id="{B367FEE7-9284-B7E6-F599-3BAAC0AE3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536" y="6229746"/>
            <a:ext cx="288084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US" altLang="zh-TW" sz="1800" i="1" dirty="0"/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3F5BDF54-A257-4150-13AA-18FF30481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1" y="6255070"/>
            <a:ext cx="288084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US" altLang="zh-TW" sz="1800" i="1" dirty="0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1A79DAB2-71AD-7D14-A3CE-7400FC80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877" y="4766235"/>
            <a:ext cx="288084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zh-TW" sz="1800" i="1" dirty="0"/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3427D942-A437-9912-8206-BCFFDE06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1" y="4793927"/>
            <a:ext cx="288084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zh-TW" sz="1800" i="1" dirty="0"/>
          </a:p>
        </p:txBody>
      </p:sp>
    </p:spTree>
    <p:extLst>
      <p:ext uri="{BB962C8B-B14F-4D97-AF65-F5344CB8AC3E}">
        <p14:creationId xmlns:p14="http://schemas.microsoft.com/office/powerpoint/2010/main" val="1679464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2720975" y="2387600"/>
            <a:ext cx="173038" cy="1603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 rot="5400000" flipH="1" flipV="1">
            <a:off x="2706688" y="1493838"/>
            <a:ext cx="1006475" cy="822325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2865438" y="1851025"/>
            <a:ext cx="1131887" cy="56673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768600" y="2470150"/>
            <a:ext cx="982663" cy="658813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277" name="Object 2"/>
          <p:cNvGraphicFramePr>
            <a:graphicFrameLocks noChangeAspect="1"/>
          </p:cNvGraphicFramePr>
          <p:nvPr/>
        </p:nvGraphicFramePr>
        <p:xfrm>
          <a:off x="3357563" y="2417763"/>
          <a:ext cx="5492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77415" imgH="76035" progId="Equation.3">
                  <p:embed/>
                </p:oleObj>
              </mc:Choice>
              <mc:Fallback>
                <p:oleObj name="方程式" r:id="rId2" imgW="177415" imgH="76035" progId="Equation.3">
                  <p:embed/>
                  <p:pic>
                    <p:nvPicPr>
                      <p:cNvPr id="5427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2417763"/>
                        <a:ext cx="5492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橢圓 13"/>
          <p:cNvSpPr/>
          <p:nvPr/>
        </p:nvSpPr>
        <p:spPr>
          <a:xfrm>
            <a:off x="5862638" y="2322513"/>
            <a:ext cx="174625" cy="1603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 rot="5400000" flipH="1" flipV="1">
            <a:off x="5848350" y="1427163"/>
            <a:ext cx="1006475" cy="822325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6008688" y="1785938"/>
            <a:ext cx="1131887" cy="56515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911850" y="2405063"/>
            <a:ext cx="981075" cy="657225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282" name="Object 3"/>
          <p:cNvGraphicFramePr>
            <a:graphicFrameLocks noChangeAspect="1"/>
          </p:cNvGraphicFramePr>
          <p:nvPr/>
        </p:nvGraphicFramePr>
        <p:xfrm>
          <a:off x="6499225" y="2351088"/>
          <a:ext cx="54927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77415" imgH="76035" progId="Equation.3">
                  <p:embed/>
                </p:oleObj>
              </mc:Choice>
              <mc:Fallback>
                <p:oleObj name="方程式" r:id="rId2" imgW="177415" imgH="76035" progId="Equation.3">
                  <p:embed/>
                  <p:pic>
                    <p:nvPicPr>
                      <p:cNvPr id="542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225" y="2351088"/>
                        <a:ext cx="54927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橢圓 18"/>
          <p:cNvSpPr/>
          <p:nvPr/>
        </p:nvSpPr>
        <p:spPr>
          <a:xfrm>
            <a:off x="4468813" y="4413250"/>
            <a:ext cx="174625" cy="1587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 rot="5400000" flipH="1" flipV="1">
            <a:off x="4448175" y="3735388"/>
            <a:ext cx="795338" cy="68421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V="1">
            <a:off x="4614863" y="3875088"/>
            <a:ext cx="1131887" cy="566737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4518025" y="4494213"/>
            <a:ext cx="982663" cy="65881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287" name="Object 4"/>
          <p:cNvGraphicFramePr>
            <a:graphicFrameLocks noChangeAspect="1"/>
          </p:cNvGraphicFramePr>
          <p:nvPr/>
        </p:nvGraphicFramePr>
        <p:xfrm>
          <a:off x="5106988" y="4441825"/>
          <a:ext cx="547687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77415" imgH="76035" progId="Equation.3">
                  <p:embed/>
                </p:oleObj>
              </mc:Choice>
              <mc:Fallback>
                <p:oleObj name="方程式" r:id="rId2" imgW="177415" imgH="76035" progId="Equation.3">
                  <p:embed/>
                  <p:pic>
                    <p:nvPicPr>
                      <p:cNvPr id="5428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988" y="4441825"/>
                        <a:ext cx="547687" cy="24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8" name="Object 5"/>
          <p:cNvGraphicFramePr>
            <a:graphicFrameLocks noChangeAspect="1"/>
          </p:cNvGraphicFramePr>
          <p:nvPr/>
        </p:nvGraphicFramePr>
        <p:xfrm>
          <a:off x="2970213" y="709613"/>
          <a:ext cx="92075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20474" imgH="203112" progId="Equation.3">
                  <p:embed/>
                </p:oleObj>
              </mc:Choice>
              <mc:Fallback>
                <p:oleObj name="方程式" r:id="rId4" imgW="520474" imgH="203112" progId="Equation.3">
                  <p:embed/>
                  <p:pic>
                    <p:nvPicPr>
                      <p:cNvPr id="5428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709613"/>
                        <a:ext cx="920750" cy="360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9" name="Object 6"/>
          <p:cNvGraphicFramePr>
            <a:graphicFrameLocks noChangeAspect="1"/>
          </p:cNvGraphicFramePr>
          <p:nvPr/>
        </p:nvGraphicFramePr>
        <p:xfrm>
          <a:off x="5372100" y="1330325"/>
          <a:ext cx="9207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20474" imgH="203112" progId="Equation.3">
                  <p:embed/>
                </p:oleObj>
              </mc:Choice>
              <mc:Fallback>
                <p:oleObj name="方程式" r:id="rId4" imgW="520474" imgH="203112" progId="Equation.3">
                  <p:embed/>
                  <p:pic>
                    <p:nvPicPr>
                      <p:cNvPr id="5428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1330325"/>
                        <a:ext cx="920750" cy="360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弧形箭號 (下彎) 25"/>
          <p:cNvSpPr/>
          <p:nvPr/>
        </p:nvSpPr>
        <p:spPr>
          <a:xfrm rot="348666">
            <a:off x="3625850" y="830263"/>
            <a:ext cx="3759200" cy="725487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弧形箭號 (左彎) 26"/>
          <p:cNvSpPr/>
          <p:nvPr/>
        </p:nvSpPr>
        <p:spPr>
          <a:xfrm rot="3611701">
            <a:off x="6242844" y="2991644"/>
            <a:ext cx="550862" cy="151765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" name="弧形箭號 (下彎) 27"/>
          <p:cNvSpPr/>
          <p:nvPr/>
        </p:nvSpPr>
        <p:spPr>
          <a:xfrm rot="1279340">
            <a:off x="3805238" y="2873375"/>
            <a:ext cx="1739900" cy="47942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4293" name="文字方塊 29"/>
          <p:cNvSpPr txBox="1">
            <a:spLocks noChangeArrowheads="1"/>
          </p:cNvSpPr>
          <p:nvPr/>
        </p:nvSpPr>
        <p:spPr bwMode="auto">
          <a:xfrm>
            <a:off x="1196975" y="5137150"/>
            <a:ext cx="7018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Every field either couple with another field to form a propagator or annihilate (create) external particles! 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94" name="矩形 2"/>
          <p:cNvSpPr>
            <a:spLocks noChangeArrowheads="1"/>
          </p:cNvSpPr>
          <p:nvPr/>
        </p:nvSpPr>
        <p:spPr bwMode="auto">
          <a:xfrm>
            <a:off x="1219200" y="5862638"/>
            <a:ext cx="7307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Otherwise, the amplitude will vanish when </a:t>
            </a: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operators hit vacuum!</a:t>
            </a:r>
            <a:endParaRPr lang="zh-TW" altLang="en-US" sz="2000" dirty="0"/>
          </a:p>
        </p:txBody>
      </p:sp>
      <p:sp>
        <p:nvSpPr>
          <p:cNvPr id="4" name="弧形向下箭號 3"/>
          <p:cNvSpPr/>
          <p:nvPr/>
        </p:nvSpPr>
        <p:spPr>
          <a:xfrm flipH="1">
            <a:off x="1039813" y="1377950"/>
            <a:ext cx="2932112" cy="539750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向下箭號 24"/>
          <p:cNvSpPr/>
          <p:nvPr/>
        </p:nvSpPr>
        <p:spPr>
          <a:xfrm>
            <a:off x="5300663" y="4448175"/>
            <a:ext cx="2563812" cy="541338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弧形向下箭號 28"/>
          <p:cNvSpPr/>
          <p:nvPr/>
        </p:nvSpPr>
        <p:spPr>
          <a:xfrm>
            <a:off x="6592888" y="936625"/>
            <a:ext cx="1825625" cy="539750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54298" name="Object 6"/>
          <p:cNvGraphicFramePr>
            <a:graphicFrameLocks noChangeAspect="1"/>
          </p:cNvGraphicFramePr>
          <p:nvPr/>
        </p:nvGraphicFramePr>
        <p:xfrm>
          <a:off x="7118350" y="1808163"/>
          <a:ext cx="92075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20474" imgH="203112" progId="Equation.3">
                  <p:embed/>
                </p:oleObj>
              </mc:Choice>
              <mc:Fallback>
                <p:oleObj name="方程式" r:id="rId4" imgW="520474" imgH="203112" progId="Equation.3">
                  <p:embed/>
                  <p:pic>
                    <p:nvPicPr>
                      <p:cNvPr id="542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350" y="1808163"/>
                        <a:ext cx="920750" cy="360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1B691-46FC-0805-F4CF-894D4FAC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96" y="1990696"/>
            <a:ext cx="876300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357AF2-41AA-10DC-D8E1-C07E918A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361" y="1979524"/>
            <a:ext cx="876300" cy="43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63B2F-FBFF-A636-C901-AA48BF01B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453" y="1990696"/>
            <a:ext cx="8763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901D7D-D29F-F90E-1201-FC10EAC39295}"/>
                  </a:ext>
                </a:extLst>
              </p:cNvPr>
              <p:cNvSpPr txBox="1"/>
              <p:nvPr/>
            </p:nvSpPr>
            <p:spPr bwMode="auto">
              <a:xfrm>
                <a:off x="6828315" y="2056924"/>
                <a:ext cx="4905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⋯⋯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901D7D-D29F-F90E-1201-FC10EAC39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8315" y="2056924"/>
                <a:ext cx="490519" cy="276999"/>
              </a:xfrm>
              <a:prstGeom prst="rect">
                <a:avLst/>
              </a:prstGeom>
              <a:blipFill>
                <a:blip r:embed="rId3"/>
                <a:stretch>
                  <a:fillRect l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1C2BC7-1699-F41E-78DD-C9BD0B0C918D}"/>
                  </a:ext>
                </a:extLst>
              </p:cNvPr>
              <p:cNvSpPr txBox="1"/>
              <p:nvPr/>
            </p:nvSpPr>
            <p:spPr bwMode="auto">
              <a:xfrm>
                <a:off x="762783" y="956305"/>
                <a:ext cx="7647606" cy="94641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𝛿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⋯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ℒ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𝛿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𝛿</m:t>
                                              </m:r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𝐽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𝐽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1C2BC7-1699-F41E-78DD-C9BD0B0C9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783" y="956305"/>
                <a:ext cx="7647606" cy="946413"/>
              </a:xfrm>
              <a:prstGeom prst="rect">
                <a:avLst/>
              </a:prstGeom>
              <a:blipFill>
                <a:blip r:embed="rId4"/>
                <a:stretch>
                  <a:fillRect t="-216000" r="-15920" b="-301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5597C26-00EB-C3AA-AED9-5666C2A8CB4C}"/>
              </a:ext>
            </a:extLst>
          </p:cNvPr>
          <p:cNvSpPr txBox="1"/>
          <p:nvPr/>
        </p:nvSpPr>
        <p:spPr bwMode="auto">
          <a:xfrm>
            <a:off x="762783" y="539131"/>
            <a:ext cx="8381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works even if interaction contains derivatives, a thorny case for canonical quantization.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48F94D-2D65-22F2-6396-FC8FFA47665A}"/>
                  </a:ext>
                </a:extLst>
              </p:cNvPr>
              <p:cNvSpPr txBox="1"/>
              <p:nvPr/>
            </p:nvSpPr>
            <p:spPr bwMode="auto">
              <a:xfrm>
                <a:off x="2821122" y="1981496"/>
                <a:ext cx="16830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48F94D-2D65-22F2-6396-FC8FFA476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122" y="1981496"/>
                <a:ext cx="1683099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C2FD0D4-1B84-DFFD-828F-E64F79A4451E}"/>
              </a:ext>
            </a:extLst>
          </p:cNvPr>
          <p:cNvSpPr txBox="1"/>
          <p:nvPr/>
        </p:nvSpPr>
        <p:spPr bwMode="auto">
          <a:xfrm>
            <a:off x="765586" y="1983469"/>
            <a:ext cx="3471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as an example: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6D442-3494-ABF4-7180-BBDC992D3EE0}"/>
              </a:ext>
            </a:extLst>
          </p:cNvPr>
          <p:cNvSpPr txBox="1"/>
          <p:nvPr/>
        </p:nvSpPr>
        <p:spPr bwMode="auto">
          <a:xfrm>
            <a:off x="762783" y="2429607"/>
            <a:ext cx="6601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the exponential to second order,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With two vertices.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69BE46-C511-2E7A-EC5B-21DF922AEE71}"/>
                  </a:ext>
                </a:extLst>
              </p:cNvPr>
              <p:cNvSpPr txBox="1"/>
              <p:nvPr/>
            </p:nvSpPr>
            <p:spPr bwMode="auto">
              <a:xfrm>
                <a:off x="845710" y="2888154"/>
                <a:ext cx="2152885" cy="68999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69BE46-C511-2E7A-EC5B-21DF922A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10" y="2888154"/>
                <a:ext cx="2152885" cy="689997"/>
              </a:xfrm>
              <a:prstGeom prst="rect">
                <a:avLst/>
              </a:prstGeom>
              <a:blipFill>
                <a:blip r:embed="rId6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E2DB727-BCFD-9FA1-AB2F-3F9EE7F802BF}"/>
              </a:ext>
            </a:extLst>
          </p:cNvPr>
          <p:cNvSpPr txBox="1"/>
          <p:nvPr/>
        </p:nvSpPr>
        <p:spPr bwMode="auto">
          <a:xfrm>
            <a:off x="846628" y="3667366"/>
            <a:ext cx="5064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Function with four external lines: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B7CF86-E72E-52A9-4F9D-18D0742AC7AC}"/>
                  </a:ext>
                </a:extLst>
              </p:cNvPr>
              <p:cNvSpPr txBox="1"/>
              <p:nvPr/>
            </p:nvSpPr>
            <p:spPr bwMode="auto">
              <a:xfrm>
                <a:off x="4716863" y="3499346"/>
                <a:ext cx="1894115" cy="7179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B7CF86-E72E-52A9-4F9D-18D0742AC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863" y="3499346"/>
                <a:ext cx="1894115" cy="717953"/>
              </a:xfrm>
              <a:prstGeom prst="rect">
                <a:avLst/>
              </a:prstGeom>
              <a:blipFill>
                <a:blip r:embed="rId7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022138-6D54-7FFD-8C60-83E9E9612213}"/>
                  </a:ext>
                </a:extLst>
              </p:cNvPr>
              <p:cNvSpPr txBox="1"/>
              <p:nvPr/>
            </p:nvSpPr>
            <p:spPr bwMode="auto">
              <a:xfrm>
                <a:off x="845710" y="4306514"/>
                <a:ext cx="6518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 will come from five propagators with 10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022138-6D54-7FFD-8C60-83E9E9612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10" y="4306514"/>
                <a:ext cx="6518840" cy="369332"/>
              </a:xfrm>
              <a:prstGeom prst="rect">
                <a:avLst/>
              </a:prstGeom>
              <a:blipFill>
                <a:blip r:embed="rId8"/>
                <a:stretch>
                  <a:fillRect l="-77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4E3D425-B96D-8AF2-4062-6C8C6FE92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7950" y="4684821"/>
            <a:ext cx="2006600" cy="1498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3BA6BE-3957-376A-885B-ACC7531EB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8530" y="4684821"/>
            <a:ext cx="2006600" cy="14986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DDFFE6BF-D3B3-B55C-87F0-658E38EA4998}"/>
              </a:ext>
            </a:extLst>
          </p:cNvPr>
          <p:cNvSpPr/>
          <p:nvPr/>
        </p:nvSpPr>
        <p:spPr>
          <a:xfrm>
            <a:off x="2633947" y="5224691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226BA3-2669-15A7-6A3C-BC60A26B2E31}"/>
              </a:ext>
            </a:extLst>
          </p:cNvPr>
          <p:cNvSpPr/>
          <p:nvPr/>
        </p:nvSpPr>
        <p:spPr>
          <a:xfrm>
            <a:off x="2649092" y="5466842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739008-00D7-8159-64FB-6788861385EB}"/>
              </a:ext>
            </a:extLst>
          </p:cNvPr>
          <p:cNvSpPr/>
          <p:nvPr/>
        </p:nvSpPr>
        <p:spPr>
          <a:xfrm>
            <a:off x="3410523" y="5224691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D4FA4F-FA58-DE42-D01C-59B9620F3EA9}"/>
              </a:ext>
            </a:extLst>
          </p:cNvPr>
          <p:cNvSpPr/>
          <p:nvPr/>
        </p:nvSpPr>
        <p:spPr>
          <a:xfrm>
            <a:off x="3396082" y="5466842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190F104-6B8A-5983-D744-7A3CE90BF764}"/>
              </a:ext>
            </a:extLst>
          </p:cNvPr>
          <p:cNvSpPr/>
          <p:nvPr/>
        </p:nvSpPr>
        <p:spPr>
          <a:xfrm>
            <a:off x="2878015" y="5345271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022332-7C74-FF0E-BF74-CF7F3D9CD1CC}"/>
              </a:ext>
            </a:extLst>
          </p:cNvPr>
          <p:cNvSpPr/>
          <p:nvPr/>
        </p:nvSpPr>
        <p:spPr>
          <a:xfrm>
            <a:off x="3208170" y="5345271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48AF99-286D-DF3F-76D8-E2CE407A4CCE}"/>
              </a:ext>
            </a:extLst>
          </p:cNvPr>
          <p:cNvSpPr txBox="1"/>
          <p:nvPr/>
        </p:nvSpPr>
        <p:spPr bwMode="auto">
          <a:xfrm>
            <a:off x="845710" y="6226570"/>
            <a:ext cx="7437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source dots either end up in an interaction vertex or as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 out particles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A6B9D1-BE6E-4C46-3DEE-5D4F60BD2DD4}"/>
              </a:ext>
            </a:extLst>
          </p:cNvPr>
          <p:cNvSpPr/>
          <p:nvPr/>
        </p:nvSpPr>
        <p:spPr>
          <a:xfrm>
            <a:off x="5081503" y="6233657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A95038-3252-4D49-1729-8FD2C570A89E}"/>
              </a:ext>
            </a:extLst>
          </p:cNvPr>
          <p:cNvSpPr/>
          <p:nvPr/>
        </p:nvSpPr>
        <p:spPr>
          <a:xfrm>
            <a:off x="7632560" y="6144706"/>
            <a:ext cx="120580" cy="1205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AB1F3B9-2F1E-E302-23DF-69C6A1ACDC1E}"/>
              </a:ext>
            </a:extLst>
          </p:cNvPr>
          <p:cNvSpPr/>
          <p:nvPr/>
        </p:nvSpPr>
        <p:spPr>
          <a:xfrm>
            <a:off x="3101830" y="3050183"/>
            <a:ext cx="120580" cy="120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415AD24-68EC-A1BA-F873-E5560D6DD066}"/>
              </a:ext>
            </a:extLst>
          </p:cNvPr>
          <p:cNvSpPr/>
          <p:nvPr/>
        </p:nvSpPr>
        <p:spPr>
          <a:xfrm>
            <a:off x="6777661" y="3798032"/>
            <a:ext cx="120580" cy="1205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4CE7B3A9-9803-8604-8F04-83BCE551CDE5}"/>
              </a:ext>
            </a:extLst>
          </p:cNvPr>
          <p:cNvSpPr/>
          <p:nvPr/>
        </p:nvSpPr>
        <p:spPr>
          <a:xfrm>
            <a:off x="4365171" y="5206306"/>
            <a:ext cx="573561" cy="36797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84EA7-17BA-4179-D859-B69921C39F9D}"/>
              </a:ext>
            </a:extLst>
          </p:cNvPr>
          <p:cNvSpPr txBox="1"/>
          <p:nvPr/>
        </p:nvSpPr>
        <p:spPr bwMode="auto">
          <a:xfrm>
            <a:off x="762783" y="175799"/>
            <a:ext cx="7379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easiest way to derive the technique of Feynman diagrams. </a:t>
            </a:r>
          </a:p>
        </p:txBody>
      </p:sp>
    </p:spTree>
    <p:extLst>
      <p:ext uri="{BB962C8B-B14F-4D97-AF65-F5344CB8AC3E}">
        <p14:creationId xmlns:p14="http://schemas.microsoft.com/office/powerpoint/2010/main" val="175155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  <p:bldP spid="16" grpId="0" animBg="1"/>
      <p:bldP spid="1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4D0547-9BDF-8C48-66A5-AD455ECD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7BA42-A2FC-83CF-0AB6-B1B90E4BFA1A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D1782-88E2-8DA5-BFB8-A9FE794F9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51D82C-4190-D433-A384-94F730D38E1C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BA30BA-936E-F5B3-2CA5-0FA7D06DA857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3171C1-04D3-32BA-4629-5776197B35D5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7ECDC27-91A6-86C6-C7F6-FE4393F64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05DDE-B377-C701-4FF2-72EF9C3BF712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41B257-7109-A725-7888-5C724F16C409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C9665D3-3EC6-A6D4-6FA4-724AF368A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230504-6073-BF05-8FC7-85DD744961D6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41F7CF-1A2F-A189-E460-18E7A4B80E34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224E0D4B-1105-BD9B-1039-23F71226F954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3782DA95-F2D8-412F-B2BE-B6858E42D4F8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339919C-C75D-46E1-7783-8C8AA6AD76A0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73803F-388B-4C73-BB3A-C4952C4A5817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5EBB0-868E-FA71-B078-756CA77B6C91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8907CD-78C0-98E5-C0FE-17872B2B8395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DC6801C-5011-610B-EAA1-E44A6EA35BD1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78E29-DC7D-0EEE-EAC6-BF0C62CE161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37928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3F8C4-FD26-F7A4-653B-2A147DD96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1C0F3AB8-7C4D-99C2-8F40-3061D8A87F58}"/>
                  </a:ext>
                </a:extLst>
              </p:cNvPr>
              <p:cNvSpPr txBox="1"/>
              <p:nvPr/>
            </p:nvSpPr>
            <p:spPr>
              <a:xfrm>
                <a:off x="2623230" y="2578817"/>
                <a:ext cx="14337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/>
                        </a:rPr>
                        <m:t>𝑨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  <a:ea typeface="Cambria Math"/>
                        </a:rPr>
                        <m:t>𝑨</m:t>
                      </m:r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1C0F3AB8-7C4D-99C2-8F40-3061D8A87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30" y="2578817"/>
                <a:ext cx="143372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9F121B24-6FE6-A563-2F4D-A15E07AAFCA3}"/>
                  </a:ext>
                </a:extLst>
              </p:cNvPr>
              <p:cNvSpPr/>
              <p:nvPr/>
            </p:nvSpPr>
            <p:spPr>
              <a:xfrm>
                <a:off x="5248540" y="2535588"/>
                <a:ext cx="17907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9F121B24-6FE6-A563-2F4D-A15E07AAF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540" y="2535588"/>
                <a:ext cx="179074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C5E34D-9D3F-A5E6-4D44-91F20BAF683D}"/>
              </a:ext>
            </a:extLst>
          </p:cNvPr>
          <p:cNvSpPr txBox="1"/>
          <p:nvPr/>
        </p:nvSpPr>
        <p:spPr>
          <a:xfrm>
            <a:off x="640114" y="1988898"/>
            <a:ext cx="4700018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dirty="0">
                <a:latin typeface="Times New Roman"/>
                <a:cs typeface="Times New Roman"/>
              </a:rPr>
              <a:t>You make a </a:t>
            </a:r>
            <a:r>
              <a:rPr lang="en-US" dirty="0">
                <a:latin typeface="Times New Roman"/>
                <a:cs typeface="Times New Roman"/>
              </a:rPr>
              <a:t>gauge transformation :</a:t>
            </a:r>
            <a:endParaRPr kumimoji="1" lang="en-US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D72A3BC1-9643-D8B5-F4A7-BB77F3307419}"/>
                  </a:ext>
                </a:extLst>
              </p:cNvPr>
              <p:cNvSpPr txBox="1"/>
              <p:nvPr/>
            </p:nvSpPr>
            <p:spPr>
              <a:xfrm>
                <a:off x="640115" y="2578817"/>
                <a:ext cx="15131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D72A3BC1-9643-D8B5-F4A7-BB77F3307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5" y="2578817"/>
                <a:ext cx="151310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DC32EDA-B679-1C10-B3B3-C314F262FF0A}"/>
              </a:ext>
            </a:extLst>
          </p:cNvPr>
          <p:cNvSpPr txBox="1"/>
          <p:nvPr/>
        </p:nvSpPr>
        <p:spPr>
          <a:xfrm>
            <a:off x="4425040" y="2446909"/>
            <a:ext cx="455416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dirty="0">
                <a:latin typeface="Times New Roman"/>
                <a:cs typeface="Times New Roman"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7A5EBE-8C9B-5BA7-829A-20A6A322E143}"/>
                  </a:ext>
                </a:extLst>
              </p:cNvPr>
              <p:cNvSpPr txBox="1"/>
              <p:nvPr/>
            </p:nvSpPr>
            <p:spPr>
              <a:xfrm>
                <a:off x="640114" y="2904920"/>
                <a:ext cx="6759554" cy="458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dirty="0">
                    <a:latin typeface="Times New Roman"/>
                    <a:cs typeface="Times New Roman"/>
                  </a:rPr>
                  <a:t>The observable electromagnetic fields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𝑬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𝑩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e>
                      <m:sup>
                        <m:r>
                          <a:rPr lang="zh-TW" altLang="en-US" i="1">
                            <a:latin typeface="Cambria Math"/>
                            <a:cs typeface="Times New Roman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kumimoji="1" lang="en-US" dirty="0">
                    <a:latin typeface="Times New Roman"/>
                    <a:cs typeface="Times New Roman"/>
                  </a:rPr>
                  <a:t> do not change!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7A5EBE-8C9B-5BA7-829A-20A6A322E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4" y="2904920"/>
                <a:ext cx="6759554" cy="458011"/>
              </a:xfrm>
              <a:prstGeom prst="rect">
                <a:avLst/>
              </a:prstGeom>
              <a:blipFill>
                <a:blip r:embed="rId5"/>
                <a:stretch>
                  <a:fillRect l="-75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C20E45-518A-F722-0BDC-EF89253B3A2E}"/>
                  </a:ext>
                </a:extLst>
              </p:cNvPr>
              <p:cNvSpPr txBox="1"/>
              <p:nvPr/>
            </p:nvSpPr>
            <p:spPr bwMode="auto">
              <a:xfrm>
                <a:off x="640113" y="3362931"/>
                <a:ext cx="79009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You represent the same physical state by two different set of physical quantities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zh-TW" altLang="en-US" i="1">
                            <a:latin typeface="Cambria Math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C20E45-518A-F722-0BDC-EF89253B3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113" y="3362931"/>
                <a:ext cx="7900984" cy="369332"/>
              </a:xfrm>
              <a:prstGeom prst="rect">
                <a:avLst/>
              </a:prstGeom>
              <a:blipFill>
                <a:blip r:embed="rId6"/>
                <a:stretch>
                  <a:fillRect l="-6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CC4ED1-2CD4-A884-0F53-6EA7457C7C67}"/>
                  </a:ext>
                </a:extLst>
              </p:cNvPr>
              <p:cNvSpPr txBox="1"/>
              <p:nvPr/>
            </p:nvSpPr>
            <p:spPr bwMode="auto">
              <a:xfrm>
                <a:off x="640113" y="3777713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 information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zh-TW" altLang="en-US" i="1">
                            <a:latin typeface="Cambria Math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redundant.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CC4ED1-2CD4-A884-0F53-6EA7457C7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113" y="3777713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EF05AF-5C23-8F96-2BC8-3639C42D5919}"/>
              </a:ext>
            </a:extLst>
          </p:cNvPr>
          <p:cNvSpPr txBox="1"/>
          <p:nvPr/>
        </p:nvSpPr>
        <p:spPr bwMode="auto">
          <a:xfrm>
            <a:off x="700403" y="4520476"/>
            <a:ext cx="40193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different from symmetry.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3E635-3163-7376-1BF5-3D56C85CE7B3}"/>
              </a:ext>
            </a:extLst>
          </p:cNvPr>
          <p:cNvSpPr txBox="1"/>
          <p:nvPr/>
        </p:nvSpPr>
        <p:spPr bwMode="auto">
          <a:xfrm>
            <a:off x="700403" y="4893907"/>
            <a:ext cx="81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states two different physical states have identical properties, such as energy.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24F72B-B0DD-9E0B-2CFD-DFF274E63B38}"/>
              </a:ext>
            </a:extLst>
          </p:cNvPr>
          <p:cNvSpPr txBox="1"/>
          <p:nvPr/>
        </p:nvSpPr>
        <p:spPr bwMode="auto">
          <a:xfrm>
            <a:off x="595402" y="1100599"/>
            <a:ext cx="5489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路徑積分運用於規範場論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12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F903E-1FB9-EB33-99EE-D9D2A5C3D2DF}"/>
              </a:ext>
            </a:extLst>
          </p:cNvPr>
          <p:cNvSpPr txBox="1"/>
          <p:nvPr/>
        </p:nvSpPr>
        <p:spPr bwMode="auto">
          <a:xfrm>
            <a:off x="2068458" y="1341161"/>
            <a:ext cx="5367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usually choose a Gauge condition to fix the gauge.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A9F1EC-0C37-BA93-AAE5-D908CC2A51CC}"/>
                  </a:ext>
                </a:extLst>
              </p:cNvPr>
              <p:cNvSpPr txBox="1"/>
              <p:nvPr/>
            </p:nvSpPr>
            <p:spPr bwMode="auto">
              <a:xfrm>
                <a:off x="2068458" y="2115521"/>
                <a:ext cx="1157063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A9F1EC-0C37-BA93-AAE5-D908CC2A5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8458" y="2115521"/>
                <a:ext cx="1157063" cy="391646"/>
              </a:xfrm>
              <a:prstGeom prst="rect">
                <a:avLst/>
              </a:prstGeom>
              <a:blipFill>
                <a:blip r:embed="rId2"/>
                <a:stretch>
                  <a:fillRect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F4C983-964F-2F4B-999F-C31D18F73998}"/>
              </a:ext>
            </a:extLst>
          </p:cNvPr>
          <p:cNvSpPr txBox="1"/>
          <p:nvPr/>
        </p:nvSpPr>
        <p:spPr bwMode="auto">
          <a:xfrm>
            <a:off x="2068458" y="1728341"/>
            <a:ext cx="377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gauge: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3BAA16-72E0-B394-08A9-ABD08AD10E0D}"/>
                  </a:ext>
                </a:extLst>
              </p:cNvPr>
              <p:cNvSpPr txBox="1"/>
              <p:nvPr/>
            </p:nvSpPr>
            <p:spPr bwMode="auto">
              <a:xfrm>
                <a:off x="4173587" y="2115521"/>
                <a:ext cx="1624312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3BAA16-72E0-B394-08A9-ABD08AD1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3587" y="2115521"/>
                <a:ext cx="1624312" cy="391646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BEDDEE-6578-A4BC-88D0-FED212650320}"/>
                  </a:ext>
                </a:extLst>
              </p:cNvPr>
              <p:cNvSpPr txBox="1"/>
              <p:nvPr/>
            </p:nvSpPr>
            <p:spPr bwMode="auto">
              <a:xfrm>
                <a:off x="2068458" y="3233177"/>
                <a:ext cx="11570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BEDDEE-6578-A4BC-88D0-FED212650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8458" y="3233177"/>
                <a:ext cx="11570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E850A35-E9CC-6E82-782E-49375F7ABE08}"/>
              </a:ext>
            </a:extLst>
          </p:cNvPr>
          <p:cNvSpPr txBox="1"/>
          <p:nvPr/>
        </p:nvSpPr>
        <p:spPr bwMode="auto">
          <a:xfrm>
            <a:off x="2068458" y="2845997"/>
            <a:ext cx="377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Landau gauge: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3E785D-4B42-0EA4-18EE-1542C684A42D}"/>
                  </a:ext>
                </a:extLst>
              </p:cNvPr>
              <p:cNvSpPr txBox="1"/>
              <p:nvPr/>
            </p:nvSpPr>
            <p:spPr bwMode="auto">
              <a:xfrm>
                <a:off x="2068458" y="4350833"/>
                <a:ext cx="99628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3E785D-4B42-0EA4-18EE-1542C684A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8458" y="4350833"/>
                <a:ext cx="99628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385CF94-EEED-85C4-21B3-F710BE321B45}"/>
              </a:ext>
            </a:extLst>
          </p:cNvPr>
          <p:cNvSpPr txBox="1"/>
          <p:nvPr/>
        </p:nvSpPr>
        <p:spPr bwMode="auto">
          <a:xfrm>
            <a:off x="2068458" y="3963653"/>
            <a:ext cx="377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Axial gauge:</a:t>
            </a:r>
          </a:p>
        </p:txBody>
      </p:sp>
    </p:spTree>
    <p:extLst>
      <p:ext uri="{BB962C8B-B14F-4D97-AF65-F5344CB8AC3E}">
        <p14:creationId xmlns:p14="http://schemas.microsoft.com/office/powerpoint/2010/main" val="36998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5B002-E920-2810-D8B4-C63EF75E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14852"/>
          <a:stretch>
            <a:fillRect/>
          </a:stretch>
        </p:blipFill>
        <p:spPr>
          <a:xfrm>
            <a:off x="2196780" y="1396232"/>
            <a:ext cx="3750624" cy="17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11E592-05AD-9F28-11EC-9B2C22676789}"/>
                  </a:ext>
                </a:extLst>
              </p:cNvPr>
              <p:cNvSpPr txBox="1"/>
              <p:nvPr/>
            </p:nvSpPr>
            <p:spPr>
              <a:xfrm>
                <a:off x="5369962" y="2560351"/>
                <a:ext cx="580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sz="1600" i="1">
                              <a:latin typeface="Cambria Math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kumimoji="1"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11E592-05AD-9F28-11EC-9B2C22676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962" y="2560351"/>
                <a:ext cx="580800" cy="369332"/>
              </a:xfrm>
              <a:prstGeom prst="rect">
                <a:avLst/>
              </a:prstGeom>
              <a:blipFill>
                <a:blip r:embed="rId3"/>
                <a:stretch>
                  <a:fillRect l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07E8CFA-FDC0-0A83-4CF1-9D19F4E96A40}"/>
              </a:ext>
            </a:extLst>
          </p:cNvPr>
          <p:cNvSpPr txBox="1"/>
          <p:nvPr/>
        </p:nvSpPr>
        <p:spPr bwMode="auto">
          <a:xfrm>
            <a:off x="1502227" y="3719118"/>
            <a:ext cx="58230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TW" dirty="0">
                <a:latin typeface="Times New Roman"/>
                <a:cs typeface="Times New Roman"/>
              </a:rPr>
              <a:t>Different field</a:t>
            </a:r>
            <a:r>
              <a:rPr kumimoji="1" lang="zh-TW" altLang="en-US" dirty="0">
                <a:latin typeface="Times New Roman"/>
                <a:cs typeface="Times New Roman"/>
              </a:rPr>
              <a:t> </a:t>
            </a:r>
            <a:r>
              <a:rPr kumimoji="1" lang="en-US" altLang="zh-TW" dirty="0">
                <a:latin typeface="Times New Roman"/>
                <a:cs typeface="Times New Roman"/>
              </a:rPr>
              <a:t>evolution may represent the same history.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C04028-8FC6-EA54-2AEC-ED9405F270E4}"/>
                  </a:ext>
                </a:extLst>
              </p:cNvPr>
              <p:cNvSpPr txBox="1"/>
              <p:nvPr/>
            </p:nvSpPr>
            <p:spPr bwMode="auto">
              <a:xfrm>
                <a:off x="1502228" y="4551022"/>
                <a:ext cx="60340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𝐷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zh-TW" altLang="en-US" i="1">
                                <a:latin typeface="Cambria Math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as summation over histories, is overcounting.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C04028-8FC6-EA54-2AEC-ED9405F27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2228" y="4551022"/>
                <a:ext cx="603403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9B4F64C-6138-BBA0-38F8-060683DC0DD8}"/>
              </a:ext>
            </a:extLst>
          </p:cNvPr>
          <p:cNvSpPr txBox="1"/>
          <p:nvPr/>
        </p:nvSpPr>
        <p:spPr bwMode="auto">
          <a:xfrm>
            <a:off x="1502227" y="4135070"/>
            <a:ext cx="546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do arbitrary gauge transformation along the way.</a:t>
            </a:r>
          </a:p>
        </p:txBody>
      </p:sp>
    </p:spTree>
    <p:extLst>
      <p:ext uri="{BB962C8B-B14F-4D97-AF65-F5344CB8AC3E}">
        <p14:creationId xmlns:p14="http://schemas.microsoft.com/office/powerpoint/2010/main" val="1743732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C7CFE-FFE2-3BBA-5652-25C749EC7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B7D124A-A041-DB9C-F8D8-64DB65AFE057}"/>
              </a:ext>
            </a:extLst>
          </p:cNvPr>
          <p:cNvSpPr/>
          <p:nvPr/>
        </p:nvSpPr>
        <p:spPr>
          <a:xfrm>
            <a:off x="6420897" y="1120678"/>
            <a:ext cx="142292" cy="191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474CC-187C-158C-8F29-56CB9FFDD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73" y="1160005"/>
            <a:ext cx="1974503" cy="1873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E7EF9-A987-1A07-420D-BDDD7C9B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466" y="1131139"/>
            <a:ext cx="2342431" cy="1917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C07231-0C98-353E-94C7-EAA63CF80384}"/>
                  </a:ext>
                </a:extLst>
              </p:cNvPr>
              <p:cNvSpPr txBox="1"/>
              <p:nvPr/>
            </p:nvSpPr>
            <p:spPr bwMode="auto">
              <a:xfrm>
                <a:off x="1220874" y="3057172"/>
                <a:ext cx="7360126" cy="41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zh-TW" altLang="en-US" i="1">
                                    <a:latin typeface="Cambria Math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like summing over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𝑑𝑥𝑑𝑦</m:t>
                        </m:r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is redundant.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C07231-0C98-353E-94C7-EAA63CF80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0874" y="3057172"/>
                <a:ext cx="7360126" cy="412100"/>
              </a:xfrm>
              <a:prstGeom prst="rect">
                <a:avLst/>
              </a:prstGeom>
              <a:blipFill>
                <a:blip r:embed="rId4"/>
                <a:stretch>
                  <a:fillRect l="-5345" t="-117647" b="-1764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A15480-0C4C-17C2-59D8-7E8F880766D7}"/>
                  </a:ext>
                </a:extLst>
              </p:cNvPr>
              <p:cNvSpPr txBox="1"/>
              <p:nvPr/>
            </p:nvSpPr>
            <p:spPr bwMode="auto">
              <a:xfrm>
                <a:off x="1220873" y="3432564"/>
                <a:ext cx="73601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Choosing one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every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ie. A line across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plane would be enough.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A15480-0C4C-17C2-59D8-7E8F88076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0873" y="3432564"/>
                <a:ext cx="7360126" cy="369332"/>
              </a:xfrm>
              <a:prstGeom prst="rect">
                <a:avLst/>
              </a:prstGeom>
              <a:blipFill>
                <a:blip r:embed="rId5"/>
                <a:stretch>
                  <a:fillRect l="-69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43399-186C-3DC4-5932-F4F43213980F}"/>
                  </a:ext>
                </a:extLst>
              </p:cNvPr>
              <p:cNvSpPr txBox="1"/>
              <p:nvPr/>
            </p:nvSpPr>
            <p:spPr bwMode="auto">
              <a:xfrm>
                <a:off x="1090391" y="68053"/>
                <a:ext cx="74053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these vertical lines represent physical states at successive times,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43399-186C-3DC4-5932-F4F432139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0391" y="68053"/>
                <a:ext cx="7405344" cy="369332"/>
              </a:xfrm>
              <a:prstGeom prst="rect">
                <a:avLst/>
              </a:prstGeom>
              <a:blipFill>
                <a:blip r:embed="rId6"/>
                <a:stretch>
                  <a:fillRect l="-68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5551B6-711D-7095-283F-D2FB92173BC9}"/>
                  </a:ext>
                </a:extLst>
              </p:cNvPr>
              <p:cNvSpPr txBox="1"/>
              <p:nvPr/>
            </p:nvSpPr>
            <p:spPr bwMode="auto">
              <a:xfrm>
                <a:off x="1095125" y="412194"/>
                <a:ext cx="69584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represents the arbitrary gauge transformations you can make.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5551B6-711D-7095-283F-D2FB9217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5125" y="412194"/>
                <a:ext cx="6958484" cy="369332"/>
              </a:xfrm>
              <a:prstGeom prst="rect">
                <a:avLst/>
              </a:prstGeom>
              <a:blipFill>
                <a:blip r:embed="rId7"/>
                <a:stretch>
                  <a:fillRect l="-7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9EF113E-C3EA-7737-C420-AD3F04CE5EF7}"/>
              </a:ext>
            </a:extLst>
          </p:cNvPr>
          <p:cNvSpPr txBox="1"/>
          <p:nvPr/>
        </p:nvSpPr>
        <p:spPr bwMode="auto">
          <a:xfrm>
            <a:off x="1220872" y="3812294"/>
            <a:ext cx="5918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impose a constraint or condition when we integrate: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5C0DCB-5552-4E23-6F82-E109DFE96549}"/>
                  </a:ext>
                </a:extLst>
              </p:cNvPr>
              <p:cNvSpPr txBox="1"/>
              <p:nvPr/>
            </p:nvSpPr>
            <p:spPr bwMode="auto">
              <a:xfrm>
                <a:off x="6870268" y="3799166"/>
                <a:ext cx="11706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5C0DCB-5552-4E23-6F82-E109DFE9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0268" y="3799166"/>
                <a:ext cx="1170633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A43AFE-36DF-5E48-D880-60B4B4FA6BAD}"/>
                  </a:ext>
                </a:extLst>
              </p:cNvPr>
              <p:cNvSpPr txBox="1"/>
              <p:nvPr/>
            </p:nvSpPr>
            <p:spPr bwMode="auto">
              <a:xfrm>
                <a:off x="1256332" y="4220953"/>
                <a:ext cx="5679833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𝑑𝑥𝑑𝑦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𝑑𝑦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A43AFE-36DF-5E48-D880-60B4B4FA6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332" y="4220953"/>
                <a:ext cx="5679833" cy="818814"/>
              </a:xfrm>
              <a:prstGeom prst="rect">
                <a:avLst/>
              </a:prstGeom>
              <a:blipFill>
                <a:blip r:embed="rId9"/>
                <a:stretch>
                  <a:fillRect l="-14477" t="-132308" r="-6236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9551B4-6E5A-442A-4707-698203E7D414}"/>
                  </a:ext>
                </a:extLst>
              </p:cNvPr>
              <p:cNvSpPr txBox="1"/>
              <p:nvPr/>
            </p:nvSpPr>
            <p:spPr bwMode="auto">
              <a:xfrm>
                <a:off x="2807479" y="5112474"/>
                <a:ext cx="37557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better written as a condition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TW" dirty="0"/>
                  <a:t>: 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9551B4-6E5A-442A-4707-698203E7D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7479" y="5112474"/>
                <a:ext cx="3755710" cy="369332"/>
              </a:xfrm>
              <a:prstGeom prst="rect">
                <a:avLst/>
              </a:prstGeom>
              <a:blipFill>
                <a:blip r:embed="rId10"/>
                <a:stretch>
                  <a:fillRect l="-1689" t="-10000" r="-5068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D42BCC-CAB1-136E-78D3-5CC4AABAFF3A}"/>
                  </a:ext>
                </a:extLst>
              </p:cNvPr>
              <p:cNvSpPr txBox="1"/>
              <p:nvPr/>
            </p:nvSpPr>
            <p:spPr bwMode="auto">
              <a:xfrm>
                <a:off x="6668702" y="5112474"/>
                <a:ext cx="13721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D42BCC-CAB1-136E-78D3-5CC4AABAF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8702" y="5112474"/>
                <a:ext cx="1372199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40A9F-ACF4-168F-498B-3C8C9D2E53FC}"/>
                  </a:ext>
                </a:extLst>
              </p:cNvPr>
              <p:cNvSpPr txBox="1"/>
              <p:nvPr/>
            </p:nvSpPr>
            <p:spPr bwMode="auto">
              <a:xfrm>
                <a:off x="1256332" y="5112474"/>
                <a:ext cx="1479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40A9F-ACF4-168F-498B-3C8C9D2E5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332" y="5112474"/>
                <a:ext cx="1479757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200BE0-7323-740C-05B9-D324EC026EB5}"/>
              </a:ext>
            </a:extLst>
          </p:cNvPr>
          <p:cNvSpPr/>
          <p:nvPr/>
        </p:nvSpPr>
        <p:spPr>
          <a:xfrm>
            <a:off x="4293448" y="4220953"/>
            <a:ext cx="1738073" cy="818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D83E2C-5A9B-3CCE-B3E9-5365DCEED02B}"/>
                  </a:ext>
                </a:extLst>
              </p:cNvPr>
              <p:cNvSpPr txBox="1"/>
              <p:nvPr/>
            </p:nvSpPr>
            <p:spPr bwMode="auto">
              <a:xfrm>
                <a:off x="5629351" y="1743948"/>
                <a:ext cx="791546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D83E2C-5A9B-3CCE-B3E9-5365DCEED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9351" y="1743948"/>
                <a:ext cx="791546" cy="276999"/>
              </a:xfrm>
              <a:prstGeom prst="rect">
                <a:avLst/>
              </a:prstGeom>
              <a:blipFill>
                <a:blip r:embed="rId13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E65E8F-7C62-6457-0BCA-6024E376FC7C}"/>
                  </a:ext>
                </a:extLst>
              </p:cNvPr>
              <p:cNvSpPr txBox="1"/>
              <p:nvPr/>
            </p:nvSpPr>
            <p:spPr bwMode="auto">
              <a:xfrm>
                <a:off x="1256332" y="5540584"/>
                <a:ext cx="6038772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𝑑𝑥</m:t>
                          </m:r>
                        </m:e>
                      </m:nary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𝑑𝑦</m:t>
                          </m:r>
                        </m:e>
                      </m:nary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𝑑𝑥𝑑𝑦</m:t>
                          </m:r>
                        </m:e>
                      </m:nary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E65E8F-7C62-6457-0BCA-6024E376F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332" y="5540584"/>
                <a:ext cx="6038772" cy="818814"/>
              </a:xfrm>
              <a:prstGeom prst="rect">
                <a:avLst/>
              </a:prstGeom>
              <a:blipFill>
                <a:blip r:embed="rId14"/>
                <a:stretch>
                  <a:fillRect l="-12998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B8E56A1F-B983-4016-F330-43CA364EB79F}"/>
              </a:ext>
            </a:extLst>
          </p:cNvPr>
          <p:cNvSpPr/>
          <p:nvPr/>
        </p:nvSpPr>
        <p:spPr>
          <a:xfrm>
            <a:off x="2776152" y="5540584"/>
            <a:ext cx="2016911" cy="708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4E4F8F-D224-29E8-0031-65B50F73C259}"/>
                  </a:ext>
                </a:extLst>
              </p:cNvPr>
              <p:cNvSpPr txBox="1"/>
              <p:nvPr/>
            </p:nvSpPr>
            <p:spPr bwMode="auto">
              <a:xfrm>
                <a:off x="5548342" y="1976784"/>
                <a:ext cx="95356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12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4E4F8F-D224-29E8-0031-65B50F73C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8342" y="1976784"/>
                <a:ext cx="953563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35F9A2-C256-AE11-6244-941F1B890636}"/>
                  </a:ext>
                </a:extLst>
              </p:cNvPr>
              <p:cNvSpPr txBox="1"/>
              <p:nvPr/>
            </p:nvSpPr>
            <p:spPr bwMode="auto">
              <a:xfrm>
                <a:off x="1220872" y="6359398"/>
                <a:ext cx="7923128" cy="530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𝐺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compensate the difference of gauge condition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𝐺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35F9A2-C256-AE11-6244-941F1B890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0872" y="6359398"/>
                <a:ext cx="7923128" cy="530530"/>
              </a:xfrm>
              <a:prstGeom prst="rect">
                <a:avLst/>
              </a:prstGeom>
              <a:blipFill>
                <a:blip r:embed="rId16"/>
                <a:stretch>
                  <a:fillRect l="-641" b="-46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E0C972-6D08-9915-4BCB-FB131B562C19}"/>
                  </a:ext>
                </a:extLst>
              </p:cNvPr>
              <p:cNvSpPr txBox="1"/>
              <p:nvPr/>
            </p:nvSpPr>
            <p:spPr bwMode="auto">
              <a:xfrm>
                <a:off x="1090391" y="751346"/>
                <a:ext cx="76215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 different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not mean different states.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vertical line is one state.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E0C972-6D08-9915-4BCB-FB131B562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0391" y="751346"/>
                <a:ext cx="7621530" cy="369332"/>
              </a:xfrm>
              <a:prstGeom prst="rect">
                <a:avLst/>
              </a:prstGeom>
              <a:blipFill>
                <a:blip r:embed="rId17"/>
                <a:stretch>
                  <a:fillRect l="-6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9D9A1D-FB52-D893-4665-40EEF007504D}"/>
                  </a:ext>
                </a:extLst>
              </p:cNvPr>
              <p:cNvSpPr txBox="1"/>
              <p:nvPr/>
            </p:nvSpPr>
            <p:spPr bwMode="auto">
              <a:xfrm>
                <a:off x="5320039" y="4815774"/>
                <a:ext cx="618624" cy="369332"/>
              </a:xfrm>
              <a:prstGeom prst="rect">
                <a:avLst/>
              </a:prstGeom>
              <a:solidFill>
                <a:srgbClr val="FFFF99"/>
              </a:solidFill>
              <a:ln w="222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9D9A1D-FB52-D893-4665-40EEF0075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0039" y="4815774"/>
                <a:ext cx="61862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22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5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/>
      <p:bldP spid="14" grpId="0"/>
      <p:bldP spid="16" grpId="0" animBg="1"/>
      <p:bldP spid="18" grpId="0" animBg="1"/>
      <p:bldP spid="3" grpId="0"/>
      <p:bldP spid="5" grpId="0" animBg="1"/>
      <p:bldP spid="8" grpId="0" animBg="1"/>
      <p:bldP spid="15" grpId="0" animBg="1"/>
      <p:bldP spid="17" grpId="0" animBg="1"/>
      <p:bldP spid="21" grpId="0" animBg="1"/>
      <p:bldP spid="22" grpId="0" animBg="1"/>
      <p:bldP spid="24" grpId="0" animBg="1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EDB74-20A3-D72D-D9B5-D8A1EEFA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60921-523A-7069-0571-074E8BD6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614" y="635978"/>
            <a:ext cx="3176528" cy="2599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239D00-7DEC-854C-7996-8A9652BCE1E8}"/>
                  </a:ext>
                </a:extLst>
              </p:cNvPr>
              <p:cNvSpPr txBox="1"/>
              <p:nvPr/>
            </p:nvSpPr>
            <p:spPr bwMode="auto">
              <a:xfrm>
                <a:off x="662403" y="3799915"/>
                <a:ext cx="75136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can be easily extended to the case where there are more than one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239D00-7DEC-854C-7996-8A9652BCE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03" y="3799915"/>
                <a:ext cx="7513685" cy="369332"/>
              </a:xfrm>
              <a:prstGeom prst="rect">
                <a:avLst/>
              </a:prstGeom>
              <a:blipFill>
                <a:blip r:embed="rId3"/>
                <a:stretch>
                  <a:fillRect l="-67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BFA607-140C-FCB7-9BE3-90761DBABAEA}"/>
                  </a:ext>
                </a:extLst>
              </p:cNvPr>
              <p:cNvSpPr txBox="1"/>
              <p:nvPr/>
            </p:nvSpPr>
            <p:spPr bwMode="auto">
              <a:xfrm>
                <a:off x="662403" y="4196373"/>
                <a:ext cx="6581963" cy="39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would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conditions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𝐺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=1⋯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=1⋯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=1⋯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BFA607-140C-FCB7-9BE3-90761DBA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03" y="4196373"/>
                <a:ext cx="6581963" cy="391646"/>
              </a:xfrm>
              <a:prstGeom prst="rect">
                <a:avLst/>
              </a:prstGeom>
              <a:blipFill>
                <a:blip r:embed="rId4"/>
                <a:stretch>
                  <a:fillRect l="-771" t="-6250" r="-385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1EB29B-6FB7-3F5D-CF66-DBF8C7672BD1}"/>
                  </a:ext>
                </a:extLst>
              </p:cNvPr>
              <p:cNvSpPr txBox="1"/>
              <p:nvPr/>
            </p:nvSpPr>
            <p:spPr bwMode="auto">
              <a:xfrm>
                <a:off x="331602" y="4690127"/>
                <a:ext cx="8590722" cy="8385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1EB29B-6FB7-3F5D-CF66-DBF8C7672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602" y="4690127"/>
                <a:ext cx="8590722" cy="838563"/>
              </a:xfrm>
              <a:prstGeom prst="rect">
                <a:avLst/>
              </a:prstGeom>
              <a:blipFill>
                <a:blip r:embed="rId5"/>
                <a:stretch>
                  <a:fillRect l="-9145" t="-128358" b="-182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7924597-6973-98A6-6784-16BDF904FBB7}"/>
              </a:ext>
            </a:extLst>
          </p:cNvPr>
          <p:cNvSpPr/>
          <p:nvPr/>
        </p:nvSpPr>
        <p:spPr>
          <a:xfrm>
            <a:off x="2132640" y="4696707"/>
            <a:ext cx="3342289" cy="813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2725E-DA20-6240-52E5-A06A56D2733D}"/>
              </a:ext>
            </a:extLst>
          </p:cNvPr>
          <p:cNvSpPr txBox="1"/>
          <p:nvPr/>
        </p:nvSpPr>
        <p:spPr bwMode="auto">
          <a:xfrm>
            <a:off x="662402" y="3437641"/>
            <a:ext cx="7093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proper way to sum over history with redundant variables!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DC173D-A555-CB24-1C13-8389BBF2DBDA}"/>
                  </a:ext>
                </a:extLst>
              </p:cNvPr>
              <p:cNvSpPr txBox="1"/>
              <p:nvPr/>
            </p:nvSpPr>
            <p:spPr bwMode="auto">
              <a:xfrm>
                <a:off x="662402" y="5993758"/>
                <a:ext cx="7812955" cy="530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derivative now needs to be Jacobian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cs typeface="Times New Roman"/>
                      </a:rPr>
                      <m:t>det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𝐺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multivariable integration.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DC173D-A555-CB24-1C13-8389BBF2D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02" y="5993758"/>
                <a:ext cx="7812955" cy="530979"/>
              </a:xfrm>
              <a:prstGeom prst="rect">
                <a:avLst/>
              </a:prstGeom>
              <a:blipFill>
                <a:blip r:embed="rId6"/>
                <a:stretch>
                  <a:fillRect l="-649" b="-46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1AB414-19CD-35ED-A8B6-AFEBBEF1767C}"/>
                  </a:ext>
                </a:extLst>
              </p:cNvPr>
              <p:cNvSpPr txBox="1"/>
              <p:nvPr/>
            </p:nvSpPr>
            <p:spPr bwMode="auto">
              <a:xfrm>
                <a:off x="5034981" y="5576558"/>
                <a:ext cx="618624" cy="369332"/>
              </a:xfrm>
              <a:prstGeom prst="rect">
                <a:avLst/>
              </a:prstGeom>
              <a:solidFill>
                <a:srgbClr val="FFFF99"/>
              </a:solidFill>
              <a:ln w="222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1AB414-19CD-35ED-A8B6-AFEBBEF17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4981" y="5576558"/>
                <a:ext cx="6186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22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F36A415-D815-098C-B038-58191063F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02" y="635978"/>
            <a:ext cx="1138209" cy="1484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0C5C4-6C93-6728-65B2-5F7DA37C8ED4}"/>
              </a:ext>
            </a:extLst>
          </p:cNvPr>
          <p:cNvSpPr txBox="1"/>
          <p:nvPr/>
        </p:nvSpPr>
        <p:spPr bwMode="auto">
          <a:xfrm>
            <a:off x="662402" y="2237204"/>
            <a:ext cx="24970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Faddeev and Popov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A2669-F1FB-B9B4-4F9D-B9134C90A7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3910" y="629625"/>
            <a:ext cx="1016405" cy="15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1D1D2-0ABB-DB82-E71A-04131DA6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85" y="732797"/>
            <a:ext cx="2459119" cy="232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40F8A-E978-50BC-CFF2-D5C4A3D5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60" y="732797"/>
            <a:ext cx="2867549" cy="2346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224558-3441-E3DD-13FA-5EE9156128DA}"/>
                  </a:ext>
                </a:extLst>
              </p:cNvPr>
              <p:cNvSpPr txBox="1"/>
              <p:nvPr/>
            </p:nvSpPr>
            <p:spPr bwMode="auto">
              <a:xfrm>
                <a:off x="4572000" y="5587589"/>
                <a:ext cx="4288221" cy="8245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224558-3441-E3DD-13FA-5EE915612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587589"/>
                <a:ext cx="4288221" cy="824591"/>
              </a:xfrm>
              <a:prstGeom prst="rect">
                <a:avLst/>
              </a:prstGeom>
              <a:blipFill>
                <a:blip r:embed="rId4"/>
                <a:stretch>
                  <a:fillRect l="-20118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D96EB4-BBE5-5174-FDCB-BBDD576357E7}"/>
                  </a:ext>
                </a:extLst>
              </p:cNvPr>
              <p:cNvSpPr txBox="1"/>
              <p:nvPr/>
            </p:nvSpPr>
            <p:spPr bwMode="auto">
              <a:xfrm>
                <a:off x="4600596" y="4004543"/>
                <a:ext cx="166724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D96EB4-BBE5-5174-FDCB-BBDD57635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0596" y="4004543"/>
                <a:ext cx="166724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21D82D2-601E-D1C1-9A55-5B49E957B087}"/>
              </a:ext>
            </a:extLst>
          </p:cNvPr>
          <p:cNvSpPr txBox="1"/>
          <p:nvPr/>
        </p:nvSpPr>
        <p:spPr bwMode="auto">
          <a:xfrm>
            <a:off x="6338874" y="3956136"/>
            <a:ext cx="1963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Gauge conditions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6BDF6F-207C-8EFB-7A63-C804491248EC}"/>
                  </a:ext>
                </a:extLst>
              </p:cNvPr>
              <p:cNvSpPr txBox="1"/>
              <p:nvPr/>
            </p:nvSpPr>
            <p:spPr bwMode="auto">
              <a:xfrm>
                <a:off x="1193965" y="3121425"/>
                <a:ext cx="1275966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6BDF6F-207C-8EFB-7A63-C80449124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965" y="3121425"/>
                <a:ext cx="1275966" cy="818814"/>
              </a:xfrm>
              <a:prstGeom prst="rect">
                <a:avLst/>
              </a:prstGeom>
              <a:blipFill>
                <a:blip r:embed="rId6"/>
                <a:stretch>
                  <a:fillRect l="-69307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347F3-9340-FBDB-A074-FE8691A8548E}"/>
                  </a:ext>
                </a:extLst>
              </p:cNvPr>
              <p:cNvSpPr txBox="1"/>
              <p:nvPr/>
            </p:nvSpPr>
            <p:spPr bwMode="auto">
              <a:xfrm>
                <a:off x="4586157" y="3121425"/>
                <a:ext cx="108942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347F3-9340-FBDB-A074-FE8691A85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6157" y="3121425"/>
                <a:ext cx="1089429" cy="818814"/>
              </a:xfrm>
              <a:prstGeom prst="rect">
                <a:avLst/>
              </a:prstGeom>
              <a:blipFill>
                <a:blip r:embed="rId7"/>
                <a:stretch>
                  <a:fillRect l="-77011" t="-128788" r="-459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458DB0-3748-62CF-F6CD-DF1529703A3F}"/>
                  </a:ext>
                </a:extLst>
              </p:cNvPr>
              <p:cNvSpPr txBox="1"/>
              <p:nvPr/>
            </p:nvSpPr>
            <p:spPr bwMode="auto">
              <a:xfrm>
                <a:off x="1193965" y="4004543"/>
                <a:ext cx="13721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458DB0-3748-62CF-F6CD-DF1529703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965" y="4004543"/>
                <a:ext cx="1372199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78C47C36-836F-BA73-D49B-6C11B83D83FA}"/>
              </a:ext>
            </a:extLst>
          </p:cNvPr>
          <p:cNvSpPr/>
          <p:nvPr/>
        </p:nvSpPr>
        <p:spPr>
          <a:xfrm>
            <a:off x="2469931" y="5145636"/>
            <a:ext cx="2031200" cy="23688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059FE0-D574-D134-E7C5-0DDBBD624215}"/>
                  </a:ext>
                </a:extLst>
              </p:cNvPr>
              <p:cNvSpPr txBox="1"/>
              <p:nvPr/>
            </p:nvSpPr>
            <p:spPr bwMode="auto">
              <a:xfrm>
                <a:off x="1193965" y="5068254"/>
                <a:ext cx="1113362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=1⋯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059FE0-D574-D134-E7C5-0DDBBD624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965" y="5068254"/>
                <a:ext cx="1113362" cy="391646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37C312EC-4744-3CFE-DC5B-E0DA116A0140}"/>
                  </a:ext>
                </a:extLst>
              </p:cNvPr>
              <p:cNvSpPr/>
              <p:nvPr/>
            </p:nvSpPr>
            <p:spPr>
              <a:xfrm>
                <a:off x="4586157" y="4579248"/>
                <a:ext cx="18504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37C312EC-4744-3CFE-DC5B-E0DA116A0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57" y="4579248"/>
                <a:ext cx="1850442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22">
                <a:extLst>
                  <a:ext uri="{FF2B5EF4-FFF2-40B4-BE49-F238E27FC236}">
                    <a16:creationId xmlns:a16="http://schemas.microsoft.com/office/drawing/2014/main" id="{43517058-5257-0DA7-F325-583125FA1B6B}"/>
                  </a:ext>
                </a:extLst>
              </p:cNvPr>
              <p:cNvSpPr/>
              <p:nvPr/>
            </p:nvSpPr>
            <p:spPr>
              <a:xfrm>
                <a:off x="4600596" y="5079411"/>
                <a:ext cx="72366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22">
                <a:extLst>
                  <a:ext uri="{FF2B5EF4-FFF2-40B4-BE49-F238E27FC236}">
                    <a16:creationId xmlns:a16="http://schemas.microsoft.com/office/drawing/2014/main" id="{43517058-5257-0DA7-F325-583125FA1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596" y="5079411"/>
                <a:ext cx="7236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7AC7B6-5619-AA68-EBC8-0C438C40C0F4}"/>
                  </a:ext>
                </a:extLst>
              </p:cNvPr>
              <p:cNvSpPr txBox="1"/>
              <p:nvPr/>
            </p:nvSpPr>
            <p:spPr bwMode="auto">
              <a:xfrm>
                <a:off x="1193965" y="4544546"/>
                <a:ext cx="1799168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+(0,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7AC7B6-5619-AA68-EBC8-0C438C40C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965" y="4544546"/>
                <a:ext cx="1799168" cy="391646"/>
              </a:xfrm>
              <a:prstGeom prst="rect">
                <a:avLst/>
              </a:prstGeom>
              <a:blipFill>
                <a:blip r:embed="rId12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CC7A1A-3FDB-42F3-1E0C-0D6999E553D3}"/>
                  </a:ext>
                </a:extLst>
              </p:cNvPr>
              <p:cNvSpPr txBox="1"/>
              <p:nvPr/>
            </p:nvSpPr>
            <p:spPr bwMode="auto">
              <a:xfrm>
                <a:off x="508161" y="5610539"/>
                <a:ext cx="3272498" cy="8385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CC7A1A-3FDB-42F3-1E0C-0D6999E55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161" y="5610539"/>
                <a:ext cx="3272498" cy="838563"/>
              </a:xfrm>
              <a:prstGeom prst="rect">
                <a:avLst/>
              </a:prstGeom>
              <a:blipFill>
                <a:blip r:embed="rId13"/>
                <a:stretch>
                  <a:fillRect l="-26255" t="-126866" b="-182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BFEEDE3-EE57-E6F8-E7FD-5EF8F9391530}"/>
              </a:ext>
            </a:extLst>
          </p:cNvPr>
          <p:cNvSpPr txBox="1"/>
          <p:nvPr/>
        </p:nvSpPr>
        <p:spPr bwMode="auto">
          <a:xfrm>
            <a:off x="5363343" y="6288264"/>
            <a:ext cx="2606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derivative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3BFD55-8F48-7DED-2A9A-6E2F64AED3DD}"/>
              </a:ext>
            </a:extLst>
          </p:cNvPr>
          <p:cNvCxnSpPr/>
          <p:nvPr/>
        </p:nvCxnSpPr>
        <p:spPr>
          <a:xfrm flipV="1">
            <a:off x="6267840" y="6238421"/>
            <a:ext cx="0" cy="2106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59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847F5-3CAF-157D-0D37-928FE8BFC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30F0DE-C102-4A39-E54F-5207B60E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29" y="724095"/>
            <a:ext cx="2459119" cy="2322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A531AF-9384-3665-0912-CA1BCC39E113}"/>
                  </a:ext>
                </a:extLst>
              </p:cNvPr>
              <p:cNvSpPr txBox="1"/>
              <p:nvPr/>
            </p:nvSpPr>
            <p:spPr bwMode="auto">
              <a:xfrm>
                <a:off x="3881963" y="2232925"/>
                <a:ext cx="4288221" cy="8245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A531AF-9384-3665-0912-CA1BCC39E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1963" y="2232925"/>
                <a:ext cx="4288221" cy="824591"/>
              </a:xfrm>
              <a:prstGeom prst="rect">
                <a:avLst/>
              </a:prstGeom>
              <a:blipFill>
                <a:blip r:embed="rId3"/>
                <a:stretch>
                  <a:fillRect l="-19764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1C597F-2A1F-FB8F-32B3-5DD5241E9816}"/>
                  </a:ext>
                </a:extLst>
              </p:cNvPr>
              <p:cNvSpPr txBox="1"/>
              <p:nvPr/>
            </p:nvSpPr>
            <p:spPr bwMode="auto">
              <a:xfrm>
                <a:off x="3896402" y="929467"/>
                <a:ext cx="166724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1C597F-2A1F-FB8F-32B3-5DD5241E9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6402" y="929467"/>
                <a:ext cx="1667244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D43F31-F2AC-5A10-FFA0-7EAEBF207880}"/>
              </a:ext>
            </a:extLst>
          </p:cNvPr>
          <p:cNvSpPr txBox="1"/>
          <p:nvPr/>
        </p:nvSpPr>
        <p:spPr bwMode="auto">
          <a:xfrm>
            <a:off x="5634680" y="881060"/>
            <a:ext cx="1963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Gauge conditions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2682470F-E454-FF70-B574-8001ACEAD59A}"/>
                  </a:ext>
                </a:extLst>
              </p:cNvPr>
              <p:cNvSpPr/>
              <p:nvPr/>
            </p:nvSpPr>
            <p:spPr>
              <a:xfrm>
                <a:off x="3881963" y="1504172"/>
                <a:ext cx="18504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2682470F-E454-FF70-B574-8001ACEAD5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963" y="1504172"/>
                <a:ext cx="1850442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19276FC-2E05-D8D2-D2EF-6C95E11EFD8A}"/>
              </a:ext>
            </a:extLst>
          </p:cNvPr>
          <p:cNvSpPr txBox="1"/>
          <p:nvPr/>
        </p:nvSpPr>
        <p:spPr bwMode="auto">
          <a:xfrm>
            <a:off x="919929" y="3429000"/>
            <a:ext cx="5493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 ansatz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 educated guess.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0DF234-AF99-67B4-46CE-69A82054EBB5}"/>
                  </a:ext>
                </a:extLst>
              </p:cNvPr>
              <p:cNvSpPr txBox="1"/>
              <p:nvPr/>
            </p:nvSpPr>
            <p:spPr bwMode="auto">
              <a:xfrm>
                <a:off x="919930" y="3862255"/>
                <a:ext cx="74463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prove it is gauge invariance, which is just a displacement in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0DF234-AF99-67B4-46CE-69A82054E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930" y="3862255"/>
                <a:ext cx="7446304" cy="369332"/>
              </a:xfrm>
              <a:prstGeom prst="rect">
                <a:avLst/>
              </a:prstGeom>
              <a:blipFill>
                <a:blip r:embed="rId6"/>
                <a:stretch>
                  <a:fillRect l="-681" t="-10000" r="-1022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6DCBC7-7403-9685-DC3C-F95CE467F0CE}"/>
                  </a:ext>
                </a:extLst>
              </p:cNvPr>
              <p:cNvSpPr txBox="1"/>
              <p:nvPr/>
            </p:nvSpPr>
            <p:spPr bwMode="auto">
              <a:xfrm>
                <a:off x="919929" y="4263726"/>
                <a:ext cx="7595910" cy="443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infinite integration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nary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always invariant under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6DCBC7-7403-9685-DC3C-F95CE467F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929" y="4263726"/>
                <a:ext cx="7595910" cy="443326"/>
              </a:xfrm>
              <a:prstGeom prst="rect">
                <a:avLst/>
              </a:prstGeom>
              <a:blipFill>
                <a:blip r:embed="rId7"/>
                <a:stretch>
                  <a:fillRect l="-668" t="-105556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2F6CB76-0095-D305-E3FD-A08345219AC1}"/>
              </a:ext>
            </a:extLst>
          </p:cNvPr>
          <p:cNvSpPr txBox="1"/>
          <p:nvPr/>
        </p:nvSpPr>
        <p:spPr bwMode="auto">
          <a:xfrm>
            <a:off x="919929" y="5107801"/>
            <a:ext cx="687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also prove it is identical to canonical quantization in axial gauge.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B00F0-581B-003C-2497-D77C7E2BB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B2564-F6BB-C6E2-CE2A-10DB664E0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68" y="303682"/>
            <a:ext cx="2067994" cy="1952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830D0F-F9EA-E7B7-9B5C-7163CD430ACE}"/>
                  </a:ext>
                </a:extLst>
              </p:cNvPr>
              <p:cNvSpPr txBox="1"/>
              <p:nvPr/>
            </p:nvSpPr>
            <p:spPr bwMode="auto">
              <a:xfrm>
                <a:off x="3641560" y="1434307"/>
                <a:ext cx="4288221" cy="8245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830D0F-F9EA-E7B7-9B5C-7163CD430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560" y="1434307"/>
                <a:ext cx="4288221" cy="824591"/>
              </a:xfrm>
              <a:prstGeom prst="rect">
                <a:avLst/>
              </a:prstGeom>
              <a:blipFill>
                <a:blip r:embed="rId3"/>
                <a:stretch>
                  <a:fillRect l="-20059" t="-126866" b="-182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E84042-B801-7596-7B7A-4AC12B78B636}"/>
                  </a:ext>
                </a:extLst>
              </p:cNvPr>
              <p:cNvSpPr txBox="1"/>
              <p:nvPr/>
            </p:nvSpPr>
            <p:spPr bwMode="auto">
              <a:xfrm>
                <a:off x="3132539" y="3233320"/>
                <a:ext cx="2214762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E84042-B801-7596-7B7A-4AC12B78B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2539" y="3233320"/>
                <a:ext cx="2214762" cy="391646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4FC1D2-7627-A4F4-B971-6C68508CBBB0}"/>
                  </a:ext>
                </a:extLst>
              </p:cNvPr>
              <p:cNvSpPr txBox="1"/>
              <p:nvPr/>
            </p:nvSpPr>
            <p:spPr bwMode="auto">
              <a:xfrm>
                <a:off x="1035543" y="2256451"/>
                <a:ext cx="7595910" cy="506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 better, for most gauge conditions in QED,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cs typeface="Times New Roman"/>
                      </a:rPr>
                      <m:t>det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𝐺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𝛿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constant.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4FC1D2-7627-A4F4-B971-6C68508C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543" y="2256451"/>
                <a:ext cx="7595910" cy="506870"/>
              </a:xfrm>
              <a:prstGeom prst="rect">
                <a:avLst/>
              </a:prstGeom>
              <a:blipFill>
                <a:blip r:embed="rId5"/>
                <a:stretch>
                  <a:fillRect l="-668" b="-487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A6A7E2E-4B48-EA95-FED4-42AB8861B15D}"/>
              </a:ext>
            </a:extLst>
          </p:cNvPr>
          <p:cNvSpPr txBox="1"/>
          <p:nvPr/>
        </p:nvSpPr>
        <p:spPr bwMode="auto">
          <a:xfrm>
            <a:off x="1054099" y="2763321"/>
            <a:ext cx="377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Lorentz gauge as an 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4F465A-7C38-B9C4-77CC-9B6BE407A88A}"/>
                  </a:ext>
                </a:extLst>
              </p:cNvPr>
              <p:cNvSpPr txBox="1"/>
              <p:nvPr/>
            </p:nvSpPr>
            <p:spPr bwMode="auto">
              <a:xfrm>
                <a:off x="3132537" y="4038059"/>
                <a:ext cx="3591619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4F465A-7C38-B9C4-77CC-9B6BE407A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2537" y="4038059"/>
                <a:ext cx="3591619" cy="391646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321743-C5E2-627D-7012-ECC4E804A1C9}"/>
              </a:ext>
            </a:extLst>
          </p:cNvPr>
          <p:cNvSpPr txBox="1"/>
          <p:nvPr/>
        </p:nvSpPr>
        <p:spPr bwMode="auto">
          <a:xfrm>
            <a:off x="1054098" y="3624966"/>
            <a:ext cx="4892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condition is transformed into: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A95EA-8F1D-8488-E670-2591D02076F2}"/>
              </a:ext>
            </a:extLst>
          </p:cNvPr>
          <p:cNvSpPr txBox="1"/>
          <p:nvPr/>
        </p:nvSpPr>
        <p:spPr bwMode="auto">
          <a:xfrm>
            <a:off x="1054098" y="4473466"/>
            <a:ext cx="6311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the difference is independent of any physical fields.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BDC6F8-BF14-D4FE-710A-D6A807EE1E2E}"/>
                  </a:ext>
                </a:extLst>
              </p:cNvPr>
              <p:cNvSpPr txBox="1"/>
              <p:nvPr/>
            </p:nvSpPr>
            <p:spPr bwMode="auto">
              <a:xfrm>
                <a:off x="1953920" y="4886559"/>
                <a:ext cx="4572000" cy="62478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□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BDC6F8-BF14-D4FE-710A-D6A807EE1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3920" y="4886559"/>
                <a:ext cx="4572000" cy="624786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023863-7C8C-97D9-FC90-045C71DAF060}"/>
                  </a:ext>
                </a:extLst>
              </p:cNvPr>
              <p:cNvSpPr txBox="1"/>
              <p:nvPr/>
            </p:nvSpPr>
            <p:spPr bwMode="auto">
              <a:xfrm>
                <a:off x="1054097" y="5586454"/>
                <a:ext cx="77300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constant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be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absorbed into normalization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𝑍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We ignore det in QED.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023863-7C8C-97D9-FC90-045C71DAF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097" y="5586454"/>
                <a:ext cx="7730087" cy="369332"/>
              </a:xfrm>
              <a:prstGeom prst="rect">
                <a:avLst/>
              </a:prstGeom>
              <a:blipFill>
                <a:blip r:embed="rId8"/>
                <a:stretch>
                  <a:fillRect l="-65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BED6E07-FB23-7298-A60B-9B7984365903}"/>
              </a:ext>
            </a:extLst>
          </p:cNvPr>
          <p:cNvSpPr txBox="1"/>
          <p:nvPr/>
        </p:nvSpPr>
        <p:spPr bwMode="auto">
          <a:xfrm>
            <a:off x="1054097" y="5955786"/>
            <a:ext cx="631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no longer do that in non-abelian gauge theory.</a:t>
            </a:r>
          </a:p>
        </p:txBody>
      </p:sp>
    </p:spTree>
    <p:extLst>
      <p:ext uri="{BB962C8B-B14F-4D97-AF65-F5344CB8AC3E}">
        <p14:creationId xmlns:p14="http://schemas.microsoft.com/office/powerpoint/2010/main" val="2742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 animBg="1"/>
      <p:bldP spid="6" grpId="0"/>
      <p:bldP spid="11" grpId="0"/>
      <p:bldP spid="13" grpId="0" animBg="1"/>
      <p:bldP spid="14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FC462-334C-F611-A3AB-732620B1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8637EF-41A7-102C-F446-D9B6B1711CA7}"/>
                  </a:ext>
                </a:extLst>
              </p:cNvPr>
              <p:cNvSpPr txBox="1"/>
              <p:nvPr/>
            </p:nvSpPr>
            <p:spPr bwMode="auto">
              <a:xfrm>
                <a:off x="3078108" y="2760943"/>
                <a:ext cx="1882776" cy="4113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8637EF-41A7-102C-F446-D9B6B1711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108" y="2760943"/>
                <a:ext cx="1882776" cy="411395"/>
              </a:xfrm>
              <a:prstGeom prst="rect">
                <a:avLst/>
              </a:prstGeom>
              <a:blipFill>
                <a:blip r:embed="rId3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EE0980D-3318-FB01-2303-E7DB557A0278}"/>
              </a:ext>
            </a:extLst>
          </p:cNvPr>
          <p:cNvSpPr txBox="1"/>
          <p:nvPr/>
        </p:nvSpPr>
        <p:spPr bwMode="auto">
          <a:xfrm>
            <a:off x="999669" y="2729562"/>
            <a:ext cx="2078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Lorentz gauge: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D60066-3038-F2BE-E629-E6CB6E2E3183}"/>
                  </a:ext>
                </a:extLst>
              </p:cNvPr>
              <p:cNvSpPr txBox="1"/>
              <p:nvPr/>
            </p:nvSpPr>
            <p:spPr bwMode="auto">
              <a:xfrm>
                <a:off x="1115531" y="3603006"/>
                <a:ext cx="7034380" cy="6613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𝑔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𝑖𝑗𝑘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𝑖𝑗𝑘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D60066-3038-F2BE-E629-E6CB6E2E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531" y="3603006"/>
                <a:ext cx="7034380" cy="66133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F44DDA4-2E28-2E8A-1DCE-93643F54CDD7}"/>
              </a:ext>
            </a:extLst>
          </p:cNvPr>
          <p:cNvSpPr txBox="1"/>
          <p:nvPr/>
        </p:nvSpPr>
        <p:spPr bwMode="auto">
          <a:xfrm>
            <a:off x="994089" y="3237509"/>
            <a:ext cx="4892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condition is transformed into: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084BE-E77B-D535-BB05-F8E4922D397A}"/>
              </a:ext>
            </a:extLst>
          </p:cNvPr>
          <p:cNvSpPr txBox="1"/>
          <p:nvPr/>
        </p:nvSpPr>
        <p:spPr bwMode="auto">
          <a:xfrm>
            <a:off x="981114" y="5071709"/>
            <a:ext cx="77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the difference depends on gauge field and can’t be ignored.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BF763C-FA25-5470-0725-C42FBE8BE588}"/>
                  </a:ext>
                </a:extLst>
              </p:cNvPr>
              <p:cNvSpPr txBox="1"/>
              <p:nvPr/>
            </p:nvSpPr>
            <p:spPr bwMode="auto">
              <a:xfrm>
                <a:off x="1097779" y="5470135"/>
                <a:ext cx="7613421" cy="7260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4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box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𝑘𝑖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𝑗𝑖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BF763C-FA25-5470-0725-C42FBE8BE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779" y="5470135"/>
                <a:ext cx="7613421" cy="7260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68A70B7-4436-274B-A636-9332F8E524C9}"/>
              </a:ext>
            </a:extLst>
          </p:cNvPr>
          <p:cNvSpPr txBox="1"/>
          <p:nvPr/>
        </p:nvSpPr>
        <p:spPr bwMode="auto">
          <a:xfrm>
            <a:off x="1097779" y="6237156"/>
            <a:ext cx="631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 term involves gauge bosons.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1D79BAAD-EA14-83A1-3E1C-4D8251BD1DA0}"/>
                  </a:ext>
                </a:extLst>
              </p:cNvPr>
              <p:cNvSpPr txBox="1"/>
              <p:nvPr/>
            </p:nvSpPr>
            <p:spPr>
              <a:xfrm>
                <a:off x="3689998" y="864016"/>
                <a:ext cx="2576607" cy="6613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/>
                        </a:rPr>
                        <m:t>𝛿</m:t>
                      </m:r>
                      <m:sSub>
                        <m:sSub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𝜶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×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1D79BAAD-EA14-83A1-3E1C-4D8251BD1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998" y="864016"/>
                <a:ext cx="2576607" cy="661335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496AC19-FDE0-93F6-30E6-92CCFDB02C0D}"/>
                  </a:ext>
                </a:extLst>
              </p:cNvPr>
              <p:cNvSpPr txBox="1"/>
              <p:nvPr/>
            </p:nvSpPr>
            <p:spPr>
              <a:xfrm>
                <a:off x="3689998" y="1995350"/>
                <a:ext cx="2963050" cy="6613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/>
                        </a:rPr>
                        <m:t>𝛿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𝑖𝑗𝑘</m:t>
                          </m:r>
                        </m:sup>
                      </m:sSup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496AC19-FDE0-93F6-30E6-92CCFDB02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998" y="1995350"/>
                <a:ext cx="2963050" cy="661335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DF915F5-79C6-9CA7-0C9D-CEA9EFFC7F77}"/>
              </a:ext>
            </a:extLst>
          </p:cNvPr>
          <p:cNvSpPr txBox="1"/>
          <p:nvPr/>
        </p:nvSpPr>
        <p:spPr>
          <a:xfrm>
            <a:off x="3689998" y="1468152"/>
            <a:ext cx="225506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Times New Roman"/>
                <a:cs typeface="Times New Roman"/>
              </a:rPr>
              <a:t>or i</a:t>
            </a:r>
            <a:r>
              <a:rPr kumimoji="1" lang="en-US" dirty="0">
                <a:latin typeface="Times New Roman"/>
                <a:cs typeface="Times New Roman"/>
              </a:rPr>
              <a:t>n components: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59FD4-D533-4D9E-87C7-5B4DD6EEA2FD}"/>
              </a:ext>
            </a:extLst>
          </p:cNvPr>
          <p:cNvSpPr txBox="1"/>
          <p:nvPr/>
        </p:nvSpPr>
        <p:spPr bwMode="auto">
          <a:xfrm>
            <a:off x="2730781" y="474222"/>
            <a:ext cx="631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no longer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ignore det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non-abelian gauge theory.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EB6546-1A02-FDD6-EFDB-A6FC22A47D8C}"/>
                  </a:ext>
                </a:extLst>
              </p:cNvPr>
              <p:cNvSpPr txBox="1"/>
              <p:nvPr/>
            </p:nvSpPr>
            <p:spPr bwMode="auto">
              <a:xfrm>
                <a:off x="5164331" y="2724046"/>
                <a:ext cx="3578553" cy="8245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𝐺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𝑘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EB6546-1A02-FDD6-EFDB-A6FC22A47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4331" y="2724046"/>
                <a:ext cx="3578553" cy="824591"/>
              </a:xfrm>
              <a:prstGeom prst="rect">
                <a:avLst/>
              </a:prstGeom>
              <a:blipFill>
                <a:blip r:embed="rId8"/>
                <a:stretch>
                  <a:fillRect l="-22261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B6C322-CCA7-12D0-ACD1-44E9757E5515}"/>
                  </a:ext>
                </a:extLst>
              </p:cNvPr>
              <p:cNvSpPr txBox="1"/>
              <p:nvPr/>
            </p:nvSpPr>
            <p:spPr bwMode="auto">
              <a:xfrm>
                <a:off x="1115531" y="4365508"/>
                <a:ext cx="4243548" cy="6613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𝑗𝑖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𝜇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𝑗</m:t>
                                      </m:r>
                                    </m:sup>
                                  </m:sSubSup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B6C322-CCA7-12D0-ACD1-44E9757E5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531" y="4365508"/>
                <a:ext cx="4243548" cy="661335"/>
              </a:xfrm>
              <a:prstGeom prst="rect">
                <a:avLst/>
              </a:prstGeom>
              <a:blipFill>
                <a:blip r:embed="rId9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904BAA7-CAA4-B8F9-A702-5914BA4F4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1395" b="6386"/>
          <a:stretch>
            <a:fillRect/>
          </a:stretch>
        </p:blipFill>
        <p:spPr>
          <a:xfrm>
            <a:off x="1446577" y="569258"/>
            <a:ext cx="1072826" cy="847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51F66B-9435-3475-D7AE-BE82A909F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6577" y="1565274"/>
            <a:ext cx="1076101" cy="10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 animBg="1"/>
      <p:bldP spid="6" grpId="0"/>
      <p:bldP spid="11" grpId="0"/>
      <p:bldP spid="13" grpId="0" animBg="1"/>
      <p:bldP spid="16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A8760-F872-E20E-0E47-CA76330C5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6935B1-1AAC-C218-B540-72868E568B33}"/>
                  </a:ext>
                </a:extLst>
              </p:cNvPr>
              <p:cNvSpPr txBox="1"/>
              <p:nvPr/>
            </p:nvSpPr>
            <p:spPr bwMode="auto">
              <a:xfrm>
                <a:off x="807590" y="1848931"/>
                <a:ext cx="305348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TW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6935B1-1AAC-C218-B540-72868E568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90" y="1848931"/>
                <a:ext cx="3053489" cy="818814"/>
              </a:xfrm>
              <a:prstGeom prst="rect">
                <a:avLst/>
              </a:prstGeom>
              <a:blipFill>
                <a:blip r:embed="rId2"/>
                <a:stretch>
                  <a:fillRect l="-26971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15040-BAB0-3EE3-0F59-8AD42FE8B661}"/>
                  </a:ext>
                </a:extLst>
              </p:cNvPr>
              <p:cNvSpPr txBox="1"/>
              <p:nvPr/>
            </p:nvSpPr>
            <p:spPr bwMode="auto">
              <a:xfrm>
                <a:off x="825496" y="629874"/>
                <a:ext cx="2804471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15040-BAB0-3EE3-0F59-8AD42FE8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496" y="629874"/>
                <a:ext cx="2804471" cy="391646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A48DDC-7B28-637E-CBFA-E331F4A4A3A2}"/>
                  </a:ext>
                </a:extLst>
              </p:cNvPr>
              <p:cNvSpPr txBox="1"/>
              <p:nvPr/>
            </p:nvSpPr>
            <p:spPr bwMode="auto">
              <a:xfrm>
                <a:off x="743619" y="220794"/>
                <a:ext cx="84003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Another way to twist Lorentz gauge. Consider conditions with a variable function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A48DDC-7B28-637E-CBFA-E331F4A4A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619" y="220794"/>
                <a:ext cx="8400381" cy="369332"/>
              </a:xfrm>
              <a:prstGeom prst="rect">
                <a:avLst/>
              </a:prstGeom>
              <a:blipFill>
                <a:blip r:embed="rId4"/>
                <a:stretch>
                  <a:fillRect l="-60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F4B33-DDD6-D3FD-3A71-6801B761A607}"/>
                  </a:ext>
                </a:extLst>
              </p:cNvPr>
              <p:cNvSpPr txBox="1"/>
              <p:nvPr/>
            </p:nvSpPr>
            <p:spPr bwMode="auto">
              <a:xfrm>
                <a:off x="807590" y="3176896"/>
                <a:ext cx="573639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𝑓</m:t>
                              </m:r>
                            </m:e>
                          </m:d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F4B33-DDD6-D3FD-3A71-6801B761A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90" y="3176896"/>
                <a:ext cx="5736399" cy="818814"/>
              </a:xfrm>
              <a:prstGeom prst="rect">
                <a:avLst/>
              </a:prstGeom>
              <a:blipFill>
                <a:blip r:embed="rId5"/>
                <a:stretch>
                  <a:fillRect l="-13687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EEB7D6-3C2A-FE9C-B28C-B03390CE2959}"/>
                  </a:ext>
                </a:extLst>
              </p:cNvPr>
              <p:cNvSpPr txBox="1"/>
              <p:nvPr/>
            </p:nvSpPr>
            <p:spPr bwMode="auto">
              <a:xfrm>
                <a:off x="825495" y="1453599"/>
                <a:ext cx="77281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Gauge invariance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suggest the following will not depend 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EEB7D6-3C2A-FE9C-B28C-B03390CE2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495" y="1453599"/>
                <a:ext cx="7728163" cy="369332"/>
              </a:xfrm>
              <a:prstGeom prst="rect">
                <a:avLst/>
              </a:prstGeom>
              <a:blipFill>
                <a:blip r:embed="rId6"/>
                <a:stretch>
                  <a:fillRect l="-6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DFB5E3-7C82-4927-F792-CDE4DFBDF68E}"/>
                  </a:ext>
                </a:extLst>
              </p:cNvPr>
              <p:cNvSpPr txBox="1"/>
              <p:nvPr/>
            </p:nvSpPr>
            <p:spPr bwMode="auto">
              <a:xfrm>
                <a:off x="743618" y="1058267"/>
                <a:ext cx="73182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TW" dirty="0"/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Gauge transformation will change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So it is a surrogate of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DFB5E3-7C82-4927-F792-CDE4DFBDF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618" y="1058267"/>
                <a:ext cx="731829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39D513-3348-D7FA-A716-0A76D73B1EF1}"/>
                  </a:ext>
                </a:extLst>
              </p:cNvPr>
              <p:cNvSpPr txBox="1"/>
              <p:nvPr/>
            </p:nvSpPr>
            <p:spPr bwMode="auto">
              <a:xfrm>
                <a:off x="825495" y="2743201"/>
                <a:ext cx="808922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tame infinity of integrating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giving it an exponentially damping weight.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39D513-3348-D7FA-A716-0A76D73B1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495" y="2743201"/>
                <a:ext cx="8089229" cy="369332"/>
              </a:xfrm>
              <a:prstGeom prst="rect">
                <a:avLst/>
              </a:prstGeom>
              <a:blipFill>
                <a:blip r:embed="rId8"/>
                <a:stretch>
                  <a:fillRect l="-62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1BC67D3B-33F9-73CD-98EE-772B1C803D5E}"/>
              </a:ext>
            </a:extLst>
          </p:cNvPr>
          <p:cNvSpPr/>
          <p:nvPr/>
        </p:nvSpPr>
        <p:spPr>
          <a:xfrm>
            <a:off x="3981092" y="3176896"/>
            <a:ext cx="1668594" cy="818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CDD993-CF1D-D80D-958E-2BCD12E32155}"/>
              </a:ext>
            </a:extLst>
          </p:cNvPr>
          <p:cNvSpPr txBox="1"/>
          <p:nvPr/>
        </p:nvSpPr>
        <p:spPr bwMode="auto">
          <a:xfrm>
            <a:off x="825495" y="4039471"/>
            <a:ext cx="3708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the order of integration: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1F83D6-C5D0-1491-EE63-ABB6057E4F47}"/>
                  </a:ext>
                </a:extLst>
              </p:cNvPr>
              <p:cNvSpPr txBox="1"/>
              <p:nvPr/>
            </p:nvSpPr>
            <p:spPr bwMode="auto">
              <a:xfrm>
                <a:off x="825495" y="4452564"/>
                <a:ext cx="573639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𝑓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1F83D6-C5D0-1491-EE63-ABB6057E4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495" y="4452564"/>
                <a:ext cx="5736399" cy="818814"/>
              </a:xfrm>
              <a:prstGeom prst="rect">
                <a:avLst/>
              </a:prstGeom>
              <a:blipFill>
                <a:blip r:embed="rId9"/>
                <a:stretch>
                  <a:fillRect l="-13466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5321E10-B530-56A2-8C7D-95428C1703CE}"/>
              </a:ext>
            </a:extLst>
          </p:cNvPr>
          <p:cNvSpPr txBox="1"/>
          <p:nvPr/>
        </p:nvSpPr>
        <p:spPr bwMode="auto">
          <a:xfrm>
            <a:off x="4011320" y="2047286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ignore the det.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67EDCF-174D-EFE0-9C26-B5C079CCA8CC}"/>
              </a:ext>
            </a:extLst>
          </p:cNvPr>
          <p:cNvSpPr/>
          <p:nvPr/>
        </p:nvSpPr>
        <p:spPr>
          <a:xfrm>
            <a:off x="1861457" y="4452564"/>
            <a:ext cx="3788228" cy="813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2B33A5-DD2E-6C04-487D-1703F081AD75}"/>
                  </a:ext>
                </a:extLst>
              </p:cNvPr>
              <p:cNvSpPr txBox="1"/>
              <p:nvPr/>
            </p:nvSpPr>
            <p:spPr bwMode="auto">
              <a:xfrm>
                <a:off x="825495" y="5674860"/>
                <a:ext cx="4040419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2B33A5-DD2E-6C04-487D-1703F081A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495" y="5674860"/>
                <a:ext cx="4040419" cy="818814"/>
              </a:xfrm>
              <a:prstGeom prst="rect">
                <a:avLst/>
              </a:prstGeom>
              <a:blipFill>
                <a:blip r:embed="rId10"/>
                <a:stretch>
                  <a:fillRect l="-20625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F964E4A-F838-CA91-0EFD-0C5C52C708B0}"/>
              </a:ext>
            </a:extLst>
          </p:cNvPr>
          <p:cNvSpPr txBox="1"/>
          <p:nvPr/>
        </p:nvSpPr>
        <p:spPr bwMode="auto">
          <a:xfrm>
            <a:off x="849273" y="5319678"/>
            <a:ext cx="3708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ntegrate over the delta function: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7659AA-DD7A-338C-47A3-1436C1AF9A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815" y="3176896"/>
            <a:ext cx="2085650" cy="1978876"/>
          </a:xfrm>
          <a:prstGeom prst="rect">
            <a:avLst/>
          </a:prstGeom>
        </p:spPr>
      </p:pic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FFF24206-FFDA-69DF-C918-C5C6F6ECEB01}"/>
              </a:ext>
            </a:extLst>
          </p:cNvPr>
          <p:cNvCxnSpPr>
            <a:cxnSpLocks/>
          </p:cNvCxnSpPr>
          <p:nvPr/>
        </p:nvCxnSpPr>
        <p:spPr>
          <a:xfrm flipV="1">
            <a:off x="7390016" y="4076381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9EB10B97-B2D8-4904-3C6E-86015565169D}"/>
              </a:ext>
            </a:extLst>
          </p:cNvPr>
          <p:cNvCxnSpPr>
            <a:cxnSpLocks/>
          </p:cNvCxnSpPr>
          <p:nvPr/>
        </p:nvCxnSpPr>
        <p:spPr>
          <a:xfrm flipV="1">
            <a:off x="7396495" y="3789600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1DDC96EA-3732-A39A-43B7-61EECB65193A}"/>
              </a:ext>
            </a:extLst>
          </p:cNvPr>
          <p:cNvCxnSpPr>
            <a:cxnSpLocks/>
          </p:cNvCxnSpPr>
          <p:nvPr/>
        </p:nvCxnSpPr>
        <p:spPr>
          <a:xfrm flipV="1">
            <a:off x="7390016" y="3501760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B6C1D0F5-068D-BAD8-47FB-2643D87CBA54}"/>
              </a:ext>
            </a:extLst>
          </p:cNvPr>
          <p:cNvCxnSpPr>
            <a:cxnSpLocks/>
          </p:cNvCxnSpPr>
          <p:nvPr/>
        </p:nvCxnSpPr>
        <p:spPr>
          <a:xfrm flipV="1">
            <a:off x="7402974" y="3225865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0D3E41-538D-7F35-86B2-BB9C177E6807}"/>
                  </a:ext>
                </a:extLst>
              </p:cNvPr>
              <p:cNvSpPr txBox="1"/>
              <p:nvPr/>
            </p:nvSpPr>
            <p:spPr bwMode="auto">
              <a:xfrm>
                <a:off x="7464662" y="3109116"/>
                <a:ext cx="999955" cy="2919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sz="1200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0D3E41-538D-7F35-86B2-BB9C177E6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4662" y="3109116"/>
                <a:ext cx="999955" cy="291939"/>
              </a:xfrm>
              <a:prstGeom prst="rect">
                <a:avLst/>
              </a:prstGeom>
              <a:blipFill>
                <a:blip r:embed="rId12"/>
                <a:stretch>
                  <a:fillRect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3F7571E-4494-C5AE-4F79-C374C1C348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6592" y="690831"/>
            <a:ext cx="1740873" cy="13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2" grpId="0"/>
      <p:bldP spid="19" grpId="0"/>
      <p:bldP spid="20" grpId="0" animBg="1"/>
      <p:bldP spid="21" grpId="0"/>
      <p:bldP spid="23" grpId="0" animBg="1"/>
      <p:bldP spid="25" grpId="0"/>
      <p:bldP spid="26" grpId="0" animBg="1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E059A5-4B01-8043-89FE-53E4FBD88113}"/>
              </a:ext>
            </a:extLst>
          </p:cNvPr>
          <p:cNvSpPr/>
          <p:nvPr/>
        </p:nvSpPr>
        <p:spPr>
          <a:xfrm>
            <a:off x="1099275" y="3086676"/>
            <a:ext cx="5759450" cy="31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3128615" y="646704"/>
            <a:ext cx="2380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Many-Body Problem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3" r="5801" b="15965"/>
          <a:stretch/>
        </p:blipFill>
        <p:spPr bwMode="auto">
          <a:xfrm>
            <a:off x="6745293" y="271988"/>
            <a:ext cx="1956339" cy="17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entropy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099275" y="1715076"/>
            <a:ext cx="5759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文字方塊 6"/>
              <p:cNvSpPr txBox="1">
                <a:spLocks noChangeArrowheads="1"/>
              </p:cNvSpPr>
              <p:nvPr/>
            </p:nvSpPr>
            <p:spPr bwMode="auto">
              <a:xfrm>
                <a:off x="1099275" y="1176086"/>
                <a:ext cx="7602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以一系列相同的量子彈簧來模擬一個固體，加以編號，彈簧總數設為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TW" altLang="en-US" sz="1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558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9275" y="1176086"/>
                <a:ext cx="7602357" cy="369332"/>
              </a:xfrm>
              <a:prstGeom prst="rect">
                <a:avLst/>
              </a:prstGeom>
              <a:blipFill>
                <a:blip r:embed="rId4"/>
                <a:stretch>
                  <a:fillRect l="-6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6"/>
              <p:cNvSpPr txBox="1">
                <a:spLocks noChangeArrowheads="1"/>
              </p:cNvSpPr>
              <p:nvPr/>
            </p:nvSpPr>
            <p:spPr bwMode="auto">
              <a:xfrm>
                <a:off x="1073087" y="3636784"/>
                <a:ext cx="68364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每一個的能量只能是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𝑛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087" y="3636784"/>
                <a:ext cx="6836457" cy="369332"/>
              </a:xfrm>
              <a:prstGeom prst="rect">
                <a:avLst/>
              </a:prstGeom>
              <a:blipFill>
                <a:blip r:embed="rId5"/>
                <a:stretch>
                  <a:fillRect l="-7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204749" y="2400876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276981" y="25453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440712" y="247310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3" name="直線接點 2"/>
          <p:cNvCxnSpPr/>
          <p:nvPr/>
        </p:nvCxnSpPr>
        <p:spPr>
          <a:xfrm>
            <a:off x="1998310" y="2252921"/>
            <a:ext cx="74632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377910" y="2689802"/>
            <a:ext cx="29736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140853" y="2400876"/>
            <a:ext cx="6125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5960516" y="2545101"/>
            <a:ext cx="478500" cy="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3374908" y="254510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3302676" y="240611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6127535" y="255851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22"/>
          <p:cNvSpPr txBox="1"/>
          <p:nvPr/>
        </p:nvSpPr>
        <p:spPr>
          <a:xfrm>
            <a:off x="1073039" y="4074576"/>
            <a:ext cx="65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所以我們可以以一個個裝有球的盒子來對應一個個的量子彈簧。</a:t>
            </a:r>
            <a:endParaRPr lang="zh-CN" altLang="en-US" dirty="0"/>
          </a:p>
        </p:txBody>
      </p:sp>
      <p:pic>
        <p:nvPicPr>
          <p:cNvPr id="21" name="Picture 2" descr="F15_0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1854410" y="3095447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橢圓 21"/>
          <p:cNvSpPr/>
          <p:nvPr/>
        </p:nvSpPr>
        <p:spPr>
          <a:xfrm>
            <a:off x="2404321" y="3124688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5" name="Picture 2" descr="F15_05">
            <a:extLst>
              <a:ext uri="{FF2B5EF4-FFF2-40B4-BE49-F238E27FC236}">
                <a16:creationId xmlns:a16="http://schemas.microsoft.com/office/drawing/2014/main" id="{8487DE8E-DEB2-0945-B994-CA62C56D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2952336" y="3113862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81775DE5-5B46-134B-9FEF-559462F32BD2}"/>
              </a:ext>
            </a:extLst>
          </p:cNvPr>
          <p:cNvSpPr/>
          <p:nvPr/>
        </p:nvSpPr>
        <p:spPr>
          <a:xfrm>
            <a:off x="3469773" y="3126842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7" name="Picture 2" descr="F15_05">
            <a:extLst>
              <a:ext uri="{FF2B5EF4-FFF2-40B4-BE49-F238E27FC236}">
                <a16:creationId xmlns:a16="http://schemas.microsoft.com/office/drawing/2014/main" id="{C66C5937-3BBA-5647-8E0E-6F3246351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4035588" y="3103038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2873FC0B-4246-4541-8BE1-1E536437521A}"/>
              </a:ext>
            </a:extLst>
          </p:cNvPr>
          <p:cNvSpPr/>
          <p:nvPr/>
        </p:nvSpPr>
        <p:spPr>
          <a:xfrm>
            <a:off x="4585499" y="3132279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9" name="Picture 2" descr="F15_05">
            <a:extLst>
              <a:ext uri="{FF2B5EF4-FFF2-40B4-BE49-F238E27FC236}">
                <a16:creationId xmlns:a16="http://schemas.microsoft.com/office/drawing/2014/main" id="{9CC54F69-6763-074C-89A0-431734E8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5811401" y="3086676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D49F3EDA-EE36-0E4E-A053-639AB8D5D643}"/>
              </a:ext>
            </a:extLst>
          </p:cNvPr>
          <p:cNvSpPr/>
          <p:nvPr/>
        </p:nvSpPr>
        <p:spPr>
          <a:xfrm>
            <a:off x="6361312" y="3115917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/>
              <p:nvPr/>
            </p:nvSpPr>
            <p:spPr>
              <a:xfrm>
                <a:off x="1073039" y="4492243"/>
                <a:ext cx="654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盒子中球的數目就對應能量的量子數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39" y="4492243"/>
                <a:ext cx="6548425" cy="369332"/>
              </a:xfrm>
              <a:prstGeom prst="rect">
                <a:avLst/>
              </a:prstGeom>
              <a:blipFill>
                <a:blip r:embed="rId7"/>
                <a:stretch>
                  <a:fillRect l="-77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686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9DFB25-4A65-6FA0-CCC2-E22A1F62B1C2}"/>
                  </a:ext>
                </a:extLst>
              </p:cNvPr>
              <p:cNvSpPr txBox="1"/>
              <p:nvPr/>
            </p:nvSpPr>
            <p:spPr bwMode="auto">
              <a:xfrm>
                <a:off x="1012370" y="374780"/>
                <a:ext cx="4273553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𝜇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9DFB25-4A65-6FA0-CCC2-E22A1F62B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2370" y="374780"/>
                <a:ext cx="4273553" cy="818814"/>
              </a:xfrm>
              <a:prstGeom prst="rect">
                <a:avLst/>
              </a:prstGeom>
              <a:blipFill>
                <a:blip r:embed="rId2"/>
                <a:stretch>
                  <a:fillRect l="-16864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ECFD2F0-EE01-410F-FD2B-CF12B2FD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771" y="330137"/>
            <a:ext cx="2085650" cy="1978876"/>
          </a:xfrm>
          <a:prstGeom prst="rect">
            <a:avLst/>
          </a:prstGeom>
        </p:spPr>
      </p:pic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9D9CCD03-330D-5FBA-D88F-6E2A1FD42BF9}"/>
              </a:ext>
            </a:extLst>
          </p:cNvPr>
          <p:cNvCxnSpPr>
            <a:cxnSpLocks/>
          </p:cNvCxnSpPr>
          <p:nvPr/>
        </p:nvCxnSpPr>
        <p:spPr>
          <a:xfrm flipV="1">
            <a:off x="7322972" y="1229622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A761EE0D-F985-3B24-5859-64DAFBC9C05C}"/>
              </a:ext>
            </a:extLst>
          </p:cNvPr>
          <p:cNvCxnSpPr>
            <a:cxnSpLocks/>
          </p:cNvCxnSpPr>
          <p:nvPr/>
        </p:nvCxnSpPr>
        <p:spPr>
          <a:xfrm flipV="1">
            <a:off x="7329451" y="942841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BFB35A99-EAD6-A32C-6185-DFEFF06675BB}"/>
              </a:ext>
            </a:extLst>
          </p:cNvPr>
          <p:cNvCxnSpPr>
            <a:cxnSpLocks/>
          </p:cNvCxnSpPr>
          <p:nvPr/>
        </p:nvCxnSpPr>
        <p:spPr>
          <a:xfrm flipV="1">
            <a:off x="7322972" y="655001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E5A5B9BC-289A-284B-5ECD-AA54EED0F6A8}"/>
              </a:ext>
            </a:extLst>
          </p:cNvPr>
          <p:cNvCxnSpPr>
            <a:cxnSpLocks/>
          </p:cNvCxnSpPr>
          <p:nvPr/>
        </p:nvCxnSpPr>
        <p:spPr>
          <a:xfrm flipV="1">
            <a:off x="7335930" y="379106"/>
            <a:ext cx="1356528" cy="573561"/>
          </a:xfrm>
          <a:prstGeom prst="curvedConnector3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F11F7-505B-0D05-DED7-46A43400CD76}"/>
                  </a:ext>
                </a:extLst>
              </p:cNvPr>
              <p:cNvSpPr txBox="1"/>
              <p:nvPr/>
            </p:nvSpPr>
            <p:spPr bwMode="auto">
              <a:xfrm>
                <a:off x="7397618" y="262357"/>
                <a:ext cx="999955" cy="2919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sz="1200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F11F7-505B-0D05-DED7-46A43400C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7618" y="262357"/>
                <a:ext cx="999955" cy="291939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FAF6D76-5D8F-6D01-BF78-0409D529B54A}"/>
              </a:ext>
            </a:extLst>
          </p:cNvPr>
          <p:cNvSpPr txBox="1"/>
          <p:nvPr/>
        </p:nvSpPr>
        <p:spPr bwMode="auto">
          <a:xfrm>
            <a:off x="1006687" y="1215082"/>
            <a:ext cx="4898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we are resuming the redundant variables.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3A101-D6E2-DAF4-0503-DC48B4CD3559}"/>
              </a:ext>
            </a:extLst>
          </p:cNvPr>
          <p:cNvSpPr txBox="1"/>
          <p:nvPr/>
        </p:nvSpPr>
        <p:spPr bwMode="auto">
          <a:xfrm>
            <a:off x="1006687" y="2340552"/>
            <a:ext cx="813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means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redundant variables are carefully handled so that it doesn’t cause troubles.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C6AF53-3B89-113A-5331-ACE858824C67}"/>
                  </a:ext>
                </a:extLst>
              </p:cNvPr>
              <p:cNvSpPr txBox="1"/>
              <p:nvPr/>
            </p:nvSpPr>
            <p:spPr bwMode="auto">
              <a:xfrm>
                <a:off x="1006686" y="3254117"/>
                <a:ext cx="77397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new exponential changes the kinetic energy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zh-TW" altLang="en-US" i="1">
                            <a:latin typeface="Cambria Math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hence the propagator.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C6AF53-3B89-113A-5331-ACE858824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686" y="3254117"/>
                <a:ext cx="7739743" cy="369332"/>
              </a:xfrm>
              <a:prstGeom prst="rect">
                <a:avLst/>
              </a:prstGeom>
              <a:blipFill>
                <a:blip r:embed="rId5"/>
                <a:stretch>
                  <a:fillRect l="-65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">
                <a:extLst>
                  <a:ext uri="{FF2B5EF4-FFF2-40B4-BE49-F238E27FC236}">
                    <a16:creationId xmlns:a16="http://schemas.microsoft.com/office/drawing/2014/main" id="{EC516859-723F-E679-932E-B92B30BA6343}"/>
                  </a:ext>
                </a:extLst>
              </p:cNvPr>
              <p:cNvSpPr/>
              <p:nvPr/>
            </p:nvSpPr>
            <p:spPr>
              <a:xfrm>
                <a:off x="6230234" y="4440609"/>
                <a:ext cx="2227789" cy="369332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2">
                <a:extLst>
                  <a:ext uri="{FF2B5EF4-FFF2-40B4-BE49-F238E27FC236}">
                    <a16:creationId xmlns:a16="http://schemas.microsoft.com/office/drawing/2014/main" id="{EC516859-723F-E679-932E-B92B30BA63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234" y="4440609"/>
                <a:ext cx="22277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CCFE408A-D1F7-CAC2-21E5-04D084426F1B}"/>
                  </a:ext>
                </a:extLst>
              </p:cNvPr>
              <p:cNvSpPr/>
              <p:nvPr/>
            </p:nvSpPr>
            <p:spPr>
              <a:xfrm>
                <a:off x="1072820" y="3699598"/>
                <a:ext cx="7405938" cy="658450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⊃−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CCFE408A-D1F7-CAC2-21E5-04D084426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20" y="3699598"/>
                <a:ext cx="7405938" cy="658450"/>
              </a:xfrm>
              <a:prstGeom prst="rect">
                <a:avLst/>
              </a:prstGeom>
              <a:blipFill>
                <a:blip r:embed="rId7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1DA4EC2E-B552-64EF-5EB8-E2C8CEC941BA}"/>
                  </a:ext>
                </a:extLst>
              </p:cNvPr>
              <p:cNvSpPr/>
              <p:nvPr/>
            </p:nvSpPr>
            <p:spPr>
              <a:xfrm>
                <a:off x="1072821" y="4809941"/>
                <a:ext cx="5115160" cy="658450"/>
              </a:xfrm>
              <a:prstGeom prst="rect">
                <a:avLst/>
              </a:prstGeom>
              <a:solidFill>
                <a:srgbClr val="FFFDA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⊃−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1DA4EC2E-B552-64EF-5EB8-E2C8CEC941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21" y="4809941"/>
                <a:ext cx="5115160" cy="658450"/>
              </a:xfrm>
              <a:prstGeom prst="rect">
                <a:avLst/>
              </a:prstGeom>
              <a:blipFill>
                <a:blip r:embed="rId8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53615F0-0A5D-2A3D-E5BB-E32FFC15C69F}"/>
              </a:ext>
            </a:extLst>
          </p:cNvPr>
          <p:cNvSpPr txBox="1"/>
          <p:nvPr/>
        </p:nvSpPr>
        <p:spPr bwMode="auto">
          <a:xfrm>
            <a:off x="1072819" y="4358048"/>
            <a:ext cx="3418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integration by part: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">
                <a:extLst>
                  <a:ext uri="{FF2B5EF4-FFF2-40B4-BE49-F238E27FC236}">
                    <a16:creationId xmlns:a16="http://schemas.microsoft.com/office/drawing/2014/main" id="{7B47C119-3400-BF28-B566-F85B89C268FA}"/>
                  </a:ext>
                </a:extLst>
              </p:cNvPr>
              <p:cNvSpPr/>
              <p:nvPr/>
            </p:nvSpPr>
            <p:spPr>
              <a:xfrm>
                <a:off x="1072820" y="5613014"/>
                <a:ext cx="3657600" cy="65845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</m:e>
                          </m:box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−(1−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2">
                <a:extLst>
                  <a:ext uri="{FF2B5EF4-FFF2-40B4-BE49-F238E27FC236}">
                    <a16:creationId xmlns:a16="http://schemas.microsoft.com/office/drawing/2014/main" id="{7B47C119-3400-BF28-B566-F85B89C2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20" y="5613014"/>
                <a:ext cx="3657600" cy="658450"/>
              </a:xfrm>
              <a:prstGeom prst="rect">
                <a:avLst/>
              </a:prstGeom>
              <a:blipFill>
                <a:blip r:embed="rId9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E06A17D-3EF2-3C55-662C-548AD812AB74}"/>
              </a:ext>
            </a:extLst>
          </p:cNvPr>
          <p:cNvSpPr txBox="1"/>
          <p:nvPr/>
        </p:nvSpPr>
        <p:spPr bwMode="auto">
          <a:xfrm>
            <a:off x="1006686" y="1577648"/>
            <a:ext cx="558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the new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gauge fixing term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breaks gauge symmetry.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945EE-BBB3-CE2C-57EE-B24DB3437CBC}"/>
              </a:ext>
            </a:extLst>
          </p:cNvPr>
          <p:cNvSpPr txBox="1"/>
          <p:nvPr/>
        </p:nvSpPr>
        <p:spPr bwMode="auto">
          <a:xfrm>
            <a:off x="1006686" y="1965737"/>
            <a:ext cx="60774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it yields same Green functions as gauge symmetric theory.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2040-CC3A-C793-1986-1CD863770A58}"/>
              </a:ext>
            </a:extLst>
          </p:cNvPr>
          <p:cNvSpPr txBox="1"/>
          <p:nvPr/>
        </p:nvSpPr>
        <p:spPr bwMode="auto">
          <a:xfrm>
            <a:off x="1006686" y="2709884"/>
            <a:ext cx="2464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Schwartz P268</a:t>
            </a:r>
          </a:p>
        </p:txBody>
      </p:sp>
    </p:spTree>
    <p:extLst>
      <p:ext uri="{BB962C8B-B14F-4D97-AF65-F5344CB8AC3E}">
        <p14:creationId xmlns:p14="http://schemas.microsoft.com/office/powerpoint/2010/main" val="47324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">
                <a:extLst>
                  <a:ext uri="{FF2B5EF4-FFF2-40B4-BE49-F238E27FC236}">
                    <a16:creationId xmlns:a16="http://schemas.microsoft.com/office/drawing/2014/main" id="{1D5DA5BB-153C-EDDA-1962-ECC17BE996CC}"/>
                  </a:ext>
                </a:extLst>
              </p:cNvPr>
              <p:cNvSpPr/>
              <p:nvPr/>
            </p:nvSpPr>
            <p:spPr>
              <a:xfrm>
                <a:off x="1204213" y="146826"/>
                <a:ext cx="3352295" cy="658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</m:e>
                          </m:box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−(1−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2">
                <a:extLst>
                  <a:ext uri="{FF2B5EF4-FFF2-40B4-BE49-F238E27FC236}">
                    <a16:creationId xmlns:a16="http://schemas.microsoft.com/office/drawing/2014/main" id="{1D5DA5BB-153C-EDDA-1962-ECC17BE99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13" y="146826"/>
                <a:ext cx="3352295" cy="658450"/>
              </a:xfrm>
              <a:prstGeom prst="rect">
                <a:avLst/>
              </a:prstGeom>
              <a:blipFill>
                <a:blip r:embed="rId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E21E57E-8166-EC55-E99D-B361F667E7C8}"/>
              </a:ext>
            </a:extLst>
          </p:cNvPr>
          <p:cNvSpPr txBox="1"/>
          <p:nvPr/>
        </p:nvSpPr>
        <p:spPr bwMode="auto">
          <a:xfrm>
            <a:off x="1204211" y="814102"/>
            <a:ext cx="61119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find photon propagator from the above kinetic energy: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">
                <a:extLst>
                  <a:ext uri="{FF2B5EF4-FFF2-40B4-BE49-F238E27FC236}">
                    <a16:creationId xmlns:a16="http://schemas.microsoft.com/office/drawing/2014/main" id="{8A189EBD-2ADE-B831-A36A-AE42D02730A9}"/>
                  </a:ext>
                </a:extLst>
              </p:cNvPr>
              <p:cNvSpPr/>
              <p:nvPr/>
            </p:nvSpPr>
            <p:spPr>
              <a:xfrm>
                <a:off x="1204213" y="1593557"/>
                <a:ext cx="5328139" cy="658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box>
                                <m:box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ox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□</m:t>
                                  </m:r>
                                </m:e>
                              </m:box>
                            </m:e>
                          </m:box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𝜈𝜌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2">
                <a:extLst>
                  <a:ext uri="{FF2B5EF4-FFF2-40B4-BE49-F238E27FC236}">
                    <a16:creationId xmlns:a16="http://schemas.microsoft.com/office/drawing/2014/main" id="{8A189EBD-2ADE-B831-A36A-AE42D0273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13" y="1593557"/>
                <a:ext cx="5328139" cy="658450"/>
              </a:xfrm>
              <a:prstGeom prst="rect">
                <a:avLst/>
              </a:prstGeom>
              <a:blipFill>
                <a:blip r:embed="rId3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10717A2-8165-6580-AFD8-AE41DFDB6CCF}"/>
              </a:ext>
            </a:extLst>
          </p:cNvPr>
          <p:cNvSpPr txBox="1"/>
          <p:nvPr/>
        </p:nvSpPr>
        <p:spPr bwMode="auto">
          <a:xfrm>
            <a:off x="1204213" y="2260833"/>
            <a:ext cx="42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Fourier transformation is easier to solve.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8689ACAE-9FB2-81A6-4C5F-A7BA7468AB64}"/>
                  </a:ext>
                </a:extLst>
              </p:cNvPr>
              <p:cNvSpPr/>
              <p:nvPr/>
            </p:nvSpPr>
            <p:spPr>
              <a:xfrm>
                <a:off x="1204214" y="2664779"/>
                <a:ext cx="4220308" cy="6823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box>
                                <m:box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oxPr>
                                <m:e>
                                  <m:sSup>
                                    <m:sSup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box>
                            </m:e>
                          </m:box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8689ACAE-9FB2-81A6-4C5F-A7BA7468AB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14" y="2664779"/>
                <a:ext cx="4220308" cy="682303"/>
              </a:xfrm>
              <a:prstGeom prst="rect">
                <a:avLst/>
              </a:prstGeom>
              <a:blipFill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4D21885A-5A22-8B68-C6A9-2443DE23AAA5}"/>
                  </a:ext>
                </a:extLst>
              </p:cNvPr>
              <p:cNvSpPr/>
              <p:nvPr/>
            </p:nvSpPr>
            <p:spPr>
              <a:xfrm>
                <a:off x="1204208" y="4172148"/>
                <a:ext cx="1980426" cy="6347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4D21885A-5A22-8B68-C6A9-2443DE23A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08" y="4172148"/>
                <a:ext cx="1980426" cy="634789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1B513BF7-85F7-48C1-FAEA-4D6C6B115B9E}"/>
                  </a:ext>
                </a:extLst>
              </p:cNvPr>
              <p:cNvSpPr/>
              <p:nvPr/>
            </p:nvSpPr>
            <p:spPr>
              <a:xfrm>
                <a:off x="3554269" y="4185045"/>
                <a:ext cx="1333041" cy="6347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1B513BF7-85F7-48C1-FAEA-4D6C6B115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269" y="4185045"/>
                <a:ext cx="1333041" cy="634789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22D134-4B57-5379-35A1-F36A5BF7D9AA}"/>
                  </a:ext>
                </a:extLst>
              </p:cNvPr>
              <p:cNvSpPr txBox="1"/>
              <p:nvPr/>
            </p:nvSpPr>
            <p:spPr bwMode="auto">
              <a:xfrm>
                <a:off x="1204208" y="3390522"/>
                <a:ext cx="77716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use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Transversal and Longitudinal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projections. Note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22D134-4B57-5379-35A1-F36A5BF7D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08" y="3390522"/>
                <a:ext cx="7771625" cy="369332"/>
              </a:xfrm>
              <a:prstGeom prst="rect">
                <a:avLst/>
              </a:prstGeom>
              <a:blipFill>
                <a:blip r:embed="rId7"/>
                <a:stretch>
                  <a:fillRect l="-81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06DCB7E9-76DF-8E55-8ED7-3E11D4E59364}"/>
                  </a:ext>
                </a:extLst>
              </p:cNvPr>
              <p:cNvSpPr/>
              <p:nvPr/>
            </p:nvSpPr>
            <p:spPr>
              <a:xfrm>
                <a:off x="1204208" y="4900106"/>
                <a:ext cx="4534319" cy="69384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box>
                                <m:box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oxPr>
                                <m:e>
                                  <m:sSup>
                                    <m:sSup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box>
                            </m:e>
                          </m:box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06DCB7E9-76DF-8E55-8ED7-3E11D4E593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08" y="4900106"/>
                <a:ext cx="4534319" cy="693844"/>
              </a:xfrm>
              <a:prstGeom prst="rect">
                <a:avLst/>
              </a:prstGeom>
              <a:blipFill>
                <a:blip r:embed="rId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DC67EF-1A83-EF1C-58FD-3EC3DD86690B}"/>
                  </a:ext>
                </a:extLst>
              </p:cNvPr>
              <p:cNvSpPr txBox="1"/>
              <p:nvPr/>
            </p:nvSpPr>
            <p:spPr bwMode="auto">
              <a:xfrm>
                <a:off x="1204211" y="1180785"/>
                <a:ext cx="76895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the inverse of the operator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/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Green function of this Differential Eq: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DC67EF-1A83-EF1C-58FD-3EC3DD866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1" y="1180785"/>
                <a:ext cx="7689504" cy="369332"/>
              </a:xfrm>
              <a:prstGeom prst="rect">
                <a:avLst/>
              </a:prstGeom>
              <a:blipFill>
                <a:blip r:embed="rId9"/>
                <a:stretch>
                  <a:fillRect l="-825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81EF51-9500-5284-6828-C1EED9F69256}"/>
                  </a:ext>
                </a:extLst>
              </p:cNvPr>
              <p:cNvSpPr txBox="1"/>
              <p:nvPr/>
            </p:nvSpPr>
            <p:spPr bwMode="auto">
              <a:xfrm>
                <a:off x="1204212" y="3741173"/>
                <a:ext cx="7689503" cy="39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project out 4-vectors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zh-TW" alt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picks these transverse components. 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81EF51-9500-5284-6828-C1EED9F69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2" y="3741173"/>
                <a:ext cx="7689503" cy="397288"/>
              </a:xfrm>
              <a:prstGeom prst="rect">
                <a:avLst/>
              </a:prstGeom>
              <a:blipFill>
                <a:blip r:embed="rId10"/>
                <a:stretch>
                  <a:fillRect t="-3125"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E177754-2F6A-D44F-4DD2-D8454FD081D8}"/>
              </a:ext>
            </a:extLst>
          </p:cNvPr>
          <p:cNvSpPr txBox="1"/>
          <p:nvPr/>
        </p:nvSpPr>
        <p:spPr bwMode="auto">
          <a:xfrm>
            <a:off x="1204208" y="5620822"/>
            <a:ext cx="696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inverse is just inverting the Transversal and Longitudinal part.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">
                <a:extLst>
                  <a:ext uri="{FF2B5EF4-FFF2-40B4-BE49-F238E27FC236}">
                    <a16:creationId xmlns:a16="http://schemas.microsoft.com/office/drawing/2014/main" id="{3F5D4B27-454A-6A75-FC42-7BA9785B4BC3}"/>
                  </a:ext>
                </a:extLst>
              </p:cNvPr>
              <p:cNvSpPr/>
              <p:nvPr/>
            </p:nvSpPr>
            <p:spPr>
              <a:xfrm>
                <a:off x="1204207" y="6003948"/>
                <a:ext cx="4944345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</m:e>
                          </m:box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2">
                <a:extLst>
                  <a:ext uri="{FF2B5EF4-FFF2-40B4-BE49-F238E27FC236}">
                    <a16:creationId xmlns:a16="http://schemas.microsoft.com/office/drawing/2014/main" id="{3F5D4B27-454A-6A75-FC42-7BA9785B4B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07" y="6003948"/>
                <a:ext cx="4944345" cy="714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7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/>
      <p:bldP spid="13" grpId="0"/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">
                <a:extLst>
                  <a:ext uri="{FF2B5EF4-FFF2-40B4-BE49-F238E27FC236}">
                    <a16:creationId xmlns:a16="http://schemas.microsoft.com/office/drawing/2014/main" id="{D68D008F-9739-2106-9491-2AC4266A01B3}"/>
                  </a:ext>
                </a:extLst>
              </p:cNvPr>
              <p:cNvSpPr/>
              <p:nvPr/>
            </p:nvSpPr>
            <p:spPr>
              <a:xfrm>
                <a:off x="1424924" y="1094259"/>
                <a:ext cx="4944345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</m:e>
                          </m:box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f>
                        <m:f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2">
                <a:extLst>
                  <a:ext uri="{FF2B5EF4-FFF2-40B4-BE49-F238E27FC236}">
                    <a16:creationId xmlns:a16="http://schemas.microsoft.com/office/drawing/2014/main" id="{D68D008F-9739-2106-9491-2AC4266A0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24" y="1094259"/>
                <a:ext cx="4944345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057D1C-2824-BCD3-45FA-2A13D37347A3}"/>
                  </a:ext>
                </a:extLst>
              </p:cNvPr>
              <p:cNvSpPr txBox="1"/>
              <p:nvPr/>
            </p:nvSpPr>
            <p:spPr bwMode="auto">
              <a:xfrm>
                <a:off x="1414414" y="1879260"/>
                <a:ext cx="6500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parameter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could be anything we choose for our convenience.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057D1C-2824-BCD3-45FA-2A13D3734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4414" y="1879260"/>
                <a:ext cx="6500648" cy="369332"/>
              </a:xfrm>
              <a:prstGeom prst="rect">
                <a:avLst/>
              </a:prstGeom>
              <a:blipFill>
                <a:blip r:embed="rId3"/>
                <a:stretch>
                  <a:fillRect l="-78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4052F1-A925-D5CB-EBFF-94A19E0D3436}"/>
              </a:ext>
            </a:extLst>
          </p:cNvPr>
          <p:cNvSpPr txBox="1"/>
          <p:nvPr/>
        </p:nvSpPr>
        <p:spPr bwMode="auto">
          <a:xfrm>
            <a:off x="1414414" y="2670363"/>
            <a:ext cx="5774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popular choices: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634B05-7E58-5652-CFD5-06449907A57F}"/>
                  </a:ext>
                </a:extLst>
              </p:cNvPr>
              <p:cNvSpPr txBox="1"/>
              <p:nvPr/>
            </p:nvSpPr>
            <p:spPr bwMode="auto">
              <a:xfrm>
                <a:off x="1414414" y="3039695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Feynman Gauge: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634B05-7E58-5652-CFD5-06449907A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4414" y="3039695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l="-55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A02C03E3-F0B0-32CA-0009-177616B68630}"/>
                  </a:ext>
                </a:extLst>
              </p:cNvPr>
              <p:cNvSpPr/>
              <p:nvPr/>
            </p:nvSpPr>
            <p:spPr>
              <a:xfrm>
                <a:off x="1414414" y="3467569"/>
                <a:ext cx="2075021" cy="6215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A02C03E3-F0B0-32CA-0009-177616B68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414" y="3467569"/>
                <a:ext cx="2075021" cy="621580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AA4884-1AA9-238D-14AE-E05A14CDFF5F}"/>
                  </a:ext>
                </a:extLst>
              </p:cNvPr>
              <p:cNvSpPr txBox="1"/>
              <p:nvPr/>
            </p:nvSpPr>
            <p:spPr bwMode="auto">
              <a:xfrm>
                <a:off x="1414414" y="4147691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Landau Gauge: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AA4884-1AA9-238D-14AE-E05A14CDF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4414" y="4147691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55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37DD489B-FCD1-67BD-4767-237BFCBD8D39}"/>
                  </a:ext>
                </a:extLst>
              </p:cNvPr>
              <p:cNvSpPr/>
              <p:nvPr/>
            </p:nvSpPr>
            <p:spPr>
              <a:xfrm>
                <a:off x="1414414" y="4575565"/>
                <a:ext cx="3441365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</m:e>
                          </m:box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37DD489B-FCD1-67BD-4767-237BFCBD8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414" y="4575565"/>
                <a:ext cx="3441365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F9CCDF-AA20-FE62-64B4-C7EFD24407F1}"/>
                  </a:ext>
                </a:extLst>
              </p:cNvPr>
              <p:cNvSpPr txBox="1"/>
              <p:nvPr/>
            </p:nvSpPr>
            <p:spPr bwMode="auto">
              <a:xfrm>
                <a:off x="1424924" y="2242489"/>
                <a:ext cx="72881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Physical results should be independent of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F9CCDF-AA20-FE62-64B4-C7EFD2440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4924" y="2242489"/>
                <a:ext cx="7288152" cy="369332"/>
              </a:xfrm>
              <a:prstGeom prst="rect">
                <a:avLst/>
              </a:prstGeom>
              <a:blipFill>
                <a:blip r:embed="rId8"/>
                <a:stretch>
                  <a:fillRect l="-69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3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54B911-F09B-5C94-0085-2D38BBA889A4}"/>
                  </a:ext>
                </a:extLst>
              </p:cNvPr>
              <p:cNvSpPr txBox="1"/>
              <p:nvPr/>
            </p:nvSpPr>
            <p:spPr>
              <a:xfrm>
                <a:off x="2860173" y="1369855"/>
                <a:ext cx="2096856" cy="3190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54B911-F09B-5C94-0085-2D38BBA88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173" y="1369855"/>
                <a:ext cx="2096856" cy="319062"/>
              </a:xfrm>
              <a:prstGeom prst="rect">
                <a:avLst/>
              </a:prstGeom>
              <a:blipFill>
                <a:blip r:embed="rId2"/>
                <a:stretch>
                  <a:fillRect l="-1807" r="-241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89EC598-6F0F-44A8-EB15-2E2398F2CC32}"/>
              </a:ext>
            </a:extLst>
          </p:cNvPr>
          <p:cNvSpPr txBox="1"/>
          <p:nvPr/>
        </p:nvSpPr>
        <p:spPr bwMode="auto">
          <a:xfrm>
            <a:off x="666874" y="921099"/>
            <a:ext cx="8048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about fermions? Could I use the same master equation of functional integration?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3919B0-19CE-6D0E-5E71-1A5E5AC419D7}"/>
                  </a:ext>
                </a:extLst>
              </p:cNvPr>
              <p:cNvSpPr txBox="1"/>
              <p:nvPr/>
            </p:nvSpPr>
            <p:spPr bwMode="auto">
              <a:xfrm>
                <a:off x="1937484" y="1768341"/>
                <a:ext cx="5468795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𝐽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3919B0-19CE-6D0E-5E71-1A5E5AC41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7484" y="1768341"/>
                <a:ext cx="5468795" cy="818814"/>
              </a:xfrm>
              <a:prstGeom prst="rect">
                <a:avLst/>
              </a:prstGeom>
              <a:blipFill>
                <a:blip r:embed="rId3"/>
                <a:stretch>
                  <a:fillRect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C2F6476-0357-ECB8-1BA5-13045A795F55}"/>
              </a:ext>
            </a:extLst>
          </p:cNvPr>
          <p:cNvSpPr txBox="1"/>
          <p:nvPr/>
        </p:nvSpPr>
        <p:spPr bwMode="auto">
          <a:xfrm>
            <a:off x="717114" y="2587155"/>
            <a:ext cx="7636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 we cannot. But the same almost applies with modification.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9649CB-A535-DA8B-2248-DC2C7533929C}"/>
                  </a:ext>
                </a:extLst>
              </p:cNvPr>
              <p:cNvSpPr txBox="1"/>
              <p:nvPr/>
            </p:nvSpPr>
            <p:spPr bwMode="auto">
              <a:xfrm>
                <a:off x="717114" y="3055744"/>
                <a:ext cx="76367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key problem is that for fermion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could not be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ordinary number.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9649CB-A535-DA8B-2248-DC2C75339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114" y="3055744"/>
                <a:ext cx="7636748" cy="369332"/>
              </a:xfrm>
              <a:prstGeom prst="rect">
                <a:avLst/>
              </a:prstGeom>
              <a:blipFill>
                <a:blip r:embed="rId4"/>
                <a:stretch>
                  <a:fillRect l="-6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28DE55-2839-F4F3-BBDC-F60C0B2761D6}"/>
                  </a:ext>
                </a:extLst>
              </p:cNvPr>
              <p:cNvSpPr txBox="1"/>
              <p:nvPr/>
            </p:nvSpPr>
            <p:spPr bwMode="auto">
              <a:xfrm>
                <a:off x="717114" y="3425076"/>
                <a:ext cx="76367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an operator,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anti-commute. But do we have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numbers that anti-commute?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28DE55-2839-F4F3-BBDC-F60C0B276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114" y="3425076"/>
                <a:ext cx="7636748" cy="369332"/>
              </a:xfrm>
              <a:prstGeom prst="rect">
                <a:avLst/>
              </a:prstGeom>
              <a:blipFill>
                <a:blip r:embed="rId5"/>
                <a:stretch>
                  <a:fillRect l="-6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4042B93-C481-1EB5-010C-1D5069C0BC43}"/>
              </a:ext>
            </a:extLst>
          </p:cNvPr>
          <p:cNvSpPr txBox="1"/>
          <p:nvPr/>
        </p:nvSpPr>
        <p:spPr bwMode="auto">
          <a:xfrm>
            <a:off x="717114" y="3821849"/>
            <a:ext cx="530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is yes, called Grassmann numbers.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6D494F-DD6E-7B88-9CF0-C07BDA6E0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824" y="3872592"/>
            <a:ext cx="1587500" cy="204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EB434C-3973-606B-D0D5-FE994F31EF72}"/>
              </a:ext>
            </a:extLst>
          </p:cNvPr>
          <p:cNvSpPr txBox="1"/>
          <p:nvPr/>
        </p:nvSpPr>
        <p:spPr bwMode="auto">
          <a:xfrm>
            <a:off x="5025344" y="4943351"/>
            <a:ext cx="1994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Hermann Grassmann</a:t>
            </a:r>
          </a:p>
          <a:p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1809-1877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96BE9D-3FBE-C3E7-804A-1456A97726A1}"/>
                  </a:ext>
                </a:extLst>
              </p:cNvPr>
              <p:cNvSpPr txBox="1"/>
              <p:nvPr/>
            </p:nvSpPr>
            <p:spPr bwMode="auto">
              <a:xfrm>
                <a:off x="666874" y="5957986"/>
                <a:ext cx="81351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it is shocking we know how to calculate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𝐽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without using Grassmann numbers. 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96BE9D-3FBE-C3E7-804A-1456A9772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874" y="5957986"/>
                <a:ext cx="8135193" cy="369332"/>
              </a:xfrm>
              <a:prstGeom prst="rect">
                <a:avLst/>
              </a:prstGeom>
              <a:blipFill>
                <a:blip r:embed="rId7"/>
                <a:stretch>
                  <a:fillRect l="-623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05B900-2FD3-7796-E2B8-5A0164E3B7C3}"/>
              </a:ext>
            </a:extLst>
          </p:cNvPr>
          <p:cNvSpPr txBox="1"/>
          <p:nvPr/>
        </p:nvSpPr>
        <p:spPr bwMode="auto">
          <a:xfrm>
            <a:off x="666874" y="465144"/>
            <a:ext cx="5489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路徑積分運用於費米場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93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FC176-6225-B43F-B879-606A88DED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3FF0C8-A4D5-B0A2-A12E-35610D471C34}"/>
                  </a:ext>
                </a:extLst>
              </p:cNvPr>
              <p:cNvSpPr txBox="1"/>
              <p:nvPr/>
            </p:nvSpPr>
            <p:spPr>
              <a:xfrm>
                <a:off x="706207" y="1200670"/>
                <a:ext cx="3663775" cy="518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3FF0C8-A4D5-B0A2-A12E-35610D471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07" y="1200670"/>
                <a:ext cx="3663775" cy="518604"/>
              </a:xfrm>
              <a:prstGeom prst="rect">
                <a:avLst/>
              </a:prstGeom>
              <a:blipFill>
                <a:blip r:embed="rId2"/>
                <a:stretch>
                  <a:fillRect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CD0648-0080-493A-DBD0-1A3FC2628095}"/>
                  </a:ext>
                </a:extLst>
              </p:cNvPr>
              <p:cNvSpPr txBox="1"/>
              <p:nvPr/>
            </p:nvSpPr>
            <p:spPr>
              <a:xfrm>
                <a:off x="758104" y="1815641"/>
                <a:ext cx="35337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maximized 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CD0648-0080-493A-DBD0-1A3FC262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4" y="1815641"/>
                <a:ext cx="3533708" cy="276999"/>
              </a:xfrm>
              <a:prstGeom prst="rect">
                <a:avLst/>
              </a:prstGeom>
              <a:blipFill>
                <a:blip r:embed="rId3"/>
                <a:stretch>
                  <a:fillRect l="-2867" t="-272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B83D46-C379-2F75-3C30-6B3E7DFC2C06}"/>
                  </a:ext>
                </a:extLst>
              </p:cNvPr>
              <p:cNvSpPr txBox="1"/>
              <p:nvPr/>
            </p:nvSpPr>
            <p:spPr>
              <a:xfrm>
                <a:off x="755982" y="2148221"/>
                <a:ext cx="7611842" cy="518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B83D46-C379-2F75-3C30-6B3E7DFC2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82" y="2148221"/>
                <a:ext cx="7611842" cy="518604"/>
              </a:xfrm>
              <a:prstGeom prst="rect">
                <a:avLst/>
              </a:prstGeom>
              <a:blipFill>
                <a:blip r:embed="rId4"/>
                <a:stretch>
                  <a:fillRect t="-23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252EE2-696A-7703-C805-3D5D70994290}"/>
                  </a:ext>
                </a:extLst>
              </p:cNvPr>
              <p:cNvSpPr txBox="1"/>
              <p:nvPr/>
            </p:nvSpPr>
            <p:spPr>
              <a:xfrm>
                <a:off x="755982" y="3058035"/>
                <a:ext cx="5857469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252EE2-696A-7703-C805-3D5D70994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82" y="3058035"/>
                <a:ext cx="5857469" cy="726481"/>
              </a:xfrm>
              <a:prstGeom prst="rect">
                <a:avLst/>
              </a:prstGeom>
              <a:blipFill>
                <a:blip r:embed="rId5"/>
                <a:stretch>
                  <a:fillRect l="-14286" t="-150847" b="-2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F60D21B-179A-0A2D-A6E4-925F54C39D44}"/>
              </a:ext>
            </a:extLst>
          </p:cNvPr>
          <p:cNvSpPr txBox="1"/>
          <p:nvPr/>
        </p:nvSpPr>
        <p:spPr bwMode="auto">
          <a:xfrm>
            <a:off x="716839" y="719828"/>
            <a:ext cx="4709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earlier pages, now do a complex version: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3937FD-F694-9C65-707E-CF40FEE9EBBB}"/>
                  </a:ext>
                </a:extLst>
              </p:cNvPr>
              <p:cNvSpPr txBox="1"/>
              <p:nvPr/>
            </p:nvSpPr>
            <p:spPr>
              <a:xfrm>
                <a:off x="757750" y="3862918"/>
                <a:ext cx="4154491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3937FD-F694-9C65-707E-CF40FEE9E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0" y="3862918"/>
                <a:ext cx="4154491" cy="726481"/>
              </a:xfrm>
              <a:prstGeom prst="rect">
                <a:avLst/>
              </a:prstGeom>
              <a:blipFill>
                <a:blip r:embed="rId6"/>
                <a:stretch>
                  <a:fillRect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54EFCFA-32C1-4671-7717-077A4A2E3F9D}"/>
              </a:ext>
            </a:extLst>
          </p:cNvPr>
          <p:cNvSpPr txBox="1"/>
          <p:nvPr/>
        </p:nvSpPr>
        <p:spPr bwMode="auto">
          <a:xfrm>
            <a:off x="706207" y="2688703"/>
            <a:ext cx="3213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functional integration: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0B6F9-F00F-45D1-448D-2F21BCFA6D63}"/>
              </a:ext>
            </a:extLst>
          </p:cNvPr>
          <p:cNvSpPr txBox="1"/>
          <p:nvPr/>
        </p:nvSpPr>
        <p:spPr bwMode="auto">
          <a:xfrm>
            <a:off x="706207" y="4667801"/>
            <a:ext cx="6940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we said the infinite integration is invariant as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shift by a number.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9973B3-BBDF-476C-9370-F8E5B89A3803}"/>
                  </a:ext>
                </a:extLst>
              </p:cNvPr>
              <p:cNvSpPr txBox="1"/>
              <p:nvPr/>
            </p:nvSpPr>
            <p:spPr>
              <a:xfrm>
                <a:off x="716839" y="5069127"/>
                <a:ext cx="5205495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𝐴𝑥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9973B3-BBDF-476C-9370-F8E5B89A3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39" y="5069127"/>
                <a:ext cx="5205495" cy="726481"/>
              </a:xfrm>
              <a:prstGeom prst="rect">
                <a:avLst/>
              </a:prstGeom>
              <a:blipFill>
                <a:blip r:embed="rId7"/>
                <a:stretch>
                  <a:fillRect l="-16058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FE325-A2C7-C5FB-6503-796C2DABA872}"/>
                  </a:ext>
                </a:extLst>
              </p:cNvPr>
              <p:cNvSpPr txBox="1"/>
              <p:nvPr/>
            </p:nvSpPr>
            <p:spPr bwMode="auto">
              <a:xfrm>
                <a:off x="755982" y="5864288"/>
                <a:ext cx="59783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 this Gaussian integration is independent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𝑏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FE325-A2C7-C5FB-6503-796C2DABA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982" y="5864288"/>
                <a:ext cx="5978324" cy="369332"/>
              </a:xfrm>
              <a:prstGeom prst="rect">
                <a:avLst/>
              </a:prstGeom>
              <a:blipFill>
                <a:blip r:embed="rId8"/>
                <a:stretch>
                  <a:fillRect l="-84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5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47396-838E-D6B4-6D17-3554A1E9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EC25FE-298F-10D7-DEFE-49CB9200F206}"/>
                  </a:ext>
                </a:extLst>
              </p:cNvPr>
              <p:cNvSpPr txBox="1"/>
              <p:nvPr/>
            </p:nvSpPr>
            <p:spPr bwMode="auto">
              <a:xfrm>
                <a:off x="321270" y="1115729"/>
                <a:ext cx="59783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 the integration is now independent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𝑏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EC25FE-298F-10D7-DEFE-49CB9200F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270" y="1115729"/>
                <a:ext cx="5978324" cy="369332"/>
              </a:xfrm>
              <a:prstGeom prst="rect">
                <a:avLst/>
              </a:prstGeom>
              <a:blipFill>
                <a:blip r:embed="rId2"/>
                <a:stretch>
                  <a:fillRect l="-84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080ED-90BD-EBB9-C5A0-57D9AFB20CBE}"/>
                  </a:ext>
                </a:extLst>
              </p:cNvPr>
              <p:cNvSpPr txBox="1"/>
              <p:nvPr/>
            </p:nvSpPr>
            <p:spPr bwMode="auto">
              <a:xfrm>
                <a:off x="291403" y="3208285"/>
                <a:ext cx="5111023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𝐽</m:t>
                                  </m:r>
                                </m:e>
                              </m:acc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080ED-90BD-EBB9-C5A0-57D9AFB20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03" y="3208285"/>
                <a:ext cx="5111023" cy="818814"/>
              </a:xfrm>
              <a:prstGeom prst="rect">
                <a:avLst/>
              </a:prstGeom>
              <a:blipFill>
                <a:blip r:embed="rId3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74CB1A-F757-3C4F-5BA6-DA2334B73545}"/>
                  </a:ext>
                </a:extLst>
              </p:cNvPr>
              <p:cNvSpPr txBox="1"/>
              <p:nvPr/>
            </p:nvSpPr>
            <p:spPr bwMode="auto">
              <a:xfrm>
                <a:off x="291403" y="4084431"/>
                <a:ext cx="8491090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74CB1A-F757-3C4F-5BA6-DA2334B73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03" y="4084431"/>
                <a:ext cx="8491090" cy="818814"/>
              </a:xfrm>
              <a:prstGeom prst="rect">
                <a:avLst/>
              </a:prstGeom>
              <a:blipFill>
                <a:blip r:embed="rId4"/>
                <a:stretch>
                  <a:fillRect t="-130769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9483DD-71F4-3229-9E5E-89AC9F999F27}"/>
                  </a:ext>
                </a:extLst>
              </p:cNvPr>
              <p:cNvSpPr txBox="1"/>
              <p:nvPr/>
            </p:nvSpPr>
            <p:spPr bwMode="auto">
              <a:xfrm>
                <a:off x="5454936" y="3350954"/>
                <a:ext cx="153040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𝐽</m:t>
                          </m:r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=0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9483DD-71F4-3229-9E5E-89AC9F999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4936" y="3350954"/>
                <a:ext cx="1530409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F14CDA6-0B46-5C1E-2D48-43E616F86D54}"/>
              </a:ext>
            </a:extLst>
          </p:cNvPr>
          <p:cNvSpPr txBox="1"/>
          <p:nvPr/>
        </p:nvSpPr>
        <p:spPr bwMode="auto">
          <a:xfrm>
            <a:off x="291403" y="5068817"/>
            <a:ext cx="8258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done and it is correct! But the key we need shift symmetry in Grassman number.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8D6346-530F-9639-663E-F68C6443BC65}"/>
              </a:ext>
            </a:extLst>
          </p:cNvPr>
          <p:cNvSpPr/>
          <p:nvPr/>
        </p:nvSpPr>
        <p:spPr>
          <a:xfrm>
            <a:off x="7395799" y="4004699"/>
            <a:ext cx="1047482" cy="638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18F21-5864-BA9D-0144-A75D2B1E5F46}"/>
              </a:ext>
            </a:extLst>
          </p:cNvPr>
          <p:cNvSpPr txBox="1"/>
          <p:nvPr/>
        </p:nvSpPr>
        <p:spPr bwMode="auto">
          <a:xfrm>
            <a:off x="291403" y="2718572"/>
            <a:ext cx="6716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formula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our Naïve fermion generating functional: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A4A70B-05C4-A603-7FBD-451DA9B85612}"/>
                  </a:ext>
                </a:extLst>
              </p:cNvPr>
              <p:cNvSpPr txBox="1"/>
              <p:nvPr/>
            </p:nvSpPr>
            <p:spPr>
              <a:xfrm>
                <a:off x="366424" y="1566329"/>
                <a:ext cx="5834436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A4A70B-05C4-A603-7FBD-451DA9B85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24" y="1566329"/>
                <a:ext cx="5834436" cy="726481"/>
              </a:xfrm>
              <a:prstGeom prst="rect">
                <a:avLst/>
              </a:prstGeom>
              <a:blipFill>
                <a:blip r:embed="rId7"/>
                <a:stretch>
                  <a:fillRect l="-9761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5804A3B-F264-F795-D801-5F3D60E9C1B2}"/>
              </a:ext>
            </a:extLst>
          </p:cNvPr>
          <p:cNvSpPr txBox="1"/>
          <p:nvPr/>
        </p:nvSpPr>
        <p:spPr bwMode="auto">
          <a:xfrm>
            <a:off x="321270" y="5620822"/>
            <a:ext cx="8258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diagrammatic program of QFT of fermions (QED) follows as before from here.</a:t>
            </a:r>
          </a:p>
        </p:txBody>
      </p:sp>
      <p:pic>
        <p:nvPicPr>
          <p:cNvPr id="3" name="Picture 2" descr="36,659 Surprised Emoji Royalty-Free Images, Stock Photos &amp; Pictures |  Shutterstock">
            <a:extLst>
              <a:ext uri="{FF2B5EF4-FFF2-40B4-BE49-F238E27FC236}">
                <a16:creationId xmlns:a16="http://schemas.microsoft.com/office/drawing/2014/main" id="{306B862A-5736-B3F9-D004-1D58EC0614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596"/>
          <a:stretch>
            <a:fillRect/>
          </a:stretch>
        </p:blipFill>
        <p:spPr>
          <a:xfrm>
            <a:off x="7395799" y="2359423"/>
            <a:ext cx="1365903" cy="13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20" grpId="0" animBg="1"/>
      <p:bldP spid="21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CAC6A-EF19-EA35-F237-BFA8B630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E1FE9BC-C7C6-4673-0001-54894C17721C}"/>
              </a:ext>
            </a:extLst>
          </p:cNvPr>
          <p:cNvSpPr txBox="1"/>
          <p:nvPr/>
        </p:nvSpPr>
        <p:spPr bwMode="auto">
          <a:xfrm>
            <a:off x="978196" y="362911"/>
            <a:ext cx="6443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Grassman number and its integration with shift invariance: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8E8893-0910-B438-144D-9242EC839786}"/>
                  </a:ext>
                </a:extLst>
              </p:cNvPr>
              <p:cNvSpPr txBox="1"/>
              <p:nvPr/>
            </p:nvSpPr>
            <p:spPr bwMode="auto">
              <a:xfrm>
                <a:off x="1063257" y="834656"/>
                <a:ext cx="167994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anticommute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8E8893-0910-B438-144D-9242EC839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257" y="834656"/>
                <a:ext cx="1679944" cy="276999"/>
              </a:xfrm>
              <a:prstGeom prst="rect">
                <a:avLst/>
              </a:prstGeom>
              <a:blipFill>
                <a:blip r:embed="rId2"/>
                <a:stretch>
                  <a:fillRect l="-4478" t="-21739" r="-2985" b="-4347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862520-0136-5722-83AF-64D09F6D4692}"/>
                  </a:ext>
                </a:extLst>
              </p:cNvPr>
              <p:cNvSpPr txBox="1"/>
              <p:nvPr/>
            </p:nvSpPr>
            <p:spPr bwMode="auto">
              <a:xfrm>
                <a:off x="2966485" y="788489"/>
                <a:ext cx="2232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𝜉𝜃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862520-0136-5722-83AF-64D09F6D4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485" y="788489"/>
                <a:ext cx="2232838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09A5CF-9F1D-9369-07A8-7CE2C7C6E0F5}"/>
                  </a:ext>
                </a:extLst>
              </p:cNvPr>
              <p:cNvSpPr txBox="1"/>
              <p:nvPr/>
            </p:nvSpPr>
            <p:spPr bwMode="auto">
              <a:xfrm>
                <a:off x="1063256" y="1380460"/>
                <a:ext cx="40403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anticommute with themselves: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09A5CF-9F1D-9369-07A8-7CE2C7C6E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256" y="1380460"/>
                <a:ext cx="4040373" cy="276999"/>
              </a:xfrm>
              <a:prstGeom prst="rect">
                <a:avLst/>
              </a:prstGeom>
              <a:blipFill>
                <a:blip r:embed="rId4"/>
                <a:stretch>
                  <a:fillRect l="-1881" t="-26087" b="-478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883707-5E77-419F-F38E-21EA1FFF89BC}"/>
                  </a:ext>
                </a:extLst>
              </p:cNvPr>
              <p:cNvSpPr txBox="1"/>
              <p:nvPr/>
            </p:nvSpPr>
            <p:spPr bwMode="auto">
              <a:xfrm>
                <a:off x="4533015" y="1334293"/>
                <a:ext cx="24100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883707-5E77-419F-F38E-21EA1FFF8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3015" y="1334293"/>
                <a:ext cx="24100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8D9A8B-258D-BE0D-5F7B-2555B6E206B0}"/>
                  </a:ext>
                </a:extLst>
              </p:cNvPr>
              <p:cNvSpPr txBox="1"/>
              <p:nvPr/>
            </p:nvSpPr>
            <p:spPr bwMode="auto">
              <a:xfrm>
                <a:off x="4958317" y="1867483"/>
                <a:ext cx="21867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8D9A8B-258D-BE0D-5F7B-2555B6E20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317" y="1867483"/>
                <a:ext cx="218676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3DE940-B8ED-A971-CD6F-B8A0A4BFA1C3}"/>
                  </a:ext>
                </a:extLst>
              </p:cNvPr>
              <p:cNvSpPr txBox="1"/>
              <p:nvPr/>
            </p:nvSpPr>
            <p:spPr bwMode="auto">
              <a:xfrm>
                <a:off x="978196" y="1880097"/>
                <a:ext cx="422112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larger than one power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vanish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3DE940-B8ED-A971-CD6F-B8A0A4BF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196" y="1880097"/>
                <a:ext cx="4221127" cy="369332"/>
              </a:xfrm>
              <a:prstGeom prst="rect">
                <a:avLst/>
              </a:prstGeom>
              <a:blipFill>
                <a:blip r:embed="rId7"/>
                <a:stretch>
                  <a:fillRect l="-119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98E8B6-3045-A13B-57BB-BBB329D9760B}"/>
                  </a:ext>
                </a:extLst>
              </p:cNvPr>
              <p:cNvSpPr txBox="1"/>
              <p:nvPr/>
            </p:nvSpPr>
            <p:spPr bwMode="auto">
              <a:xfrm>
                <a:off x="978196" y="2351842"/>
                <a:ext cx="43380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function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expanded like: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98E8B6-3045-A13B-57BB-BBB329D9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196" y="2351842"/>
                <a:ext cx="4338084" cy="369332"/>
              </a:xfrm>
              <a:prstGeom prst="rect">
                <a:avLst/>
              </a:prstGeom>
              <a:blipFill>
                <a:blip r:embed="rId8"/>
                <a:stretch>
                  <a:fillRect l="-116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8ED949-FC72-392E-C3E0-F0FBAF3D1E20}"/>
                  </a:ext>
                </a:extLst>
              </p:cNvPr>
              <p:cNvSpPr txBox="1"/>
              <p:nvPr/>
            </p:nvSpPr>
            <p:spPr bwMode="auto">
              <a:xfrm>
                <a:off x="4958317" y="2339228"/>
                <a:ext cx="17295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8ED949-FC72-392E-C3E0-F0FBAF3D1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317" y="2339228"/>
                <a:ext cx="1729563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DD9235-DA6F-826B-9555-A85213C3940C}"/>
                  </a:ext>
                </a:extLst>
              </p:cNvPr>
              <p:cNvSpPr txBox="1"/>
              <p:nvPr/>
            </p:nvSpPr>
            <p:spPr bwMode="auto">
              <a:xfrm>
                <a:off x="6943060" y="2333168"/>
                <a:ext cx="1729563" cy="3814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DD9235-DA6F-826B-9555-A85213C39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3060" y="2333168"/>
                <a:ext cx="1729563" cy="3814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D651C3E-31FC-CAE2-50D0-9B2A4F34B15C}"/>
              </a:ext>
            </a:extLst>
          </p:cNvPr>
          <p:cNvSpPr txBox="1"/>
          <p:nvPr/>
        </p:nvSpPr>
        <p:spPr bwMode="auto">
          <a:xfrm>
            <a:off x="1063256" y="4586569"/>
            <a:ext cx="360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a function: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AE6F2C-D120-BBD7-8869-6158C6728926}"/>
                  </a:ext>
                </a:extLst>
              </p:cNvPr>
              <p:cNvSpPr txBox="1"/>
              <p:nvPr/>
            </p:nvSpPr>
            <p:spPr bwMode="auto">
              <a:xfrm>
                <a:off x="1010094" y="5082309"/>
                <a:ext cx="5475767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AE6F2C-D120-BBD7-8869-6158C6728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094" y="5082309"/>
                <a:ext cx="5475767" cy="818814"/>
              </a:xfrm>
              <a:prstGeom prst="rect">
                <a:avLst/>
              </a:prstGeom>
              <a:blipFill>
                <a:blip r:embed="rId11"/>
                <a:stretch>
                  <a:fillRect l="-15509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FE114F-50FD-9586-7FB9-361E1C3B5B2A}"/>
                  </a:ext>
                </a:extLst>
              </p:cNvPr>
              <p:cNvSpPr txBox="1"/>
              <p:nvPr/>
            </p:nvSpPr>
            <p:spPr bwMode="auto">
              <a:xfrm>
                <a:off x="1010094" y="2833823"/>
                <a:ext cx="52418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integration must satisfy shift invariance: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FE114F-50FD-9586-7FB9-361E1C3B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094" y="2833823"/>
                <a:ext cx="5241850" cy="369332"/>
              </a:xfrm>
              <a:prstGeom prst="rect">
                <a:avLst/>
              </a:prstGeom>
              <a:blipFill>
                <a:blip r:embed="rId12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DC06E4-5067-EC1C-5D52-BE4E18D85B99}"/>
                  </a:ext>
                </a:extLst>
              </p:cNvPr>
              <p:cNvSpPr txBox="1"/>
              <p:nvPr/>
            </p:nvSpPr>
            <p:spPr bwMode="auto">
              <a:xfrm>
                <a:off x="1010094" y="3271832"/>
                <a:ext cx="4338084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DC06E4-5067-EC1C-5D52-BE4E18D85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094" y="3271832"/>
                <a:ext cx="4338084" cy="818814"/>
              </a:xfrm>
              <a:prstGeom prst="rect">
                <a:avLst/>
              </a:prstGeom>
              <a:blipFill>
                <a:blip r:embed="rId13"/>
                <a:stretch>
                  <a:fillRect l="-20760" t="-130303" r="-5556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206020-5819-65DE-0F62-0035B5B8371E}"/>
                  </a:ext>
                </a:extLst>
              </p:cNvPr>
              <p:cNvSpPr txBox="1"/>
              <p:nvPr/>
            </p:nvSpPr>
            <p:spPr bwMode="auto">
              <a:xfrm>
                <a:off x="6251944" y="3270744"/>
                <a:ext cx="1201478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206020-5819-65DE-0F62-0035B5B83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1944" y="3270744"/>
                <a:ext cx="1201478" cy="818814"/>
              </a:xfrm>
              <a:prstGeom prst="rect">
                <a:avLst/>
              </a:prstGeom>
              <a:blipFill>
                <a:blip r:embed="rId14"/>
                <a:stretch>
                  <a:fillRect l="-71875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D6CF29F8-C455-BD2D-75B7-9019C99B2FFE}"/>
              </a:ext>
            </a:extLst>
          </p:cNvPr>
          <p:cNvSpPr/>
          <p:nvPr/>
        </p:nvSpPr>
        <p:spPr>
          <a:xfrm>
            <a:off x="5635257" y="3561906"/>
            <a:ext cx="297711" cy="2126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E243F10-E82C-E8A6-DBB7-C4CECEE7290F}"/>
                  </a:ext>
                </a:extLst>
              </p:cNvPr>
              <p:cNvSpPr txBox="1"/>
              <p:nvPr/>
            </p:nvSpPr>
            <p:spPr bwMode="auto">
              <a:xfrm>
                <a:off x="1063256" y="4151002"/>
                <a:ext cx="52418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We can then choose to normalize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that: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E243F10-E82C-E8A6-DBB7-C4CECEE72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256" y="4151002"/>
                <a:ext cx="5241850" cy="369332"/>
              </a:xfrm>
              <a:prstGeom prst="rect">
                <a:avLst/>
              </a:prstGeom>
              <a:blipFill>
                <a:blip r:embed="rId15"/>
                <a:stretch>
                  <a:fillRect l="-96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8FD932-9227-8D2E-47CB-A2DA334873EB}"/>
                  </a:ext>
                </a:extLst>
              </p:cNvPr>
              <p:cNvSpPr txBox="1"/>
              <p:nvPr/>
            </p:nvSpPr>
            <p:spPr bwMode="auto">
              <a:xfrm>
                <a:off x="6251944" y="4166960"/>
                <a:ext cx="1339703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8FD932-9227-8D2E-47CB-A2DA33487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1944" y="4166960"/>
                <a:ext cx="1339703" cy="818814"/>
              </a:xfrm>
              <a:prstGeom prst="rect">
                <a:avLst/>
              </a:prstGeom>
              <a:blipFill>
                <a:blip r:embed="rId16"/>
                <a:stretch>
                  <a:fillRect l="-65094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18CFCE2-353A-EC5C-0D30-E3696B4062DC}"/>
              </a:ext>
            </a:extLst>
          </p:cNvPr>
          <p:cNvSpPr txBox="1"/>
          <p:nvPr/>
        </p:nvSpPr>
        <p:spPr bwMode="auto">
          <a:xfrm>
            <a:off x="1073888" y="5947564"/>
            <a:ext cx="6262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Grassman number integration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identical to taking derivative.</a:t>
            </a:r>
          </a:p>
        </p:txBody>
      </p:sp>
    </p:spTree>
    <p:extLst>
      <p:ext uri="{BB962C8B-B14F-4D97-AF65-F5344CB8AC3E}">
        <p14:creationId xmlns:p14="http://schemas.microsoft.com/office/powerpoint/2010/main" val="7117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  <p:bldP spid="29" grpId="0"/>
      <p:bldP spid="30" grpId="0" animBg="1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8E66D-49A7-1340-0EA1-A291D680A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EAFE7D-96FD-F363-5BDF-25DA3023FFBC}"/>
                  </a:ext>
                </a:extLst>
              </p:cNvPr>
              <p:cNvSpPr txBox="1"/>
              <p:nvPr/>
            </p:nvSpPr>
            <p:spPr>
              <a:xfrm>
                <a:off x="1263498" y="4772992"/>
                <a:ext cx="4797061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den>
                              </m:f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EAFE7D-96FD-F363-5BDF-25DA3023F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498" y="4772992"/>
                <a:ext cx="4797061" cy="726481"/>
              </a:xfrm>
              <a:prstGeom prst="rect">
                <a:avLst/>
              </a:prstGeom>
              <a:blipFill>
                <a:blip r:embed="rId2"/>
                <a:stretch>
                  <a:fillRect l="-15831" t="-153448" b="-2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9F059C-87C3-774C-17CC-46A67FC4B10D}"/>
                  </a:ext>
                </a:extLst>
              </p:cNvPr>
              <p:cNvSpPr txBox="1"/>
              <p:nvPr/>
            </p:nvSpPr>
            <p:spPr>
              <a:xfrm>
                <a:off x="1297170" y="1737833"/>
                <a:ext cx="1605517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=0</m:t>
                      </m:r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9F059C-87C3-774C-17CC-46A67FC4B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170" y="1737833"/>
                <a:ext cx="1605517" cy="726481"/>
              </a:xfrm>
              <a:prstGeom prst="rect">
                <a:avLst/>
              </a:prstGeom>
              <a:blipFill>
                <a:blip r:embed="rId3"/>
                <a:stretch>
                  <a:fillRect l="-48819" t="-153448" b="-2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380E56-30C4-8471-0792-19B38E4647C5}"/>
                  </a:ext>
                </a:extLst>
              </p:cNvPr>
              <p:cNvSpPr txBox="1"/>
              <p:nvPr/>
            </p:nvSpPr>
            <p:spPr>
              <a:xfrm>
                <a:off x="1297171" y="2684208"/>
                <a:ext cx="1605517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=0</m:t>
                      </m:r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380E56-30C4-8471-0792-19B38E464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171" y="2684208"/>
                <a:ext cx="1605517" cy="726481"/>
              </a:xfrm>
              <a:prstGeom prst="rect">
                <a:avLst/>
              </a:prstGeom>
              <a:blipFill>
                <a:blip r:embed="rId4"/>
                <a:stretch>
                  <a:fillRect l="-54331" t="-15517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86273-BB0B-BDFE-0245-810760201604}"/>
                  </a:ext>
                </a:extLst>
              </p:cNvPr>
              <p:cNvSpPr txBox="1"/>
              <p:nvPr/>
            </p:nvSpPr>
            <p:spPr>
              <a:xfrm>
                <a:off x="3618613" y="2684208"/>
                <a:ext cx="1605517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</m:nary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=0</m:t>
                      </m:r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86273-BB0B-BDFE-0245-810760201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613" y="2684208"/>
                <a:ext cx="1605517" cy="726481"/>
              </a:xfrm>
              <a:prstGeom prst="rect">
                <a:avLst/>
              </a:prstGeom>
              <a:blipFill>
                <a:blip r:embed="rId5"/>
                <a:stretch>
                  <a:fillRect l="-54331" t="-15517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D9A8F1-15B9-9DF9-AAA3-2C4E794F42DF}"/>
                  </a:ext>
                </a:extLst>
              </p:cNvPr>
              <p:cNvSpPr txBox="1"/>
              <p:nvPr/>
            </p:nvSpPr>
            <p:spPr>
              <a:xfrm>
                <a:off x="1263496" y="3728600"/>
                <a:ext cx="3670011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=1</m:t>
                      </m:r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D9A8F1-15B9-9DF9-AAA3-2C4E794F4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496" y="3728600"/>
                <a:ext cx="3670011" cy="726481"/>
              </a:xfrm>
              <a:prstGeom prst="rect">
                <a:avLst/>
              </a:prstGeom>
              <a:blipFill>
                <a:blip r:embed="rId6"/>
                <a:stretch>
                  <a:fillRect l="-23793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2DE1A8-E77C-5CF1-0821-39306AEAD535}"/>
                  </a:ext>
                </a:extLst>
              </p:cNvPr>
              <p:cNvSpPr txBox="1"/>
              <p:nvPr/>
            </p:nvSpPr>
            <p:spPr bwMode="auto">
              <a:xfrm>
                <a:off x="1297170" y="785478"/>
                <a:ext cx="4572000" cy="372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complex conjugate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2DE1A8-E77C-5CF1-0821-39306AEAD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170" y="785478"/>
                <a:ext cx="4572000" cy="372218"/>
              </a:xfrm>
              <a:prstGeom prst="rect">
                <a:avLst/>
              </a:prstGeom>
              <a:blipFill>
                <a:blip r:embed="rId7"/>
                <a:stretch>
                  <a:fillRect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A877C8-91AD-79CB-EE50-FB9CEF5EB155}"/>
                  </a:ext>
                </a:extLst>
              </p:cNvPr>
              <p:cNvSpPr txBox="1"/>
              <p:nvPr/>
            </p:nvSpPr>
            <p:spPr bwMode="auto">
              <a:xfrm>
                <a:off x="1382234" y="1316651"/>
                <a:ext cx="1679944" cy="279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anticommute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A877C8-91AD-79CB-EE50-FB9CEF5EB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2234" y="1316651"/>
                <a:ext cx="1679944" cy="279885"/>
              </a:xfrm>
              <a:prstGeom prst="rect">
                <a:avLst/>
              </a:prstGeom>
              <a:blipFill>
                <a:blip r:embed="rId8"/>
                <a:stretch>
                  <a:fillRect l="-4511" t="-21739" r="-4511" b="-478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51CE8C-5635-E450-23CA-50C9D9667BD8}"/>
                  </a:ext>
                </a:extLst>
              </p:cNvPr>
              <p:cNvSpPr txBox="1"/>
              <p:nvPr/>
            </p:nvSpPr>
            <p:spPr bwMode="auto">
              <a:xfrm>
                <a:off x="3285462" y="1270484"/>
                <a:ext cx="12500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51CE8C-5635-E450-23CA-50C9D966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5462" y="1270484"/>
                <a:ext cx="12500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A1208-DC1A-2AD0-DBF4-6721B279E519}"/>
                  </a:ext>
                </a:extLst>
              </p:cNvPr>
              <p:cNvSpPr txBox="1"/>
              <p:nvPr/>
            </p:nvSpPr>
            <p:spPr bwMode="auto">
              <a:xfrm>
                <a:off x="4933507" y="1263098"/>
                <a:ext cx="18819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A1208-DC1A-2AD0-DBF4-6721B279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3507" y="1263098"/>
                <a:ext cx="188196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202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7A2988-4204-A6E8-CBD2-E60FB7B78806}"/>
                  </a:ext>
                </a:extLst>
              </p:cNvPr>
              <p:cNvSpPr txBox="1"/>
              <p:nvPr/>
            </p:nvSpPr>
            <p:spPr>
              <a:xfrm>
                <a:off x="871870" y="1421877"/>
                <a:ext cx="5252485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7A2988-4204-A6E8-CBD2-E60FB7B78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70" y="1421877"/>
                <a:ext cx="5252485" cy="726481"/>
              </a:xfrm>
              <a:prstGeom prst="rect">
                <a:avLst/>
              </a:prstGeom>
              <a:blipFill>
                <a:blip r:embed="rId2"/>
                <a:stretch>
                  <a:fillRect l="-15422" t="-153448" b="-2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F748C49-EA28-B429-6F63-122EBF54258C}"/>
              </a:ext>
            </a:extLst>
          </p:cNvPr>
          <p:cNvSpPr txBox="1"/>
          <p:nvPr/>
        </p:nvSpPr>
        <p:spPr bwMode="auto">
          <a:xfrm>
            <a:off x="871870" y="159489"/>
            <a:ext cx="5114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we can calculate the Gaussian Integration: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BF5A24-2710-6327-A3A1-7F672A140504}"/>
                  </a:ext>
                </a:extLst>
              </p:cNvPr>
              <p:cNvSpPr txBox="1"/>
              <p:nvPr/>
            </p:nvSpPr>
            <p:spPr>
              <a:xfrm>
                <a:off x="871869" y="635146"/>
                <a:ext cx="2052083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,⋯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BF5A24-2710-6327-A3A1-7F672A140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635146"/>
                <a:ext cx="2052083" cy="276999"/>
              </a:xfrm>
              <a:prstGeom prst="rect">
                <a:avLst/>
              </a:prstGeom>
              <a:blipFill>
                <a:blip r:embed="rId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291342-1E43-72D8-2538-3EE6FC929761}"/>
                  </a:ext>
                </a:extLst>
              </p:cNvPr>
              <p:cNvSpPr txBox="1"/>
              <p:nvPr/>
            </p:nvSpPr>
            <p:spPr>
              <a:xfrm>
                <a:off x="871869" y="1018470"/>
                <a:ext cx="2254104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⋯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291342-1E43-72D8-2538-3EE6FC929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1018470"/>
                <a:ext cx="2254104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43FD84-FAE9-82F8-E0F9-90FA33D73606}"/>
                  </a:ext>
                </a:extLst>
              </p:cNvPr>
              <p:cNvSpPr txBox="1"/>
              <p:nvPr/>
            </p:nvSpPr>
            <p:spPr>
              <a:xfrm>
                <a:off x="871869" y="2297290"/>
                <a:ext cx="5528933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43FD84-FAE9-82F8-E0F9-90FA33D73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2297290"/>
                <a:ext cx="5528933" cy="726481"/>
              </a:xfrm>
              <a:prstGeom prst="rect">
                <a:avLst/>
              </a:prstGeom>
              <a:blipFill>
                <a:blip r:embed="rId5"/>
                <a:stretch>
                  <a:fillRect l="-12128" t="-150847" b="-2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4E0317-5891-9581-83D4-55BEF2C78A49}"/>
                  </a:ext>
                </a:extLst>
              </p:cNvPr>
              <p:cNvSpPr txBox="1"/>
              <p:nvPr/>
            </p:nvSpPr>
            <p:spPr>
              <a:xfrm>
                <a:off x="871869" y="4859414"/>
                <a:ext cx="3195788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det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4E0317-5891-9581-83D4-55BEF2C78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4859414"/>
                <a:ext cx="3195788" cy="726481"/>
              </a:xfrm>
              <a:prstGeom prst="rect">
                <a:avLst/>
              </a:prstGeom>
              <a:blipFill>
                <a:blip r:embed="rId6"/>
                <a:stretch>
                  <a:fillRect l="-24506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9BB379-4F39-BF92-EFB5-1A5FF63E6D07}"/>
                  </a:ext>
                </a:extLst>
              </p:cNvPr>
              <p:cNvSpPr txBox="1"/>
              <p:nvPr/>
            </p:nvSpPr>
            <p:spPr bwMode="auto">
              <a:xfrm>
                <a:off x="871869" y="2972743"/>
                <a:ext cx="6602821" cy="39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only term that will survive is the one with all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9BB379-4F39-BF92-EFB5-1A5FF63E6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69" y="2972743"/>
                <a:ext cx="6602821" cy="391646"/>
              </a:xfrm>
              <a:prstGeom prst="rect">
                <a:avLst/>
              </a:prstGeom>
              <a:blipFill>
                <a:blip r:embed="rId7"/>
                <a:stretch>
                  <a:fillRect l="-768" t="-9677" b="-161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7E62E1-68C1-C8B1-3D45-CECF1F092DB7}"/>
                  </a:ext>
                </a:extLst>
              </p:cNvPr>
              <p:cNvSpPr txBox="1"/>
              <p:nvPr/>
            </p:nvSpPr>
            <p:spPr>
              <a:xfrm>
                <a:off x="871869" y="3364389"/>
                <a:ext cx="5773481" cy="7502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!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p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ermutations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𝜃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7E62E1-68C1-C8B1-3D45-CECF1F09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364389"/>
                <a:ext cx="5773481" cy="750270"/>
              </a:xfrm>
              <a:prstGeom prst="rect">
                <a:avLst/>
              </a:prstGeom>
              <a:blipFill>
                <a:blip r:embed="rId8"/>
                <a:stretch>
                  <a:fillRect l="-10965" t="-148333" b="-2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CDA1B9-3B93-4831-38FF-C0FBBAC2B96E}"/>
                  </a:ext>
                </a:extLst>
              </p:cNvPr>
              <p:cNvSpPr txBox="1"/>
              <p:nvPr/>
            </p:nvSpPr>
            <p:spPr bwMode="auto">
              <a:xfrm>
                <a:off x="871869" y="4114659"/>
                <a:ext cx="78043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sum over all elements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we choose each row and column once.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CDA1B9-3B93-4831-38FF-C0FBBAC2B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69" y="4114659"/>
                <a:ext cx="7804301" cy="369332"/>
              </a:xfrm>
              <a:prstGeom prst="rect">
                <a:avLst/>
              </a:prstGeom>
              <a:blipFill>
                <a:blip r:embed="rId9"/>
                <a:stretch>
                  <a:fillRect l="-649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694C15-7145-10FC-472D-E62E650DF74F}"/>
                  </a:ext>
                </a:extLst>
              </p:cNvPr>
              <p:cNvSpPr txBox="1"/>
              <p:nvPr/>
            </p:nvSpPr>
            <p:spPr bwMode="auto">
              <a:xfrm>
                <a:off x="871869" y="4483991"/>
                <a:ext cx="46889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Exactly how you compute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𝐴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’s determinant.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694C15-7145-10FC-472D-E62E650DF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69" y="4483991"/>
                <a:ext cx="4688960" cy="369332"/>
              </a:xfrm>
              <a:prstGeom prst="rect">
                <a:avLst/>
              </a:prstGeom>
              <a:blipFill>
                <a:blip r:embed="rId10"/>
                <a:stretch>
                  <a:fillRect l="-108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48D73B-8815-FB2A-1D97-FA43D74CE90F}"/>
                  </a:ext>
                </a:extLst>
              </p:cNvPr>
              <p:cNvSpPr txBox="1"/>
              <p:nvPr/>
            </p:nvSpPr>
            <p:spPr>
              <a:xfrm>
                <a:off x="925030" y="5990154"/>
                <a:ext cx="2825300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𝑑𝑥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𝐴𝑥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det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48D73B-8815-FB2A-1D97-FA43D74CE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030" y="5990154"/>
                <a:ext cx="2825300" cy="726481"/>
              </a:xfrm>
              <a:prstGeom prst="rect">
                <a:avLst/>
              </a:prstGeom>
              <a:blipFill>
                <a:blip r:embed="rId11"/>
                <a:stretch>
                  <a:fillRect l="-32589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D1AE465-0855-2563-CA5C-10A181FAAA41}"/>
              </a:ext>
            </a:extLst>
          </p:cNvPr>
          <p:cNvSpPr txBox="1"/>
          <p:nvPr/>
        </p:nvSpPr>
        <p:spPr bwMode="auto">
          <a:xfrm>
            <a:off x="925030" y="5620822"/>
            <a:ext cx="2192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contrast:</a:t>
            </a:r>
          </a:p>
        </p:txBody>
      </p:sp>
    </p:spTree>
    <p:extLst>
      <p:ext uri="{BB962C8B-B14F-4D97-AF65-F5344CB8AC3E}">
        <p14:creationId xmlns:p14="http://schemas.microsoft.com/office/powerpoint/2010/main" val="307062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7F9C83-113B-BB1D-699B-23FE001363FD}"/>
                  </a:ext>
                </a:extLst>
              </p:cNvPr>
              <p:cNvSpPr txBox="1"/>
              <p:nvPr/>
            </p:nvSpPr>
            <p:spPr bwMode="auto">
              <a:xfrm>
                <a:off x="767523" y="807022"/>
                <a:ext cx="3437878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7F9C83-113B-BB1D-699B-23FE00136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523" y="807022"/>
                <a:ext cx="3437878" cy="818814"/>
              </a:xfrm>
              <a:prstGeom prst="rect">
                <a:avLst/>
              </a:prstGeom>
              <a:blipFill>
                <a:blip r:embed="rId2"/>
                <a:stretch>
                  <a:fillRect l="-25000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FB5EAFA-205A-E51B-78D7-68A8BF1E6587}"/>
              </a:ext>
            </a:extLst>
          </p:cNvPr>
          <p:cNvSpPr txBox="1"/>
          <p:nvPr/>
        </p:nvSpPr>
        <p:spPr bwMode="auto">
          <a:xfrm>
            <a:off x="767523" y="437690"/>
            <a:ext cx="7296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I got a fancy and efficient way to write determinant of an operator.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558785-EDA1-3E14-7654-1F516A4B3393}"/>
                  </a:ext>
                </a:extLst>
              </p:cNvPr>
              <p:cNvSpPr txBox="1"/>
              <p:nvPr/>
            </p:nvSpPr>
            <p:spPr bwMode="auto">
              <a:xfrm>
                <a:off x="767524" y="2032835"/>
                <a:ext cx="3578553" cy="8245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𝐺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𝑘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558785-EDA1-3E14-7654-1F516A4B3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524" y="2032835"/>
                <a:ext cx="3578553" cy="824591"/>
              </a:xfrm>
              <a:prstGeom prst="rect">
                <a:avLst/>
              </a:prstGeom>
              <a:blipFill>
                <a:blip r:embed="rId3"/>
                <a:stretch>
                  <a:fillRect l="-22261" t="-126866" b="-182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4D44296-81E1-4C28-05F2-4FDAB8FA561F}"/>
              </a:ext>
            </a:extLst>
          </p:cNvPr>
          <p:cNvSpPr txBox="1"/>
          <p:nvPr/>
        </p:nvSpPr>
        <p:spPr bwMode="auto">
          <a:xfrm>
            <a:off x="767523" y="1577993"/>
            <a:ext cx="7296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may still remember we need it in non-abelian gauge theory quantization.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356F91-894D-50AB-F229-6227E039A286}"/>
                  </a:ext>
                </a:extLst>
              </p:cNvPr>
              <p:cNvSpPr txBox="1"/>
              <p:nvPr/>
            </p:nvSpPr>
            <p:spPr bwMode="auto">
              <a:xfrm>
                <a:off x="800072" y="3694368"/>
                <a:ext cx="28728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simply identify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356F91-894D-50AB-F229-6227E039A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72" y="3694368"/>
                <a:ext cx="2872893" cy="369332"/>
              </a:xfrm>
              <a:prstGeom prst="rect">
                <a:avLst/>
              </a:prstGeom>
              <a:blipFill>
                <a:blip r:embed="rId4"/>
                <a:stretch>
                  <a:fillRect l="-131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CD46C6-BC52-0DCD-2101-CA493F4CA094}"/>
                  </a:ext>
                </a:extLst>
              </p:cNvPr>
              <p:cNvSpPr txBox="1"/>
              <p:nvPr/>
            </p:nvSpPr>
            <p:spPr bwMode="auto">
              <a:xfrm>
                <a:off x="800072" y="4123634"/>
                <a:ext cx="4832803" cy="4501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e>
                      </m:box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𝑘𝑖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𝑗𝑖𝑘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CD46C6-BC52-0DCD-2101-CA493F4CA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72" y="4123634"/>
                <a:ext cx="4832803" cy="450123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1FA4-6C3E-DF9B-D55E-9F022AC133A9}"/>
                  </a:ext>
                </a:extLst>
              </p:cNvPr>
              <p:cNvSpPr txBox="1"/>
              <p:nvPr/>
            </p:nvSpPr>
            <p:spPr bwMode="auto">
              <a:xfrm>
                <a:off x="755773" y="2968933"/>
                <a:ext cx="6321336" cy="7260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4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box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𝑘𝑖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𝑗𝑖𝑘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1FA4-6C3E-DF9B-D55E-9F022AC13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773" y="2968933"/>
                <a:ext cx="6321336" cy="7260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979DFB-E60A-B1DA-3D32-1653D47ABB30}"/>
                  </a:ext>
                </a:extLst>
              </p:cNvPr>
              <p:cNvSpPr txBox="1"/>
              <p:nvPr/>
            </p:nvSpPr>
            <p:spPr bwMode="auto">
              <a:xfrm>
                <a:off x="800072" y="4635185"/>
                <a:ext cx="7209808" cy="45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Introduce 3 ghost fermion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one for every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𝜇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979DFB-E60A-B1DA-3D32-1653D47AB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72" y="4635185"/>
                <a:ext cx="7209808" cy="450123"/>
              </a:xfrm>
              <a:prstGeom prst="rect">
                <a:avLst/>
              </a:prstGeom>
              <a:blipFill>
                <a:blip r:embed="rId7"/>
                <a:stretch>
                  <a:fillRect l="-527" b="-108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CCE992-5F5E-B38C-20C6-8C8774D4C04F}"/>
                  </a:ext>
                </a:extLst>
              </p:cNvPr>
              <p:cNvSpPr txBox="1"/>
              <p:nvPr/>
            </p:nvSpPr>
            <p:spPr bwMode="auto">
              <a:xfrm>
                <a:off x="800072" y="5103993"/>
                <a:ext cx="3860529" cy="8198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𝜂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CCE992-5F5E-B38C-20C6-8C8774D4C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72" y="5103993"/>
                <a:ext cx="3860529" cy="819840"/>
              </a:xfrm>
              <a:prstGeom prst="rect">
                <a:avLst/>
              </a:prstGeom>
              <a:blipFill>
                <a:blip r:embed="rId8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0A8761-4123-D58D-86C6-8C7D0DEDD3D9}"/>
                  </a:ext>
                </a:extLst>
              </p:cNvPr>
              <p:cNvSpPr txBox="1"/>
              <p:nvPr/>
            </p:nvSpPr>
            <p:spPr bwMode="auto">
              <a:xfrm>
                <a:off x="4903668" y="5276944"/>
                <a:ext cx="18750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0A8761-4123-D58D-86C6-8C7D0DEDD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3668" y="5276944"/>
                <a:ext cx="1875099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8CE1F-2E2E-0C64-FD6B-DE26AB00280C}"/>
                  </a:ext>
                </a:extLst>
              </p:cNvPr>
              <p:cNvSpPr txBox="1"/>
              <p:nvPr/>
            </p:nvSpPr>
            <p:spPr bwMode="auto">
              <a:xfrm>
                <a:off x="800072" y="6115469"/>
                <a:ext cx="6846797" cy="4501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acc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□</m:t>
                          </m:r>
                        </m:e>
                      </m:box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𝑗𝑖𝑘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</m:acc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box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</m:acc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</m:e>
                          </m:box>
                        </m:e>
                      </m:box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</m:acc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×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8CE1F-2E2E-0C64-FD6B-DE26AB002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72" y="6115469"/>
                <a:ext cx="6846797" cy="450123"/>
              </a:xfrm>
              <a:prstGeom prst="rect">
                <a:avLst/>
              </a:prstGeom>
              <a:blipFill>
                <a:blip r:embed="rId10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0E0CAB2-5102-6D55-F0D3-299FA6FE4E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4344" y="2794619"/>
            <a:ext cx="1742854" cy="2821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1623C6-ED90-6AB8-1B90-728526B6F8A9}"/>
              </a:ext>
            </a:extLst>
          </p:cNvPr>
          <p:cNvSpPr txBox="1"/>
          <p:nvPr/>
        </p:nvSpPr>
        <p:spPr bwMode="auto">
          <a:xfrm>
            <a:off x="755773" y="107742"/>
            <a:ext cx="2443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大結局：鬼場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encrypted-tbn2.gstatic.com/images?q=tbn:ANd9GcRhQN8IHYhhnWxk5Ai2CFIxUVCIkuLFKwTHCOtkVXRWX-GnSpap">
            <a:hlinkClick r:id="rId12"/>
            <a:extLst>
              <a:ext uri="{FF2B5EF4-FFF2-40B4-BE49-F238E27FC236}">
                <a16:creationId xmlns:a16="http://schemas.microsoft.com/office/drawing/2014/main" id="{94B74130-EACF-3E42-EF3E-F9D34C8D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87" y="470174"/>
            <a:ext cx="907679" cy="11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/>
      <p:bldP spid="13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BA532F-A2C4-B7E7-040D-D179A470EE88}"/>
              </a:ext>
            </a:extLst>
          </p:cNvPr>
          <p:cNvSpPr txBox="1"/>
          <p:nvPr/>
        </p:nvSpPr>
        <p:spPr>
          <a:xfrm>
            <a:off x="3298371" y="855339"/>
            <a:ext cx="2547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2A2D-4F02-CB3F-D05A-8BDE7F38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53" y="1327016"/>
            <a:ext cx="3478464" cy="4928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829468-56B0-5736-A18B-51C9C26B1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094" y="1296238"/>
            <a:ext cx="1587500" cy="207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81AC1-61A8-EB47-4C78-4C70F9A29DD7}"/>
              </a:ext>
            </a:extLst>
          </p:cNvPr>
          <p:cNvSpPr txBox="1"/>
          <p:nvPr/>
        </p:nvSpPr>
        <p:spPr bwMode="auto">
          <a:xfrm>
            <a:off x="6747468" y="3409579"/>
            <a:ext cx="24970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Ludvig Faddeev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1934-2017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5E301-81E8-097E-B347-762344694F5A}"/>
              </a:ext>
            </a:extLst>
          </p:cNvPr>
          <p:cNvSpPr txBox="1"/>
          <p:nvPr/>
        </p:nvSpPr>
        <p:spPr bwMode="auto">
          <a:xfrm>
            <a:off x="2286000" y="3246846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6F43D-B110-64A3-304A-8334BFB16A3C}"/>
              </a:ext>
            </a:extLst>
          </p:cNvPr>
          <p:cNvSpPr txBox="1"/>
          <p:nvPr/>
        </p:nvSpPr>
        <p:spPr bwMode="auto">
          <a:xfrm>
            <a:off x="2286000" y="3246846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BA9644-0475-3830-D5CA-4F998DB2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798" y="3791374"/>
            <a:ext cx="1552492" cy="2358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641F18-F415-4619-DF8E-4BC9CA3CC064}"/>
              </a:ext>
            </a:extLst>
          </p:cNvPr>
          <p:cNvSpPr txBox="1"/>
          <p:nvPr/>
        </p:nvSpPr>
        <p:spPr bwMode="auto">
          <a:xfrm>
            <a:off x="6825308" y="6174677"/>
            <a:ext cx="2341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Victor Popov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1937-1994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If you can't explain something in simple terms, you don't understand it">
            <a:extLst>
              <a:ext uri="{FF2B5EF4-FFF2-40B4-BE49-F238E27FC236}">
                <a16:creationId xmlns:a16="http://schemas.microsoft.com/office/drawing/2014/main" id="{7F0001AD-CFF9-EFA8-8BF3-78D415DB1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91" y="2813662"/>
            <a:ext cx="2928779" cy="21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27C7D-9ADE-74F9-55FB-44A25956B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F3ADA-3A9B-DAFB-63B1-A505AC6F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14" y="356418"/>
            <a:ext cx="2459119" cy="2322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164B52-BCF4-73C4-062D-DCEBDE92BDD9}"/>
                  </a:ext>
                </a:extLst>
              </p:cNvPr>
              <p:cNvSpPr txBox="1"/>
              <p:nvPr/>
            </p:nvSpPr>
            <p:spPr bwMode="auto">
              <a:xfrm>
                <a:off x="3078108" y="2760943"/>
                <a:ext cx="1882776" cy="4113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164B52-BCF4-73C4-062D-DCEBDE92B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108" y="2760943"/>
                <a:ext cx="1882776" cy="411395"/>
              </a:xfrm>
              <a:prstGeom prst="rect">
                <a:avLst/>
              </a:prstGeom>
              <a:blipFill>
                <a:blip r:embed="rId3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894AC51-3BB6-BF01-688F-1A21BCED6A9E}"/>
              </a:ext>
            </a:extLst>
          </p:cNvPr>
          <p:cNvSpPr txBox="1"/>
          <p:nvPr/>
        </p:nvSpPr>
        <p:spPr bwMode="auto">
          <a:xfrm>
            <a:off x="999669" y="2729562"/>
            <a:ext cx="2078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Lorentz gauge: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9AA088-C77E-677E-7F0E-4D01C688661D}"/>
                  </a:ext>
                </a:extLst>
              </p:cNvPr>
              <p:cNvSpPr txBox="1"/>
              <p:nvPr/>
            </p:nvSpPr>
            <p:spPr bwMode="auto">
              <a:xfrm>
                <a:off x="1115531" y="3603006"/>
                <a:ext cx="7034380" cy="6613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𝑔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𝑖𝑗𝑘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𝑖𝑗𝑘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9AA088-C77E-677E-7F0E-4D01C6886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531" y="3603006"/>
                <a:ext cx="7034380" cy="66133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885DAE6-62AA-084A-E1BB-57FF661A2C4B}"/>
              </a:ext>
            </a:extLst>
          </p:cNvPr>
          <p:cNvSpPr txBox="1"/>
          <p:nvPr/>
        </p:nvSpPr>
        <p:spPr bwMode="auto">
          <a:xfrm>
            <a:off x="994089" y="3237509"/>
            <a:ext cx="4892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condition is transformed into: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9DF24-7409-7B4A-49FE-C5F2BB3F0C57}"/>
              </a:ext>
            </a:extLst>
          </p:cNvPr>
          <p:cNvSpPr txBox="1"/>
          <p:nvPr/>
        </p:nvSpPr>
        <p:spPr bwMode="auto">
          <a:xfrm>
            <a:off x="981114" y="5071709"/>
            <a:ext cx="77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the difference depends on gauge field and can’t be ignored.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7E709F-617D-9E10-B5A0-EB77D2AF590D}"/>
                  </a:ext>
                </a:extLst>
              </p:cNvPr>
              <p:cNvSpPr txBox="1"/>
              <p:nvPr/>
            </p:nvSpPr>
            <p:spPr bwMode="auto">
              <a:xfrm>
                <a:off x="1097779" y="5470135"/>
                <a:ext cx="7613421" cy="7260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det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4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box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𝑘𝑖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𝑗𝑖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7E709F-617D-9E10-B5A0-EB77D2AF5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779" y="5470135"/>
                <a:ext cx="7613421" cy="7260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81844FB-18F8-B343-1B90-604BB0FB2D56}"/>
              </a:ext>
            </a:extLst>
          </p:cNvPr>
          <p:cNvSpPr txBox="1"/>
          <p:nvPr/>
        </p:nvSpPr>
        <p:spPr bwMode="auto">
          <a:xfrm>
            <a:off x="1097779" y="6237156"/>
            <a:ext cx="631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 term involves gauge bosons.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4D2E909A-3241-E5EC-EC82-A8E716D38C83}"/>
                  </a:ext>
                </a:extLst>
              </p:cNvPr>
              <p:cNvSpPr txBox="1"/>
              <p:nvPr/>
            </p:nvSpPr>
            <p:spPr>
              <a:xfrm>
                <a:off x="3689998" y="864016"/>
                <a:ext cx="2576607" cy="6613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/>
                        </a:rPr>
                        <m:t>𝛿</m:t>
                      </m:r>
                      <m:sSub>
                        <m:sSub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𝜶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×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4D2E909A-3241-E5EC-EC82-A8E716D38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998" y="864016"/>
                <a:ext cx="2576607" cy="661335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6ECB5CB-1655-C620-4C70-8EDCFD64E06B}"/>
                  </a:ext>
                </a:extLst>
              </p:cNvPr>
              <p:cNvSpPr txBox="1"/>
              <p:nvPr/>
            </p:nvSpPr>
            <p:spPr>
              <a:xfrm>
                <a:off x="3689998" y="1995350"/>
                <a:ext cx="2963050" cy="6613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/>
                        </a:rPr>
                        <m:t>𝛿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𝑖𝑗𝑘</m:t>
                          </m:r>
                        </m:sup>
                      </m:sSup>
                      <m:sSup>
                        <m:s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6ECB5CB-1655-C620-4C70-8EDCFD64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998" y="1995350"/>
                <a:ext cx="2963050" cy="661335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00E58F9-FD09-4CDB-D51D-7955FE8076EF}"/>
              </a:ext>
            </a:extLst>
          </p:cNvPr>
          <p:cNvSpPr txBox="1"/>
          <p:nvPr/>
        </p:nvSpPr>
        <p:spPr>
          <a:xfrm>
            <a:off x="3689998" y="1468152"/>
            <a:ext cx="225506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Times New Roman"/>
                <a:cs typeface="Times New Roman"/>
              </a:rPr>
              <a:t>or i</a:t>
            </a:r>
            <a:r>
              <a:rPr kumimoji="1" lang="en-US" dirty="0">
                <a:latin typeface="Times New Roman"/>
                <a:cs typeface="Times New Roman"/>
              </a:rPr>
              <a:t>n components: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6F952-515B-56C8-F3B9-A78E2A93E621}"/>
              </a:ext>
            </a:extLst>
          </p:cNvPr>
          <p:cNvSpPr txBox="1"/>
          <p:nvPr/>
        </p:nvSpPr>
        <p:spPr bwMode="auto">
          <a:xfrm>
            <a:off x="3689998" y="409712"/>
            <a:ext cx="6311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no longer do that in non-abelian gauge theory.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A1A16E-6A1F-7B27-1828-E9966DDD88AA}"/>
                  </a:ext>
                </a:extLst>
              </p:cNvPr>
              <p:cNvSpPr txBox="1"/>
              <p:nvPr/>
            </p:nvSpPr>
            <p:spPr bwMode="auto">
              <a:xfrm>
                <a:off x="5164331" y="2724046"/>
                <a:ext cx="3578553" cy="8245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/>
                            </a:rPr>
                            <m:t>det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𝐺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𝑘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𝑖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A1A16E-6A1F-7B27-1828-E9966DDD8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4331" y="2724046"/>
                <a:ext cx="3578553" cy="824591"/>
              </a:xfrm>
              <a:prstGeom prst="rect">
                <a:avLst/>
              </a:prstGeom>
              <a:blipFill>
                <a:blip r:embed="rId8"/>
                <a:stretch>
                  <a:fillRect l="-22261" t="-130303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88A852-D020-A854-2320-6E5F9845A218}"/>
                  </a:ext>
                </a:extLst>
              </p:cNvPr>
              <p:cNvSpPr txBox="1"/>
              <p:nvPr/>
            </p:nvSpPr>
            <p:spPr bwMode="auto">
              <a:xfrm>
                <a:off x="1115531" y="4365508"/>
                <a:ext cx="4243548" cy="6613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𝑘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𝑗𝑖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𝑘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𝜇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𝑗</m:t>
                                      </m:r>
                                    </m:sup>
                                  </m:sSubSup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88A852-D020-A854-2320-6E5F9845A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531" y="4365508"/>
                <a:ext cx="4243548" cy="661335"/>
              </a:xfrm>
              <a:prstGeom prst="rect">
                <a:avLst/>
              </a:prstGeom>
              <a:blipFill>
                <a:blip r:embed="rId9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3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 animBg="1"/>
      <p:bldP spid="6" grpId="0"/>
      <p:bldP spid="11" grpId="0"/>
      <p:bldP spid="13" grpId="0" animBg="1"/>
      <p:bldP spid="16" grpId="0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5973D2-81B7-F641-BBE5-8B829E5824B4}"/>
                  </a:ext>
                </a:extLst>
              </p:cNvPr>
              <p:cNvSpPr txBox="1"/>
              <p:nvPr/>
            </p:nvSpPr>
            <p:spPr bwMode="auto">
              <a:xfrm>
                <a:off x="978670" y="659604"/>
                <a:ext cx="6846797" cy="4501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acc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□</m:t>
                          </m:r>
                        </m:e>
                      </m:box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𝑗𝑖𝑘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</m:acc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box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</m:acc>
                      <m:box>
                        <m:box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oxPr>
                        <m:e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ox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□</m:t>
                              </m:r>
                            </m:e>
                          </m:box>
                        </m:e>
                      </m:box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</m:acc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×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5973D2-81B7-F641-BBE5-8B829E582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70" y="659604"/>
                <a:ext cx="6846797" cy="4501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A57953-2BF3-DB90-B055-9994093F4E95}"/>
                  </a:ext>
                </a:extLst>
              </p:cNvPr>
              <p:cNvSpPr txBox="1"/>
              <p:nvPr/>
            </p:nvSpPr>
            <p:spPr bwMode="auto">
              <a:xfrm>
                <a:off x="1000838" y="1690287"/>
                <a:ext cx="5180042" cy="8198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𝜼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acc>
                              <m:box>
                                <m:box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ox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</m:e>
                              </m:box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zh-TW" alt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A57953-2BF3-DB90-B055-9994093F4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838" y="1690287"/>
                <a:ext cx="5180042" cy="819840"/>
              </a:xfrm>
              <a:prstGeom prst="rect">
                <a:avLst/>
              </a:prstGeom>
              <a:blipFill>
                <a:blip r:embed="rId3"/>
                <a:stretch>
                  <a:fillRect l="-16626" t="-128788" b="-1878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3E65EAA-C986-3822-B161-6EEE9BC783C4}"/>
              </a:ext>
            </a:extLst>
          </p:cNvPr>
          <p:cNvSpPr txBox="1"/>
          <p:nvPr/>
        </p:nvSpPr>
        <p:spPr bwMode="auto">
          <a:xfrm>
            <a:off x="1000838" y="1215341"/>
            <a:ext cx="6360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ghost fields is the final Fadeev-Popov prescription: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043F16-2258-7C7D-7277-780D6B5FED1E}"/>
                  </a:ext>
                </a:extLst>
              </p:cNvPr>
              <p:cNvSpPr txBox="1"/>
              <p:nvPr/>
            </p:nvSpPr>
            <p:spPr bwMode="auto">
              <a:xfrm>
                <a:off x="978670" y="2572184"/>
                <a:ext cx="7209808" cy="45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Note that we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ghost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every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𝜇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couple only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𝜇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043F16-2258-7C7D-7277-780D6B5FE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70" y="2572184"/>
                <a:ext cx="7209808" cy="450123"/>
              </a:xfrm>
              <a:prstGeom prst="rect">
                <a:avLst/>
              </a:prstGeom>
              <a:blipFill>
                <a:blip r:embed="rId4"/>
                <a:stretch>
                  <a:fillRect l="-880" b="-108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BCE446-FADA-FDED-FAC1-304117685649}"/>
              </a:ext>
            </a:extLst>
          </p:cNvPr>
          <p:cNvSpPr txBox="1"/>
          <p:nvPr/>
        </p:nvSpPr>
        <p:spPr bwMode="auto">
          <a:xfrm>
            <a:off x="1000837" y="3035461"/>
            <a:ext cx="4543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Ghost propagate like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scalar without spin 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F1B6F-CAF2-F245-96C0-ED2AD0BAB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871" y="3453208"/>
            <a:ext cx="3143009" cy="861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4D9D2-5160-7D2B-8936-B0C5CC92A898}"/>
              </a:ext>
            </a:extLst>
          </p:cNvPr>
          <p:cNvSpPr txBox="1"/>
          <p:nvPr/>
        </p:nvSpPr>
        <p:spPr bwMode="auto">
          <a:xfrm>
            <a:off x="1000837" y="4375875"/>
            <a:ext cx="7402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they are fermions (it certainly breaks CPT theorem, it’s ghost anyway.)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63252-6D4F-4D7D-E2ED-0E06829EA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398" y="4838052"/>
            <a:ext cx="2286482" cy="1285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A3BCBF-B502-5D2A-D320-8C0487947CD7}"/>
                  </a:ext>
                </a:extLst>
              </p:cNvPr>
              <p:cNvSpPr txBox="1"/>
              <p:nvPr/>
            </p:nvSpPr>
            <p:spPr bwMode="auto">
              <a:xfrm>
                <a:off x="5424160" y="5116165"/>
                <a:ext cx="1115535" cy="374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𝑔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𝑎𝑏𝑐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A3BCBF-B502-5D2A-D320-8C0487947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4160" y="5116165"/>
                <a:ext cx="1115535" cy="374270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9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364E2055-145F-08E3-C5AF-74DEB5BD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1"/>
          <a:stretch/>
        </p:blipFill>
        <p:spPr>
          <a:xfrm>
            <a:off x="323528" y="1104684"/>
            <a:ext cx="2088232" cy="2579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CAA19-C674-878F-5A1D-7C9B3E4127E8}"/>
              </a:ext>
            </a:extLst>
          </p:cNvPr>
          <p:cNvSpPr txBox="1"/>
          <p:nvPr/>
        </p:nvSpPr>
        <p:spPr>
          <a:xfrm>
            <a:off x="2411760" y="1934329"/>
            <a:ext cx="67687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 to tell you what nature behaves like. If you will simply</a:t>
            </a:r>
          </a:p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admit that maybe she does behave like this, you will find her</a:t>
            </a:r>
          </a:p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delightful, entrancing thing. Do not keep saying to yourself,</a:t>
            </a:r>
          </a:p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can possible avoid it, "But how can it be like that?"</a:t>
            </a:r>
          </a:p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you will get 'down the drain', into a blind alley from</a:t>
            </a:r>
          </a:p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nobody has escaped. Nobody knows how it can be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ike that.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02B43-1CF2-E142-94FD-443F804B7F8D}"/>
              </a:ext>
            </a:extLst>
          </p:cNvPr>
          <p:cNvSpPr txBox="1"/>
          <p:nvPr/>
        </p:nvSpPr>
        <p:spPr>
          <a:xfrm>
            <a:off x="827584" y="438310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我將描述給你聽自然是如何運作的。你如果乾脆承認自然就是如此運作的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E1DE4-45AB-9624-99B8-25333CF03557}"/>
              </a:ext>
            </a:extLst>
          </p:cNvPr>
          <p:cNvSpPr txBox="1"/>
          <p:nvPr/>
        </p:nvSpPr>
        <p:spPr>
          <a:xfrm>
            <a:off x="836132" y="4786699"/>
            <a:ext cx="668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你會覺得它是蠻可愛的，但如果你一直問這怎麼可能呢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A9AFB-5007-728E-4B7C-97C785BCA3AD}"/>
              </a:ext>
            </a:extLst>
          </p:cNvPr>
          <p:cNvSpPr txBox="1"/>
          <p:nvPr/>
        </p:nvSpPr>
        <p:spPr>
          <a:xfrm>
            <a:off x="836132" y="5194201"/>
            <a:ext cx="79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+mj-lt"/>
                <a:ea typeface="PMingLiU" panose="02020500000000000000" pitchFamily="18" charset="-120"/>
              </a:rPr>
              <a:t>我可以告訴這將是一條死胡同，因為，沒有人知道這為什麼會是可能的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7834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A2815-B89D-81D3-180D-4A1070D5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80728"/>
            <a:ext cx="5333178" cy="410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90A2F-5E18-C4B1-A5C1-242F4ADC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5283572"/>
            <a:ext cx="1905000" cy="17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8EC44-A334-4CE1-973B-6E22E525D355}"/>
              </a:ext>
            </a:extLst>
          </p:cNvPr>
          <p:cNvSpPr txBox="1"/>
          <p:nvPr/>
        </p:nvSpPr>
        <p:spPr>
          <a:xfrm>
            <a:off x="3275856" y="51878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閉嘴！算就是了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3D00E-E6D2-82CC-A7D6-7472E415BC66}"/>
              </a:ext>
            </a:extLst>
          </p:cNvPr>
          <p:cNvSpPr txBox="1"/>
          <p:nvPr/>
        </p:nvSpPr>
        <p:spPr>
          <a:xfrm>
            <a:off x="1979712" y="560085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這樣的務實態度竟然有一句話可以形容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67449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6FDDD1-78E5-871C-036C-51536B5C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314"/>
          <a:stretch>
            <a:fillRect/>
          </a:stretch>
        </p:blipFill>
        <p:spPr>
          <a:xfrm>
            <a:off x="1293275" y="1365080"/>
            <a:ext cx="4630313" cy="2063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AD1F52-52D6-257E-9461-92C34823A144}"/>
                  </a:ext>
                </a:extLst>
              </p:cNvPr>
              <p:cNvSpPr txBox="1"/>
              <p:nvPr/>
            </p:nvSpPr>
            <p:spPr>
              <a:xfrm>
                <a:off x="5410503" y="2794789"/>
                <a:ext cx="33088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600" b="0" i="1" smtClean="0">
                          <a:latin typeface="Cambria Math" panose="02040503050406030204" pitchFamily="18" charset="0"/>
                          <a:cs typeface="Times New Roman"/>
                        </a:rPr>
                        <m:t>𝑥</m:t>
                      </m:r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AD1F52-52D6-257E-9461-92C34823A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503" y="2794789"/>
                <a:ext cx="33088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BB8E83-978C-D95A-D619-E42849354CB1}"/>
                  </a:ext>
                </a:extLst>
              </p:cNvPr>
              <p:cNvSpPr txBox="1"/>
              <p:nvPr/>
            </p:nvSpPr>
            <p:spPr>
              <a:xfrm>
                <a:off x="4114265" y="3132188"/>
                <a:ext cx="33088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BB8E83-978C-D95A-D619-E42849354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265" y="3132188"/>
                <a:ext cx="330883" cy="246221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A427E6-6A6B-226C-3266-72CCB4C2567F}"/>
                  </a:ext>
                </a:extLst>
              </p:cNvPr>
              <p:cNvSpPr txBox="1"/>
              <p:nvPr/>
            </p:nvSpPr>
            <p:spPr>
              <a:xfrm>
                <a:off x="4502031" y="3127844"/>
                <a:ext cx="2118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A427E6-6A6B-226C-3266-72CCB4C25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031" y="3127844"/>
                <a:ext cx="211874" cy="246221"/>
              </a:xfrm>
              <a:prstGeom prst="rect">
                <a:avLst/>
              </a:prstGeom>
              <a:blipFill>
                <a:blip r:embed="rId5"/>
                <a:stretch>
                  <a:fillRect l="-22222" r="-16667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EC1A53-826A-704E-1B5C-5880564A9976}"/>
              </a:ext>
            </a:extLst>
          </p:cNvPr>
          <p:cNvCxnSpPr>
            <a:cxnSpLocks/>
          </p:cNvCxnSpPr>
          <p:nvPr/>
        </p:nvCxnSpPr>
        <p:spPr>
          <a:xfrm>
            <a:off x="4224510" y="2506163"/>
            <a:ext cx="1" cy="6252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2AF795-A5A8-646D-E59B-21F66C964BA9}"/>
              </a:ext>
            </a:extLst>
          </p:cNvPr>
          <p:cNvCxnSpPr>
            <a:cxnSpLocks/>
          </p:cNvCxnSpPr>
          <p:nvPr/>
        </p:nvCxnSpPr>
        <p:spPr>
          <a:xfrm>
            <a:off x="4525033" y="2453405"/>
            <a:ext cx="0" cy="730804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583838-355C-AB40-A95E-C6233F0ACA7D}"/>
              </a:ext>
            </a:extLst>
          </p:cNvPr>
          <p:cNvSpPr txBox="1"/>
          <p:nvPr/>
        </p:nvSpPr>
        <p:spPr bwMode="auto">
          <a:xfrm>
            <a:off x="1202643" y="224752"/>
            <a:ext cx="5885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integral is an integral about a system’s history.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EC501-80BD-8427-FBBB-064A54E70172}"/>
              </a:ext>
            </a:extLst>
          </p:cNvPr>
          <p:cNvSpPr txBox="1"/>
          <p:nvPr/>
        </p:nvSpPr>
        <p:spPr bwMode="auto">
          <a:xfrm>
            <a:off x="1220113" y="594838"/>
            <a:ext cx="5792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concept of path is classical and contradictory to QM.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23037-404B-C81F-F926-8AC1EC5637EA}"/>
              </a:ext>
            </a:extLst>
          </p:cNvPr>
          <p:cNvSpPr txBox="1"/>
          <p:nvPr/>
        </p:nvSpPr>
        <p:spPr bwMode="auto">
          <a:xfrm>
            <a:off x="1220113" y="979959"/>
            <a:ext cx="7115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insist, at least we need to say we don’t know which path it chooses.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38276-B099-2824-51DE-8986E426F3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80" b="10625"/>
          <a:stretch/>
        </p:blipFill>
        <p:spPr>
          <a:xfrm>
            <a:off x="1295334" y="3939437"/>
            <a:ext cx="4391137" cy="2177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00C131-78B2-E945-EEC1-F66390B687EE}"/>
              </a:ext>
            </a:extLst>
          </p:cNvPr>
          <p:cNvSpPr txBox="1"/>
          <p:nvPr/>
        </p:nvSpPr>
        <p:spPr bwMode="auto">
          <a:xfrm>
            <a:off x="1227146" y="3457223"/>
            <a:ext cx="4373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imilar to the double-slit experiment.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AC733-6391-551F-80A9-92AF225AE2F4}"/>
              </a:ext>
            </a:extLst>
          </p:cNvPr>
          <p:cNvSpPr txBox="1"/>
          <p:nvPr/>
        </p:nvSpPr>
        <p:spPr bwMode="auto">
          <a:xfrm>
            <a:off x="1250205" y="6230125"/>
            <a:ext cx="6570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amplitudes of each path, or each history, need be added up.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0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4E31D-445E-3A1E-3583-F09C6D4B1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23465-AE48-41E0-37D7-7C0BC27D3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314"/>
          <a:stretch>
            <a:fillRect/>
          </a:stretch>
        </p:blipFill>
        <p:spPr>
          <a:xfrm>
            <a:off x="1882475" y="872509"/>
            <a:ext cx="4630313" cy="2063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BCD61F-FE23-C3C5-77C8-BF587D725851}"/>
                  </a:ext>
                </a:extLst>
              </p:cNvPr>
              <p:cNvSpPr txBox="1"/>
              <p:nvPr/>
            </p:nvSpPr>
            <p:spPr>
              <a:xfrm>
                <a:off x="1005502" y="3808142"/>
                <a:ext cx="7336459" cy="458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  <a:cs typeface="Times New Roman"/>
                      </a:rPr>
                      <m:t>𝑥</m:t>
                    </m:r>
                    <m:r>
                      <a:rPr kumimoji="1"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≡</m:t>
                    </m:r>
                    <m:d>
                      <m:dPr>
                        <m:ctrlPr>
                          <a:rPr kumimoji="1"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1</m:t>
                            </m:r>
                          </m:sub>
                        </m:sSub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1</m:t>
                            </m:r>
                          </m:sub>
                        </m:sSub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b>
                        </m:sSub>
                        <m:r>
                          <a:rPr kumimoji="1"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r>
                          <a:rPr kumimoji="1"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⋯</m:t>
                        </m:r>
                        <m:sSub>
                          <m:sSubPr>
                            <m:ctrlP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𝑛</m:t>
                            </m:r>
                          </m:sub>
                        </m:sSub>
                        <m:r>
                          <a:rPr kumimoji="1"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dirty="0">
                    <a:latin typeface="Times New Roman"/>
                    <a:cs typeface="Times New Roman"/>
                  </a:rPr>
                  <a:t> is a history of motion or path of a particle in 1D.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BCD61F-FE23-C3C5-77C8-BF587D725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02" y="3808142"/>
                <a:ext cx="7336459" cy="458011"/>
              </a:xfrm>
              <a:prstGeom prst="rect">
                <a:avLst/>
              </a:prstGeom>
              <a:blipFill>
                <a:blip r:embed="rId3"/>
                <a:stretch>
                  <a:fillRect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1DE5E2-A6D7-B300-EBE2-0FFDB2DE81D6}"/>
                  </a:ext>
                </a:extLst>
              </p:cNvPr>
              <p:cNvSpPr txBox="1"/>
              <p:nvPr/>
            </p:nvSpPr>
            <p:spPr bwMode="auto">
              <a:xfrm>
                <a:off x="1009679" y="3490428"/>
                <a:ext cx="38496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Record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1DE5E2-A6D7-B300-EBE2-0FFDB2DE8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679" y="3490428"/>
                <a:ext cx="3849681" cy="369332"/>
              </a:xfrm>
              <a:prstGeom prst="rect">
                <a:avLst/>
              </a:prstGeom>
              <a:blipFill>
                <a:blip r:embed="rId4"/>
                <a:stretch>
                  <a:fillRect l="-131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E8FB27-70CA-3EEB-DEFD-3531EE961D2A}"/>
                  </a:ext>
                </a:extLst>
              </p:cNvPr>
              <p:cNvSpPr txBox="1"/>
              <p:nvPr/>
            </p:nvSpPr>
            <p:spPr bwMode="auto">
              <a:xfrm>
                <a:off x="1009679" y="3060971"/>
                <a:ext cx="60603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approximate path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E8FB27-70CA-3EEB-DEFD-3531EE961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679" y="3060971"/>
                <a:ext cx="6060318" cy="369332"/>
              </a:xfrm>
              <a:prstGeom prst="rect">
                <a:avLst/>
              </a:prstGeom>
              <a:blipFill>
                <a:blip r:embed="rId5"/>
                <a:stretch>
                  <a:fillRect l="-837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6037DA-43D6-8B9D-A930-757DAF4981F5}"/>
                  </a:ext>
                </a:extLst>
              </p:cNvPr>
              <p:cNvSpPr txBox="1"/>
              <p:nvPr/>
            </p:nvSpPr>
            <p:spPr>
              <a:xfrm>
                <a:off x="5999703" y="2302218"/>
                <a:ext cx="33088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600" b="0" i="1" smtClean="0">
                          <a:latin typeface="Cambria Math" panose="02040503050406030204" pitchFamily="18" charset="0"/>
                          <a:cs typeface="Times New Roman"/>
                        </a:rPr>
                        <m:t>𝑥</m:t>
                      </m:r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6037DA-43D6-8B9D-A930-757DAF498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703" y="2302218"/>
                <a:ext cx="33088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5B46C0-9B47-A4CB-9E29-0C630D69FF2F}"/>
                  </a:ext>
                </a:extLst>
              </p:cNvPr>
              <p:cNvSpPr txBox="1"/>
              <p:nvPr/>
            </p:nvSpPr>
            <p:spPr>
              <a:xfrm>
                <a:off x="4703465" y="2639617"/>
                <a:ext cx="33088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5B46C0-9B47-A4CB-9E29-0C630D69F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65" y="2639617"/>
                <a:ext cx="330883" cy="246221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1B0BEB-91DB-9839-5D74-D1986727D4C6}"/>
                  </a:ext>
                </a:extLst>
              </p:cNvPr>
              <p:cNvSpPr txBox="1"/>
              <p:nvPr/>
            </p:nvSpPr>
            <p:spPr>
              <a:xfrm>
                <a:off x="5091231" y="2635273"/>
                <a:ext cx="2118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1B0BEB-91DB-9839-5D74-D1986727D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231" y="2635273"/>
                <a:ext cx="211874" cy="246221"/>
              </a:xfrm>
              <a:prstGeom prst="rect">
                <a:avLst/>
              </a:prstGeom>
              <a:blipFill>
                <a:blip r:embed="rId8"/>
                <a:stretch>
                  <a:fillRect l="-22222" r="-16667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F0FDB2-52B2-3EA4-72AB-67B9EDF6B7E7}"/>
              </a:ext>
            </a:extLst>
          </p:cNvPr>
          <p:cNvCxnSpPr>
            <a:cxnSpLocks/>
          </p:cNvCxnSpPr>
          <p:nvPr/>
        </p:nvCxnSpPr>
        <p:spPr>
          <a:xfrm>
            <a:off x="4813710" y="2013592"/>
            <a:ext cx="1" cy="6252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EFE5F3-E563-DD91-A1BE-65AF74357312}"/>
              </a:ext>
            </a:extLst>
          </p:cNvPr>
          <p:cNvCxnSpPr>
            <a:cxnSpLocks/>
          </p:cNvCxnSpPr>
          <p:nvPr/>
        </p:nvCxnSpPr>
        <p:spPr>
          <a:xfrm>
            <a:off x="5114233" y="1960834"/>
            <a:ext cx="0" cy="730804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A341A2-69FF-83F9-1726-3C29A711C4BF}"/>
                  </a:ext>
                </a:extLst>
              </p:cNvPr>
              <p:cNvSpPr txBox="1"/>
              <p:nvPr/>
            </p:nvSpPr>
            <p:spPr bwMode="auto">
              <a:xfrm>
                <a:off x="1005502" y="4368578"/>
                <a:ext cx="73364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Allowing for all possible path means allowing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vary between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A341A2-69FF-83F9-1726-3C29A711C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502" y="4368578"/>
                <a:ext cx="7336458" cy="369332"/>
              </a:xfrm>
              <a:prstGeom prst="rect">
                <a:avLst/>
              </a:prstGeom>
              <a:blipFill>
                <a:blip r:embed="rId9"/>
                <a:stretch>
                  <a:fillRect l="-692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073D4F0-EF78-0CA2-FFC1-6647CD78DC3E}"/>
              </a:ext>
            </a:extLst>
          </p:cNvPr>
          <p:cNvSpPr txBox="1"/>
          <p:nvPr/>
        </p:nvSpPr>
        <p:spPr bwMode="auto">
          <a:xfrm>
            <a:off x="1005502" y="5824989"/>
            <a:ext cx="67538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This path integral </a:t>
            </a:r>
            <a:r>
              <a:rPr kumimoji="1" lang="en-US" dirty="0">
                <a:latin typeface="Times New Roman"/>
                <a:cs typeface="Times New Roman"/>
              </a:rPr>
              <a:t>is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kumimoji="1" lang="en-US" dirty="0">
                <a:latin typeface="Times New Roman"/>
                <a:cs typeface="Times New Roman"/>
              </a:rPr>
              <a:t> sum (of amplitudes) over all possible paths.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3DAB14-64DC-0377-937D-B852C9A80E8B}"/>
                  </a:ext>
                </a:extLst>
              </p:cNvPr>
              <p:cNvSpPr txBox="1"/>
              <p:nvPr/>
            </p:nvSpPr>
            <p:spPr bwMode="auto">
              <a:xfrm>
                <a:off x="1063150" y="4840335"/>
                <a:ext cx="4832231" cy="88222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1"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kumimoji="1" lang="en-US" b="0" i="0" smtClean="0">
                              <a:latin typeface="Cambria Math" panose="02040503050406030204" pitchFamily="18" charset="0"/>
                              <a:cs typeface="Times New Roman"/>
                            </a:rPr>
                            <m:t>A</m:t>
                          </m:r>
                          <m:r>
                            <m:rPr>
                              <m:sty m:val="p"/>
                            </m:rPr>
                            <a:rPr kumimoji="1" lang="en-US" b="0" i="0" smtClean="0">
                              <a:latin typeface="Cambria Math" panose="02040503050406030204" pitchFamily="18" charset="0"/>
                              <a:cs typeface="Times New Roman"/>
                            </a:rPr>
                            <m:t>ll</m:t>
                          </m:r>
                          <m:r>
                            <a:rPr kumimoji="1" lang="en-US" b="0" i="0" smtClean="0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b="0" i="0" smtClean="0">
                              <a:latin typeface="Cambria Math" panose="02040503050406030204" pitchFamily="18" charset="0"/>
                              <a:cs typeface="Times New Roman"/>
                            </a:rPr>
                            <m:t>possible</m:t>
                          </m:r>
                          <m:r>
                            <a:rPr kumimoji="1" lang="en-US" b="0" i="0" smtClean="0"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b="0" i="0" smtClean="0">
                              <a:latin typeface="Cambria Math" panose="02040503050406030204" pitchFamily="18" charset="0"/>
                              <a:cs typeface="Times New Roman"/>
                            </a:rPr>
                            <m:t>paths</m:t>
                          </m:r>
                        </m:sub>
                        <m:sup/>
                        <m:e>
                          <m:r>
                            <a:rPr kumimoji="1"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≡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1" lang="en-US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</m:nary>
                      <m:r>
                        <a:rPr kumimoji="1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chr m:val="∏"/>
                              <m:ctrlPr>
                                <a:rPr kumimoji="1"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p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kumimoji="1"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𝐷𝑥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3DAB14-64DC-0377-937D-B852C9A80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150" y="4840335"/>
                <a:ext cx="4832231" cy="882229"/>
              </a:xfrm>
              <a:prstGeom prst="rect">
                <a:avLst/>
              </a:prstGeom>
              <a:blipFill>
                <a:blip r:embed="rId10"/>
                <a:stretch>
                  <a:fillRect l="-2880" t="-117143" r="-3403" b="-17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06D0515-6148-DBEE-8A20-37441809F3AC}"/>
              </a:ext>
            </a:extLst>
          </p:cNvPr>
          <p:cNvSpPr txBox="1"/>
          <p:nvPr/>
        </p:nvSpPr>
        <p:spPr bwMode="auto">
          <a:xfrm>
            <a:off x="1005502" y="440906"/>
            <a:ext cx="2911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add?</a:t>
            </a:r>
          </a:p>
        </p:txBody>
      </p:sp>
    </p:spTree>
    <p:extLst>
      <p:ext uri="{BB962C8B-B14F-4D97-AF65-F5344CB8AC3E}">
        <p14:creationId xmlns:p14="http://schemas.microsoft.com/office/powerpoint/2010/main" val="2286820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l">
          <a:defRPr sz="18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9826</TotalTime>
  <Words>3546</Words>
  <Application>Microsoft Macintosh PowerPoint</Application>
  <PresentationFormat>On-screen Show (4:3)</PresentationFormat>
  <Paragraphs>458</Paragraphs>
  <Slides>51</Slides>
  <Notes>0</Notes>
  <HiddenSlides>6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 Math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有夢</dc:title>
  <dc:creator>Chia-Hung Chang</dc:creator>
  <cp:lastModifiedBy>Chia-Hung Vincent Chang</cp:lastModifiedBy>
  <cp:revision>844</cp:revision>
  <cp:lastPrinted>2012-12-21T05:51:34Z</cp:lastPrinted>
  <dcterms:created xsi:type="dcterms:W3CDTF">1998-11-28T03:19:55Z</dcterms:created>
  <dcterms:modified xsi:type="dcterms:W3CDTF">2026-07-14T06:25:48Z</dcterms:modified>
</cp:coreProperties>
</file>